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3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17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8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19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notesSlides/notesSlide20.xml" ContentType="application/vnd.openxmlformats-officedocument.presentationml.notesSl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375" r:id="rId3"/>
    <p:sldId id="340" r:id="rId4"/>
    <p:sldId id="379" r:id="rId5"/>
    <p:sldId id="349" r:id="rId6"/>
    <p:sldId id="378" r:id="rId7"/>
    <p:sldId id="405" r:id="rId8"/>
    <p:sldId id="357" r:id="rId9"/>
    <p:sldId id="390" r:id="rId10"/>
    <p:sldId id="404" r:id="rId11"/>
    <p:sldId id="395" r:id="rId12"/>
    <p:sldId id="409" r:id="rId13"/>
    <p:sldId id="412" r:id="rId14"/>
    <p:sldId id="407" r:id="rId15"/>
    <p:sldId id="372" r:id="rId16"/>
    <p:sldId id="399" r:id="rId17"/>
    <p:sldId id="314" r:id="rId18"/>
    <p:sldId id="360" r:id="rId19"/>
    <p:sldId id="411" r:id="rId20"/>
    <p:sldId id="315" r:id="rId21"/>
    <p:sldId id="400" r:id="rId22"/>
    <p:sldId id="320" r:id="rId2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66FF"/>
    <a:srgbClr val="0000FF"/>
    <a:srgbClr val="CC0000"/>
    <a:srgbClr val="FF5050"/>
    <a:srgbClr val="F44B5B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83086" autoAdjust="0"/>
  </p:normalViewPr>
  <p:slideViewPr>
    <p:cSldViewPr>
      <p:cViewPr varScale="1">
        <p:scale>
          <a:sx n="78" d="100"/>
          <a:sy n="78" d="100"/>
        </p:scale>
        <p:origin x="-90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-myeoje\Desktop\bing_EUROSYS13\mj_data\2012_summer\tables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on\Desktop\MSR_presentation_0907\tables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on\Desktop\MSR_presentation_0907\tables.xlsx" TargetMode="External"/><Relationship Id="rId1" Type="http://schemas.openxmlformats.org/officeDocument/2006/relationships/themeOverride" Target="../theme/themeOverride12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on\Desktop\MSR_presentation_0907\tables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on\Desktop\MSR_presentation_0907\tables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on\Desktop\MSR_presentation_0907\tables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on\Desktop\MSR_presentation_0907\tables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0981828416002066"/>
          <c:y val="5.6516112569262172E-2"/>
          <c:w val="0.65623078832668924"/>
          <c:h val="0.55181867891513559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9BBB59">
                  <a:lumMod val="75000"/>
                </a:srgbClr>
              </a:solidFill>
            </a:ln>
          </c:spPr>
          <c:marker>
            <c:symbol val="triangle"/>
            <c:size val="10"/>
            <c:spPr>
              <a:solidFill>
                <a:srgbClr val="9BBB59">
                  <a:lumMod val="75000"/>
                </a:srgbClr>
              </a:solidFill>
              <a:ln>
                <a:solidFill>
                  <a:srgbClr val="9BBB59">
                    <a:lumMod val="75000"/>
                  </a:srgbClr>
                </a:solidFill>
              </a:ln>
            </c:spPr>
          </c:marker>
          <c:val>
            <c:numRef>
              <c:f>Sheet1!$E$13:$J$13</c:f>
              <c:numCache>
                <c:formatCode>General</c:formatCode>
                <c:ptCount val="6"/>
                <c:pt idx="0">
                  <c:v>1.05</c:v>
                </c:pt>
                <c:pt idx="1">
                  <c:v>1.05</c:v>
                </c:pt>
                <c:pt idx="2">
                  <c:v>1.05</c:v>
                </c:pt>
                <c:pt idx="3">
                  <c:v>1.05</c:v>
                </c:pt>
                <c:pt idx="4">
                  <c:v>1.05</c:v>
                </c:pt>
                <c:pt idx="5">
                  <c:v>1.05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842496"/>
        <c:axId val="96844800"/>
      </c:lineChart>
      <c:catAx>
        <c:axId val="968424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# Threads</a:t>
                </a:r>
                <a:endParaRPr lang="en-US" sz="1800" dirty="0"/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6844800"/>
        <c:crosses val="autoZero"/>
        <c:auto val="1"/>
        <c:lblAlgn val="ctr"/>
        <c:lblOffset val="100"/>
        <c:noMultiLvlLbl val="0"/>
      </c:catAx>
      <c:valAx>
        <c:axId val="96844800"/>
        <c:scaling>
          <c:orientation val="minMax"/>
          <c:max val="6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 smtClean="0"/>
                  <a:t>Speedup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0"/>
              <c:y val="0.1258251312335957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6842496"/>
        <c:crosses val="autoZero"/>
        <c:crossBetween val="between"/>
        <c:majorUnit val="1"/>
      </c:valAx>
    </c:plotArea>
    <c:plotVisOnly val="1"/>
    <c:dispBlanksAs val="gap"/>
    <c:showDLblsOverMax val="0"/>
  </c:chart>
  <c:spPr>
    <a:solidFill>
      <a:sysClr val="window" lastClr="FFFFFF"/>
    </a:solidFill>
    <a:ln w="22225">
      <a:solidFill>
        <a:sysClr val="window" lastClr="FFFFFF">
          <a:lumMod val="65000"/>
        </a:sysClr>
      </a:solidFill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194991251093613"/>
          <c:y val="3.818988143723414E-2"/>
          <c:w val="0.76985345581802278"/>
          <c:h val="0.7216562584849306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FB8CD">
                <a:lumMod val="75000"/>
              </a:srgbClr>
            </a:solidFill>
            <a:ln w="15875">
              <a:solidFill>
                <a:srgbClr val="1F497D"/>
              </a:solidFill>
            </a:ln>
          </c:spPr>
          <c:invertIfNegative val="0"/>
          <c:dLbls>
            <c:numFmt formatCode="#,##0.00" sourceLinked="0"/>
            <c:txPr>
              <a:bodyPr/>
              <a:lstStyle/>
              <a:p>
                <a:pPr>
                  <a:defRPr sz="1200"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for_slides!$AG$128:$AG$133</c:f>
              <c:numCache>
                <c:formatCode>General</c:formatCode>
                <c:ptCount val="6"/>
                <c:pt idx="0">
                  <c:v>0.53299345344997395</c:v>
                </c:pt>
                <c:pt idx="1">
                  <c:v>7.0853368866230229</c:v>
                </c:pt>
                <c:pt idx="2">
                  <c:v>40.875383813220559</c:v>
                </c:pt>
                <c:pt idx="3">
                  <c:v>51.042813278489078</c:v>
                </c:pt>
                <c:pt idx="4">
                  <c:v>0.32732750130351657</c:v>
                </c:pt>
                <c:pt idx="5">
                  <c:v>0.13614506691385203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8709504"/>
        <c:axId val="98882304"/>
      </c:barChart>
      <c:catAx>
        <c:axId val="987095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+mn-lt"/>
                  </a:defRPr>
                </a:pPr>
                <a:r>
                  <a:rPr lang="en-US" sz="1600">
                    <a:latin typeface="+mn-lt"/>
                  </a:rPr>
                  <a:t>Parallelism Degree</a:t>
                </a:r>
              </a:p>
            </c:rich>
          </c:tx>
          <c:layout>
            <c:manualLayout>
              <c:xMode val="edge"/>
              <c:yMode val="edge"/>
              <c:x val="0.25819047619047619"/>
              <c:y val="0.876120463390352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>
                <a:latin typeface="+mn-lt"/>
              </a:defRPr>
            </a:pPr>
            <a:endParaRPr lang="en-US"/>
          </a:p>
        </c:txPr>
        <c:crossAx val="98882304"/>
        <c:crosses val="autoZero"/>
        <c:auto val="1"/>
        <c:lblAlgn val="ctr"/>
        <c:lblOffset val="100"/>
        <c:noMultiLvlLbl val="0"/>
      </c:catAx>
      <c:valAx>
        <c:axId val="9888230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>
                    <a:latin typeface="+mn-lt"/>
                  </a:defRPr>
                </a:pPr>
                <a:r>
                  <a:rPr lang="en-US" sz="1600">
                    <a:latin typeface="+mn-lt"/>
                  </a:rPr>
                  <a:t>Fraction (%)</a:t>
                </a:r>
              </a:p>
            </c:rich>
          </c:tx>
          <c:layout>
            <c:manualLayout>
              <c:xMode val="edge"/>
              <c:yMode val="edge"/>
              <c:x val="4.7619047619047623E-3"/>
              <c:y val="8.4694089962892571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>
                <a:latin typeface="+mn-lt"/>
              </a:defRPr>
            </a:pPr>
            <a:endParaRPr lang="en-US"/>
          </a:p>
        </c:txPr>
        <c:crossAx val="98709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+mj-lt"/>
          <a:cs typeface="Times New Roman" pitchFamily="18" charset="0"/>
        </a:defRPr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579532511266314"/>
          <c:y val="5.9212890055409841E-2"/>
          <c:w val="0.80400027237161464"/>
          <c:h val="0.651169728783902"/>
        </c:manualLayout>
      </c:layout>
      <c:lineChart>
        <c:grouping val="standard"/>
        <c:varyColors val="0"/>
        <c:ser>
          <c:idx val="0"/>
          <c:order val="0"/>
          <c:tx>
            <c:v>Degree = 1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(no_timeout!$L$4,no_timeout!$L$11,no_timeout!$L$18,no_timeout!$L$25,no_timeout!$L$32,no_timeout!$L$39,no_timeout!$L$46,no_timeout!$L$53,no_timeout!$L$60,no_timeout!$L$67)</c:f>
              <c:numCache>
                <c:formatCode>General</c:formatCode>
                <c:ptCount val="10"/>
                <c:pt idx="0">
                  <c:v>82.68996058108668</c:v>
                </c:pt>
                <c:pt idx="1">
                  <c:v>83.182161642686637</c:v>
                </c:pt>
                <c:pt idx="2">
                  <c:v>83.674257158821149</c:v>
                </c:pt>
                <c:pt idx="3">
                  <c:v>84.74878320994469</c:v>
                </c:pt>
                <c:pt idx="4">
                  <c:v>85.034177678446881</c:v>
                </c:pt>
                <c:pt idx="5">
                  <c:v>85.701256041346838</c:v>
                </c:pt>
                <c:pt idx="6">
                  <c:v>87.045096158680948</c:v>
                </c:pt>
                <c:pt idx="7">
                  <c:v>88.527760469340507</c:v>
                </c:pt>
                <c:pt idx="8">
                  <c:v>90.816372398380139</c:v>
                </c:pt>
                <c:pt idx="9">
                  <c:v>96.006068557061184</c:v>
                </c:pt>
              </c:numCache>
            </c:numRef>
          </c:val>
          <c:smooth val="0"/>
        </c:ser>
        <c:ser>
          <c:idx val="6"/>
          <c:order val="1"/>
          <c:tx>
            <c:v>Adaptive</c:v>
          </c:tx>
          <c:spPr>
            <a:ln>
              <a:solidFill>
                <a:srgbClr val="C00000"/>
              </a:solidFill>
            </a:ln>
          </c:spPr>
          <c:marker>
            <c:spPr>
              <a:ln>
                <a:solidFill>
                  <a:srgbClr val="C00000"/>
                </a:solidFill>
              </a:ln>
            </c:spPr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(no_timeout!$L$10,no_timeout!$L$17,no_timeout!$L$24,no_timeout!$L$31,no_timeout!$L$38,no_timeout!$L$45,no_timeout!$L$52,no_timeout!$L$59,no_timeout!$L$66,no_timeout!$L$73)</c:f>
              <c:numCache>
                <c:formatCode>General</c:formatCode>
                <c:ptCount val="10"/>
                <c:pt idx="0">
                  <c:v>33.881363989383757</c:v>
                </c:pt>
                <c:pt idx="1">
                  <c:v>35.241665400195558</c:v>
                </c:pt>
                <c:pt idx="2">
                  <c:v>37.246698812683299</c:v>
                </c:pt>
                <c:pt idx="3">
                  <c:v>41.652023858081201</c:v>
                </c:pt>
                <c:pt idx="4">
                  <c:v>45.683618941192599</c:v>
                </c:pt>
                <c:pt idx="5">
                  <c:v>49.434619416119901</c:v>
                </c:pt>
                <c:pt idx="6">
                  <c:v>63.364484257578141</c:v>
                </c:pt>
                <c:pt idx="7">
                  <c:v>70.109861042044415</c:v>
                </c:pt>
                <c:pt idx="8">
                  <c:v>91.0873515295429</c:v>
                </c:pt>
                <c:pt idx="9">
                  <c:v>95.795121692974604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803840"/>
        <c:axId val="98096640"/>
      </c:lineChart>
      <c:catAx>
        <c:axId val="968038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en-US" sz="2400" dirty="0" smtClean="0"/>
                  <a:t>System</a:t>
                </a:r>
                <a:r>
                  <a:rPr lang="en-US" altLang="en-US" sz="2400" baseline="0" dirty="0" smtClean="0"/>
                  <a:t> Load (QPS)</a:t>
                </a:r>
                <a:endParaRPr lang="en-US" altLang="en-US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8096640"/>
        <c:crosses val="autoZero"/>
        <c:auto val="1"/>
        <c:lblAlgn val="ctr"/>
        <c:lblOffset val="100"/>
        <c:noMultiLvlLbl val="0"/>
      </c:catAx>
      <c:valAx>
        <c:axId val="98096640"/>
        <c:scaling>
          <c:orientation val="minMax"/>
          <c:max val="100"/>
          <c:min val="3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altLang="en-US" sz="2400" dirty="0" smtClean="0"/>
                  <a:t>Mean Response Time (ms)</a:t>
                </a:r>
                <a:endParaRPr lang="en-US" altLang="en-US" sz="24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6803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841194968553455"/>
          <c:y val="0.42078506853310005"/>
          <c:w val="0.17215408805031446"/>
          <c:h val="0.20287401574803149"/>
        </c:manualLayout>
      </c:layout>
      <c:overlay val="0"/>
      <c:spPr>
        <a:solidFill>
          <a:sysClr val="window" lastClr="FFFFFF"/>
        </a:solidFill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031782390837507"/>
          <c:y val="4.6256667513335077E-2"/>
          <c:w val="0.79734299689811505"/>
          <c:h val="0.72043222419778152"/>
        </c:manualLayout>
      </c:layout>
      <c:lineChart>
        <c:grouping val="standard"/>
        <c:varyColors val="0"/>
        <c:ser>
          <c:idx val="0"/>
          <c:order val="0"/>
          <c:tx>
            <c:v>Degree = 1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(no_timeout!$I$4,no_timeout!$I$11,no_timeout!$I$18,no_timeout!$I$25,no_timeout!$I$32,no_timeout!$I$39,no_timeout!$I$46,no_timeout!$I$53,no_timeout!$I$60,no_timeout!$I$67)</c:f>
              <c:numCache>
                <c:formatCode>General</c:formatCode>
                <c:ptCount val="10"/>
                <c:pt idx="0">
                  <c:v>304.36</c:v>
                </c:pt>
                <c:pt idx="1">
                  <c:v>307.18600000000004</c:v>
                </c:pt>
                <c:pt idx="2">
                  <c:v>309.45599999999968</c:v>
                </c:pt>
                <c:pt idx="3">
                  <c:v>313.31199999999956</c:v>
                </c:pt>
                <c:pt idx="4">
                  <c:v>313.601</c:v>
                </c:pt>
                <c:pt idx="5">
                  <c:v>316.41599999999954</c:v>
                </c:pt>
                <c:pt idx="6">
                  <c:v>322.13900000000001</c:v>
                </c:pt>
                <c:pt idx="7">
                  <c:v>325.75</c:v>
                </c:pt>
                <c:pt idx="8">
                  <c:v>333.19200000000001</c:v>
                </c:pt>
                <c:pt idx="9">
                  <c:v>349.69499999999999</c:v>
                </c:pt>
              </c:numCache>
            </c:numRef>
          </c:val>
          <c:smooth val="0"/>
        </c:ser>
        <c:ser>
          <c:idx val="1"/>
          <c:order val="1"/>
          <c:tx>
            <c:v>Degree = 2</c:v>
          </c:tx>
          <c:spPr>
            <a:ln>
              <a:solidFill>
                <a:srgbClr val="8064A2"/>
              </a:solidFill>
            </a:ln>
          </c:spPr>
          <c:marker>
            <c:spPr>
              <a:solidFill>
                <a:srgbClr val="8064A2"/>
              </a:solidFill>
              <a:ln>
                <a:solidFill>
                  <a:srgbClr val="8064A2"/>
                </a:solidFill>
              </a:ln>
            </c:spPr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(no_timeout!$I$5,no_timeout!$I$12,no_timeout!$I$19,no_timeout!$I$26,no_timeout!$I$33,no_timeout!$I$40,no_timeout!$I$47,no_timeout!$I$54,no_timeout!$I$61,no_timeout!$I$68)</c:f>
              <c:numCache>
                <c:formatCode>General</c:formatCode>
                <c:ptCount val="10"/>
                <c:pt idx="0">
                  <c:v>186.06800000000001</c:v>
                </c:pt>
                <c:pt idx="1">
                  <c:v>187.578</c:v>
                </c:pt>
                <c:pt idx="2">
                  <c:v>189.577</c:v>
                </c:pt>
                <c:pt idx="3">
                  <c:v>192.65200000000004</c:v>
                </c:pt>
                <c:pt idx="4">
                  <c:v>201.94400000000002</c:v>
                </c:pt>
                <c:pt idx="5">
                  <c:v>207.79399999999998</c:v>
                </c:pt>
                <c:pt idx="6">
                  <c:v>228.71099999999998</c:v>
                </c:pt>
                <c:pt idx="7">
                  <c:v>251.56700000000001</c:v>
                </c:pt>
                <c:pt idx="8">
                  <c:v>378.92199999999934</c:v>
                </c:pt>
                <c:pt idx="9">
                  <c:v>1080.1809999999998</c:v>
                </c:pt>
              </c:numCache>
            </c:numRef>
          </c:val>
          <c:smooth val="0"/>
        </c:ser>
        <c:ser>
          <c:idx val="2"/>
          <c:order val="2"/>
          <c:tx>
            <c:v>Degree = 3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(no_timeout!$I$6,no_timeout!$I$13,no_timeout!$I$20,no_timeout!$I$27,no_timeout!$I$34,no_timeout!$I$41,no_timeout!$I$48,no_timeout!$I$55,no_timeout!$I$62,no_timeout!$I$69)</c:f>
              <c:numCache>
                <c:formatCode>General</c:formatCode>
                <c:ptCount val="10"/>
                <c:pt idx="0">
                  <c:v>146.14399999999998</c:v>
                </c:pt>
                <c:pt idx="1">
                  <c:v>147.60899999999998</c:v>
                </c:pt>
                <c:pt idx="2">
                  <c:v>150.74099999999999</c:v>
                </c:pt>
                <c:pt idx="3">
                  <c:v>153.64099999999999</c:v>
                </c:pt>
                <c:pt idx="4">
                  <c:v>164.77100000000002</c:v>
                </c:pt>
                <c:pt idx="5">
                  <c:v>186.16299999999998</c:v>
                </c:pt>
                <c:pt idx="6">
                  <c:v>249.76100000000002</c:v>
                </c:pt>
                <c:pt idx="7">
                  <c:v>459.32900000000001</c:v>
                </c:pt>
                <c:pt idx="8">
                  <c:v>1253.404</c:v>
                </c:pt>
                <c:pt idx="9">
                  <c:v>4067.127</c:v>
                </c:pt>
              </c:numCache>
            </c:numRef>
          </c:val>
          <c:smooth val="0"/>
        </c:ser>
        <c:ser>
          <c:idx val="5"/>
          <c:order val="3"/>
          <c:tx>
            <c:v>Degree = 6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(no_timeout!$I$9,no_timeout!$I$16,no_timeout!$I$23,no_timeout!$I$30,no_timeout!$I$37,no_timeout!$I$44,no_timeout!$I$51)</c:f>
              <c:numCache>
                <c:formatCode>General</c:formatCode>
                <c:ptCount val="7"/>
                <c:pt idx="0">
                  <c:v>112.989</c:v>
                </c:pt>
                <c:pt idx="1">
                  <c:v>117.498</c:v>
                </c:pt>
                <c:pt idx="2">
                  <c:v>136.29300000000001</c:v>
                </c:pt>
                <c:pt idx="3">
                  <c:v>156.17499999999998</c:v>
                </c:pt>
                <c:pt idx="4">
                  <c:v>220.82900000000001</c:v>
                </c:pt>
                <c:pt idx="5">
                  <c:v>967.38599999999997</c:v>
                </c:pt>
                <c:pt idx="6">
                  <c:v>6050.2580000000007</c:v>
                </c:pt>
              </c:numCache>
            </c:numRef>
          </c:val>
          <c:smooth val="0"/>
        </c:ser>
        <c:ser>
          <c:idx val="6"/>
          <c:order val="4"/>
          <c:tx>
            <c:v>Adaptive</c:v>
          </c:tx>
          <c:spPr>
            <a:ln>
              <a:solidFill>
                <a:srgbClr val="C00000"/>
              </a:solidFill>
            </a:ln>
          </c:spPr>
          <c:marker>
            <c:spPr>
              <a:ln>
                <a:solidFill>
                  <a:srgbClr val="C00000"/>
                </a:solidFill>
              </a:ln>
            </c:spPr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(no_timeout!$I$10,no_timeout!$I$17,no_timeout!$I$24,no_timeout!$I$31,no_timeout!$I$38,no_timeout!$I$45,no_timeout!$I$52,no_timeout!$I$59,no_timeout!$I$66,no_timeout!$I$73)</c:f>
              <c:numCache>
                <c:formatCode>General</c:formatCode>
                <c:ptCount val="10"/>
                <c:pt idx="0">
                  <c:v>112.792</c:v>
                </c:pt>
                <c:pt idx="1">
                  <c:v>118.27200000000001</c:v>
                </c:pt>
                <c:pt idx="2">
                  <c:v>122.03500000000001</c:v>
                </c:pt>
                <c:pt idx="3">
                  <c:v>135.667</c:v>
                </c:pt>
                <c:pt idx="4">
                  <c:v>150.22</c:v>
                </c:pt>
                <c:pt idx="5">
                  <c:v>160.55700000000004</c:v>
                </c:pt>
                <c:pt idx="6">
                  <c:v>212.03800000000001</c:v>
                </c:pt>
                <c:pt idx="7">
                  <c:v>238.00399999999999</c:v>
                </c:pt>
                <c:pt idx="8">
                  <c:v>332.77499999999969</c:v>
                </c:pt>
                <c:pt idx="9">
                  <c:v>347.90999999999968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277248"/>
        <c:axId val="98283904"/>
      </c:lineChart>
      <c:catAx>
        <c:axId val="98277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US" altLang="en-US" sz="2800" dirty="0" smtClean="0"/>
                  <a:t>System Load (QPS)</a:t>
                </a:r>
                <a:endParaRPr lang="en-US" altLang="en-US" sz="28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98283904"/>
        <c:crosses val="autoZero"/>
        <c:auto val="1"/>
        <c:lblAlgn val="ctr"/>
        <c:lblOffset val="100"/>
        <c:noMultiLvlLbl val="0"/>
      </c:catAx>
      <c:valAx>
        <c:axId val="98283904"/>
        <c:scaling>
          <c:orientation val="minMax"/>
          <c:max val="400"/>
          <c:min val="100"/>
        </c:scaling>
        <c:delete val="0"/>
        <c:axPos val="l"/>
        <c:majorGridlines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8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ko-KR" sz="2800" b="1" i="0" baseline="0" dirty="0" smtClean="0"/>
                  <a:t>95% Response Time (ms)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98277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00607358101562"/>
          <c:y val="0.40207793582253831"/>
          <c:w val="0.17557415315557121"/>
          <c:h val="0.33294069088138212"/>
        </c:manualLayout>
      </c:layout>
      <c:overlay val="0"/>
      <c:spPr>
        <a:solidFill>
          <a:sysClr val="window" lastClr="FFFFFF"/>
        </a:solidFill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0981828416002066"/>
          <c:y val="5.6516112569262172E-2"/>
          <c:w val="0.65623078832668924"/>
          <c:h val="0.55181867891513559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9BBB59">
                  <a:lumMod val="75000"/>
                </a:srgbClr>
              </a:solidFill>
            </a:ln>
          </c:spPr>
          <c:marker>
            <c:symbol val="triangle"/>
            <c:size val="10"/>
            <c:spPr>
              <a:solidFill>
                <a:srgbClr val="9BBB59">
                  <a:lumMod val="75000"/>
                </a:srgbClr>
              </a:solidFill>
              <a:ln>
                <a:solidFill>
                  <a:srgbClr val="9BBB59">
                    <a:lumMod val="75000"/>
                  </a:srgbClr>
                </a:solidFill>
              </a:ln>
            </c:spPr>
          </c:marker>
          <c:val>
            <c:numRef>
              <c:f>Sheet1!$G$7:$L$7</c:f>
              <c:numCache>
                <c:formatCode>General</c:formatCode>
                <c:ptCount val="6"/>
                <c:pt idx="0">
                  <c:v>60</c:v>
                </c:pt>
                <c:pt idx="1">
                  <c:v>60</c:v>
                </c:pt>
                <c:pt idx="2">
                  <c:v>60</c:v>
                </c:pt>
                <c:pt idx="3">
                  <c:v>60</c:v>
                </c:pt>
                <c:pt idx="4">
                  <c:v>60</c:v>
                </c:pt>
                <c:pt idx="5">
                  <c:v>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672000"/>
        <c:axId val="96690944"/>
      </c:lineChart>
      <c:catAx>
        <c:axId val="966720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# Threads</a:t>
                </a:r>
                <a:endParaRPr lang="en-US" sz="1800" dirty="0"/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6690944"/>
        <c:crosses val="autoZero"/>
        <c:auto val="1"/>
        <c:lblAlgn val="ctr"/>
        <c:lblOffset val="100"/>
        <c:noMultiLvlLbl val="0"/>
      </c:catAx>
      <c:valAx>
        <c:axId val="96690944"/>
        <c:scaling>
          <c:orientation val="minMax"/>
          <c:max val="6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 smtClean="0"/>
                  <a:t>Exec.</a:t>
                </a:r>
                <a:r>
                  <a:rPr lang="en-US" sz="1800" baseline="0" dirty="0" smtClean="0"/>
                  <a:t> time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5.9373566794561385E-3"/>
              <c:y val="5.6380686789151348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bg1"/>
                </a:solidFill>
              </a:defRPr>
            </a:pPr>
            <a:endParaRPr lang="en-US"/>
          </a:p>
        </c:txPr>
        <c:crossAx val="96672000"/>
        <c:crosses val="autoZero"/>
        <c:crossBetween val="between"/>
        <c:majorUnit val="10"/>
      </c:valAx>
    </c:plotArea>
    <c:plotVisOnly val="1"/>
    <c:dispBlanksAs val="gap"/>
    <c:showDLblsOverMax val="0"/>
  </c:chart>
  <c:spPr>
    <a:solidFill>
      <a:sysClr val="window" lastClr="FFFFFF"/>
    </a:solidFill>
    <a:ln w="22225">
      <a:solidFill>
        <a:sysClr val="window" lastClr="FFFFFF">
          <a:lumMod val="65000"/>
        </a:sysClr>
      </a:solidFill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9640837370765599"/>
          <c:y val="5.6516112569262172E-2"/>
          <c:w val="0.67631293189009722"/>
          <c:h val="0.5502821522309711"/>
        </c:manualLayout>
      </c:layout>
      <c:lineChart>
        <c:grouping val="standard"/>
        <c:varyColors val="0"/>
        <c:ser>
          <c:idx val="0"/>
          <c:order val="0"/>
          <c:marker>
            <c:symbol val="diamond"/>
            <c:size val="10"/>
          </c:marker>
          <c:val>
            <c:numRef>
              <c:f>Sheet1!$E$12:$J$12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731520"/>
        <c:axId val="96733440"/>
      </c:lineChart>
      <c:catAx>
        <c:axId val="967315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# Threads</a:t>
                </a:r>
                <a:endParaRPr lang="en-US" sz="1800" dirty="0"/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6733440"/>
        <c:crosses val="autoZero"/>
        <c:auto val="1"/>
        <c:lblAlgn val="ctr"/>
        <c:lblOffset val="100"/>
        <c:noMultiLvlLbl val="0"/>
      </c:catAx>
      <c:valAx>
        <c:axId val="96733440"/>
        <c:scaling>
          <c:orientation val="minMax"/>
          <c:max val="6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 smtClean="0"/>
                  <a:t>Speedup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0"/>
              <c:y val="0.1255856299212598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6731520"/>
        <c:crosses val="autoZero"/>
        <c:crossBetween val="between"/>
        <c:majorUnit val="1"/>
      </c:valAx>
    </c:plotArea>
    <c:plotVisOnly val="1"/>
    <c:dispBlanksAs val="gap"/>
    <c:showDLblsOverMax val="0"/>
  </c:chart>
  <c:spPr>
    <a:ln w="22225">
      <a:solidFill>
        <a:sysClr val="window" lastClr="FFFFFF">
          <a:lumMod val="65000"/>
        </a:sysClr>
      </a:solidFill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0826623990797547"/>
          <c:y val="5.6516112569262172E-2"/>
          <c:w val="0.65867032245969259"/>
          <c:h val="0.56417104111986005"/>
        </c:manualLayout>
      </c:layout>
      <c:lineChart>
        <c:grouping val="standard"/>
        <c:varyColors val="0"/>
        <c:ser>
          <c:idx val="0"/>
          <c:order val="0"/>
          <c:marker>
            <c:symbol val="diamond"/>
            <c:size val="10"/>
          </c:marker>
          <c:val>
            <c:numRef>
              <c:f>Sheet1!$G$9:$L$9</c:f>
              <c:numCache>
                <c:formatCode>General</c:formatCode>
                <c:ptCount val="6"/>
                <c:pt idx="0">
                  <c:v>60</c:v>
                </c:pt>
                <c:pt idx="1">
                  <c:v>30</c:v>
                </c:pt>
                <c:pt idx="2">
                  <c:v>20</c:v>
                </c:pt>
                <c:pt idx="3">
                  <c:v>15</c:v>
                </c:pt>
                <c:pt idx="4">
                  <c:v>12</c:v>
                </c:pt>
                <c:pt idx="5">
                  <c:v>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769920"/>
        <c:axId val="96772096"/>
      </c:lineChart>
      <c:catAx>
        <c:axId val="96769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# Threads</a:t>
                </a:r>
                <a:endParaRPr lang="en-US" sz="1800" dirty="0"/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6772096"/>
        <c:crosses val="autoZero"/>
        <c:auto val="1"/>
        <c:lblAlgn val="ctr"/>
        <c:lblOffset val="100"/>
        <c:noMultiLvlLbl val="0"/>
      </c:catAx>
      <c:valAx>
        <c:axId val="96772096"/>
        <c:scaling>
          <c:orientation val="minMax"/>
          <c:max val="6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 smtClean="0"/>
                  <a:t>Exec.</a:t>
                </a:r>
                <a:r>
                  <a:rPr lang="en-US" sz="1800" baseline="0" dirty="0" smtClean="0"/>
                  <a:t> time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0"/>
              <c:y val="5.6141185476815396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bg1"/>
                </a:solidFill>
              </a:defRPr>
            </a:pPr>
            <a:endParaRPr lang="en-US"/>
          </a:p>
        </c:txPr>
        <c:crossAx val="96769920"/>
        <c:crosses val="autoZero"/>
        <c:crossBetween val="between"/>
        <c:majorUnit val="10"/>
      </c:valAx>
    </c:plotArea>
    <c:plotVisOnly val="1"/>
    <c:dispBlanksAs val="gap"/>
    <c:showDLblsOverMax val="0"/>
  </c:chart>
  <c:spPr>
    <a:ln w="22225">
      <a:solidFill>
        <a:sysClr val="window" lastClr="FFFFFF">
          <a:lumMod val="65000"/>
        </a:sysClr>
      </a:solidFill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6108635170603672"/>
          <c:y val="5.0864501312335955E-2"/>
          <c:w val="0.7189136482939632"/>
          <c:h val="0.64721746178786488"/>
        </c:manualLayout>
      </c:layout>
      <c:lineChart>
        <c:grouping val="standard"/>
        <c:varyColors val="0"/>
        <c:ser>
          <c:idx val="0"/>
          <c:order val="0"/>
          <c:tx>
            <c:strRef>
              <c:f>for_slides!$V$75</c:f>
              <c:strCache>
                <c:ptCount val="1"/>
                <c:pt idx="0">
                  <c:v>Linear Speedup</c:v>
                </c:pt>
              </c:strCache>
            </c:strRef>
          </c:tx>
          <c:val>
            <c:numRef>
              <c:f>for_slides!$Q$76:$Q$81</c:f>
              <c:numCache>
                <c:formatCode>General</c:formatCode>
                <c:ptCount val="6"/>
                <c:pt idx="0">
                  <c:v>82.68996058108668</c:v>
                </c:pt>
                <c:pt idx="1">
                  <c:v>41.344980290543297</c:v>
                </c:pt>
                <c:pt idx="2">
                  <c:v>27.563320193695564</c:v>
                </c:pt>
                <c:pt idx="3">
                  <c:v>20.672490145271674</c:v>
                </c:pt>
                <c:pt idx="4">
                  <c:v>16.537992116217357</c:v>
                </c:pt>
                <c:pt idx="5">
                  <c:v>13.781660096847782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for_slides!$W$75</c:f>
              <c:strCache>
                <c:ptCount val="1"/>
                <c:pt idx="0">
                  <c:v>IFM</c:v>
                </c:pt>
              </c:strCache>
            </c:strRef>
          </c:tx>
          <c:val>
            <c:numRef>
              <c:f>for_slides!$R$76:$R$81</c:f>
              <c:numCache>
                <c:formatCode>General</c:formatCode>
                <c:ptCount val="6"/>
                <c:pt idx="0">
                  <c:v>82.68996058108668</c:v>
                </c:pt>
                <c:pt idx="1">
                  <c:v>54.898627769241948</c:v>
                </c:pt>
                <c:pt idx="2">
                  <c:v>44.176225534292655</c:v>
                </c:pt>
                <c:pt idx="3">
                  <c:v>38.8909342086883</c:v>
                </c:pt>
                <c:pt idx="4">
                  <c:v>35.909597988545812</c:v>
                </c:pt>
                <c:pt idx="5">
                  <c:v>34.012506746752699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for_slides!$X$75</c:f>
              <c:strCache>
                <c:ptCount val="1"/>
                <c:pt idx="0">
                  <c:v>No speedup</c:v>
                </c:pt>
              </c:strCache>
            </c:strRef>
          </c:tx>
          <c:val>
            <c:numRef>
              <c:f>for_slides!$S$76:$S$81</c:f>
              <c:numCache>
                <c:formatCode>General</c:formatCode>
                <c:ptCount val="6"/>
                <c:pt idx="0">
                  <c:v>82.68996058108668</c:v>
                </c:pt>
                <c:pt idx="1">
                  <c:v>82.68996058108668</c:v>
                </c:pt>
                <c:pt idx="2">
                  <c:v>82.68996058108668</c:v>
                </c:pt>
                <c:pt idx="3">
                  <c:v>82.68996058108668</c:v>
                </c:pt>
                <c:pt idx="4">
                  <c:v>82.68996058108668</c:v>
                </c:pt>
                <c:pt idx="5">
                  <c:v>82.68996058108668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400448"/>
        <c:axId val="91402624"/>
      </c:lineChart>
      <c:catAx>
        <c:axId val="91400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altLang="en-US" sz="2000" dirty="0" smtClean="0"/>
                  <a:t># Threads</a:t>
                </a:r>
                <a:endParaRPr lang="en-US" altLang="en-US" sz="2000" dirty="0"/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91402624"/>
        <c:crosses val="autoZero"/>
        <c:auto val="1"/>
        <c:lblAlgn val="ctr"/>
        <c:lblOffset val="100"/>
        <c:noMultiLvlLbl val="0"/>
      </c:catAx>
      <c:valAx>
        <c:axId val="914026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 dirty="0" smtClean="0"/>
                  <a:t>Exec. Time (</a:t>
                </a:r>
                <a:r>
                  <a:rPr lang="en-US" sz="2400" dirty="0" err="1" smtClean="0"/>
                  <a:t>ms</a:t>
                </a:r>
                <a:r>
                  <a:rPr lang="en-US" sz="2400" dirty="0" smtClean="0"/>
                  <a:t>)</a:t>
                </a:r>
                <a:endParaRPr lang="en-US" sz="2400" dirty="0"/>
              </a:p>
            </c:rich>
          </c:tx>
          <c:layout>
            <c:manualLayout>
              <c:xMode val="edge"/>
              <c:yMode val="edge"/>
              <c:x val="0"/>
              <c:y val="8.4900416859657254E-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91400448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2063622047244094"/>
          <c:y val="5.0864501312335955E-2"/>
          <c:w val="0.74960866141732285"/>
          <c:h val="0.64683186660490966"/>
        </c:manualLayout>
      </c:layout>
      <c:lineChart>
        <c:grouping val="standard"/>
        <c:varyColors val="0"/>
        <c:ser>
          <c:idx val="0"/>
          <c:order val="0"/>
          <c:tx>
            <c:strRef>
              <c:f>Sheet1!$D$3</c:f>
              <c:strCache>
                <c:ptCount val="1"/>
                <c:pt idx="0">
                  <c:v>Linear speedup</c:v>
                </c:pt>
              </c:strCache>
            </c:strRef>
          </c:tx>
          <c:val>
            <c:numRef>
              <c:f>Sheet1!$H$4:$H$9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Sheet1!$E$3</c:f>
              <c:strCache>
                <c:ptCount val="1"/>
                <c:pt idx="0">
                  <c:v>Bing</c:v>
                </c:pt>
              </c:strCache>
            </c:strRef>
          </c:tx>
          <c:val>
            <c:numRef>
              <c:f>Sheet1!$I$4:$I$9</c:f>
              <c:numCache>
                <c:formatCode>General</c:formatCode>
                <c:ptCount val="6"/>
                <c:pt idx="0">
                  <c:v>1</c:v>
                </c:pt>
                <c:pt idx="1">
                  <c:v>1.5076124661571544</c:v>
                </c:pt>
                <c:pt idx="2">
                  <c:v>1.8752703788600957</c:v>
                </c:pt>
                <c:pt idx="3">
                  <c:v>2.1316402954883884</c:v>
                </c:pt>
                <c:pt idx="4">
                  <c:v>2.3093190005757074</c:v>
                </c:pt>
                <c:pt idx="5">
                  <c:v>2.4418712021553941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Sheet1!$F$3</c:f>
              <c:strCache>
                <c:ptCount val="1"/>
                <c:pt idx="0">
                  <c:v>No speedup</c:v>
                </c:pt>
              </c:strCache>
            </c:strRef>
          </c:tx>
          <c:val>
            <c:numRef>
              <c:f>Sheet1!$J$4:$J$9</c:f>
              <c:numCache>
                <c:formatCode>General</c:formatCode>
                <c:ptCount val="6"/>
                <c:pt idx="0">
                  <c:v>1.01</c:v>
                </c:pt>
                <c:pt idx="1">
                  <c:v>1.01</c:v>
                </c:pt>
                <c:pt idx="2">
                  <c:v>1.01</c:v>
                </c:pt>
                <c:pt idx="3">
                  <c:v>1.01</c:v>
                </c:pt>
                <c:pt idx="4">
                  <c:v>1.01</c:v>
                </c:pt>
                <c:pt idx="5">
                  <c:v>1.01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93408"/>
        <c:axId val="90995328"/>
      </c:lineChart>
      <c:catAx>
        <c:axId val="909934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altLang="en-US" sz="2000" dirty="0" smtClean="0"/>
                  <a:t># Threads</a:t>
                </a:r>
                <a:endParaRPr lang="en-US" altLang="en-US" sz="2000" dirty="0"/>
              </a:p>
            </c:rich>
          </c:tx>
          <c:layout/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90995328"/>
        <c:crosses val="autoZero"/>
        <c:auto val="1"/>
        <c:lblAlgn val="ctr"/>
        <c:lblOffset val="100"/>
        <c:noMultiLvlLbl val="0"/>
      </c:catAx>
      <c:valAx>
        <c:axId val="90995328"/>
        <c:scaling>
          <c:orientation val="minMax"/>
          <c:max val="6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 dirty="0" smtClean="0"/>
                  <a:t>Speedup</a:t>
                </a:r>
                <a:endParaRPr lang="en-US" sz="2400" dirty="0"/>
              </a:p>
            </c:rich>
          </c:tx>
          <c:layout>
            <c:manualLayout>
              <c:xMode val="edge"/>
              <c:yMode val="edge"/>
              <c:x val="2.3498687664041994E-3"/>
              <c:y val="0.179469661880500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90993408"/>
        <c:crosses val="autoZero"/>
        <c:crossBetween val="between"/>
        <c:majorUnit val="1"/>
      </c:valAx>
    </c:plotArea>
    <c:legend>
      <c:legendPos val="r"/>
      <c:layout>
        <c:manualLayout>
          <c:xMode val="edge"/>
          <c:yMode val="edge"/>
          <c:x val="0.21679527559055117"/>
          <c:y val="6.1484483557202409E-2"/>
          <c:w val="0.44584633288763431"/>
          <c:h val="0.2746737055595323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579532511266314"/>
          <c:y val="5.9212890055409841E-2"/>
          <c:w val="0.80400027237161464"/>
          <c:h val="0.651169728783902"/>
        </c:manualLayout>
      </c:layout>
      <c:lineChart>
        <c:grouping val="standard"/>
        <c:varyColors val="0"/>
        <c:ser>
          <c:idx val="0"/>
          <c:order val="0"/>
          <c:tx>
            <c:v>Degree = 1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(no_timeout!$L$4,no_timeout!$L$11,no_timeout!$L$18,no_timeout!$L$25,no_timeout!$L$32,no_timeout!$L$39,no_timeout!$L$46,no_timeout!$L$53,no_timeout!$L$60,no_timeout!$L$67)</c:f>
              <c:numCache>
                <c:formatCode>General</c:formatCode>
                <c:ptCount val="10"/>
                <c:pt idx="0">
                  <c:v>82.68996058108668</c:v>
                </c:pt>
                <c:pt idx="1">
                  <c:v>83.182161642686637</c:v>
                </c:pt>
                <c:pt idx="2">
                  <c:v>83.674257158821149</c:v>
                </c:pt>
                <c:pt idx="3">
                  <c:v>84.74878320994469</c:v>
                </c:pt>
                <c:pt idx="4">
                  <c:v>85.034177678446881</c:v>
                </c:pt>
                <c:pt idx="5">
                  <c:v>85.701256041346838</c:v>
                </c:pt>
                <c:pt idx="6">
                  <c:v>87.045096158680948</c:v>
                </c:pt>
                <c:pt idx="7">
                  <c:v>88.527760469340507</c:v>
                </c:pt>
                <c:pt idx="8">
                  <c:v>90.816372398380139</c:v>
                </c:pt>
                <c:pt idx="9">
                  <c:v>96.006068557061184</c:v>
                </c:pt>
              </c:numCache>
            </c:numRef>
          </c:val>
          <c:smooth val="0"/>
        </c:ser>
        <c:ser>
          <c:idx val="1"/>
          <c:order val="1"/>
          <c:tx>
            <c:v>Degree = 2</c:v>
          </c:tx>
          <c:spPr>
            <a:ln>
              <a:solidFill>
                <a:srgbClr val="8064A2"/>
              </a:solidFill>
            </a:ln>
          </c:spPr>
          <c:marker>
            <c:spPr>
              <a:solidFill>
                <a:srgbClr val="8064A2"/>
              </a:solidFill>
              <a:ln>
                <a:solidFill>
                  <a:srgbClr val="8064A2"/>
                </a:solidFill>
              </a:ln>
            </c:spPr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(no_timeout!$L$5,no_timeout!$L$12,no_timeout!$L$19,no_timeout!$L$26,no_timeout!$L$33,no_timeout!$L$40,no_timeout!$L$47,no_timeout!$L$54,no_timeout!$L$61,no_timeout!$L$68)</c:f>
              <c:numCache>
                <c:formatCode>General</c:formatCode>
                <c:ptCount val="10"/>
                <c:pt idx="0">
                  <c:v>54.898627769241941</c:v>
                </c:pt>
                <c:pt idx="1">
                  <c:v>55.078568207850012</c:v>
                </c:pt>
                <c:pt idx="2">
                  <c:v>55.464365023047804</c:v>
                </c:pt>
                <c:pt idx="3">
                  <c:v>56.231384048051602</c:v>
                </c:pt>
                <c:pt idx="4">
                  <c:v>59.682046598686995</c:v>
                </c:pt>
                <c:pt idx="5">
                  <c:v>61.632325464450112</c:v>
                </c:pt>
                <c:pt idx="6">
                  <c:v>66.893753317502359</c:v>
                </c:pt>
                <c:pt idx="7">
                  <c:v>73.276061125855648</c:v>
                </c:pt>
                <c:pt idx="8">
                  <c:v>99.031704148624215</c:v>
                </c:pt>
                <c:pt idx="9">
                  <c:v>241.80537519206698</c:v>
                </c:pt>
              </c:numCache>
            </c:numRef>
          </c:val>
          <c:smooth val="0"/>
        </c:ser>
        <c:ser>
          <c:idx val="2"/>
          <c:order val="2"/>
          <c:tx>
            <c:v>Degree = 3</c:v>
          </c:tx>
          <c:marker>
            <c:symbol val="triangle"/>
            <c:size val="9"/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(no_timeout!$L$6,no_timeout!$L$13,no_timeout!$L$20,no_timeout!$L$27,no_timeout!$L$34,no_timeout!$L$41,no_timeout!$L$48,no_timeout!$L$55,no_timeout!$L$62)</c:f>
              <c:numCache>
                <c:formatCode>General</c:formatCode>
                <c:ptCount val="9"/>
                <c:pt idx="0">
                  <c:v>44.176225534292648</c:v>
                </c:pt>
                <c:pt idx="1">
                  <c:v>44.66148833635976</c:v>
                </c:pt>
                <c:pt idx="2">
                  <c:v>45.562872915211301</c:v>
                </c:pt>
                <c:pt idx="3">
                  <c:v>46.367082190250649</c:v>
                </c:pt>
                <c:pt idx="4">
                  <c:v>49.378423047911902</c:v>
                </c:pt>
                <c:pt idx="5">
                  <c:v>55.018630367369802</c:v>
                </c:pt>
                <c:pt idx="6">
                  <c:v>70.604666573543398</c:v>
                </c:pt>
                <c:pt idx="7">
                  <c:v>115.48106724402899</c:v>
                </c:pt>
                <c:pt idx="8">
                  <c:v>250.12654694789816</c:v>
                </c:pt>
              </c:numCache>
            </c:numRef>
          </c:val>
          <c:smooth val="0"/>
        </c:ser>
        <c:ser>
          <c:idx val="5"/>
          <c:order val="3"/>
          <c:tx>
            <c:v>Degree = 6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(no_timeout!$L$9,no_timeout!$L$16,no_timeout!$L$23,no_timeout!$L$30,no_timeout!$L$37,no_timeout!$L$44)</c:f>
              <c:numCache>
                <c:formatCode>General</c:formatCode>
                <c:ptCount val="6"/>
                <c:pt idx="0">
                  <c:v>34.012506746752699</c:v>
                </c:pt>
                <c:pt idx="1">
                  <c:v>35.083115882106512</c:v>
                </c:pt>
                <c:pt idx="2">
                  <c:v>41.220840759882563</c:v>
                </c:pt>
                <c:pt idx="3">
                  <c:v>47.9626036038552</c:v>
                </c:pt>
                <c:pt idx="4">
                  <c:v>66.337538091912123</c:v>
                </c:pt>
                <c:pt idx="5">
                  <c:v>192.13448984495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523328"/>
        <c:axId val="91525504"/>
      </c:lineChart>
      <c:catAx>
        <c:axId val="915233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en-US" sz="2400" dirty="0" smtClean="0"/>
                  <a:t>System</a:t>
                </a:r>
                <a:r>
                  <a:rPr lang="en-US" altLang="en-US" sz="2400" baseline="0" dirty="0" smtClean="0"/>
                  <a:t> Load (QPS)</a:t>
                </a:r>
                <a:endParaRPr lang="en-US" altLang="en-US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1525504"/>
        <c:crosses val="autoZero"/>
        <c:auto val="1"/>
        <c:lblAlgn val="ctr"/>
        <c:lblOffset val="100"/>
        <c:noMultiLvlLbl val="0"/>
      </c:catAx>
      <c:valAx>
        <c:axId val="91525504"/>
        <c:scaling>
          <c:orientation val="minMax"/>
          <c:max val="100"/>
          <c:min val="3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altLang="en-US" sz="2400" dirty="0" smtClean="0"/>
                  <a:t>Mean Response Time (ms)</a:t>
                </a:r>
                <a:endParaRPr lang="en-US" altLang="en-US" sz="24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1523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841194968553455"/>
          <c:y val="0.3133776611256936"/>
          <c:w val="0.17215408805031446"/>
          <c:h val="0.31028142315543888"/>
        </c:manualLayout>
      </c:layout>
      <c:overlay val="0"/>
      <c:spPr>
        <a:solidFill>
          <a:sysClr val="window" lastClr="FFFFFF"/>
        </a:solidFill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579532511266314"/>
          <c:y val="5.9212890055409841E-2"/>
          <c:w val="0.80400027237161464"/>
          <c:h val="0.651169728783902"/>
        </c:manualLayout>
      </c:layout>
      <c:lineChart>
        <c:grouping val="standard"/>
        <c:varyColors val="0"/>
        <c:ser>
          <c:idx val="0"/>
          <c:order val="0"/>
          <c:tx>
            <c:v>Degree = 1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(no_timeout!$L$4,no_timeout!$L$11,no_timeout!$L$18,no_timeout!$L$25,no_timeout!$L$32,no_timeout!$L$39,no_timeout!$L$46,no_timeout!$L$53,no_timeout!$L$60,no_timeout!$L$67)</c:f>
              <c:numCache>
                <c:formatCode>General</c:formatCode>
                <c:ptCount val="10"/>
                <c:pt idx="0">
                  <c:v>82.68996058108668</c:v>
                </c:pt>
                <c:pt idx="1">
                  <c:v>83.182161642686637</c:v>
                </c:pt>
                <c:pt idx="2">
                  <c:v>83.674257158821149</c:v>
                </c:pt>
                <c:pt idx="3">
                  <c:v>84.74878320994469</c:v>
                </c:pt>
                <c:pt idx="4">
                  <c:v>85.034177678446881</c:v>
                </c:pt>
                <c:pt idx="5">
                  <c:v>85.701256041346838</c:v>
                </c:pt>
                <c:pt idx="6">
                  <c:v>87.045096158680948</c:v>
                </c:pt>
                <c:pt idx="7">
                  <c:v>88.527760469340507</c:v>
                </c:pt>
                <c:pt idx="8">
                  <c:v>90.816372398380139</c:v>
                </c:pt>
                <c:pt idx="9">
                  <c:v>96.006068557061184</c:v>
                </c:pt>
              </c:numCache>
            </c:numRef>
          </c:val>
          <c:smooth val="0"/>
        </c:ser>
        <c:ser>
          <c:idx val="1"/>
          <c:order val="1"/>
          <c:tx>
            <c:v>Degree = 2</c:v>
          </c:tx>
          <c:spPr>
            <a:ln>
              <a:solidFill>
                <a:srgbClr val="8064A2"/>
              </a:solidFill>
            </a:ln>
          </c:spPr>
          <c:marker>
            <c:spPr>
              <a:solidFill>
                <a:srgbClr val="8064A2"/>
              </a:solidFill>
              <a:ln>
                <a:solidFill>
                  <a:srgbClr val="8064A2"/>
                </a:solidFill>
              </a:ln>
            </c:spPr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(no_timeout!$L$5,no_timeout!$L$12,no_timeout!$L$19,no_timeout!$L$26,no_timeout!$L$33,no_timeout!$L$40,no_timeout!$L$47,no_timeout!$L$54,no_timeout!$L$61,no_timeout!$L$68)</c:f>
              <c:numCache>
                <c:formatCode>General</c:formatCode>
                <c:ptCount val="10"/>
                <c:pt idx="0">
                  <c:v>54.898627769241941</c:v>
                </c:pt>
                <c:pt idx="1">
                  <c:v>55.078568207850012</c:v>
                </c:pt>
                <c:pt idx="2">
                  <c:v>55.464365023047804</c:v>
                </c:pt>
                <c:pt idx="3">
                  <c:v>56.231384048051602</c:v>
                </c:pt>
                <c:pt idx="4">
                  <c:v>59.682046598686995</c:v>
                </c:pt>
                <c:pt idx="5">
                  <c:v>61.632325464450112</c:v>
                </c:pt>
                <c:pt idx="6">
                  <c:v>66.893753317502359</c:v>
                </c:pt>
                <c:pt idx="7">
                  <c:v>73.276061125855648</c:v>
                </c:pt>
                <c:pt idx="8">
                  <c:v>99.031704148624215</c:v>
                </c:pt>
                <c:pt idx="9">
                  <c:v>241.80537519206698</c:v>
                </c:pt>
              </c:numCache>
            </c:numRef>
          </c:val>
          <c:smooth val="0"/>
        </c:ser>
        <c:ser>
          <c:idx val="2"/>
          <c:order val="2"/>
          <c:tx>
            <c:v>Degree = 3</c:v>
          </c:tx>
          <c:marker>
            <c:symbol val="triangle"/>
            <c:size val="9"/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(no_timeout!$L$6,no_timeout!$L$13,no_timeout!$L$20,no_timeout!$L$27,no_timeout!$L$34,no_timeout!$L$41,no_timeout!$L$48,no_timeout!$L$55,no_timeout!$L$62)</c:f>
              <c:numCache>
                <c:formatCode>General</c:formatCode>
                <c:ptCount val="9"/>
                <c:pt idx="0">
                  <c:v>44.176225534292648</c:v>
                </c:pt>
                <c:pt idx="1">
                  <c:v>44.66148833635976</c:v>
                </c:pt>
                <c:pt idx="2">
                  <c:v>45.562872915211301</c:v>
                </c:pt>
                <c:pt idx="3">
                  <c:v>46.367082190250649</c:v>
                </c:pt>
                <c:pt idx="4">
                  <c:v>49.378423047911902</c:v>
                </c:pt>
                <c:pt idx="5">
                  <c:v>55.018630367369802</c:v>
                </c:pt>
                <c:pt idx="6">
                  <c:v>70.604666573543398</c:v>
                </c:pt>
                <c:pt idx="7">
                  <c:v>115.48106724402899</c:v>
                </c:pt>
                <c:pt idx="8">
                  <c:v>250.12654694789816</c:v>
                </c:pt>
              </c:numCache>
            </c:numRef>
          </c:val>
          <c:smooth val="0"/>
        </c:ser>
        <c:ser>
          <c:idx val="5"/>
          <c:order val="3"/>
          <c:tx>
            <c:v>Degree = 6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(no_timeout!$L$9,no_timeout!$L$16,no_timeout!$L$23,no_timeout!$L$30,no_timeout!$L$37,no_timeout!$L$44)</c:f>
              <c:numCache>
                <c:formatCode>General</c:formatCode>
                <c:ptCount val="6"/>
                <c:pt idx="0">
                  <c:v>34.012506746752699</c:v>
                </c:pt>
                <c:pt idx="1">
                  <c:v>35.083115882106512</c:v>
                </c:pt>
                <c:pt idx="2">
                  <c:v>41.220840759882563</c:v>
                </c:pt>
                <c:pt idx="3">
                  <c:v>47.9626036038552</c:v>
                </c:pt>
                <c:pt idx="4">
                  <c:v>66.337538091912123</c:v>
                </c:pt>
                <c:pt idx="5">
                  <c:v>192.13448984495</c:v>
                </c:pt>
              </c:numCache>
            </c:numRef>
          </c:val>
          <c:smooth val="0"/>
        </c:ser>
        <c:ser>
          <c:idx val="6"/>
          <c:order val="4"/>
          <c:tx>
            <c:v>Adaptive</c:v>
          </c:tx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0000FF">
                  <a:alpha val="0"/>
                </a:srgbClr>
              </a:solidFill>
              <a:ln>
                <a:solidFill>
                  <a:srgbClr val="C00000"/>
                </a:solidFill>
              </a:ln>
            </c:spPr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(no_timeout!$L$10,no_timeout!$L$17,no_timeout!$L$24,no_timeout!$L$31,no_timeout!$L$38,no_timeout!$L$45,no_timeout!$L$52,no_timeout!$L$59,no_timeout!$L$66,no_timeout!$L$73)</c:f>
              <c:numCache>
                <c:formatCode>General</c:formatCode>
                <c:ptCount val="10"/>
                <c:pt idx="0">
                  <c:v>33.881363989383757</c:v>
                </c:pt>
                <c:pt idx="1">
                  <c:v>35.241665400195558</c:v>
                </c:pt>
                <c:pt idx="2">
                  <c:v>37.246698812683299</c:v>
                </c:pt>
                <c:pt idx="3">
                  <c:v>41.652023858081201</c:v>
                </c:pt>
                <c:pt idx="4">
                  <c:v>45.683618941192599</c:v>
                </c:pt>
                <c:pt idx="5">
                  <c:v>49.434619416119901</c:v>
                </c:pt>
                <c:pt idx="6">
                  <c:v>63.364484257578141</c:v>
                </c:pt>
                <c:pt idx="7">
                  <c:v>70.109861042044415</c:v>
                </c:pt>
                <c:pt idx="8">
                  <c:v>91.0873515295429</c:v>
                </c:pt>
                <c:pt idx="9">
                  <c:v>95.795121692974604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753152"/>
        <c:axId val="98759808"/>
      </c:lineChart>
      <c:catAx>
        <c:axId val="987531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en-US" sz="2400" dirty="0" smtClean="0"/>
                  <a:t>System</a:t>
                </a:r>
                <a:r>
                  <a:rPr lang="en-US" altLang="en-US" sz="2400" baseline="0" dirty="0" smtClean="0"/>
                  <a:t> Load (QPS)</a:t>
                </a:r>
                <a:endParaRPr lang="en-US" altLang="en-US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8759808"/>
        <c:crosses val="autoZero"/>
        <c:auto val="1"/>
        <c:lblAlgn val="ctr"/>
        <c:lblOffset val="100"/>
        <c:noMultiLvlLbl val="0"/>
      </c:catAx>
      <c:valAx>
        <c:axId val="98759808"/>
        <c:scaling>
          <c:orientation val="minMax"/>
          <c:max val="100"/>
          <c:min val="3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altLang="en-US" sz="2400" dirty="0" smtClean="0"/>
                  <a:t>Mean Response Time (ms)</a:t>
                </a:r>
                <a:endParaRPr lang="en-US" altLang="en-US" sz="24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8753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841194968553455"/>
          <c:y val="0.3133776611256936"/>
          <c:w val="0.17215408805031446"/>
          <c:h val="0.37694808982210559"/>
        </c:manualLayout>
      </c:layout>
      <c:overlay val="0"/>
      <c:spPr>
        <a:solidFill>
          <a:sysClr val="window" lastClr="FFFFFF"/>
        </a:solidFill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579532511266314"/>
          <c:y val="5.9212890055409841E-2"/>
          <c:w val="0.80400027237161464"/>
          <c:h val="0.651169728783902"/>
        </c:manualLayout>
      </c:layout>
      <c:lineChart>
        <c:grouping val="standard"/>
        <c:varyColors val="0"/>
        <c:ser>
          <c:idx val="0"/>
          <c:order val="0"/>
          <c:tx>
            <c:v>Degree = 1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(no_timeout!$L$4,no_timeout!$L$11,no_timeout!$L$18,no_timeout!$L$25,no_timeout!$L$32,no_timeout!$L$39,no_timeout!$L$46,no_timeout!$L$53,no_timeout!$L$60,no_timeout!$L$67)</c:f>
              <c:numCache>
                <c:formatCode>General</c:formatCode>
                <c:ptCount val="10"/>
                <c:pt idx="0">
                  <c:v>82.68996058108668</c:v>
                </c:pt>
                <c:pt idx="1">
                  <c:v>83.182161642686637</c:v>
                </c:pt>
                <c:pt idx="2">
                  <c:v>83.674257158821149</c:v>
                </c:pt>
                <c:pt idx="3">
                  <c:v>84.74878320994469</c:v>
                </c:pt>
                <c:pt idx="4">
                  <c:v>85.034177678446881</c:v>
                </c:pt>
                <c:pt idx="5">
                  <c:v>85.701256041346838</c:v>
                </c:pt>
                <c:pt idx="6">
                  <c:v>87.045096158680948</c:v>
                </c:pt>
                <c:pt idx="7">
                  <c:v>88.527760469340507</c:v>
                </c:pt>
                <c:pt idx="8">
                  <c:v>90.816372398380139</c:v>
                </c:pt>
                <c:pt idx="9">
                  <c:v>96.006068557061184</c:v>
                </c:pt>
              </c:numCache>
            </c:numRef>
          </c:val>
          <c:smooth val="0"/>
        </c:ser>
        <c:ser>
          <c:idx val="1"/>
          <c:order val="1"/>
          <c:tx>
            <c:v>Degree = 2</c:v>
          </c:tx>
          <c:spPr>
            <a:ln>
              <a:solidFill>
                <a:srgbClr val="8064A2"/>
              </a:solidFill>
            </a:ln>
          </c:spPr>
          <c:marker>
            <c:spPr>
              <a:solidFill>
                <a:srgbClr val="8064A2"/>
              </a:solidFill>
              <a:ln>
                <a:solidFill>
                  <a:srgbClr val="8064A2"/>
                </a:solidFill>
              </a:ln>
            </c:spPr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(no_timeout!$L$5,no_timeout!$L$12,no_timeout!$L$19,no_timeout!$L$26,no_timeout!$L$33,no_timeout!$L$40,no_timeout!$L$47,no_timeout!$L$54,no_timeout!$L$61,no_timeout!$L$68)</c:f>
              <c:numCache>
                <c:formatCode>General</c:formatCode>
                <c:ptCount val="10"/>
                <c:pt idx="0">
                  <c:v>54.898627769241941</c:v>
                </c:pt>
                <c:pt idx="1">
                  <c:v>55.078568207850012</c:v>
                </c:pt>
                <c:pt idx="2">
                  <c:v>55.464365023047804</c:v>
                </c:pt>
                <c:pt idx="3">
                  <c:v>56.231384048051602</c:v>
                </c:pt>
                <c:pt idx="4">
                  <c:v>59.682046598686995</c:v>
                </c:pt>
                <c:pt idx="5">
                  <c:v>61.632325464450112</c:v>
                </c:pt>
                <c:pt idx="6">
                  <c:v>66.893753317502359</c:v>
                </c:pt>
                <c:pt idx="7">
                  <c:v>73.276061125855648</c:v>
                </c:pt>
                <c:pt idx="8">
                  <c:v>99.031704148624215</c:v>
                </c:pt>
                <c:pt idx="9">
                  <c:v>241.80537519206698</c:v>
                </c:pt>
              </c:numCache>
            </c:numRef>
          </c:val>
          <c:smooth val="0"/>
        </c:ser>
        <c:ser>
          <c:idx val="2"/>
          <c:order val="2"/>
          <c:tx>
            <c:v>Degree = 3</c:v>
          </c:tx>
          <c:marker>
            <c:symbol val="triangle"/>
            <c:size val="9"/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(no_timeout!$L$6,no_timeout!$L$13,no_timeout!$L$20,no_timeout!$L$27,no_timeout!$L$34,no_timeout!$L$41,no_timeout!$L$48,no_timeout!$L$55,no_timeout!$L$62)</c:f>
              <c:numCache>
                <c:formatCode>General</c:formatCode>
                <c:ptCount val="9"/>
                <c:pt idx="0">
                  <c:v>44.176225534292648</c:v>
                </c:pt>
                <c:pt idx="1">
                  <c:v>44.66148833635976</c:v>
                </c:pt>
                <c:pt idx="2">
                  <c:v>45.562872915211301</c:v>
                </c:pt>
                <c:pt idx="3">
                  <c:v>46.367082190250649</c:v>
                </c:pt>
                <c:pt idx="4">
                  <c:v>49.378423047911902</c:v>
                </c:pt>
                <c:pt idx="5">
                  <c:v>55.018630367369802</c:v>
                </c:pt>
                <c:pt idx="6">
                  <c:v>70.604666573543398</c:v>
                </c:pt>
                <c:pt idx="7">
                  <c:v>115.48106724402899</c:v>
                </c:pt>
                <c:pt idx="8">
                  <c:v>250.12654694789816</c:v>
                </c:pt>
              </c:numCache>
            </c:numRef>
          </c:val>
          <c:smooth val="0"/>
        </c:ser>
        <c:ser>
          <c:idx val="5"/>
          <c:order val="3"/>
          <c:tx>
            <c:v>Degree = 6</c:v>
          </c:tx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(no_timeout!$L$9,no_timeout!$L$16,no_timeout!$L$23,no_timeout!$L$30,no_timeout!$L$37,no_timeout!$L$44)</c:f>
              <c:numCache>
                <c:formatCode>General</c:formatCode>
                <c:ptCount val="6"/>
                <c:pt idx="0">
                  <c:v>34.012506746752699</c:v>
                </c:pt>
                <c:pt idx="1">
                  <c:v>35.083115882106512</c:v>
                </c:pt>
                <c:pt idx="2">
                  <c:v>41.220840759882563</c:v>
                </c:pt>
                <c:pt idx="3">
                  <c:v>47.9626036038552</c:v>
                </c:pt>
                <c:pt idx="4">
                  <c:v>66.337538091912123</c:v>
                </c:pt>
                <c:pt idx="5">
                  <c:v>192.13448984495</c:v>
                </c:pt>
              </c:numCache>
            </c:numRef>
          </c:val>
          <c:smooth val="0"/>
        </c:ser>
        <c:ser>
          <c:idx val="6"/>
          <c:order val="4"/>
          <c:tx>
            <c:v>Adaptive</c:v>
          </c:tx>
          <c:spPr>
            <a:ln>
              <a:solidFill>
                <a:srgbClr val="C00000"/>
              </a:solidFill>
            </a:ln>
          </c:spPr>
          <c:marker>
            <c:spPr>
              <a:ln>
                <a:solidFill>
                  <a:srgbClr val="C00000"/>
                </a:solidFill>
              </a:ln>
            </c:spPr>
          </c:marker>
          <c:cat>
            <c:numRef>
              <c:f>(no_timeout!$A$4,no_timeout!$A$11,no_timeout!$A$18,no_timeout!$A$25,no_timeout!$A$32,no_timeout!$A$39,no_timeout!$A$46,no_timeout!$A$53,no_timeout!$A$60,no_timeout!$A$67)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  <c:pt idx="9">
                  <c:v>100</c:v>
                </c:pt>
              </c:numCache>
            </c:numRef>
          </c:cat>
          <c:val>
            <c:numRef>
              <c:f>(no_timeout!$L$10,no_timeout!$L$17,no_timeout!$L$24,no_timeout!$L$31,no_timeout!$L$38,no_timeout!$L$45,no_timeout!$L$52,no_timeout!$L$59,no_timeout!$L$66,no_timeout!$L$73)</c:f>
              <c:numCache>
                <c:formatCode>General</c:formatCode>
                <c:ptCount val="10"/>
                <c:pt idx="0">
                  <c:v>33.881363989383757</c:v>
                </c:pt>
                <c:pt idx="1">
                  <c:v>35.241665400195558</c:v>
                </c:pt>
                <c:pt idx="2">
                  <c:v>37.246698812683299</c:v>
                </c:pt>
                <c:pt idx="3">
                  <c:v>41.652023858081201</c:v>
                </c:pt>
                <c:pt idx="4">
                  <c:v>45.683618941192599</c:v>
                </c:pt>
                <c:pt idx="5">
                  <c:v>49.434619416119901</c:v>
                </c:pt>
                <c:pt idx="6">
                  <c:v>63.364484257578141</c:v>
                </c:pt>
                <c:pt idx="7">
                  <c:v>70.109861042044415</c:v>
                </c:pt>
                <c:pt idx="8">
                  <c:v>91.0873515295429</c:v>
                </c:pt>
                <c:pt idx="9">
                  <c:v>95.795121692974604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700288"/>
        <c:axId val="98706944"/>
      </c:lineChart>
      <c:catAx>
        <c:axId val="987002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en-US" sz="2400" baseline="0" dirty="0" smtClean="0"/>
                  <a:t>System Load (QPS)</a:t>
                </a:r>
                <a:endParaRPr lang="en-US" altLang="en-US" dirty="0"/>
              </a:p>
            </c:rich>
          </c:tx>
          <c:layout>
            <c:manualLayout>
              <c:xMode val="edge"/>
              <c:yMode val="edge"/>
              <c:x val="0.92675320655672755"/>
              <c:y val="0.8248331875182268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8706944"/>
        <c:crosses val="autoZero"/>
        <c:auto val="1"/>
        <c:lblAlgn val="ctr"/>
        <c:lblOffset val="100"/>
        <c:noMultiLvlLbl val="0"/>
      </c:catAx>
      <c:valAx>
        <c:axId val="98706944"/>
        <c:scaling>
          <c:orientation val="minMax"/>
          <c:max val="100"/>
          <c:min val="3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altLang="en-US" sz="2400" dirty="0" smtClean="0"/>
                  <a:t>Mean Response Time (ms)</a:t>
                </a:r>
                <a:endParaRPr lang="en-US" altLang="en-US" sz="24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987002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841194968553455"/>
          <c:y val="0.3133776611256936"/>
          <c:w val="0.17215408805031446"/>
          <c:h val="0.38065179352580963"/>
        </c:manualLayout>
      </c:layout>
      <c:overlay val="0"/>
      <c:spPr>
        <a:solidFill>
          <a:sysClr val="window" lastClr="FFFFFF"/>
        </a:solidFill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4D0E628-B245-468D-9C2F-C907AB52EF37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8A2AC7C-1400-4CA5-83CE-602C97345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142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0D59E12-E15D-4519-A068-4EB8DEB37A6B}" type="datetimeFigureOut">
              <a:rPr lang="ko-KR" altLang="en-US" smtClean="0"/>
              <a:pPr/>
              <a:t>2013-04-26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A912A16-5FAD-4180-839F-E3AB8492E77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230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4118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7574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017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159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98708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59149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75603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33237">
              <a:defRPr/>
            </a:pPr>
            <a:endParaRPr lang="ko-KR" altLang="en-US" sz="2300" b="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355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4103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4103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9730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33237">
              <a:defRPr/>
            </a:pPr>
            <a:endParaRPr lang="en-US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4723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defTabSz="933237">
              <a:defRPr/>
            </a:pP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12A16-5FAD-4180-839F-E3AB8492E77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9730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0A57-FE50-41B8-A5E1-FF21A4494769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24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84987-D2A5-463F-ABE7-F25387AEEE1C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9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C9A5-1140-4CA7-900E-2F9657F94D48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49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7C78-B28E-4CE4-91DB-C8226DF02E8B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226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D286-5B21-4B2F-949C-ED7B8D58726E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7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41576-7405-4FD3-BAA8-9A9767366112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11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F636-18E2-4763-B8D1-EA25B38283CE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65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C4F0-9BF1-4054-9CF9-956A0272CD48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05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CA828-31BA-44D5-A998-60C72FC352E1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30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7A394-E87C-4A3E-B556-2CA8D69D0BBC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34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CCCC-DDF7-4527-A3C4-0FE030719801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89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FD8D6-E597-4622-9124-501CD688FF1A}" type="datetime1">
              <a:rPr lang="en-US" altLang="ko-KR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42581-2393-4382-BFCF-F1A34541B3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71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85800" y="1371601"/>
            <a:ext cx="7839834" cy="1295399"/>
          </a:xfrm>
          <a:prstGeom prst="rect">
            <a:avLst/>
          </a:prstGeom>
          <a:solidFill>
            <a:sysClr val="window" lastClr="FFFFFF">
              <a:alpha val="50000"/>
            </a:sys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Adaptive Parallelism for Web Search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85800" y="3352800"/>
            <a:ext cx="7924800" cy="2184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900" b="0" i="0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Myeongjae Jeon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Rice University</a:t>
            </a:r>
            <a:endParaRPr kumimoji="0" lang="en-US" b="0" i="0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Calibri"/>
              </a:rPr>
              <a:t>In collaboration with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Yuxiong He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(MSR)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, Sameh Elnikety (MSR),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Alan L. Cox (Rice), and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Scott </a:t>
            </a:r>
            <a:r>
              <a:rPr kumimoji="0" lang="en-US" sz="2200" b="0" i="0" u="none" strike="noStrike" kern="120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Rixner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(Rice)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15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load</a:t>
            </a:r>
          </a:p>
          <a:p>
            <a:pPr lvl="1"/>
            <a:r>
              <a:rPr lang="en-US" dirty="0" smtClean="0"/>
              <a:t>Parallelize </a:t>
            </a:r>
            <a:r>
              <a:rPr lang="en-US" dirty="0"/>
              <a:t>a query </a:t>
            </a:r>
            <a:r>
              <a:rPr lang="en-US" dirty="0" smtClean="0"/>
              <a:t>at </a:t>
            </a:r>
            <a:r>
              <a:rPr lang="en-US" dirty="0"/>
              <a:t>light </a:t>
            </a:r>
            <a:r>
              <a:rPr lang="en-US" dirty="0" smtClean="0"/>
              <a:t>load</a:t>
            </a:r>
            <a:endParaRPr lang="en-US" dirty="0"/>
          </a:p>
          <a:p>
            <a:pPr lvl="1"/>
            <a:r>
              <a:rPr lang="en-US" dirty="0" smtClean="0"/>
              <a:t>Execute </a:t>
            </a:r>
            <a:r>
              <a:rPr lang="en-US" dirty="0"/>
              <a:t>a query sequentially at heavy </a:t>
            </a:r>
            <a:r>
              <a:rPr lang="en-US" dirty="0" smtClean="0"/>
              <a:t>load</a:t>
            </a:r>
          </a:p>
          <a:p>
            <a:endParaRPr lang="en-US" dirty="0" smtClean="0"/>
          </a:p>
          <a:p>
            <a:r>
              <a:rPr lang="en-US" dirty="0" smtClean="0"/>
              <a:t>Speedup</a:t>
            </a:r>
            <a:endParaRPr lang="en-US" dirty="0"/>
          </a:p>
          <a:p>
            <a:pPr lvl="1"/>
            <a:r>
              <a:rPr lang="en-US" dirty="0" smtClean="0"/>
              <a:t>Parallelize a query more aggressively if parallelism shows a better speedup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3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533401"/>
            <a:ext cx="4038600" cy="99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+mj-lt"/>
              </a:rPr>
              <a:t>No Load</a:t>
            </a:r>
            <a:endParaRPr lang="en-US" sz="4400" dirty="0">
              <a:latin typeface="+mj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533401"/>
            <a:ext cx="4038600" cy="99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+mj-lt"/>
              </a:rPr>
              <a:t>Heavy Load</a:t>
            </a:r>
            <a:endParaRPr lang="en-US" sz="4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867256" y="2161119"/>
            <a:ext cx="1197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srgbClr val="F44B5B"/>
                </a:solidFill>
              </a:rPr>
              <a:t>Query 1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538097" y="1791329"/>
            <a:ext cx="2317052" cy="1201243"/>
            <a:chOff x="5813209" y="2209391"/>
            <a:chExt cx="1908852" cy="1201243"/>
          </a:xfrm>
        </p:grpSpPr>
        <p:sp>
          <p:nvSpPr>
            <p:cNvPr id="40" name="TextBox 39"/>
            <p:cNvSpPr txBox="1"/>
            <p:nvPr/>
          </p:nvSpPr>
          <p:spPr>
            <a:xfrm>
              <a:off x="6735521" y="2209391"/>
              <a:ext cx="986540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7030A0"/>
                  </a:solidFill>
                </a:rPr>
                <a:t>Query 4</a:t>
              </a:r>
            </a:p>
            <a:p>
              <a:pPr algn="ctr"/>
              <a:r>
                <a:rPr lang="en-US" sz="2400" b="1" dirty="0" smtClean="0"/>
                <a:t>Query 5</a:t>
              </a:r>
            </a:p>
            <a:p>
              <a:pPr algn="ctr"/>
              <a:r>
                <a:rPr lang="en-US" sz="2400" b="1" dirty="0" smtClean="0">
                  <a:solidFill>
                    <a:schemeClr val="bg1">
                      <a:lumMod val="50000"/>
                    </a:schemeClr>
                  </a:solidFill>
                </a:rPr>
                <a:t>Query 6</a:t>
              </a:r>
              <a:endParaRPr lang="en-US" sz="2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813209" y="2210305"/>
              <a:ext cx="98543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44B5B"/>
                  </a:solidFill>
                  <a:effectLst/>
                  <a:uLnTx/>
                  <a:uFillTx/>
                </a:rPr>
                <a:t>Query 1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55992B">
                      <a:lumMod val="75000"/>
                    </a:srgbClr>
                  </a:solidFill>
                  <a:effectLst/>
                  <a:uLnTx/>
                  <a:uFillTx/>
                </a:rPr>
                <a:t>Query 2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3366FF"/>
                  </a:solidFill>
                  <a:effectLst/>
                  <a:uLnTx/>
                  <a:uFillTx/>
                </a:rPr>
                <a:t>Query 3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1483932" y="3944797"/>
            <a:ext cx="1964153" cy="1295681"/>
            <a:chOff x="528115" y="4769247"/>
            <a:chExt cx="950039" cy="608173"/>
          </a:xfrm>
        </p:grpSpPr>
        <p:sp>
          <p:nvSpPr>
            <p:cNvPr id="62" name="Rectangle 61"/>
            <p:cNvSpPr/>
            <p:nvPr/>
          </p:nvSpPr>
          <p:spPr>
            <a:xfrm>
              <a:off x="858137" y="477150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191406" y="4769247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58137" y="509809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191406" y="5095837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28115" y="477421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28115" y="510080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43" name="Freeform 42"/>
          <p:cNvSpPr/>
          <p:nvPr/>
        </p:nvSpPr>
        <p:spPr>
          <a:xfrm flipH="1">
            <a:off x="1711389" y="3999177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B50B1B">
                <a:lumMod val="60000"/>
                <a:lumOff val="40000"/>
              </a:srgb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8" name="Freeform 67"/>
          <p:cNvSpPr/>
          <p:nvPr/>
        </p:nvSpPr>
        <p:spPr>
          <a:xfrm flipH="1">
            <a:off x="2393691" y="4004950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B50B1B">
                <a:lumMod val="60000"/>
                <a:lumOff val="40000"/>
              </a:srgb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9" name="Freeform 68"/>
          <p:cNvSpPr/>
          <p:nvPr/>
        </p:nvSpPr>
        <p:spPr>
          <a:xfrm flipH="1">
            <a:off x="3082706" y="4005305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B50B1B">
                <a:lumMod val="60000"/>
                <a:lumOff val="40000"/>
              </a:srgb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0" name="Freeform 69"/>
          <p:cNvSpPr/>
          <p:nvPr/>
        </p:nvSpPr>
        <p:spPr>
          <a:xfrm flipH="1">
            <a:off x="1711388" y="4708551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B50B1B">
                <a:lumMod val="60000"/>
                <a:lumOff val="40000"/>
              </a:srgb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1" name="Freeform 70"/>
          <p:cNvSpPr/>
          <p:nvPr/>
        </p:nvSpPr>
        <p:spPr>
          <a:xfrm flipH="1">
            <a:off x="2393690" y="4690143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B50B1B">
                <a:lumMod val="60000"/>
                <a:lumOff val="40000"/>
              </a:srgb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2" name="Freeform 71"/>
          <p:cNvSpPr/>
          <p:nvPr/>
        </p:nvSpPr>
        <p:spPr>
          <a:xfrm flipH="1">
            <a:off x="3082706" y="4690142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B50B1B">
                <a:lumMod val="60000"/>
                <a:lumOff val="40000"/>
              </a:srgb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5732047" y="3939024"/>
            <a:ext cx="1964153" cy="1295681"/>
            <a:chOff x="528115" y="4769247"/>
            <a:chExt cx="950039" cy="608173"/>
          </a:xfrm>
        </p:grpSpPr>
        <p:sp>
          <p:nvSpPr>
            <p:cNvPr id="81" name="Rectangle 80"/>
            <p:cNvSpPr/>
            <p:nvPr/>
          </p:nvSpPr>
          <p:spPr>
            <a:xfrm>
              <a:off x="858137" y="477150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191406" y="4769247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58137" y="509809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191406" y="5095837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28115" y="477421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28115" y="510080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75" name="Freeform 74"/>
          <p:cNvSpPr/>
          <p:nvPr/>
        </p:nvSpPr>
        <p:spPr>
          <a:xfrm flipH="1">
            <a:off x="5959504" y="3993404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B50B1B">
                <a:lumMod val="60000"/>
                <a:lumOff val="40000"/>
              </a:srgb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4" name="Freeform 43"/>
          <p:cNvSpPr/>
          <p:nvPr/>
        </p:nvSpPr>
        <p:spPr>
          <a:xfrm flipH="1">
            <a:off x="6637976" y="3985701"/>
            <a:ext cx="145582" cy="495954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55992B">
                <a:lumMod val="75000"/>
              </a:srgb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6" name="Freeform 45"/>
          <p:cNvSpPr/>
          <p:nvPr/>
        </p:nvSpPr>
        <p:spPr>
          <a:xfrm flipH="1">
            <a:off x="7326991" y="3974594"/>
            <a:ext cx="145582" cy="495954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3366FF"/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7" name="Freeform 56"/>
          <p:cNvSpPr/>
          <p:nvPr/>
        </p:nvSpPr>
        <p:spPr>
          <a:xfrm flipH="1">
            <a:off x="6637976" y="4671144"/>
            <a:ext cx="145582" cy="495954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8" name="Freeform 57"/>
          <p:cNvSpPr/>
          <p:nvPr/>
        </p:nvSpPr>
        <p:spPr>
          <a:xfrm flipH="1">
            <a:off x="5955999" y="4681830"/>
            <a:ext cx="145582" cy="495954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7030A0"/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9" name="Freeform 58"/>
          <p:cNvSpPr/>
          <p:nvPr/>
        </p:nvSpPr>
        <p:spPr>
          <a:xfrm flipH="1">
            <a:off x="7326991" y="4671144"/>
            <a:ext cx="145582" cy="495954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640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5" grpId="0" animBg="1"/>
      <p:bldP spid="44" grpId="0" animBg="1"/>
      <p:bldP spid="46" grpId="0" animBg="1"/>
      <p:bldP spid="57" grpId="0" animBg="1"/>
      <p:bldP spid="58" grpId="0" animBg="1"/>
      <p:bldP spid="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381001"/>
            <a:ext cx="4038600" cy="914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+mj-lt"/>
              </a:rPr>
              <a:t>No Speedup</a:t>
            </a:r>
            <a:endParaRPr lang="en-US" sz="4400" dirty="0">
              <a:latin typeface="+mj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381001"/>
            <a:ext cx="4038600" cy="914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Linear Speedup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807981" y="3957935"/>
            <a:ext cx="9730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Query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312447" y="5181600"/>
            <a:ext cx="1964153" cy="1295681"/>
            <a:chOff x="528115" y="4769247"/>
            <a:chExt cx="950039" cy="608173"/>
          </a:xfrm>
        </p:grpSpPr>
        <p:sp>
          <p:nvSpPr>
            <p:cNvPr id="53" name="Rectangle 52"/>
            <p:cNvSpPr/>
            <p:nvPr/>
          </p:nvSpPr>
          <p:spPr>
            <a:xfrm>
              <a:off x="858137" y="477150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191406" y="4769247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858137" y="509809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191406" y="5095837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28115" y="477421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28115" y="510080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47" name="Freeform 46"/>
          <p:cNvSpPr/>
          <p:nvPr/>
        </p:nvSpPr>
        <p:spPr>
          <a:xfrm flipH="1">
            <a:off x="1539904" y="5235980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362934" y="3957935"/>
            <a:ext cx="9730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3366FF"/>
                </a:solidFill>
              </a:rPr>
              <a:t>Query</a:t>
            </a:r>
            <a:endParaRPr lang="en-US" sz="2400" b="1" dirty="0">
              <a:solidFill>
                <a:srgbClr val="3366FF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549702" y="5186417"/>
            <a:ext cx="592836" cy="589308"/>
          </a:xfrm>
          <a:prstGeom prst="rect">
            <a:avLst/>
          </a:prstGeom>
          <a:solidFill>
            <a:srgbClr val="1D86CD">
              <a:lumMod val="20000"/>
              <a:lumOff val="80000"/>
            </a:srgbClr>
          </a:solidFill>
          <a:ln w="9525" cap="flat" cmpd="sng" algn="ctr">
            <a:solidFill>
              <a:srgbClr val="1D86C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7238717" y="5181600"/>
            <a:ext cx="592836" cy="589308"/>
          </a:xfrm>
          <a:prstGeom prst="rect">
            <a:avLst/>
          </a:prstGeom>
          <a:solidFill>
            <a:srgbClr val="1D86CD">
              <a:lumMod val="20000"/>
              <a:lumOff val="80000"/>
            </a:srgbClr>
          </a:solidFill>
          <a:ln w="9525" cap="flat" cmpd="sng" algn="ctr">
            <a:solidFill>
              <a:srgbClr val="1D86C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549702" y="5882200"/>
            <a:ext cx="592836" cy="589308"/>
          </a:xfrm>
          <a:prstGeom prst="rect">
            <a:avLst/>
          </a:prstGeom>
          <a:solidFill>
            <a:srgbClr val="1D86CD">
              <a:lumMod val="20000"/>
              <a:lumOff val="80000"/>
            </a:srgbClr>
          </a:solidFill>
          <a:ln w="9525" cap="flat" cmpd="sng" algn="ctr">
            <a:solidFill>
              <a:srgbClr val="1D86C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8717" y="5877383"/>
            <a:ext cx="592836" cy="589308"/>
          </a:xfrm>
          <a:prstGeom prst="rect">
            <a:avLst/>
          </a:prstGeom>
          <a:solidFill>
            <a:srgbClr val="1D86CD">
              <a:lumMod val="20000"/>
              <a:lumOff val="80000"/>
            </a:srgbClr>
          </a:solidFill>
          <a:ln w="9525" cap="flat" cmpd="sng" algn="ctr">
            <a:solidFill>
              <a:srgbClr val="1D86C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867400" y="5192190"/>
            <a:ext cx="592836" cy="589308"/>
          </a:xfrm>
          <a:prstGeom prst="rect">
            <a:avLst/>
          </a:prstGeom>
          <a:solidFill>
            <a:srgbClr val="1D86CD">
              <a:lumMod val="20000"/>
              <a:lumOff val="80000"/>
            </a:srgbClr>
          </a:solidFill>
          <a:ln w="9525" cap="flat" cmpd="sng" algn="ctr">
            <a:solidFill>
              <a:srgbClr val="1D86C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867400" y="5887973"/>
            <a:ext cx="592836" cy="589308"/>
          </a:xfrm>
          <a:prstGeom prst="rect">
            <a:avLst/>
          </a:prstGeom>
          <a:solidFill>
            <a:srgbClr val="1D86CD">
              <a:lumMod val="20000"/>
              <a:lumOff val="80000"/>
            </a:srgbClr>
          </a:solidFill>
          <a:ln w="9525" cap="flat" cmpd="sng" algn="ctr">
            <a:solidFill>
              <a:srgbClr val="1D86C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2" name="Freeform 61"/>
          <p:cNvSpPr/>
          <p:nvPr/>
        </p:nvSpPr>
        <p:spPr>
          <a:xfrm flipH="1">
            <a:off x="6094857" y="5235980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3366FF"/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3" name="Freeform 62"/>
          <p:cNvSpPr/>
          <p:nvPr/>
        </p:nvSpPr>
        <p:spPr>
          <a:xfrm flipH="1">
            <a:off x="6777159" y="5241753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3366FF"/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4" name="Freeform 63"/>
          <p:cNvSpPr/>
          <p:nvPr/>
        </p:nvSpPr>
        <p:spPr>
          <a:xfrm flipH="1">
            <a:off x="7466174" y="5242108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3366FF"/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5" name="Freeform 64"/>
          <p:cNvSpPr/>
          <p:nvPr/>
        </p:nvSpPr>
        <p:spPr>
          <a:xfrm flipH="1">
            <a:off x="6094856" y="5945354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3366FF"/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6" name="Freeform 65"/>
          <p:cNvSpPr/>
          <p:nvPr/>
        </p:nvSpPr>
        <p:spPr>
          <a:xfrm flipH="1">
            <a:off x="6777158" y="5926946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3366FF"/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7" name="Freeform 66"/>
          <p:cNvSpPr/>
          <p:nvPr/>
        </p:nvSpPr>
        <p:spPr>
          <a:xfrm flipH="1">
            <a:off x="7466174" y="5926945"/>
            <a:ext cx="137921" cy="490181"/>
          </a:xfrm>
          <a:custGeom>
            <a:avLst/>
            <a:gdLst>
              <a:gd name="connsiteX0" fmla="*/ 575740 w 989457"/>
              <a:gd name="connsiteY0" fmla="*/ 0 h 2319867"/>
              <a:gd name="connsiteX1" fmla="*/ 33873 w 989457"/>
              <a:gd name="connsiteY1" fmla="*/ 372533 h 2319867"/>
              <a:gd name="connsiteX2" fmla="*/ 965206 w 989457"/>
              <a:gd name="connsiteY2" fmla="*/ 609600 h 2319867"/>
              <a:gd name="connsiteX3" fmla="*/ 6 w 989457"/>
              <a:gd name="connsiteY3" fmla="*/ 914400 h 2319867"/>
              <a:gd name="connsiteX4" fmla="*/ 982140 w 989457"/>
              <a:gd name="connsiteY4" fmla="*/ 1202267 h 2319867"/>
              <a:gd name="connsiteX5" fmla="*/ 50806 w 989457"/>
              <a:gd name="connsiteY5" fmla="*/ 1473200 h 2319867"/>
              <a:gd name="connsiteX6" fmla="*/ 965206 w 989457"/>
              <a:gd name="connsiteY6" fmla="*/ 1693333 h 2319867"/>
              <a:gd name="connsiteX7" fmla="*/ 6 w 989457"/>
              <a:gd name="connsiteY7" fmla="*/ 1913467 h 2319867"/>
              <a:gd name="connsiteX8" fmla="*/ 982140 w 989457"/>
              <a:gd name="connsiteY8" fmla="*/ 2133600 h 2319867"/>
              <a:gd name="connsiteX9" fmla="*/ 474140 w 989457"/>
              <a:gd name="connsiteY9" fmla="*/ 2319867 h 2319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89457" h="2319867">
                <a:moveTo>
                  <a:pt x="575740" y="0"/>
                </a:moveTo>
                <a:cubicBezTo>
                  <a:pt x="272351" y="135466"/>
                  <a:pt x="-31038" y="270933"/>
                  <a:pt x="33873" y="372533"/>
                </a:cubicBezTo>
                <a:cubicBezTo>
                  <a:pt x="98784" y="474133"/>
                  <a:pt x="970851" y="519289"/>
                  <a:pt x="965206" y="609600"/>
                </a:cubicBezTo>
                <a:cubicBezTo>
                  <a:pt x="959562" y="699911"/>
                  <a:pt x="-2816" y="815622"/>
                  <a:pt x="6" y="914400"/>
                </a:cubicBezTo>
                <a:cubicBezTo>
                  <a:pt x="2828" y="1013178"/>
                  <a:pt x="973673" y="1109134"/>
                  <a:pt x="982140" y="1202267"/>
                </a:cubicBezTo>
                <a:cubicBezTo>
                  <a:pt x="990607" y="1295400"/>
                  <a:pt x="53628" y="1391356"/>
                  <a:pt x="50806" y="1473200"/>
                </a:cubicBezTo>
                <a:cubicBezTo>
                  <a:pt x="47984" y="1555044"/>
                  <a:pt x="973673" y="1619955"/>
                  <a:pt x="965206" y="1693333"/>
                </a:cubicBezTo>
                <a:cubicBezTo>
                  <a:pt x="956739" y="1766711"/>
                  <a:pt x="-2816" y="1840089"/>
                  <a:pt x="6" y="1913467"/>
                </a:cubicBezTo>
                <a:cubicBezTo>
                  <a:pt x="2828" y="1986845"/>
                  <a:pt x="903118" y="2065867"/>
                  <a:pt x="982140" y="2133600"/>
                </a:cubicBezTo>
                <a:cubicBezTo>
                  <a:pt x="1061162" y="2201333"/>
                  <a:pt x="474140" y="2319867"/>
                  <a:pt x="474140" y="2319867"/>
                </a:cubicBezTo>
              </a:path>
            </a:pathLst>
          </a:custGeom>
          <a:noFill/>
          <a:ln w="25400" cap="flat" cmpd="sng" algn="ctr">
            <a:solidFill>
              <a:srgbClr val="3366FF"/>
            </a:solidFill>
            <a:prstDash val="solid"/>
          </a:ln>
          <a:effectLst>
            <a:outerShdw blurRad="127000" dist="1270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B50B1B">
                  <a:lumMod val="60000"/>
                  <a:lumOff val="4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5700817"/>
              </p:ext>
            </p:extLst>
          </p:nvPr>
        </p:nvGraphicFramePr>
        <p:xfrm>
          <a:off x="2294524" y="1750231"/>
          <a:ext cx="2138999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155525" y="1733550"/>
            <a:ext cx="2138999" cy="1847850"/>
            <a:chOff x="152168" y="2495550"/>
            <a:chExt cx="2138999" cy="1847850"/>
          </a:xfrm>
        </p:grpSpPr>
        <p:graphicFrame>
          <p:nvGraphicFramePr>
            <p:cNvPr id="74" name="Chart 7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69703727"/>
                </p:ext>
              </p:extLst>
            </p:nvPr>
          </p:nvGraphicFramePr>
          <p:xfrm>
            <a:off x="152168" y="2514600"/>
            <a:ext cx="2138999" cy="1828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" name="TextBox 2"/>
            <p:cNvSpPr txBox="1"/>
            <p:nvPr/>
          </p:nvSpPr>
          <p:spPr>
            <a:xfrm>
              <a:off x="380768" y="2495550"/>
              <a:ext cx="4156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T</a:t>
              </a:r>
              <a:r>
                <a:rPr lang="en-US" sz="1200" b="1" dirty="0" smtClean="0"/>
                <a:t>1</a:t>
              </a:r>
              <a:endParaRPr lang="en-US" b="1" dirty="0"/>
            </a:p>
          </p:txBody>
        </p:sp>
      </p:grp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7706271"/>
              </p:ext>
            </p:extLst>
          </p:nvPr>
        </p:nvGraphicFramePr>
        <p:xfrm>
          <a:off x="6849477" y="1752600"/>
          <a:ext cx="2130993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6" name="Chart 7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415108"/>
              </p:ext>
            </p:extLst>
          </p:nvPr>
        </p:nvGraphicFramePr>
        <p:xfrm>
          <a:off x="4710335" y="1752600"/>
          <a:ext cx="2139142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7" name="TextBox 76"/>
          <p:cNvSpPr txBox="1"/>
          <p:nvPr/>
        </p:nvSpPr>
        <p:spPr>
          <a:xfrm>
            <a:off x="4966981" y="173101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</a:t>
            </a:r>
            <a:r>
              <a:rPr lang="en-US" sz="1200" b="1" dirty="0" smtClean="0"/>
              <a:t>1</a:t>
            </a:r>
            <a:endParaRPr lang="en-US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4966981" y="2602468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</a:t>
            </a:r>
            <a:r>
              <a:rPr lang="en-US" sz="1200" b="1" dirty="0"/>
              <a:t>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0919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59" grpId="0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Graphic spid="11" grpId="0">
        <p:bldAsOne/>
      </p:bldGraphic>
      <p:bldGraphic spid="76" grpId="0">
        <p:bldAsOne/>
      </p:bldGraphic>
      <p:bldP spid="77" grpId="0"/>
      <p:bldP spid="7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Speedup in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 smtClean="0"/>
              <a:t>Mostly neither no speedup nor linear speedup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260380074"/>
              </p:ext>
            </p:extLst>
          </p:nvPr>
        </p:nvGraphicFramePr>
        <p:xfrm>
          <a:off x="304800" y="2971800"/>
          <a:ext cx="41148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906109"/>
              </p:ext>
            </p:extLst>
          </p:nvPr>
        </p:nvGraphicFramePr>
        <p:xfrm>
          <a:off x="4572000" y="2971800"/>
          <a:ext cx="41910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8880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  <p:bldGraphic spid="10" grpId="0" uiExpand="1">
        <p:bldSub>
          <a:bldChart bld="series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Algorith</a:t>
            </a:r>
            <a:r>
              <a:rPr lang="en-US" dirty="0"/>
              <a:t>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Decide parallelism degree at runtime</a:t>
            </a:r>
          </a:p>
          <a:p>
            <a:pPr lvl="1"/>
            <a:r>
              <a:rPr lang="en-US" dirty="0" smtClean="0"/>
              <a:t>Pick a degree (p) that minimizes response time</a:t>
            </a:r>
          </a:p>
          <a:p>
            <a:pPr lvl="4"/>
            <a:endParaRPr lang="en-US" dirty="0" smtClean="0"/>
          </a:p>
          <a:p>
            <a:pPr lvl="2">
              <a:buNone/>
            </a:pPr>
            <a:r>
              <a:rPr lang="en-US" sz="3000" i="1" dirty="0" smtClean="0"/>
              <a:t>                 min(</a:t>
            </a:r>
            <a:r>
              <a:rPr lang="en-US" sz="3000" i="1" dirty="0" err="1" smtClean="0"/>
              <a:t>T</a:t>
            </a:r>
            <a:r>
              <a:rPr lang="en-US" sz="3000" i="1" baseline="-25000" dirty="0" err="1" smtClean="0"/>
              <a:t>p</a:t>
            </a:r>
            <a:r>
              <a:rPr lang="en-US" sz="3000" i="1" dirty="0" smtClean="0"/>
              <a:t> + K </a:t>
            </a:r>
            <a:r>
              <a:rPr lang="en-US" sz="3000" i="1" dirty="0" smtClean="0">
                <a:sym typeface="Symbol"/>
              </a:rPr>
              <a:t>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T</a:t>
            </a:r>
            <a:r>
              <a:rPr lang="en-US" sz="3000" i="1" baseline="-25000" dirty="0" err="1" smtClean="0"/>
              <a:t>p</a:t>
            </a:r>
            <a:r>
              <a:rPr lang="en-US" sz="3000" i="1" dirty="0" smtClean="0"/>
              <a:t> </a:t>
            </a:r>
            <a:r>
              <a:rPr lang="en-US" altLang="ko-KR" sz="3000" i="1" dirty="0" smtClean="0">
                <a:sym typeface="Symbol"/>
              </a:rPr>
              <a:t></a:t>
            </a:r>
            <a:r>
              <a:rPr lang="en-US" sz="3000" i="1" dirty="0" smtClean="0"/>
              <a:t> p / N) </a:t>
            </a:r>
          </a:p>
          <a:p>
            <a:pPr lvl="2">
              <a:buNone/>
            </a:pPr>
            <a:endParaRPr lang="en-US" sz="3000" i="1" dirty="0"/>
          </a:p>
          <a:p>
            <a:pPr lvl="2">
              <a:buNone/>
            </a:pPr>
            <a:endParaRPr lang="en-US" sz="3000" i="1" dirty="0" smtClean="0"/>
          </a:p>
          <a:p>
            <a:pPr lvl="2">
              <a:buNone/>
            </a:pPr>
            <a:r>
              <a:rPr lang="en-US" i="1" dirty="0"/>
              <a:t>	</a:t>
            </a:r>
            <a:r>
              <a:rPr lang="en-US" i="1" dirty="0" smtClean="0"/>
              <a:t>	K: system load (queue length)</a:t>
            </a:r>
          </a:p>
          <a:p>
            <a:pPr lvl="2">
              <a:buNone/>
            </a:pPr>
            <a:r>
              <a:rPr lang="en-US" sz="3000" i="1" dirty="0"/>
              <a:t> </a:t>
            </a:r>
            <a:r>
              <a:rPr lang="en-US" sz="3000" i="1" dirty="0" smtClean="0"/>
              <a:t>         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p</a:t>
            </a:r>
            <a:r>
              <a:rPr lang="en-US" i="1" dirty="0" smtClean="0"/>
              <a:t>: Execution time with parallelism degree p</a:t>
            </a:r>
            <a:endParaRPr lang="en-US" sz="3000" i="1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왼쪽 중괄호 15"/>
          <p:cNvSpPr/>
          <p:nvPr/>
        </p:nvSpPr>
        <p:spPr>
          <a:xfrm rot="5400000" flipH="1">
            <a:off x="3657600" y="3314700"/>
            <a:ext cx="228600" cy="3048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90800" y="3581400"/>
            <a:ext cx="17526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My execution time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7" name="왼쪽 중괄호 15"/>
          <p:cNvSpPr/>
          <p:nvPr/>
        </p:nvSpPr>
        <p:spPr>
          <a:xfrm rot="5400000" flipH="1">
            <a:off x="5219700" y="2476500"/>
            <a:ext cx="228600" cy="198120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67200" y="3581400"/>
            <a:ext cx="22860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Latency impact on 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waiting </a:t>
            </a:r>
            <a:r>
              <a:rPr lang="en-US" sz="2000" b="1" dirty="0" smtClean="0">
                <a:solidFill>
                  <a:srgbClr val="FF0000"/>
                </a:solidFill>
              </a:rPr>
              <a:t>queries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44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Machine setup</a:t>
            </a:r>
          </a:p>
          <a:p>
            <a:pPr lvl="1"/>
            <a:r>
              <a:rPr lang="en-US" dirty="0" smtClean="0"/>
              <a:t>Two 6-core Xeon processors (2.27GHz)</a:t>
            </a:r>
          </a:p>
          <a:p>
            <a:pPr lvl="1"/>
            <a:r>
              <a:rPr lang="en-US" dirty="0"/>
              <a:t>3</a:t>
            </a:r>
            <a:r>
              <a:rPr lang="en-US" dirty="0" smtClean="0"/>
              <a:t>2GB memory</a:t>
            </a:r>
          </a:p>
          <a:p>
            <a:pPr lvl="2"/>
            <a:r>
              <a:rPr lang="en-US" dirty="0" smtClean="0"/>
              <a:t>22GB dedicated to caching</a:t>
            </a:r>
          </a:p>
          <a:p>
            <a:pPr lvl="1"/>
            <a:r>
              <a:rPr lang="en-US" dirty="0" smtClean="0"/>
              <a:t>90GB web index in SSD</a:t>
            </a:r>
          </a:p>
          <a:p>
            <a:pPr lvl="1"/>
            <a:endParaRPr lang="en-US" dirty="0"/>
          </a:p>
          <a:p>
            <a:r>
              <a:rPr lang="en-US" dirty="0" smtClean="0"/>
              <a:t>Workload</a:t>
            </a:r>
          </a:p>
          <a:p>
            <a:pPr lvl="1"/>
            <a:r>
              <a:rPr lang="en-US" dirty="0" smtClean="0"/>
              <a:t>100K Bing user queries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Experimental system</a:t>
            </a:r>
          </a:p>
          <a:p>
            <a:pPr lvl="1"/>
            <a:r>
              <a:rPr lang="en-US" dirty="0" smtClean="0"/>
              <a:t>Index server</a:t>
            </a:r>
          </a:p>
          <a:p>
            <a:pPr lvl="1"/>
            <a:r>
              <a:rPr lang="en-US" dirty="0" smtClean="0"/>
              <a:t>Client</a:t>
            </a:r>
          </a:p>
          <a:p>
            <a:pPr lvl="2"/>
            <a:r>
              <a:rPr lang="en-US" dirty="0" smtClean="0"/>
              <a:t>Replay obtained queries</a:t>
            </a:r>
          </a:p>
          <a:p>
            <a:pPr lvl="2"/>
            <a:r>
              <a:rPr lang="en-US" dirty="0" smtClean="0"/>
              <a:t>Poisson distribution</a:t>
            </a:r>
          </a:p>
          <a:p>
            <a:pPr lvl="2"/>
            <a:r>
              <a:rPr lang="en-US" dirty="0" smtClean="0"/>
              <a:t>Varying arrival rate (query per second)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5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Mean Response </a:t>
            </a:r>
            <a:r>
              <a:rPr lang="en-US" altLang="ko-KR" dirty="0" smtClean="0"/>
              <a:t>Time</a:t>
            </a:r>
            <a:br>
              <a:rPr lang="en-US" altLang="ko-KR" dirty="0" smtClean="0"/>
            </a:br>
            <a:r>
              <a:rPr lang="en-US" altLang="ko-KR" sz="3100" dirty="0" smtClean="0"/>
              <a:t>- Fixed Parallelism -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 smtClean="0"/>
              <a:t>No </a:t>
            </a:r>
            <a:r>
              <a:rPr lang="en-US" dirty="0"/>
              <a:t>fixed </a:t>
            </a:r>
            <a:r>
              <a:rPr lang="en-US" dirty="0" smtClean="0"/>
              <a:t>degree of parallelism performs well for all loads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168917022"/>
              </p:ext>
            </p:extLst>
          </p:nvPr>
        </p:nvGraphicFramePr>
        <p:xfrm>
          <a:off x="304800" y="1295400"/>
          <a:ext cx="8077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354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Chart bld="series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Mean Response </a:t>
            </a:r>
            <a:r>
              <a:rPr lang="en-US" altLang="ko-KR" dirty="0"/>
              <a:t>Time</a:t>
            </a:r>
            <a:br>
              <a:rPr lang="en-US" altLang="ko-KR" dirty="0"/>
            </a:br>
            <a:r>
              <a:rPr lang="en-US" altLang="ko-KR" sz="3100" dirty="0"/>
              <a:t>- </a:t>
            </a:r>
            <a:r>
              <a:rPr lang="en-US" altLang="ko-KR" sz="3100" dirty="0" smtClean="0"/>
              <a:t>Adaptive </a:t>
            </a:r>
            <a:r>
              <a:rPr lang="en-US" altLang="ko-KR" sz="3100" dirty="0"/>
              <a:t>Parallelism -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1616181299"/>
              </p:ext>
            </p:extLst>
          </p:nvPr>
        </p:nvGraphicFramePr>
        <p:xfrm>
          <a:off x="304800" y="1295400"/>
          <a:ext cx="8077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Content Placeholder 2"/>
          <p:cNvSpPr txBox="1">
            <a:spLocks/>
          </p:cNvSpPr>
          <p:nvPr/>
        </p:nvSpPr>
        <p:spPr>
          <a:xfrm>
            <a:off x="457200" y="48768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Lower than all other fixed degrees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Mean Response </a:t>
            </a:r>
            <a:r>
              <a:rPr lang="en-US" altLang="ko-KR" dirty="0"/>
              <a:t>Time</a:t>
            </a:r>
            <a:br>
              <a:rPr lang="en-US" altLang="ko-KR" dirty="0"/>
            </a:br>
            <a:r>
              <a:rPr lang="en-US" altLang="ko-KR" sz="3100" dirty="0"/>
              <a:t>- Adaptive Parallelism -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828784270"/>
              </p:ext>
            </p:extLst>
          </p:nvPr>
        </p:nvGraphicFramePr>
        <p:xfrm>
          <a:off x="304800" y="1295400"/>
          <a:ext cx="8077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742443"/>
              </p:ext>
            </p:extLst>
          </p:nvPr>
        </p:nvGraphicFramePr>
        <p:xfrm>
          <a:off x="1828800" y="4457700"/>
          <a:ext cx="26670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Rectangle 17"/>
          <p:cNvSpPr/>
          <p:nvPr/>
        </p:nvSpPr>
        <p:spPr>
          <a:xfrm>
            <a:off x="4876800" y="4724400"/>
            <a:ext cx="3657600" cy="1615023"/>
          </a:xfrm>
          <a:prstGeom prst="rect">
            <a:avLst/>
          </a:prstGeom>
          <a:noFill/>
          <a:ln w="15875"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2000" dirty="0" smtClean="0"/>
              <a:t>- Select </a:t>
            </a:r>
            <a:r>
              <a:rPr lang="en-US" altLang="ko-KR" sz="2000" dirty="0" smtClean="0">
                <a:solidFill>
                  <a:schemeClr val="tx1"/>
                </a:solidFill>
              </a:rPr>
              <a:t>any degree </a:t>
            </a:r>
            <a:r>
              <a:rPr lang="en-US" altLang="ko-KR" sz="2000" dirty="0" smtClean="0"/>
              <a:t>among all possible options</a:t>
            </a:r>
          </a:p>
          <a:p>
            <a:r>
              <a:rPr lang="en-US" altLang="ko-KR" sz="2000" dirty="0" smtClean="0"/>
              <a:t>- Parallelism degrees are utilized </a:t>
            </a:r>
            <a:r>
              <a:rPr lang="en-US" altLang="ko-KR" sz="2000" dirty="0" smtClean="0">
                <a:solidFill>
                  <a:schemeClr val="tx1"/>
                </a:solidFill>
              </a:rPr>
              <a:t>unevenly</a:t>
            </a:r>
            <a:r>
              <a:rPr lang="en-US" altLang="ko-KR" sz="2000" dirty="0" smtClean="0"/>
              <a:t> to produce the best performance</a:t>
            </a:r>
            <a:endParaRPr lang="ko-KR" altLang="en-US" sz="2000" dirty="0"/>
          </a:p>
        </p:txBody>
      </p:sp>
      <p:sp>
        <p:nvSpPr>
          <p:cNvPr id="19" name="타원 15"/>
          <p:cNvSpPr/>
          <p:nvPr/>
        </p:nvSpPr>
        <p:spPr bwMode="auto">
          <a:xfrm rot="16200000">
            <a:off x="5228847" y="2947416"/>
            <a:ext cx="304800" cy="335280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설명선 2(강조선) 16"/>
          <p:cNvSpPr/>
          <p:nvPr/>
        </p:nvSpPr>
        <p:spPr bwMode="auto">
          <a:xfrm rot="16200000" flipH="1">
            <a:off x="2057400" y="4124326"/>
            <a:ext cx="2286000" cy="2895600"/>
          </a:xfrm>
          <a:prstGeom prst="accentCallout2">
            <a:avLst>
              <a:gd name="adj1" fmla="val 71836"/>
              <a:gd name="adj2" fmla="val -1196"/>
              <a:gd name="adj3" fmla="val 119897"/>
              <a:gd name="adj4" fmla="val -51597"/>
              <a:gd name="adj5" fmla="val 120991"/>
              <a:gd name="adj6" fmla="val -52748"/>
            </a:avLst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50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Mean Response </a:t>
            </a:r>
            <a:r>
              <a:rPr lang="en-US" altLang="ko-KR" dirty="0"/>
              <a:t>Time</a:t>
            </a:r>
            <a:br>
              <a:rPr lang="en-US" altLang="ko-KR" dirty="0"/>
            </a:br>
            <a:r>
              <a:rPr lang="en-US" altLang="ko-KR" sz="3100" dirty="0"/>
              <a:t>- Adaptive Parallelism -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752600"/>
          </a:xfrm>
        </p:spPr>
        <p:txBody>
          <a:bodyPr>
            <a:normAutofit/>
          </a:bodyPr>
          <a:lstStyle/>
          <a:p>
            <a:r>
              <a:rPr lang="en-US" altLang="ko-KR" sz="3000" dirty="0" smtClean="0"/>
              <a:t>Much lower than sequential execution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1618065861"/>
              </p:ext>
            </p:extLst>
          </p:nvPr>
        </p:nvGraphicFramePr>
        <p:xfrm>
          <a:off x="304800" y="1295400"/>
          <a:ext cx="8077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2971801" y="4114800"/>
            <a:ext cx="3657600" cy="584775"/>
            <a:chOff x="2971801" y="4114800"/>
            <a:chExt cx="3657600" cy="584775"/>
          </a:xfrm>
        </p:grpSpPr>
        <p:sp>
          <p:nvSpPr>
            <p:cNvPr id="15" name="TextBox 104"/>
            <p:cNvSpPr txBox="1">
              <a:spLocks noChangeArrowheads="1"/>
            </p:cNvSpPr>
            <p:nvPr/>
          </p:nvSpPr>
          <p:spPr bwMode="auto">
            <a:xfrm>
              <a:off x="2971801" y="4114800"/>
              <a:ext cx="3657600" cy="584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endParaRPr lang="en-US" sz="1200" b="1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Interesting range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3437343" y="4134683"/>
              <a:ext cx="2631312" cy="393210"/>
              <a:chOff x="3437343" y="4258467"/>
              <a:chExt cx="2631312" cy="393210"/>
            </a:xfrm>
          </p:grpSpPr>
          <p:cxnSp>
            <p:nvCxnSpPr>
              <p:cNvPr id="16" name="Straight Arrow Connector 15"/>
              <p:cNvCxnSpPr/>
              <p:nvPr/>
            </p:nvCxnSpPr>
            <p:spPr>
              <a:xfrm flipH="1">
                <a:off x="3437343" y="4258467"/>
                <a:ext cx="3" cy="393210"/>
              </a:xfrm>
              <a:prstGeom prst="straightConnector1">
                <a:avLst/>
              </a:prstGeom>
              <a:ln w="15875">
                <a:prstDash val="soli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7" name="Group 20"/>
              <p:cNvGrpSpPr/>
              <p:nvPr/>
            </p:nvGrpSpPr>
            <p:grpSpPr>
              <a:xfrm>
                <a:off x="3444897" y="4260292"/>
                <a:ext cx="2623758" cy="391385"/>
                <a:chOff x="3816585" y="1733550"/>
                <a:chExt cx="2736615" cy="2246787"/>
              </a:xfrm>
            </p:grpSpPr>
            <p:cxnSp>
              <p:nvCxnSpPr>
                <p:cNvPr id="18" name="Straight Arrow Connector 17"/>
                <p:cNvCxnSpPr/>
                <p:nvPr/>
              </p:nvCxnSpPr>
              <p:spPr>
                <a:xfrm>
                  <a:off x="6553200" y="1733550"/>
                  <a:ext cx="0" cy="2246787"/>
                </a:xfrm>
                <a:prstGeom prst="straightConnector1">
                  <a:avLst/>
                </a:prstGeom>
                <a:ln w="15875">
                  <a:prstDash val="solid"/>
                  <a:tailEnd type="none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9" name="Left-Right Arrow 18"/>
                <p:cNvSpPr/>
                <p:nvPr/>
              </p:nvSpPr>
              <p:spPr>
                <a:xfrm>
                  <a:off x="3816585" y="2004483"/>
                  <a:ext cx="2712615" cy="1282932"/>
                </a:xfrm>
                <a:prstGeom prst="leftRightArrow">
                  <a:avLst/>
                </a:prstGeom>
                <a:ln>
                  <a:noFill/>
                </a:ln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</p:grpSp>
      <p:sp>
        <p:nvSpPr>
          <p:cNvPr id="10" name="Oval 9"/>
          <p:cNvSpPr/>
          <p:nvPr/>
        </p:nvSpPr>
        <p:spPr>
          <a:xfrm>
            <a:off x="4572000" y="1828800"/>
            <a:ext cx="304800" cy="304800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8600" y="2205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47%</a:t>
            </a:r>
            <a:endParaRPr lang="en-US" sz="2400" b="1" dirty="0"/>
          </a:p>
        </p:txBody>
      </p:sp>
      <p:cxnSp>
        <p:nvCxnSpPr>
          <p:cNvPr id="12" name="Straight Arrow Connector 11"/>
          <p:cNvCxnSpPr>
            <a:stCxn id="10" idx="4"/>
          </p:cNvCxnSpPr>
          <p:nvPr/>
        </p:nvCxnSpPr>
        <p:spPr>
          <a:xfrm>
            <a:off x="4724400" y="2133600"/>
            <a:ext cx="0" cy="1066800"/>
          </a:xfrm>
          <a:prstGeom prst="straightConnector1">
            <a:avLst/>
          </a:prstGeom>
          <a:ln w="31750">
            <a:solidFill>
              <a:schemeClr val="tx1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48768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9637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Web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1) Query response time</a:t>
            </a:r>
          </a:p>
          <a:p>
            <a:pPr lvl="1"/>
            <a:r>
              <a:rPr lang="en-US" dirty="0" smtClean="0"/>
              <a:t>Answer quickly to users</a:t>
            </a:r>
          </a:p>
          <a:p>
            <a:pPr lvl="1"/>
            <a:r>
              <a:rPr lang="en-US" dirty="0" smtClean="0"/>
              <a:t>Reduce both mean and high-percentile latency</a:t>
            </a:r>
          </a:p>
          <a:p>
            <a:pPr lvl="3"/>
            <a:endParaRPr lang="en-US" dirty="0"/>
          </a:p>
          <a:p>
            <a:pPr marL="0" indent="0">
              <a:buNone/>
            </a:pPr>
            <a:r>
              <a:rPr lang="en-US" b="1" dirty="0" smtClean="0"/>
              <a:t>2) Response quality (relevance)</a:t>
            </a:r>
          </a:p>
          <a:p>
            <a:pPr lvl="1"/>
            <a:r>
              <a:rPr lang="en-US" dirty="0" smtClean="0"/>
              <a:t>Provide </a:t>
            </a:r>
            <a:r>
              <a:rPr lang="en-US" dirty="0"/>
              <a:t>highly relevant web </a:t>
            </a:r>
            <a:r>
              <a:rPr lang="en-US" dirty="0" smtClean="0"/>
              <a:t>pages</a:t>
            </a:r>
          </a:p>
          <a:p>
            <a:pPr lvl="1"/>
            <a:r>
              <a:rPr lang="en-US" dirty="0" smtClean="0"/>
              <a:t>Improve with resources and time consumed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4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95th-Percentile Response Time</a:t>
            </a:r>
            <a:endParaRPr lang="ko-KR" altLang="en-US" dirty="0"/>
          </a:p>
        </p:txBody>
      </p:sp>
      <p:sp>
        <p:nvSpPr>
          <p:cNvPr id="5" name="Content Placeholder 6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9906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Similar improvements in 99% response time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7223842"/>
              </p:ext>
            </p:extLst>
          </p:nvPr>
        </p:nvGraphicFramePr>
        <p:xfrm>
          <a:off x="228600" y="1295400"/>
          <a:ext cx="8382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Oval 10"/>
          <p:cNvSpPr/>
          <p:nvPr/>
        </p:nvSpPr>
        <p:spPr>
          <a:xfrm>
            <a:off x="4686620" y="2110548"/>
            <a:ext cx="304800" cy="304800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152580" y="2457794"/>
            <a:ext cx="952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52%</a:t>
            </a:r>
            <a:endParaRPr lang="en-US" sz="2400" b="1" dirty="0"/>
          </a:p>
        </p:txBody>
      </p:sp>
      <p:cxnSp>
        <p:nvCxnSpPr>
          <p:cNvPr id="13" name="Straight Arrow Connector 12"/>
          <p:cNvCxnSpPr>
            <a:stCxn id="11" idx="4"/>
          </p:cNvCxnSpPr>
          <p:nvPr/>
        </p:nvCxnSpPr>
        <p:spPr>
          <a:xfrm>
            <a:off x="4839020" y="2415348"/>
            <a:ext cx="0" cy="1318452"/>
          </a:xfrm>
          <a:prstGeom prst="straightConnector1">
            <a:avLst/>
          </a:prstGeom>
          <a:ln w="31750">
            <a:solidFill>
              <a:schemeClr val="tx1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Quality of responses</a:t>
            </a:r>
          </a:p>
          <a:p>
            <a:pPr lvl="1"/>
            <a:r>
              <a:rPr lang="en-US" dirty="0" smtClean="0"/>
              <a:t>Equivalent to </a:t>
            </a:r>
            <a:r>
              <a:rPr lang="en-US" dirty="0"/>
              <a:t>sequential </a:t>
            </a:r>
            <a:r>
              <a:rPr lang="en-US" dirty="0" smtClean="0"/>
              <a:t>execution</a:t>
            </a:r>
          </a:p>
          <a:p>
            <a:pPr lvl="1"/>
            <a:endParaRPr lang="en-US" dirty="0"/>
          </a:p>
          <a:p>
            <a:r>
              <a:rPr lang="en-US" dirty="0" smtClean="0"/>
              <a:t>Importance of speedup</a:t>
            </a:r>
          </a:p>
          <a:p>
            <a:pPr lvl="1"/>
            <a:r>
              <a:rPr lang="en-US" dirty="0" smtClean="0"/>
              <a:t>Compare to system load only</a:t>
            </a:r>
          </a:p>
          <a:p>
            <a:pPr lvl="1"/>
            <a:r>
              <a:rPr lang="en-US" dirty="0" smtClean="0"/>
              <a:t>Using both system load and speedup provides up to 17% better for the average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26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Effectively parallelize search server</a:t>
            </a:r>
          </a:p>
          <a:p>
            <a:pPr lvl="1"/>
            <a:r>
              <a:rPr lang="en-US" dirty="0" smtClean="0"/>
              <a:t>Parallelize a single query with multiple threads</a:t>
            </a:r>
          </a:p>
          <a:p>
            <a:pPr lvl="1"/>
            <a:r>
              <a:rPr lang="en-US" altLang="ko-KR" dirty="0" smtClean="0"/>
              <a:t>Adaptively s</a:t>
            </a:r>
            <a:r>
              <a:rPr lang="en-US" dirty="0" smtClean="0"/>
              <a:t>elect parallelism degree per query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We improve response time by:</a:t>
            </a:r>
          </a:p>
          <a:p>
            <a:pPr lvl="1"/>
            <a:r>
              <a:rPr lang="en-US" altLang="ko-KR" dirty="0" smtClean="0"/>
              <a:t>47% on average, 52% for the 95th-percentile</a:t>
            </a:r>
          </a:p>
          <a:p>
            <a:pPr lvl="1"/>
            <a:r>
              <a:rPr lang="en-US" altLang="ko-KR" dirty="0" smtClean="0"/>
              <a:t>Same quality of responses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In Bing next week!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0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직사각형 25"/>
          <p:cNvSpPr/>
          <p:nvPr/>
        </p:nvSpPr>
        <p:spPr>
          <a:xfrm>
            <a:off x="591692" y="6019800"/>
            <a:ext cx="67056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dirty="0" smtClean="0">
                <a:solidFill>
                  <a:schemeClr val="tx1"/>
                </a:solidFill>
              </a:rPr>
              <a:t>All web pages</a:t>
            </a:r>
            <a:endParaRPr lang="en-US" sz="19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Microsoft Bing Works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377" name="Group 1376"/>
          <p:cNvGrpSpPr/>
          <p:nvPr/>
        </p:nvGrpSpPr>
        <p:grpSpPr>
          <a:xfrm>
            <a:off x="657342" y="2439528"/>
            <a:ext cx="6180792" cy="2125122"/>
            <a:chOff x="657342" y="2210928"/>
            <a:chExt cx="6180792" cy="2125122"/>
          </a:xfrm>
        </p:grpSpPr>
        <p:sp>
          <p:nvSpPr>
            <p:cNvPr id="1925" name="Freeform 1924"/>
            <p:cNvSpPr/>
            <p:nvPr/>
          </p:nvSpPr>
          <p:spPr>
            <a:xfrm flipH="1">
              <a:off x="1894028" y="3800757"/>
              <a:ext cx="66711" cy="512780"/>
            </a:xfrm>
            <a:custGeom>
              <a:avLst/>
              <a:gdLst>
                <a:gd name="connsiteX0" fmla="*/ 575740 w 989457"/>
                <a:gd name="connsiteY0" fmla="*/ 0 h 2319867"/>
                <a:gd name="connsiteX1" fmla="*/ 33873 w 989457"/>
                <a:gd name="connsiteY1" fmla="*/ 372533 h 2319867"/>
                <a:gd name="connsiteX2" fmla="*/ 965206 w 989457"/>
                <a:gd name="connsiteY2" fmla="*/ 609600 h 2319867"/>
                <a:gd name="connsiteX3" fmla="*/ 6 w 989457"/>
                <a:gd name="connsiteY3" fmla="*/ 914400 h 2319867"/>
                <a:gd name="connsiteX4" fmla="*/ 982140 w 989457"/>
                <a:gd name="connsiteY4" fmla="*/ 1202267 h 2319867"/>
                <a:gd name="connsiteX5" fmla="*/ 50806 w 989457"/>
                <a:gd name="connsiteY5" fmla="*/ 1473200 h 2319867"/>
                <a:gd name="connsiteX6" fmla="*/ 965206 w 989457"/>
                <a:gd name="connsiteY6" fmla="*/ 1693333 h 2319867"/>
                <a:gd name="connsiteX7" fmla="*/ 6 w 989457"/>
                <a:gd name="connsiteY7" fmla="*/ 1913467 h 2319867"/>
                <a:gd name="connsiteX8" fmla="*/ 982140 w 989457"/>
                <a:gd name="connsiteY8" fmla="*/ 2133600 h 2319867"/>
                <a:gd name="connsiteX9" fmla="*/ 474140 w 989457"/>
                <a:gd name="connsiteY9" fmla="*/ 2319867 h 2319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9457" h="2319867">
                  <a:moveTo>
                    <a:pt x="575740" y="0"/>
                  </a:moveTo>
                  <a:cubicBezTo>
                    <a:pt x="272351" y="135466"/>
                    <a:pt x="-31038" y="270933"/>
                    <a:pt x="33873" y="372533"/>
                  </a:cubicBezTo>
                  <a:cubicBezTo>
                    <a:pt x="98784" y="474133"/>
                    <a:pt x="970851" y="519289"/>
                    <a:pt x="965206" y="609600"/>
                  </a:cubicBezTo>
                  <a:cubicBezTo>
                    <a:pt x="959562" y="699911"/>
                    <a:pt x="-2816" y="815622"/>
                    <a:pt x="6" y="914400"/>
                  </a:cubicBezTo>
                  <a:cubicBezTo>
                    <a:pt x="2828" y="1013178"/>
                    <a:pt x="973673" y="1109134"/>
                    <a:pt x="982140" y="1202267"/>
                  </a:cubicBezTo>
                  <a:cubicBezTo>
                    <a:pt x="990607" y="1295400"/>
                    <a:pt x="53628" y="1391356"/>
                    <a:pt x="50806" y="1473200"/>
                  </a:cubicBezTo>
                  <a:cubicBezTo>
                    <a:pt x="47984" y="1555044"/>
                    <a:pt x="973673" y="1619955"/>
                    <a:pt x="965206" y="1693333"/>
                  </a:cubicBezTo>
                  <a:cubicBezTo>
                    <a:pt x="956739" y="1766711"/>
                    <a:pt x="-2816" y="1840089"/>
                    <a:pt x="6" y="1913467"/>
                  </a:cubicBezTo>
                  <a:cubicBezTo>
                    <a:pt x="2828" y="1986845"/>
                    <a:pt x="903118" y="2065867"/>
                    <a:pt x="982140" y="2133600"/>
                  </a:cubicBezTo>
                  <a:cubicBezTo>
                    <a:pt x="1061162" y="2201333"/>
                    <a:pt x="474140" y="2319867"/>
                    <a:pt x="474140" y="2319867"/>
                  </a:cubicBezTo>
                </a:path>
              </a:pathLst>
            </a:cu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</a:ln>
            <a:effectLst>
              <a:outerShdw blurRad="127000" dist="127000" dir="2700000" algn="tl" rotWithShape="0">
                <a:srgbClr val="000000">
                  <a:alpha val="43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50B1B">
                    <a:lumMod val="60000"/>
                    <a:lumOff val="4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91" name="TextBox 1790"/>
            <p:cNvSpPr txBox="1"/>
            <p:nvPr/>
          </p:nvSpPr>
          <p:spPr>
            <a:xfrm>
              <a:off x="3803921" y="2210928"/>
              <a:ext cx="7729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44B5B"/>
                  </a:solidFill>
                  <a:effectLst/>
                  <a:uLnTx/>
                  <a:uFillTx/>
                </a:rPr>
                <a:t>Query</a:t>
              </a:r>
            </a:p>
          </p:txBody>
        </p:sp>
        <p:sp>
          <p:nvSpPr>
            <p:cNvPr id="1926" name="Freeform 1925"/>
            <p:cNvSpPr/>
            <p:nvPr/>
          </p:nvSpPr>
          <p:spPr>
            <a:xfrm flipH="1">
              <a:off x="657342" y="3823270"/>
              <a:ext cx="66711" cy="512780"/>
            </a:xfrm>
            <a:custGeom>
              <a:avLst/>
              <a:gdLst>
                <a:gd name="connsiteX0" fmla="*/ 575740 w 989457"/>
                <a:gd name="connsiteY0" fmla="*/ 0 h 2319867"/>
                <a:gd name="connsiteX1" fmla="*/ 33873 w 989457"/>
                <a:gd name="connsiteY1" fmla="*/ 372533 h 2319867"/>
                <a:gd name="connsiteX2" fmla="*/ 965206 w 989457"/>
                <a:gd name="connsiteY2" fmla="*/ 609600 h 2319867"/>
                <a:gd name="connsiteX3" fmla="*/ 6 w 989457"/>
                <a:gd name="connsiteY3" fmla="*/ 914400 h 2319867"/>
                <a:gd name="connsiteX4" fmla="*/ 982140 w 989457"/>
                <a:gd name="connsiteY4" fmla="*/ 1202267 h 2319867"/>
                <a:gd name="connsiteX5" fmla="*/ 50806 w 989457"/>
                <a:gd name="connsiteY5" fmla="*/ 1473200 h 2319867"/>
                <a:gd name="connsiteX6" fmla="*/ 965206 w 989457"/>
                <a:gd name="connsiteY6" fmla="*/ 1693333 h 2319867"/>
                <a:gd name="connsiteX7" fmla="*/ 6 w 989457"/>
                <a:gd name="connsiteY7" fmla="*/ 1913467 h 2319867"/>
                <a:gd name="connsiteX8" fmla="*/ 982140 w 989457"/>
                <a:gd name="connsiteY8" fmla="*/ 2133600 h 2319867"/>
                <a:gd name="connsiteX9" fmla="*/ 474140 w 989457"/>
                <a:gd name="connsiteY9" fmla="*/ 2319867 h 2319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9457" h="2319867">
                  <a:moveTo>
                    <a:pt x="575740" y="0"/>
                  </a:moveTo>
                  <a:cubicBezTo>
                    <a:pt x="272351" y="135466"/>
                    <a:pt x="-31038" y="270933"/>
                    <a:pt x="33873" y="372533"/>
                  </a:cubicBezTo>
                  <a:cubicBezTo>
                    <a:pt x="98784" y="474133"/>
                    <a:pt x="970851" y="519289"/>
                    <a:pt x="965206" y="609600"/>
                  </a:cubicBezTo>
                  <a:cubicBezTo>
                    <a:pt x="959562" y="699911"/>
                    <a:pt x="-2816" y="815622"/>
                    <a:pt x="6" y="914400"/>
                  </a:cubicBezTo>
                  <a:cubicBezTo>
                    <a:pt x="2828" y="1013178"/>
                    <a:pt x="973673" y="1109134"/>
                    <a:pt x="982140" y="1202267"/>
                  </a:cubicBezTo>
                  <a:cubicBezTo>
                    <a:pt x="990607" y="1295400"/>
                    <a:pt x="53628" y="1391356"/>
                    <a:pt x="50806" y="1473200"/>
                  </a:cubicBezTo>
                  <a:cubicBezTo>
                    <a:pt x="47984" y="1555044"/>
                    <a:pt x="973673" y="1619955"/>
                    <a:pt x="965206" y="1693333"/>
                  </a:cubicBezTo>
                  <a:cubicBezTo>
                    <a:pt x="956739" y="1766711"/>
                    <a:pt x="-2816" y="1840089"/>
                    <a:pt x="6" y="1913467"/>
                  </a:cubicBezTo>
                  <a:cubicBezTo>
                    <a:pt x="2828" y="1986845"/>
                    <a:pt x="903118" y="2065867"/>
                    <a:pt x="982140" y="2133600"/>
                  </a:cubicBezTo>
                  <a:cubicBezTo>
                    <a:pt x="1061162" y="2201333"/>
                    <a:pt x="474140" y="2319867"/>
                    <a:pt x="474140" y="2319867"/>
                  </a:cubicBezTo>
                </a:path>
              </a:pathLst>
            </a:cu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</a:ln>
            <a:effectLst>
              <a:outerShdw blurRad="127000" dist="127000" dir="2700000" algn="tl" rotWithShape="0">
                <a:srgbClr val="000000">
                  <a:alpha val="43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50B1B">
                    <a:lumMod val="60000"/>
                    <a:lumOff val="4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927" name="Freeform 1926"/>
            <p:cNvSpPr/>
            <p:nvPr/>
          </p:nvSpPr>
          <p:spPr>
            <a:xfrm flipH="1">
              <a:off x="4299219" y="3778244"/>
              <a:ext cx="66711" cy="512780"/>
            </a:xfrm>
            <a:custGeom>
              <a:avLst/>
              <a:gdLst>
                <a:gd name="connsiteX0" fmla="*/ 575740 w 989457"/>
                <a:gd name="connsiteY0" fmla="*/ 0 h 2319867"/>
                <a:gd name="connsiteX1" fmla="*/ 33873 w 989457"/>
                <a:gd name="connsiteY1" fmla="*/ 372533 h 2319867"/>
                <a:gd name="connsiteX2" fmla="*/ 965206 w 989457"/>
                <a:gd name="connsiteY2" fmla="*/ 609600 h 2319867"/>
                <a:gd name="connsiteX3" fmla="*/ 6 w 989457"/>
                <a:gd name="connsiteY3" fmla="*/ 914400 h 2319867"/>
                <a:gd name="connsiteX4" fmla="*/ 982140 w 989457"/>
                <a:gd name="connsiteY4" fmla="*/ 1202267 h 2319867"/>
                <a:gd name="connsiteX5" fmla="*/ 50806 w 989457"/>
                <a:gd name="connsiteY5" fmla="*/ 1473200 h 2319867"/>
                <a:gd name="connsiteX6" fmla="*/ 965206 w 989457"/>
                <a:gd name="connsiteY6" fmla="*/ 1693333 h 2319867"/>
                <a:gd name="connsiteX7" fmla="*/ 6 w 989457"/>
                <a:gd name="connsiteY7" fmla="*/ 1913467 h 2319867"/>
                <a:gd name="connsiteX8" fmla="*/ 982140 w 989457"/>
                <a:gd name="connsiteY8" fmla="*/ 2133600 h 2319867"/>
                <a:gd name="connsiteX9" fmla="*/ 474140 w 989457"/>
                <a:gd name="connsiteY9" fmla="*/ 2319867 h 2319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9457" h="2319867">
                  <a:moveTo>
                    <a:pt x="575740" y="0"/>
                  </a:moveTo>
                  <a:cubicBezTo>
                    <a:pt x="272351" y="135466"/>
                    <a:pt x="-31038" y="270933"/>
                    <a:pt x="33873" y="372533"/>
                  </a:cubicBezTo>
                  <a:cubicBezTo>
                    <a:pt x="98784" y="474133"/>
                    <a:pt x="970851" y="519289"/>
                    <a:pt x="965206" y="609600"/>
                  </a:cubicBezTo>
                  <a:cubicBezTo>
                    <a:pt x="959562" y="699911"/>
                    <a:pt x="-2816" y="815622"/>
                    <a:pt x="6" y="914400"/>
                  </a:cubicBezTo>
                  <a:cubicBezTo>
                    <a:pt x="2828" y="1013178"/>
                    <a:pt x="973673" y="1109134"/>
                    <a:pt x="982140" y="1202267"/>
                  </a:cubicBezTo>
                  <a:cubicBezTo>
                    <a:pt x="990607" y="1295400"/>
                    <a:pt x="53628" y="1391356"/>
                    <a:pt x="50806" y="1473200"/>
                  </a:cubicBezTo>
                  <a:cubicBezTo>
                    <a:pt x="47984" y="1555044"/>
                    <a:pt x="973673" y="1619955"/>
                    <a:pt x="965206" y="1693333"/>
                  </a:cubicBezTo>
                  <a:cubicBezTo>
                    <a:pt x="956739" y="1766711"/>
                    <a:pt x="-2816" y="1840089"/>
                    <a:pt x="6" y="1913467"/>
                  </a:cubicBezTo>
                  <a:cubicBezTo>
                    <a:pt x="2828" y="1986845"/>
                    <a:pt x="903118" y="2065867"/>
                    <a:pt x="982140" y="2133600"/>
                  </a:cubicBezTo>
                  <a:cubicBezTo>
                    <a:pt x="1061162" y="2201333"/>
                    <a:pt x="474140" y="2319867"/>
                    <a:pt x="474140" y="2319867"/>
                  </a:cubicBezTo>
                </a:path>
              </a:pathLst>
            </a:cu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</a:ln>
            <a:effectLst>
              <a:outerShdw blurRad="127000" dist="127000" dir="2700000" algn="tl" rotWithShape="0">
                <a:srgbClr val="000000">
                  <a:alpha val="43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50B1B">
                    <a:lumMod val="60000"/>
                    <a:lumOff val="4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928" name="Freeform 1927"/>
            <p:cNvSpPr/>
            <p:nvPr/>
          </p:nvSpPr>
          <p:spPr>
            <a:xfrm flipH="1">
              <a:off x="3062533" y="3800757"/>
              <a:ext cx="66711" cy="512780"/>
            </a:xfrm>
            <a:custGeom>
              <a:avLst/>
              <a:gdLst>
                <a:gd name="connsiteX0" fmla="*/ 575740 w 989457"/>
                <a:gd name="connsiteY0" fmla="*/ 0 h 2319867"/>
                <a:gd name="connsiteX1" fmla="*/ 33873 w 989457"/>
                <a:gd name="connsiteY1" fmla="*/ 372533 h 2319867"/>
                <a:gd name="connsiteX2" fmla="*/ 965206 w 989457"/>
                <a:gd name="connsiteY2" fmla="*/ 609600 h 2319867"/>
                <a:gd name="connsiteX3" fmla="*/ 6 w 989457"/>
                <a:gd name="connsiteY3" fmla="*/ 914400 h 2319867"/>
                <a:gd name="connsiteX4" fmla="*/ 982140 w 989457"/>
                <a:gd name="connsiteY4" fmla="*/ 1202267 h 2319867"/>
                <a:gd name="connsiteX5" fmla="*/ 50806 w 989457"/>
                <a:gd name="connsiteY5" fmla="*/ 1473200 h 2319867"/>
                <a:gd name="connsiteX6" fmla="*/ 965206 w 989457"/>
                <a:gd name="connsiteY6" fmla="*/ 1693333 h 2319867"/>
                <a:gd name="connsiteX7" fmla="*/ 6 w 989457"/>
                <a:gd name="connsiteY7" fmla="*/ 1913467 h 2319867"/>
                <a:gd name="connsiteX8" fmla="*/ 982140 w 989457"/>
                <a:gd name="connsiteY8" fmla="*/ 2133600 h 2319867"/>
                <a:gd name="connsiteX9" fmla="*/ 474140 w 989457"/>
                <a:gd name="connsiteY9" fmla="*/ 2319867 h 2319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9457" h="2319867">
                  <a:moveTo>
                    <a:pt x="575740" y="0"/>
                  </a:moveTo>
                  <a:cubicBezTo>
                    <a:pt x="272351" y="135466"/>
                    <a:pt x="-31038" y="270933"/>
                    <a:pt x="33873" y="372533"/>
                  </a:cubicBezTo>
                  <a:cubicBezTo>
                    <a:pt x="98784" y="474133"/>
                    <a:pt x="970851" y="519289"/>
                    <a:pt x="965206" y="609600"/>
                  </a:cubicBezTo>
                  <a:cubicBezTo>
                    <a:pt x="959562" y="699911"/>
                    <a:pt x="-2816" y="815622"/>
                    <a:pt x="6" y="914400"/>
                  </a:cubicBezTo>
                  <a:cubicBezTo>
                    <a:pt x="2828" y="1013178"/>
                    <a:pt x="973673" y="1109134"/>
                    <a:pt x="982140" y="1202267"/>
                  </a:cubicBezTo>
                  <a:cubicBezTo>
                    <a:pt x="990607" y="1295400"/>
                    <a:pt x="53628" y="1391356"/>
                    <a:pt x="50806" y="1473200"/>
                  </a:cubicBezTo>
                  <a:cubicBezTo>
                    <a:pt x="47984" y="1555044"/>
                    <a:pt x="973673" y="1619955"/>
                    <a:pt x="965206" y="1693333"/>
                  </a:cubicBezTo>
                  <a:cubicBezTo>
                    <a:pt x="956739" y="1766711"/>
                    <a:pt x="-2816" y="1840089"/>
                    <a:pt x="6" y="1913467"/>
                  </a:cubicBezTo>
                  <a:cubicBezTo>
                    <a:pt x="2828" y="1986845"/>
                    <a:pt x="903118" y="2065867"/>
                    <a:pt x="982140" y="2133600"/>
                  </a:cubicBezTo>
                  <a:cubicBezTo>
                    <a:pt x="1061162" y="2201333"/>
                    <a:pt x="474140" y="2319867"/>
                    <a:pt x="474140" y="2319867"/>
                  </a:cubicBezTo>
                </a:path>
              </a:pathLst>
            </a:cu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</a:ln>
            <a:effectLst>
              <a:outerShdw blurRad="127000" dist="127000" dir="2700000" algn="tl" rotWithShape="0">
                <a:srgbClr val="000000">
                  <a:alpha val="43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50B1B">
                    <a:lumMod val="60000"/>
                    <a:lumOff val="4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929" name="Freeform 1928"/>
            <p:cNvSpPr/>
            <p:nvPr/>
          </p:nvSpPr>
          <p:spPr>
            <a:xfrm flipH="1">
              <a:off x="6771423" y="3778244"/>
              <a:ext cx="66711" cy="512780"/>
            </a:xfrm>
            <a:custGeom>
              <a:avLst/>
              <a:gdLst>
                <a:gd name="connsiteX0" fmla="*/ 575740 w 989457"/>
                <a:gd name="connsiteY0" fmla="*/ 0 h 2319867"/>
                <a:gd name="connsiteX1" fmla="*/ 33873 w 989457"/>
                <a:gd name="connsiteY1" fmla="*/ 372533 h 2319867"/>
                <a:gd name="connsiteX2" fmla="*/ 965206 w 989457"/>
                <a:gd name="connsiteY2" fmla="*/ 609600 h 2319867"/>
                <a:gd name="connsiteX3" fmla="*/ 6 w 989457"/>
                <a:gd name="connsiteY3" fmla="*/ 914400 h 2319867"/>
                <a:gd name="connsiteX4" fmla="*/ 982140 w 989457"/>
                <a:gd name="connsiteY4" fmla="*/ 1202267 h 2319867"/>
                <a:gd name="connsiteX5" fmla="*/ 50806 w 989457"/>
                <a:gd name="connsiteY5" fmla="*/ 1473200 h 2319867"/>
                <a:gd name="connsiteX6" fmla="*/ 965206 w 989457"/>
                <a:gd name="connsiteY6" fmla="*/ 1693333 h 2319867"/>
                <a:gd name="connsiteX7" fmla="*/ 6 w 989457"/>
                <a:gd name="connsiteY7" fmla="*/ 1913467 h 2319867"/>
                <a:gd name="connsiteX8" fmla="*/ 982140 w 989457"/>
                <a:gd name="connsiteY8" fmla="*/ 2133600 h 2319867"/>
                <a:gd name="connsiteX9" fmla="*/ 474140 w 989457"/>
                <a:gd name="connsiteY9" fmla="*/ 2319867 h 2319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9457" h="2319867">
                  <a:moveTo>
                    <a:pt x="575740" y="0"/>
                  </a:moveTo>
                  <a:cubicBezTo>
                    <a:pt x="272351" y="135466"/>
                    <a:pt x="-31038" y="270933"/>
                    <a:pt x="33873" y="372533"/>
                  </a:cubicBezTo>
                  <a:cubicBezTo>
                    <a:pt x="98784" y="474133"/>
                    <a:pt x="970851" y="519289"/>
                    <a:pt x="965206" y="609600"/>
                  </a:cubicBezTo>
                  <a:cubicBezTo>
                    <a:pt x="959562" y="699911"/>
                    <a:pt x="-2816" y="815622"/>
                    <a:pt x="6" y="914400"/>
                  </a:cubicBezTo>
                  <a:cubicBezTo>
                    <a:pt x="2828" y="1013178"/>
                    <a:pt x="973673" y="1109134"/>
                    <a:pt x="982140" y="1202267"/>
                  </a:cubicBezTo>
                  <a:cubicBezTo>
                    <a:pt x="990607" y="1295400"/>
                    <a:pt x="53628" y="1391356"/>
                    <a:pt x="50806" y="1473200"/>
                  </a:cubicBezTo>
                  <a:cubicBezTo>
                    <a:pt x="47984" y="1555044"/>
                    <a:pt x="973673" y="1619955"/>
                    <a:pt x="965206" y="1693333"/>
                  </a:cubicBezTo>
                  <a:cubicBezTo>
                    <a:pt x="956739" y="1766711"/>
                    <a:pt x="-2816" y="1840089"/>
                    <a:pt x="6" y="1913467"/>
                  </a:cubicBezTo>
                  <a:cubicBezTo>
                    <a:pt x="2828" y="1986845"/>
                    <a:pt x="903118" y="2065867"/>
                    <a:pt x="982140" y="2133600"/>
                  </a:cubicBezTo>
                  <a:cubicBezTo>
                    <a:pt x="1061162" y="2201333"/>
                    <a:pt x="474140" y="2319867"/>
                    <a:pt x="474140" y="2319867"/>
                  </a:cubicBezTo>
                </a:path>
              </a:pathLst>
            </a:cu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</a:ln>
            <a:effectLst>
              <a:outerShdw blurRad="127000" dist="127000" dir="2700000" algn="tl" rotWithShape="0">
                <a:srgbClr val="000000">
                  <a:alpha val="43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50B1B">
                    <a:lumMod val="60000"/>
                    <a:lumOff val="4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930" name="Freeform 1929"/>
            <p:cNvSpPr/>
            <p:nvPr/>
          </p:nvSpPr>
          <p:spPr>
            <a:xfrm flipH="1">
              <a:off x="5534737" y="3800757"/>
              <a:ext cx="66711" cy="512780"/>
            </a:xfrm>
            <a:custGeom>
              <a:avLst/>
              <a:gdLst>
                <a:gd name="connsiteX0" fmla="*/ 575740 w 989457"/>
                <a:gd name="connsiteY0" fmla="*/ 0 h 2319867"/>
                <a:gd name="connsiteX1" fmla="*/ 33873 w 989457"/>
                <a:gd name="connsiteY1" fmla="*/ 372533 h 2319867"/>
                <a:gd name="connsiteX2" fmla="*/ 965206 w 989457"/>
                <a:gd name="connsiteY2" fmla="*/ 609600 h 2319867"/>
                <a:gd name="connsiteX3" fmla="*/ 6 w 989457"/>
                <a:gd name="connsiteY3" fmla="*/ 914400 h 2319867"/>
                <a:gd name="connsiteX4" fmla="*/ 982140 w 989457"/>
                <a:gd name="connsiteY4" fmla="*/ 1202267 h 2319867"/>
                <a:gd name="connsiteX5" fmla="*/ 50806 w 989457"/>
                <a:gd name="connsiteY5" fmla="*/ 1473200 h 2319867"/>
                <a:gd name="connsiteX6" fmla="*/ 965206 w 989457"/>
                <a:gd name="connsiteY6" fmla="*/ 1693333 h 2319867"/>
                <a:gd name="connsiteX7" fmla="*/ 6 w 989457"/>
                <a:gd name="connsiteY7" fmla="*/ 1913467 h 2319867"/>
                <a:gd name="connsiteX8" fmla="*/ 982140 w 989457"/>
                <a:gd name="connsiteY8" fmla="*/ 2133600 h 2319867"/>
                <a:gd name="connsiteX9" fmla="*/ 474140 w 989457"/>
                <a:gd name="connsiteY9" fmla="*/ 2319867 h 2319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9457" h="2319867">
                  <a:moveTo>
                    <a:pt x="575740" y="0"/>
                  </a:moveTo>
                  <a:cubicBezTo>
                    <a:pt x="272351" y="135466"/>
                    <a:pt x="-31038" y="270933"/>
                    <a:pt x="33873" y="372533"/>
                  </a:cubicBezTo>
                  <a:cubicBezTo>
                    <a:pt x="98784" y="474133"/>
                    <a:pt x="970851" y="519289"/>
                    <a:pt x="965206" y="609600"/>
                  </a:cubicBezTo>
                  <a:cubicBezTo>
                    <a:pt x="959562" y="699911"/>
                    <a:pt x="-2816" y="815622"/>
                    <a:pt x="6" y="914400"/>
                  </a:cubicBezTo>
                  <a:cubicBezTo>
                    <a:pt x="2828" y="1013178"/>
                    <a:pt x="973673" y="1109134"/>
                    <a:pt x="982140" y="1202267"/>
                  </a:cubicBezTo>
                  <a:cubicBezTo>
                    <a:pt x="990607" y="1295400"/>
                    <a:pt x="53628" y="1391356"/>
                    <a:pt x="50806" y="1473200"/>
                  </a:cubicBezTo>
                  <a:cubicBezTo>
                    <a:pt x="47984" y="1555044"/>
                    <a:pt x="973673" y="1619955"/>
                    <a:pt x="965206" y="1693333"/>
                  </a:cubicBezTo>
                  <a:cubicBezTo>
                    <a:pt x="956739" y="1766711"/>
                    <a:pt x="-2816" y="1840089"/>
                    <a:pt x="6" y="1913467"/>
                  </a:cubicBezTo>
                  <a:cubicBezTo>
                    <a:pt x="2828" y="1986845"/>
                    <a:pt x="903118" y="2065867"/>
                    <a:pt x="982140" y="2133600"/>
                  </a:cubicBezTo>
                  <a:cubicBezTo>
                    <a:pt x="1061162" y="2201333"/>
                    <a:pt x="474140" y="2319867"/>
                    <a:pt x="474140" y="2319867"/>
                  </a:cubicBezTo>
                </a:path>
              </a:pathLst>
            </a:cu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</a:ln>
            <a:effectLst>
              <a:outerShdw blurRad="127000" dist="127000" dir="2700000" algn="tl" rotWithShape="0">
                <a:srgbClr val="000000">
                  <a:alpha val="43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50B1B">
                    <a:lumMod val="60000"/>
                    <a:lumOff val="4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cxnSp>
          <p:nvCxnSpPr>
            <p:cNvPr id="1931" name="Straight Arrow Connector 1930"/>
            <p:cNvCxnSpPr/>
            <p:nvPr/>
          </p:nvCxnSpPr>
          <p:spPr>
            <a:xfrm flipH="1">
              <a:off x="838200" y="2616163"/>
              <a:ext cx="3290268" cy="1117637"/>
            </a:xfrm>
            <a:prstGeom prst="straightConnector1">
              <a:avLst/>
            </a:pr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1932" name="Straight Arrow Connector 1931"/>
            <p:cNvCxnSpPr/>
            <p:nvPr/>
          </p:nvCxnSpPr>
          <p:spPr>
            <a:xfrm flipH="1">
              <a:off x="1994861" y="2616163"/>
              <a:ext cx="2082406" cy="1117637"/>
            </a:xfrm>
            <a:prstGeom prst="straightConnector1">
              <a:avLst/>
            </a:pr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1933" name="Straight Arrow Connector 1932"/>
            <p:cNvCxnSpPr/>
            <p:nvPr/>
          </p:nvCxnSpPr>
          <p:spPr>
            <a:xfrm flipH="1">
              <a:off x="3128014" y="2616163"/>
              <a:ext cx="970284" cy="1117637"/>
            </a:xfrm>
            <a:prstGeom prst="straightConnector1">
              <a:avLst/>
            </a:pr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1934" name="Straight Arrow Connector 1933"/>
            <p:cNvCxnSpPr/>
            <p:nvPr/>
          </p:nvCxnSpPr>
          <p:spPr>
            <a:xfrm>
              <a:off x="4111035" y="2616163"/>
              <a:ext cx="214213" cy="1117637"/>
            </a:xfrm>
            <a:prstGeom prst="straightConnector1">
              <a:avLst/>
            </a:pr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1935" name="Straight Arrow Connector 1934"/>
            <p:cNvCxnSpPr/>
            <p:nvPr/>
          </p:nvCxnSpPr>
          <p:spPr>
            <a:xfrm>
              <a:off x="4098298" y="2616163"/>
              <a:ext cx="1429624" cy="1117637"/>
            </a:xfrm>
            <a:prstGeom prst="straightConnector1">
              <a:avLst/>
            </a:pr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1936" name="Straight Arrow Connector 1935"/>
            <p:cNvCxnSpPr/>
            <p:nvPr/>
          </p:nvCxnSpPr>
          <p:spPr>
            <a:xfrm>
              <a:off x="4111035" y="2616163"/>
              <a:ext cx="2636068" cy="1117637"/>
            </a:xfrm>
            <a:prstGeom prst="straightConnector1">
              <a:avLst/>
            </a:pr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sp>
        <p:nvSpPr>
          <p:cNvPr id="30" name="Rectangle 29"/>
          <p:cNvSpPr/>
          <p:nvPr/>
        </p:nvSpPr>
        <p:spPr>
          <a:xfrm>
            <a:off x="5334000" y="1465506"/>
            <a:ext cx="3810000" cy="1586777"/>
          </a:xfrm>
          <a:prstGeom prst="rect">
            <a:avLst/>
          </a:prstGeom>
          <a:noFill/>
          <a:ln w="15875"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2000" dirty="0" smtClean="0"/>
              <a:t>- All web pages are partitioned across index servers</a:t>
            </a:r>
          </a:p>
          <a:p>
            <a:r>
              <a:rPr lang="en-US" altLang="ko-KR" sz="2000" dirty="0" smtClean="0"/>
              <a:t>- Distributed query processing </a:t>
            </a:r>
            <a:r>
              <a:rPr lang="en-US" altLang="ko-KR" sz="2000" dirty="0" smtClean="0">
                <a:solidFill>
                  <a:schemeClr val="tx1"/>
                </a:solidFill>
              </a:rPr>
              <a:t>(embarrassingly parallel)</a:t>
            </a:r>
          </a:p>
          <a:p>
            <a:r>
              <a:rPr lang="en-US" altLang="ko-KR" sz="2000" dirty="0" smtClean="0"/>
              <a:t>- Aggregate top K relevant pages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81000" y="6019800"/>
            <a:ext cx="7162800" cy="381000"/>
            <a:chOff x="381000" y="5791200"/>
            <a:chExt cx="7162800" cy="381000"/>
          </a:xfrm>
        </p:grpSpPr>
        <p:sp>
          <p:nvSpPr>
            <p:cNvPr id="71" name="직사각형 25"/>
            <p:cNvSpPr/>
            <p:nvPr/>
          </p:nvSpPr>
          <p:spPr>
            <a:xfrm>
              <a:off x="381000" y="5791200"/>
              <a:ext cx="1055211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900" dirty="0" smtClean="0">
                  <a:solidFill>
                    <a:schemeClr val="tx1"/>
                  </a:solidFill>
                </a:rPr>
                <a:t>Partition</a:t>
              </a:r>
              <a:endParaRPr lang="en-US" sz="1900" dirty="0">
                <a:solidFill>
                  <a:schemeClr val="tx1"/>
                </a:solidFill>
              </a:endParaRPr>
            </a:p>
          </p:txBody>
        </p:sp>
        <p:sp>
          <p:nvSpPr>
            <p:cNvPr id="75" name="직사각형 25"/>
            <p:cNvSpPr/>
            <p:nvPr/>
          </p:nvSpPr>
          <p:spPr>
            <a:xfrm>
              <a:off x="1611789" y="5791200"/>
              <a:ext cx="1055211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900" dirty="0" smtClean="0">
                  <a:solidFill>
                    <a:schemeClr val="tx1"/>
                  </a:solidFill>
                </a:rPr>
                <a:t>Partition</a:t>
              </a:r>
              <a:endParaRPr lang="en-US" sz="1900" dirty="0">
                <a:solidFill>
                  <a:schemeClr val="tx1"/>
                </a:solidFill>
              </a:endParaRPr>
            </a:p>
          </p:txBody>
        </p:sp>
        <p:sp>
          <p:nvSpPr>
            <p:cNvPr id="76" name="직사각형 25"/>
            <p:cNvSpPr/>
            <p:nvPr/>
          </p:nvSpPr>
          <p:spPr>
            <a:xfrm>
              <a:off x="2830989" y="5791200"/>
              <a:ext cx="1055211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900" dirty="0" smtClean="0">
                  <a:solidFill>
                    <a:schemeClr val="tx1"/>
                  </a:solidFill>
                </a:rPr>
                <a:t>Partition</a:t>
              </a:r>
              <a:endParaRPr lang="en-US" sz="1900" dirty="0">
                <a:solidFill>
                  <a:schemeClr val="tx1"/>
                </a:solidFill>
              </a:endParaRPr>
            </a:p>
          </p:txBody>
        </p:sp>
        <p:sp>
          <p:nvSpPr>
            <p:cNvPr id="77" name="직사각형 25"/>
            <p:cNvSpPr/>
            <p:nvPr/>
          </p:nvSpPr>
          <p:spPr>
            <a:xfrm>
              <a:off x="4050189" y="5791200"/>
              <a:ext cx="1055211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900" dirty="0" smtClean="0">
                  <a:solidFill>
                    <a:schemeClr val="tx1"/>
                  </a:solidFill>
                </a:rPr>
                <a:t>Partition</a:t>
              </a:r>
              <a:endParaRPr lang="en-US" sz="1900" dirty="0">
                <a:solidFill>
                  <a:schemeClr val="tx1"/>
                </a:solidFill>
              </a:endParaRPr>
            </a:p>
          </p:txBody>
        </p:sp>
        <p:sp>
          <p:nvSpPr>
            <p:cNvPr id="78" name="직사각형 25"/>
            <p:cNvSpPr/>
            <p:nvPr/>
          </p:nvSpPr>
          <p:spPr>
            <a:xfrm>
              <a:off x="5269389" y="5791200"/>
              <a:ext cx="1055211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900" dirty="0" smtClean="0">
                  <a:solidFill>
                    <a:schemeClr val="tx1"/>
                  </a:solidFill>
                </a:rPr>
                <a:t>Partition</a:t>
              </a:r>
              <a:endParaRPr lang="en-US" sz="1900" dirty="0">
                <a:solidFill>
                  <a:schemeClr val="tx1"/>
                </a:solidFill>
              </a:endParaRPr>
            </a:p>
          </p:txBody>
        </p:sp>
        <p:sp>
          <p:nvSpPr>
            <p:cNvPr id="79" name="직사각형 25"/>
            <p:cNvSpPr/>
            <p:nvPr/>
          </p:nvSpPr>
          <p:spPr>
            <a:xfrm>
              <a:off x="6488589" y="5791200"/>
              <a:ext cx="1055211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900" dirty="0" smtClean="0">
                  <a:solidFill>
                    <a:schemeClr val="tx1"/>
                  </a:solidFill>
                </a:rPr>
                <a:t>Partition</a:t>
              </a:r>
              <a:endParaRPr lang="en-US" sz="19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33400" y="1694106"/>
            <a:ext cx="6971600" cy="4249494"/>
            <a:chOff x="533400" y="1694106"/>
            <a:chExt cx="6971600" cy="4249494"/>
          </a:xfrm>
        </p:grpSpPr>
        <p:sp>
          <p:nvSpPr>
            <p:cNvPr id="974" name="TextBox 973"/>
            <p:cNvSpPr txBox="1"/>
            <p:nvPr/>
          </p:nvSpPr>
          <p:spPr>
            <a:xfrm>
              <a:off x="6602189" y="5297266"/>
              <a:ext cx="9028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Index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Server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10" name="TextBox 1109"/>
            <p:cNvSpPr txBox="1"/>
            <p:nvPr/>
          </p:nvSpPr>
          <p:spPr>
            <a:xfrm>
              <a:off x="5400874" y="5286729"/>
              <a:ext cx="9028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Index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Server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246" name="TextBox 1245"/>
            <p:cNvSpPr txBox="1"/>
            <p:nvPr/>
          </p:nvSpPr>
          <p:spPr>
            <a:xfrm>
              <a:off x="4164259" y="5286729"/>
              <a:ext cx="9028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Index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Server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55" name="TextBox 1654"/>
            <p:cNvSpPr txBox="1"/>
            <p:nvPr/>
          </p:nvSpPr>
          <p:spPr>
            <a:xfrm>
              <a:off x="2971330" y="5297269"/>
              <a:ext cx="9028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Index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Server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520" name="TextBox 1519"/>
            <p:cNvSpPr txBox="1"/>
            <p:nvPr/>
          </p:nvSpPr>
          <p:spPr>
            <a:xfrm>
              <a:off x="1770015" y="5286732"/>
              <a:ext cx="9028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Index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Server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85" name="TextBox 1384"/>
            <p:cNvSpPr txBox="1"/>
            <p:nvPr/>
          </p:nvSpPr>
          <p:spPr>
            <a:xfrm>
              <a:off x="533400" y="5286732"/>
              <a:ext cx="9028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Index</a:t>
              </a: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Server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pic>
          <p:nvPicPr>
            <p:cNvPr id="2050" name="Picture 2" descr="database server by lyte - Database Serv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7326" y="1694106"/>
              <a:ext cx="660923" cy="8099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39" name="Picture 2" descr="database server by lyte - Database Serv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265" y="4564650"/>
              <a:ext cx="660923" cy="8099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0" name="Picture 2" descr="database server by lyte - Database Serv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4724" y="4572000"/>
              <a:ext cx="660923" cy="8099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1" name="Picture 2" descr="database server by lyte - Database Serv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9047" y="4572000"/>
              <a:ext cx="660923" cy="8099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2" name="Picture 2" descr="database server by lyte - Database Serv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9959" y="4572000"/>
              <a:ext cx="660923" cy="8099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3" name="Picture 2" descr="database server by lyte - Database Serv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447" y="4572000"/>
              <a:ext cx="660923" cy="8099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4" name="Picture 2" descr="database server by lyte - Database Serv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48359" y="4572000"/>
              <a:ext cx="660923" cy="8099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" name="TextBox 50"/>
            <p:cNvSpPr txBox="1"/>
            <p:nvPr/>
          </p:nvSpPr>
          <p:spPr>
            <a:xfrm>
              <a:off x="2638743" y="2145268"/>
              <a:ext cx="12474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Aggregator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6" name="직사각형 47"/>
          <p:cNvSpPr/>
          <p:nvPr/>
        </p:nvSpPr>
        <p:spPr bwMode="auto">
          <a:xfrm>
            <a:off x="446697" y="4499979"/>
            <a:ext cx="989514" cy="1433081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381000" y="2618984"/>
            <a:ext cx="7307420" cy="1908236"/>
            <a:chOff x="381000" y="2390384"/>
            <a:chExt cx="7307420" cy="1908236"/>
          </a:xfrm>
        </p:grpSpPr>
        <p:cxnSp>
          <p:nvCxnSpPr>
            <p:cNvPr id="49" name="Straight Arrow Connector 48"/>
            <p:cNvCxnSpPr>
              <a:endCxn id="56" idx="0"/>
            </p:cNvCxnSpPr>
            <p:nvPr/>
          </p:nvCxnSpPr>
          <p:spPr>
            <a:xfrm flipH="1">
              <a:off x="990600" y="2390384"/>
              <a:ext cx="2743200" cy="1343416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endCxn id="57" idx="0"/>
            </p:cNvCxnSpPr>
            <p:nvPr/>
          </p:nvCxnSpPr>
          <p:spPr>
            <a:xfrm flipH="1">
              <a:off x="2245185" y="2390384"/>
              <a:ext cx="1641015" cy="1343416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4"/>
              </a:solidFill>
              <a:prstDash val="solid"/>
              <a:headEnd type="arrow"/>
              <a:tailEnd type="non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52" name="Straight Arrow Connector 51"/>
            <p:cNvCxnSpPr>
              <a:endCxn id="58" idx="0"/>
            </p:cNvCxnSpPr>
            <p:nvPr/>
          </p:nvCxnSpPr>
          <p:spPr>
            <a:xfrm flipH="1">
              <a:off x="3422735" y="2390384"/>
              <a:ext cx="615865" cy="1343416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4"/>
              </a:solidFill>
              <a:prstDash val="solid"/>
              <a:headEnd type="arrow"/>
              <a:tailEnd type="non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53" name="Straight Arrow Connector 52"/>
            <p:cNvCxnSpPr>
              <a:endCxn id="59" idx="0"/>
            </p:cNvCxnSpPr>
            <p:nvPr/>
          </p:nvCxnSpPr>
          <p:spPr>
            <a:xfrm>
              <a:off x="4177787" y="2390384"/>
              <a:ext cx="437877" cy="1343416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4"/>
              </a:solidFill>
              <a:prstDash val="solid"/>
              <a:headEnd type="arrow"/>
              <a:tailEnd type="non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54" name="Straight Arrow Connector 53"/>
            <p:cNvCxnSpPr>
              <a:endCxn id="60" idx="0"/>
            </p:cNvCxnSpPr>
            <p:nvPr/>
          </p:nvCxnSpPr>
          <p:spPr>
            <a:xfrm>
              <a:off x="4309959" y="2390384"/>
              <a:ext cx="1567949" cy="1343416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4"/>
              </a:solidFill>
              <a:prstDash val="solid"/>
              <a:headEnd type="arrow"/>
              <a:tailEnd type="non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55" name="Straight Arrow Connector 54"/>
            <p:cNvCxnSpPr>
              <a:endCxn id="61" idx="0"/>
            </p:cNvCxnSpPr>
            <p:nvPr/>
          </p:nvCxnSpPr>
          <p:spPr>
            <a:xfrm>
              <a:off x="4508249" y="2390384"/>
              <a:ext cx="2570571" cy="1343416"/>
            </a:xfrm>
            <a:prstGeom prst="straightConnector1">
              <a:avLst/>
            </a:prstGeom>
            <a:noFill/>
            <a:ln w="25400" cap="flat" cmpd="sng" algn="ctr">
              <a:solidFill>
                <a:schemeClr val="accent4"/>
              </a:solidFill>
              <a:prstDash val="solid"/>
              <a:headEnd type="arrow"/>
              <a:tailEnd type="non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56" name="Rectangle 55"/>
            <p:cNvSpPr/>
            <p:nvPr/>
          </p:nvSpPr>
          <p:spPr>
            <a:xfrm>
              <a:off x="381000" y="3733800"/>
              <a:ext cx="1219200" cy="564820"/>
            </a:xfrm>
            <a:prstGeom prst="rect">
              <a:avLst/>
            </a:prstGeom>
            <a:noFill/>
            <a:ln w="15875"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b="1" dirty="0" smtClean="0">
                  <a:solidFill>
                    <a:schemeClr val="accent4"/>
                  </a:solidFill>
                </a:rPr>
                <a:t>Top K pages</a:t>
              </a:r>
              <a:endParaRPr lang="ko-KR" altLang="en-US" sz="2000" b="1" dirty="0">
                <a:solidFill>
                  <a:schemeClr val="accent4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635585" y="3733800"/>
              <a:ext cx="1219200" cy="564820"/>
            </a:xfrm>
            <a:prstGeom prst="rect">
              <a:avLst/>
            </a:prstGeom>
            <a:noFill/>
            <a:ln w="15875"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b="1" dirty="0" smtClean="0">
                  <a:solidFill>
                    <a:schemeClr val="accent4"/>
                  </a:solidFill>
                </a:rPr>
                <a:t>Top K pages</a:t>
              </a:r>
              <a:endParaRPr lang="ko-KR" altLang="en-US" sz="2000" b="1" dirty="0">
                <a:solidFill>
                  <a:schemeClr val="accent4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813135" y="3733800"/>
              <a:ext cx="1219200" cy="564820"/>
            </a:xfrm>
            <a:prstGeom prst="rect">
              <a:avLst/>
            </a:prstGeom>
            <a:noFill/>
            <a:ln w="15875"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b="1" dirty="0" smtClean="0">
                  <a:solidFill>
                    <a:schemeClr val="accent4"/>
                  </a:solidFill>
                </a:rPr>
                <a:t>Top K pages</a:t>
              </a:r>
              <a:endParaRPr lang="ko-KR" altLang="en-US" sz="2000" b="1" dirty="0">
                <a:solidFill>
                  <a:schemeClr val="accent4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006064" y="3733800"/>
              <a:ext cx="1219200" cy="564820"/>
            </a:xfrm>
            <a:prstGeom prst="rect">
              <a:avLst/>
            </a:prstGeom>
            <a:noFill/>
            <a:ln w="15875"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b="1" dirty="0" smtClean="0">
                  <a:solidFill>
                    <a:schemeClr val="accent4"/>
                  </a:solidFill>
                </a:rPr>
                <a:t>Top K pages</a:t>
              </a:r>
              <a:endParaRPr lang="ko-KR" altLang="en-US" sz="2000" b="1" dirty="0">
                <a:solidFill>
                  <a:schemeClr val="accent4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268308" y="3733800"/>
              <a:ext cx="1219200" cy="564820"/>
            </a:xfrm>
            <a:prstGeom prst="rect">
              <a:avLst/>
            </a:prstGeom>
            <a:noFill/>
            <a:ln w="15875"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b="1" dirty="0" smtClean="0">
                  <a:solidFill>
                    <a:schemeClr val="accent4"/>
                  </a:solidFill>
                </a:rPr>
                <a:t>Top K pages</a:t>
              </a:r>
              <a:endParaRPr lang="ko-KR" altLang="en-US" sz="2000" b="1" dirty="0">
                <a:solidFill>
                  <a:schemeClr val="accent4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469220" y="3733800"/>
              <a:ext cx="1219200" cy="564820"/>
            </a:xfrm>
            <a:prstGeom prst="rect">
              <a:avLst/>
            </a:prstGeom>
            <a:noFill/>
            <a:ln w="15875"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000" b="1" dirty="0" smtClean="0">
                  <a:solidFill>
                    <a:schemeClr val="accent4"/>
                  </a:solidFill>
                </a:rPr>
                <a:t>Top K</a:t>
              </a:r>
            </a:p>
            <a:p>
              <a:pPr algn="ctr"/>
              <a:r>
                <a:rPr lang="en-US" altLang="ko-KR" sz="2000" b="1" dirty="0" smtClean="0">
                  <a:solidFill>
                    <a:schemeClr val="accent4"/>
                  </a:solidFill>
                </a:rPr>
                <a:t>pages</a:t>
              </a:r>
              <a:endParaRPr lang="ko-KR" altLang="en-US" sz="2000" b="1" dirty="0">
                <a:solidFill>
                  <a:schemeClr val="accent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748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Work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276600" y="1600200"/>
            <a:ext cx="5486400" cy="4572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Multicore index server</a:t>
            </a:r>
          </a:p>
          <a:p>
            <a:pPr lvl="1"/>
            <a:r>
              <a:rPr lang="en-US" dirty="0" smtClean="0"/>
              <a:t>Multiple </a:t>
            </a:r>
            <a:r>
              <a:rPr lang="en-US" dirty="0"/>
              <a:t>queries executed concurrently</a:t>
            </a:r>
            <a:endParaRPr lang="en-US" dirty="0" smtClean="0"/>
          </a:p>
          <a:p>
            <a:pPr lvl="1"/>
            <a:r>
              <a:rPr lang="en-US" dirty="0" smtClean="0"/>
              <a:t>Each </a:t>
            </a:r>
            <a:r>
              <a:rPr lang="en-US" dirty="0"/>
              <a:t>query executed </a:t>
            </a:r>
            <a:r>
              <a:rPr lang="en-US" dirty="0" smtClean="0"/>
              <a:t>sequentially</a:t>
            </a:r>
          </a:p>
          <a:p>
            <a:pPr lvl="4"/>
            <a:endParaRPr lang="en-US" dirty="0"/>
          </a:p>
          <a:p>
            <a:r>
              <a:rPr lang="en-US" dirty="0"/>
              <a:t>Optimization </a:t>
            </a:r>
            <a:r>
              <a:rPr lang="en-US" dirty="0" smtClean="0"/>
              <a:t>opportunity</a:t>
            </a:r>
            <a:endParaRPr lang="en-US" dirty="0"/>
          </a:p>
          <a:p>
            <a:pPr lvl="1"/>
            <a:r>
              <a:rPr lang="en-US" dirty="0"/>
              <a:t>Low CPU utilization</a:t>
            </a:r>
          </a:p>
          <a:p>
            <a:pPr lvl="1"/>
            <a:r>
              <a:rPr lang="en-US" dirty="0" smtClean="0"/>
              <a:t>Many idle cores</a:t>
            </a:r>
          </a:p>
          <a:p>
            <a:pPr lvl="4"/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Contributions</a:t>
            </a:r>
          </a:p>
          <a:p>
            <a:pPr lvl="1"/>
            <a:r>
              <a:rPr lang="en-US" dirty="0" smtClean="0"/>
              <a:t>Parallelize a single query</a:t>
            </a:r>
            <a:endParaRPr lang="en-US" dirty="0"/>
          </a:p>
          <a:p>
            <a:pPr lvl="1"/>
            <a:r>
              <a:rPr lang="en-US" dirty="0" smtClean="0"/>
              <a:t>Reduce response times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320" name="TextBox 3319"/>
          <p:cNvSpPr txBox="1"/>
          <p:nvPr/>
        </p:nvSpPr>
        <p:spPr>
          <a:xfrm>
            <a:off x="1267046" y="5265002"/>
            <a:ext cx="1005403" cy="830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Index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Server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255715" y="3322236"/>
            <a:ext cx="970948" cy="806739"/>
            <a:chOff x="1636715" y="3169836"/>
            <a:chExt cx="970948" cy="806739"/>
          </a:xfrm>
        </p:grpSpPr>
        <p:sp>
          <p:nvSpPr>
            <p:cNvPr id="3863" name="Freeform 3862"/>
            <p:cNvSpPr/>
            <p:nvPr/>
          </p:nvSpPr>
          <p:spPr>
            <a:xfrm flipH="1">
              <a:off x="2064896" y="3169836"/>
              <a:ext cx="104718" cy="806739"/>
            </a:xfrm>
            <a:custGeom>
              <a:avLst/>
              <a:gdLst>
                <a:gd name="connsiteX0" fmla="*/ 575740 w 989457"/>
                <a:gd name="connsiteY0" fmla="*/ 0 h 2319867"/>
                <a:gd name="connsiteX1" fmla="*/ 33873 w 989457"/>
                <a:gd name="connsiteY1" fmla="*/ 372533 h 2319867"/>
                <a:gd name="connsiteX2" fmla="*/ 965206 w 989457"/>
                <a:gd name="connsiteY2" fmla="*/ 609600 h 2319867"/>
                <a:gd name="connsiteX3" fmla="*/ 6 w 989457"/>
                <a:gd name="connsiteY3" fmla="*/ 914400 h 2319867"/>
                <a:gd name="connsiteX4" fmla="*/ 982140 w 989457"/>
                <a:gd name="connsiteY4" fmla="*/ 1202267 h 2319867"/>
                <a:gd name="connsiteX5" fmla="*/ 50806 w 989457"/>
                <a:gd name="connsiteY5" fmla="*/ 1473200 h 2319867"/>
                <a:gd name="connsiteX6" fmla="*/ 965206 w 989457"/>
                <a:gd name="connsiteY6" fmla="*/ 1693333 h 2319867"/>
                <a:gd name="connsiteX7" fmla="*/ 6 w 989457"/>
                <a:gd name="connsiteY7" fmla="*/ 1913467 h 2319867"/>
                <a:gd name="connsiteX8" fmla="*/ 982140 w 989457"/>
                <a:gd name="connsiteY8" fmla="*/ 2133600 h 2319867"/>
                <a:gd name="connsiteX9" fmla="*/ 474140 w 989457"/>
                <a:gd name="connsiteY9" fmla="*/ 2319867 h 2319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9457" h="2319867">
                  <a:moveTo>
                    <a:pt x="575740" y="0"/>
                  </a:moveTo>
                  <a:cubicBezTo>
                    <a:pt x="272351" y="135466"/>
                    <a:pt x="-31038" y="270933"/>
                    <a:pt x="33873" y="372533"/>
                  </a:cubicBezTo>
                  <a:cubicBezTo>
                    <a:pt x="98784" y="474133"/>
                    <a:pt x="970851" y="519289"/>
                    <a:pt x="965206" y="609600"/>
                  </a:cubicBezTo>
                  <a:cubicBezTo>
                    <a:pt x="959562" y="699911"/>
                    <a:pt x="-2816" y="815622"/>
                    <a:pt x="6" y="914400"/>
                  </a:cubicBezTo>
                  <a:cubicBezTo>
                    <a:pt x="2828" y="1013178"/>
                    <a:pt x="973673" y="1109134"/>
                    <a:pt x="982140" y="1202267"/>
                  </a:cubicBezTo>
                  <a:cubicBezTo>
                    <a:pt x="990607" y="1295400"/>
                    <a:pt x="53628" y="1391356"/>
                    <a:pt x="50806" y="1473200"/>
                  </a:cubicBezTo>
                  <a:cubicBezTo>
                    <a:pt x="47984" y="1555044"/>
                    <a:pt x="973673" y="1619955"/>
                    <a:pt x="965206" y="1693333"/>
                  </a:cubicBezTo>
                  <a:cubicBezTo>
                    <a:pt x="956739" y="1766711"/>
                    <a:pt x="-2816" y="1840089"/>
                    <a:pt x="6" y="1913467"/>
                  </a:cubicBezTo>
                  <a:cubicBezTo>
                    <a:pt x="2828" y="1986845"/>
                    <a:pt x="903118" y="2065867"/>
                    <a:pt x="982140" y="2133600"/>
                  </a:cubicBezTo>
                  <a:cubicBezTo>
                    <a:pt x="1061162" y="2201333"/>
                    <a:pt x="474140" y="2319867"/>
                    <a:pt x="474140" y="2319867"/>
                  </a:cubicBezTo>
                </a:path>
              </a:pathLst>
            </a:custGeom>
            <a:noFill/>
            <a:ln w="25400" cap="flat" cmpd="sng" algn="ctr">
              <a:solidFill>
                <a:srgbClr val="55992B">
                  <a:lumMod val="75000"/>
                </a:srgbClr>
              </a:solidFill>
              <a:prstDash val="solid"/>
            </a:ln>
            <a:effectLst>
              <a:outerShdw blurRad="127000" dist="127000" dir="2700000" algn="tl" rotWithShape="0">
                <a:srgbClr val="000000">
                  <a:alpha val="43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50B1B">
                    <a:lumMod val="60000"/>
                    <a:lumOff val="4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864" name="Freeform 3863"/>
            <p:cNvSpPr/>
            <p:nvPr/>
          </p:nvSpPr>
          <p:spPr>
            <a:xfrm flipH="1">
              <a:off x="1636715" y="3169836"/>
              <a:ext cx="104718" cy="806739"/>
            </a:xfrm>
            <a:custGeom>
              <a:avLst/>
              <a:gdLst>
                <a:gd name="connsiteX0" fmla="*/ 575740 w 989457"/>
                <a:gd name="connsiteY0" fmla="*/ 0 h 2319867"/>
                <a:gd name="connsiteX1" fmla="*/ 33873 w 989457"/>
                <a:gd name="connsiteY1" fmla="*/ 372533 h 2319867"/>
                <a:gd name="connsiteX2" fmla="*/ 965206 w 989457"/>
                <a:gd name="connsiteY2" fmla="*/ 609600 h 2319867"/>
                <a:gd name="connsiteX3" fmla="*/ 6 w 989457"/>
                <a:gd name="connsiteY3" fmla="*/ 914400 h 2319867"/>
                <a:gd name="connsiteX4" fmla="*/ 982140 w 989457"/>
                <a:gd name="connsiteY4" fmla="*/ 1202267 h 2319867"/>
                <a:gd name="connsiteX5" fmla="*/ 50806 w 989457"/>
                <a:gd name="connsiteY5" fmla="*/ 1473200 h 2319867"/>
                <a:gd name="connsiteX6" fmla="*/ 965206 w 989457"/>
                <a:gd name="connsiteY6" fmla="*/ 1693333 h 2319867"/>
                <a:gd name="connsiteX7" fmla="*/ 6 w 989457"/>
                <a:gd name="connsiteY7" fmla="*/ 1913467 h 2319867"/>
                <a:gd name="connsiteX8" fmla="*/ 982140 w 989457"/>
                <a:gd name="connsiteY8" fmla="*/ 2133600 h 2319867"/>
                <a:gd name="connsiteX9" fmla="*/ 474140 w 989457"/>
                <a:gd name="connsiteY9" fmla="*/ 2319867 h 2319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9457" h="2319867">
                  <a:moveTo>
                    <a:pt x="575740" y="0"/>
                  </a:moveTo>
                  <a:cubicBezTo>
                    <a:pt x="272351" y="135466"/>
                    <a:pt x="-31038" y="270933"/>
                    <a:pt x="33873" y="372533"/>
                  </a:cubicBezTo>
                  <a:cubicBezTo>
                    <a:pt x="98784" y="474133"/>
                    <a:pt x="970851" y="519289"/>
                    <a:pt x="965206" y="609600"/>
                  </a:cubicBezTo>
                  <a:cubicBezTo>
                    <a:pt x="959562" y="699911"/>
                    <a:pt x="-2816" y="815622"/>
                    <a:pt x="6" y="914400"/>
                  </a:cubicBezTo>
                  <a:cubicBezTo>
                    <a:pt x="2828" y="1013178"/>
                    <a:pt x="973673" y="1109134"/>
                    <a:pt x="982140" y="1202267"/>
                  </a:cubicBezTo>
                  <a:cubicBezTo>
                    <a:pt x="990607" y="1295400"/>
                    <a:pt x="53628" y="1391356"/>
                    <a:pt x="50806" y="1473200"/>
                  </a:cubicBezTo>
                  <a:cubicBezTo>
                    <a:pt x="47984" y="1555044"/>
                    <a:pt x="973673" y="1619955"/>
                    <a:pt x="965206" y="1693333"/>
                  </a:cubicBezTo>
                  <a:cubicBezTo>
                    <a:pt x="956739" y="1766711"/>
                    <a:pt x="-2816" y="1840089"/>
                    <a:pt x="6" y="1913467"/>
                  </a:cubicBezTo>
                  <a:cubicBezTo>
                    <a:pt x="2828" y="1986845"/>
                    <a:pt x="903118" y="2065867"/>
                    <a:pt x="982140" y="2133600"/>
                  </a:cubicBezTo>
                  <a:cubicBezTo>
                    <a:pt x="1061162" y="2201333"/>
                    <a:pt x="474140" y="2319867"/>
                    <a:pt x="474140" y="2319867"/>
                  </a:cubicBezTo>
                </a:path>
              </a:pathLst>
            </a:custGeom>
            <a:noFill/>
            <a:ln w="25400" cap="flat" cmpd="sng" algn="ctr">
              <a:solidFill>
                <a:srgbClr val="B50B1B">
                  <a:lumMod val="60000"/>
                  <a:lumOff val="40000"/>
                </a:srgbClr>
              </a:solidFill>
              <a:prstDash val="solid"/>
            </a:ln>
            <a:effectLst>
              <a:outerShdw blurRad="127000" dist="127000" dir="2700000" algn="tl" rotWithShape="0">
                <a:srgbClr val="000000">
                  <a:alpha val="43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50B1B">
                    <a:lumMod val="60000"/>
                    <a:lumOff val="4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865" name="Freeform 3864"/>
            <p:cNvSpPr/>
            <p:nvPr/>
          </p:nvSpPr>
          <p:spPr>
            <a:xfrm flipH="1">
              <a:off x="2502945" y="3169836"/>
              <a:ext cx="104718" cy="806739"/>
            </a:xfrm>
            <a:custGeom>
              <a:avLst/>
              <a:gdLst>
                <a:gd name="connsiteX0" fmla="*/ 575740 w 989457"/>
                <a:gd name="connsiteY0" fmla="*/ 0 h 2319867"/>
                <a:gd name="connsiteX1" fmla="*/ 33873 w 989457"/>
                <a:gd name="connsiteY1" fmla="*/ 372533 h 2319867"/>
                <a:gd name="connsiteX2" fmla="*/ 965206 w 989457"/>
                <a:gd name="connsiteY2" fmla="*/ 609600 h 2319867"/>
                <a:gd name="connsiteX3" fmla="*/ 6 w 989457"/>
                <a:gd name="connsiteY3" fmla="*/ 914400 h 2319867"/>
                <a:gd name="connsiteX4" fmla="*/ 982140 w 989457"/>
                <a:gd name="connsiteY4" fmla="*/ 1202267 h 2319867"/>
                <a:gd name="connsiteX5" fmla="*/ 50806 w 989457"/>
                <a:gd name="connsiteY5" fmla="*/ 1473200 h 2319867"/>
                <a:gd name="connsiteX6" fmla="*/ 965206 w 989457"/>
                <a:gd name="connsiteY6" fmla="*/ 1693333 h 2319867"/>
                <a:gd name="connsiteX7" fmla="*/ 6 w 989457"/>
                <a:gd name="connsiteY7" fmla="*/ 1913467 h 2319867"/>
                <a:gd name="connsiteX8" fmla="*/ 982140 w 989457"/>
                <a:gd name="connsiteY8" fmla="*/ 2133600 h 2319867"/>
                <a:gd name="connsiteX9" fmla="*/ 474140 w 989457"/>
                <a:gd name="connsiteY9" fmla="*/ 2319867 h 2319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89457" h="2319867">
                  <a:moveTo>
                    <a:pt x="575740" y="0"/>
                  </a:moveTo>
                  <a:cubicBezTo>
                    <a:pt x="272351" y="135466"/>
                    <a:pt x="-31038" y="270933"/>
                    <a:pt x="33873" y="372533"/>
                  </a:cubicBezTo>
                  <a:cubicBezTo>
                    <a:pt x="98784" y="474133"/>
                    <a:pt x="970851" y="519289"/>
                    <a:pt x="965206" y="609600"/>
                  </a:cubicBezTo>
                  <a:cubicBezTo>
                    <a:pt x="959562" y="699911"/>
                    <a:pt x="-2816" y="815622"/>
                    <a:pt x="6" y="914400"/>
                  </a:cubicBezTo>
                  <a:cubicBezTo>
                    <a:pt x="2828" y="1013178"/>
                    <a:pt x="973673" y="1109134"/>
                    <a:pt x="982140" y="1202267"/>
                  </a:cubicBezTo>
                  <a:cubicBezTo>
                    <a:pt x="990607" y="1295400"/>
                    <a:pt x="53628" y="1391356"/>
                    <a:pt x="50806" y="1473200"/>
                  </a:cubicBezTo>
                  <a:cubicBezTo>
                    <a:pt x="47984" y="1555044"/>
                    <a:pt x="973673" y="1619955"/>
                    <a:pt x="965206" y="1693333"/>
                  </a:cubicBezTo>
                  <a:cubicBezTo>
                    <a:pt x="956739" y="1766711"/>
                    <a:pt x="-2816" y="1840089"/>
                    <a:pt x="6" y="1913467"/>
                  </a:cubicBezTo>
                  <a:cubicBezTo>
                    <a:pt x="2828" y="1986845"/>
                    <a:pt x="903118" y="2065867"/>
                    <a:pt x="982140" y="2133600"/>
                  </a:cubicBezTo>
                  <a:cubicBezTo>
                    <a:pt x="1061162" y="2201333"/>
                    <a:pt x="474140" y="2319867"/>
                    <a:pt x="474140" y="2319867"/>
                  </a:cubicBezTo>
                </a:path>
              </a:pathLst>
            </a:custGeom>
            <a:noFill/>
            <a:ln w="25400" cap="flat" cmpd="sng" algn="ctr">
              <a:solidFill>
                <a:srgbClr val="0000FF"/>
              </a:solidFill>
              <a:prstDash val="solid"/>
            </a:ln>
            <a:effectLst>
              <a:outerShdw blurRad="127000" dist="127000" dir="2700000" algn="tl" rotWithShape="0">
                <a:srgbClr val="000000">
                  <a:alpha val="43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50B1B">
                    <a:lumMod val="60000"/>
                    <a:lumOff val="4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990600" y="4329328"/>
            <a:ext cx="1491308" cy="956818"/>
            <a:chOff x="528115" y="4769247"/>
            <a:chExt cx="950039" cy="608173"/>
          </a:xfrm>
        </p:grpSpPr>
        <p:sp>
          <p:nvSpPr>
            <p:cNvPr id="3432" name="Rectangle 3431"/>
            <p:cNvSpPr/>
            <p:nvPr/>
          </p:nvSpPr>
          <p:spPr>
            <a:xfrm>
              <a:off x="858137" y="477150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45" name="Rectangle 844"/>
            <p:cNvSpPr/>
            <p:nvPr/>
          </p:nvSpPr>
          <p:spPr>
            <a:xfrm>
              <a:off x="1191406" y="4769247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46" name="Rectangle 845"/>
            <p:cNvSpPr/>
            <p:nvPr/>
          </p:nvSpPr>
          <p:spPr>
            <a:xfrm>
              <a:off x="858137" y="509809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47" name="Rectangle 846"/>
            <p:cNvSpPr/>
            <p:nvPr/>
          </p:nvSpPr>
          <p:spPr>
            <a:xfrm>
              <a:off x="1191406" y="5095837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48" name="Rectangle 847"/>
            <p:cNvSpPr/>
            <p:nvPr/>
          </p:nvSpPr>
          <p:spPr>
            <a:xfrm>
              <a:off x="528115" y="477421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49" name="Rectangle 848"/>
            <p:cNvSpPr/>
            <p:nvPr/>
          </p:nvSpPr>
          <p:spPr>
            <a:xfrm>
              <a:off x="528115" y="5100808"/>
              <a:ext cx="286748" cy="276612"/>
            </a:xfrm>
            <a:prstGeom prst="rect">
              <a:avLst/>
            </a:prstGeom>
            <a:solidFill>
              <a:srgbClr val="1D86CD">
                <a:lumMod val="20000"/>
                <a:lumOff val="80000"/>
              </a:srgbClr>
            </a:solidFill>
            <a:ln w="9525" cap="flat" cmpd="sng" algn="ctr">
              <a:solidFill>
                <a:srgbClr val="1D86C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171666" y="1695271"/>
            <a:ext cx="11961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44B5B"/>
                </a:solidFill>
                <a:effectLst/>
                <a:uLnTx/>
                <a:uFillTx/>
              </a:rPr>
              <a:t>Query 1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55992B">
                    <a:lumMod val="75000"/>
                  </a:srgbClr>
                </a:solidFill>
                <a:effectLst/>
                <a:uLnTx/>
                <a:uFillTx/>
              </a:rPr>
              <a:t>Query 2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Query 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57107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Outline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Q</a:t>
            </a:r>
            <a:r>
              <a:rPr lang="en-US" b="1" dirty="0" smtClean="0"/>
              <a:t>uery parallelism</a:t>
            </a:r>
            <a:endParaRPr lang="en-US" b="1" dirty="0"/>
          </a:p>
          <a:p>
            <a:pPr lvl="1"/>
            <a:r>
              <a:rPr lang="en-US" dirty="0" smtClean="0"/>
              <a:t>Run a query with multiple threads</a:t>
            </a:r>
          </a:p>
          <a:p>
            <a:pPr lvl="4"/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Adaptive parallelism</a:t>
            </a:r>
            <a:endParaRPr lang="en-US" b="1" dirty="0"/>
          </a:p>
          <a:p>
            <a:pPr lvl="1"/>
            <a:r>
              <a:rPr lang="en-US" dirty="0" smtClean="0"/>
              <a:t>Select degree of parallelism per query</a:t>
            </a:r>
          </a:p>
          <a:p>
            <a:pPr lvl="1"/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8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Query Processing and Early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235" y="1293162"/>
            <a:ext cx="8229600" cy="5181600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u="sng" dirty="0" smtClean="0"/>
          </a:p>
          <a:p>
            <a:pPr lvl="1"/>
            <a:endParaRPr lang="en-US" u="sng" dirty="0" smtClean="0"/>
          </a:p>
          <a:p>
            <a:pPr lvl="1"/>
            <a:endParaRPr lang="en-US" sz="1400" dirty="0" smtClean="0"/>
          </a:p>
          <a:p>
            <a:pPr lvl="4"/>
            <a:endParaRPr lang="en-US" dirty="0" smtClean="0"/>
          </a:p>
          <a:p>
            <a:r>
              <a:rPr lang="en-US" dirty="0" smtClean="0"/>
              <a:t>Processing “Not evaluated” part is useless</a:t>
            </a:r>
          </a:p>
          <a:p>
            <a:pPr lvl="1"/>
            <a:r>
              <a:rPr lang="en-US" dirty="0" smtClean="0"/>
              <a:t>Unlikely to contribute to top K relevant results</a:t>
            </a: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1204110" y="3483852"/>
            <a:ext cx="6857421" cy="416738"/>
            <a:chOff x="1871868" y="2772771"/>
            <a:chExt cx="5754898" cy="348912"/>
          </a:xfrm>
        </p:grpSpPr>
        <p:grpSp>
          <p:nvGrpSpPr>
            <p:cNvPr id="57" name="Group 56"/>
            <p:cNvGrpSpPr/>
            <p:nvPr/>
          </p:nvGrpSpPr>
          <p:grpSpPr>
            <a:xfrm>
              <a:off x="3036868" y="2841670"/>
              <a:ext cx="3017838" cy="228599"/>
              <a:chOff x="3036868" y="2841670"/>
              <a:chExt cx="3017838" cy="228599"/>
            </a:xfrm>
          </p:grpSpPr>
          <p:sp>
            <p:nvSpPr>
              <p:cNvPr id="60" name="직사각형 63"/>
              <p:cNvSpPr/>
              <p:nvPr/>
            </p:nvSpPr>
            <p:spPr bwMode="auto">
              <a:xfrm>
                <a:off x="3036868" y="2841670"/>
                <a:ext cx="168275" cy="228599"/>
              </a:xfrm>
              <a:prstGeom prst="rect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1" name="직사각형 64"/>
              <p:cNvSpPr/>
              <p:nvPr/>
            </p:nvSpPr>
            <p:spPr bwMode="auto">
              <a:xfrm>
                <a:off x="3205143" y="2841670"/>
                <a:ext cx="166688" cy="228599"/>
              </a:xfrm>
              <a:prstGeom prst="rect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2" name="직사각형 65"/>
              <p:cNvSpPr/>
              <p:nvPr/>
            </p:nvSpPr>
            <p:spPr bwMode="auto">
              <a:xfrm>
                <a:off x="3371831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3" name="직사각형 66"/>
              <p:cNvSpPr/>
              <p:nvPr/>
            </p:nvSpPr>
            <p:spPr bwMode="auto">
              <a:xfrm>
                <a:off x="3540106" y="2841670"/>
                <a:ext cx="166687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4" name="직사각형 67"/>
              <p:cNvSpPr/>
              <p:nvPr/>
            </p:nvSpPr>
            <p:spPr bwMode="auto">
              <a:xfrm>
                <a:off x="3706793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5" name="직사각형 68"/>
              <p:cNvSpPr/>
              <p:nvPr/>
            </p:nvSpPr>
            <p:spPr bwMode="auto">
              <a:xfrm>
                <a:off x="3875068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6" name="직사각형 69"/>
              <p:cNvSpPr/>
              <p:nvPr/>
            </p:nvSpPr>
            <p:spPr bwMode="auto">
              <a:xfrm>
                <a:off x="4043343" y="2841670"/>
                <a:ext cx="166688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7" name="직사각형 70"/>
              <p:cNvSpPr/>
              <p:nvPr/>
            </p:nvSpPr>
            <p:spPr bwMode="auto">
              <a:xfrm>
                <a:off x="4210031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8" name="직사각형 71"/>
              <p:cNvSpPr/>
              <p:nvPr/>
            </p:nvSpPr>
            <p:spPr bwMode="auto">
              <a:xfrm>
                <a:off x="4378306" y="2841670"/>
                <a:ext cx="166687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9" name="직사각형 72"/>
              <p:cNvSpPr/>
              <p:nvPr/>
            </p:nvSpPr>
            <p:spPr bwMode="auto">
              <a:xfrm>
                <a:off x="4544993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0" name="직사각형 73"/>
              <p:cNvSpPr/>
              <p:nvPr/>
            </p:nvSpPr>
            <p:spPr bwMode="auto">
              <a:xfrm>
                <a:off x="4713268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1" name="직사각형 74"/>
              <p:cNvSpPr/>
              <p:nvPr/>
            </p:nvSpPr>
            <p:spPr bwMode="auto">
              <a:xfrm>
                <a:off x="4881543" y="2841670"/>
                <a:ext cx="166688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2" name="직사각형 75"/>
              <p:cNvSpPr/>
              <p:nvPr/>
            </p:nvSpPr>
            <p:spPr bwMode="auto">
              <a:xfrm>
                <a:off x="5048231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3" name="직사각형 76"/>
              <p:cNvSpPr/>
              <p:nvPr/>
            </p:nvSpPr>
            <p:spPr bwMode="auto">
              <a:xfrm>
                <a:off x="5216506" y="2841670"/>
                <a:ext cx="166687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4" name="직사각형 77"/>
              <p:cNvSpPr/>
              <p:nvPr/>
            </p:nvSpPr>
            <p:spPr bwMode="auto">
              <a:xfrm>
                <a:off x="5383193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5" name="직사각형 78"/>
              <p:cNvSpPr/>
              <p:nvPr/>
            </p:nvSpPr>
            <p:spPr bwMode="auto">
              <a:xfrm>
                <a:off x="5551468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6" name="직사각형 79"/>
              <p:cNvSpPr/>
              <p:nvPr/>
            </p:nvSpPr>
            <p:spPr bwMode="auto">
              <a:xfrm>
                <a:off x="5719743" y="2841670"/>
                <a:ext cx="166688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7" name="직사각형 80"/>
              <p:cNvSpPr/>
              <p:nvPr/>
            </p:nvSpPr>
            <p:spPr bwMode="auto">
              <a:xfrm>
                <a:off x="5886431" y="2841670"/>
                <a:ext cx="168275" cy="228599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58" name="TextBox 109"/>
            <p:cNvSpPr txBox="1">
              <a:spLocks noChangeArrowheads="1"/>
            </p:cNvSpPr>
            <p:nvPr/>
          </p:nvSpPr>
          <p:spPr bwMode="auto">
            <a:xfrm>
              <a:off x="6041556" y="2772771"/>
              <a:ext cx="1585210" cy="33499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000" b="1" dirty="0" smtClean="0"/>
                <a:t>Inverted index</a:t>
              </a:r>
              <a:endParaRPr lang="en-US" sz="2000" b="1" dirty="0"/>
            </a:p>
          </p:txBody>
        </p:sp>
        <p:sp>
          <p:nvSpPr>
            <p:cNvPr id="59" name="TextBox 109"/>
            <p:cNvSpPr txBox="1">
              <a:spLocks noChangeArrowheads="1"/>
            </p:cNvSpPr>
            <p:nvPr/>
          </p:nvSpPr>
          <p:spPr bwMode="auto">
            <a:xfrm>
              <a:off x="1871868" y="2786692"/>
              <a:ext cx="1165000" cy="334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000" b="1" dirty="0" smtClean="0"/>
                <a:t>“</a:t>
              </a:r>
              <a:r>
                <a:rPr lang="en-US" sz="2000" b="1" dirty="0" err="1" smtClean="0"/>
                <a:t>EuroSys</a:t>
              </a:r>
              <a:r>
                <a:rPr lang="en-US" sz="2000" b="1" dirty="0" smtClean="0"/>
                <a:t>”</a:t>
              </a:r>
              <a:endParaRPr lang="en-US" sz="2000" b="1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1396864" y="2629413"/>
            <a:ext cx="5897767" cy="942875"/>
            <a:chOff x="1838733" y="2001618"/>
            <a:chExt cx="4677045" cy="729433"/>
          </a:xfrm>
        </p:grpSpPr>
        <p:cxnSp>
          <p:nvCxnSpPr>
            <p:cNvPr id="90" name="직선 연결선 6"/>
            <p:cNvCxnSpPr/>
            <p:nvPr/>
          </p:nvCxnSpPr>
          <p:spPr>
            <a:xfrm flipH="1" flipV="1">
              <a:off x="1838733" y="2001620"/>
              <a:ext cx="1000256" cy="724676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직선 연결선 6"/>
            <p:cNvCxnSpPr/>
            <p:nvPr/>
          </p:nvCxnSpPr>
          <p:spPr>
            <a:xfrm flipH="1" flipV="1">
              <a:off x="2945748" y="2011608"/>
              <a:ext cx="46713" cy="719443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직선 연결선 6"/>
            <p:cNvCxnSpPr/>
            <p:nvPr/>
          </p:nvCxnSpPr>
          <p:spPr>
            <a:xfrm flipH="1" flipV="1">
              <a:off x="4069560" y="2001618"/>
              <a:ext cx="46713" cy="719443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직선 연결선 6"/>
            <p:cNvCxnSpPr/>
            <p:nvPr/>
          </p:nvCxnSpPr>
          <p:spPr>
            <a:xfrm flipV="1">
              <a:off x="4302496" y="2001618"/>
              <a:ext cx="140141" cy="724676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직선 연결선 6"/>
            <p:cNvCxnSpPr/>
            <p:nvPr/>
          </p:nvCxnSpPr>
          <p:spPr>
            <a:xfrm flipV="1">
              <a:off x="5375525" y="2001618"/>
              <a:ext cx="571680" cy="714209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직선 연결선 6"/>
            <p:cNvCxnSpPr/>
            <p:nvPr/>
          </p:nvCxnSpPr>
          <p:spPr>
            <a:xfrm flipV="1">
              <a:off x="5568361" y="2011608"/>
              <a:ext cx="947417" cy="719443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2482645" y="3904830"/>
            <a:ext cx="1925564" cy="477253"/>
            <a:chOff x="2699778" y="2988320"/>
            <a:chExt cx="1527010" cy="369216"/>
          </a:xfrm>
        </p:grpSpPr>
        <p:sp>
          <p:nvSpPr>
            <p:cNvPr id="97" name="TextBox 104"/>
            <p:cNvSpPr txBox="1">
              <a:spLocks noChangeArrowheads="1"/>
            </p:cNvSpPr>
            <p:nvPr/>
          </p:nvSpPr>
          <p:spPr bwMode="auto">
            <a:xfrm>
              <a:off x="2699778" y="3048000"/>
              <a:ext cx="1527010" cy="309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000" b="1" dirty="0" smtClean="0"/>
                <a:t>Processing</a:t>
              </a:r>
              <a:endParaRPr lang="en-US" sz="2000" b="1" dirty="0"/>
            </a:p>
          </p:txBody>
        </p:sp>
        <p:sp>
          <p:nvSpPr>
            <p:cNvPr id="98" name="Down Arrow 97"/>
            <p:cNvSpPr/>
            <p:nvPr/>
          </p:nvSpPr>
          <p:spPr>
            <a:xfrm rot="16200000">
              <a:off x="3414393" y="2330733"/>
              <a:ext cx="139854" cy="1455028"/>
            </a:xfrm>
            <a:prstGeom prst="downArrow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370722" y="3839950"/>
            <a:ext cx="1836203" cy="542133"/>
            <a:chOff x="4197060" y="2938127"/>
            <a:chExt cx="1456145" cy="419409"/>
          </a:xfrm>
        </p:grpSpPr>
        <p:grpSp>
          <p:nvGrpSpPr>
            <p:cNvPr id="101" name="Group 100"/>
            <p:cNvGrpSpPr/>
            <p:nvPr/>
          </p:nvGrpSpPr>
          <p:grpSpPr>
            <a:xfrm>
              <a:off x="4217244" y="2938127"/>
              <a:ext cx="1421192" cy="304198"/>
              <a:chOff x="6686211" y="2405780"/>
              <a:chExt cx="3021644" cy="2362201"/>
            </a:xfrm>
          </p:grpSpPr>
          <p:cxnSp>
            <p:nvCxnSpPr>
              <p:cNvPr id="103" name="Straight Arrow Connector 102"/>
              <p:cNvCxnSpPr/>
              <p:nvPr/>
            </p:nvCxnSpPr>
            <p:spPr>
              <a:xfrm flipH="1">
                <a:off x="6686211" y="2405780"/>
                <a:ext cx="3" cy="2362201"/>
              </a:xfrm>
              <a:prstGeom prst="straightConnector1">
                <a:avLst/>
              </a:prstGeom>
              <a:ln w="15875">
                <a:prstDash val="soli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04" name="Group 20"/>
              <p:cNvGrpSpPr/>
              <p:nvPr/>
            </p:nvGrpSpPr>
            <p:grpSpPr>
              <a:xfrm>
                <a:off x="6694885" y="2416741"/>
                <a:ext cx="3012970" cy="2351240"/>
                <a:chOff x="3816585" y="1733550"/>
                <a:chExt cx="2736615" cy="2246787"/>
              </a:xfrm>
            </p:grpSpPr>
            <p:cxnSp>
              <p:nvCxnSpPr>
                <p:cNvPr id="105" name="Straight Arrow Connector 104"/>
                <p:cNvCxnSpPr/>
                <p:nvPr/>
              </p:nvCxnSpPr>
              <p:spPr>
                <a:xfrm>
                  <a:off x="6553200" y="1733550"/>
                  <a:ext cx="0" cy="2246787"/>
                </a:xfrm>
                <a:prstGeom prst="straightConnector1">
                  <a:avLst/>
                </a:prstGeom>
                <a:ln w="15875">
                  <a:prstDash val="solid"/>
                  <a:tailEnd type="none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6" name="Left-Right Arrow 105"/>
                <p:cNvSpPr/>
                <p:nvPr/>
              </p:nvSpPr>
              <p:spPr>
                <a:xfrm>
                  <a:off x="3816585" y="2004483"/>
                  <a:ext cx="2712615" cy="1282932"/>
                </a:xfrm>
                <a:prstGeom prst="leftRightArrow">
                  <a:avLst/>
                </a:prstGeom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02" name="TextBox 104"/>
            <p:cNvSpPr txBox="1">
              <a:spLocks noChangeArrowheads="1"/>
            </p:cNvSpPr>
            <p:nvPr/>
          </p:nvSpPr>
          <p:spPr bwMode="auto">
            <a:xfrm>
              <a:off x="4197060" y="3048000"/>
              <a:ext cx="1456145" cy="309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000" b="1" dirty="0" smtClean="0"/>
                <a:t>Not evaluated</a:t>
              </a:r>
              <a:endParaRPr lang="en-US" sz="2000" b="1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1752600"/>
            <a:ext cx="8686800" cy="1012686"/>
            <a:chOff x="609600" y="1752600"/>
            <a:chExt cx="8686800" cy="1012686"/>
          </a:xfrm>
        </p:grpSpPr>
        <p:grpSp>
          <p:nvGrpSpPr>
            <p:cNvPr id="78" name="Group 77"/>
            <p:cNvGrpSpPr/>
            <p:nvPr/>
          </p:nvGrpSpPr>
          <p:grpSpPr>
            <a:xfrm>
              <a:off x="609600" y="1752600"/>
              <a:ext cx="7467600" cy="876813"/>
              <a:chOff x="1214417" y="1323292"/>
              <a:chExt cx="5921953" cy="678326"/>
            </a:xfrm>
          </p:grpSpPr>
          <p:sp>
            <p:nvSpPr>
              <p:cNvPr id="79" name="직사각형 132"/>
              <p:cNvSpPr/>
              <p:nvPr/>
            </p:nvSpPr>
            <p:spPr>
              <a:xfrm>
                <a:off x="1535509" y="1649569"/>
                <a:ext cx="631473" cy="35204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Doc 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직사각형 133"/>
              <p:cNvSpPr/>
              <p:nvPr/>
            </p:nvSpPr>
            <p:spPr>
              <a:xfrm>
                <a:off x="2100265" y="1649569"/>
                <a:ext cx="630774" cy="35204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Doc 2</a:t>
                </a:r>
              </a:p>
            </p:txBody>
          </p:sp>
          <p:sp>
            <p:nvSpPr>
              <p:cNvPr id="81" name="직사각형 132"/>
              <p:cNvSpPr/>
              <p:nvPr/>
            </p:nvSpPr>
            <p:spPr>
              <a:xfrm>
                <a:off x="2653591" y="1649569"/>
                <a:ext cx="631473" cy="35204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Doc 3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직사각형 133"/>
              <p:cNvSpPr/>
              <p:nvPr/>
            </p:nvSpPr>
            <p:spPr>
              <a:xfrm>
                <a:off x="3218346" y="1649569"/>
                <a:ext cx="1628033" cy="35204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…….</a:t>
                </a:r>
              </a:p>
            </p:txBody>
          </p:sp>
          <p:sp>
            <p:nvSpPr>
              <p:cNvPr id="83" name="직사각형 132"/>
              <p:cNvSpPr/>
              <p:nvPr/>
            </p:nvSpPr>
            <p:spPr>
              <a:xfrm>
                <a:off x="4779674" y="1649569"/>
                <a:ext cx="780016" cy="35204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Doc N-2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직사각형 133"/>
              <p:cNvSpPr/>
              <p:nvPr/>
            </p:nvSpPr>
            <p:spPr>
              <a:xfrm>
                <a:off x="5479421" y="1649569"/>
                <a:ext cx="789785" cy="35204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Doc N-1</a:t>
                </a:r>
              </a:p>
            </p:txBody>
          </p:sp>
          <p:sp>
            <p:nvSpPr>
              <p:cNvPr id="85" name="직사각형 132"/>
              <p:cNvSpPr/>
              <p:nvPr/>
            </p:nvSpPr>
            <p:spPr>
              <a:xfrm>
                <a:off x="6169521" y="1649569"/>
                <a:ext cx="640822" cy="352049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Doc N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TextBox 104"/>
              <p:cNvSpPr txBox="1">
                <a:spLocks noChangeArrowheads="1"/>
              </p:cNvSpPr>
              <p:nvPr/>
            </p:nvSpPr>
            <p:spPr bwMode="auto">
              <a:xfrm>
                <a:off x="3034687" y="1330087"/>
                <a:ext cx="2304157" cy="3095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000" b="1" dirty="0" smtClean="0"/>
                  <a:t>Docs sorted by static rank</a:t>
                </a:r>
                <a:endParaRPr lang="en-US" sz="2000" b="1" dirty="0"/>
              </a:p>
            </p:txBody>
          </p:sp>
          <p:sp>
            <p:nvSpPr>
              <p:cNvPr id="87" name="TextBox 104"/>
              <p:cNvSpPr txBox="1">
                <a:spLocks noChangeArrowheads="1"/>
              </p:cNvSpPr>
              <p:nvPr/>
            </p:nvSpPr>
            <p:spPr bwMode="auto">
              <a:xfrm>
                <a:off x="1214417" y="1336740"/>
                <a:ext cx="867164" cy="3095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000" b="1" dirty="0" smtClean="0"/>
                  <a:t>Highest</a:t>
                </a:r>
                <a:endParaRPr lang="en-US" sz="2000" b="1" dirty="0"/>
              </a:p>
            </p:txBody>
          </p:sp>
          <p:sp>
            <p:nvSpPr>
              <p:cNvPr id="88" name="TextBox 104"/>
              <p:cNvSpPr txBox="1">
                <a:spLocks noChangeArrowheads="1"/>
              </p:cNvSpPr>
              <p:nvPr/>
            </p:nvSpPr>
            <p:spPr bwMode="auto">
              <a:xfrm>
                <a:off x="6269206" y="1323292"/>
                <a:ext cx="867164" cy="3095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000" b="1" dirty="0" smtClean="0"/>
                  <a:t>Lowest</a:t>
                </a:r>
                <a:endParaRPr lang="en-US" sz="2000" b="1" dirty="0"/>
              </a:p>
            </p:txBody>
          </p:sp>
        </p:grpSp>
        <p:sp>
          <p:nvSpPr>
            <p:cNvPr id="107" name="TextBox 109"/>
            <p:cNvSpPr txBox="1">
              <a:spLocks noChangeArrowheads="1"/>
            </p:cNvSpPr>
            <p:nvPr/>
          </p:nvSpPr>
          <p:spPr bwMode="auto">
            <a:xfrm>
              <a:off x="7407496" y="2057400"/>
              <a:ext cx="1888904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sz="2000" b="1" dirty="0" smtClean="0"/>
                <a:t>Web documents</a:t>
              </a:r>
              <a:endParaRPr lang="en-US" sz="2000" b="1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307364" y="3063290"/>
            <a:ext cx="655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…….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5033977" y="3063290"/>
            <a:ext cx="655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21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Assigning Data to Threads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609600"/>
          </a:xfrm>
        </p:spPr>
        <p:txBody>
          <a:bodyPr/>
          <a:lstStyle/>
          <a:p>
            <a:r>
              <a:rPr lang="en-US" sz="2400" dirty="0"/>
              <a:t>Purpose: data processing </a:t>
            </a:r>
            <a:r>
              <a:rPr lang="en-US" sz="2400" dirty="0" smtClean="0"/>
              <a:t>similar to </a:t>
            </a:r>
            <a:r>
              <a:rPr lang="en-US" sz="2400" dirty="0"/>
              <a:t>sequential execution</a:t>
            </a:r>
            <a:endParaRPr lang="en-US" altLang="ko-KR" sz="2400" dirty="0" smtClean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" y="3102589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Highest rank</a:t>
            </a:r>
            <a:endParaRPr lang="ko-KR" alt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696200" y="3102589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Lowest rank</a:t>
            </a:r>
            <a:endParaRPr lang="ko-KR" altLang="en-US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914400" y="2633721"/>
            <a:ext cx="7315200" cy="4572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b="1" dirty="0"/>
              <a:t>Sorted web </a:t>
            </a:r>
            <a:r>
              <a:rPr lang="en-US" altLang="ko-KR" sz="2400" b="1" dirty="0" smtClean="0"/>
              <a:t>documents</a:t>
            </a:r>
            <a:endParaRPr lang="ko-KR" altLang="en-US" sz="2400" b="1" dirty="0"/>
          </a:p>
        </p:txBody>
      </p:sp>
      <p:sp>
        <p:nvSpPr>
          <p:cNvPr id="25" name="Rectangle 24"/>
          <p:cNvSpPr/>
          <p:nvPr/>
        </p:nvSpPr>
        <p:spPr>
          <a:xfrm>
            <a:off x="914400" y="3910011"/>
            <a:ext cx="3657600" cy="4572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1066800" y="19812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Sequential execution</a:t>
            </a:r>
          </a:p>
        </p:txBody>
      </p:sp>
      <p:sp>
        <p:nvSpPr>
          <p:cNvPr id="44" name="Down Arrow 43"/>
          <p:cNvSpPr/>
          <p:nvPr/>
        </p:nvSpPr>
        <p:spPr>
          <a:xfrm rot="16200000">
            <a:off x="2171700" y="1071621"/>
            <a:ext cx="228600" cy="2743200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Curved Up Arrow 45"/>
          <p:cNvSpPr/>
          <p:nvPr/>
        </p:nvSpPr>
        <p:spPr>
          <a:xfrm>
            <a:off x="2438400" y="3529011"/>
            <a:ext cx="495672" cy="3810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7" name="Curved Up Arrow 46"/>
          <p:cNvSpPr/>
          <p:nvPr/>
        </p:nvSpPr>
        <p:spPr>
          <a:xfrm>
            <a:off x="6172200" y="3529011"/>
            <a:ext cx="495672" cy="381000"/>
          </a:xfrm>
          <a:prstGeom prst="curvedUp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38400" y="3148011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T</a:t>
            </a:r>
            <a:r>
              <a:rPr lang="en-US" altLang="ko-KR" sz="2000" b="1" baseline="-25000" dirty="0" smtClean="0"/>
              <a:t>1</a:t>
            </a:r>
            <a:endParaRPr lang="ko-KR" altLang="en-US" sz="2000" b="1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6172200" y="3148011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T</a:t>
            </a:r>
            <a:r>
              <a:rPr lang="en-US" altLang="ko-KR" sz="2000" b="1" baseline="-25000" dirty="0" smtClean="0"/>
              <a:t>2</a:t>
            </a:r>
            <a:endParaRPr lang="ko-KR" altLang="en-US" sz="2000" b="1" baseline="-25000" dirty="0"/>
          </a:p>
        </p:txBody>
      </p:sp>
      <p:sp>
        <p:nvSpPr>
          <p:cNvPr id="42" name="Rectangle 41"/>
          <p:cNvSpPr/>
          <p:nvPr/>
        </p:nvSpPr>
        <p:spPr>
          <a:xfrm>
            <a:off x="4572000" y="3910011"/>
            <a:ext cx="3657600" cy="4572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&quot;No&quot; Symbol 28"/>
          <p:cNvSpPr/>
          <p:nvPr/>
        </p:nvSpPr>
        <p:spPr bwMode="auto">
          <a:xfrm>
            <a:off x="152400" y="3910011"/>
            <a:ext cx="533400" cy="495300"/>
          </a:xfrm>
          <a:prstGeom prst="noSmoking">
            <a:avLst>
              <a:gd name="adj" fmla="val 1031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30" name="Picture 2" descr="C:\Users\yuxhe\AppData\Local\Microsoft\Windows\Temporary Internet Files\Content.IE5\31ZU4BTD\MC90044131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45" y="5014911"/>
            <a:ext cx="852489" cy="85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Content Placeholder 2"/>
          <p:cNvSpPr txBox="1">
            <a:spLocks/>
          </p:cNvSpPr>
          <p:nvPr/>
        </p:nvSpPr>
        <p:spPr>
          <a:xfrm>
            <a:off x="457200" y="5943600"/>
            <a:ext cx="8382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Key approach: dynamic alternating on small chunks</a:t>
            </a:r>
            <a:endParaRPr lang="en-US" altLang="ko-KR" sz="24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1390836" y="543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914400" y="5205411"/>
            <a:ext cx="990600" cy="45720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Rectangle 49"/>
          <p:cNvSpPr/>
          <p:nvPr/>
        </p:nvSpPr>
        <p:spPr>
          <a:xfrm>
            <a:off x="1828800" y="5205411"/>
            <a:ext cx="9906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Rectangle 30"/>
          <p:cNvSpPr/>
          <p:nvPr/>
        </p:nvSpPr>
        <p:spPr>
          <a:xfrm>
            <a:off x="2743200" y="5205411"/>
            <a:ext cx="9906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Rectangle 31"/>
          <p:cNvSpPr/>
          <p:nvPr/>
        </p:nvSpPr>
        <p:spPr>
          <a:xfrm>
            <a:off x="3657600" y="5205411"/>
            <a:ext cx="9906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Rectangle 32"/>
          <p:cNvSpPr/>
          <p:nvPr/>
        </p:nvSpPr>
        <p:spPr>
          <a:xfrm>
            <a:off x="4572000" y="5205411"/>
            <a:ext cx="9906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Rectangle 34"/>
          <p:cNvSpPr/>
          <p:nvPr/>
        </p:nvSpPr>
        <p:spPr>
          <a:xfrm>
            <a:off x="5455532" y="5205411"/>
            <a:ext cx="9906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Rectangle 35"/>
          <p:cNvSpPr/>
          <p:nvPr/>
        </p:nvSpPr>
        <p:spPr>
          <a:xfrm>
            <a:off x="6362700" y="5205411"/>
            <a:ext cx="990600" cy="457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Rectangle 44"/>
          <p:cNvSpPr/>
          <p:nvPr/>
        </p:nvSpPr>
        <p:spPr>
          <a:xfrm>
            <a:off x="7239000" y="5205410"/>
            <a:ext cx="990600" cy="4572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914400" y="4443411"/>
            <a:ext cx="990600" cy="1219200"/>
            <a:chOff x="914400" y="4191000"/>
            <a:chExt cx="990600" cy="1219200"/>
          </a:xfrm>
        </p:grpSpPr>
        <p:sp>
          <p:nvSpPr>
            <p:cNvPr id="54" name="Curved Up Arrow 53"/>
            <p:cNvSpPr/>
            <p:nvPr/>
          </p:nvSpPr>
          <p:spPr>
            <a:xfrm>
              <a:off x="1143000" y="4572000"/>
              <a:ext cx="495672" cy="381000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143000" y="4191000"/>
              <a:ext cx="685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/>
                <a:t>T</a:t>
              </a:r>
              <a:r>
                <a:rPr lang="en-US" altLang="ko-KR" sz="2000" b="1" baseline="-25000" dirty="0" smtClean="0"/>
                <a:t>1</a:t>
              </a:r>
              <a:endParaRPr lang="ko-KR" altLang="en-US" sz="2000" b="1" baseline="-250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914400" y="4953000"/>
              <a:ext cx="990600" cy="4572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828800" y="4443411"/>
            <a:ext cx="990600" cy="1219200"/>
            <a:chOff x="1828800" y="4191000"/>
            <a:chExt cx="990600" cy="1219200"/>
          </a:xfrm>
        </p:grpSpPr>
        <p:sp>
          <p:nvSpPr>
            <p:cNvPr id="55" name="Curved Up Arrow 54"/>
            <p:cNvSpPr/>
            <p:nvPr/>
          </p:nvSpPr>
          <p:spPr>
            <a:xfrm>
              <a:off x="2057400" y="4572000"/>
              <a:ext cx="495672" cy="381000"/>
            </a:xfrm>
            <a:prstGeom prst="curvedUpArrow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057400" y="4191000"/>
              <a:ext cx="685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/>
                <a:t>T</a:t>
              </a:r>
              <a:r>
                <a:rPr lang="en-US" altLang="ko-KR" sz="2000" b="1" baseline="-25000" dirty="0" smtClean="0"/>
                <a:t>2</a:t>
              </a:r>
              <a:endParaRPr lang="ko-KR" altLang="en-US" sz="2000" b="1" baseline="-250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828800" y="4953000"/>
              <a:ext cx="990600" cy="457200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43200" y="4443411"/>
            <a:ext cx="990600" cy="1219200"/>
            <a:chOff x="2743200" y="4191000"/>
            <a:chExt cx="990600" cy="1219200"/>
          </a:xfrm>
        </p:grpSpPr>
        <p:sp>
          <p:nvSpPr>
            <p:cNvPr id="66" name="Curved Up Arrow 65"/>
            <p:cNvSpPr/>
            <p:nvPr/>
          </p:nvSpPr>
          <p:spPr>
            <a:xfrm>
              <a:off x="2971800" y="4572000"/>
              <a:ext cx="495672" cy="381000"/>
            </a:xfrm>
            <a:prstGeom prst="curvedUpArrow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743200" y="4953000"/>
              <a:ext cx="990600" cy="457200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971800" y="4191000"/>
              <a:ext cx="685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/>
                <a:t>T</a:t>
              </a:r>
              <a:r>
                <a:rPr lang="en-US" altLang="ko-KR" sz="2000" b="1" baseline="-25000" dirty="0" smtClean="0"/>
                <a:t>2</a:t>
              </a:r>
              <a:endParaRPr lang="ko-KR" altLang="en-US" sz="2000" b="1" baseline="-25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657600" y="4443411"/>
            <a:ext cx="990600" cy="1219200"/>
            <a:chOff x="3657600" y="4519611"/>
            <a:chExt cx="990600" cy="1219200"/>
          </a:xfrm>
        </p:grpSpPr>
        <p:sp>
          <p:nvSpPr>
            <p:cNvPr id="68" name="Curved Up Arrow 67"/>
            <p:cNvSpPr/>
            <p:nvPr/>
          </p:nvSpPr>
          <p:spPr>
            <a:xfrm>
              <a:off x="3886200" y="4900611"/>
              <a:ext cx="495672" cy="381000"/>
            </a:xfrm>
            <a:prstGeom prst="curvedUpArrow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657600" y="5281611"/>
              <a:ext cx="990600" cy="457200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886200" y="4519611"/>
              <a:ext cx="685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/>
                <a:t>T</a:t>
              </a:r>
              <a:r>
                <a:rPr lang="en-US" altLang="ko-KR" sz="2000" b="1" baseline="-25000" dirty="0" smtClean="0"/>
                <a:t>2</a:t>
              </a:r>
              <a:endParaRPr lang="ko-KR" altLang="en-US" sz="2000" b="1" baseline="-25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72000" y="4443411"/>
            <a:ext cx="990600" cy="1219200"/>
            <a:chOff x="4572000" y="4191000"/>
            <a:chExt cx="990600" cy="1219200"/>
          </a:xfrm>
        </p:grpSpPr>
        <p:sp>
          <p:nvSpPr>
            <p:cNvPr id="61" name="Rectangle 60"/>
            <p:cNvSpPr/>
            <p:nvPr/>
          </p:nvSpPr>
          <p:spPr>
            <a:xfrm>
              <a:off x="4572000" y="4953000"/>
              <a:ext cx="990600" cy="4572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Curved Up Arrow 69"/>
            <p:cNvSpPr/>
            <p:nvPr/>
          </p:nvSpPr>
          <p:spPr>
            <a:xfrm>
              <a:off x="4800600" y="4572000"/>
              <a:ext cx="495672" cy="381000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800600" y="4191000"/>
              <a:ext cx="685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/>
                <a:t>T</a:t>
              </a:r>
              <a:r>
                <a:rPr lang="en-US" altLang="ko-KR" sz="2000" b="1" baseline="-25000" dirty="0" smtClean="0"/>
                <a:t>1</a:t>
              </a:r>
              <a:endParaRPr lang="ko-KR" altLang="en-US" sz="2000" b="1" baseline="-250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455532" y="4443411"/>
            <a:ext cx="990600" cy="1219200"/>
            <a:chOff x="5455532" y="4191000"/>
            <a:chExt cx="990600" cy="1219200"/>
          </a:xfrm>
        </p:grpSpPr>
        <p:sp>
          <p:nvSpPr>
            <p:cNvPr id="74" name="Curved Up Arrow 73"/>
            <p:cNvSpPr/>
            <p:nvPr/>
          </p:nvSpPr>
          <p:spPr>
            <a:xfrm>
              <a:off x="5638800" y="4572000"/>
              <a:ext cx="495672" cy="381000"/>
            </a:xfrm>
            <a:prstGeom prst="curvedUpArrow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638800" y="4191000"/>
              <a:ext cx="685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/>
                <a:t>T</a:t>
              </a:r>
              <a:r>
                <a:rPr lang="en-US" altLang="ko-KR" sz="2000" b="1" baseline="-25000" dirty="0" smtClean="0"/>
                <a:t>2</a:t>
              </a:r>
              <a:endParaRPr lang="ko-KR" altLang="en-US" sz="2000" b="1" baseline="-25000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455532" y="4953000"/>
              <a:ext cx="990600" cy="457200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62700" y="4443411"/>
            <a:ext cx="990600" cy="1219200"/>
            <a:chOff x="6362700" y="4191000"/>
            <a:chExt cx="990600" cy="1219200"/>
          </a:xfrm>
        </p:grpSpPr>
        <p:sp>
          <p:nvSpPr>
            <p:cNvPr id="76" name="Curved Up Arrow 75"/>
            <p:cNvSpPr/>
            <p:nvPr/>
          </p:nvSpPr>
          <p:spPr>
            <a:xfrm>
              <a:off x="6553200" y="4572000"/>
              <a:ext cx="495672" cy="381000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553200" y="4191000"/>
              <a:ext cx="685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/>
                <a:t>T</a:t>
              </a:r>
              <a:r>
                <a:rPr lang="en-US" altLang="ko-KR" sz="2000" b="1" baseline="-25000" dirty="0" smtClean="0"/>
                <a:t>1</a:t>
              </a:r>
              <a:endParaRPr lang="ko-KR" altLang="en-US" sz="2000" b="1" baseline="-25000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362700" y="4953000"/>
              <a:ext cx="990600" cy="4572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239000" y="4440172"/>
            <a:ext cx="990600" cy="1219198"/>
            <a:chOff x="7239000" y="4191000"/>
            <a:chExt cx="990600" cy="1219200"/>
          </a:xfrm>
        </p:grpSpPr>
        <p:sp>
          <p:nvSpPr>
            <p:cNvPr id="78" name="Curved Up Arrow 77"/>
            <p:cNvSpPr/>
            <p:nvPr/>
          </p:nvSpPr>
          <p:spPr>
            <a:xfrm>
              <a:off x="7467600" y="4572000"/>
              <a:ext cx="495672" cy="381000"/>
            </a:xfrm>
            <a:prstGeom prst="curvedUpArrow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467600" y="4191000"/>
              <a:ext cx="685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smtClean="0"/>
                <a:t>T</a:t>
              </a:r>
              <a:r>
                <a:rPr lang="en-US" altLang="ko-KR" sz="2000" b="1" baseline="-25000" dirty="0" smtClean="0"/>
                <a:t>2</a:t>
              </a:r>
              <a:endParaRPr lang="ko-KR" altLang="en-US" sz="2000" b="1" baseline="-25000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239000" y="4961151"/>
              <a:ext cx="990600" cy="449049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7543822" y="5207080"/>
            <a:ext cx="380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8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610558" y="5195725"/>
            <a:ext cx="380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7</a:t>
            </a:r>
            <a:endParaRPr lang="en-US" sz="2400" dirty="0"/>
          </a:p>
        </p:txBody>
      </p:sp>
      <p:sp>
        <p:nvSpPr>
          <p:cNvPr id="82" name="TextBox 81"/>
          <p:cNvSpPr txBox="1"/>
          <p:nvPr/>
        </p:nvSpPr>
        <p:spPr>
          <a:xfrm>
            <a:off x="5696158" y="5195726"/>
            <a:ext cx="380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6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857958" y="5210322"/>
            <a:ext cx="380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3943558" y="5210322"/>
            <a:ext cx="380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029158" y="5200946"/>
            <a:ext cx="380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63" name="TextBox 62"/>
          <p:cNvSpPr txBox="1"/>
          <p:nvPr/>
        </p:nvSpPr>
        <p:spPr>
          <a:xfrm>
            <a:off x="2095522" y="5207081"/>
            <a:ext cx="380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0358" y="5195726"/>
            <a:ext cx="380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030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46" grpId="0" animBg="1"/>
      <p:bldP spid="47" grpId="0" animBg="1"/>
      <p:bldP spid="48" grpId="0"/>
      <p:bldP spid="49" grpId="0"/>
      <p:bldP spid="42" grpId="0" animBg="1"/>
      <p:bldP spid="29" grpId="0" animBg="1"/>
      <p:bldP spid="80" grpId="0"/>
      <p:bldP spid="18" grpId="0"/>
      <p:bldP spid="51" grpId="0" animBg="1"/>
      <p:bldP spid="50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45" grpId="0" animBg="1"/>
      <p:bldP spid="84" grpId="0"/>
      <p:bldP spid="83" grpId="0"/>
      <p:bldP spid="82" grpId="0"/>
      <p:bldP spid="81" grpId="0"/>
      <p:bldP spid="73" grpId="0"/>
      <p:bldP spid="72" grpId="0"/>
      <p:bldP spid="63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Share Thread Info Using Global Heap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21336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Share information to reduce wasted execution</a:t>
            </a:r>
          </a:p>
          <a:p>
            <a:r>
              <a:rPr lang="en-US" altLang="ko-KR" dirty="0" smtClean="0"/>
              <a:t>Use a global heap and update asynchronously</a:t>
            </a:r>
          </a:p>
          <a:p>
            <a:r>
              <a:rPr lang="en-US" altLang="ko-KR" dirty="0" smtClean="0"/>
              <a:t>Small sync overhead by batched updates</a:t>
            </a: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8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865282" y="2928097"/>
            <a:ext cx="3526118" cy="0"/>
          </a:xfrm>
          <a:prstGeom prst="line">
            <a:avLst/>
          </a:prstGeom>
          <a:ln w="28575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65282" y="3358387"/>
            <a:ext cx="3526118" cy="0"/>
          </a:xfrm>
          <a:prstGeom prst="line">
            <a:avLst/>
          </a:prstGeom>
          <a:ln w="28575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497106" y="2728042"/>
            <a:ext cx="2693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Thread 1 (local top k)</a:t>
            </a:r>
            <a:endParaRPr lang="ko-KR" altLang="en-US" sz="2000" b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3865282" y="2175090"/>
            <a:ext cx="3526118" cy="0"/>
          </a:xfrm>
          <a:prstGeom prst="line">
            <a:avLst/>
          </a:prstGeom>
          <a:ln w="28575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90600" y="1975035"/>
            <a:ext cx="28956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/>
              <a:t>Global heap (global top K)</a:t>
            </a:r>
            <a:endParaRPr lang="ko-KR" altLang="en-US" sz="2000" b="1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4306047" y="2175090"/>
            <a:ext cx="0" cy="753007"/>
          </a:xfrm>
          <a:prstGeom prst="straightConnector1">
            <a:avLst/>
          </a:prstGeom>
          <a:ln w="28575">
            <a:solidFill>
              <a:schemeClr val="tx2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5275729" y="2175090"/>
            <a:ext cx="0" cy="1183297"/>
          </a:xfrm>
          <a:prstGeom prst="straightConnector1">
            <a:avLst/>
          </a:prstGeom>
          <a:ln w="28575">
            <a:solidFill>
              <a:schemeClr val="tx2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267200" y="2282662"/>
            <a:ext cx="969682" cy="564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/>
              <a:t>Sync</a:t>
            </a:r>
            <a:endParaRPr lang="ko-KR" alt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5241174" y="2305110"/>
            <a:ext cx="969682" cy="564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/>
              <a:t>Sync</a:t>
            </a:r>
            <a:endParaRPr lang="ko-KR" alt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1497106" y="3158332"/>
            <a:ext cx="2693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Thread 2 (local top k)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3239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Outline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Q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uery parallelism</a:t>
            </a:r>
            <a:endParaRPr lang="en-US" b="1" dirty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Run a query with multiple threads</a:t>
            </a:r>
          </a:p>
          <a:p>
            <a:pPr lvl="4"/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Adaptive parallelism</a:t>
            </a:r>
            <a:endParaRPr lang="en-US" b="1" dirty="0"/>
          </a:p>
          <a:p>
            <a:pPr lvl="1"/>
            <a:r>
              <a:rPr lang="en-US" dirty="0" smtClean="0"/>
              <a:t>Select degree of parallelism per query</a:t>
            </a:r>
          </a:p>
          <a:p>
            <a:pPr lvl="1"/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2581-2393-4382-BFCF-F1A34541B3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  <a:fontScheme name="Origin">
    <a:majorFont>
      <a:latin typeface="Bookman Old Style"/>
      <a:ea typeface=""/>
      <a:cs typeface=""/>
      <a:font script="Grek" typeface="Cambria"/>
      <a:font script="Cyrl" typeface="Cambria"/>
      <a:font script="Jpan" typeface="HG明朝E"/>
      <a:font script="Hang" typeface="돋움"/>
      <a:font script="Hans" typeface="宋体"/>
      <a:font script="Hant" typeface="標楷體"/>
      <a:font script="Arab" typeface="Times New Roman"/>
      <a:font script="Hebr" typeface="Times New Roman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Gill Sans MT"/>
      <a:ea typeface=""/>
      <a:cs typeface=""/>
      <a:font script="Grek" typeface="Calibri"/>
      <a:font script="Cyrl" typeface="Calibri"/>
      <a:font script="Jpan" typeface="ＭＳ Ｐゴシック"/>
      <a:font script="Hang" typeface="맑은 고딕"/>
      <a:font script="Hans" typeface="华文新魏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rigin">
    <a:fillStyleLst>
      <a:solidFill>
        <a:schemeClr val="phClr"/>
      </a:solidFill>
      <a:gradFill rotWithShape="1">
        <a:gsLst>
          <a:gs pos="0">
            <a:schemeClr val="phClr">
              <a:tint val="45000"/>
              <a:satMod val="200000"/>
            </a:schemeClr>
          </a:gs>
          <a:gs pos="30000">
            <a:schemeClr val="phClr">
              <a:tint val="61000"/>
              <a:satMod val="200000"/>
            </a:schemeClr>
          </a:gs>
          <a:gs pos="45000">
            <a:schemeClr val="phClr">
              <a:tint val="66000"/>
              <a:satMod val="200000"/>
            </a:schemeClr>
          </a:gs>
          <a:gs pos="55000">
            <a:schemeClr val="phClr">
              <a:tint val="66000"/>
              <a:satMod val="200000"/>
            </a:schemeClr>
          </a:gs>
          <a:gs pos="73000">
            <a:schemeClr val="phClr">
              <a:tint val="61000"/>
              <a:satMod val="200000"/>
            </a:schemeClr>
          </a:gs>
          <a:gs pos="100000">
            <a:schemeClr val="phClr">
              <a:tint val="45000"/>
              <a:satMod val="200000"/>
            </a:schemeClr>
          </a:gs>
        </a:gsLst>
        <a:lin ang="950000" scaled="1"/>
      </a:gradFill>
      <a:gradFill rotWithShape="1">
        <a:gsLst>
          <a:gs pos="0">
            <a:schemeClr val="phClr">
              <a:shade val="63000"/>
            </a:schemeClr>
          </a:gs>
          <a:gs pos="30000">
            <a:schemeClr val="phClr">
              <a:shade val="90000"/>
              <a:satMod val="110000"/>
            </a:schemeClr>
          </a:gs>
          <a:gs pos="45000">
            <a:schemeClr val="phClr">
              <a:shade val="100000"/>
              <a:satMod val="118000"/>
            </a:schemeClr>
          </a:gs>
          <a:gs pos="55000">
            <a:schemeClr val="phClr">
              <a:shade val="100000"/>
              <a:satMod val="118000"/>
            </a:schemeClr>
          </a:gs>
          <a:gs pos="73000">
            <a:schemeClr val="phClr">
              <a:shade val="90000"/>
              <a:satMod val="110000"/>
            </a:schemeClr>
          </a:gs>
          <a:gs pos="100000">
            <a:schemeClr val="phClr">
              <a:shade val="63000"/>
            </a:schemeClr>
          </a:gs>
        </a:gsLst>
        <a:lin ang="950000" scaled="1"/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phClr">
              <a:tint val="100000"/>
              <a:shade val="100000"/>
              <a:hueMod val="100000"/>
              <a:satMod val="100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60000"/>
              <a:satMod val="300000"/>
            </a:schemeClr>
          </a:gs>
          <a:gs pos="30000">
            <a:schemeClr val="phClr">
              <a:shade val="80000"/>
              <a:satMod val="230000"/>
            </a:schemeClr>
          </a:gs>
          <a:gs pos="100000">
            <a:schemeClr val="phClr">
              <a:tint val="97000"/>
              <a:satMod val="22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shade val="6000"/>
              <a:satMod val="120000"/>
            </a:schemeClr>
            <a:schemeClr val="phClr">
              <a:tint val="90000"/>
            </a:schemeClr>
          </a:duotone>
        </a:blip>
        <a:tile tx="0" ty="0" sx="35000" sy="40000" flip="x" algn="tl"/>
      </a:blip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7802</TotalTime>
  <Words>783</Words>
  <Application>Microsoft Office PowerPoint</Application>
  <PresentationFormat>On-screen Show (4:3)</PresentationFormat>
  <Paragraphs>291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Performance of Web Search</vt:lpstr>
      <vt:lpstr>How Microsoft Bing Works</vt:lpstr>
      <vt:lpstr>Our Work</vt:lpstr>
      <vt:lpstr>Outline</vt:lpstr>
      <vt:lpstr>Query Processing and Early Termination</vt:lpstr>
      <vt:lpstr>Assigning Data to Threads</vt:lpstr>
      <vt:lpstr>Share Thread Info Using Global Heap</vt:lpstr>
      <vt:lpstr>Outline</vt:lpstr>
      <vt:lpstr>Key Ideas</vt:lpstr>
      <vt:lpstr>PowerPoint Presentation</vt:lpstr>
      <vt:lpstr>PowerPoint Presentation</vt:lpstr>
      <vt:lpstr>Speedup in Reality</vt:lpstr>
      <vt:lpstr>Adaptive Algorithm</vt:lpstr>
      <vt:lpstr>Experimental Setup</vt:lpstr>
      <vt:lpstr>Mean Response Time - Fixed Parallelism -</vt:lpstr>
      <vt:lpstr>Mean Response Time - Adaptive Parallelism -</vt:lpstr>
      <vt:lpstr>Mean Response Time - Adaptive Parallelism -</vt:lpstr>
      <vt:lpstr>Mean Response Time - Adaptive Parallelism -</vt:lpstr>
      <vt:lpstr>95th-Percentile Response Time</vt:lpstr>
      <vt:lpstr>More Experimental Results</vt:lpstr>
      <vt:lpstr>Conclusion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Myeongjae Jeon</dc:creator>
  <cp:lastModifiedBy>Myeongjae Jeon</cp:lastModifiedBy>
  <cp:revision>928</cp:revision>
  <cp:lastPrinted>2013-04-10T02:13:39Z</cp:lastPrinted>
  <dcterms:created xsi:type="dcterms:W3CDTF">2012-09-02T20:45:31Z</dcterms:created>
  <dcterms:modified xsi:type="dcterms:W3CDTF">2013-04-26T14:28:07Z</dcterms:modified>
</cp:coreProperties>
</file>