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54"/>
  </p:notesMasterIdLst>
  <p:sldIdLst>
    <p:sldId id="256" r:id="rId2"/>
    <p:sldId id="288" r:id="rId3"/>
    <p:sldId id="257" r:id="rId4"/>
    <p:sldId id="338" r:id="rId5"/>
    <p:sldId id="258" r:id="rId6"/>
    <p:sldId id="289" r:id="rId7"/>
    <p:sldId id="304" r:id="rId8"/>
    <p:sldId id="334" r:id="rId9"/>
    <p:sldId id="331" r:id="rId10"/>
    <p:sldId id="335" r:id="rId11"/>
    <p:sldId id="336" r:id="rId12"/>
    <p:sldId id="307" r:id="rId13"/>
    <p:sldId id="329" r:id="rId14"/>
    <p:sldId id="330" r:id="rId15"/>
    <p:sldId id="339" r:id="rId16"/>
    <p:sldId id="340" r:id="rId17"/>
    <p:sldId id="313" r:id="rId18"/>
    <p:sldId id="337" r:id="rId19"/>
    <p:sldId id="303" r:id="rId20"/>
    <p:sldId id="314" r:id="rId21"/>
    <p:sldId id="315" r:id="rId22"/>
    <p:sldId id="316" r:id="rId23"/>
    <p:sldId id="317" r:id="rId24"/>
    <p:sldId id="268" r:id="rId25"/>
    <p:sldId id="269" r:id="rId26"/>
    <p:sldId id="343" r:id="rId27"/>
    <p:sldId id="319" r:id="rId28"/>
    <p:sldId id="320" r:id="rId29"/>
    <p:sldId id="321" r:id="rId30"/>
    <p:sldId id="274" r:id="rId31"/>
    <p:sldId id="275" r:id="rId32"/>
    <p:sldId id="312" r:id="rId33"/>
    <p:sldId id="299" r:id="rId34"/>
    <p:sldId id="325" r:id="rId35"/>
    <p:sldId id="344" r:id="rId36"/>
    <p:sldId id="322" r:id="rId37"/>
    <p:sldId id="324" r:id="rId38"/>
    <p:sldId id="326" r:id="rId39"/>
    <p:sldId id="327" r:id="rId40"/>
    <p:sldId id="328" r:id="rId41"/>
    <p:sldId id="279" r:id="rId42"/>
    <p:sldId id="282" r:id="rId43"/>
    <p:sldId id="291" r:id="rId44"/>
    <p:sldId id="342" r:id="rId45"/>
    <p:sldId id="292" r:id="rId46"/>
    <p:sldId id="293" r:id="rId47"/>
    <p:sldId id="294" r:id="rId48"/>
    <p:sldId id="341" r:id="rId49"/>
    <p:sldId id="296" r:id="rId50"/>
    <p:sldId id="297" r:id="rId51"/>
    <p:sldId id="286" r:id="rId52"/>
    <p:sldId id="287" r:id="rId5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93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Desktop\New%20Microsoft%20Excel%20Worksheet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Desktop\New%20Microsoft%20Excel%20Worksheet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Desktop\New%20Microsoft%20Excel%20Worksheet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Desktop\New%20Microsoft%20Excel%20Worksheet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or\Desktop\New%20Microsoft%20Excel%20Workshee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Clock-SI, Delta=0</c:v>
          </c:tx>
          <c:invertIfNegative val="0"/>
          <c:val>
            <c:numRef>
              <c:f>Sheet1!$D$5:$D$7</c:f>
              <c:numCache>
                <c:formatCode>General</c:formatCode>
                <c:ptCount val="3"/>
                <c:pt idx="0">
                  <c:v>0.16</c:v>
                </c:pt>
                <c:pt idx="1">
                  <c:v>0.43</c:v>
                </c:pt>
                <c:pt idx="2">
                  <c:v>0.67</c:v>
                </c:pt>
              </c:numCache>
            </c:numRef>
          </c:val>
        </c:ser>
        <c:ser>
          <c:idx val="1"/>
          <c:order val="1"/>
          <c:tx>
            <c:v>Conventional SI</c:v>
          </c:tx>
          <c:invertIfNegative val="0"/>
          <c:val>
            <c:numRef>
              <c:f>Sheet1!$E$5:$E$7</c:f>
              <c:numCache>
                <c:formatCode>General</c:formatCode>
                <c:ptCount val="3"/>
                <c:pt idx="0">
                  <c:v>0.32</c:v>
                </c:pt>
                <c:pt idx="1">
                  <c:v>0.6</c:v>
                </c:pt>
                <c:pt idx="2">
                  <c:v>0.83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0023168"/>
        <c:axId val="319658464"/>
      </c:barChart>
      <c:catAx>
        <c:axId val="18002316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Number</a:t>
                </a:r>
                <a:r>
                  <a:rPr lang="en-US" sz="1600" baseline="0"/>
                  <a:t> of partitions read by one transaction</a:t>
                </a:r>
                <a:endParaRPr lang="en-US" sz="1600"/>
              </a:p>
            </c:rich>
          </c:tx>
          <c:layout/>
          <c:overlay val="0"/>
        </c:title>
        <c:majorTickMark val="out"/>
        <c:minorTickMark val="none"/>
        <c:tickLblPos val="nextTo"/>
        <c:crossAx val="319658464"/>
        <c:crosses val="autoZero"/>
        <c:auto val="1"/>
        <c:lblAlgn val="ctr"/>
        <c:lblOffset val="100"/>
        <c:noMultiLvlLbl val="0"/>
      </c:catAx>
      <c:valAx>
        <c:axId val="31965846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sz="1600"/>
                  <a:t>Latency (millisecond)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80023168"/>
        <c:crosses val="autoZero"/>
        <c:crossBetween val="between"/>
      </c:valAx>
    </c:plotArea>
    <c:legend>
      <c:legendPos val="t"/>
      <c:legendEntry>
        <c:idx val="0"/>
        <c:txPr>
          <a:bodyPr/>
          <a:lstStyle/>
          <a:p>
            <a:pPr>
              <a:defRPr sz="1400" baseline="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400" baseline="0"/>
            </a:pPr>
            <a:endParaRPr lang="en-US"/>
          </a:p>
        </c:txPr>
      </c:legendEntry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v>Clock-SI, Delta=0</c:v>
          </c:tx>
          <c:val>
            <c:numRef>
              <c:f>Sheet1!$D$22:$D$29</c:f>
              <c:numCache>
                <c:formatCode>General</c:formatCode>
                <c:ptCount val="8"/>
                <c:pt idx="0">
                  <c:v>30.32</c:v>
                </c:pt>
                <c:pt idx="1">
                  <c:v>60.36</c:v>
                </c:pt>
                <c:pt idx="2">
                  <c:v>90.25</c:v>
                </c:pt>
                <c:pt idx="3">
                  <c:v>121.12</c:v>
                </c:pt>
                <c:pt idx="4">
                  <c:v>149.08000000000001</c:v>
                </c:pt>
                <c:pt idx="5">
                  <c:v>178.61</c:v>
                </c:pt>
                <c:pt idx="6">
                  <c:v>208.03</c:v>
                </c:pt>
                <c:pt idx="7">
                  <c:v>237.83</c:v>
                </c:pt>
              </c:numCache>
            </c:numRef>
          </c:val>
          <c:smooth val="0"/>
        </c:ser>
        <c:ser>
          <c:idx val="1"/>
          <c:order val="1"/>
          <c:tx>
            <c:v>Conventional SI</c:v>
          </c:tx>
          <c:val>
            <c:numRef>
              <c:f>Sheet1!$E$22:$E$29</c:f>
              <c:numCache>
                <c:formatCode>General</c:formatCode>
                <c:ptCount val="8"/>
                <c:pt idx="0">
                  <c:v>15.05</c:v>
                </c:pt>
                <c:pt idx="1">
                  <c:v>24.76</c:v>
                </c:pt>
                <c:pt idx="2">
                  <c:v>36.369999999999997</c:v>
                </c:pt>
                <c:pt idx="3">
                  <c:v>45.31</c:v>
                </c:pt>
                <c:pt idx="4">
                  <c:v>53.61</c:v>
                </c:pt>
                <c:pt idx="5">
                  <c:v>60.36</c:v>
                </c:pt>
                <c:pt idx="6">
                  <c:v>63.25</c:v>
                </c:pt>
                <c:pt idx="7">
                  <c:v>63.99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9661208"/>
        <c:axId val="319656504"/>
      </c:lineChart>
      <c:catAx>
        <c:axId val="31966120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600" dirty="0"/>
                  <a:t>Number of partitions serving client requests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crossAx val="319656504"/>
        <c:crosses val="autoZero"/>
        <c:auto val="1"/>
        <c:lblAlgn val="ctr"/>
        <c:lblOffset val="100"/>
        <c:noMultiLvlLbl val="0"/>
      </c:catAx>
      <c:valAx>
        <c:axId val="31965650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600" dirty="0"/>
                  <a:t>Throughput</a:t>
                </a:r>
                <a:r>
                  <a:rPr lang="en-US" sz="1600" baseline="0" dirty="0"/>
                  <a:t> (thousand per second)</a:t>
                </a:r>
                <a:endParaRPr lang="en-US" sz="16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319661208"/>
        <c:crosses val="autoZero"/>
        <c:crossBetween val="between"/>
      </c:valAx>
    </c:plotArea>
    <c:legend>
      <c:legendPos val="t"/>
      <c:legendEntry>
        <c:idx val="0"/>
        <c:txPr>
          <a:bodyPr/>
          <a:lstStyle/>
          <a:p>
            <a:pPr>
              <a:defRPr sz="1400" baseline="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400" baseline="0"/>
            </a:pPr>
            <a:endParaRPr lang="en-US"/>
          </a:p>
        </c:txPr>
      </c:legendEntry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v>Clock-SI, Delta=0</c:v>
          </c:tx>
          <c:val>
            <c:numRef>
              <c:f>Sheet1!$D$42:$D$49</c:f>
              <c:numCache>
                <c:formatCode>General</c:formatCode>
                <c:ptCount val="8"/>
                <c:pt idx="0">
                  <c:v>9.34</c:v>
                </c:pt>
                <c:pt idx="1">
                  <c:v>19.02</c:v>
                </c:pt>
                <c:pt idx="2">
                  <c:v>28.44</c:v>
                </c:pt>
                <c:pt idx="3">
                  <c:v>37.619999999999997</c:v>
                </c:pt>
                <c:pt idx="4">
                  <c:v>46.94</c:v>
                </c:pt>
                <c:pt idx="5">
                  <c:v>56.73</c:v>
                </c:pt>
                <c:pt idx="6">
                  <c:v>64.569999999999993</c:v>
                </c:pt>
                <c:pt idx="7">
                  <c:v>72.040000000000006</c:v>
                </c:pt>
              </c:numCache>
            </c:numRef>
          </c:val>
          <c:smooth val="0"/>
        </c:ser>
        <c:ser>
          <c:idx val="1"/>
          <c:order val="1"/>
          <c:tx>
            <c:v>Conventional SI</c:v>
          </c:tx>
          <c:val>
            <c:numRef>
              <c:f>Sheet1!$E$42:$E$49</c:f>
              <c:numCache>
                <c:formatCode>General</c:formatCode>
                <c:ptCount val="8"/>
                <c:pt idx="0">
                  <c:v>5.9</c:v>
                </c:pt>
                <c:pt idx="1">
                  <c:v>11.62</c:v>
                </c:pt>
                <c:pt idx="2">
                  <c:v>17.79</c:v>
                </c:pt>
                <c:pt idx="3">
                  <c:v>22.98</c:v>
                </c:pt>
                <c:pt idx="4">
                  <c:v>26.27</c:v>
                </c:pt>
                <c:pt idx="5">
                  <c:v>29.73</c:v>
                </c:pt>
                <c:pt idx="6">
                  <c:v>32.6</c:v>
                </c:pt>
                <c:pt idx="7">
                  <c:v>33.69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9663560"/>
        <c:axId val="319656896"/>
      </c:lineChart>
      <c:catAx>
        <c:axId val="31966356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Number</a:t>
                </a:r>
                <a:r>
                  <a:rPr lang="en-US" sz="1600" baseline="0"/>
                  <a:t> of partitions serving client requests</a:t>
                </a:r>
                <a:endParaRPr lang="en-US" sz="1600"/>
              </a:p>
            </c:rich>
          </c:tx>
          <c:layout/>
          <c:overlay val="0"/>
        </c:title>
        <c:majorTickMark val="out"/>
        <c:minorTickMark val="none"/>
        <c:tickLblPos val="nextTo"/>
        <c:crossAx val="319656896"/>
        <c:crosses val="autoZero"/>
        <c:auto val="1"/>
        <c:lblAlgn val="ctr"/>
        <c:lblOffset val="100"/>
        <c:noMultiLvlLbl val="0"/>
      </c:catAx>
      <c:valAx>
        <c:axId val="31965689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sz="1600"/>
                  <a:t>Throughput (thousand per second)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319663560"/>
        <c:crosses val="autoZero"/>
        <c:crossBetween val="between"/>
      </c:valAx>
    </c:plotArea>
    <c:legend>
      <c:legendPos val="t"/>
      <c:legendEntry>
        <c:idx val="0"/>
        <c:txPr>
          <a:bodyPr/>
          <a:lstStyle/>
          <a:p>
            <a:pPr>
              <a:defRPr sz="14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400"/>
            </a:pPr>
            <a:endParaRPr lang="en-US"/>
          </a:p>
        </c:txPr>
      </c:legendEntry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v>Clock-SI, Delta=0ms</c:v>
          </c:tx>
          <c:xVal>
            <c:numRef>
              <c:f>Sheet1!$C$96:$C$101</c:f>
              <c:numCache>
                <c:formatCode>General</c:formatCode>
                <c:ptCount val="6"/>
                <c:pt idx="0">
                  <c:v>0</c:v>
                </c:pt>
                <c:pt idx="1">
                  <c:v>0.2</c:v>
                </c:pt>
                <c:pt idx="2">
                  <c:v>0.4</c:v>
                </c:pt>
                <c:pt idx="3">
                  <c:v>0.6</c:v>
                </c:pt>
                <c:pt idx="4">
                  <c:v>0.8</c:v>
                </c:pt>
                <c:pt idx="5">
                  <c:v>1</c:v>
                </c:pt>
              </c:numCache>
            </c:numRef>
          </c:xVal>
          <c:yVal>
            <c:numRef>
              <c:f>Sheet1!$D$96:$D$101</c:f>
              <c:numCache>
                <c:formatCode>General</c:formatCode>
                <c:ptCount val="6"/>
                <c:pt idx="0">
                  <c:v>8.2367000000000008</c:v>
                </c:pt>
                <c:pt idx="1">
                  <c:v>1.5367</c:v>
                </c:pt>
                <c:pt idx="2">
                  <c:v>0.80330000000000001</c:v>
                </c:pt>
                <c:pt idx="3">
                  <c:v>0.59670000000000001</c:v>
                </c:pt>
                <c:pt idx="4">
                  <c:v>0.59</c:v>
                </c:pt>
                <c:pt idx="5">
                  <c:v>0.57330000000000003</c:v>
                </c:pt>
              </c:numCache>
            </c:numRef>
          </c:yVal>
          <c:smooth val="0"/>
        </c:ser>
        <c:ser>
          <c:idx val="1"/>
          <c:order val="1"/>
          <c:tx>
            <c:v>Clock-SI, Delta=7ms</c:v>
          </c:tx>
          <c:xVal>
            <c:numRef>
              <c:f>Sheet1!$C$96:$C$101</c:f>
              <c:numCache>
                <c:formatCode>General</c:formatCode>
                <c:ptCount val="6"/>
                <c:pt idx="0">
                  <c:v>0</c:v>
                </c:pt>
                <c:pt idx="1">
                  <c:v>0.2</c:v>
                </c:pt>
                <c:pt idx="2">
                  <c:v>0.4</c:v>
                </c:pt>
                <c:pt idx="3">
                  <c:v>0.6</c:v>
                </c:pt>
                <c:pt idx="4">
                  <c:v>0.8</c:v>
                </c:pt>
                <c:pt idx="5">
                  <c:v>1</c:v>
                </c:pt>
              </c:numCache>
            </c:numRef>
          </c:xVal>
          <c:yVal>
            <c:numRef>
              <c:f>Sheet1!$E$96:$E$101</c:f>
              <c:numCache>
                <c:formatCode>General</c:formatCode>
                <c:ptCount val="6"/>
                <c:pt idx="0">
                  <c:v>8.4467000000000034</c:v>
                </c:pt>
                <c:pt idx="1">
                  <c:v>4.0266999999999999</c:v>
                </c:pt>
                <c:pt idx="2">
                  <c:v>2.6467000000000001</c:v>
                </c:pt>
                <c:pt idx="3">
                  <c:v>2.0499999999999998</c:v>
                </c:pt>
                <c:pt idx="4">
                  <c:v>1.58</c:v>
                </c:pt>
                <c:pt idx="5">
                  <c:v>1.6967000000000001</c:v>
                </c:pt>
              </c:numCache>
            </c:numRef>
          </c:yVal>
          <c:smooth val="0"/>
        </c:ser>
        <c:ser>
          <c:idx val="2"/>
          <c:order val="2"/>
          <c:tx>
            <c:v>Clock-SI, Delta=14ms</c:v>
          </c:tx>
          <c:xVal>
            <c:numRef>
              <c:f>Sheet1!$C$96:$C$101</c:f>
              <c:numCache>
                <c:formatCode>General</c:formatCode>
                <c:ptCount val="6"/>
                <c:pt idx="0">
                  <c:v>0</c:v>
                </c:pt>
                <c:pt idx="1">
                  <c:v>0.2</c:v>
                </c:pt>
                <c:pt idx="2">
                  <c:v>0.4</c:v>
                </c:pt>
                <c:pt idx="3">
                  <c:v>0.6</c:v>
                </c:pt>
                <c:pt idx="4">
                  <c:v>0.8</c:v>
                </c:pt>
                <c:pt idx="5">
                  <c:v>1</c:v>
                </c:pt>
              </c:numCache>
            </c:numRef>
          </c:xVal>
          <c:yVal>
            <c:numRef>
              <c:f>Sheet1!$F$96:$F$101</c:f>
              <c:numCache>
                <c:formatCode>General</c:formatCode>
                <c:ptCount val="6"/>
                <c:pt idx="0">
                  <c:v>7.9367000000000001</c:v>
                </c:pt>
                <c:pt idx="1">
                  <c:v>7.6499999999999977</c:v>
                </c:pt>
                <c:pt idx="2">
                  <c:v>7.8632999999999997</c:v>
                </c:pt>
                <c:pt idx="3">
                  <c:v>7.9667000000000003</c:v>
                </c:pt>
                <c:pt idx="4">
                  <c:v>7.8766999999999996</c:v>
                </c:pt>
                <c:pt idx="5">
                  <c:v>8.0533000000000001</c:v>
                </c:pt>
              </c:numCache>
            </c:numRef>
          </c:yVal>
          <c:smooth val="0"/>
        </c:ser>
        <c:ser>
          <c:idx val="3"/>
          <c:order val="3"/>
          <c:tx>
            <c:v>Clock-SI, Delta=21ms</c:v>
          </c:tx>
          <c:xVal>
            <c:numRef>
              <c:f>Sheet1!$C$96:$C$101</c:f>
              <c:numCache>
                <c:formatCode>General</c:formatCode>
                <c:ptCount val="6"/>
                <c:pt idx="0">
                  <c:v>0</c:v>
                </c:pt>
                <c:pt idx="1">
                  <c:v>0.2</c:v>
                </c:pt>
                <c:pt idx="2">
                  <c:v>0.4</c:v>
                </c:pt>
                <c:pt idx="3">
                  <c:v>0.6</c:v>
                </c:pt>
                <c:pt idx="4">
                  <c:v>0.8</c:v>
                </c:pt>
                <c:pt idx="5">
                  <c:v>1</c:v>
                </c:pt>
              </c:numCache>
            </c:numRef>
          </c:xVal>
          <c:yVal>
            <c:numRef>
              <c:f>Sheet1!$G$96:$G$101</c:f>
              <c:numCache>
                <c:formatCode>General</c:formatCode>
                <c:ptCount val="6"/>
                <c:pt idx="0">
                  <c:v>8.1033000000000008</c:v>
                </c:pt>
                <c:pt idx="1">
                  <c:v>7.8</c:v>
                </c:pt>
                <c:pt idx="2">
                  <c:v>7.9466999999999999</c:v>
                </c:pt>
                <c:pt idx="3">
                  <c:v>7.8033000000000001</c:v>
                </c:pt>
                <c:pt idx="4">
                  <c:v>7.99</c:v>
                </c:pt>
                <c:pt idx="5">
                  <c:v>7.99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19656112"/>
        <c:axId val="319657288"/>
      </c:scatterChart>
      <c:valAx>
        <c:axId val="319656112"/>
        <c:scaling>
          <c:orientation val="minMax"/>
          <c:max val="1"/>
        </c:scaling>
        <c:delete val="0"/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Probability of reading updated items</a:t>
                </a:r>
              </a:p>
            </c:rich>
          </c:tx>
          <c:layout/>
          <c:overlay val="0"/>
        </c:title>
        <c:numFmt formatCode="0%" sourceLinked="0"/>
        <c:majorTickMark val="out"/>
        <c:minorTickMark val="none"/>
        <c:tickLblPos val="nextTo"/>
        <c:crossAx val="319657288"/>
        <c:crosses val="autoZero"/>
        <c:crossBetween val="midCat"/>
      </c:valAx>
      <c:valAx>
        <c:axId val="31965728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sz="1600" dirty="0"/>
                  <a:t>Throughput</a:t>
                </a:r>
                <a:r>
                  <a:rPr lang="en-US" sz="1600" baseline="0" dirty="0"/>
                  <a:t> </a:t>
                </a:r>
                <a:r>
                  <a:rPr lang="en-US" sz="1600" baseline="0" dirty="0" smtClean="0"/>
                  <a:t>(1000 per </a:t>
                </a:r>
                <a:r>
                  <a:rPr lang="en-US" sz="1600" baseline="0" dirty="0"/>
                  <a:t>second)</a:t>
                </a:r>
                <a:endParaRPr lang="en-US" sz="1600" dirty="0"/>
              </a:p>
            </c:rich>
          </c:tx>
          <c:layout>
            <c:manualLayout>
              <c:xMode val="edge"/>
              <c:yMode val="edge"/>
              <c:x val="3.0092592592592601E-2"/>
              <c:y val="0.23614143402529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319656112"/>
        <c:crosses val="autoZero"/>
        <c:crossBetween val="midCat"/>
      </c:valAx>
    </c:plotArea>
    <c:legend>
      <c:legendPos val="t"/>
      <c:legendEntry>
        <c:idx val="0"/>
        <c:txPr>
          <a:bodyPr/>
          <a:lstStyle/>
          <a:p>
            <a:pPr>
              <a:defRPr sz="14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400"/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400"/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1400"/>
            </a:pPr>
            <a:endParaRPr lang="en-US"/>
          </a:p>
        </c:txPr>
      </c:legendEntry>
      <c:layout/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v>Clock-SI, Delta=0ms</c:v>
          </c:tx>
          <c:xVal>
            <c:numRef>
              <c:f>Sheet1!$C$115:$C$120</c:f>
              <c:numCache>
                <c:formatCode>General</c:formatCode>
                <c:ptCount val="6"/>
                <c:pt idx="0">
                  <c:v>0</c:v>
                </c:pt>
                <c:pt idx="1">
                  <c:v>0.2</c:v>
                </c:pt>
                <c:pt idx="2">
                  <c:v>0.4</c:v>
                </c:pt>
                <c:pt idx="3">
                  <c:v>0.6</c:v>
                </c:pt>
                <c:pt idx="4">
                  <c:v>0.8</c:v>
                </c:pt>
                <c:pt idx="5">
                  <c:v>1</c:v>
                </c:pt>
              </c:numCache>
            </c:numRef>
          </c:xVal>
          <c:yVal>
            <c:numRef>
              <c:f>Sheet1!$D$115:$D$120</c:f>
              <c:numCache>
                <c:formatCode>General</c:formatCode>
                <c:ptCount val="6"/>
                <c:pt idx="0">
                  <c:v>0.46</c:v>
                </c:pt>
                <c:pt idx="1">
                  <c:v>2.4567000000000001</c:v>
                </c:pt>
                <c:pt idx="2">
                  <c:v>4.8499999999999996</c:v>
                </c:pt>
                <c:pt idx="3">
                  <c:v>6.6932999999999998</c:v>
                </c:pt>
                <c:pt idx="4">
                  <c:v>6.78</c:v>
                </c:pt>
                <c:pt idx="5">
                  <c:v>6.95</c:v>
                </c:pt>
              </c:numCache>
            </c:numRef>
          </c:yVal>
          <c:smooth val="0"/>
        </c:ser>
        <c:ser>
          <c:idx val="1"/>
          <c:order val="1"/>
          <c:tx>
            <c:v>Clock-SI, Delta=7ms</c:v>
          </c:tx>
          <c:xVal>
            <c:numRef>
              <c:f>Sheet1!$C$115:$C$120</c:f>
              <c:numCache>
                <c:formatCode>General</c:formatCode>
                <c:ptCount val="6"/>
                <c:pt idx="0">
                  <c:v>0</c:v>
                </c:pt>
                <c:pt idx="1">
                  <c:v>0.2</c:v>
                </c:pt>
                <c:pt idx="2">
                  <c:v>0.4</c:v>
                </c:pt>
                <c:pt idx="3">
                  <c:v>0.6</c:v>
                </c:pt>
                <c:pt idx="4">
                  <c:v>0.8</c:v>
                </c:pt>
                <c:pt idx="5">
                  <c:v>1</c:v>
                </c:pt>
              </c:numCache>
            </c:numRef>
          </c:xVal>
          <c:yVal>
            <c:numRef>
              <c:f>Sheet1!$E$115:$E$120</c:f>
              <c:numCache>
                <c:formatCode>General</c:formatCode>
                <c:ptCount val="6"/>
                <c:pt idx="0">
                  <c:v>0.42</c:v>
                </c:pt>
                <c:pt idx="1">
                  <c:v>0.89670000000000005</c:v>
                </c:pt>
                <c:pt idx="2">
                  <c:v>1.4233</c:v>
                </c:pt>
                <c:pt idx="3">
                  <c:v>2.0432999999999999</c:v>
                </c:pt>
                <c:pt idx="4">
                  <c:v>2.79</c:v>
                </c:pt>
                <c:pt idx="5">
                  <c:v>2.9767000000000001</c:v>
                </c:pt>
              </c:numCache>
            </c:numRef>
          </c:yVal>
          <c:smooth val="0"/>
        </c:ser>
        <c:ser>
          <c:idx val="2"/>
          <c:order val="2"/>
          <c:tx>
            <c:v>Clock-SI, Delta=14ms</c:v>
          </c:tx>
          <c:xVal>
            <c:numRef>
              <c:f>Sheet1!$C$115:$C$120</c:f>
              <c:numCache>
                <c:formatCode>General</c:formatCode>
                <c:ptCount val="6"/>
                <c:pt idx="0">
                  <c:v>0</c:v>
                </c:pt>
                <c:pt idx="1">
                  <c:v>0.2</c:v>
                </c:pt>
                <c:pt idx="2">
                  <c:v>0.4</c:v>
                </c:pt>
                <c:pt idx="3">
                  <c:v>0.6</c:v>
                </c:pt>
                <c:pt idx="4">
                  <c:v>0.8</c:v>
                </c:pt>
                <c:pt idx="5">
                  <c:v>1</c:v>
                </c:pt>
              </c:numCache>
            </c:numRef>
          </c:xVal>
          <c:yVal>
            <c:numRef>
              <c:f>Sheet1!$F$115:$F$120</c:f>
              <c:numCache>
                <c:formatCode>General</c:formatCode>
                <c:ptCount val="6"/>
                <c:pt idx="0">
                  <c:v>0.4667</c:v>
                </c:pt>
                <c:pt idx="1">
                  <c:v>0.49669999999999997</c:v>
                </c:pt>
                <c:pt idx="2">
                  <c:v>0.49669999999999997</c:v>
                </c:pt>
                <c:pt idx="3">
                  <c:v>0.49</c:v>
                </c:pt>
                <c:pt idx="4">
                  <c:v>0.4733</c:v>
                </c:pt>
                <c:pt idx="5">
                  <c:v>0.48</c:v>
                </c:pt>
              </c:numCache>
            </c:numRef>
          </c:yVal>
          <c:smooth val="0"/>
        </c:ser>
        <c:ser>
          <c:idx val="3"/>
          <c:order val="3"/>
          <c:tx>
            <c:v>Clock-SI, Delta=21ms</c:v>
          </c:tx>
          <c:xVal>
            <c:numRef>
              <c:f>Sheet1!$C$115:$C$120</c:f>
              <c:numCache>
                <c:formatCode>General</c:formatCode>
                <c:ptCount val="6"/>
                <c:pt idx="0">
                  <c:v>0</c:v>
                </c:pt>
                <c:pt idx="1">
                  <c:v>0.2</c:v>
                </c:pt>
                <c:pt idx="2">
                  <c:v>0.4</c:v>
                </c:pt>
                <c:pt idx="3">
                  <c:v>0.6</c:v>
                </c:pt>
                <c:pt idx="4">
                  <c:v>0.8</c:v>
                </c:pt>
                <c:pt idx="5">
                  <c:v>1</c:v>
                </c:pt>
              </c:numCache>
            </c:numRef>
          </c:xVal>
          <c:yVal>
            <c:numRef>
              <c:f>Sheet1!$G$115:$G$120</c:f>
              <c:numCache>
                <c:formatCode>General</c:formatCode>
                <c:ptCount val="6"/>
                <c:pt idx="0">
                  <c:v>0.4733</c:v>
                </c:pt>
                <c:pt idx="1">
                  <c:v>0.49</c:v>
                </c:pt>
                <c:pt idx="2">
                  <c:v>0.51</c:v>
                </c:pt>
                <c:pt idx="3">
                  <c:v>0.49</c:v>
                </c:pt>
                <c:pt idx="4">
                  <c:v>0.47670000000000001</c:v>
                </c:pt>
                <c:pt idx="5">
                  <c:v>0.48670000000000002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19661600"/>
        <c:axId val="319657680"/>
      </c:scatterChart>
      <c:valAx>
        <c:axId val="319661600"/>
        <c:scaling>
          <c:orientation val="minMax"/>
          <c:max val="1"/>
        </c:scaling>
        <c:delete val="0"/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Probability of reading updated items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319657680"/>
        <c:crosses val="autoZero"/>
        <c:crossBetween val="midCat"/>
      </c:valAx>
      <c:valAx>
        <c:axId val="31965768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sz="1600"/>
                  <a:t>Average</a:t>
                </a:r>
                <a:r>
                  <a:rPr lang="en-US" sz="1600" baseline="0"/>
                  <a:t> latency (ms)</a:t>
                </a:r>
                <a:endParaRPr lang="en-US" sz="160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319661600"/>
        <c:crosses val="autoZero"/>
        <c:crossBetween val="midCat"/>
      </c:valAx>
    </c:plotArea>
    <c:legend>
      <c:legendPos val="t"/>
      <c:legendEntry>
        <c:idx val="0"/>
        <c:txPr>
          <a:bodyPr/>
          <a:lstStyle/>
          <a:p>
            <a:pPr>
              <a:defRPr sz="14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400"/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400"/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1400"/>
            </a:pPr>
            <a:endParaRPr lang="en-US"/>
          </a:p>
        </c:txPr>
      </c:legendEntry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EC320-6C2F-45E5-88FF-6102F9DE8D36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5FB4DC-893A-4F7D-B3BC-F6E9C381B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557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rds.di.uminho.pt/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Clock-SI: Snapshot Isolation for Partitioned Data Stores Using Loosely Synchronized Clocks.</a:t>
            </a:r>
            <a:b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Jiaqing Du, Sameh Elnikety, Willy Zwaenepoel.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SRDS 2013</a:t>
            </a:r>
            <a:r>
              <a:rPr lang="en-US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Braga, Portugal, 30 September - 3 October 2013.</a:t>
            </a:r>
            <a:br>
              <a:rPr lang="en-US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5FB4DC-893A-4F7D-B3BC-F6E9C381BF6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0414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5FB4DC-893A-4F7D-B3BC-F6E9C381BF6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02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411F4-7BE9-4CE4-9BC5-244D30EF72EF}" type="datetime1">
              <a:rPr lang="en-US" smtClean="0"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5431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D52D6-C92A-4B52-8F63-253EBEFA078A}" type="datetime1">
              <a:rPr lang="en-US" smtClean="0"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11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4E41D-DD3A-438A-82D0-3BA622CA6993}" type="datetime1">
              <a:rPr lang="en-US" smtClean="0"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631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14692-068F-4F96-8EAB-CF35CFF474F4}" type="datetime1">
              <a:rPr lang="en-US" smtClean="0"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6322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95A01-D164-4E6A-9BF5-5C2609910D19}" type="datetime1">
              <a:rPr lang="en-US" smtClean="0"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516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52CF6-88B6-4529-AC50-0E2471C25325}" type="datetime1">
              <a:rPr lang="en-US" smtClean="0"/>
              <a:t>3/31/2015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2054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2DFA7-B93D-463C-8002-7BE6EC6657C2}" type="datetime1">
              <a:rPr lang="en-US" smtClean="0"/>
              <a:t>3/31/2015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5235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D0A39-5F51-4A76-89A7-5DB65679D85E}" type="datetime1">
              <a:rPr lang="en-US" smtClean="0"/>
              <a:t>3/31/2015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13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401FA-378F-4C83-9F67-D4296AC3388B}" type="datetime1">
              <a:rPr lang="en-US" smtClean="0"/>
              <a:t>3/31/2015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115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8A546-BE6C-4149-B31C-E591B62A2DEB}" type="datetime1">
              <a:rPr lang="en-US" smtClean="0"/>
              <a:t>3/31/2015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380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058A7-4E52-439A-A616-ADE0DAE6EF74}" type="datetime1">
              <a:rPr lang="en-US" smtClean="0"/>
              <a:t>3/31/2015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069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CE5E3-87B7-448D-92F8-28CB5B64ADFF}" type="datetime1">
              <a:rPr lang="en-US" smtClean="0"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7AD9B-A5BD-824E-8D6D-F278A198F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386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7675" y="523538"/>
            <a:ext cx="8105775" cy="2495888"/>
          </a:xfrm>
        </p:spPr>
        <p:txBody>
          <a:bodyPr>
            <a:noAutofit/>
          </a:bodyPr>
          <a:lstStyle/>
          <a:p>
            <a:r>
              <a:rPr lang="en-US" sz="5400" b="1" dirty="0" smtClean="0"/>
              <a:t>Clock-SI: Snapshot Isolation </a:t>
            </a:r>
            <a:br>
              <a:rPr lang="en-US" sz="5400" b="1" dirty="0" smtClean="0"/>
            </a:br>
            <a:r>
              <a:rPr lang="en-US" sz="5400" b="1" dirty="0" smtClean="0"/>
              <a:t>for Partitioned Data Stores</a:t>
            </a: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4850" y="3838575"/>
            <a:ext cx="7772400" cy="2305050"/>
          </a:xfrm>
        </p:spPr>
        <p:txBody>
          <a:bodyPr>
            <a:noAutofit/>
          </a:bodyPr>
          <a:lstStyle/>
          <a:p>
            <a:pPr algn="l"/>
            <a:r>
              <a:rPr lang="en-US" sz="4000" dirty="0" err="1" smtClean="0">
                <a:solidFill>
                  <a:schemeClr val="tx2">
                    <a:lumMod val="75000"/>
                  </a:schemeClr>
                </a:solidFill>
              </a:rPr>
              <a:t>Jiaqing</a:t>
            </a:r>
            <a:r>
              <a:rPr lang="en-US" sz="4000" dirty="0" smtClean="0">
                <a:solidFill>
                  <a:schemeClr val="tx2">
                    <a:lumMod val="75000"/>
                  </a:schemeClr>
                </a:solidFill>
              </a:rPr>
              <a:t> Du, EPFL</a:t>
            </a:r>
          </a:p>
          <a:p>
            <a:pPr algn="l"/>
            <a:r>
              <a:rPr lang="en-US" sz="4000" dirty="0" err="1" smtClean="0">
                <a:solidFill>
                  <a:schemeClr val="tx2">
                    <a:lumMod val="75000"/>
                  </a:schemeClr>
                </a:solidFill>
              </a:rPr>
              <a:t>Sameh</a:t>
            </a:r>
            <a:r>
              <a:rPr lang="en-US" sz="4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4000" dirty="0" err="1" smtClean="0">
                <a:solidFill>
                  <a:schemeClr val="tx2">
                    <a:lumMod val="75000"/>
                  </a:schemeClr>
                </a:solidFill>
              </a:rPr>
              <a:t>Elnikety</a:t>
            </a:r>
            <a:r>
              <a:rPr lang="en-US" sz="4000" dirty="0" smtClean="0">
                <a:solidFill>
                  <a:schemeClr val="tx2">
                    <a:lumMod val="75000"/>
                  </a:schemeClr>
                </a:solidFill>
              </a:rPr>
              <a:t>, MSR Redmond</a:t>
            </a:r>
          </a:p>
          <a:p>
            <a:pPr algn="l"/>
            <a:r>
              <a:rPr lang="en-US" sz="4000" dirty="0" smtClean="0">
                <a:solidFill>
                  <a:schemeClr val="tx2">
                    <a:lumMod val="75000"/>
                  </a:schemeClr>
                </a:solidFill>
              </a:rPr>
              <a:t>Willy Zwaenepoel, EPFL</a:t>
            </a:r>
            <a:endParaRPr lang="en-US" sz="4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471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 Timestamps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46517" y="1680943"/>
            <a:ext cx="15728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Commit T1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</a:rPr>
              <a:t>x</a:t>
            </a:r>
            <a:r>
              <a:rPr lang="en-US" sz="2400" b="1" dirty="0" smtClean="0">
                <a:solidFill>
                  <a:srgbClr val="FF0000"/>
                </a:solidFill>
              </a:rPr>
              <a:t>=x1, y=y1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82096" y="1680943"/>
            <a:ext cx="15728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00FF"/>
                </a:solidFill>
              </a:rPr>
              <a:t>Commit T2</a:t>
            </a:r>
          </a:p>
          <a:p>
            <a:pPr algn="ctr"/>
            <a:r>
              <a:rPr lang="en-US" sz="2400" b="1" dirty="0">
                <a:solidFill>
                  <a:srgbClr val="0000FF"/>
                </a:solidFill>
              </a:rPr>
              <a:t>y=y2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48307" y="1680943"/>
            <a:ext cx="15728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8000"/>
                </a:solidFill>
              </a:rPr>
              <a:t>Commit </a:t>
            </a:r>
            <a:r>
              <a:rPr lang="en-US" sz="2400" b="1" dirty="0" smtClean="0">
                <a:solidFill>
                  <a:srgbClr val="008000"/>
                </a:solidFill>
              </a:rPr>
              <a:t>T3</a:t>
            </a:r>
            <a:endParaRPr lang="en-US" sz="2400" b="1" dirty="0">
              <a:solidFill>
                <a:srgbClr val="008000"/>
              </a:solidFill>
            </a:endParaRPr>
          </a:p>
          <a:p>
            <a:pPr algn="ctr"/>
            <a:r>
              <a:rPr lang="en-US" sz="2400" b="1" dirty="0" smtClean="0">
                <a:solidFill>
                  <a:srgbClr val="008000"/>
                </a:solidFill>
              </a:rPr>
              <a:t>x=x3</a:t>
            </a:r>
            <a:endParaRPr lang="en-US" sz="2400" b="1" dirty="0">
              <a:solidFill>
                <a:srgbClr val="008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50122" y="3569867"/>
            <a:ext cx="11803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Start T4</a:t>
            </a:r>
            <a:endParaRPr lang="en-US" sz="2400" b="1" dirty="0"/>
          </a:p>
          <a:p>
            <a:pPr algn="ctr"/>
            <a:r>
              <a:rPr lang="en-US" sz="2400" b="1" dirty="0">
                <a:solidFill>
                  <a:srgbClr val="FF0000"/>
                </a:solidFill>
              </a:rPr>
              <a:t>x</a:t>
            </a:r>
            <a:r>
              <a:rPr lang="en-US" sz="2400" b="1" dirty="0" smtClean="0">
                <a:solidFill>
                  <a:srgbClr val="FF0000"/>
                </a:solidFill>
              </a:rPr>
              <a:t>1, y1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60880" y="3518252"/>
            <a:ext cx="11803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Start T5</a:t>
            </a:r>
            <a:endParaRPr lang="en-US" sz="2400" b="1" dirty="0"/>
          </a:p>
          <a:p>
            <a:pPr algn="ctr"/>
            <a:r>
              <a:rPr lang="en-US" sz="2400" b="1" dirty="0">
                <a:solidFill>
                  <a:srgbClr val="FF0000"/>
                </a:solidFill>
              </a:rPr>
              <a:t>x</a:t>
            </a:r>
            <a:r>
              <a:rPr lang="en-US" sz="2400" b="1" dirty="0" smtClean="0">
                <a:solidFill>
                  <a:srgbClr val="FF0000"/>
                </a:solidFill>
              </a:rPr>
              <a:t>1</a:t>
            </a:r>
            <a:r>
              <a:rPr lang="en-US" sz="2400" b="1" dirty="0" smtClean="0"/>
              <a:t>, </a:t>
            </a:r>
            <a:r>
              <a:rPr lang="en-US" sz="2400" b="1" dirty="0" smtClean="0">
                <a:solidFill>
                  <a:srgbClr val="0000FF"/>
                </a:solidFill>
              </a:rPr>
              <a:t>y2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454135" y="3518252"/>
            <a:ext cx="11803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Start T6</a:t>
            </a:r>
            <a:endParaRPr lang="en-US" sz="2400" b="1" dirty="0"/>
          </a:p>
          <a:p>
            <a:pPr algn="ctr"/>
            <a:r>
              <a:rPr lang="en-US" sz="2400" b="1" dirty="0">
                <a:solidFill>
                  <a:srgbClr val="FF0000"/>
                </a:solidFill>
              </a:rPr>
              <a:t>x</a:t>
            </a:r>
            <a:r>
              <a:rPr lang="en-US" sz="2400" b="1" dirty="0" smtClean="0">
                <a:solidFill>
                  <a:srgbClr val="FF0000"/>
                </a:solidFill>
              </a:rPr>
              <a:t>1</a:t>
            </a:r>
            <a:r>
              <a:rPr lang="en-US" sz="2400" b="1" dirty="0" smtClean="0"/>
              <a:t>, </a:t>
            </a:r>
            <a:r>
              <a:rPr lang="en-US" sz="2400" b="1" dirty="0" smtClean="0">
                <a:solidFill>
                  <a:srgbClr val="0000FF"/>
                </a:solidFill>
              </a:rPr>
              <a:t>y2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1153335" y="2511072"/>
            <a:ext cx="490460" cy="68616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1</a:t>
            </a:r>
          </a:p>
        </p:txBody>
      </p:sp>
      <p:sp>
        <p:nvSpPr>
          <p:cNvPr id="24" name="Oval 23"/>
          <p:cNvSpPr/>
          <p:nvPr/>
        </p:nvSpPr>
        <p:spPr>
          <a:xfrm>
            <a:off x="3202940" y="2514868"/>
            <a:ext cx="490460" cy="68616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2</a:t>
            </a:r>
            <a:endParaRPr lang="en-US" sz="2800" b="1" dirty="0"/>
          </a:p>
        </p:txBody>
      </p:sp>
      <p:sp>
        <p:nvSpPr>
          <p:cNvPr id="25" name="Oval 24"/>
          <p:cNvSpPr/>
          <p:nvPr/>
        </p:nvSpPr>
        <p:spPr>
          <a:xfrm>
            <a:off x="6712340" y="2514868"/>
            <a:ext cx="490460" cy="68616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3</a:t>
            </a:r>
            <a:endParaRPr lang="en-US" sz="28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10</a:t>
            </a:fld>
            <a:endParaRPr lang="en-US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670363" y="3439073"/>
            <a:ext cx="822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439419" y="3318090"/>
            <a:ext cx="0" cy="233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3448170" y="3318090"/>
            <a:ext cx="0" cy="233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957570" y="3318090"/>
            <a:ext cx="0" cy="233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2341458" y="3318090"/>
            <a:ext cx="0" cy="233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589594" y="3318090"/>
            <a:ext cx="0" cy="233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5982849" y="3318090"/>
            <a:ext cx="0" cy="233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847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Snapshot Timestamps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46517" y="1680943"/>
            <a:ext cx="15728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Commit T1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</a:rPr>
              <a:t>x</a:t>
            </a:r>
            <a:r>
              <a:rPr lang="en-US" sz="2400" b="1" dirty="0" smtClean="0">
                <a:solidFill>
                  <a:srgbClr val="FF0000"/>
                </a:solidFill>
              </a:rPr>
              <a:t>=x1, y=y1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82096" y="1680943"/>
            <a:ext cx="15728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00FF"/>
                </a:solidFill>
              </a:rPr>
              <a:t>Commit T2</a:t>
            </a:r>
          </a:p>
          <a:p>
            <a:pPr algn="ctr"/>
            <a:r>
              <a:rPr lang="en-US" sz="2400" b="1" dirty="0">
                <a:solidFill>
                  <a:srgbClr val="0000FF"/>
                </a:solidFill>
              </a:rPr>
              <a:t>y=y2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48307" y="1680943"/>
            <a:ext cx="15728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8000"/>
                </a:solidFill>
              </a:rPr>
              <a:t>Commit </a:t>
            </a:r>
            <a:r>
              <a:rPr lang="en-US" sz="2400" b="1" dirty="0" smtClean="0">
                <a:solidFill>
                  <a:srgbClr val="008000"/>
                </a:solidFill>
              </a:rPr>
              <a:t>T3</a:t>
            </a:r>
            <a:endParaRPr lang="en-US" sz="2400" b="1" dirty="0">
              <a:solidFill>
                <a:srgbClr val="008000"/>
              </a:solidFill>
            </a:endParaRPr>
          </a:p>
          <a:p>
            <a:pPr algn="ctr"/>
            <a:r>
              <a:rPr lang="en-US" sz="2400" b="1" dirty="0" smtClean="0">
                <a:solidFill>
                  <a:srgbClr val="008000"/>
                </a:solidFill>
              </a:rPr>
              <a:t>x=x3</a:t>
            </a:r>
            <a:endParaRPr lang="en-US" sz="2400" b="1" dirty="0">
              <a:solidFill>
                <a:srgbClr val="008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50122" y="3569867"/>
            <a:ext cx="11803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Start T4</a:t>
            </a:r>
            <a:endParaRPr lang="en-US" sz="2400" b="1" dirty="0"/>
          </a:p>
          <a:p>
            <a:pPr algn="ctr"/>
            <a:r>
              <a:rPr lang="en-US" sz="2400" b="1" dirty="0">
                <a:solidFill>
                  <a:srgbClr val="FF0000"/>
                </a:solidFill>
              </a:rPr>
              <a:t>x</a:t>
            </a:r>
            <a:r>
              <a:rPr lang="en-US" sz="2400" b="1" dirty="0" smtClean="0">
                <a:solidFill>
                  <a:srgbClr val="FF0000"/>
                </a:solidFill>
              </a:rPr>
              <a:t>1, y1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60880" y="3518252"/>
            <a:ext cx="11803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Start T5</a:t>
            </a:r>
            <a:endParaRPr lang="en-US" sz="2400" b="1" dirty="0"/>
          </a:p>
          <a:p>
            <a:pPr algn="ctr"/>
            <a:r>
              <a:rPr lang="en-US" sz="2400" b="1" dirty="0">
                <a:solidFill>
                  <a:srgbClr val="FF0000"/>
                </a:solidFill>
              </a:rPr>
              <a:t>x</a:t>
            </a:r>
            <a:r>
              <a:rPr lang="en-US" sz="2400" b="1" dirty="0" smtClean="0">
                <a:solidFill>
                  <a:srgbClr val="FF0000"/>
                </a:solidFill>
              </a:rPr>
              <a:t>1</a:t>
            </a:r>
            <a:r>
              <a:rPr lang="en-US" sz="2400" b="1" dirty="0" smtClean="0"/>
              <a:t>, </a:t>
            </a:r>
            <a:r>
              <a:rPr lang="en-US" sz="2400" b="1" dirty="0" smtClean="0">
                <a:solidFill>
                  <a:srgbClr val="0000FF"/>
                </a:solidFill>
              </a:rPr>
              <a:t>y2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454135" y="3518252"/>
            <a:ext cx="11803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Start T6</a:t>
            </a:r>
            <a:endParaRPr lang="en-US" sz="2400" b="1" dirty="0"/>
          </a:p>
          <a:p>
            <a:pPr algn="ctr"/>
            <a:r>
              <a:rPr lang="en-US" sz="2400" b="1" dirty="0">
                <a:solidFill>
                  <a:srgbClr val="FF0000"/>
                </a:solidFill>
              </a:rPr>
              <a:t>x</a:t>
            </a:r>
            <a:r>
              <a:rPr lang="en-US" sz="2400" b="1" dirty="0" smtClean="0">
                <a:solidFill>
                  <a:srgbClr val="FF0000"/>
                </a:solidFill>
              </a:rPr>
              <a:t>1</a:t>
            </a:r>
            <a:r>
              <a:rPr lang="en-US" sz="2400" b="1" dirty="0" smtClean="0"/>
              <a:t>, </a:t>
            </a:r>
            <a:r>
              <a:rPr lang="en-US" sz="2400" b="1" dirty="0" smtClean="0">
                <a:solidFill>
                  <a:srgbClr val="0000FF"/>
                </a:solidFill>
              </a:rPr>
              <a:t>y2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1153335" y="2511072"/>
            <a:ext cx="490460" cy="68616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1</a:t>
            </a:r>
          </a:p>
        </p:txBody>
      </p:sp>
      <p:sp>
        <p:nvSpPr>
          <p:cNvPr id="24" name="Oval 23"/>
          <p:cNvSpPr/>
          <p:nvPr/>
        </p:nvSpPr>
        <p:spPr>
          <a:xfrm>
            <a:off x="3202940" y="2514868"/>
            <a:ext cx="490460" cy="68616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2</a:t>
            </a:r>
            <a:endParaRPr lang="en-US" sz="2800" b="1" dirty="0"/>
          </a:p>
        </p:txBody>
      </p:sp>
      <p:sp>
        <p:nvSpPr>
          <p:cNvPr id="25" name="Oval 24"/>
          <p:cNvSpPr/>
          <p:nvPr/>
        </p:nvSpPr>
        <p:spPr>
          <a:xfrm>
            <a:off x="6712340" y="2514868"/>
            <a:ext cx="490460" cy="68616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3</a:t>
            </a:r>
            <a:endParaRPr lang="en-US" sz="2800" b="1" dirty="0"/>
          </a:p>
        </p:txBody>
      </p:sp>
      <p:sp>
        <p:nvSpPr>
          <p:cNvPr id="26" name="Oval 25"/>
          <p:cNvSpPr/>
          <p:nvPr/>
        </p:nvSpPr>
        <p:spPr>
          <a:xfrm>
            <a:off x="2195952" y="4415382"/>
            <a:ext cx="490460" cy="68616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1</a:t>
            </a:r>
          </a:p>
        </p:txBody>
      </p:sp>
      <p:sp>
        <p:nvSpPr>
          <p:cNvPr id="27" name="Oval 26"/>
          <p:cNvSpPr/>
          <p:nvPr/>
        </p:nvSpPr>
        <p:spPr>
          <a:xfrm>
            <a:off x="4344364" y="4415382"/>
            <a:ext cx="490460" cy="68616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2</a:t>
            </a:r>
            <a:endParaRPr lang="en-US" sz="2800" b="1" dirty="0"/>
          </a:p>
        </p:txBody>
      </p:sp>
      <p:sp>
        <p:nvSpPr>
          <p:cNvPr id="28" name="Oval 27"/>
          <p:cNvSpPr/>
          <p:nvPr/>
        </p:nvSpPr>
        <p:spPr>
          <a:xfrm>
            <a:off x="5737619" y="4415382"/>
            <a:ext cx="490460" cy="68616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2</a:t>
            </a:r>
            <a:endParaRPr lang="en-US" sz="28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11</a:t>
            </a:fld>
            <a:endParaRPr lang="en-US"/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670363" y="3439073"/>
            <a:ext cx="822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1439419" y="3318090"/>
            <a:ext cx="0" cy="233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3448170" y="3318090"/>
            <a:ext cx="0" cy="233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6957570" y="3318090"/>
            <a:ext cx="0" cy="233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2341458" y="3318090"/>
            <a:ext cx="0" cy="233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4589594" y="3318090"/>
            <a:ext cx="0" cy="233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982849" y="3318090"/>
            <a:ext cx="0" cy="233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6305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Multi-Versioning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46517" y="1680943"/>
            <a:ext cx="15728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Commit T1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</a:rPr>
              <a:t>x</a:t>
            </a:r>
            <a:r>
              <a:rPr lang="en-US" sz="2400" b="1" dirty="0" smtClean="0">
                <a:solidFill>
                  <a:srgbClr val="FF0000"/>
                </a:solidFill>
              </a:rPr>
              <a:t>=x1, y=y1</a:t>
            </a:r>
            <a:endParaRPr lang="en-US" sz="2400" b="1" dirty="0">
              <a:solidFill>
                <a:srgbClr val="FF0000"/>
              </a:solidFill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1439419" y="2388829"/>
            <a:ext cx="0" cy="233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257831" y="283771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1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138415" y="3479489"/>
            <a:ext cx="716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x</a:t>
            </a:r>
            <a:r>
              <a:rPr lang="en-US" sz="2400" b="1" dirty="0" smtClean="0">
                <a:solidFill>
                  <a:srgbClr val="FF0000"/>
                </a:solidFill>
              </a:rPr>
              <a:t>1,1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96219" y="4234910"/>
            <a:ext cx="7906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 y1,1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32942" y="3508170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x</a:t>
            </a:r>
            <a:endParaRPr lang="en-US" sz="2400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425744" y="4234910"/>
            <a:ext cx="3305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y</a:t>
            </a:r>
            <a:endParaRPr lang="en-US" sz="2400" b="1" dirty="0"/>
          </a:p>
        </p:txBody>
      </p:sp>
      <p:sp>
        <p:nvSpPr>
          <p:cNvPr id="2" name="Rectangle 1"/>
          <p:cNvSpPr/>
          <p:nvPr/>
        </p:nvSpPr>
        <p:spPr>
          <a:xfrm>
            <a:off x="300477" y="3479489"/>
            <a:ext cx="569471" cy="496374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300477" y="4234910"/>
            <a:ext cx="569471" cy="496374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166989" y="3479489"/>
            <a:ext cx="620683" cy="496374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1166990" y="4234910"/>
            <a:ext cx="620683" cy="496374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>
            <a:stCxn id="2" idx="3"/>
            <a:endCxn id="3" idx="1"/>
          </p:cNvCxnSpPr>
          <p:nvPr/>
        </p:nvCxnSpPr>
        <p:spPr>
          <a:xfrm>
            <a:off x="869948" y="3727676"/>
            <a:ext cx="29704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38" idx="3"/>
            <a:endCxn id="40" idx="1"/>
          </p:cNvCxnSpPr>
          <p:nvPr/>
        </p:nvCxnSpPr>
        <p:spPr>
          <a:xfrm>
            <a:off x="869948" y="4483097"/>
            <a:ext cx="29704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12</a:t>
            </a:fld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13038" y="2751009"/>
            <a:ext cx="1168906" cy="6906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2400" b="1" dirty="0"/>
              <a:t>c</a:t>
            </a:r>
            <a:r>
              <a:rPr lang="en-US" sz="2400" b="1" dirty="0" smtClean="0"/>
              <a:t>ommit </a:t>
            </a:r>
          </a:p>
          <a:p>
            <a:pPr>
              <a:lnSpc>
                <a:spcPct val="80000"/>
              </a:lnSpc>
            </a:pPr>
            <a:r>
              <a:rPr lang="en-US" sz="2400" b="1" dirty="0" smtClean="0"/>
              <a:t>counter</a:t>
            </a:r>
            <a:endParaRPr lang="en-US" sz="2400" b="1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670363" y="2505623"/>
            <a:ext cx="822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5493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Multi-Versioning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46517" y="1680943"/>
            <a:ext cx="157286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Commit T1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</a:rPr>
              <a:t>x</a:t>
            </a:r>
            <a:r>
              <a:rPr lang="en-US" sz="2400" b="1" dirty="0" smtClean="0">
                <a:solidFill>
                  <a:srgbClr val="FF0000"/>
                </a:solidFill>
              </a:rPr>
              <a:t>=x1, y=y1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82096" y="1680943"/>
            <a:ext cx="157286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00FF"/>
                </a:solidFill>
              </a:rPr>
              <a:t>Commit T2</a:t>
            </a:r>
          </a:p>
          <a:p>
            <a:pPr algn="ctr"/>
            <a:r>
              <a:rPr lang="en-US" sz="2400" b="1" dirty="0">
                <a:solidFill>
                  <a:srgbClr val="0000FF"/>
                </a:solidFill>
              </a:rPr>
              <a:t>y=y2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1439419" y="2388829"/>
            <a:ext cx="0" cy="233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468580" y="2388829"/>
            <a:ext cx="0" cy="233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257831" y="283771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1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293492" y="283771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138415" y="3479489"/>
            <a:ext cx="716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x</a:t>
            </a:r>
            <a:r>
              <a:rPr lang="en-US" sz="2400" b="1" dirty="0" smtClean="0">
                <a:solidFill>
                  <a:srgbClr val="FF0000"/>
                </a:solidFill>
              </a:rPr>
              <a:t>1,1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96219" y="4234910"/>
            <a:ext cx="7906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 y1,1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127635" y="4234910"/>
            <a:ext cx="7216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</a:rPr>
              <a:t>y2,2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32942" y="3508170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x</a:t>
            </a:r>
            <a:endParaRPr lang="en-US" sz="2400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425744" y="4234910"/>
            <a:ext cx="3305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y</a:t>
            </a:r>
            <a:endParaRPr lang="en-US" sz="2400" b="1" dirty="0"/>
          </a:p>
        </p:txBody>
      </p:sp>
      <p:sp>
        <p:nvSpPr>
          <p:cNvPr id="2" name="Rectangle 1"/>
          <p:cNvSpPr/>
          <p:nvPr/>
        </p:nvSpPr>
        <p:spPr>
          <a:xfrm>
            <a:off x="300477" y="3479489"/>
            <a:ext cx="569471" cy="496374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300477" y="4234910"/>
            <a:ext cx="569471" cy="496374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166989" y="3479489"/>
            <a:ext cx="620683" cy="496374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1166990" y="4234910"/>
            <a:ext cx="620683" cy="496374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>
            <a:stCxn id="2" idx="3"/>
            <a:endCxn id="3" idx="1"/>
          </p:cNvCxnSpPr>
          <p:nvPr/>
        </p:nvCxnSpPr>
        <p:spPr>
          <a:xfrm>
            <a:off x="869948" y="3727676"/>
            <a:ext cx="29704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38" idx="3"/>
            <a:endCxn id="40" idx="1"/>
          </p:cNvCxnSpPr>
          <p:nvPr/>
        </p:nvCxnSpPr>
        <p:spPr>
          <a:xfrm>
            <a:off x="869948" y="4483097"/>
            <a:ext cx="29704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3160267" y="4234910"/>
            <a:ext cx="620683" cy="496374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>
            <a:stCxn id="40" idx="3"/>
            <a:endCxn id="41" idx="1"/>
          </p:cNvCxnSpPr>
          <p:nvPr/>
        </p:nvCxnSpPr>
        <p:spPr>
          <a:xfrm>
            <a:off x="1787673" y="4483097"/>
            <a:ext cx="137259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13</a:t>
            </a:fld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13038" y="2751009"/>
            <a:ext cx="1168906" cy="6906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2400" b="1" dirty="0"/>
              <a:t>c</a:t>
            </a:r>
            <a:r>
              <a:rPr lang="en-US" sz="2400" b="1" dirty="0" smtClean="0"/>
              <a:t>ommit </a:t>
            </a:r>
          </a:p>
          <a:p>
            <a:pPr>
              <a:lnSpc>
                <a:spcPct val="80000"/>
              </a:lnSpc>
            </a:pPr>
            <a:r>
              <a:rPr lang="en-US" sz="2400" b="1" dirty="0" smtClean="0"/>
              <a:t>counter</a:t>
            </a:r>
            <a:endParaRPr lang="en-US" sz="2400" b="1" dirty="0"/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670363" y="2505623"/>
            <a:ext cx="822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6168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Multi-Versioning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46517" y="1680943"/>
            <a:ext cx="15728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Commit T1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</a:rPr>
              <a:t>x</a:t>
            </a:r>
            <a:r>
              <a:rPr lang="en-US" sz="2400" b="1" dirty="0" smtClean="0">
                <a:solidFill>
                  <a:srgbClr val="FF0000"/>
                </a:solidFill>
              </a:rPr>
              <a:t>=x1, y=y1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82096" y="1680943"/>
            <a:ext cx="15728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00FF"/>
                </a:solidFill>
              </a:rPr>
              <a:t>Commit T2</a:t>
            </a:r>
          </a:p>
          <a:p>
            <a:pPr algn="ctr"/>
            <a:r>
              <a:rPr lang="en-US" sz="2400" b="1" dirty="0">
                <a:solidFill>
                  <a:srgbClr val="0000FF"/>
                </a:solidFill>
              </a:rPr>
              <a:t>y=y2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97230" y="1680943"/>
            <a:ext cx="15728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8000"/>
                </a:solidFill>
              </a:rPr>
              <a:t>Commit </a:t>
            </a:r>
            <a:r>
              <a:rPr lang="en-US" sz="2400" b="1" dirty="0" smtClean="0">
                <a:solidFill>
                  <a:srgbClr val="008000"/>
                </a:solidFill>
              </a:rPr>
              <a:t>T3</a:t>
            </a:r>
            <a:endParaRPr lang="en-US" sz="2400" b="1" dirty="0">
              <a:solidFill>
                <a:srgbClr val="008000"/>
              </a:solidFill>
            </a:endParaRPr>
          </a:p>
          <a:p>
            <a:pPr algn="ctr"/>
            <a:r>
              <a:rPr lang="en-US" sz="2400" b="1" dirty="0" smtClean="0">
                <a:solidFill>
                  <a:srgbClr val="008000"/>
                </a:solidFill>
              </a:rPr>
              <a:t>x=x3</a:t>
            </a:r>
            <a:endParaRPr lang="en-US" sz="2400" b="1" dirty="0">
              <a:solidFill>
                <a:srgbClr val="008000"/>
              </a:solidFill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1439419" y="2388829"/>
            <a:ext cx="0" cy="233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468580" y="2388829"/>
            <a:ext cx="0" cy="233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906493" y="2388829"/>
            <a:ext cx="0" cy="233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257831" y="283771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1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293492" y="283771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731405" y="2843055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8000"/>
                </a:solidFill>
              </a:rPr>
              <a:t>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138415" y="3479489"/>
            <a:ext cx="716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x</a:t>
            </a:r>
            <a:r>
              <a:rPr lang="en-US" sz="2400" b="1" dirty="0" smtClean="0">
                <a:solidFill>
                  <a:srgbClr val="FF0000"/>
                </a:solidFill>
              </a:rPr>
              <a:t>1,1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96219" y="4234910"/>
            <a:ext cx="7906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 y1,1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127635" y="4234910"/>
            <a:ext cx="7216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</a:rPr>
              <a:t>y2,2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546271" y="3479489"/>
            <a:ext cx="716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8000"/>
                </a:solidFill>
              </a:rPr>
              <a:t>x</a:t>
            </a:r>
            <a:r>
              <a:rPr lang="en-US" sz="2400" b="1" dirty="0" smtClean="0">
                <a:solidFill>
                  <a:srgbClr val="008000"/>
                </a:solidFill>
              </a:rPr>
              <a:t>3,3</a:t>
            </a:r>
            <a:endParaRPr lang="en-US" sz="2400" b="1" dirty="0">
              <a:solidFill>
                <a:srgbClr val="008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32942" y="3508170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x</a:t>
            </a:r>
            <a:endParaRPr lang="en-US" sz="2400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425744" y="4234910"/>
            <a:ext cx="3305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y</a:t>
            </a:r>
            <a:endParaRPr lang="en-US" sz="2400" b="1" dirty="0"/>
          </a:p>
        </p:txBody>
      </p:sp>
      <p:sp>
        <p:nvSpPr>
          <p:cNvPr id="2" name="Rectangle 1"/>
          <p:cNvSpPr/>
          <p:nvPr/>
        </p:nvSpPr>
        <p:spPr>
          <a:xfrm>
            <a:off x="300477" y="3479489"/>
            <a:ext cx="569471" cy="496374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300477" y="4234910"/>
            <a:ext cx="569471" cy="496374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166989" y="3479489"/>
            <a:ext cx="620683" cy="496374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1166990" y="4234910"/>
            <a:ext cx="620683" cy="496374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>
            <a:stCxn id="2" idx="3"/>
            <a:endCxn id="3" idx="1"/>
          </p:cNvCxnSpPr>
          <p:nvPr/>
        </p:nvCxnSpPr>
        <p:spPr>
          <a:xfrm>
            <a:off x="869948" y="3727676"/>
            <a:ext cx="29704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38" idx="3"/>
            <a:endCxn id="40" idx="1"/>
          </p:cNvCxnSpPr>
          <p:nvPr/>
        </p:nvCxnSpPr>
        <p:spPr>
          <a:xfrm>
            <a:off x="869948" y="4483097"/>
            <a:ext cx="29704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3160267" y="4234910"/>
            <a:ext cx="620683" cy="496374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5569767" y="3479489"/>
            <a:ext cx="620683" cy="496374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>
            <a:stCxn id="3" idx="3"/>
          </p:cNvCxnSpPr>
          <p:nvPr/>
        </p:nvCxnSpPr>
        <p:spPr>
          <a:xfrm>
            <a:off x="1787672" y="3727676"/>
            <a:ext cx="378209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40" idx="3"/>
            <a:endCxn id="41" idx="1"/>
          </p:cNvCxnSpPr>
          <p:nvPr/>
        </p:nvCxnSpPr>
        <p:spPr>
          <a:xfrm>
            <a:off x="1787673" y="4483097"/>
            <a:ext cx="137259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14</a:t>
            </a:fld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13038" y="2751009"/>
            <a:ext cx="1168906" cy="6906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2400" b="1" dirty="0"/>
              <a:t>c</a:t>
            </a:r>
            <a:r>
              <a:rPr lang="en-US" sz="2400" b="1" dirty="0" smtClean="0"/>
              <a:t>ommit </a:t>
            </a:r>
          </a:p>
          <a:p>
            <a:pPr>
              <a:lnSpc>
                <a:spcPct val="80000"/>
              </a:lnSpc>
            </a:pPr>
            <a:r>
              <a:rPr lang="en-US" sz="2400" b="1" dirty="0" smtClean="0"/>
              <a:t>counter</a:t>
            </a:r>
            <a:endParaRPr lang="en-US" sz="2400" b="1" dirty="0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670363" y="2505623"/>
            <a:ext cx="822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2362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Reads from Snapshot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46517" y="1680943"/>
            <a:ext cx="15728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Commit T1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</a:rPr>
              <a:t>x</a:t>
            </a:r>
            <a:r>
              <a:rPr lang="en-US" sz="2400" b="1" dirty="0" smtClean="0">
                <a:solidFill>
                  <a:srgbClr val="FF0000"/>
                </a:solidFill>
              </a:rPr>
              <a:t>=x1, y=y1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82096" y="1680943"/>
            <a:ext cx="15728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00FF"/>
                </a:solidFill>
              </a:rPr>
              <a:t>Commit T2</a:t>
            </a:r>
          </a:p>
          <a:p>
            <a:pPr algn="ctr"/>
            <a:r>
              <a:rPr lang="en-US" sz="2400" b="1" dirty="0">
                <a:solidFill>
                  <a:srgbClr val="0000FF"/>
                </a:solidFill>
              </a:rPr>
              <a:t>y=y2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97230" y="1680943"/>
            <a:ext cx="15728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8000"/>
                </a:solidFill>
              </a:rPr>
              <a:t>Commit </a:t>
            </a:r>
            <a:r>
              <a:rPr lang="en-US" sz="2400" b="1" dirty="0" smtClean="0">
                <a:solidFill>
                  <a:srgbClr val="008000"/>
                </a:solidFill>
              </a:rPr>
              <a:t>T3</a:t>
            </a:r>
            <a:endParaRPr lang="en-US" sz="2400" b="1" dirty="0">
              <a:solidFill>
                <a:srgbClr val="008000"/>
              </a:solidFill>
            </a:endParaRPr>
          </a:p>
          <a:p>
            <a:pPr algn="ctr"/>
            <a:r>
              <a:rPr lang="en-US" sz="2400" b="1" dirty="0" smtClean="0">
                <a:solidFill>
                  <a:srgbClr val="008000"/>
                </a:solidFill>
              </a:rPr>
              <a:t>x=x3</a:t>
            </a:r>
            <a:endParaRPr lang="en-US" sz="2400" b="1" dirty="0">
              <a:solidFill>
                <a:srgbClr val="008000"/>
              </a:solidFill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1439419" y="2388829"/>
            <a:ext cx="0" cy="233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468580" y="2388829"/>
            <a:ext cx="0" cy="233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906493" y="2388829"/>
            <a:ext cx="0" cy="233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257831" y="283771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1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293492" y="283771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731405" y="2843055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8000"/>
                </a:solidFill>
              </a:rPr>
              <a:t>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138415" y="3479489"/>
            <a:ext cx="716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x</a:t>
            </a:r>
            <a:r>
              <a:rPr lang="en-US" sz="2400" b="1" dirty="0" smtClean="0">
                <a:solidFill>
                  <a:srgbClr val="FF0000"/>
                </a:solidFill>
              </a:rPr>
              <a:t>1,1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96219" y="4234910"/>
            <a:ext cx="7906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 y1,1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127635" y="4234910"/>
            <a:ext cx="7216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</a:rPr>
              <a:t>y2,2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546271" y="3479489"/>
            <a:ext cx="716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8000"/>
                </a:solidFill>
              </a:rPr>
              <a:t>x</a:t>
            </a:r>
            <a:r>
              <a:rPr lang="en-US" sz="2400" b="1" dirty="0" smtClean="0">
                <a:solidFill>
                  <a:srgbClr val="008000"/>
                </a:solidFill>
              </a:rPr>
              <a:t>3,3</a:t>
            </a:r>
            <a:endParaRPr lang="en-US" sz="2400" b="1" dirty="0">
              <a:solidFill>
                <a:srgbClr val="008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32942" y="3508170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x</a:t>
            </a:r>
            <a:endParaRPr lang="en-US" sz="2400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425744" y="4234910"/>
            <a:ext cx="3305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y</a:t>
            </a:r>
            <a:endParaRPr lang="en-US" sz="2400" b="1" dirty="0"/>
          </a:p>
        </p:txBody>
      </p:sp>
      <p:sp>
        <p:nvSpPr>
          <p:cNvPr id="2" name="Rectangle 1"/>
          <p:cNvSpPr/>
          <p:nvPr/>
        </p:nvSpPr>
        <p:spPr>
          <a:xfrm>
            <a:off x="300477" y="3479489"/>
            <a:ext cx="569471" cy="496374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300477" y="4234910"/>
            <a:ext cx="569471" cy="496374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166989" y="3479489"/>
            <a:ext cx="620683" cy="496374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1166990" y="4234910"/>
            <a:ext cx="620683" cy="496374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>
            <a:stCxn id="2" idx="3"/>
            <a:endCxn id="3" idx="1"/>
          </p:cNvCxnSpPr>
          <p:nvPr/>
        </p:nvCxnSpPr>
        <p:spPr>
          <a:xfrm>
            <a:off x="869948" y="3727676"/>
            <a:ext cx="29704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38" idx="3"/>
            <a:endCxn id="40" idx="1"/>
          </p:cNvCxnSpPr>
          <p:nvPr/>
        </p:nvCxnSpPr>
        <p:spPr>
          <a:xfrm>
            <a:off x="869948" y="4483097"/>
            <a:ext cx="29704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3160267" y="4234910"/>
            <a:ext cx="620683" cy="496374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5569767" y="3479489"/>
            <a:ext cx="620683" cy="496374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>
            <a:stCxn id="3" idx="3"/>
          </p:cNvCxnSpPr>
          <p:nvPr/>
        </p:nvCxnSpPr>
        <p:spPr>
          <a:xfrm>
            <a:off x="1787672" y="3727676"/>
            <a:ext cx="378209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40" idx="3"/>
            <a:endCxn id="41" idx="1"/>
          </p:cNvCxnSpPr>
          <p:nvPr/>
        </p:nvCxnSpPr>
        <p:spPr>
          <a:xfrm>
            <a:off x="1787673" y="4483097"/>
            <a:ext cx="137259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15</a:t>
            </a:fld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13038" y="2751009"/>
            <a:ext cx="1168906" cy="6906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2400" b="1" dirty="0"/>
              <a:t>c</a:t>
            </a:r>
            <a:r>
              <a:rPr lang="en-US" sz="2400" b="1" dirty="0" smtClean="0"/>
              <a:t>ommit </a:t>
            </a:r>
          </a:p>
          <a:p>
            <a:pPr>
              <a:lnSpc>
                <a:spcPct val="80000"/>
              </a:lnSpc>
            </a:pPr>
            <a:r>
              <a:rPr lang="en-US" sz="2400" b="1" dirty="0" smtClean="0"/>
              <a:t>counter</a:t>
            </a:r>
            <a:endParaRPr lang="en-US" sz="2400" b="1" dirty="0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670363" y="2505623"/>
            <a:ext cx="822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060880" y="5148095"/>
            <a:ext cx="11803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Start T5</a:t>
            </a:r>
            <a:endParaRPr lang="en-US" sz="2400" b="1" dirty="0"/>
          </a:p>
          <a:p>
            <a:pPr algn="ctr"/>
            <a:r>
              <a:rPr lang="en-US" sz="2400" b="1" dirty="0">
                <a:solidFill>
                  <a:srgbClr val="FF0000"/>
                </a:solidFill>
              </a:rPr>
              <a:t>x</a:t>
            </a:r>
            <a:r>
              <a:rPr lang="en-US" sz="2400" b="1" dirty="0" smtClean="0">
                <a:solidFill>
                  <a:srgbClr val="FF0000"/>
                </a:solidFill>
              </a:rPr>
              <a:t>1</a:t>
            </a:r>
            <a:r>
              <a:rPr lang="en-US" sz="2400" b="1" dirty="0" smtClean="0"/>
              <a:t>, </a:t>
            </a:r>
            <a:r>
              <a:rPr lang="en-US" sz="2400" b="1" dirty="0" smtClean="0">
                <a:solidFill>
                  <a:srgbClr val="0000FF"/>
                </a:solidFill>
              </a:rPr>
              <a:t>y2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4344364" y="6045225"/>
            <a:ext cx="490460" cy="68616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2</a:t>
            </a:r>
            <a:endParaRPr lang="en-US" sz="2800" b="1" dirty="0"/>
          </a:p>
        </p:txBody>
      </p:sp>
      <p:cxnSp>
        <p:nvCxnSpPr>
          <p:cNvPr id="46" name="Straight Arrow Connector 45"/>
          <p:cNvCxnSpPr/>
          <p:nvPr/>
        </p:nvCxnSpPr>
        <p:spPr>
          <a:xfrm>
            <a:off x="4589594" y="5068916"/>
            <a:ext cx="4310369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4589594" y="4947933"/>
            <a:ext cx="0" cy="233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4467074" y="3441647"/>
            <a:ext cx="248171" cy="173987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298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Reads from Snapshot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46517" y="1680943"/>
            <a:ext cx="15728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Commit T1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</a:rPr>
              <a:t>x</a:t>
            </a:r>
            <a:r>
              <a:rPr lang="en-US" sz="2400" b="1" dirty="0" smtClean="0">
                <a:solidFill>
                  <a:srgbClr val="FF0000"/>
                </a:solidFill>
              </a:rPr>
              <a:t>=x1, y=y1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82096" y="1680943"/>
            <a:ext cx="15728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00FF"/>
                </a:solidFill>
              </a:rPr>
              <a:t>Commit T2</a:t>
            </a:r>
          </a:p>
          <a:p>
            <a:pPr algn="ctr"/>
            <a:r>
              <a:rPr lang="en-US" sz="2400" b="1" dirty="0">
                <a:solidFill>
                  <a:srgbClr val="0000FF"/>
                </a:solidFill>
              </a:rPr>
              <a:t>y=y2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97230" y="1680943"/>
            <a:ext cx="15728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8000"/>
                </a:solidFill>
              </a:rPr>
              <a:t>Commit </a:t>
            </a:r>
            <a:r>
              <a:rPr lang="en-US" sz="2400" b="1" dirty="0" smtClean="0">
                <a:solidFill>
                  <a:srgbClr val="008000"/>
                </a:solidFill>
              </a:rPr>
              <a:t>T3</a:t>
            </a:r>
            <a:endParaRPr lang="en-US" sz="2400" b="1" dirty="0">
              <a:solidFill>
                <a:srgbClr val="008000"/>
              </a:solidFill>
            </a:endParaRPr>
          </a:p>
          <a:p>
            <a:pPr algn="ctr"/>
            <a:r>
              <a:rPr lang="en-US" sz="2400" b="1" dirty="0" smtClean="0">
                <a:solidFill>
                  <a:srgbClr val="008000"/>
                </a:solidFill>
              </a:rPr>
              <a:t>x=x3</a:t>
            </a:r>
            <a:endParaRPr lang="en-US" sz="2400" b="1" dirty="0">
              <a:solidFill>
                <a:srgbClr val="008000"/>
              </a:solidFill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1439419" y="2388829"/>
            <a:ext cx="0" cy="233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468580" y="2388829"/>
            <a:ext cx="0" cy="233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906493" y="2388829"/>
            <a:ext cx="0" cy="233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257831" y="283771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1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293492" y="283771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731405" y="2843055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8000"/>
                </a:solidFill>
              </a:rPr>
              <a:t>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138415" y="3479489"/>
            <a:ext cx="716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x</a:t>
            </a:r>
            <a:r>
              <a:rPr lang="en-US" sz="2400" b="1" dirty="0" smtClean="0">
                <a:solidFill>
                  <a:srgbClr val="FF0000"/>
                </a:solidFill>
              </a:rPr>
              <a:t>1,1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96219" y="4234910"/>
            <a:ext cx="7906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 y1,1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127635" y="4234910"/>
            <a:ext cx="7216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</a:rPr>
              <a:t>y2,2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546271" y="3479489"/>
            <a:ext cx="716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8000"/>
                </a:solidFill>
              </a:rPr>
              <a:t>x</a:t>
            </a:r>
            <a:r>
              <a:rPr lang="en-US" sz="2400" b="1" dirty="0" smtClean="0">
                <a:solidFill>
                  <a:srgbClr val="008000"/>
                </a:solidFill>
              </a:rPr>
              <a:t>3,3</a:t>
            </a:r>
            <a:endParaRPr lang="en-US" sz="2400" b="1" dirty="0">
              <a:solidFill>
                <a:srgbClr val="008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32942" y="3508170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x</a:t>
            </a:r>
            <a:endParaRPr lang="en-US" sz="2400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425744" y="4234910"/>
            <a:ext cx="3305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y</a:t>
            </a:r>
            <a:endParaRPr lang="en-US" sz="2400" b="1" dirty="0"/>
          </a:p>
        </p:txBody>
      </p:sp>
      <p:sp>
        <p:nvSpPr>
          <p:cNvPr id="2" name="Rectangle 1"/>
          <p:cNvSpPr/>
          <p:nvPr/>
        </p:nvSpPr>
        <p:spPr>
          <a:xfrm>
            <a:off x="300477" y="3479489"/>
            <a:ext cx="569471" cy="496374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300477" y="4234910"/>
            <a:ext cx="569471" cy="496374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166989" y="3479489"/>
            <a:ext cx="620683" cy="496374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1166990" y="4234910"/>
            <a:ext cx="620683" cy="496374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>
            <a:stCxn id="2" idx="3"/>
            <a:endCxn id="3" idx="1"/>
          </p:cNvCxnSpPr>
          <p:nvPr/>
        </p:nvCxnSpPr>
        <p:spPr>
          <a:xfrm>
            <a:off x="869948" y="3727676"/>
            <a:ext cx="29704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38" idx="3"/>
            <a:endCxn id="40" idx="1"/>
          </p:cNvCxnSpPr>
          <p:nvPr/>
        </p:nvCxnSpPr>
        <p:spPr>
          <a:xfrm>
            <a:off x="869948" y="4483097"/>
            <a:ext cx="29704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3160267" y="4234910"/>
            <a:ext cx="620683" cy="496374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5569767" y="3479489"/>
            <a:ext cx="620683" cy="496374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>
            <a:stCxn id="3" idx="3"/>
          </p:cNvCxnSpPr>
          <p:nvPr/>
        </p:nvCxnSpPr>
        <p:spPr>
          <a:xfrm>
            <a:off x="1787672" y="3727676"/>
            <a:ext cx="378209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40" idx="3"/>
            <a:endCxn id="41" idx="1"/>
          </p:cNvCxnSpPr>
          <p:nvPr/>
        </p:nvCxnSpPr>
        <p:spPr>
          <a:xfrm>
            <a:off x="1787673" y="4483097"/>
            <a:ext cx="137259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16</a:t>
            </a:fld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13038" y="2751009"/>
            <a:ext cx="1168906" cy="6906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2400" b="1" dirty="0"/>
              <a:t>c</a:t>
            </a:r>
            <a:r>
              <a:rPr lang="en-US" sz="2400" b="1" dirty="0" smtClean="0"/>
              <a:t>ommit </a:t>
            </a:r>
          </a:p>
          <a:p>
            <a:pPr>
              <a:lnSpc>
                <a:spcPct val="80000"/>
              </a:lnSpc>
            </a:pPr>
            <a:r>
              <a:rPr lang="en-US" sz="2400" b="1" dirty="0" smtClean="0"/>
              <a:t>counter</a:t>
            </a:r>
            <a:endParaRPr lang="en-US" sz="2400" b="1" dirty="0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670363" y="2505623"/>
            <a:ext cx="822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060880" y="5148095"/>
            <a:ext cx="11803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Start T5</a:t>
            </a:r>
            <a:endParaRPr lang="en-US" sz="2400" b="1" dirty="0"/>
          </a:p>
          <a:p>
            <a:pPr algn="ctr"/>
            <a:r>
              <a:rPr lang="en-US" sz="2400" b="1" dirty="0">
                <a:solidFill>
                  <a:srgbClr val="FF0000"/>
                </a:solidFill>
              </a:rPr>
              <a:t>x</a:t>
            </a:r>
            <a:r>
              <a:rPr lang="en-US" sz="2400" b="1" dirty="0" smtClean="0">
                <a:solidFill>
                  <a:srgbClr val="FF0000"/>
                </a:solidFill>
              </a:rPr>
              <a:t>1</a:t>
            </a:r>
            <a:r>
              <a:rPr lang="en-US" sz="2400" b="1" dirty="0" smtClean="0"/>
              <a:t>, </a:t>
            </a:r>
            <a:r>
              <a:rPr lang="en-US" sz="2400" b="1" dirty="0" smtClean="0">
                <a:solidFill>
                  <a:srgbClr val="0000FF"/>
                </a:solidFill>
              </a:rPr>
              <a:t>y2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4344364" y="6045225"/>
            <a:ext cx="490460" cy="68616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2</a:t>
            </a:r>
            <a:endParaRPr lang="en-US" sz="2800" b="1" dirty="0"/>
          </a:p>
        </p:txBody>
      </p:sp>
      <p:cxnSp>
        <p:nvCxnSpPr>
          <p:cNvPr id="46" name="Straight Arrow Connector 45"/>
          <p:cNvCxnSpPr/>
          <p:nvPr/>
        </p:nvCxnSpPr>
        <p:spPr>
          <a:xfrm>
            <a:off x="4589594" y="5068916"/>
            <a:ext cx="4310369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4589594" y="4947933"/>
            <a:ext cx="0" cy="233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4467074" y="3441647"/>
            <a:ext cx="248171" cy="173987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Connector 35"/>
          <p:cNvCxnSpPr/>
          <p:nvPr/>
        </p:nvCxnSpPr>
        <p:spPr>
          <a:xfrm>
            <a:off x="7416534" y="4952122"/>
            <a:ext cx="0" cy="233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6770096" y="5185710"/>
            <a:ext cx="14673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r</a:t>
            </a:r>
            <a:r>
              <a:rPr lang="en-US" sz="2400" b="1" baseline="-25000" dirty="0" smtClean="0"/>
              <a:t>5</a:t>
            </a:r>
            <a:r>
              <a:rPr lang="en-US" sz="2400" b="1" dirty="0" smtClean="0"/>
              <a:t>(x) -&gt; x1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297423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Partitioned Data Store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058359" y="2000097"/>
            <a:ext cx="1240854" cy="170811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P1</a:t>
            </a:r>
            <a:endParaRPr lang="en-US" sz="3600" b="1" dirty="0"/>
          </a:p>
        </p:txBody>
      </p:sp>
      <p:sp>
        <p:nvSpPr>
          <p:cNvPr id="3" name="Rounded Rectangle 2"/>
          <p:cNvSpPr/>
          <p:nvPr/>
        </p:nvSpPr>
        <p:spPr>
          <a:xfrm>
            <a:off x="1751795" y="1854105"/>
            <a:ext cx="1810187" cy="2832255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4035544" y="1985497"/>
            <a:ext cx="1240854" cy="170811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P2</a:t>
            </a:r>
            <a:endParaRPr lang="en-US" sz="3600" b="1" dirty="0"/>
          </a:p>
        </p:txBody>
      </p:sp>
      <p:sp>
        <p:nvSpPr>
          <p:cNvPr id="18" name="Rounded Rectangle 17"/>
          <p:cNvSpPr/>
          <p:nvPr/>
        </p:nvSpPr>
        <p:spPr>
          <a:xfrm>
            <a:off x="3728980" y="1839505"/>
            <a:ext cx="1810187" cy="2832255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5998131" y="2000097"/>
            <a:ext cx="1240854" cy="170811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P3</a:t>
            </a:r>
            <a:endParaRPr lang="en-US" sz="3600" b="1" dirty="0"/>
          </a:p>
        </p:txBody>
      </p:sp>
      <p:sp>
        <p:nvSpPr>
          <p:cNvPr id="21" name="Rounded Rectangle 20"/>
          <p:cNvSpPr/>
          <p:nvPr/>
        </p:nvSpPr>
        <p:spPr>
          <a:xfrm>
            <a:off x="5691567" y="1854105"/>
            <a:ext cx="1810187" cy="2832255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5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75" y="274638"/>
            <a:ext cx="8858250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Transaction in Partitioned Data Store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058359" y="2000097"/>
            <a:ext cx="1240854" cy="170811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P1</a:t>
            </a:r>
            <a:endParaRPr lang="en-US" sz="3600" b="1" dirty="0"/>
          </a:p>
        </p:txBody>
      </p:sp>
      <p:sp>
        <p:nvSpPr>
          <p:cNvPr id="3" name="Rounded Rectangle 2"/>
          <p:cNvSpPr/>
          <p:nvPr/>
        </p:nvSpPr>
        <p:spPr>
          <a:xfrm>
            <a:off x="1751795" y="1854105"/>
            <a:ext cx="1810187" cy="2832255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058359" y="3927199"/>
            <a:ext cx="1240854" cy="5693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T</a:t>
            </a:r>
            <a:endParaRPr lang="en-US" sz="3600" b="1" dirty="0"/>
          </a:p>
        </p:txBody>
      </p:sp>
      <p:sp>
        <p:nvSpPr>
          <p:cNvPr id="17" name="Rounded Rectangle 16"/>
          <p:cNvSpPr/>
          <p:nvPr/>
        </p:nvSpPr>
        <p:spPr>
          <a:xfrm>
            <a:off x="4035544" y="1985497"/>
            <a:ext cx="1240854" cy="170811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P2</a:t>
            </a:r>
            <a:endParaRPr lang="en-US" sz="3600" b="1" dirty="0"/>
          </a:p>
        </p:txBody>
      </p:sp>
      <p:sp>
        <p:nvSpPr>
          <p:cNvPr id="18" name="Rounded Rectangle 17"/>
          <p:cNvSpPr/>
          <p:nvPr/>
        </p:nvSpPr>
        <p:spPr>
          <a:xfrm>
            <a:off x="3728980" y="1839505"/>
            <a:ext cx="1810187" cy="2832255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5998131" y="2000097"/>
            <a:ext cx="1240854" cy="170811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P3</a:t>
            </a:r>
            <a:endParaRPr lang="en-US" sz="3600" b="1" dirty="0"/>
          </a:p>
        </p:txBody>
      </p:sp>
      <p:sp>
        <p:nvSpPr>
          <p:cNvPr id="21" name="Rounded Rectangle 20"/>
          <p:cNvSpPr/>
          <p:nvPr/>
        </p:nvSpPr>
        <p:spPr>
          <a:xfrm>
            <a:off x="5691567" y="1854105"/>
            <a:ext cx="1810187" cy="2832255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7"/>
          <p:cNvCxnSpPr>
            <a:stCxn id="9" idx="2"/>
          </p:cNvCxnSpPr>
          <p:nvPr/>
        </p:nvCxnSpPr>
        <p:spPr>
          <a:xfrm flipH="1">
            <a:off x="1853983" y="4211885"/>
            <a:ext cx="204376" cy="72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1853983" y="2365079"/>
            <a:ext cx="0" cy="184680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1853983" y="2365079"/>
            <a:ext cx="20437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9" idx="6"/>
          </p:cNvCxnSpPr>
          <p:nvPr/>
        </p:nvCxnSpPr>
        <p:spPr>
          <a:xfrm flipV="1">
            <a:off x="3299213" y="3416225"/>
            <a:ext cx="736331" cy="79566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223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this talk:</a:t>
            </a:r>
          </a:p>
          <a:p>
            <a:pPr lvl="1"/>
            <a:r>
              <a:rPr lang="en-US" dirty="0" smtClean="0"/>
              <a:t>Only single-partition update transactions</a:t>
            </a:r>
          </a:p>
          <a:p>
            <a:r>
              <a:rPr lang="en-US" dirty="0" smtClean="0"/>
              <a:t>In the paper:</a:t>
            </a:r>
          </a:p>
          <a:p>
            <a:pPr lvl="1"/>
            <a:r>
              <a:rPr lang="en-US" dirty="0" smtClean="0"/>
              <a:t>Multi-partition update transactions</a:t>
            </a:r>
          </a:p>
          <a:p>
            <a:pPr lvl="1"/>
            <a:r>
              <a:rPr lang="en-US" dirty="0" smtClean="0"/>
              <a:t>Using (augmented) 2PC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45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Completely decentralized </a:t>
            </a:r>
            <a:r>
              <a:rPr lang="en-US" dirty="0" smtClean="0"/>
              <a:t>implementation of SI</a:t>
            </a:r>
          </a:p>
          <a:p>
            <a:endParaRPr lang="en-US" dirty="0"/>
          </a:p>
          <a:p>
            <a:r>
              <a:rPr lang="en-US" dirty="0"/>
              <a:t>C</a:t>
            </a:r>
            <a:r>
              <a:rPr lang="en-US" dirty="0" smtClean="0"/>
              <a:t>urrent solutions have centralized component</a:t>
            </a:r>
          </a:p>
          <a:p>
            <a:endParaRPr lang="en-US" dirty="0"/>
          </a:p>
          <a:p>
            <a:r>
              <a:rPr lang="en-US" dirty="0" smtClean="0"/>
              <a:t>Better availability, latency, throughput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2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485" y="274638"/>
            <a:ext cx="8828956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Conventional SI in Partitioned Data Store</a:t>
            </a:r>
            <a:br>
              <a:rPr lang="en-US" dirty="0" smtClean="0"/>
            </a:br>
            <a:r>
              <a:rPr lang="en-US" dirty="0" smtClean="0"/>
              <a:t>[Percolator, OSDI 2010]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763764" y="1970899"/>
            <a:ext cx="1240854" cy="170811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P1</a:t>
            </a:r>
            <a:endParaRPr lang="en-US" sz="3600" b="1" dirty="0"/>
          </a:p>
        </p:txBody>
      </p:sp>
      <p:sp>
        <p:nvSpPr>
          <p:cNvPr id="3" name="Rounded Rectangle 2"/>
          <p:cNvSpPr/>
          <p:nvPr/>
        </p:nvSpPr>
        <p:spPr>
          <a:xfrm>
            <a:off x="457200" y="1824907"/>
            <a:ext cx="1810187" cy="2832255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63764" y="3898001"/>
            <a:ext cx="1240854" cy="5693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T</a:t>
            </a:r>
            <a:endParaRPr lang="en-US" sz="3600" b="1" dirty="0"/>
          </a:p>
        </p:txBody>
      </p:sp>
      <p:sp>
        <p:nvSpPr>
          <p:cNvPr id="17" name="Rounded Rectangle 16"/>
          <p:cNvSpPr/>
          <p:nvPr/>
        </p:nvSpPr>
        <p:spPr>
          <a:xfrm>
            <a:off x="2740949" y="1956299"/>
            <a:ext cx="1240854" cy="170811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P2</a:t>
            </a:r>
            <a:endParaRPr lang="en-US" sz="3600" b="1" dirty="0"/>
          </a:p>
        </p:txBody>
      </p:sp>
      <p:sp>
        <p:nvSpPr>
          <p:cNvPr id="18" name="Rounded Rectangle 17"/>
          <p:cNvSpPr/>
          <p:nvPr/>
        </p:nvSpPr>
        <p:spPr>
          <a:xfrm>
            <a:off x="2434385" y="1810307"/>
            <a:ext cx="1810187" cy="2832255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4703536" y="1970899"/>
            <a:ext cx="1240854" cy="170811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P3</a:t>
            </a:r>
            <a:endParaRPr lang="en-US" sz="3600" b="1" dirty="0"/>
          </a:p>
        </p:txBody>
      </p:sp>
      <p:sp>
        <p:nvSpPr>
          <p:cNvPr id="21" name="Rounded Rectangle 20"/>
          <p:cNvSpPr/>
          <p:nvPr/>
        </p:nvSpPr>
        <p:spPr>
          <a:xfrm>
            <a:off x="4396972" y="1824907"/>
            <a:ext cx="1810187" cy="2832255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6935006" y="1824907"/>
            <a:ext cx="1810187" cy="2832255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915370" y="2350480"/>
            <a:ext cx="184582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/>
              <a:t>Timestamp</a:t>
            </a:r>
          </a:p>
          <a:p>
            <a:pPr algn="ctr"/>
            <a:r>
              <a:rPr lang="en-US" sz="2800" b="1" dirty="0" smtClean="0"/>
              <a:t>Authority</a:t>
            </a:r>
            <a:endParaRPr lang="en-US" sz="28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92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Conventional SI: Transaction Start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763764" y="1970899"/>
            <a:ext cx="1240854" cy="170811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P1</a:t>
            </a:r>
            <a:endParaRPr lang="en-US" sz="3600" b="1" dirty="0"/>
          </a:p>
        </p:txBody>
      </p:sp>
      <p:sp>
        <p:nvSpPr>
          <p:cNvPr id="3" name="Rounded Rectangle 2"/>
          <p:cNvSpPr/>
          <p:nvPr/>
        </p:nvSpPr>
        <p:spPr>
          <a:xfrm>
            <a:off x="457200" y="1824907"/>
            <a:ext cx="1810187" cy="2832255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63764" y="3898001"/>
            <a:ext cx="1240854" cy="5693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T</a:t>
            </a:r>
            <a:endParaRPr lang="en-US" sz="3600" b="1" dirty="0"/>
          </a:p>
        </p:txBody>
      </p:sp>
      <p:sp>
        <p:nvSpPr>
          <p:cNvPr id="17" name="Rounded Rectangle 16"/>
          <p:cNvSpPr/>
          <p:nvPr/>
        </p:nvSpPr>
        <p:spPr>
          <a:xfrm>
            <a:off x="2740949" y="1956299"/>
            <a:ext cx="1240854" cy="170811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P2</a:t>
            </a:r>
            <a:endParaRPr lang="en-US" sz="3600" b="1" dirty="0"/>
          </a:p>
        </p:txBody>
      </p:sp>
      <p:sp>
        <p:nvSpPr>
          <p:cNvPr id="18" name="Rounded Rectangle 17"/>
          <p:cNvSpPr/>
          <p:nvPr/>
        </p:nvSpPr>
        <p:spPr>
          <a:xfrm>
            <a:off x="2434385" y="1810307"/>
            <a:ext cx="1810187" cy="2832255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4703536" y="1970899"/>
            <a:ext cx="1240854" cy="170811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P3</a:t>
            </a:r>
            <a:endParaRPr lang="en-US" sz="3600" b="1" dirty="0"/>
          </a:p>
        </p:txBody>
      </p:sp>
      <p:sp>
        <p:nvSpPr>
          <p:cNvPr id="21" name="Rounded Rectangle 20"/>
          <p:cNvSpPr/>
          <p:nvPr/>
        </p:nvSpPr>
        <p:spPr>
          <a:xfrm>
            <a:off x="4396972" y="1824907"/>
            <a:ext cx="1810187" cy="2832255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6935006" y="1824907"/>
            <a:ext cx="1810187" cy="2832255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>
            <a:stCxn id="9" idx="5"/>
          </p:cNvCxnSpPr>
          <p:nvPr/>
        </p:nvCxnSpPr>
        <p:spPr>
          <a:xfrm flipH="1">
            <a:off x="1810187" y="4383990"/>
            <a:ext cx="12712" cy="76954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810187" y="5153537"/>
            <a:ext cx="563493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7445125" y="4657162"/>
            <a:ext cx="0" cy="4963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8233432" y="4657162"/>
            <a:ext cx="0" cy="100734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945483" y="5664511"/>
            <a:ext cx="728795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endCxn id="9" idx="3"/>
          </p:cNvCxnSpPr>
          <p:nvPr/>
        </p:nvCxnSpPr>
        <p:spPr>
          <a:xfrm flipV="1">
            <a:off x="945483" y="4383990"/>
            <a:ext cx="0" cy="12805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202534" y="5722521"/>
            <a:ext cx="3162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</a:t>
            </a:r>
            <a:r>
              <a:rPr lang="en-US" sz="2800" dirty="0" smtClean="0"/>
              <a:t>napshot timestamp</a:t>
            </a:r>
            <a:endParaRPr lang="en-US" sz="2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21</a:t>
            </a:fld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915370" y="2350480"/>
            <a:ext cx="184582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/>
              <a:t>Timestamp</a:t>
            </a:r>
          </a:p>
          <a:p>
            <a:pPr algn="ctr"/>
            <a:r>
              <a:rPr lang="en-US" sz="2800" b="1" dirty="0" smtClean="0"/>
              <a:t>Authority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654464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3458" y="274638"/>
            <a:ext cx="8377084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Conventional SI: Transaction Execution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763764" y="1970899"/>
            <a:ext cx="1240854" cy="170811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P1</a:t>
            </a:r>
            <a:endParaRPr lang="en-US" sz="3600" b="1" dirty="0"/>
          </a:p>
        </p:txBody>
      </p:sp>
      <p:sp>
        <p:nvSpPr>
          <p:cNvPr id="3" name="Rounded Rectangle 2"/>
          <p:cNvSpPr/>
          <p:nvPr/>
        </p:nvSpPr>
        <p:spPr>
          <a:xfrm>
            <a:off x="457200" y="1824907"/>
            <a:ext cx="1810187" cy="2832255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63764" y="3898001"/>
            <a:ext cx="1240854" cy="5693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T</a:t>
            </a:r>
            <a:endParaRPr lang="en-US" sz="3600" b="1" dirty="0"/>
          </a:p>
        </p:txBody>
      </p:sp>
      <p:sp>
        <p:nvSpPr>
          <p:cNvPr id="17" name="Rounded Rectangle 16"/>
          <p:cNvSpPr/>
          <p:nvPr/>
        </p:nvSpPr>
        <p:spPr>
          <a:xfrm>
            <a:off x="2740949" y="1956299"/>
            <a:ext cx="1240854" cy="170811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P2</a:t>
            </a:r>
            <a:endParaRPr lang="en-US" sz="3600" b="1" dirty="0"/>
          </a:p>
        </p:txBody>
      </p:sp>
      <p:sp>
        <p:nvSpPr>
          <p:cNvPr id="18" name="Rounded Rectangle 17"/>
          <p:cNvSpPr/>
          <p:nvPr/>
        </p:nvSpPr>
        <p:spPr>
          <a:xfrm>
            <a:off x="2434385" y="1810307"/>
            <a:ext cx="1810187" cy="2832255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4703536" y="1970899"/>
            <a:ext cx="1240854" cy="170811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P3</a:t>
            </a:r>
            <a:endParaRPr lang="en-US" sz="3600" b="1" dirty="0"/>
          </a:p>
        </p:txBody>
      </p:sp>
      <p:sp>
        <p:nvSpPr>
          <p:cNvPr id="21" name="Rounded Rectangle 20"/>
          <p:cNvSpPr/>
          <p:nvPr/>
        </p:nvSpPr>
        <p:spPr>
          <a:xfrm>
            <a:off x="4396972" y="1824907"/>
            <a:ext cx="1810187" cy="2832255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7"/>
          <p:cNvCxnSpPr>
            <a:stCxn id="9" idx="2"/>
          </p:cNvCxnSpPr>
          <p:nvPr/>
        </p:nvCxnSpPr>
        <p:spPr>
          <a:xfrm flipH="1">
            <a:off x="559388" y="4182687"/>
            <a:ext cx="204376" cy="72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559388" y="2335881"/>
            <a:ext cx="0" cy="184680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559388" y="2335881"/>
            <a:ext cx="20437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9" idx="6"/>
          </p:cNvCxnSpPr>
          <p:nvPr/>
        </p:nvCxnSpPr>
        <p:spPr>
          <a:xfrm flipV="1">
            <a:off x="2004618" y="3387027"/>
            <a:ext cx="736331" cy="79566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6935006" y="1824907"/>
            <a:ext cx="1810187" cy="2832255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22</a:t>
            </a:fld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6915370" y="2350480"/>
            <a:ext cx="184582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/>
              <a:t>Timestamp</a:t>
            </a:r>
          </a:p>
          <a:p>
            <a:pPr algn="ctr"/>
            <a:r>
              <a:rPr lang="en-US" sz="2800" b="1" dirty="0" smtClean="0"/>
              <a:t>Authority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949858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Conventional SI: Transaction Commit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763764" y="1970899"/>
            <a:ext cx="1240854" cy="170811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P1</a:t>
            </a:r>
            <a:endParaRPr lang="en-US" sz="3600" b="1" dirty="0"/>
          </a:p>
        </p:txBody>
      </p:sp>
      <p:sp>
        <p:nvSpPr>
          <p:cNvPr id="3" name="Rounded Rectangle 2"/>
          <p:cNvSpPr/>
          <p:nvPr/>
        </p:nvSpPr>
        <p:spPr>
          <a:xfrm>
            <a:off x="457200" y="1824907"/>
            <a:ext cx="1810187" cy="2832255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63764" y="3898001"/>
            <a:ext cx="1240854" cy="5693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T</a:t>
            </a:r>
            <a:endParaRPr lang="en-US" sz="3600" b="1" dirty="0"/>
          </a:p>
        </p:txBody>
      </p:sp>
      <p:sp>
        <p:nvSpPr>
          <p:cNvPr id="17" name="Rounded Rectangle 16"/>
          <p:cNvSpPr/>
          <p:nvPr/>
        </p:nvSpPr>
        <p:spPr>
          <a:xfrm>
            <a:off x="2740949" y="1956299"/>
            <a:ext cx="1240854" cy="170811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P2</a:t>
            </a:r>
            <a:endParaRPr lang="en-US" sz="3600" b="1" dirty="0"/>
          </a:p>
        </p:txBody>
      </p:sp>
      <p:sp>
        <p:nvSpPr>
          <p:cNvPr id="18" name="Rounded Rectangle 17"/>
          <p:cNvSpPr/>
          <p:nvPr/>
        </p:nvSpPr>
        <p:spPr>
          <a:xfrm>
            <a:off x="2434385" y="1810307"/>
            <a:ext cx="1810187" cy="2832255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4703536" y="1970899"/>
            <a:ext cx="1240854" cy="170811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P3</a:t>
            </a:r>
            <a:endParaRPr lang="en-US" sz="3600" b="1" dirty="0"/>
          </a:p>
        </p:txBody>
      </p:sp>
      <p:sp>
        <p:nvSpPr>
          <p:cNvPr id="21" name="Rounded Rectangle 20"/>
          <p:cNvSpPr/>
          <p:nvPr/>
        </p:nvSpPr>
        <p:spPr>
          <a:xfrm>
            <a:off x="4396972" y="1824907"/>
            <a:ext cx="1810187" cy="2832255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6935006" y="1824907"/>
            <a:ext cx="1810187" cy="2832255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>
            <a:stCxn id="9" idx="5"/>
          </p:cNvCxnSpPr>
          <p:nvPr/>
        </p:nvCxnSpPr>
        <p:spPr>
          <a:xfrm flipH="1">
            <a:off x="1810187" y="4383990"/>
            <a:ext cx="12712" cy="76954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810187" y="5153537"/>
            <a:ext cx="563493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7445125" y="4657162"/>
            <a:ext cx="0" cy="4963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8233432" y="4657162"/>
            <a:ext cx="0" cy="100734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945483" y="5664511"/>
            <a:ext cx="728795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endCxn id="9" idx="3"/>
          </p:cNvCxnSpPr>
          <p:nvPr/>
        </p:nvCxnSpPr>
        <p:spPr>
          <a:xfrm flipV="1">
            <a:off x="945483" y="4383990"/>
            <a:ext cx="0" cy="12805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202534" y="5722521"/>
            <a:ext cx="29481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commit timestamp</a:t>
            </a:r>
            <a:endParaRPr lang="en-US" sz="2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23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6915370" y="2350480"/>
            <a:ext cx="184582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/>
              <a:t>Timestamp</a:t>
            </a:r>
          </a:p>
          <a:p>
            <a:pPr algn="ctr"/>
            <a:r>
              <a:rPr lang="en-US" sz="2800" b="1" dirty="0" smtClean="0"/>
              <a:t>Authority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77261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Single point of failure</a:t>
            </a:r>
          </a:p>
          <a:p>
            <a:r>
              <a:rPr lang="en-US" dirty="0" smtClean="0"/>
              <a:t>Latency (esp. with geo-partitioning)</a:t>
            </a:r>
          </a:p>
          <a:p>
            <a:r>
              <a:rPr lang="en-US" dirty="0" smtClean="0"/>
              <a:t>Throughput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63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Clock-SI: Key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Eliminate central timestamp authority</a:t>
            </a:r>
          </a:p>
          <a:p>
            <a:r>
              <a:rPr lang="en-US" dirty="0" smtClean="0"/>
              <a:t>Replace by loosely coupled clocks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75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485" y="274638"/>
            <a:ext cx="8828956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Clock-SI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763764" y="1970899"/>
            <a:ext cx="1240854" cy="170811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P1</a:t>
            </a:r>
            <a:endParaRPr lang="en-US" sz="3600" b="1" dirty="0"/>
          </a:p>
        </p:txBody>
      </p:sp>
      <p:sp>
        <p:nvSpPr>
          <p:cNvPr id="3" name="Rounded Rectangle 2"/>
          <p:cNvSpPr/>
          <p:nvPr/>
        </p:nvSpPr>
        <p:spPr>
          <a:xfrm>
            <a:off x="457200" y="1824907"/>
            <a:ext cx="1810187" cy="2832255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63764" y="3898001"/>
            <a:ext cx="1240854" cy="5693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T</a:t>
            </a:r>
            <a:endParaRPr lang="en-US" sz="3600" b="1" dirty="0"/>
          </a:p>
        </p:txBody>
      </p:sp>
      <p:sp>
        <p:nvSpPr>
          <p:cNvPr id="17" name="Rounded Rectangle 16"/>
          <p:cNvSpPr/>
          <p:nvPr/>
        </p:nvSpPr>
        <p:spPr>
          <a:xfrm>
            <a:off x="2740949" y="1956299"/>
            <a:ext cx="1240854" cy="170811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P2</a:t>
            </a:r>
            <a:endParaRPr lang="en-US" sz="3600" b="1" dirty="0"/>
          </a:p>
        </p:txBody>
      </p:sp>
      <p:sp>
        <p:nvSpPr>
          <p:cNvPr id="18" name="Rounded Rectangle 17"/>
          <p:cNvSpPr/>
          <p:nvPr/>
        </p:nvSpPr>
        <p:spPr>
          <a:xfrm>
            <a:off x="2434385" y="1810307"/>
            <a:ext cx="1810187" cy="2832255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4703536" y="1970899"/>
            <a:ext cx="1240854" cy="170811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P3</a:t>
            </a:r>
            <a:endParaRPr lang="en-US" sz="3600" b="1" dirty="0"/>
          </a:p>
        </p:txBody>
      </p:sp>
      <p:sp>
        <p:nvSpPr>
          <p:cNvPr id="21" name="Rounded Rectangle 20"/>
          <p:cNvSpPr/>
          <p:nvPr/>
        </p:nvSpPr>
        <p:spPr>
          <a:xfrm>
            <a:off x="4396972" y="1824907"/>
            <a:ext cx="1810187" cy="2832255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6935006" y="1824907"/>
            <a:ext cx="1810187" cy="2832255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915370" y="2350480"/>
            <a:ext cx="184582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/>
              <a:t>Timestamp</a:t>
            </a:r>
          </a:p>
          <a:p>
            <a:pPr algn="ctr"/>
            <a:r>
              <a:rPr lang="en-US" sz="2800" b="1" dirty="0" smtClean="0"/>
              <a:t>Authority</a:t>
            </a:r>
            <a:endParaRPr lang="en-US" sz="28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26</a:t>
            </a:fld>
            <a:endParaRPr lang="en-US"/>
          </a:p>
        </p:txBody>
      </p:sp>
      <p:sp>
        <p:nvSpPr>
          <p:cNvPr id="13" name="Multiply 12"/>
          <p:cNvSpPr/>
          <p:nvPr/>
        </p:nvSpPr>
        <p:spPr>
          <a:xfrm>
            <a:off x="6935006" y="1824907"/>
            <a:ext cx="1826190" cy="2832255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219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Clock-SI: Transaction Start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058359" y="2000097"/>
            <a:ext cx="1240854" cy="170811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P1</a:t>
            </a:r>
            <a:endParaRPr lang="en-US" sz="3600" b="1" dirty="0"/>
          </a:p>
        </p:txBody>
      </p:sp>
      <p:sp>
        <p:nvSpPr>
          <p:cNvPr id="3" name="Rounded Rectangle 2"/>
          <p:cNvSpPr/>
          <p:nvPr/>
        </p:nvSpPr>
        <p:spPr>
          <a:xfrm>
            <a:off x="1751795" y="1854105"/>
            <a:ext cx="1810187" cy="2832255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058359" y="3927199"/>
            <a:ext cx="1240854" cy="5693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T</a:t>
            </a:r>
            <a:endParaRPr lang="en-US" sz="3600" b="1" dirty="0"/>
          </a:p>
        </p:txBody>
      </p:sp>
      <p:sp>
        <p:nvSpPr>
          <p:cNvPr id="17" name="Rounded Rectangle 16"/>
          <p:cNvSpPr/>
          <p:nvPr/>
        </p:nvSpPr>
        <p:spPr>
          <a:xfrm>
            <a:off x="4035544" y="1985497"/>
            <a:ext cx="1240854" cy="170811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P2</a:t>
            </a:r>
            <a:endParaRPr lang="en-US" sz="3600" b="1" dirty="0"/>
          </a:p>
        </p:txBody>
      </p:sp>
      <p:sp>
        <p:nvSpPr>
          <p:cNvPr id="18" name="Rounded Rectangle 17"/>
          <p:cNvSpPr/>
          <p:nvPr/>
        </p:nvSpPr>
        <p:spPr>
          <a:xfrm>
            <a:off x="3728980" y="1839505"/>
            <a:ext cx="1810187" cy="2832255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5998131" y="2000097"/>
            <a:ext cx="1240854" cy="170811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P3</a:t>
            </a:r>
            <a:endParaRPr lang="en-US" sz="3600" b="1" dirty="0"/>
          </a:p>
        </p:txBody>
      </p:sp>
      <p:sp>
        <p:nvSpPr>
          <p:cNvPr id="21" name="Rounded Rectangle 20"/>
          <p:cNvSpPr/>
          <p:nvPr/>
        </p:nvSpPr>
        <p:spPr>
          <a:xfrm>
            <a:off x="5691567" y="1854105"/>
            <a:ext cx="1810187" cy="2832255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299887" y="4230979"/>
            <a:ext cx="485313" cy="48531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552934" y="4260943"/>
            <a:ext cx="0" cy="23562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 flipV="1">
            <a:off x="1552937" y="4496570"/>
            <a:ext cx="156097" cy="11319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27</a:t>
            </a:fld>
            <a:endParaRPr lang="en-US"/>
          </a:p>
        </p:txBody>
      </p:sp>
      <p:cxnSp>
        <p:nvCxnSpPr>
          <p:cNvPr id="7" name="Straight Connector 6"/>
          <p:cNvCxnSpPr>
            <a:stCxn id="9" idx="3"/>
          </p:cNvCxnSpPr>
          <p:nvPr/>
        </p:nvCxnSpPr>
        <p:spPr>
          <a:xfrm>
            <a:off x="2240078" y="4413188"/>
            <a:ext cx="8058" cy="72574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1709034" y="5138937"/>
            <a:ext cx="53104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endCxn id="14" idx="5"/>
          </p:cNvCxnSpPr>
          <p:nvPr/>
        </p:nvCxnSpPr>
        <p:spPr>
          <a:xfrm flipV="1">
            <a:off x="1714128" y="4645220"/>
            <a:ext cx="0" cy="49371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3"/>
          </p:cNvCxnSpPr>
          <p:nvPr/>
        </p:nvCxnSpPr>
        <p:spPr>
          <a:xfrm>
            <a:off x="1370959" y="4645220"/>
            <a:ext cx="0" cy="71270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370959" y="5357927"/>
            <a:ext cx="174653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endCxn id="9" idx="5"/>
          </p:cNvCxnSpPr>
          <p:nvPr/>
        </p:nvCxnSpPr>
        <p:spPr>
          <a:xfrm flipV="1">
            <a:off x="3117494" y="4413188"/>
            <a:ext cx="0" cy="94473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987124" y="5413568"/>
            <a:ext cx="27418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snapshot timestamp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1324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Clock-SI: Transaction Execution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058359" y="2000097"/>
            <a:ext cx="1240854" cy="170811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P1</a:t>
            </a:r>
            <a:endParaRPr lang="en-US" sz="3600" b="1" dirty="0"/>
          </a:p>
        </p:txBody>
      </p:sp>
      <p:sp>
        <p:nvSpPr>
          <p:cNvPr id="3" name="Rounded Rectangle 2"/>
          <p:cNvSpPr/>
          <p:nvPr/>
        </p:nvSpPr>
        <p:spPr>
          <a:xfrm>
            <a:off x="1751795" y="1854105"/>
            <a:ext cx="1810187" cy="2832255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058359" y="3927199"/>
            <a:ext cx="1240854" cy="5693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T</a:t>
            </a:r>
            <a:endParaRPr lang="en-US" sz="3600" b="1" dirty="0"/>
          </a:p>
        </p:txBody>
      </p:sp>
      <p:sp>
        <p:nvSpPr>
          <p:cNvPr id="17" name="Rounded Rectangle 16"/>
          <p:cNvSpPr/>
          <p:nvPr/>
        </p:nvSpPr>
        <p:spPr>
          <a:xfrm>
            <a:off x="4035544" y="1985497"/>
            <a:ext cx="1240854" cy="170811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P2</a:t>
            </a:r>
            <a:endParaRPr lang="en-US" sz="3600" b="1" dirty="0"/>
          </a:p>
        </p:txBody>
      </p:sp>
      <p:sp>
        <p:nvSpPr>
          <p:cNvPr id="18" name="Rounded Rectangle 17"/>
          <p:cNvSpPr/>
          <p:nvPr/>
        </p:nvSpPr>
        <p:spPr>
          <a:xfrm>
            <a:off x="3728980" y="1839505"/>
            <a:ext cx="1810187" cy="2832255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5998131" y="2000097"/>
            <a:ext cx="1240854" cy="170811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P3</a:t>
            </a:r>
            <a:endParaRPr lang="en-US" sz="3600" b="1" dirty="0"/>
          </a:p>
        </p:txBody>
      </p:sp>
      <p:sp>
        <p:nvSpPr>
          <p:cNvPr id="21" name="Rounded Rectangle 20"/>
          <p:cNvSpPr/>
          <p:nvPr/>
        </p:nvSpPr>
        <p:spPr>
          <a:xfrm>
            <a:off x="5691567" y="1854105"/>
            <a:ext cx="1810187" cy="2832255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7"/>
          <p:cNvCxnSpPr>
            <a:stCxn id="9" idx="2"/>
          </p:cNvCxnSpPr>
          <p:nvPr/>
        </p:nvCxnSpPr>
        <p:spPr>
          <a:xfrm flipH="1">
            <a:off x="1853983" y="4211885"/>
            <a:ext cx="204376" cy="72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1853983" y="2365079"/>
            <a:ext cx="0" cy="184680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1853983" y="2365079"/>
            <a:ext cx="20437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9" idx="6"/>
          </p:cNvCxnSpPr>
          <p:nvPr/>
        </p:nvCxnSpPr>
        <p:spPr>
          <a:xfrm flipV="1">
            <a:off x="3299213" y="3416225"/>
            <a:ext cx="736331" cy="79566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839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Clock-SI: Transaction Commit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058359" y="2000097"/>
            <a:ext cx="1240854" cy="170811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P1</a:t>
            </a:r>
            <a:endParaRPr lang="en-US" sz="3600" b="1" dirty="0"/>
          </a:p>
        </p:txBody>
      </p:sp>
      <p:sp>
        <p:nvSpPr>
          <p:cNvPr id="3" name="Rounded Rectangle 2"/>
          <p:cNvSpPr/>
          <p:nvPr/>
        </p:nvSpPr>
        <p:spPr>
          <a:xfrm>
            <a:off x="1751795" y="1854105"/>
            <a:ext cx="1810187" cy="2832255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058359" y="3927199"/>
            <a:ext cx="1240854" cy="56937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T</a:t>
            </a:r>
            <a:endParaRPr lang="en-US" sz="3600" b="1" dirty="0"/>
          </a:p>
        </p:txBody>
      </p:sp>
      <p:sp>
        <p:nvSpPr>
          <p:cNvPr id="17" name="Rounded Rectangle 16"/>
          <p:cNvSpPr/>
          <p:nvPr/>
        </p:nvSpPr>
        <p:spPr>
          <a:xfrm>
            <a:off x="4035544" y="1985497"/>
            <a:ext cx="1240854" cy="170811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P2</a:t>
            </a:r>
            <a:endParaRPr lang="en-US" sz="3600" b="1" dirty="0"/>
          </a:p>
        </p:txBody>
      </p:sp>
      <p:sp>
        <p:nvSpPr>
          <p:cNvPr id="18" name="Rounded Rectangle 17"/>
          <p:cNvSpPr/>
          <p:nvPr/>
        </p:nvSpPr>
        <p:spPr>
          <a:xfrm>
            <a:off x="3728980" y="1839505"/>
            <a:ext cx="1810187" cy="2832255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5998131" y="2000097"/>
            <a:ext cx="1240854" cy="170811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P3</a:t>
            </a:r>
            <a:endParaRPr lang="en-US" sz="3600" b="1" dirty="0"/>
          </a:p>
        </p:txBody>
      </p:sp>
      <p:sp>
        <p:nvSpPr>
          <p:cNvPr id="21" name="Rounded Rectangle 20"/>
          <p:cNvSpPr/>
          <p:nvPr/>
        </p:nvSpPr>
        <p:spPr>
          <a:xfrm>
            <a:off x="5691567" y="1854105"/>
            <a:ext cx="1810187" cy="2832255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287369" y="4253913"/>
            <a:ext cx="485313" cy="48531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530025" y="4283877"/>
            <a:ext cx="0" cy="23562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 flipV="1">
            <a:off x="1530028" y="4519504"/>
            <a:ext cx="156097" cy="11319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29</a:t>
            </a:fld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>
            <a:off x="2240078" y="4413188"/>
            <a:ext cx="8058" cy="72574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1709034" y="5138937"/>
            <a:ext cx="53104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1714128" y="4645220"/>
            <a:ext cx="0" cy="49371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370959" y="4645220"/>
            <a:ext cx="0" cy="71270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3117494" y="4413188"/>
            <a:ext cx="0" cy="94473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000914" y="5413568"/>
            <a:ext cx="25610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commit timestamp</a:t>
            </a:r>
            <a:endParaRPr lang="en-US" sz="2400" dirty="0"/>
          </a:p>
        </p:txBody>
      </p:sp>
      <p:cxnSp>
        <p:nvCxnSpPr>
          <p:cNvPr id="27" name="Straight Connector 26"/>
          <p:cNvCxnSpPr/>
          <p:nvPr/>
        </p:nvCxnSpPr>
        <p:spPr>
          <a:xfrm>
            <a:off x="1370959" y="5357927"/>
            <a:ext cx="174653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043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Snapshot Isolation (SI)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Popular multi-version concurrency control</a:t>
            </a:r>
          </a:p>
          <a:p>
            <a:endParaRPr lang="en-US" dirty="0"/>
          </a:p>
        </p:txBody>
      </p:sp>
      <p:pic>
        <p:nvPicPr>
          <p:cNvPr id="5" name="Picture 4" descr="sqlserver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8079" y="2449949"/>
            <a:ext cx="2476921" cy="2035753"/>
          </a:xfrm>
          <a:prstGeom prst="rect">
            <a:avLst/>
          </a:prstGeom>
        </p:spPr>
      </p:pic>
      <p:pic>
        <p:nvPicPr>
          <p:cNvPr id="6" name="Picture 5" descr="logo-mysq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6269" y="4909270"/>
            <a:ext cx="3329297" cy="1722911"/>
          </a:xfrm>
          <a:prstGeom prst="rect">
            <a:avLst/>
          </a:prstGeom>
        </p:spPr>
      </p:pic>
      <p:pic>
        <p:nvPicPr>
          <p:cNvPr id="7" name="Picture 6" descr="postgresql_logo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3382" y="3285816"/>
            <a:ext cx="2624175" cy="2078347"/>
          </a:xfrm>
          <a:prstGeom prst="rect">
            <a:avLst/>
          </a:prstGeom>
        </p:spPr>
      </p:pic>
      <p:pic>
        <p:nvPicPr>
          <p:cNvPr id="4" name="Picture 3" descr="99e50f5b263cc5bcb47255813f701cfd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99350"/>
            <a:ext cx="3310703" cy="2397035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710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9777" y="1600200"/>
            <a:ext cx="8729773" cy="4525963"/>
          </a:xfrm>
        </p:spPr>
        <p:txBody>
          <a:bodyPr/>
          <a:lstStyle/>
          <a:p>
            <a:r>
              <a:rPr lang="en-US" dirty="0" smtClean="0"/>
              <a:t>Total order on commits</a:t>
            </a:r>
          </a:p>
          <a:p>
            <a:r>
              <a:rPr lang="en-US" dirty="0" smtClean="0"/>
              <a:t>Transactions read from consistent snapshot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No write-write conflicts between // transactions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0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SI: Total Order on Commits?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Ordered by commit timestamp (as before)</a:t>
            </a:r>
          </a:p>
          <a:p>
            <a:r>
              <a:rPr lang="en-US" dirty="0" smtClean="0"/>
              <a:t>Ties broken by partition-id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903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SI: Consistent Snapshot?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</a:p>
          <a:p>
            <a:pPr lvl="1"/>
            <a:r>
              <a:rPr lang="en-US" dirty="0" smtClean="0"/>
              <a:t>Clock skew</a:t>
            </a:r>
          </a:p>
          <a:p>
            <a:pPr lvl="1"/>
            <a:r>
              <a:rPr lang="en-US" dirty="0" smtClean="0"/>
              <a:t>Commit duration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54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Clock-SI Challenges: Clock Skew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990600" y="4765643"/>
            <a:ext cx="7086600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696200" y="4919246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Timeline</a:t>
            </a:r>
            <a:endParaRPr lang="en-US" b="1" dirty="0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990600" y="3302161"/>
            <a:ext cx="7086600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81000" y="2756971"/>
            <a:ext cx="5533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P1</a:t>
            </a:r>
            <a:endParaRPr lang="en-US" sz="28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381000" y="4277344"/>
            <a:ext cx="5533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P2</a:t>
            </a:r>
            <a:endParaRPr lang="en-US" sz="2800" b="1" dirty="0"/>
          </a:p>
        </p:txBody>
      </p:sp>
      <p:sp>
        <p:nvSpPr>
          <p:cNvPr id="38" name="Oval 37"/>
          <p:cNvSpPr/>
          <p:nvPr/>
        </p:nvSpPr>
        <p:spPr>
          <a:xfrm>
            <a:off x="1812735" y="3227163"/>
            <a:ext cx="128016" cy="128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4778314" y="4718643"/>
            <a:ext cx="128016" cy="128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1776354" y="3348579"/>
            <a:ext cx="260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t</a:t>
            </a:r>
            <a:endParaRPr lang="en-US" sz="2800" b="1" dirty="0"/>
          </a:p>
        </p:txBody>
      </p:sp>
      <p:sp>
        <p:nvSpPr>
          <p:cNvPr id="53" name="TextBox 52"/>
          <p:cNvSpPr txBox="1"/>
          <p:nvPr/>
        </p:nvSpPr>
        <p:spPr>
          <a:xfrm>
            <a:off x="4740026" y="4781032"/>
            <a:ext cx="3097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t</a:t>
            </a:r>
            <a:endParaRPr lang="en-US" sz="2800" b="1" dirty="0"/>
          </a:p>
        </p:txBody>
      </p:sp>
      <p:sp>
        <p:nvSpPr>
          <p:cNvPr id="34" name="Oval 33"/>
          <p:cNvSpPr/>
          <p:nvPr/>
        </p:nvSpPr>
        <p:spPr>
          <a:xfrm>
            <a:off x="364592" y="3376890"/>
            <a:ext cx="485313" cy="48531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607248" y="3406854"/>
            <a:ext cx="0" cy="23562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 flipV="1">
            <a:off x="607251" y="3642481"/>
            <a:ext cx="156097" cy="11319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364591" y="4919246"/>
            <a:ext cx="485313" cy="48531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/>
          <p:cNvCxnSpPr/>
          <p:nvPr/>
        </p:nvCxnSpPr>
        <p:spPr>
          <a:xfrm>
            <a:off x="457200" y="4949210"/>
            <a:ext cx="150047" cy="23562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 flipV="1">
            <a:off x="607250" y="5184837"/>
            <a:ext cx="156097" cy="11319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261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53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Clock-SI Challenges: Clock Skew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990600" y="4765643"/>
            <a:ext cx="7086600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015503" y="2756971"/>
            <a:ext cx="14578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T1.read(x)</a:t>
            </a:r>
            <a:endParaRPr lang="en-US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1329814" y="2756971"/>
            <a:ext cx="13362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T1.start()</a:t>
            </a:r>
            <a:endParaRPr lang="en-US" sz="2400" dirty="0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990600" y="3302161"/>
            <a:ext cx="7086600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541898" y="3291171"/>
            <a:ext cx="316738" cy="1474472"/>
          </a:xfrm>
          <a:prstGeom prst="line">
            <a:avLst/>
          </a:prstGeom>
          <a:ln w="19050"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1812735" y="3227163"/>
            <a:ext cx="128016" cy="128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4778314" y="4718643"/>
            <a:ext cx="128016" cy="128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364592" y="3376890"/>
            <a:ext cx="485313" cy="48531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607248" y="3406854"/>
            <a:ext cx="0" cy="23562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 flipV="1">
            <a:off x="607251" y="3642481"/>
            <a:ext cx="156097" cy="11319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364591" y="4919246"/>
            <a:ext cx="485313" cy="48531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/>
          <p:cNvCxnSpPr/>
          <p:nvPr/>
        </p:nvCxnSpPr>
        <p:spPr>
          <a:xfrm>
            <a:off x="457200" y="4949210"/>
            <a:ext cx="150047" cy="23562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 flipV="1">
            <a:off x="607250" y="5184837"/>
            <a:ext cx="156097" cy="11319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34</a:t>
            </a:fld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7696200" y="4919246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Timeline</a:t>
            </a:r>
            <a:endParaRPr lang="en-US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81000" y="2756971"/>
            <a:ext cx="5533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P1</a:t>
            </a:r>
            <a:endParaRPr lang="en-US" sz="28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381000" y="4277344"/>
            <a:ext cx="5533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P2</a:t>
            </a:r>
            <a:endParaRPr lang="en-US" sz="2800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1776354" y="3348579"/>
            <a:ext cx="260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t</a:t>
            </a:r>
            <a:endParaRPr lang="en-US" sz="28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4740026" y="4781032"/>
            <a:ext cx="3097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t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09714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Clock-SI Challenges: Clock Skew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990600" y="4765643"/>
            <a:ext cx="7086600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015503" y="2756971"/>
            <a:ext cx="14578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T1.read(x)</a:t>
            </a:r>
            <a:endParaRPr lang="en-US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1329814" y="2756971"/>
            <a:ext cx="13362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T1.start()</a:t>
            </a:r>
            <a:endParaRPr lang="en-US" sz="2400" dirty="0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990600" y="3302161"/>
            <a:ext cx="7086600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541898" y="3291171"/>
            <a:ext cx="316738" cy="1474472"/>
          </a:xfrm>
          <a:prstGeom prst="line">
            <a:avLst/>
          </a:prstGeom>
          <a:ln w="19050"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1812735" y="3227163"/>
            <a:ext cx="128016" cy="128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4778314" y="4718643"/>
            <a:ext cx="128016" cy="128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" name="Straight Connector 46"/>
          <p:cNvCxnSpPr/>
          <p:nvPr/>
        </p:nvCxnSpPr>
        <p:spPr>
          <a:xfrm flipV="1">
            <a:off x="4423288" y="3316748"/>
            <a:ext cx="316738" cy="1464284"/>
          </a:xfrm>
          <a:prstGeom prst="line">
            <a:avLst/>
          </a:prstGeom>
          <a:ln w="19050"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364592" y="3376890"/>
            <a:ext cx="485313" cy="48531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607248" y="3406854"/>
            <a:ext cx="0" cy="23562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 flipV="1">
            <a:off x="607251" y="3642481"/>
            <a:ext cx="156097" cy="11319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364591" y="4919246"/>
            <a:ext cx="485313" cy="48531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/>
          <p:cNvCxnSpPr/>
          <p:nvPr/>
        </p:nvCxnSpPr>
        <p:spPr>
          <a:xfrm>
            <a:off x="457200" y="4949210"/>
            <a:ext cx="150047" cy="23562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 flipV="1">
            <a:off x="607250" y="5184837"/>
            <a:ext cx="156097" cy="11319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ultiply 4"/>
          <p:cNvSpPr/>
          <p:nvPr/>
        </p:nvSpPr>
        <p:spPr>
          <a:xfrm>
            <a:off x="4108101" y="3583846"/>
            <a:ext cx="919684" cy="912487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35</a:t>
            </a:fld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7696200" y="4919246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Timeline</a:t>
            </a:r>
            <a:endParaRPr lang="en-US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81000" y="2756971"/>
            <a:ext cx="5533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P1</a:t>
            </a:r>
            <a:endParaRPr lang="en-US" sz="28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381000" y="4277344"/>
            <a:ext cx="5533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P2</a:t>
            </a:r>
            <a:endParaRPr lang="en-US" sz="2800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1776354" y="3348579"/>
            <a:ext cx="260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t</a:t>
            </a:r>
            <a:endParaRPr lang="en-US" sz="28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4740026" y="4781032"/>
            <a:ext cx="3097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t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241743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Clock-SI Challenges: Clock Skew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990600" y="4765643"/>
            <a:ext cx="7086600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015503" y="2756971"/>
            <a:ext cx="14578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T1.read(x)</a:t>
            </a:r>
            <a:endParaRPr lang="en-US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1329814" y="2756971"/>
            <a:ext cx="13362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T1.start()</a:t>
            </a:r>
            <a:endParaRPr lang="en-US" sz="2400" dirty="0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990600" y="3302161"/>
            <a:ext cx="7086600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541898" y="3291171"/>
            <a:ext cx="316738" cy="1489861"/>
          </a:xfrm>
          <a:prstGeom prst="line">
            <a:avLst/>
          </a:prstGeom>
          <a:ln w="19050"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1812735" y="3227163"/>
            <a:ext cx="128016" cy="128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4778314" y="4718643"/>
            <a:ext cx="128016" cy="128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3922643" y="4277345"/>
            <a:ext cx="893935" cy="4001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delay</a:t>
            </a:r>
            <a:endParaRPr lang="en-US" sz="2400" b="1" dirty="0"/>
          </a:p>
        </p:txBody>
      </p:sp>
      <p:cxnSp>
        <p:nvCxnSpPr>
          <p:cNvPr id="47" name="Straight Connector 46"/>
          <p:cNvCxnSpPr/>
          <p:nvPr/>
        </p:nvCxnSpPr>
        <p:spPr>
          <a:xfrm flipV="1">
            <a:off x="4869416" y="3302161"/>
            <a:ext cx="316738" cy="1464284"/>
          </a:xfrm>
          <a:prstGeom prst="line">
            <a:avLst/>
          </a:prstGeom>
          <a:ln w="19050"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364592" y="3376890"/>
            <a:ext cx="485313" cy="48531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607248" y="3406854"/>
            <a:ext cx="0" cy="23562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 flipV="1">
            <a:off x="607251" y="3642481"/>
            <a:ext cx="156097" cy="11319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364591" y="4919246"/>
            <a:ext cx="485313" cy="48531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/>
          <p:cNvCxnSpPr/>
          <p:nvPr/>
        </p:nvCxnSpPr>
        <p:spPr>
          <a:xfrm>
            <a:off x="457200" y="4949210"/>
            <a:ext cx="150047" cy="23562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 flipV="1">
            <a:off x="607250" y="5184837"/>
            <a:ext cx="156097" cy="11319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36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7696200" y="4919246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Timeline</a:t>
            </a:r>
            <a:endParaRPr lang="en-US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381000" y="2756971"/>
            <a:ext cx="5533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P1</a:t>
            </a:r>
            <a:endParaRPr lang="en-US" sz="28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381000" y="4277344"/>
            <a:ext cx="5533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P2</a:t>
            </a:r>
            <a:endParaRPr lang="en-US" sz="28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1776354" y="3348579"/>
            <a:ext cx="260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t</a:t>
            </a:r>
            <a:endParaRPr lang="en-US" sz="28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4740026" y="4781032"/>
            <a:ext cx="3097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t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04106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Clock-SI Challenges: Commit Duration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890495" y="2481875"/>
            <a:ext cx="7226151" cy="1459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1155606" y="4067683"/>
            <a:ext cx="6961040" cy="29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237804" y="3533423"/>
            <a:ext cx="15424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T1.write(x)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3247410" y="3533423"/>
            <a:ext cx="15262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T1.commit</a:t>
            </a:r>
            <a:endParaRPr lang="en-US" sz="2400" dirty="0"/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4024171" y="3974576"/>
            <a:ext cx="0" cy="2035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024171" y="2058497"/>
            <a:ext cx="0" cy="2496472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37</a:t>
            </a:fld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92795" y="1946929"/>
            <a:ext cx="5533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P1</a:t>
            </a:r>
            <a:endParaRPr lang="en-US" sz="2400" b="1" dirty="0"/>
          </a:p>
        </p:txBody>
      </p:sp>
      <p:sp>
        <p:nvSpPr>
          <p:cNvPr id="17" name="Oval 16"/>
          <p:cNvSpPr/>
          <p:nvPr/>
        </p:nvSpPr>
        <p:spPr>
          <a:xfrm>
            <a:off x="392795" y="2597048"/>
            <a:ext cx="485313" cy="48531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643179" y="2602750"/>
            <a:ext cx="0" cy="23562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 flipV="1">
            <a:off x="643179" y="2838377"/>
            <a:ext cx="148373" cy="11319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880291" y="2602750"/>
            <a:ext cx="3097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t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01160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Clock-SI Challenges: Commit Duration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890495" y="2481875"/>
            <a:ext cx="7226151" cy="1459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1155606" y="4067683"/>
            <a:ext cx="6961040" cy="29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237804" y="3532527"/>
            <a:ext cx="15424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T1.write(x)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3247410" y="3533423"/>
            <a:ext cx="15262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T1.commit</a:t>
            </a:r>
            <a:endParaRPr lang="en-US" sz="2400" dirty="0"/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4024171" y="3974576"/>
            <a:ext cx="0" cy="2035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7087022" y="3965889"/>
            <a:ext cx="0" cy="2035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788980" y="3532527"/>
            <a:ext cx="25960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T1.commit.finished</a:t>
            </a:r>
            <a:endParaRPr lang="en-US" sz="2400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4024171" y="2058497"/>
            <a:ext cx="0" cy="2496472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38</a:t>
            </a:fld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392795" y="1946929"/>
            <a:ext cx="5533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P1</a:t>
            </a:r>
            <a:endParaRPr lang="en-US" sz="2400" b="1" dirty="0"/>
          </a:p>
        </p:txBody>
      </p:sp>
      <p:sp>
        <p:nvSpPr>
          <p:cNvPr id="23" name="Oval 22"/>
          <p:cNvSpPr/>
          <p:nvPr/>
        </p:nvSpPr>
        <p:spPr>
          <a:xfrm>
            <a:off x="392795" y="2597048"/>
            <a:ext cx="485313" cy="48531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/>
          <p:cNvCxnSpPr/>
          <p:nvPr/>
        </p:nvCxnSpPr>
        <p:spPr>
          <a:xfrm>
            <a:off x="635454" y="2597048"/>
            <a:ext cx="0" cy="23562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 flipV="1">
            <a:off x="635454" y="2832675"/>
            <a:ext cx="156097" cy="11319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880291" y="2602750"/>
            <a:ext cx="3097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t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782084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Clock-SI Challenges: Commit Duration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890495" y="2481875"/>
            <a:ext cx="7226151" cy="1459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1155606" y="4067683"/>
            <a:ext cx="6961040" cy="29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237804" y="3532527"/>
            <a:ext cx="15424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T1.write(x)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3247410" y="3533423"/>
            <a:ext cx="15262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T1.commit</a:t>
            </a:r>
            <a:endParaRPr lang="en-US" sz="2400" dirty="0"/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4024171" y="3974576"/>
            <a:ext cx="0" cy="2035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4624990" y="5512187"/>
            <a:ext cx="2958059" cy="14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240042" y="5509433"/>
            <a:ext cx="11496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T2.start</a:t>
            </a:r>
            <a:endParaRPr lang="en-US" sz="2400" dirty="0"/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7087022" y="3965889"/>
            <a:ext cx="0" cy="2035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546144" y="5535875"/>
            <a:ext cx="14345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T2.read(x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788980" y="3532527"/>
            <a:ext cx="25960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T1.commit.finished</a:t>
            </a:r>
            <a:endParaRPr lang="en-US" sz="2400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4024171" y="2058497"/>
            <a:ext cx="0" cy="2496472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670247" y="2058497"/>
            <a:ext cx="0" cy="4379774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6100001" y="5411291"/>
            <a:ext cx="0" cy="2035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39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392795" y="1946929"/>
            <a:ext cx="5533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P1</a:t>
            </a:r>
            <a:endParaRPr lang="en-US" sz="2400" b="1" dirty="0"/>
          </a:p>
        </p:txBody>
      </p:sp>
      <p:sp>
        <p:nvSpPr>
          <p:cNvPr id="28" name="Oval 27"/>
          <p:cNvSpPr/>
          <p:nvPr/>
        </p:nvSpPr>
        <p:spPr>
          <a:xfrm>
            <a:off x="392795" y="2597048"/>
            <a:ext cx="485313" cy="48531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643179" y="2716313"/>
            <a:ext cx="0" cy="23562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 flipV="1">
            <a:off x="635454" y="2951940"/>
            <a:ext cx="156097" cy="11319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880291" y="2602750"/>
            <a:ext cx="3097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t</a:t>
            </a:r>
            <a:endParaRPr lang="en-US" sz="28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4525684" y="2604075"/>
            <a:ext cx="4122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t’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195385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SI, Informally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 start: </a:t>
            </a:r>
            <a:endParaRPr lang="en-US" dirty="0"/>
          </a:p>
          <a:p>
            <a:pPr lvl="1"/>
            <a:r>
              <a:rPr lang="en-US" dirty="0"/>
              <a:t>G</a:t>
            </a:r>
            <a:r>
              <a:rPr lang="en-US" dirty="0" smtClean="0"/>
              <a:t>et snapshot</a:t>
            </a:r>
          </a:p>
          <a:p>
            <a:r>
              <a:rPr lang="en-US" dirty="0" smtClean="0"/>
              <a:t>T execution: </a:t>
            </a:r>
          </a:p>
          <a:p>
            <a:pPr lvl="1"/>
            <a:r>
              <a:rPr lang="en-US" dirty="0" smtClean="0"/>
              <a:t>Reads from snapshot</a:t>
            </a:r>
          </a:p>
          <a:p>
            <a:pPr lvl="1"/>
            <a:r>
              <a:rPr lang="en-US" dirty="0" smtClean="0"/>
              <a:t>Writes to private workspace</a:t>
            </a:r>
          </a:p>
          <a:p>
            <a:r>
              <a:rPr lang="en-US" dirty="0" smtClean="0"/>
              <a:t>T commit: 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heck for write-write conflicts</a:t>
            </a:r>
          </a:p>
          <a:p>
            <a:pPr lvl="1"/>
            <a:r>
              <a:rPr lang="en-US" dirty="0" smtClean="0"/>
              <a:t>Install updates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485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Clock-SI Challenges: Commit Duration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890495" y="2481875"/>
            <a:ext cx="7226151" cy="1459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1155606" y="4067683"/>
            <a:ext cx="6961040" cy="29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237804" y="3532527"/>
            <a:ext cx="15424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T1.write(x)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3247410" y="3533423"/>
            <a:ext cx="15262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T1.commit</a:t>
            </a:r>
            <a:endParaRPr lang="en-US" sz="2400" dirty="0"/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4024171" y="3974576"/>
            <a:ext cx="0" cy="2035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4624990" y="5512187"/>
            <a:ext cx="2958059" cy="14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240042" y="5509433"/>
            <a:ext cx="11496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T2.start</a:t>
            </a:r>
            <a:endParaRPr lang="en-US" sz="2400" dirty="0"/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7087022" y="3965889"/>
            <a:ext cx="0" cy="2035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546144" y="5535875"/>
            <a:ext cx="14345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T2.read(x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788980" y="3532527"/>
            <a:ext cx="25960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T1.commit.finished</a:t>
            </a:r>
            <a:endParaRPr lang="en-US" sz="2400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4024171" y="2058497"/>
            <a:ext cx="0" cy="2496472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670247" y="2058497"/>
            <a:ext cx="0" cy="4379774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6086729" y="4978110"/>
            <a:ext cx="1000293" cy="4001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delay</a:t>
            </a:r>
            <a:endParaRPr lang="en-US" sz="2400" b="1" dirty="0"/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6100001" y="5411291"/>
            <a:ext cx="0" cy="2035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087022" y="3533423"/>
            <a:ext cx="0" cy="2496472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40</a:t>
            </a:fld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392795" y="1946929"/>
            <a:ext cx="5533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P1</a:t>
            </a:r>
            <a:endParaRPr lang="en-US" sz="2400" b="1" dirty="0"/>
          </a:p>
        </p:txBody>
      </p:sp>
      <p:sp>
        <p:nvSpPr>
          <p:cNvPr id="31" name="Oval 30"/>
          <p:cNvSpPr/>
          <p:nvPr/>
        </p:nvSpPr>
        <p:spPr>
          <a:xfrm>
            <a:off x="392795" y="2597048"/>
            <a:ext cx="485313" cy="48531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Connector 31"/>
          <p:cNvCxnSpPr/>
          <p:nvPr/>
        </p:nvCxnSpPr>
        <p:spPr>
          <a:xfrm>
            <a:off x="635454" y="2598499"/>
            <a:ext cx="0" cy="23562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 flipV="1">
            <a:off x="635454" y="2838750"/>
            <a:ext cx="156097" cy="11319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880291" y="2602750"/>
            <a:ext cx="3097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t</a:t>
            </a:r>
            <a:endParaRPr lang="en-US" sz="28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4525684" y="2604075"/>
            <a:ext cx="4122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t’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613939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Reducing Delay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napshot timestamp = Clock() – </a:t>
            </a:r>
            <a:r>
              <a:rPr lang="en-US" dirty="0" err="1" smtClean="0"/>
              <a:t>Δ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If </a:t>
            </a:r>
            <a:r>
              <a:rPr lang="en-US" dirty="0" err="1" smtClean="0"/>
              <a:t>Δ</a:t>
            </a:r>
            <a:r>
              <a:rPr lang="en-US" dirty="0" smtClean="0"/>
              <a:t> &gt; max commit delay + max clock skew</a:t>
            </a:r>
          </a:p>
          <a:p>
            <a:r>
              <a:rPr lang="en-US" dirty="0" smtClean="0"/>
              <a:t>Then no delays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1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Clock-SI: Advantages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single point of failure</a:t>
            </a:r>
          </a:p>
          <a:p>
            <a:r>
              <a:rPr lang="en-US" dirty="0" smtClean="0"/>
              <a:t>No roundtrip latency</a:t>
            </a:r>
          </a:p>
          <a:p>
            <a:r>
              <a:rPr lang="en-US" dirty="0" smtClean="0"/>
              <a:t>Throughput not limited by single machine</a:t>
            </a:r>
          </a:p>
          <a:p>
            <a:endParaRPr lang="en-US" dirty="0"/>
          </a:p>
          <a:p>
            <a:r>
              <a:rPr lang="en-US" dirty="0" smtClean="0"/>
              <a:t>Tradeoff:</a:t>
            </a:r>
          </a:p>
          <a:p>
            <a:pPr lvl="1"/>
            <a:r>
              <a:rPr lang="en-US" dirty="0" smtClean="0"/>
              <a:t>May delay reads for short time</a:t>
            </a:r>
          </a:p>
          <a:p>
            <a:pPr lvl="1"/>
            <a:r>
              <a:rPr lang="en-US" dirty="0" smtClean="0"/>
              <a:t>May read slightly stale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854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Partitioned key-value store</a:t>
            </a:r>
          </a:p>
          <a:p>
            <a:pPr lvl="1"/>
            <a:r>
              <a:rPr lang="en-US" dirty="0" smtClean="0"/>
              <a:t>Keep index and versioned data in memory</a:t>
            </a:r>
          </a:p>
          <a:p>
            <a:pPr lvl="1"/>
            <a:r>
              <a:rPr lang="en-US" dirty="0" smtClean="0"/>
              <a:t>Commit operation log to disk synchronously</a:t>
            </a:r>
            <a:endParaRPr lang="en-US" dirty="0"/>
          </a:p>
          <a:p>
            <a:pPr lvl="1"/>
            <a:r>
              <a:rPr lang="en-US" dirty="0" smtClean="0"/>
              <a:t>Clocks are synchronize </a:t>
            </a:r>
            <a:r>
              <a:rPr lang="en-US" dirty="0"/>
              <a:t>by </a:t>
            </a:r>
            <a:r>
              <a:rPr lang="en-US" dirty="0" smtClean="0"/>
              <a:t>NTP (peer mode)</a:t>
            </a:r>
          </a:p>
          <a:p>
            <a:r>
              <a:rPr lang="en-US" dirty="0" smtClean="0"/>
              <a:t>Latency numbers</a:t>
            </a:r>
          </a:p>
          <a:p>
            <a:pPr lvl="1"/>
            <a:r>
              <a:rPr lang="en-US" dirty="0" smtClean="0"/>
              <a:t>Synchronous disk write: 6.7ms</a:t>
            </a:r>
          </a:p>
          <a:p>
            <a:pPr lvl="1"/>
            <a:r>
              <a:rPr lang="en-US" dirty="0" smtClean="0"/>
              <a:t>Round-trip network latency: 0.14ms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813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Roundtrip</a:t>
            </a:r>
            <a:r>
              <a:rPr lang="en-US" dirty="0" smtClean="0"/>
              <a:t>(s) eliminated</a:t>
            </a:r>
          </a:p>
          <a:p>
            <a:r>
              <a:rPr lang="en-US" dirty="0" smtClean="0"/>
              <a:t>WAN: important</a:t>
            </a:r>
          </a:p>
          <a:p>
            <a:r>
              <a:rPr lang="en-US" dirty="0" smtClean="0"/>
              <a:t>LAN:</a:t>
            </a:r>
          </a:p>
          <a:p>
            <a:pPr lvl="1"/>
            <a:r>
              <a:rPr lang="en-US" dirty="0" smtClean="0"/>
              <a:t>Important for short read-only T’s</a:t>
            </a:r>
          </a:p>
          <a:p>
            <a:pPr lvl="1"/>
            <a:r>
              <a:rPr lang="en-US" dirty="0" smtClean="0"/>
              <a:t>Less important for long or update T’s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26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 Transaction Latency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5117784"/>
              </p:ext>
            </p:extLst>
          </p:nvPr>
        </p:nvGraphicFramePr>
        <p:xfrm>
          <a:off x="1905000" y="1676400"/>
          <a:ext cx="5486400" cy="4023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49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 Scalability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6435530"/>
              </p:ext>
            </p:extLst>
          </p:nvPr>
        </p:nvGraphicFramePr>
        <p:xfrm>
          <a:off x="1905000" y="1600200"/>
          <a:ext cx="5486400" cy="4023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637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Write Scalability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5536544"/>
              </p:ext>
            </p:extLst>
          </p:nvPr>
        </p:nvGraphicFramePr>
        <p:xfrm>
          <a:off x="1905000" y="1626195"/>
          <a:ext cx="5486400" cy="4023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955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Delay Probability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Analytical model in the paper</a:t>
            </a:r>
          </a:p>
          <a:p>
            <a:r>
              <a:rPr lang="en-US" dirty="0" smtClean="0"/>
              <a:t>Large data set, random access</a:t>
            </a:r>
          </a:p>
          <a:p>
            <a:pPr lvl="1"/>
            <a:r>
              <a:rPr lang="en-US" dirty="0" smtClean="0"/>
              <a:t>Very low probability</a:t>
            </a:r>
          </a:p>
          <a:p>
            <a:r>
              <a:rPr lang="en-US" dirty="0" smtClean="0"/>
              <a:t>Small data set, hotspot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ome probability</a:t>
            </a:r>
          </a:p>
          <a:p>
            <a:pPr lvl="1"/>
            <a:r>
              <a:rPr lang="en-US" dirty="0" smtClean="0"/>
              <a:t>Choosing older snapshot helps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77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Hot Spots Read Throughput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2154828"/>
              </p:ext>
            </p:extLst>
          </p:nvPr>
        </p:nvGraphicFramePr>
        <p:xfrm>
          <a:off x="1905000" y="1600200"/>
          <a:ext cx="5486400" cy="4023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SI, More Formally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974" y="1600200"/>
            <a:ext cx="8715176" cy="4525963"/>
          </a:xfrm>
        </p:spPr>
        <p:txBody>
          <a:bodyPr/>
          <a:lstStyle/>
          <a:p>
            <a:r>
              <a:rPr lang="en-US" dirty="0" smtClean="0"/>
              <a:t>Total order on commits</a:t>
            </a:r>
          </a:p>
          <a:p>
            <a:r>
              <a:rPr lang="en-US" dirty="0" smtClean="0"/>
              <a:t>Transactions read from consistent snapshot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No write-write conflicts between // transactions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393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Hot Spots Read Latency</a:t>
            </a:r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6960565"/>
              </p:ext>
            </p:extLst>
          </p:nvPr>
        </p:nvGraphicFramePr>
        <p:xfrm>
          <a:off x="1905000" y="1600200"/>
          <a:ext cx="5486400" cy="4023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905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the Paper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Augmented 2PC protocol</a:t>
            </a:r>
          </a:p>
          <a:p>
            <a:r>
              <a:rPr lang="en-US" dirty="0" smtClean="0"/>
              <a:t>Analytical model</a:t>
            </a:r>
          </a:p>
          <a:p>
            <a:r>
              <a:rPr lang="en-US" dirty="0" smtClean="0"/>
              <a:t>More results on abort and delay probability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945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Clock-SI = SI for partitioned data stores</a:t>
            </a:r>
          </a:p>
          <a:p>
            <a:r>
              <a:rPr lang="en-US" dirty="0" smtClean="0"/>
              <a:t>Based on loosely synchronized clocks</a:t>
            </a:r>
          </a:p>
          <a:p>
            <a:r>
              <a:rPr lang="en-US" dirty="0" smtClean="0"/>
              <a:t>Fully distributed</a:t>
            </a:r>
          </a:p>
          <a:p>
            <a:pPr lvl="1"/>
            <a:r>
              <a:rPr lang="en-US" dirty="0" smtClean="0"/>
              <a:t>No single point of failure</a:t>
            </a:r>
          </a:p>
          <a:p>
            <a:pPr lvl="1"/>
            <a:r>
              <a:rPr lang="en-US" dirty="0" smtClean="0"/>
              <a:t>Good latency</a:t>
            </a:r>
          </a:p>
          <a:p>
            <a:pPr lvl="1"/>
            <a:r>
              <a:rPr lang="en-US" dirty="0" smtClean="0"/>
              <a:t>Good throughput</a:t>
            </a:r>
          </a:p>
          <a:p>
            <a:r>
              <a:rPr lang="en-US" dirty="0" smtClean="0"/>
              <a:t>Tradeoff</a:t>
            </a:r>
          </a:p>
          <a:p>
            <a:pPr lvl="1"/>
            <a:r>
              <a:rPr lang="en-US" dirty="0" smtClean="0"/>
              <a:t>Occasional delays or stale data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02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Consistent Snapshot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3573" y="1600200"/>
            <a:ext cx="8685978" cy="4525963"/>
          </a:xfrm>
        </p:spPr>
        <p:txBody>
          <a:bodyPr/>
          <a:lstStyle/>
          <a:p>
            <a:r>
              <a:rPr lang="en-US" dirty="0"/>
              <a:t>W</a:t>
            </a:r>
            <a:r>
              <a:rPr lang="en-US" dirty="0" smtClean="0"/>
              <a:t>rites of all committed transactions before</a:t>
            </a:r>
          </a:p>
          <a:p>
            <a:r>
              <a:rPr lang="en-US" dirty="0" smtClean="0"/>
              <a:t>No other writes visible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527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Total Order on Commits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46517" y="1680943"/>
            <a:ext cx="15728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Commit T1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</a:rPr>
              <a:t>x</a:t>
            </a:r>
            <a:r>
              <a:rPr lang="en-US" sz="2400" b="1" dirty="0" smtClean="0">
                <a:solidFill>
                  <a:srgbClr val="FF0000"/>
                </a:solidFill>
              </a:rPr>
              <a:t>=x1, y=y1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82096" y="1680943"/>
            <a:ext cx="15728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00FF"/>
                </a:solidFill>
              </a:rPr>
              <a:t>Commit T2</a:t>
            </a:r>
          </a:p>
          <a:p>
            <a:pPr algn="ctr"/>
            <a:r>
              <a:rPr lang="en-US" sz="2400" b="1" dirty="0">
                <a:solidFill>
                  <a:srgbClr val="0000FF"/>
                </a:solidFill>
              </a:rPr>
              <a:t>y=y2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48307" y="1680943"/>
            <a:ext cx="15728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8000"/>
                </a:solidFill>
              </a:rPr>
              <a:t>Commit </a:t>
            </a:r>
            <a:r>
              <a:rPr lang="en-US" sz="2400" b="1" dirty="0" smtClean="0">
                <a:solidFill>
                  <a:srgbClr val="008000"/>
                </a:solidFill>
              </a:rPr>
              <a:t>T3</a:t>
            </a:r>
            <a:endParaRPr lang="en-US" sz="2400" b="1" dirty="0">
              <a:solidFill>
                <a:srgbClr val="008000"/>
              </a:solidFill>
            </a:endParaRPr>
          </a:p>
          <a:p>
            <a:pPr algn="ctr"/>
            <a:r>
              <a:rPr lang="en-US" sz="2400" b="1" dirty="0" smtClean="0">
                <a:solidFill>
                  <a:srgbClr val="008000"/>
                </a:solidFill>
              </a:rPr>
              <a:t>x=x3</a:t>
            </a:r>
            <a:endParaRPr lang="en-US" sz="2400" b="1" dirty="0">
              <a:solidFill>
                <a:srgbClr val="008000"/>
              </a:solidFill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1439419" y="2388829"/>
            <a:ext cx="0" cy="233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468580" y="2388829"/>
            <a:ext cx="0" cy="233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957570" y="2388829"/>
            <a:ext cx="0" cy="233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670363" y="2505623"/>
            <a:ext cx="822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2526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Snapshots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46517" y="1680943"/>
            <a:ext cx="15728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Commit T1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</a:rPr>
              <a:t>x</a:t>
            </a:r>
            <a:r>
              <a:rPr lang="en-US" sz="2400" b="1" dirty="0" smtClean="0">
                <a:solidFill>
                  <a:srgbClr val="FF0000"/>
                </a:solidFill>
              </a:rPr>
              <a:t>=x1, y=y1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82096" y="1680943"/>
            <a:ext cx="15728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00FF"/>
                </a:solidFill>
              </a:rPr>
              <a:t>Commit T2</a:t>
            </a:r>
          </a:p>
          <a:p>
            <a:pPr algn="ctr"/>
            <a:r>
              <a:rPr lang="en-US" sz="2400" b="1" dirty="0">
                <a:solidFill>
                  <a:srgbClr val="0000FF"/>
                </a:solidFill>
              </a:rPr>
              <a:t>y=y2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48307" y="1680943"/>
            <a:ext cx="15728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8000"/>
                </a:solidFill>
              </a:rPr>
              <a:t>Commit </a:t>
            </a:r>
            <a:r>
              <a:rPr lang="en-US" sz="2400" b="1" dirty="0" smtClean="0">
                <a:solidFill>
                  <a:srgbClr val="008000"/>
                </a:solidFill>
              </a:rPr>
              <a:t>T3</a:t>
            </a:r>
            <a:endParaRPr lang="en-US" sz="2400" b="1" dirty="0">
              <a:solidFill>
                <a:srgbClr val="008000"/>
              </a:solidFill>
            </a:endParaRPr>
          </a:p>
          <a:p>
            <a:pPr algn="ctr"/>
            <a:r>
              <a:rPr lang="en-US" sz="2400" b="1" dirty="0" smtClean="0">
                <a:solidFill>
                  <a:srgbClr val="008000"/>
                </a:solidFill>
              </a:rPr>
              <a:t>x=x3</a:t>
            </a:r>
            <a:endParaRPr lang="en-US" sz="2400" b="1" dirty="0">
              <a:solidFill>
                <a:srgbClr val="008000"/>
              </a:solidFill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1439419" y="2383773"/>
            <a:ext cx="0" cy="233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448170" y="2378457"/>
            <a:ext cx="0" cy="233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957570" y="2378457"/>
            <a:ext cx="0" cy="233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850122" y="2630234"/>
            <a:ext cx="11803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Start T4</a:t>
            </a:r>
            <a:endParaRPr lang="en-US" sz="2400" b="1" dirty="0"/>
          </a:p>
          <a:p>
            <a:pPr algn="ctr"/>
            <a:r>
              <a:rPr lang="en-US" sz="2400" b="1" dirty="0">
                <a:solidFill>
                  <a:srgbClr val="FF0000"/>
                </a:solidFill>
              </a:rPr>
              <a:t>x</a:t>
            </a:r>
            <a:r>
              <a:rPr lang="en-US" sz="2400" b="1" dirty="0" smtClean="0">
                <a:solidFill>
                  <a:srgbClr val="FF0000"/>
                </a:solidFill>
              </a:rPr>
              <a:t>1, y1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60880" y="2578619"/>
            <a:ext cx="11803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Start T5</a:t>
            </a:r>
            <a:endParaRPr lang="en-US" sz="2400" b="1" dirty="0"/>
          </a:p>
          <a:p>
            <a:pPr algn="ctr"/>
            <a:r>
              <a:rPr lang="en-US" sz="2400" b="1" dirty="0">
                <a:solidFill>
                  <a:srgbClr val="FF0000"/>
                </a:solidFill>
              </a:rPr>
              <a:t>x</a:t>
            </a:r>
            <a:r>
              <a:rPr lang="en-US" sz="2400" b="1" dirty="0" smtClean="0">
                <a:solidFill>
                  <a:srgbClr val="FF0000"/>
                </a:solidFill>
              </a:rPr>
              <a:t>1</a:t>
            </a:r>
            <a:r>
              <a:rPr lang="en-US" sz="2400" b="1" dirty="0" smtClean="0"/>
              <a:t>, </a:t>
            </a:r>
            <a:r>
              <a:rPr lang="en-US" sz="2400" b="1" dirty="0" smtClean="0">
                <a:solidFill>
                  <a:srgbClr val="0000FF"/>
                </a:solidFill>
              </a:rPr>
              <a:t>y2</a:t>
            </a:r>
            <a:endParaRPr lang="en-US" sz="2400" b="1" dirty="0">
              <a:solidFill>
                <a:srgbClr val="0000FF"/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2341458" y="2378457"/>
            <a:ext cx="0" cy="233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589594" y="2378457"/>
            <a:ext cx="0" cy="233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454135" y="2578619"/>
            <a:ext cx="11803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Start T6</a:t>
            </a:r>
            <a:endParaRPr lang="en-US" sz="2400" b="1" dirty="0"/>
          </a:p>
          <a:p>
            <a:pPr algn="ctr"/>
            <a:r>
              <a:rPr lang="en-US" sz="2400" b="1" dirty="0">
                <a:solidFill>
                  <a:srgbClr val="FF0000"/>
                </a:solidFill>
              </a:rPr>
              <a:t>x</a:t>
            </a:r>
            <a:r>
              <a:rPr lang="en-US" sz="2400" b="1" dirty="0" smtClean="0">
                <a:solidFill>
                  <a:srgbClr val="FF0000"/>
                </a:solidFill>
              </a:rPr>
              <a:t>1</a:t>
            </a:r>
            <a:r>
              <a:rPr lang="en-US" sz="2400" b="1" dirty="0" smtClean="0"/>
              <a:t>, </a:t>
            </a:r>
            <a:r>
              <a:rPr lang="en-US" sz="2400" b="1" dirty="0" smtClean="0">
                <a:solidFill>
                  <a:srgbClr val="0000FF"/>
                </a:solidFill>
              </a:rPr>
              <a:t>y2</a:t>
            </a:r>
            <a:endParaRPr lang="en-US" sz="2400" b="1" dirty="0">
              <a:solidFill>
                <a:srgbClr val="0000FF"/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5982849" y="2378457"/>
            <a:ext cx="0" cy="233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8</a:t>
            </a:fld>
            <a:endParaRPr lang="en-US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670363" y="2505623"/>
            <a:ext cx="822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5704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Timestamps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Commit timestamp</a:t>
            </a:r>
          </a:p>
          <a:p>
            <a:pPr lvl="1"/>
            <a:r>
              <a:rPr lang="en-US" dirty="0" smtClean="0"/>
              <a:t>Assigned at commit</a:t>
            </a:r>
          </a:p>
          <a:p>
            <a:pPr lvl="1"/>
            <a:r>
              <a:rPr lang="en-US" dirty="0" smtClean="0"/>
              <a:t>Order of commit in commit total order</a:t>
            </a:r>
          </a:p>
          <a:p>
            <a:r>
              <a:rPr lang="en-US" dirty="0" smtClean="0"/>
              <a:t>Snapshot timestamp</a:t>
            </a:r>
          </a:p>
          <a:p>
            <a:pPr lvl="1"/>
            <a:r>
              <a:rPr lang="en-US" dirty="0" smtClean="0"/>
              <a:t>Assigned at start</a:t>
            </a:r>
          </a:p>
          <a:p>
            <a:pPr lvl="1"/>
            <a:r>
              <a:rPr lang="en-US" dirty="0" smtClean="0"/>
              <a:t>Commit timestamp of last committed transaction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AD9B-A5BD-824E-8D6D-F278A198F43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809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2266</TotalTime>
  <Words>977</Words>
  <Application>Microsoft Office PowerPoint</Application>
  <PresentationFormat>On-screen Show (4:3)</PresentationFormat>
  <Paragraphs>439</Paragraphs>
  <Slides>52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5" baseType="lpstr">
      <vt:lpstr>Arial</vt:lpstr>
      <vt:lpstr>Calibri</vt:lpstr>
      <vt:lpstr>Office Theme</vt:lpstr>
      <vt:lpstr>Clock-SI: Snapshot Isolation  for Partitioned Data Stores</vt:lpstr>
      <vt:lpstr>Key Idea</vt:lpstr>
      <vt:lpstr>Snapshot Isolation (SI)</vt:lpstr>
      <vt:lpstr>SI, Informally</vt:lpstr>
      <vt:lpstr>SI, More Formally</vt:lpstr>
      <vt:lpstr>Consistent Snapshot</vt:lpstr>
      <vt:lpstr>Total Order on Commits</vt:lpstr>
      <vt:lpstr>Snapshots</vt:lpstr>
      <vt:lpstr>Timestamps</vt:lpstr>
      <vt:lpstr>Commit Timestamps</vt:lpstr>
      <vt:lpstr>Snapshot Timestamps</vt:lpstr>
      <vt:lpstr>Multi-Versioning</vt:lpstr>
      <vt:lpstr>Multi-Versioning</vt:lpstr>
      <vt:lpstr>Multi-Versioning</vt:lpstr>
      <vt:lpstr>Reads from Snapshot</vt:lpstr>
      <vt:lpstr>Reads from Snapshot</vt:lpstr>
      <vt:lpstr>Partitioned Data Store</vt:lpstr>
      <vt:lpstr>Transaction in Partitioned Data Store</vt:lpstr>
      <vt:lpstr>Simplification</vt:lpstr>
      <vt:lpstr>Conventional SI in Partitioned Data Store [Percolator, OSDI 2010]</vt:lpstr>
      <vt:lpstr>Conventional SI: Transaction Start</vt:lpstr>
      <vt:lpstr>Conventional SI: Transaction Execution</vt:lpstr>
      <vt:lpstr>Conventional SI: Transaction Commit</vt:lpstr>
      <vt:lpstr>Problems</vt:lpstr>
      <vt:lpstr>Clock-SI: Key Idea</vt:lpstr>
      <vt:lpstr>Clock-SI</vt:lpstr>
      <vt:lpstr>Clock-SI: Transaction Start</vt:lpstr>
      <vt:lpstr>Clock-SI: Transaction Execution</vt:lpstr>
      <vt:lpstr>Clock-SI: Transaction Commit</vt:lpstr>
      <vt:lpstr>SI?</vt:lpstr>
      <vt:lpstr>SI: Total Order on Commits?</vt:lpstr>
      <vt:lpstr>SI: Consistent Snapshot?</vt:lpstr>
      <vt:lpstr>Clock-SI Challenges: Clock Skew</vt:lpstr>
      <vt:lpstr>Clock-SI Challenges: Clock Skew</vt:lpstr>
      <vt:lpstr>Clock-SI Challenges: Clock Skew</vt:lpstr>
      <vt:lpstr>Clock-SI Challenges: Clock Skew</vt:lpstr>
      <vt:lpstr>Clock-SI Challenges: Commit Duration</vt:lpstr>
      <vt:lpstr>Clock-SI Challenges: Commit Duration</vt:lpstr>
      <vt:lpstr>Clock-SI Challenges: Commit Duration</vt:lpstr>
      <vt:lpstr>Clock-SI Challenges: Commit Duration</vt:lpstr>
      <vt:lpstr>Reducing Delay</vt:lpstr>
      <vt:lpstr>Clock-SI: Advantages</vt:lpstr>
      <vt:lpstr>Evaluation</vt:lpstr>
      <vt:lpstr>Latency</vt:lpstr>
      <vt:lpstr>LAN Transaction Latency</vt:lpstr>
      <vt:lpstr>Read Scalability</vt:lpstr>
      <vt:lpstr>Write Scalability</vt:lpstr>
      <vt:lpstr>Delay Probability</vt:lpstr>
      <vt:lpstr>Hot Spots Read Throughput</vt:lpstr>
      <vt:lpstr>Hot Spots Read Latency</vt:lpstr>
      <vt:lpstr>In the Paper</vt:lpstr>
      <vt:lpstr>Conclusion</vt:lpstr>
    </vt:vector>
  </TitlesOfParts>
  <Company>EPFL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samehe@microsoft.com</dc:creator>
  <cp:lastModifiedBy>Sameh Elnikety</cp:lastModifiedBy>
  <cp:revision>70</cp:revision>
  <dcterms:created xsi:type="dcterms:W3CDTF">2013-09-24T12:20:03Z</dcterms:created>
  <dcterms:modified xsi:type="dcterms:W3CDTF">2015-03-31T16:44:08Z</dcterms:modified>
</cp:coreProperties>
</file>