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438" r:id="rId3"/>
    <p:sldId id="572" r:id="rId4"/>
    <p:sldId id="568" r:id="rId5"/>
    <p:sldId id="569" r:id="rId6"/>
    <p:sldId id="570" r:id="rId7"/>
    <p:sldId id="571" r:id="rId8"/>
    <p:sldId id="567" r:id="rId9"/>
    <p:sldId id="577" r:id="rId10"/>
    <p:sldId id="554" r:id="rId11"/>
    <p:sldId id="565" r:id="rId12"/>
    <p:sldId id="555" r:id="rId13"/>
    <p:sldId id="556" r:id="rId14"/>
    <p:sldId id="584" r:id="rId15"/>
    <p:sldId id="589" r:id="rId16"/>
    <p:sldId id="590" r:id="rId17"/>
    <p:sldId id="557" r:id="rId18"/>
    <p:sldId id="558" r:id="rId19"/>
    <p:sldId id="550" r:id="rId20"/>
    <p:sldId id="578" r:id="rId21"/>
    <p:sldId id="580" r:id="rId22"/>
    <p:sldId id="586" r:id="rId23"/>
    <p:sldId id="581" r:id="rId24"/>
    <p:sldId id="573" r:id="rId25"/>
    <p:sldId id="551" r:id="rId26"/>
    <p:sldId id="566" r:id="rId27"/>
    <p:sldId id="587" r:id="rId28"/>
    <p:sldId id="588" r:id="rId29"/>
    <p:sldId id="576" r:id="rId30"/>
    <p:sldId id="435" r:id="rId31"/>
    <p:sldId id="583" r:id="rId32"/>
    <p:sldId id="524" r:id="rId33"/>
    <p:sldId id="426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FF"/>
    <a:srgbClr val="FFCC00"/>
    <a:srgbClr val="FF99CC"/>
    <a:srgbClr val="FF99FF"/>
    <a:srgbClr val="FF9900"/>
    <a:srgbClr val="FF6600"/>
    <a:srgbClr val="A50021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1" autoAdjust="0"/>
    <p:restoredTop sz="75034" autoAdjust="0"/>
  </p:normalViewPr>
  <p:slideViewPr>
    <p:cSldViewPr showGuides="1">
      <p:cViewPr>
        <p:scale>
          <a:sx n="60" d="100"/>
          <a:sy n="60" d="100"/>
        </p:scale>
        <p:origin x="-852" y="-25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93" tIns="43247" rIns="86493" bIns="43247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93" tIns="43247" rIns="86493" bIns="43247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93" tIns="43247" rIns="86493" bIns="43247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93" tIns="43247" rIns="86493" bIns="43247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2B5816-FE86-42CF-9288-444C69CE2C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03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93" tIns="43247" rIns="86493" bIns="43247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93" tIns="43247" rIns="86493" bIns="43247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4213"/>
            <a:ext cx="4570412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93" tIns="43247" rIns="86493" bIns="432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93" tIns="43247" rIns="86493" bIns="43247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93" tIns="43247" rIns="86493" bIns="43247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D95AD104-B3B4-431E-BA32-484793CC7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92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41FD7FF-F706-43DA-8D17-94C554EBA6DD}" type="slidenum">
              <a:rPr lang="en-US" sz="1100" smtClean="0"/>
              <a:pPr eaLnBrk="1" hangingPunct="1"/>
              <a:t>1</a:t>
            </a:fld>
            <a:endParaRPr lang="en-US" sz="110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1 = 1280 * 800</a:t>
            </a:r>
          </a:p>
          <a:p>
            <a:pPr eaLnBrk="1" hangingPunct="1"/>
            <a:r>
              <a:rPr lang="en-US" smtClean="0"/>
              <a:t>2=   1024 * 768</a:t>
            </a:r>
          </a:p>
          <a:p>
            <a:pPr eaLnBrk="1" hangingPunct="1"/>
            <a:r>
              <a:rPr lang="en-US" smtClean="0"/>
              <a:t>Extend desktop onto this monitor</a:t>
            </a:r>
          </a:p>
          <a:p>
            <a:pPr eaLnBrk="1" hangingPunct="1"/>
            <a:r>
              <a:rPr lang="en-US" smtClean="0"/>
              <a:t>Presentation mode off, two screens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7B0B00F-6D2A-448F-ADAF-E16EF9818F77}" type="slidenum">
              <a:rPr lang="en-US" sz="1100" smtClean="0"/>
              <a:pPr eaLnBrk="1" hangingPunct="1"/>
              <a:t>10</a:t>
            </a:fld>
            <a:endParaRPr lang="en-US" sz="110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861FF1E-3AD0-4025-9FBB-4C507964548B}" type="slidenum">
              <a:rPr lang="en-US" sz="1100" smtClean="0"/>
              <a:pPr eaLnBrk="1" hangingPunct="1"/>
              <a:t>11</a:t>
            </a:fld>
            <a:endParaRPr lang="en-US" sz="110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A495B48-8F51-41EC-A977-90011FDE3FF6}" type="slidenum">
              <a:rPr lang="en-US" sz="1100" smtClean="0"/>
              <a:pPr eaLnBrk="1" hangingPunct="1"/>
              <a:t>12</a:t>
            </a:fld>
            <a:endParaRPr lang="en-US" sz="110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33C7E10-0D9A-4F0D-B3DD-40BB5016208B}" type="slidenum">
              <a:rPr lang="en-US" sz="1100" smtClean="0"/>
              <a:pPr eaLnBrk="1" hangingPunct="1"/>
              <a:t>13</a:t>
            </a:fld>
            <a:endParaRPr lang="en-US" sz="11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Important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A7F1B7F-7F2F-4C6D-9FC3-73D8FE5D8E87}" type="slidenum">
              <a:rPr lang="en-US" sz="1100" smtClean="0"/>
              <a:pPr eaLnBrk="1" hangingPunct="1"/>
              <a:t>14</a:t>
            </a:fld>
            <a:endParaRPr lang="en-US" sz="110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Than home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A61FB13-1571-4262-A4D1-F8C0E42E529C}" type="slidenum">
              <a:rPr lang="en-US" sz="1100" smtClean="0"/>
              <a:pPr eaLnBrk="1" hangingPunct="1"/>
              <a:t>15</a:t>
            </a:fld>
            <a:endParaRPr lang="en-US" sz="11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Than home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B34E7A4-9A82-4C10-BE18-231506571589}" type="slidenum">
              <a:rPr lang="en-US" sz="1100" smtClean="0"/>
              <a:pPr eaLnBrk="1" hangingPunct="1"/>
              <a:t>16</a:t>
            </a:fld>
            <a:endParaRPr lang="en-US" sz="110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Than home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DDD8111-BC2E-4C47-9628-0086E390CB5F}" type="slidenum">
              <a:rPr lang="en-US" sz="1100" smtClean="0"/>
              <a:pPr eaLnBrk="1" hangingPunct="1"/>
              <a:t>17</a:t>
            </a:fld>
            <a:endParaRPr lang="en-US" sz="110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Assume you know all the values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2A693BF-B346-46C7-A199-D92909B71A0B}" type="slidenum">
              <a:rPr lang="en-US" sz="1100" smtClean="0"/>
              <a:pPr eaLnBrk="1" hangingPunct="1"/>
              <a:t>18</a:t>
            </a:fld>
            <a:endParaRPr lang="en-US" sz="110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DBDD27C-FBF9-46A0-B4C8-197542764AC7}" type="slidenum">
              <a:rPr lang="en-US" sz="1100" smtClean="0"/>
              <a:pPr eaLnBrk="1" hangingPunct="1"/>
              <a:t>19</a:t>
            </a:fld>
            <a:endParaRPr lang="en-US" sz="11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972C223-929D-428B-908C-BEBD69D951CB}" type="slidenum">
              <a:rPr lang="en-US" sz="1100" smtClean="0"/>
              <a:pPr eaLnBrk="1" hangingPunct="1"/>
              <a:t>2</a:t>
            </a:fld>
            <a:endParaRPr lang="en-US" sz="11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b="1" smtClean="0"/>
              <a:t>How? Two designs.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7577B71-9FFA-4B07-8D12-DD946BE27A84}" type="slidenum">
              <a:rPr lang="en-US" sz="1100" smtClean="0"/>
              <a:pPr eaLnBrk="1" hangingPunct="1"/>
              <a:t>20</a:t>
            </a:fld>
            <a:endParaRPr lang="en-US" sz="110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8BBA6F3-597C-42F6-B188-0A321EA5CF52}" type="slidenum">
              <a:rPr lang="en-US" sz="1100" smtClean="0"/>
              <a:pPr eaLnBrk="1" hangingPunct="1"/>
              <a:t>21</a:t>
            </a:fld>
            <a:endParaRPr lang="en-US" sz="110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0AF3389-435A-43DC-BDA5-AB77CB524627}" type="slidenum">
              <a:rPr lang="en-US" sz="1100" smtClean="0"/>
              <a:pPr eaLnBrk="1" hangingPunct="1"/>
              <a:t>22</a:t>
            </a:fld>
            <a:endParaRPr lang="en-US" sz="1100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FB2C824-92D0-48E9-B9FA-9EE5561B060F}" type="slidenum">
              <a:rPr lang="en-US" sz="1100" smtClean="0"/>
              <a:pPr eaLnBrk="1" hangingPunct="1"/>
              <a:t>23</a:t>
            </a:fld>
            <a:endParaRPr lang="en-US" sz="110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54A255A-F442-4034-979D-D4BA689104EF}" type="slidenum">
              <a:rPr lang="en-US" sz="1100" smtClean="0"/>
              <a:pPr eaLnBrk="1" hangingPunct="1"/>
              <a:t>24</a:t>
            </a:fld>
            <a:endParaRPr lang="en-US" sz="110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3588" cy="3429000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6DCB0CB-B558-4C5C-94A3-67586F378280}" type="slidenum">
              <a:rPr lang="en-US" sz="1100" smtClean="0"/>
              <a:pPr eaLnBrk="1" hangingPunct="1"/>
              <a:t>25</a:t>
            </a:fld>
            <a:endParaRPr lang="en-US" sz="1100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75F0253-246E-4E6B-9C9C-FB6CE0B214CD}" type="slidenum">
              <a:rPr lang="en-US" sz="1100" smtClean="0"/>
              <a:pPr eaLnBrk="1" hangingPunct="1"/>
              <a:t>26</a:t>
            </a:fld>
            <a:endParaRPr lang="en-US" sz="110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6F33B5F-BAB7-4591-AAE5-2066C44AB287}" type="slidenum">
              <a:rPr lang="en-US" sz="1100" smtClean="0"/>
              <a:pPr eaLnBrk="1" hangingPunct="1"/>
              <a:t>27</a:t>
            </a:fld>
            <a:endParaRPr lang="en-US" sz="110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A5003ED-C4F4-4DC3-BBE9-32E8B6562EEC}" type="slidenum">
              <a:rPr lang="en-US" sz="1100" smtClean="0"/>
              <a:pPr eaLnBrk="1" hangingPunct="1"/>
              <a:t>28</a:t>
            </a:fld>
            <a:endParaRPr lang="en-US" sz="110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C86EA5F-34FB-4138-8985-DD72A9CE0B1E}" type="slidenum">
              <a:rPr lang="en-US" sz="1100" smtClean="0"/>
              <a:pPr eaLnBrk="1" hangingPunct="1"/>
              <a:t>29</a:t>
            </a:fld>
            <a:endParaRPr lang="en-US" sz="1100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F6A570D-AF04-41C1-90F4-8B68D1F615E6}" type="slidenum">
              <a:rPr lang="en-US" sz="1100" smtClean="0"/>
              <a:pPr eaLnBrk="1" hangingPunct="1"/>
              <a:t>3</a:t>
            </a:fld>
            <a:endParaRPr lang="en-US" sz="110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3588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FDB36A8-BFB1-4212-84F0-3E6E414C7018}" type="slidenum">
              <a:rPr lang="en-US" sz="1100" smtClean="0"/>
              <a:pPr eaLnBrk="1" hangingPunct="1"/>
              <a:t>30</a:t>
            </a:fld>
            <a:endParaRPr lang="en-US" sz="110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33F1010-2333-400B-AA15-B629939D29FC}" type="slidenum">
              <a:rPr lang="en-US" sz="1100" smtClean="0"/>
              <a:pPr eaLnBrk="1" hangingPunct="1"/>
              <a:t>31</a:t>
            </a:fld>
            <a:endParaRPr lang="en-US" sz="11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AABC7F5-0914-4613-903B-6D6F26B816C9}" type="slidenum">
              <a:rPr lang="en-US" sz="1100" smtClean="0"/>
              <a:pPr eaLnBrk="1" hangingPunct="1"/>
              <a:t>32</a:t>
            </a:fld>
            <a:endParaRPr lang="en-US" sz="1100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5B6A0-EB5A-4408-970C-EC59C3913AAE}" type="slidenum">
              <a:rPr lang="en-US" sz="1100" smtClean="0"/>
              <a:pPr eaLnBrk="1" hangingPunct="1"/>
              <a:t>33</a:t>
            </a:fld>
            <a:endParaRPr lang="en-US" sz="1100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55F793-B334-433F-9681-246B29AD3ABA}" type="slidenum">
              <a:rPr lang="en-US" sz="1100" smtClean="0"/>
              <a:pPr eaLnBrk="1" hangingPunct="1"/>
              <a:t>4</a:t>
            </a:fld>
            <a:endParaRPr lang="en-US" sz="11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3588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55F575C-EA78-4931-A887-DD7CF9652FF1}" type="slidenum">
              <a:rPr lang="en-US" sz="1100" smtClean="0"/>
              <a:pPr eaLnBrk="1" hangingPunct="1"/>
              <a:t>5</a:t>
            </a:fld>
            <a:endParaRPr lang="en-US" sz="11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3588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1F36468-64D7-463C-A854-EBD1034E9B47}" type="slidenum">
              <a:rPr lang="en-US" sz="1100" smtClean="0"/>
              <a:pPr eaLnBrk="1" hangingPunct="1"/>
              <a:t>6</a:t>
            </a:fld>
            <a:endParaRPr lang="en-US" sz="11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3588" cy="34290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2813" eaLnBrk="1" hangingPunct="1"/>
            <a:endParaRPr lang="en-US" b="1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CDC6677-441F-45CD-870D-6B18E061690B}" type="slidenum">
              <a:rPr lang="en-US" sz="1100" smtClean="0"/>
              <a:pPr eaLnBrk="1" hangingPunct="1"/>
              <a:t>7</a:t>
            </a:fld>
            <a:endParaRPr lang="en-US" sz="110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3588" cy="3429000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b="1" smtClean="0"/>
              <a:t>Model shows this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BA354AD-CB26-40B5-A6A5-9116EFE074A7}" type="slidenum">
              <a:rPr lang="en-US" sz="1100" smtClean="0"/>
              <a:pPr eaLnBrk="1" hangingPunct="1"/>
              <a:t>8</a:t>
            </a:fld>
            <a:endParaRPr lang="en-US" sz="11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F1081D7-3AA8-4F46-93EA-A7810B34B457}" type="slidenum">
              <a:rPr lang="en-US" sz="1100" smtClean="0"/>
              <a:pPr eaLnBrk="1" hangingPunct="1"/>
              <a:t>9</a:t>
            </a:fld>
            <a:endParaRPr lang="en-US" sz="11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58E1C-1C05-43BC-8116-C4FEE25DD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55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9AA84-DA8E-4F1F-8CCA-E4A071FDB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53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0C69E-1A5F-4102-BC30-7620D5A60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58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DD43F-1F9D-426D-B8D7-A9716D51E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C22C8-C433-488A-8B84-C3846F528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8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B8ECE-BED3-4591-8AEF-92ED1758B7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8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E3B74-BC46-43B1-B84A-B52FBAFAB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79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87420-4674-459C-91F2-882E3337F3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64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E8F33-8BD1-4D76-AB85-BCC99ADBA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51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14BE5-BC03-487B-96D5-799DD22C6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09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657D8-93B8-4B96-9B91-6437C2873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11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9E4E74E-0E97-46B7-AFEA-8AB9CC245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3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7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76200"/>
            <a:ext cx="7924800" cy="3048000"/>
          </a:xfrm>
        </p:spPr>
        <p:txBody>
          <a:bodyPr/>
          <a:lstStyle/>
          <a:p>
            <a:pPr algn="l" eaLnBrk="1" hangingPunct="1">
              <a:spcBef>
                <a:spcPct val="20000"/>
              </a:spcBef>
            </a:pPr>
            <a:r>
              <a:rPr lang="en-US" sz="4800" b="1" smtClean="0">
                <a:solidFill>
                  <a:srgbClr val="000099"/>
                </a:solidFill>
              </a:rPr>
              <a:t>Predicting Replicated Database Scalability</a:t>
            </a: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685800" y="3505200"/>
            <a:ext cx="8077200" cy="225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3200" b="1">
                <a:solidFill>
                  <a:srgbClr val="0000FF"/>
                </a:solidFill>
              </a:rPr>
              <a:t>Sameh Elnikety,  Microsoft Research  </a:t>
            </a:r>
            <a:br>
              <a:rPr lang="en-US" sz="3200" b="1">
                <a:solidFill>
                  <a:srgbClr val="0000FF"/>
                </a:solidFill>
              </a:rPr>
            </a:br>
            <a:r>
              <a:rPr lang="en-US" sz="3200" b="1">
                <a:solidFill>
                  <a:srgbClr val="0000FF"/>
                </a:solidFill>
              </a:rPr>
              <a:t>Steven Dropsho,  Google Inc.</a:t>
            </a:r>
          </a:p>
          <a:p>
            <a:pPr>
              <a:lnSpc>
                <a:spcPct val="110000"/>
              </a:lnSpc>
            </a:pPr>
            <a:r>
              <a:rPr lang="en-US" sz="3200" b="1">
                <a:solidFill>
                  <a:srgbClr val="0000FF"/>
                </a:solidFill>
              </a:rPr>
              <a:t>Emmanuel Cecchet,  Univ. of Mass.</a:t>
            </a:r>
            <a:br>
              <a:rPr lang="en-US" sz="3200" b="1">
                <a:solidFill>
                  <a:srgbClr val="0000FF"/>
                </a:solidFill>
              </a:rPr>
            </a:br>
            <a:r>
              <a:rPr lang="en-US" sz="3200" b="1">
                <a:solidFill>
                  <a:srgbClr val="0000FF"/>
                </a:solidFill>
              </a:rPr>
              <a:t>Willy Zwaenepoel,  EPFL</a:t>
            </a:r>
            <a:endParaRPr lang="en-US" sz="2000" b="1"/>
          </a:p>
        </p:txBody>
      </p:sp>
    </p:spTree>
  </p:cSld>
  <p:clrMapOvr>
    <a:masterClrMapping/>
  </p:clrMapOvr>
  <p:transition advTm="14539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Standalone DBMS</a:t>
            </a:r>
          </a:p>
        </p:txBody>
      </p:sp>
      <p:sp>
        <p:nvSpPr>
          <p:cNvPr id="1028" name="Rectangle 11"/>
          <p:cNvSpPr>
            <a:spLocks noChangeArrowheads="1"/>
          </p:cNvSpPr>
          <p:nvPr/>
        </p:nvSpPr>
        <p:spPr bwMode="auto">
          <a:xfrm>
            <a:off x="5105400" y="12192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Text Box 12"/>
          <p:cNvSpPr txBox="1">
            <a:spLocks noChangeArrowheads="1"/>
          </p:cNvSpPr>
          <p:nvPr/>
        </p:nvSpPr>
        <p:spPr bwMode="auto">
          <a:xfrm>
            <a:off x="5105400" y="1295400"/>
            <a:ext cx="2133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Single</a:t>
            </a:r>
          </a:p>
          <a:p>
            <a:pPr eaLnBrk="1" hangingPunct="1"/>
            <a:r>
              <a:rPr lang="en-US" b="1"/>
              <a:t>DBMS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503363" y="4724400"/>
          <a:ext cx="5888037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4" imgW="1612800" imgH="431640" progId="Equation.DSMT4">
                  <p:embed/>
                </p:oleObj>
              </mc:Choice>
              <mc:Fallback>
                <p:oleObj name="Equation" r:id="rId4" imgW="161280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4724400"/>
                        <a:ext cx="5888037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953000" y="4800600"/>
            <a:ext cx="25908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581400" y="4800600"/>
            <a:ext cx="11430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447800" y="4800600"/>
            <a:ext cx="17526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33" name="Slide Number Placeholder 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AE43063-55CA-4FCD-8E3E-F3FDBC47808E}" type="slidenum">
              <a:rPr lang="en-US" sz="1400" smtClean="0"/>
              <a:pPr eaLnBrk="1" hangingPunct="1"/>
              <a:t>10</a:t>
            </a:fld>
            <a:endParaRPr lang="en-US" sz="1400" smtClean="0"/>
          </a:p>
        </p:txBody>
      </p:sp>
      <p:sp>
        <p:nvSpPr>
          <p:cNvPr id="13" name="Rectangle 2"/>
          <p:cNvSpPr txBox="1">
            <a:spLocks noRot="1" noChangeArrowheads="1"/>
          </p:cNvSpPr>
          <p:nvPr/>
        </p:nvSpPr>
        <p:spPr bwMode="auto">
          <a:xfrm>
            <a:off x="228600" y="1130300"/>
            <a:ext cx="8915400" cy="565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b="1" kern="0">
                <a:latin typeface="+mn-lt"/>
                <a:cs typeface="+mn-cs"/>
              </a:rPr>
              <a:t>Required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800" b="1" kern="0">
                <a:latin typeface="+mn-lt"/>
                <a:cs typeface="+mn-cs"/>
              </a:rPr>
              <a:t>readonly tx: </a:t>
            </a:r>
            <a:r>
              <a:rPr lang="en-US" sz="2800" b="1" i="1" kern="0">
                <a:latin typeface="+mn-lt"/>
                <a:cs typeface="+mn-cs"/>
              </a:rPr>
              <a:t>R</a:t>
            </a:r>
            <a:r>
              <a:rPr lang="en-US" sz="2800" b="1" kern="0">
                <a:latin typeface="+mn-lt"/>
                <a:cs typeface="+mn-cs"/>
              </a:rPr>
              <a:t>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800" b="1" kern="0">
                <a:latin typeface="+mn-lt"/>
                <a:cs typeface="+mn-cs"/>
              </a:rPr>
              <a:t>update tx:    </a:t>
            </a:r>
            <a:r>
              <a:rPr lang="en-US" sz="2800" b="1" i="1" kern="0">
                <a:latin typeface="+mn-lt"/>
                <a:cs typeface="+mn-cs"/>
              </a:rPr>
              <a:t>W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b="1" kern="0">
                <a:latin typeface="+mn-lt"/>
                <a:cs typeface="+mn-cs"/>
              </a:rPr>
              <a:t>Transaction load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800" b="1" kern="0">
                <a:latin typeface="+mn-lt"/>
                <a:cs typeface="+mn-cs"/>
              </a:rPr>
              <a:t>readonly tx: </a:t>
            </a:r>
            <a:r>
              <a:rPr lang="en-US" sz="2800" b="1" i="1" kern="0">
                <a:latin typeface="+mn-lt"/>
                <a:cs typeface="+mn-cs"/>
              </a:rPr>
              <a:t>R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800" b="1" kern="0">
                <a:latin typeface="+mn-lt"/>
                <a:cs typeface="+mn-cs"/>
              </a:rPr>
              <a:t>update tx:    </a:t>
            </a:r>
            <a:r>
              <a:rPr lang="en-US" sz="2800" b="1" i="1" kern="0">
                <a:latin typeface="+mn-lt"/>
                <a:cs typeface="+mn-cs"/>
              </a:rPr>
              <a:t>W / (1 - A</a:t>
            </a:r>
            <a:r>
              <a:rPr lang="en-US" sz="2800" b="1" i="1" kern="0" baseline="-25000">
                <a:latin typeface="+mn-lt"/>
                <a:cs typeface="+mn-cs"/>
              </a:rPr>
              <a:t>1</a:t>
            </a:r>
            <a:r>
              <a:rPr lang="en-US" sz="2800" b="1" i="1" kern="0">
                <a:latin typeface="+mn-lt"/>
                <a:cs typeface="+mn-cs"/>
              </a:rPr>
              <a:t>)</a:t>
            </a:r>
            <a:r>
              <a:rPr lang="en-US" sz="2800" b="1" kern="0">
                <a:latin typeface="+mn-lt"/>
                <a:cs typeface="+mn-cs"/>
              </a:rPr>
              <a:t> </a:t>
            </a:r>
            <a:endParaRPr lang="en-US" sz="2800" b="1" kern="0" dirty="0">
              <a:latin typeface="+mn-lt"/>
              <a:cs typeface="+mn-cs"/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Service Demand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503363" y="1219200"/>
          <a:ext cx="5888037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4" imgW="1612900" imgH="431800" progId="Equation.DSMT4">
                  <p:embed/>
                </p:oleObj>
              </mc:Choice>
              <mc:Fallback>
                <p:oleObj name="Equation" r:id="rId4" imgW="16129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1219200"/>
                        <a:ext cx="5888037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1584325" y="3657600"/>
          <a:ext cx="5959475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6" imgW="1485900" imgH="431800" progId="Equation.DSMT4">
                  <p:embed/>
                </p:oleObj>
              </mc:Choice>
              <mc:Fallback>
                <p:oleObj name="Equation" r:id="rId6" imgW="14859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3657600"/>
                        <a:ext cx="5959475" cy="175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876800" y="3810000"/>
            <a:ext cx="25908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124200" y="3810000"/>
            <a:ext cx="14478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447800" y="3810000"/>
            <a:ext cx="12192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60" name="Slide Number Placeholder 1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4C13BD1-E45E-479D-84F3-2C4D0432A935}" type="slidenum">
              <a:rPr lang="en-US" sz="1400" smtClean="0"/>
              <a:pPr eaLnBrk="1" hangingPunct="1"/>
              <a:t>11</a:t>
            </a:fld>
            <a:endParaRPr lang="en-US" sz="140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04900"/>
            <a:ext cx="8915400" cy="5651500"/>
          </a:xfrm>
        </p:spPr>
        <p:txBody>
          <a:bodyPr/>
          <a:lstStyle/>
          <a:p>
            <a:pPr eaLnBrk="1" hangingPunct="1"/>
            <a:r>
              <a:rPr lang="en-US" b="1" smtClean="0"/>
              <a:t>Required (whole system of N replicas)</a:t>
            </a:r>
          </a:p>
          <a:p>
            <a:pPr lvl="1" eaLnBrk="1" hangingPunct="1"/>
            <a:r>
              <a:rPr lang="en-US" b="1" smtClean="0"/>
              <a:t>Readonly tx: </a:t>
            </a:r>
            <a:r>
              <a:rPr lang="en-US" b="1" i="1" smtClean="0"/>
              <a:t>N ∙ R</a:t>
            </a:r>
            <a:r>
              <a:rPr lang="en-US" b="1" smtClean="0"/>
              <a:t> </a:t>
            </a:r>
          </a:p>
          <a:p>
            <a:pPr lvl="1" eaLnBrk="1" hangingPunct="1"/>
            <a:r>
              <a:rPr lang="en-US" b="1" smtClean="0"/>
              <a:t>Update tx:     </a:t>
            </a:r>
            <a:r>
              <a:rPr lang="en-US" b="1" i="1" smtClean="0"/>
              <a:t>N ∙ W </a:t>
            </a:r>
          </a:p>
          <a:p>
            <a:pPr eaLnBrk="1" hangingPunct="1"/>
            <a:r>
              <a:rPr lang="en-US" b="1" smtClean="0"/>
              <a:t>Transaction load per replica</a:t>
            </a:r>
          </a:p>
          <a:p>
            <a:pPr lvl="1" eaLnBrk="1" hangingPunct="1"/>
            <a:r>
              <a:rPr lang="en-US" b="1" smtClean="0"/>
              <a:t>Readonly tx: </a:t>
            </a:r>
            <a:r>
              <a:rPr lang="en-US" b="1" i="1" smtClean="0"/>
              <a:t>R </a:t>
            </a:r>
          </a:p>
          <a:p>
            <a:pPr lvl="1" eaLnBrk="1" hangingPunct="1"/>
            <a:r>
              <a:rPr lang="en-US" b="1" smtClean="0"/>
              <a:t>Update tx:     </a:t>
            </a:r>
            <a:r>
              <a:rPr lang="en-US" b="1" i="1" smtClean="0"/>
              <a:t>W / (1 - A</a:t>
            </a:r>
            <a:r>
              <a:rPr lang="en-US" b="1" i="1" baseline="-25000" smtClean="0"/>
              <a:t>N</a:t>
            </a:r>
            <a:r>
              <a:rPr lang="en-US" b="1" i="1" smtClean="0"/>
              <a:t>) </a:t>
            </a:r>
          </a:p>
          <a:p>
            <a:pPr lvl="1" eaLnBrk="1" hangingPunct="1"/>
            <a:r>
              <a:rPr lang="en-US" b="1" smtClean="0"/>
              <a:t>Writeset:       </a:t>
            </a:r>
            <a:r>
              <a:rPr lang="en-US" b="1" i="1" smtClean="0"/>
              <a:t>W ∙ (N - 1)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Multi-Master with N Replicas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81000" y="5181600"/>
          <a:ext cx="84883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4" imgW="2844800" imgH="431800" progId="Equation.DSMT4">
                  <p:embed/>
                </p:oleObj>
              </mc:Choice>
              <mc:Fallback>
                <p:oleObj name="Equation" r:id="rId4" imgW="28448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181600"/>
                        <a:ext cx="8488363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114800" y="5029200"/>
            <a:ext cx="21336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048000" y="5029200"/>
            <a:ext cx="8382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81000" y="5029200"/>
            <a:ext cx="23622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477000" y="5029200"/>
            <a:ext cx="23622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81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714CCA8-5000-4803-A524-54A34A8C24A5}" type="slidenum">
              <a:rPr lang="en-US" sz="1400" smtClean="0"/>
              <a:pPr eaLnBrk="1" hangingPunct="1"/>
              <a:t>12</a:t>
            </a:fld>
            <a:endParaRPr lang="en-US" sz="140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MM Service Demand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381000" y="1371600"/>
          <a:ext cx="84883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4" imgW="2844800" imgH="431800" progId="Equation.DSMT4">
                  <p:embed/>
                </p:oleObj>
              </mc:Choice>
              <mc:Fallback>
                <p:oleObj name="Equation" r:id="rId4" imgW="28448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371600"/>
                        <a:ext cx="8488363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762000" y="3740150"/>
          <a:ext cx="7924800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6" imgW="2755900" imgH="431800" progId="Equation.DSMT4">
                  <p:embed/>
                </p:oleObj>
              </mc:Choice>
              <mc:Fallback>
                <p:oleObj name="Equation" r:id="rId6" imgW="27559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40150"/>
                        <a:ext cx="7924800" cy="151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096000" y="3810000"/>
            <a:ext cx="26670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04" name="Slide Number Placeholder 1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6D14BED-7717-4CD1-B514-AE090AD441CB}" type="slidenum">
              <a:rPr lang="en-US" sz="1400" smtClean="0"/>
              <a:pPr eaLnBrk="1" hangingPunct="1"/>
              <a:t>13</a:t>
            </a:fld>
            <a:endParaRPr lang="en-US" sz="1400" smtClean="0"/>
          </a:p>
        </p:txBody>
      </p:sp>
      <p:sp>
        <p:nvSpPr>
          <p:cNvPr id="13" name="Rounded Rectangular Callout 12"/>
          <p:cNvSpPr/>
          <p:nvPr/>
        </p:nvSpPr>
        <p:spPr>
          <a:xfrm>
            <a:off x="2819400" y="6096000"/>
            <a:ext cx="5486400" cy="609600"/>
          </a:xfrm>
          <a:prstGeom prst="wedgeRoundRectCallout">
            <a:avLst>
              <a:gd name="adj1" fmla="val 36056"/>
              <a:gd name="adj2" fmla="val -17400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Explosive cost!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Compare: Standalone vs MM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762000" y="3740150"/>
          <a:ext cx="7924800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4" imgW="2755900" imgH="431800" progId="Equation.DSMT4">
                  <p:embed/>
                </p:oleObj>
              </mc:Choice>
              <mc:Fallback>
                <p:oleObj name="Equation" r:id="rId4" imgW="27559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40150"/>
                        <a:ext cx="7924800" cy="151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096000" y="3810000"/>
            <a:ext cx="26670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Rounded Rectangular Callout 10"/>
          <p:cNvSpPr/>
          <p:nvPr/>
        </p:nvSpPr>
        <p:spPr>
          <a:xfrm>
            <a:off x="2819400" y="6096000"/>
            <a:ext cx="5486400" cy="609600"/>
          </a:xfrm>
          <a:prstGeom prst="wedgeRoundRectCallout">
            <a:avLst>
              <a:gd name="adj1" fmla="val 36056"/>
              <a:gd name="adj2" fmla="val -17400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Explosive cost!</a:t>
            </a:r>
          </a:p>
        </p:txBody>
      </p:sp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762000" y="1371600"/>
          <a:ext cx="5654675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6" imgW="1485900" imgH="431800" progId="Equation.DSMT4">
                  <p:embed/>
                </p:oleObj>
              </mc:Choice>
              <mc:Fallback>
                <p:oleObj name="Equation" r:id="rId6" imgW="14859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71600"/>
                        <a:ext cx="5654675" cy="166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Slide Number Placeholder 1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AE10A6B-A374-4A6A-94BC-5B101D12FFAF}" type="slidenum">
              <a:rPr lang="en-US" sz="1400" smtClean="0"/>
              <a:pPr eaLnBrk="1" hangingPunct="1"/>
              <a:t>14</a:t>
            </a:fld>
            <a:endParaRPr lang="en-US" sz="1400" smtClean="0"/>
          </a:p>
        </p:txBody>
      </p:sp>
      <p:sp>
        <p:nvSpPr>
          <p:cNvPr id="13" name="Rectangle 2"/>
          <p:cNvSpPr txBox="1">
            <a:spLocks noRot="1" noChangeArrowheads="1"/>
          </p:cNvSpPr>
          <p:nvPr/>
        </p:nvSpPr>
        <p:spPr bwMode="auto">
          <a:xfrm>
            <a:off x="228600" y="1104900"/>
            <a:ext cx="8915400" cy="565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b="1" kern="0" dirty="0">
                <a:latin typeface="+mn-lt"/>
                <a:cs typeface="+mn-cs"/>
              </a:rPr>
              <a:t>Standalone: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3200" b="1" kern="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3200" b="1" kern="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3200" b="1" kern="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b="1" kern="0" dirty="0">
                <a:latin typeface="+mn-lt"/>
                <a:cs typeface="+mn-cs"/>
              </a:rPr>
              <a:t>Multi-Master: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Readonly Workload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6146" name="Object 6"/>
          <p:cNvGraphicFramePr>
            <a:graphicFrameLocks noChangeAspect="1"/>
          </p:cNvGraphicFramePr>
          <p:nvPr/>
        </p:nvGraphicFramePr>
        <p:xfrm>
          <a:off x="762000" y="3740150"/>
          <a:ext cx="7924800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4" imgW="2755900" imgH="431800" progId="Equation.DSMT4">
                  <p:embed/>
                </p:oleObj>
              </mc:Choice>
              <mc:Fallback>
                <p:oleObj name="Equation" r:id="rId4" imgW="27559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40150"/>
                        <a:ext cx="7924800" cy="151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096000" y="3810000"/>
            <a:ext cx="26670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Rounded Rectangular Callout 10"/>
          <p:cNvSpPr/>
          <p:nvPr/>
        </p:nvSpPr>
        <p:spPr>
          <a:xfrm>
            <a:off x="2819400" y="6096000"/>
            <a:ext cx="5486400" cy="609600"/>
          </a:xfrm>
          <a:prstGeom prst="wedgeRoundRectCallout">
            <a:avLst>
              <a:gd name="adj1" fmla="val 36056"/>
              <a:gd name="adj2" fmla="val -17400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Explosive cost!</a:t>
            </a:r>
          </a:p>
        </p:txBody>
      </p:sp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762000" y="1371600"/>
          <a:ext cx="5654675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6" imgW="1485900" imgH="431800" progId="Equation.DSMT4">
                  <p:embed/>
                </p:oleObj>
              </mc:Choice>
              <mc:Fallback>
                <p:oleObj name="Equation" r:id="rId6" imgW="14859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71600"/>
                        <a:ext cx="5654675" cy="166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Slide Number Placeholder 1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F890832-C4AF-4363-A0E7-3CD341B50503}" type="slidenum">
              <a:rPr lang="en-US" sz="1400" smtClean="0"/>
              <a:pPr eaLnBrk="1" hangingPunct="1"/>
              <a:t>15</a:t>
            </a:fld>
            <a:endParaRPr lang="en-US" sz="1400" smtClean="0"/>
          </a:p>
        </p:txBody>
      </p:sp>
      <p:sp>
        <p:nvSpPr>
          <p:cNvPr id="13" name="Rectangle 2"/>
          <p:cNvSpPr txBox="1">
            <a:spLocks noRot="1" noChangeArrowheads="1"/>
          </p:cNvSpPr>
          <p:nvPr/>
        </p:nvSpPr>
        <p:spPr bwMode="auto">
          <a:xfrm>
            <a:off x="228600" y="1104900"/>
            <a:ext cx="8915400" cy="565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b="1" kern="0" dirty="0">
                <a:latin typeface="+mn-lt"/>
                <a:cs typeface="+mn-cs"/>
              </a:rPr>
              <a:t>Standalone: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3200" b="1" kern="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3200" b="1" kern="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3200" b="1" kern="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b="1" kern="0" dirty="0">
                <a:latin typeface="+mn-lt"/>
                <a:cs typeface="+mn-cs"/>
              </a:rPr>
              <a:t>Multi-Master:</a:t>
            </a:r>
          </a:p>
        </p:txBody>
      </p:sp>
      <p:sp>
        <p:nvSpPr>
          <p:cNvPr id="14" name="Rectangle 13"/>
          <p:cNvSpPr/>
          <p:nvPr/>
        </p:nvSpPr>
        <p:spPr>
          <a:xfrm rot="2700000">
            <a:off x="4460875" y="1069975"/>
            <a:ext cx="366713" cy="2424113"/>
          </a:xfrm>
          <a:prstGeom prst="rect">
            <a:avLst/>
          </a:prstGeom>
          <a:solidFill>
            <a:srgbClr val="FF0000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Rectangle 17"/>
          <p:cNvSpPr/>
          <p:nvPr/>
        </p:nvSpPr>
        <p:spPr>
          <a:xfrm rot="2700000">
            <a:off x="4621213" y="3440113"/>
            <a:ext cx="366712" cy="2424112"/>
          </a:xfrm>
          <a:prstGeom prst="rect">
            <a:avLst/>
          </a:prstGeom>
          <a:solidFill>
            <a:srgbClr val="FF0000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9" name="Rectangle 18"/>
          <p:cNvSpPr/>
          <p:nvPr/>
        </p:nvSpPr>
        <p:spPr>
          <a:xfrm rot="2700000">
            <a:off x="7288212" y="3432176"/>
            <a:ext cx="366713" cy="2424112"/>
          </a:xfrm>
          <a:prstGeom prst="rect">
            <a:avLst/>
          </a:prstGeom>
          <a:solidFill>
            <a:srgbClr val="FF0000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Update Workload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717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7170" name="Object 6"/>
          <p:cNvGraphicFramePr>
            <a:graphicFrameLocks noChangeAspect="1"/>
          </p:cNvGraphicFramePr>
          <p:nvPr/>
        </p:nvGraphicFramePr>
        <p:xfrm>
          <a:off x="762000" y="3740150"/>
          <a:ext cx="7924800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4" imgW="2755900" imgH="431800" progId="Equation.DSMT4">
                  <p:embed/>
                </p:oleObj>
              </mc:Choice>
              <mc:Fallback>
                <p:oleObj name="Equation" r:id="rId4" imgW="27559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40150"/>
                        <a:ext cx="7924800" cy="151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096000" y="3810000"/>
            <a:ext cx="26670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Rounded Rectangular Callout 10"/>
          <p:cNvSpPr/>
          <p:nvPr/>
        </p:nvSpPr>
        <p:spPr>
          <a:xfrm>
            <a:off x="2819400" y="6096000"/>
            <a:ext cx="5486400" cy="609600"/>
          </a:xfrm>
          <a:prstGeom prst="wedgeRoundRectCallout">
            <a:avLst>
              <a:gd name="adj1" fmla="val 36056"/>
              <a:gd name="adj2" fmla="val -17400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Explosive cost!</a:t>
            </a:r>
          </a:p>
        </p:txBody>
      </p:sp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762000" y="1371600"/>
          <a:ext cx="5654675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6" imgW="1485900" imgH="431800" progId="Equation.DSMT4">
                  <p:embed/>
                </p:oleObj>
              </mc:Choice>
              <mc:Fallback>
                <p:oleObj name="Equation" r:id="rId6" imgW="14859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71600"/>
                        <a:ext cx="5654675" cy="166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Slide Number Placeholder 1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1F291DB-9D44-46F2-850F-D898C6E890A7}" type="slidenum">
              <a:rPr lang="en-US" sz="1400" smtClean="0"/>
              <a:pPr eaLnBrk="1" hangingPunct="1"/>
              <a:t>16</a:t>
            </a:fld>
            <a:endParaRPr lang="en-US" sz="1400" smtClean="0"/>
          </a:p>
        </p:txBody>
      </p:sp>
      <p:sp>
        <p:nvSpPr>
          <p:cNvPr id="13" name="Rectangle 2"/>
          <p:cNvSpPr txBox="1">
            <a:spLocks noRot="1" noChangeArrowheads="1"/>
          </p:cNvSpPr>
          <p:nvPr/>
        </p:nvSpPr>
        <p:spPr bwMode="auto">
          <a:xfrm>
            <a:off x="228600" y="1104900"/>
            <a:ext cx="8915400" cy="565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b="1" kern="0" dirty="0">
                <a:latin typeface="+mn-lt"/>
                <a:cs typeface="+mn-cs"/>
              </a:rPr>
              <a:t>Standalone: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3200" b="1" kern="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3200" b="1" kern="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3200" b="1" kern="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b="1" kern="0" dirty="0">
                <a:latin typeface="+mn-lt"/>
                <a:cs typeface="+mn-cs"/>
              </a:rPr>
              <a:t>Multi-Master:</a:t>
            </a:r>
          </a:p>
        </p:txBody>
      </p:sp>
      <p:sp>
        <p:nvSpPr>
          <p:cNvPr id="14" name="Rectangle 13"/>
          <p:cNvSpPr/>
          <p:nvPr/>
        </p:nvSpPr>
        <p:spPr>
          <a:xfrm rot="2700000">
            <a:off x="2640012" y="1069976"/>
            <a:ext cx="366713" cy="2424112"/>
          </a:xfrm>
          <a:prstGeom prst="rect">
            <a:avLst/>
          </a:prstGeom>
          <a:solidFill>
            <a:srgbClr val="FF0000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Rectangle 17"/>
          <p:cNvSpPr/>
          <p:nvPr/>
        </p:nvSpPr>
        <p:spPr>
          <a:xfrm rot="2700000">
            <a:off x="2792412" y="3355976"/>
            <a:ext cx="366713" cy="2424112"/>
          </a:xfrm>
          <a:prstGeom prst="rect">
            <a:avLst/>
          </a:prstGeom>
          <a:solidFill>
            <a:srgbClr val="FF0000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Up Arrow 14"/>
          <p:cNvSpPr/>
          <p:nvPr/>
        </p:nvSpPr>
        <p:spPr>
          <a:xfrm>
            <a:off x="8153400" y="4724400"/>
            <a:ext cx="533400" cy="914400"/>
          </a:xfrm>
          <a:prstGeom prst="upArrow">
            <a:avLst/>
          </a:prstGeom>
          <a:solidFill>
            <a:srgbClr val="3333FF"/>
          </a:solidFill>
          <a:ln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3333FF"/>
              </a:solidFill>
            </a:endParaRPr>
          </a:p>
        </p:txBody>
      </p:sp>
      <p:sp>
        <p:nvSpPr>
          <p:cNvPr id="16" name="Up Arrow 15"/>
          <p:cNvSpPr/>
          <p:nvPr/>
        </p:nvSpPr>
        <p:spPr>
          <a:xfrm>
            <a:off x="6934200" y="4724400"/>
            <a:ext cx="533400" cy="914400"/>
          </a:xfrm>
          <a:prstGeom prst="upArrow">
            <a:avLst/>
          </a:prstGeom>
          <a:solidFill>
            <a:srgbClr val="3333FF"/>
          </a:solidFill>
          <a:ln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3333FF"/>
              </a:solidFill>
            </a:endParaRPr>
          </a:p>
        </p:txBody>
      </p:sp>
      <p:sp>
        <p:nvSpPr>
          <p:cNvPr id="17" name="Up Arrow 16"/>
          <p:cNvSpPr/>
          <p:nvPr/>
        </p:nvSpPr>
        <p:spPr>
          <a:xfrm>
            <a:off x="4495800" y="5181600"/>
            <a:ext cx="533400" cy="914400"/>
          </a:xfrm>
          <a:prstGeom prst="upArrow">
            <a:avLst/>
          </a:prstGeom>
          <a:solidFill>
            <a:srgbClr val="3333FF"/>
          </a:solidFill>
          <a:ln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  <p:bldP spid="15" grpId="0" animBg="1"/>
      <p:bldP spid="16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Closed-Loop Queuing Model</a:t>
            </a: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1141413" y="990600"/>
          <a:ext cx="7304087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Visio" r:id="rId4" imgW="4750110" imgH="3713402" progId="Visio.Drawing.11">
                  <p:embed/>
                </p:oleObj>
              </mc:Choice>
              <mc:Fallback>
                <p:oleObj name="Visio" r:id="rId4" imgW="4750110" imgH="3713402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413" y="990600"/>
                        <a:ext cx="7304087" cy="571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1462C5-2B4C-4803-B555-66438DD30839}" type="slidenum">
              <a:rPr lang="en-US" sz="1400" smtClean="0"/>
              <a:pPr eaLnBrk="1" hangingPunct="1"/>
              <a:t>17</a:t>
            </a:fld>
            <a:endParaRPr lang="en-US" sz="140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04900"/>
            <a:ext cx="8915400" cy="5651500"/>
          </a:xfrm>
        </p:spPr>
        <p:txBody>
          <a:bodyPr/>
          <a:lstStyle/>
          <a:p>
            <a:pPr eaLnBrk="1" hangingPunct="1"/>
            <a:r>
              <a:rPr lang="en-US" b="1" smtClean="0"/>
              <a:t>Standard algorithm</a:t>
            </a:r>
          </a:p>
          <a:p>
            <a:pPr eaLnBrk="1" hangingPunct="1"/>
            <a:r>
              <a:rPr lang="en-US" b="1" smtClean="0"/>
              <a:t>Iterates over the number of clients</a:t>
            </a:r>
          </a:p>
          <a:p>
            <a:pPr eaLnBrk="1" hangingPunct="1"/>
            <a:r>
              <a:rPr lang="en-US" b="1" smtClean="0"/>
              <a:t>Inputs:</a:t>
            </a:r>
          </a:p>
          <a:p>
            <a:pPr lvl="1" eaLnBrk="1" hangingPunct="1"/>
            <a:r>
              <a:rPr lang="en-US" b="1" smtClean="0"/>
              <a:t>Number of clients</a:t>
            </a:r>
          </a:p>
          <a:p>
            <a:pPr lvl="1" eaLnBrk="1" hangingPunct="1"/>
            <a:r>
              <a:rPr lang="en-US" b="1" smtClean="0"/>
              <a:t>Service demand at service centers</a:t>
            </a:r>
          </a:p>
          <a:p>
            <a:pPr lvl="1" eaLnBrk="1" hangingPunct="1"/>
            <a:r>
              <a:rPr lang="en-US" b="1" smtClean="0"/>
              <a:t>Delay time at delay centers</a:t>
            </a:r>
          </a:p>
          <a:p>
            <a:pPr eaLnBrk="1" hangingPunct="1"/>
            <a:r>
              <a:rPr lang="en-US" b="1" smtClean="0"/>
              <a:t>Outputs:</a:t>
            </a:r>
          </a:p>
          <a:p>
            <a:pPr lvl="1" eaLnBrk="1" hangingPunct="1"/>
            <a:r>
              <a:rPr lang="en-US" b="1" smtClean="0"/>
              <a:t>Response time</a:t>
            </a:r>
          </a:p>
          <a:p>
            <a:pPr lvl="1" eaLnBrk="1" hangingPunct="1"/>
            <a:r>
              <a:rPr lang="en-US" b="1" smtClean="0"/>
              <a:t>Throughput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01600"/>
            <a:ext cx="91440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Mean Value Analysis (MVA)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4D22B35-16DB-40EC-8C55-4699AE695D46}" type="slidenum">
              <a:rPr lang="en-US" sz="1400" smtClean="0"/>
              <a:pPr eaLnBrk="1" hangingPunct="1"/>
              <a:t>18</a:t>
            </a:fld>
            <a:endParaRPr lang="en-US" sz="140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Using the Model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1141413" y="990600"/>
          <a:ext cx="7304087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Visio" r:id="rId4" imgW="4750110" imgH="3713402" progId="Visio.Drawing.11">
                  <p:embed/>
                </p:oleObj>
              </mc:Choice>
              <mc:Fallback>
                <p:oleObj name="Visio" r:id="rId4" imgW="4750110" imgH="3713402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413" y="990600"/>
                        <a:ext cx="7304087" cy="571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505200" y="1676400"/>
            <a:ext cx="2438400" cy="27432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0A68C2A-A7BF-4B80-89F0-0C485E83B3C3}" type="slidenum">
              <a:rPr lang="en-US" sz="1400" smtClean="0"/>
              <a:pPr eaLnBrk="1" hangingPunct="1"/>
              <a:t>19</a:t>
            </a:fld>
            <a:endParaRPr lang="en-US" sz="140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04900"/>
            <a:ext cx="8915400" cy="5651500"/>
          </a:xfrm>
        </p:spPr>
        <p:txBody>
          <a:bodyPr/>
          <a:lstStyle/>
          <a:p>
            <a:pPr eaLnBrk="1" hangingPunct="1"/>
            <a:r>
              <a:rPr lang="en-US" b="1" smtClean="0"/>
              <a:t>Environment</a:t>
            </a:r>
          </a:p>
          <a:p>
            <a:pPr lvl="1" eaLnBrk="1" hangingPunct="1"/>
            <a:r>
              <a:rPr lang="en-US" b="1" smtClean="0"/>
              <a:t>E-commerce website</a:t>
            </a:r>
          </a:p>
          <a:p>
            <a:pPr lvl="1" eaLnBrk="1" hangingPunct="1"/>
            <a:r>
              <a:rPr lang="en-US" b="1" smtClean="0"/>
              <a:t>DB throughput is 500 tps</a:t>
            </a:r>
          </a:p>
          <a:p>
            <a:pPr eaLnBrk="1" hangingPunct="1"/>
            <a:r>
              <a:rPr lang="en-US" b="1" smtClean="0"/>
              <a:t>Is 5000 tps achievable?</a:t>
            </a:r>
          </a:p>
          <a:p>
            <a:pPr lvl="1" eaLnBrk="1" hangingPunct="1"/>
            <a:r>
              <a:rPr lang="en-US" b="1" smtClean="0"/>
              <a:t>Yes: use 10 replicas</a:t>
            </a:r>
          </a:p>
          <a:p>
            <a:pPr lvl="1" eaLnBrk="1" hangingPunct="1"/>
            <a:r>
              <a:rPr lang="en-US" b="1" smtClean="0"/>
              <a:t>Yes: use 16 replicas </a:t>
            </a:r>
          </a:p>
          <a:p>
            <a:pPr lvl="1" eaLnBrk="1" hangingPunct="1"/>
            <a:r>
              <a:rPr lang="en-US" b="1" smtClean="0"/>
              <a:t>No:   faster machines needed</a:t>
            </a:r>
          </a:p>
          <a:p>
            <a:pPr eaLnBrk="1" hangingPunct="1"/>
            <a:r>
              <a:rPr lang="en-US" b="1" smtClean="0"/>
              <a:t>How tx workload scales on replicated db?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Motivation</a:t>
            </a:r>
          </a:p>
        </p:txBody>
      </p:sp>
      <p:sp>
        <p:nvSpPr>
          <p:cNvPr id="15364" name="Rectangle 11"/>
          <p:cNvSpPr>
            <a:spLocks noChangeArrowheads="1"/>
          </p:cNvSpPr>
          <p:nvPr/>
        </p:nvSpPr>
        <p:spPr bwMode="auto">
          <a:xfrm>
            <a:off x="6400800" y="16764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Text Box 12"/>
          <p:cNvSpPr txBox="1">
            <a:spLocks noChangeArrowheads="1"/>
          </p:cNvSpPr>
          <p:nvPr/>
        </p:nvSpPr>
        <p:spPr bwMode="auto">
          <a:xfrm>
            <a:off x="6400800" y="1752600"/>
            <a:ext cx="2133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Single</a:t>
            </a:r>
          </a:p>
          <a:p>
            <a:pPr eaLnBrk="1" hangingPunct="1"/>
            <a:r>
              <a:rPr lang="en-US" b="1"/>
              <a:t>DBMS</a:t>
            </a:r>
          </a:p>
        </p:txBody>
      </p:sp>
      <p:sp>
        <p:nvSpPr>
          <p:cNvPr id="153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2E76680-6A6F-4452-8644-7F10CEDB93D5}" type="slidenum">
              <a:rPr lang="en-US" sz="1400" smtClean="0"/>
              <a:pPr eaLnBrk="1" hangingPunct="1"/>
              <a:t>2</a:t>
            </a:fld>
            <a:endParaRPr lang="en-US" sz="140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04900"/>
            <a:ext cx="8915400" cy="5651500"/>
          </a:xfrm>
        </p:spPr>
        <p:txBody>
          <a:bodyPr/>
          <a:lstStyle/>
          <a:p>
            <a:pPr eaLnBrk="1" hangingPunct="1"/>
            <a:r>
              <a:rPr lang="en-US" b="1" smtClean="0"/>
              <a:t>Copy of database</a:t>
            </a:r>
          </a:p>
          <a:p>
            <a:pPr eaLnBrk="1" hangingPunct="1"/>
            <a:r>
              <a:rPr lang="en-US" b="1" smtClean="0"/>
              <a:t>Log all txs, </a:t>
            </a:r>
            <a:r>
              <a:rPr lang="en-US" b="1" smtClean="0">
                <a:solidFill>
                  <a:srgbClr val="3333FF"/>
                </a:solidFill>
              </a:rPr>
              <a:t>(</a:t>
            </a:r>
            <a:r>
              <a:rPr lang="en-US" b="1" i="1" smtClean="0">
                <a:solidFill>
                  <a:srgbClr val="3333FF"/>
                </a:solidFill>
              </a:rPr>
              <a:t>Pr : Pw</a:t>
            </a:r>
            <a:r>
              <a:rPr lang="en-US" b="1" smtClean="0">
                <a:solidFill>
                  <a:srgbClr val="3333FF"/>
                </a:solidFill>
              </a:rPr>
              <a:t>)</a:t>
            </a:r>
          </a:p>
          <a:p>
            <a:pPr eaLnBrk="1" hangingPunct="1"/>
            <a:r>
              <a:rPr lang="en-US" b="1" smtClean="0"/>
              <a:t>Python script replays txs</a:t>
            </a:r>
          </a:p>
          <a:p>
            <a:pPr lvl="1" eaLnBrk="1" hangingPunct="1"/>
            <a:r>
              <a:rPr lang="en-US" b="1" smtClean="0"/>
              <a:t>Readonly </a:t>
            </a:r>
            <a:r>
              <a:rPr lang="en-US" b="1" smtClean="0">
                <a:solidFill>
                  <a:srgbClr val="3333FF"/>
                </a:solidFill>
              </a:rPr>
              <a:t>(</a:t>
            </a:r>
            <a:r>
              <a:rPr lang="en-US" b="1" i="1" smtClean="0">
                <a:solidFill>
                  <a:srgbClr val="3333FF"/>
                </a:solidFill>
              </a:rPr>
              <a:t>rc</a:t>
            </a:r>
            <a:r>
              <a:rPr lang="en-US" b="1" smtClean="0">
                <a:solidFill>
                  <a:srgbClr val="3333FF"/>
                </a:solidFill>
              </a:rPr>
              <a:t>)</a:t>
            </a:r>
          </a:p>
          <a:p>
            <a:pPr lvl="1" eaLnBrk="1" hangingPunct="1"/>
            <a:r>
              <a:rPr lang="en-US" b="1" smtClean="0"/>
              <a:t>Updates   </a:t>
            </a:r>
            <a:r>
              <a:rPr lang="en-US" b="1" smtClean="0">
                <a:solidFill>
                  <a:srgbClr val="3333FF"/>
                </a:solidFill>
              </a:rPr>
              <a:t>(</a:t>
            </a:r>
            <a:r>
              <a:rPr lang="en-US" b="1" i="1" smtClean="0">
                <a:solidFill>
                  <a:srgbClr val="3333FF"/>
                </a:solidFill>
              </a:rPr>
              <a:t>wc</a:t>
            </a:r>
            <a:r>
              <a:rPr lang="en-US" b="1" smtClean="0">
                <a:solidFill>
                  <a:srgbClr val="3333FF"/>
                </a:solidFill>
              </a:rPr>
              <a:t>)</a:t>
            </a:r>
          </a:p>
          <a:p>
            <a:pPr eaLnBrk="1" hangingPunct="1"/>
            <a:r>
              <a:rPr lang="en-US" b="1" smtClean="0"/>
              <a:t>Writesets</a:t>
            </a:r>
          </a:p>
          <a:p>
            <a:pPr lvl="1" eaLnBrk="1" hangingPunct="1"/>
            <a:r>
              <a:rPr lang="en-US" b="1" smtClean="0"/>
              <a:t>Instrument db with triggers</a:t>
            </a:r>
          </a:p>
          <a:p>
            <a:pPr lvl="1" eaLnBrk="1" hangingPunct="1"/>
            <a:r>
              <a:rPr lang="en-US" b="1" smtClean="0"/>
              <a:t>Play txs to log writesets</a:t>
            </a:r>
          </a:p>
          <a:p>
            <a:pPr lvl="1" eaLnBrk="1" hangingPunct="1"/>
            <a:r>
              <a:rPr lang="en-US" b="1" smtClean="0"/>
              <a:t>Play writesets </a:t>
            </a:r>
            <a:r>
              <a:rPr lang="en-US" b="1" smtClean="0">
                <a:solidFill>
                  <a:srgbClr val="3333FF"/>
                </a:solidFill>
              </a:rPr>
              <a:t>(</a:t>
            </a:r>
            <a:r>
              <a:rPr lang="en-US" b="1" i="1" smtClean="0">
                <a:solidFill>
                  <a:srgbClr val="3333FF"/>
                </a:solidFill>
              </a:rPr>
              <a:t>ws</a:t>
            </a:r>
            <a:r>
              <a:rPr lang="en-US" b="1" smtClean="0">
                <a:solidFill>
                  <a:srgbClr val="3333FF"/>
                </a:solidFill>
              </a:rPr>
              <a:t>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Standalone Profiling (Offline)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DA49FB1-4B5E-41EE-815F-EB009556F17D}" type="slidenum">
              <a:rPr lang="en-US" sz="1400" smtClean="0"/>
              <a:pPr eaLnBrk="1" hangingPunct="1"/>
              <a:t>20</a:t>
            </a:fld>
            <a:endParaRPr lang="en-US" sz="140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MM Service Demand</a:t>
            </a: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10242" name="Object 6"/>
          <p:cNvGraphicFramePr>
            <a:graphicFrameLocks noChangeAspect="1"/>
          </p:cNvGraphicFramePr>
          <p:nvPr/>
        </p:nvGraphicFramePr>
        <p:xfrm>
          <a:off x="762000" y="3740150"/>
          <a:ext cx="7924800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4" imgW="2755900" imgH="431800" progId="Equation.DSMT4">
                  <p:embed/>
                </p:oleObj>
              </mc:Choice>
              <mc:Fallback>
                <p:oleObj name="Equation" r:id="rId4" imgW="27559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40150"/>
                        <a:ext cx="7924800" cy="151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096000" y="3810000"/>
            <a:ext cx="2667000" cy="15240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24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248" name="Slide Number Placeholder 1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403DCDA-F8E1-401D-B7AA-2C7D89F886DA}" type="slidenum">
              <a:rPr lang="en-US" sz="1400" smtClean="0"/>
              <a:pPr eaLnBrk="1" hangingPunct="1"/>
              <a:t>21</a:t>
            </a:fld>
            <a:endParaRPr lang="en-US" sz="1400" smtClean="0"/>
          </a:p>
        </p:txBody>
      </p:sp>
      <p:sp>
        <p:nvSpPr>
          <p:cNvPr id="16" name="Rounded Rectangular Callout 15"/>
          <p:cNvSpPr/>
          <p:nvPr/>
        </p:nvSpPr>
        <p:spPr>
          <a:xfrm>
            <a:off x="2819400" y="6096000"/>
            <a:ext cx="5486400" cy="609600"/>
          </a:xfrm>
          <a:prstGeom prst="wedgeRoundRectCallout">
            <a:avLst>
              <a:gd name="adj1" fmla="val 36056"/>
              <a:gd name="adj2" fmla="val -17400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Explosive cost!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Abort Probability</a:t>
            </a: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2259013" y="3962400"/>
          <a:ext cx="5437187" cy="142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4" imgW="1307532" imgH="355446" progId="Equation.DSMT4">
                  <p:embed/>
                </p:oleObj>
              </mc:Choice>
              <mc:Fallback>
                <p:oleObj name="Equation" r:id="rId4" imgW="1307532" imgH="35544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3962400"/>
                        <a:ext cx="5437187" cy="1427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2"/>
          <p:cNvSpPr txBox="1">
            <a:spLocks noRot="1" noChangeArrowheads="1"/>
          </p:cNvSpPr>
          <p:nvPr/>
        </p:nvSpPr>
        <p:spPr bwMode="auto">
          <a:xfrm>
            <a:off x="228600" y="1104900"/>
            <a:ext cx="8915400" cy="565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b="1" kern="0" dirty="0">
                <a:latin typeface="+mn-lt"/>
                <a:cs typeface="+mn-cs"/>
              </a:rPr>
              <a:t>Predicting abort probability is hard</a:t>
            </a:r>
            <a:endParaRPr lang="en-US" sz="3200" b="1" kern="0" dirty="0">
              <a:solidFill>
                <a:srgbClr val="3333FF"/>
              </a:solidFill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b="1" kern="0" dirty="0">
                <a:latin typeface="+mn-lt"/>
                <a:cs typeface="+mn-cs"/>
              </a:rPr>
              <a:t>Single-master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800" b="1" kern="0" dirty="0">
                <a:latin typeface="+mn-lt"/>
                <a:cs typeface="+mn-cs"/>
              </a:rPr>
              <a:t>No prediction needed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800" b="1" kern="0" dirty="0">
                <a:latin typeface="+mn-lt"/>
                <a:cs typeface="+mn-cs"/>
              </a:rPr>
              <a:t>Measure offline on master</a:t>
            </a:r>
            <a:endParaRPr lang="en-US" sz="2800" b="1" kern="0" dirty="0">
              <a:solidFill>
                <a:srgbClr val="3333FF"/>
              </a:solidFill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b="1" kern="0" dirty="0">
                <a:latin typeface="+mn-lt"/>
                <a:cs typeface="+mn-cs"/>
              </a:rPr>
              <a:t>Multi-master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800" b="1" kern="0" dirty="0">
                <a:latin typeface="+mn-lt"/>
                <a:cs typeface="+mn-cs"/>
              </a:rPr>
              <a:t>Approximate using</a:t>
            </a:r>
          </a:p>
          <a:p>
            <a:pPr marL="3943350" lvl="8" indent="-285750">
              <a:spcBef>
                <a:spcPct val="20000"/>
              </a:spcBef>
              <a:buFontTx/>
              <a:buChar char="–"/>
              <a:defRPr/>
            </a:pPr>
            <a:endParaRPr lang="en-US" sz="2800" b="1" kern="0" dirty="0">
              <a:latin typeface="+mn-lt"/>
              <a:cs typeface="+mn-cs"/>
            </a:endParaRPr>
          </a:p>
          <a:p>
            <a:pPr marL="3943350" lvl="8" indent="-285750">
              <a:spcBef>
                <a:spcPct val="20000"/>
              </a:spcBef>
              <a:buFontTx/>
              <a:buChar char="–"/>
              <a:defRPr/>
            </a:pPr>
            <a:endParaRPr lang="en-US" sz="2800" b="1" kern="0" dirty="0">
              <a:latin typeface="+mn-lt"/>
              <a:cs typeface="+mn-cs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800" b="1" kern="0" dirty="0">
                <a:latin typeface="+mn-lt"/>
                <a:cs typeface="+mn-cs"/>
              </a:rPr>
              <a:t>Sensitivity analysis in the paper</a:t>
            </a:r>
          </a:p>
        </p:txBody>
      </p:sp>
      <p:sp>
        <p:nvSpPr>
          <p:cNvPr id="11272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963AFC-0BD3-4165-A18B-0CFE6CA81894}" type="slidenum">
              <a:rPr lang="en-US" sz="1400" smtClean="0"/>
              <a:pPr eaLnBrk="1" hangingPunct="1"/>
              <a:t>22</a:t>
            </a:fld>
            <a:endParaRPr lang="en-US" sz="140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Using the Model</a:t>
            </a:r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1141413" y="990600"/>
          <a:ext cx="7304087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Visio" r:id="rId4" imgW="4750110" imgH="3713402" progId="Visio.Drawing.11">
                  <p:embed/>
                </p:oleObj>
              </mc:Choice>
              <mc:Fallback>
                <p:oleObj name="Visio" r:id="rId4" imgW="4750110" imgH="3713402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413" y="990600"/>
                        <a:ext cx="7304087" cy="571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505200" y="1676400"/>
            <a:ext cx="2438400" cy="27432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ounded Rectangular Callout 4"/>
          <p:cNvSpPr/>
          <p:nvPr/>
        </p:nvSpPr>
        <p:spPr>
          <a:xfrm>
            <a:off x="3733800" y="5486400"/>
            <a:ext cx="3124200" cy="1295400"/>
          </a:xfrm>
          <a:prstGeom prst="wedgeRoundRectCallout">
            <a:avLst>
              <a:gd name="adj1" fmla="val -74263"/>
              <a:gd name="adj2" fmla="val 1419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# clients, think time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5638800" y="4343400"/>
            <a:ext cx="3429000" cy="1066800"/>
          </a:xfrm>
          <a:prstGeom prst="wedgeRoundRectCallout">
            <a:avLst>
              <a:gd name="adj1" fmla="val -10927"/>
              <a:gd name="adj2" fmla="val -98907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1.5 </a:t>
            </a:r>
            <a:r>
              <a:rPr lang="en-US" sz="4000" b="1" dirty="0">
                <a:solidFill>
                  <a:schemeClr val="tx1"/>
                </a:solidFill>
              </a:rPr>
              <a:t>∙ </a:t>
            </a:r>
            <a:r>
              <a:rPr lang="en-GB" sz="4000" b="1" dirty="0" err="1">
                <a:solidFill>
                  <a:schemeClr val="tx1"/>
                </a:solidFill>
              </a:rPr>
              <a:t>fsync</a:t>
            </a:r>
            <a:r>
              <a:rPr lang="en-GB" sz="4000" b="1" dirty="0">
                <a:solidFill>
                  <a:schemeClr val="tx1"/>
                </a:solidFill>
              </a:rPr>
              <a:t>()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228600" y="228600"/>
            <a:ext cx="1981200" cy="990600"/>
          </a:xfrm>
          <a:prstGeom prst="wedgeRoundRectCallout">
            <a:avLst>
              <a:gd name="adj1" fmla="val -6990"/>
              <a:gd name="adj2" fmla="val 8227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1 ms</a:t>
            </a:r>
          </a:p>
        </p:txBody>
      </p:sp>
      <p:sp>
        <p:nvSpPr>
          <p:cNvPr id="12296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061263C-B7DC-4CF0-B7FD-4A48FF26A60D}" type="slidenum">
              <a:rPr lang="en-US" sz="1400" smtClean="0"/>
              <a:pPr eaLnBrk="1" hangingPunct="1"/>
              <a:t>23</a:t>
            </a:fld>
            <a:endParaRPr lang="en-US" sz="140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04900"/>
            <a:ext cx="8686800" cy="5651500"/>
          </a:xfrm>
        </p:spPr>
        <p:txBody>
          <a:bodyPr/>
          <a:lstStyle/>
          <a:p>
            <a:pPr eaLnBrk="1" hangingPunct="1"/>
            <a:r>
              <a:rPr lang="en-US" b="1" smtClean="0"/>
              <a:t>Compare</a:t>
            </a:r>
            <a:endParaRPr lang="en-US" sz="2800" b="1" smtClean="0"/>
          </a:p>
          <a:p>
            <a:pPr lvl="1" eaLnBrk="1" hangingPunct="1"/>
            <a:r>
              <a:rPr lang="en-US" sz="2400" smtClean="0"/>
              <a:t>Measured performance vs model predictions</a:t>
            </a:r>
          </a:p>
          <a:p>
            <a:pPr eaLnBrk="1" hangingPunct="1"/>
            <a:r>
              <a:rPr lang="en-US" b="1" smtClean="0"/>
              <a:t>Environment</a:t>
            </a:r>
            <a:endParaRPr lang="en-US" sz="2800" b="1" smtClean="0"/>
          </a:p>
          <a:p>
            <a:pPr lvl="1" eaLnBrk="1" hangingPunct="1"/>
            <a:r>
              <a:rPr lang="en-US" sz="2400" smtClean="0"/>
              <a:t>Linux cluster running PostgreSQL</a:t>
            </a:r>
          </a:p>
          <a:p>
            <a:pPr eaLnBrk="1" hangingPunct="1"/>
            <a:r>
              <a:rPr lang="en-US" b="1" smtClean="0"/>
              <a:t>TPC-W</a:t>
            </a:r>
            <a:r>
              <a:rPr lang="en-US" sz="2800" b="1" smtClean="0"/>
              <a:t> workload</a:t>
            </a:r>
          </a:p>
          <a:p>
            <a:pPr lvl="1" eaLnBrk="1" hangingPunct="1"/>
            <a:r>
              <a:rPr lang="en-US" sz="2400" smtClean="0"/>
              <a:t>Browsing (5% update txs)</a:t>
            </a:r>
            <a:endParaRPr lang="en-US" sz="2400" b="1" smtClean="0"/>
          </a:p>
          <a:p>
            <a:pPr lvl="1" eaLnBrk="1" hangingPunct="1"/>
            <a:r>
              <a:rPr lang="en-US" sz="2400" smtClean="0"/>
              <a:t>Shopping (20% update txs)</a:t>
            </a:r>
          </a:p>
          <a:p>
            <a:pPr lvl="1" eaLnBrk="1" hangingPunct="1"/>
            <a:r>
              <a:rPr lang="en-US" sz="2400" smtClean="0"/>
              <a:t>Ordering (50% update txs)</a:t>
            </a:r>
            <a:r>
              <a:rPr lang="en-US" sz="2400" b="1" smtClean="0"/>
              <a:t> </a:t>
            </a:r>
          </a:p>
          <a:p>
            <a:pPr eaLnBrk="1" hangingPunct="1"/>
            <a:r>
              <a:rPr lang="en-US" b="1" smtClean="0"/>
              <a:t>RUBiS</a:t>
            </a:r>
            <a:r>
              <a:rPr lang="en-US" sz="2800" b="1" smtClean="0"/>
              <a:t> workload</a:t>
            </a:r>
          </a:p>
          <a:p>
            <a:pPr lvl="1" eaLnBrk="1" hangingPunct="1"/>
            <a:r>
              <a:rPr lang="en-US" sz="2400" smtClean="0"/>
              <a:t>Browsing (0% update txs)</a:t>
            </a:r>
            <a:endParaRPr lang="en-US" sz="2400" b="1" smtClean="0"/>
          </a:p>
          <a:p>
            <a:pPr lvl="1" eaLnBrk="1" hangingPunct="1"/>
            <a:r>
              <a:rPr lang="en-US" sz="2400" smtClean="0"/>
              <a:t>Bidding (20% update txs)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01600"/>
            <a:ext cx="91440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Experimental Validation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BE2C82C-2C69-4D5B-8308-C00A87756029}" type="slidenum">
              <a:rPr lang="en-US" sz="1400" smtClean="0"/>
              <a:pPr eaLnBrk="1" hangingPunct="1"/>
              <a:t>24</a:t>
            </a:fld>
            <a:endParaRPr lang="en-US" sz="1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Char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96" t="-3416" r="-1553" b="-2359"/>
          <a:stretch>
            <a:fillRect/>
          </a:stretch>
        </p:blipFill>
        <p:spPr bwMode="auto">
          <a:xfrm>
            <a:off x="0" y="2043113"/>
            <a:ext cx="4495800" cy="3641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7" name="Chart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3386" r="-1672" b="-2312"/>
          <a:stretch>
            <a:fillRect/>
          </a:stretch>
        </p:blipFill>
        <p:spPr bwMode="auto">
          <a:xfrm>
            <a:off x="4572000" y="2046288"/>
            <a:ext cx="4572000" cy="36687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01600"/>
            <a:ext cx="91440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Multi-Master TPC-W Performance</a:t>
            </a:r>
          </a:p>
        </p:txBody>
      </p:sp>
      <p:sp>
        <p:nvSpPr>
          <p:cNvPr id="5" name="Rectangle 2"/>
          <p:cNvSpPr txBox="1">
            <a:spLocks noRot="1" noChangeArrowheads="1"/>
          </p:cNvSpPr>
          <p:nvPr/>
        </p:nvSpPr>
        <p:spPr bwMode="auto">
          <a:xfrm>
            <a:off x="228600" y="1295400"/>
            <a:ext cx="8686800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200" b="1" kern="0" dirty="0">
                <a:latin typeface="+mn-lt"/>
                <a:cs typeface="+mn-cs"/>
              </a:rPr>
              <a:t>        Throughput               Response time</a:t>
            </a:r>
          </a:p>
        </p:txBody>
      </p:sp>
      <p:sp>
        <p:nvSpPr>
          <p:cNvPr id="266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518BD6F-E8EF-4D3B-A464-C6807BAD41DB}" type="slidenum">
              <a:rPr lang="en-US" sz="1400" smtClean="0"/>
              <a:pPr eaLnBrk="1" hangingPunct="1"/>
              <a:t>25</a:t>
            </a:fld>
            <a:endParaRPr lang="en-US" sz="140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Char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96" t="-3416" r="-1553" b="-2359"/>
          <a:stretch>
            <a:fillRect/>
          </a:stretch>
        </p:blipFill>
        <p:spPr bwMode="auto">
          <a:xfrm>
            <a:off x="373063" y="0"/>
            <a:ext cx="846613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0D832A9-D81F-4413-9525-982FDB0785B4}" type="slidenum">
              <a:rPr lang="en-US" sz="1400" smtClean="0"/>
              <a:pPr eaLnBrk="1" hangingPunct="1"/>
              <a:t>26</a:t>
            </a:fld>
            <a:endParaRPr lang="en-US" sz="1400" smtClean="0"/>
          </a:p>
        </p:txBody>
      </p:sp>
      <p:sp>
        <p:nvSpPr>
          <p:cNvPr id="4" name="Rounded Rectangular Callout 3"/>
          <p:cNvSpPr/>
          <p:nvPr/>
        </p:nvSpPr>
        <p:spPr>
          <a:xfrm>
            <a:off x="4800600" y="3429000"/>
            <a:ext cx="4114800" cy="990600"/>
          </a:xfrm>
          <a:prstGeom prst="wedgeRoundRectCallout">
            <a:avLst>
              <a:gd name="adj1" fmla="val -70276"/>
              <a:gd name="adj2" fmla="val -3390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Browsing, 5% u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7162800" y="2286000"/>
            <a:ext cx="1981200" cy="990600"/>
          </a:xfrm>
          <a:prstGeom prst="wedgeRoundRectCallout">
            <a:avLst>
              <a:gd name="adj1" fmla="val 24045"/>
              <a:gd name="adj2" fmla="val -153268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15.7 X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1524000" y="762000"/>
            <a:ext cx="4419600" cy="990600"/>
          </a:xfrm>
          <a:prstGeom prst="wedgeRoundRectCallout">
            <a:avLst>
              <a:gd name="adj1" fmla="val -3992"/>
              <a:gd name="adj2" fmla="val 16981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Ordering, 50% u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6324600" y="228600"/>
            <a:ext cx="1981200" cy="990600"/>
          </a:xfrm>
          <a:prstGeom prst="wedgeRoundRectCallout">
            <a:avLst>
              <a:gd name="adj1" fmla="val 57467"/>
              <a:gd name="adj2" fmla="val 10137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6.7 X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6477000" y="152400"/>
            <a:ext cx="1981200" cy="990600"/>
          </a:xfrm>
          <a:prstGeom prst="wedgeRoundRectCallout">
            <a:avLst>
              <a:gd name="adj1" fmla="val 57467"/>
              <a:gd name="adj2" fmla="val 10137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15%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7" grpId="0" animBg="1"/>
      <p:bldP spid="8" grpId="0" animBg="1"/>
      <p:bldP spid="8" grpId="1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01600"/>
            <a:ext cx="91440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Multi-Master RUBiS Performance</a:t>
            </a:r>
          </a:p>
        </p:txBody>
      </p:sp>
      <p:sp>
        <p:nvSpPr>
          <p:cNvPr id="5" name="Rectangle 2"/>
          <p:cNvSpPr txBox="1">
            <a:spLocks noRot="1" noChangeArrowheads="1"/>
          </p:cNvSpPr>
          <p:nvPr/>
        </p:nvSpPr>
        <p:spPr bwMode="auto">
          <a:xfrm>
            <a:off x="228600" y="1295400"/>
            <a:ext cx="8686800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200" b="1" kern="0" dirty="0">
                <a:latin typeface="+mn-lt"/>
                <a:cs typeface="+mn-cs"/>
              </a:rPr>
              <a:t>        Throughput               Response time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51FA050-B662-4152-8674-E6F32D8D02E8}" type="slidenum">
              <a:rPr lang="en-US" sz="1400" smtClean="0"/>
              <a:pPr eaLnBrk="1" hangingPunct="1"/>
              <a:t>27</a:t>
            </a:fld>
            <a:endParaRPr lang="en-US" sz="1400" smtClean="0"/>
          </a:p>
        </p:txBody>
      </p:sp>
      <p:pic>
        <p:nvPicPr>
          <p:cNvPr id="28677" name="Char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39" t="-3571" r="-1559" b="-5922"/>
          <a:stretch>
            <a:fillRect/>
          </a:stretch>
        </p:blipFill>
        <p:spPr bwMode="auto">
          <a:xfrm>
            <a:off x="0" y="2133600"/>
            <a:ext cx="4556125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678" name="Chart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97" t="-3566" r="-1537" b="-5914"/>
          <a:stretch>
            <a:fillRect/>
          </a:stretch>
        </p:blipFill>
        <p:spPr bwMode="auto">
          <a:xfrm>
            <a:off x="4594225" y="2133600"/>
            <a:ext cx="4549775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AFF918E-7CEF-43FE-A9FE-791C57B02143}" type="slidenum">
              <a:rPr lang="en-US" sz="1400" smtClean="0"/>
              <a:pPr eaLnBrk="1" hangingPunct="1"/>
              <a:t>28</a:t>
            </a:fld>
            <a:endParaRPr lang="en-US" sz="1400" smtClean="0"/>
          </a:p>
        </p:txBody>
      </p:sp>
      <p:pic>
        <p:nvPicPr>
          <p:cNvPr id="29699" name="Char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39" t="-3571" r="-1559" b="-5922"/>
          <a:stretch>
            <a:fillRect/>
          </a:stretch>
        </p:blipFill>
        <p:spPr bwMode="auto">
          <a:xfrm>
            <a:off x="228600" y="0"/>
            <a:ext cx="87249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1600200" y="1143000"/>
            <a:ext cx="4114800" cy="990600"/>
          </a:xfrm>
          <a:prstGeom prst="wedgeRoundRectCallout">
            <a:avLst>
              <a:gd name="adj1" fmla="val 33555"/>
              <a:gd name="adj2" fmla="val 9978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Browsing, 0% u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5638800" y="76200"/>
            <a:ext cx="1981200" cy="990600"/>
          </a:xfrm>
          <a:prstGeom prst="wedgeRoundRectCallout">
            <a:avLst>
              <a:gd name="adj1" fmla="val 104416"/>
              <a:gd name="adj2" fmla="val -1162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16 X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4800600" y="2895600"/>
            <a:ext cx="4114800" cy="990600"/>
          </a:xfrm>
          <a:prstGeom prst="wedgeRoundRectCallout">
            <a:avLst>
              <a:gd name="adj1" fmla="val -70276"/>
              <a:gd name="adj2" fmla="val 6477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bidding, 20% u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6324600" y="5029200"/>
            <a:ext cx="1981200" cy="990600"/>
          </a:xfrm>
          <a:prstGeom prst="wedgeRoundRectCallout">
            <a:avLst>
              <a:gd name="adj1" fmla="val 24045"/>
              <a:gd name="adj2" fmla="val -153268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4000" b="1" dirty="0">
                <a:solidFill>
                  <a:schemeClr val="tx1"/>
                </a:solidFill>
              </a:rPr>
              <a:t> 3.4 X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04900"/>
            <a:ext cx="8686800" cy="5651500"/>
          </a:xfrm>
        </p:spPr>
        <p:txBody>
          <a:bodyPr/>
          <a:lstStyle/>
          <a:p>
            <a:pPr eaLnBrk="1" hangingPunct="1"/>
            <a:r>
              <a:rPr lang="en-US" b="1" smtClean="0"/>
              <a:t>Database system</a:t>
            </a:r>
          </a:p>
          <a:p>
            <a:pPr lvl="1" eaLnBrk="1" hangingPunct="1"/>
            <a:r>
              <a:rPr lang="en-US" smtClean="0"/>
              <a:t>Snapshot isolation</a:t>
            </a:r>
          </a:p>
          <a:p>
            <a:pPr lvl="1" eaLnBrk="1" hangingPunct="1"/>
            <a:r>
              <a:rPr lang="en-US" smtClean="0"/>
              <a:t>No hotspots</a:t>
            </a:r>
          </a:p>
          <a:p>
            <a:pPr lvl="1" eaLnBrk="1" hangingPunct="1"/>
            <a:r>
              <a:rPr lang="en-US" smtClean="0"/>
              <a:t>Low abort rates</a:t>
            </a:r>
          </a:p>
          <a:p>
            <a:pPr eaLnBrk="1" hangingPunct="1"/>
            <a:r>
              <a:rPr lang="en-US" b="1" smtClean="0"/>
              <a:t>Server system</a:t>
            </a:r>
          </a:p>
          <a:p>
            <a:pPr lvl="1" eaLnBrk="1" hangingPunct="1"/>
            <a:r>
              <a:rPr lang="en-US" smtClean="0"/>
              <a:t>Scalable server (no thrashing)</a:t>
            </a:r>
          </a:p>
          <a:p>
            <a:pPr eaLnBrk="1" hangingPunct="1"/>
            <a:r>
              <a:rPr lang="en-US" b="1" smtClean="0"/>
              <a:t>Queuing model &amp; MVA</a:t>
            </a:r>
          </a:p>
          <a:p>
            <a:pPr lvl="1" eaLnBrk="1" hangingPunct="1"/>
            <a:r>
              <a:rPr lang="en-US" smtClean="0"/>
              <a:t>Exponential distribution for service demands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Model Assumptions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6C02362-F969-435F-BA3C-52E7B54CA271}" type="slidenum">
              <a:rPr lang="en-US" sz="1400" smtClean="0"/>
              <a:pPr eaLnBrk="1" hangingPunct="1"/>
              <a:t>29</a:t>
            </a:fld>
            <a:endParaRPr lang="en-US" sz="1400" smtClean="0"/>
          </a:p>
        </p:txBody>
      </p:sp>
    </p:spTree>
  </p:cSld>
  <p:clrMapOvr>
    <a:masterClrMapping/>
  </p:clrMapOvr>
  <p:transition advTm="70107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63500"/>
            <a:ext cx="9144000" cy="10668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 Multi-Master         Single-Master</a:t>
            </a:r>
          </a:p>
        </p:txBody>
      </p:sp>
      <p:sp>
        <p:nvSpPr>
          <p:cNvPr id="16387" name="Rectangle 9"/>
          <p:cNvSpPr>
            <a:spLocks noChangeArrowheads="1"/>
          </p:cNvSpPr>
          <p:nvPr/>
        </p:nvSpPr>
        <p:spPr bwMode="auto">
          <a:xfrm>
            <a:off x="1212850" y="3022600"/>
            <a:ext cx="20574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Text Box 10"/>
          <p:cNvSpPr txBox="1">
            <a:spLocks noChangeArrowheads="1"/>
          </p:cNvSpPr>
          <p:nvPr/>
        </p:nvSpPr>
        <p:spPr bwMode="auto">
          <a:xfrm>
            <a:off x="1212850" y="30988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2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16389" name="Rectangle 11"/>
          <p:cNvSpPr>
            <a:spLocks noChangeArrowheads="1"/>
          </p:cNvSpPr>
          <p:nvPr/>
        </p:nvSpPr>
        <p:spPr bwMode="auto">
          <a:xfrm>
            <a:off x="1212850" y="1257300"/>
            <a:ext cx="20574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Text Box 12"/>
          <p:cNvSpPr txBox="1">
            <a:spLocks noChangeArrowheads="1"/>
          </p:cNvSpPr>
          <p:nvPr/>
        </p:nvSpPr>
        <p:spPr bwMode="auto">
          <a:xfrm>
            <a:off x="1212850" y="13335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1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16391" name="Rectangle 14"/>
          <p:cNvSpPr>
            <a:spLocks noChangeArrowheads="1"/>
          </p:cNvSpPr>
          <p:nvPr/>
        </p:nvSpPr>
        <p:spPr bwMode="auto">
          <a:xfrm>
            <a:off x="1219200" y="4775200"/>
            <a:ext cx="20574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Text Box 15"/>
          <p:cNvSpPr txBox="1">
            <a:spLocks noChangeArrowheads="1"/>
          </p:cNvSpPr>
          <p:nvPr/>
        </p:nvSpPr>
        <p:spPr bwMode="auto">
          <a:xfrm>
            <a:off x="1219200" y="48514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3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16393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8D6AD45-52C6-40C0-ABEA-73F9AF490B6F}" type="slidenum">
              <a:rPr lang="en-US" sz="1400" smtClean="0"/>
              <a:pPr eaLnBrk="1" hangingPunct="1"/>
              <a:t>3</a:t>
            </a:fld>
            <a:endParaRPr lang="en-US" sz="1400" smtClean="0"/>
          </a:p>
        </p:txBody>
      </p:sp>
      <p:sp>
        <p:nvSpPr>
          <p:cNvPr id="16394" name="Rectangle 9"/>
          <p:cNvSpPr>
            <a:spLocks noChangeArrowheads="1"/>
          </p:cNvSpPr>
          <p:nvPr/>
        </p:nvSpPr>
        <p:spPr bwMode="auto">
          <a:xfrm>
            <a:off x="5791200" y="2984500"/>
            <a:ext cx="20574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Text Box 10"/>
          <p:cNvSpPr txBox="1">
            <a:spLocks noChangeArrowheads="1"/>
          </p:cNvSpPr>
          <p:nvPr/>
        </p:nvSpPr>
        <p:spPr bwMode="auto">
          <a:xfrm>
            <a:off x="5791200" y="3060700"/>
            <a:ext cx="2133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Slave 1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16396" name="Rectangle 11"/>
          <p:cNvSpPr>
            <a:spLocks noChangeArrowheads="1"/>
          </p:cNvSpPr>
          <p:nvPr/>
        </p:nvSpPr>
        <p:spPr bwMode="auto">
          <a:xfrm>
            <a:off x="5791200" y="1219200"/>
            <a:ext cx="2057400" cy="15240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Text Box 12"/>
          <p:cNvSpPr txBox="1">
            <a:spLocks noChangeArrowheads="1"/>
          </p:cNvSpPr>
          <p:nvPr/>
        </p:nvSpPr>
        <p:spPr bwMode="auto">
          <a:xfrm>
            <a:off x="5791200" y="1295400"/>
            <a:ext cx="2133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Master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5797550" y="4737100"/>
            <a:ext cx="20574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5797550" y="4813300"/>
            <a:ext cx="213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Slave 2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04900"/>
            <a:ext cx="8686800" cy="5651500"/>
          </a:xfrm>
        </p:spPr>
        <p:txBody>
          <a:bodyPr/>
          <a:lstStyle/>
          <a:p>
            <a:pPr eaLnBrk="1" hangingPunct="1"/>
            <a:r>
              <a:rPr lang="en-US" b="1" smtClean="0"/>
              <a:t>Models</a:t>
            </a:r>
          </a:p>
          <a:p>
            <a:pPr lvl="1" eaLnBrk="1" hangingPunct="1"/>
            <a:r>
              <a:rPr lang="en-US" smtClean="0"/>
              <a:t>Single-Master</a:t>
            </a:r>
          </a:p>
          <a:p>
            <a:pPr lvl="1" eaLnBrk="1" hangingPunct="1"/>
            <a:r>
              <a:rPr lang="en-US" smtClean="0"/>
              <a:t>Multi-Master</a:t>
            </a:r>
          </a:p>
          <a:p>
            <a:pPr eaLnBrk="1" hangingPunct="1"/>
            <a:r>
              <a:rPr lang="en-US" b="1" smtClean="0"/>
              <a:t>Experimental results</a:t>
            </a:r>
          </a:p>
          <a:p>
            <a:pPr lvl="1" eaLnBrk="1" hangingPunct="1"/>
            <a:r>
              <a:rPr lang="en-US" smtClean="0"/>
              <a:t>TPC-W</a:t>
            </a:r>
          </a:p>
          <a:p>
            <a:pPr lvl="1" eaLnBrk="1" hangingPunct="1"/>
            <a:r>
              <a:rPr lang="en-US" smtClean="0"/>
              <a:t>RUBiS</a:t>
            </a:r>
          </a:p>
          <a:p>
            <a:pPr eaLnBrk="1" hangingPunct="1"/>
            <a:r>
              <a:rPr lang="en-US" b="1" smtClean="0"/>
              <a:t>Sensitivity analysis</a:t>
            </a:r>
          </a:p>
          <a:p>
            <a:pPr lvl="1" eaLnBrk="1" hangingPunct="1"/>
            <a:r>
              <a:rPr lang="en-US" smtClean="0"/>
              <a:t>Abort rates</a:t>
            </a:r>
          </a:p>
          <a:p>
            <a:pPr lvl="1" eaLnBrk="1" hangingPunct="1"/>
            <a:r>
              <a:rPr lang="en-US" smtClean="0"/>
              <a:t>Certifier delay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Checkout the Paper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C7E3C43-1A4D-4EDB-B641-F4549DD0E647}" type="slidenum">
              <a:rPr lang="en-US" sz="1400" smtClean="0"/>
              <a:pPr eaLnBrk="1" hangingPunct="1"/>
              <a:t>30</a:t>
            </a:fld>
            <a:endParaRPr lang="en-US" sz="1400" smtClean="0"/>
          </a:p>
        </p:txBody>
      </p:sp>
    </p:spTree>
  </p:cSld>
  <p:clrMapOvr>
    <a:masterClrMapping/>
  </p:clrMapOvr>
  <p:transition advTm="70107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04900"/>
            <a:ext cx="8686800" cy="5651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000" smtClean="0">
                <a:solidFill>
                  <a:srgbClr val="3333FF"/>
                </a:solidFill>
              </a:rPr>
              <a:t>Urgaonkar, Pacifici, Shenoy, Spreitzer, Tantawi. </a:t>
            </a:r>
          </a:p>
          <a:p>
            <a:pPr eaLnBrk="1" hangingPunct="1">
              <a:buFontTx/>
              <a:buNone/>
            </a:pPr>
            <a:r>
              <a:rPr lang="en-US" sz="3000" smtClean="0">
                <a:solidFill>
                  <a:srgbClr val="3333FF"/>
                </a:solidFill>
              </a:rPr>
              <a:t>“An analytical model for multi-tier internet services and its applications.”  Sigmetrics 2005.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Related Work</a:t>
            </a:r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866"/>
          <a:stretch>
            <a:fillRect/>
          </a:stretch>
        </p:blipFill>
        <p:spPr bwMode="auto">
          <a:xfrm>
            <a:off x="152400" y="2667000"/>
            <a:ext cx="88392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806"/>
          <a:stretch>
            <a:fillRect/>
          </a:stretch>
        </p:blipFill>
        <p:spPr bwMode="auto">
          <a:xfrm>
            <a:off x="152400" y="6172200"/>
            <a:ext cx="8839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731B52A-3FF9-41FC-8D39-7B0A9D6055E6}" type="slidenum">
              <a:rPr lang="en-US" sz="1400" smtClean="0"/>
              <a:pPr eaLnBrk="1" hangingPunct="1"/>
              <a:t>31</a:t>
            </a:fld>
            <a:endParaRPr lang="en-US" sz="1400" smtClean="0"/>
          </a:p>
        </p:txBody>
      </p:sp>
    </p:spTree>
  </p:cSld>
  <p:clrMapOvr>
    <a:masterClrMapping/>
  </p:clrMapOvr>
  <p:transition advTm="70107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04900"/>
            <a:ext cx="8915400" cy="5651500"/>
          </a:xfrm>
        </p:spPr>
        <p:txBody>
          <a:bodyPr/>
          <a:lstStyle/>
          <a:p>
            <a:pPr eaLnBrk="1" hangingPunct="1"/>
            <a:r>
              <a:rPr lang="en-US" b="1" smtClean="0"/>
              <a:t>Derived an analytical model</a:t>
            </a:r>
          </a:p>
          <a:p>
            <a:pPr lvl="1" eaLnBrk="1" hangingPunct="1"/>
            <a:r>
              <a:rPr lang="en-US" smtClean="0"/>
              <a:t>Predicts workload scalability</a:t>
            </a:r>
          </a:p>
          <a:p>
            <a:pPr eaLnBrk="1" hangingPunct="1"/>
            <a:r>
              <a:rPr lang="en-US" b="1" smtClean="0"/>
              <a:t>Implemented replicated systems</a:t>
            </a:r>
          </a:p>
          <a:p>
            <a:pPr lvl="1" eaLnBrk="1" hangingPunct="1"/>
            <a:r>
              <a:rPr lang="en-US" smtClean="0"/>
              <a:t>Multi-master</a:t>
            </a:r>
          </a:p>
          <a:p>
            <a:pPr lvl="1" eaLnBrk="1" hangingPunct="1"/>
            <a:r>
              <a:rPr lang="en-US" smtClean="0"/>
              <a:t>Single-master</a:t>
            </a:r>
          </a:p>
          <a:p>
            <a:pPr eaLnBrk="1" hangingPunct="1"/>
            <a:r>
              <a:rPr lang="en-US" b="1" smtClean="0"/>
              <a:t>Experimental validation</a:t>
            </a:r>
          </a:p>
          <a:p>
            <a:pPr lvl="1" eaLnBrk="1" hangingPunct="1"/>
            <a:r>
              <a:rPr lang="en-US" smtClean="0"/>
              <a:t>TPC-W</a:t>
            </a:r>
          </a:p>
          <a:p>
            <a:pPr lvl="1" eaLnBrk="1" hangingPunct="1"/>
            <a:r>
              <a:rPr lang="en-US" smtClean="0"/>
              <a:t>RUBiS</a:t>
            </a:r>
          </a:p>
          <a:p>
            <a:pPr lvl="1" eaLnBrk="1" hangingPunct="1"/>
            <a:r>
              <a:rPr lang="en-US" smtClean="0"/>
              <a:t>Throughput predictions match within 15%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Conclusions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0C979BB-56D7-4153-BF08-16EE4E16D325}" type="slidenum">
              <a:rPr lang="en-US" sz="1400" smtClean="0"/>
              <a:pPr eaLnBrk="1" hangingPunct="1"/>
              <a:t>32</a:t>
            </a:fld>
            <a:endParaRPr lang="en-US" sz="1400" smtClean="0"/>
          </a:p>
        </p:txBody>
      </p:sp>
    </p:spTree>
  </p:cSld>
  <p:clrMapOvr>
    <a:masterClrMapping/>
  </p:clrMapOvr>
  <p:transition advTm="3588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04900"/>
            <a:ext cx="8686800" cy="5651500"/>
          </a:xfrm>
        </p:spPr>
        <p:txBody>
          <a:bodyPr/>
          <a:lstStyle/>
          <a:p>
            <a:pPr eaLnBrk="1" hangingPunct="1"/>
            <a:r>
              <a:rPr lang="en-US" b="1" smtClean="0"/>
              <a:t>Questions?</a:t>
            </a:r>
          </a:p>
          <a:p>
            <a:pPr eaLnBrk="1" hangingPunct="1"/>
            <a:endParaRPr lang="en-US" b="1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GB" b="1" smtClean="0">
                <a:solidFill>
                  <a:srgbClr val="000099"/>
                </a:solidFill>
              </a:rPr>
              <a:t>Danke Schön!</a:t>
            </a:r>
            <a:endParaRPr lang="en-US" b="1" smtClean="0">
              <a:solidFill>
                <a:srgbClr val="000099"/>
              </a:solidFill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F716E95-F3B7-4E1F-A891-EF69B92F4450}" type="slidenum">
              <a:rPr lang="en-US" sz="1400" smtClean="0"/>
              <a:pPr eaLnBrk="1" hangingPunct="1"/>
              <a:t>33</a:t>
            </a:fld>
            <a:endParaRPr lang="en-US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2057400"/>
            <a:ext cx="7924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  <a:defRPr/>
            </a:pPr>
            <a:r>
              <a:rPr lang="en-US" sz="4800" b="1" ker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Predicting Replicated Database Scalability</a:t>
            </a:r>
            <a:endParaRPr lang="en-US" sz="4800" b="1" kern="0" dirty="0">
              <a:solidFill>
                <a:srgbClr val="000099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advTm="21122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63500"/>
            <a:ext cx="9144000" cy="10668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Background: Multi-Master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3984625" y="30226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3984625" y="30988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2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3984625" y="12573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3984625" y="13335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1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29" name="Rectangle 14"/>
          <p:cNvSpPr>
            <a:spLocks noChangeArrowheads="1"/>
          </p:cNvSpPr>
          <p:nvPr/>
        </p:nvSpPr>
        <p:spPr bwMode="auto">
          <a:xfrm>
            <a:off x="3990975" y="47752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3990975" y="48514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3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3978275" y="125095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 Box 12"/>
          <p:cNvSpPr txBox="1">
            <a:spLocks noChangeArrowheads="1"/>
          </p:cNvSpPr>
          <p:nvPr/>
        </p:nvSpPr>
        <p:spPr bwMode="auto">
          <a:xfrm>
            <a:off x="3962400" y="1295400"/>
            <a:ext cx="2133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Standalone</a:t>
            </a:r>
          </a:p>
          <a:p>
            <a:pPr eaLnBrk="1" hangingPunct="1"/>
            <a:r>
              <a:rPr lang="en-US" b="1"/>
              <a:t>DBMS</a:t>
            </a:r>
          </a:p>
        </p:txBody>
      </p:sp>
      <p:sp>
        <p:nvSpPr>
          <p:cNvPr id="44" name="Oval 3"/>
          <p:cNvSpPr>
            <a:spLocks noChangeArrowheads="1"/>
          </p:cNvSpPr>
          <p:nvPr/>
        </p:nvSpPr>
        <p:spPr bwMode="auto">
          <a:xfrm>
            <a:off x="1385888" y="2995613"/>
            <a:ext cx="1812925" cy="1425575"/>
          </a:xfrm>
          <a:prstGeom prst="ellipse">
            <a:avLst/>
          </a:prstGeom>
          <a:solidFill>
            <a:schemeClr val="bg1">
              <a:lumMod val="75000"/>
            </a:schemeClr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b="1" dirty="0"/>
              <a:t>Load </a:t>
            </a:r>
          </a:p>
          <a:p>
            <a:pPr algn="ctr">
              <a:defRPr/>
            </a:pPr>
            <a:r>
              <a:rPr lang="en-US" b="1" dirty="0"/>
              <a:t>Balancer</a:t>
            </a:r>
          </a:p>
        </p:txBody>
      </p:sp>
      <p:sp>
        <p:nvSpPr>
          <p:cNvPr id="17420" name="Slide Number Placeholder 1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D37306B-33CD-4C61-BC46-327D0A4F3784}" type="slidenum">
              <a:rPr lang="en-US" sz="1400" smtClean="0"/>
              <a:pPr eaLnBrk="1" hangingPunct="1"/>
              <a:t>4</a:t>
            </a:fld>
            <a:endParaRPr lang="en-US" sz="140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24" grpId="0" animBg="1"/>
      <p:bldP spid="27" grpId="0"/>
      <p:bldP spid="29" grpId="0" animBg="1"/>
      <p:bldP spid="30" grpId="0"/>
      <p:bldP spid="42" grpId="0" animBg="1"/>
      <p:bldP spid="43" grpId="0"/>
      <p:bldP spid="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63500"/>
            <a:ext cx="9144000" cy="10668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Read Tx</a:t>
            </a:r>
          </a:p>
        </p:txBody>
      </p:sp>
      <p:sp>
        <p:nvSpPr>
          <p:cNvPr id="18435" name="Rectangle 9"/>
          <p:cNvSpPr>
            <a:spLocks noChangeArrowheads="1"/>
          </p:cNvSpPr>
          <p:nvPr/>
        </p:nvSpPr>
        <p:spPr bwMode="auto">
          <a:xfrm>
            <a:off x="3984625" y="30226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Text Box 10"/>
          <p:cNvSpPr txBox="1">
            <a:spLocks noChangeArrowheads="1"/>
          </p:cNvSpPr>
          <p:nvPr/>
        </p:nvSpPr>
        <p:spPr bwMode="auto">
          <a:xfrm>
            <a:off x="3984625" y="30988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2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18437" name="Rectangle 11"/>
          <p:cNvSpPr>
            <a:spLocks noChangeArrowheads="1"/>
          </p:cNvSpPr>
          <p:nvPr/>
        </p:nvSpPr>
        <p:spPr bwMode="auto">
          <a:xfrm>
            <a:off x="3984625" y="12573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Text Box 12"/>
          <p:cNvSpPr txBox="1">
            <a:spLocks noChangeArrowheads="1"/>
          </p:cNvSpPr>
          <p:nvPr/>
        </p:nvSpPr>
        <p:spPr bwMode="auto">
          <a:xfrm>
            <a:off x="3984625" y="13335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1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18439" name="Rectangle 14"/>
          <p:cNvSpPr>
            <a:spLocks noChangeArrowheads="1"/>
          </p:cNvSpPr>
          <p:nvPr/>
        </p:nvSpPr>
        <p:spPr bwMode="auto">
          <a:xfrm>
            <a:off x="3990975" y="47752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Text Box 15"/>
          <p:cNvSpPr txBox="1">
            <a:spLocks noChangeArrowheads="1"/>
          </p:cNvSpPr>
          <p:nvPr/>
        </p:nvSpPr>
        <p:spPr bwMode="auto">
          <a:xfrm>
            <a:off x="3990975" y="48514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3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cxnSp>
        <p:nvCxnSpPr>
          <p:cNvPr id="19477" name="AutoShape 21"/>
          <p:cNvCxnSpPr>
            <a:cxnSpLocks noChangeShapeType="1"/>
          </p:cNvCxnSpPr>
          <p:nvPr/>
        </p:nvCxnSpPr>
        <p:spPr bwMode="auto">
          <a:xfrm>
            <a:off x="457200" y="3733800"/>
            <a:ext cx="930275" cy="1588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AutoShape 21"/>
          <p:cNvCxnSpPr>
            <a:cxnSpLocks noChangeShapeType="1"/>
            <a:stCxn id="19459" idx="6"/>
            <a:endCxn id="18438" idx="1"/>
          </p:cNvCxnSpPr>
          <p:nvPr/>
        </p:nvCxnSpPr>
        <p:spPr bwMode="auto">
          <a:xfrm flipV="1">
            <a:off x="3198813" y="1927225"/>
            <a:ext cx="785812" cy="1781175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1385888" y="2995613"/>
            <a:ext cx="1812925" cy="1425575"/>
          </a:xfrm>
          <a:prstGeom prst="ellipse">
            <a:avLst/>
          </a:prstGeom>
          <a:solidFill>
            <a:schemeClr val="bg1">
              <a:lumMod val="75000"/>
            </a:schemeClr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b="1" dirty="0"/>
              <a:t>Load </a:t>
            </a:r>
          </a:p>
          <a:p>
            <a:pPr algn="ctr">
              <a:defRPr/>
            </a:pPr>
            <a:r>
              <a:rPr lang="en-US" b="1" dirty="0"/>
              <a:t>Balancer</a:t>
            </a: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596900" y="3124200"/>
            <a:ext cx="546100" cy="523875"/>
          </a:xfrm>
          <a:prstGeom prst="rect">
            <a:avLst/>
          </a:prstGeom>
          <a:solidFill>
            <a:srgbClr val="FF646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/>
              <a:t>T</a:t>
            </a:r>
          </a:p>
        </p:txBody>
      </p:sp>
      <p:sp>
        <p:nvSpPr>
          <p:cNvPr id="18445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C8DE9E2-81F3-4A24-9EFE-545ADE3CB015}" type="slidenum">
              <a:rPr lang="en-US" sz="1400" smtClean="0"/>
              <a:pPr eaLnBrk="1" hangingPunct="1"/>
              <a:t>5</a:t>
            </a:fld>
            <a:endParaRPr lang="en-US" sz="1400" smtClean="0"/>
          </a:p>
        </p:txBody>
      </p:sp>
      <p:sp>
        <p:nvSpPr>
          <p:cNvPr id="14" name="Text Box 67"/>
          <p:cNvSpPr txBox="1">
            <a:spLocks noChangeArrowheads="1"/>
          </p:cNvSpPr>
          <p:nvPr/>
        </p:nvSpPr>
        <p:spPr bwMode="auto">
          <a:xfrm>
            <a:off x="6477000" y="1066800"/>
            <a:ext cx="2362200" cy="1384300"/>
          </a:xfrm>
          <a:prstGeom prst="rect">
            <a:avLst/>
          </a:prstGeom>
          <a:solidFill>
            <a:srgbClr val="FFCC00"/>
          </a:solidFill>
          <a:ln w="381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/>
              <a:t>Read </a:t>
            </a:r>
            <a:r>
              <a:rPr lang="en-US" sz="2800" dirty="0" err="1"/>
              <a:t>tx</a:t>
            </a:r>
            <a:r>
              <a:rPr lang="en-US" sz="2800" dirty="0"/>
              <a:t> does </a:t>
            </a:r>
            <a:r>
              <a:rPr lang="en-US" sz="2800" b="1" u="sng" dirty="0"/>
              <a:t>not</a:t>
            </a:r>
            <a:r>
              <a:rPr lang="en-US" sz="2800" dirty="0"/>
              <a:t> change DB state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8594 0.01527 0.17188 0.03055 0.2408 -0.00162 C 0.30972 -0.0338 0.38524 -0.15834 0.41406 -0.19375 " pathEditMode="relative" ptsTypes="aaA">
                                      <p:cBhvr>
                                        <p:cTn id="1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63500"/>
            <a:ext cx="9144000" cy="10668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Update Tx</a:t>
            </a:r>
          </a:p>
        </p:txBody>
      </p:sp>
      <p:sp>
        <p:nvSpPr>
          <p:cNvPr id="19459" name="Rectangle 9"/>
          <p:cNvSpPr>
            <a:spLocks noChangeArrowheads="1"/>
          </p:cNvSpPr>
          <p:nvPr/>
        </p:nvSpPr>
        <p:spPr bwMode="auto">
          <a:xfrm>
            <a:off x="3984625" y="30226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Text Box 10"/>
          <p:cNvSpPr txBox="1">
            <a:spLocks noChangeArrowheads="1"/>
          </p:cNvSpPr>
          <p:nvPr/>
        </p:nvSpPr>
        <p:spPr bwMode="auto">
          <a:xfrm>
            <a:off x="3984625" y="30988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2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19461" name="Rectangle 11"/>
          <p:cNvSpPr>
            <a:spLocks noChangeArrowheads="1"/>
          </p:cNvSpPr>
          <p:nvPr/>
        </p:nvSpPr>
        <p:spPr bwMode="auto">
          <a:xfrm>
            <a:off x="3984625" y="12573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Text Box 12"/>
          <p:cNvSpPr txBox="1">
            <a:spLocks noChangeArrowheads="1"/>
          </p:cNvSpPr>
          <p:nvPr/>
        </p:nvSpPr>
        <p:spPr bwMode="auto">
          <a:xfrm>
            <a:off x="3984625" y="13335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1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19463" name="Rectangle 14"/>
          <p:cNvSpPr>
            <a:spLocks noChangeArrowheads="1"/>
          </p:cNvSpPr>
          <p:nvPr/>
        </p:nvSpPr>
        <p:spPr bwMode="auto">
          <a:xfrm>
            <a:off x="3990975" y="47752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15"/>
          <p:cNvSpPr txBox="1">
            <a:spLocks noChangeArrowheads="1"/>
          </p:cNvSpPr>
          <p:nvPr/>
        </p:nvSpPr>
        <p:spPr bwMode="auto">
          <a:xfrm>
            <a:off x="3990975" y="48514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3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cxnSp>
        <p:nvCxnSpPr>
          <p:cNvPr id="19465" name="AutoShape 21"/>
          <p:cNvCxnSpPr>
            <a:cxnSpLocks noChangeShapeType="1"/>
          </p:cNvCxnSpPr>
          <p:nvPr/>
        </p:nvCxnSpPr>
        <p:spPr bwMode="auto">
          <a:xfrm>
            <a:off x="457200" y="3733800"/>
            <a:ext cx="930275" cy="1588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AutoShape 7"/>
          <p:cNvCxnSpPr>
            <a:cxnSpLocks noChangeShapeType="1"/>
            <a:stCxn id="19459" idx="3"/>
            <a:endCxn id="19461" idx="3"/>
          </p:cNvCxnSpPr>
          <p:nvPr/>
        </p:nvCxnSpPr>
        <p:spPr bwMode="auto">
          <a:xfrm flipV="1">
            <a:off x="6194425" y="2019300"/>
            <a:ext cx="1588" cy="1765300"/>
          </a:xfrm>
          <a:prstGeom prst="curvedConnector3">
            <a:avLst>
              <a:gd name="adj1" fmla="val 33812593"/>
            </a:avLst>
          </a:prstGeom>
          <a:noFill/>
          <a:ln w="76200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AutoShape 7"/>
          <p:cNvCxnSpPr>
            <a:cxnSpLocks noChangeShapeType="1"/>
            <a:stCxn id="19459" idx="3"/>
            <a:endCxn id="19463" idx="3"/>
          </p:cNvCxnSpPr>
          <p:nvPr/>
        </p:nvCxnSpPr>
        <p:spPr bwMode="auto">
          <a:xfrm>
            <a:off x="6194425" y="3784600"/>
            <a:ext cx="6350" cy="1752600"/>
          </a:xfrm>
          <a:prstGeom prst="curvedConnector3">
            <a:avLst>
              <a:gd name="adj1" fmla="val 8723245"/>
            </a:avLst>
          </a:prstGeom>
          <a:noFill/>
          <a:ln w="76200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Oval 6"/>
          <p:cNvSpPr>
            <a:spLocks noChangeArrowheads="1"/>
          </p:cNvSpPr>
          <p:nvPr/>
        </p:nvSpPr>
        <p:spPr bwMode="auto">
          <a:xfrm>
            <a:off x="6858000" y="2971800"/>
            <a:ext cx="1828800" cy="1371600"/>
          </a:xfrm>
          <a:prstGeom prst="ellipse">
            <a:avLst/>
          </a:prstGeom>
          <a:solidFill>
            <a:srgbClr val="FF9900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b="1"/>
          </a:p>
          <a:p>
            <a:pPr algn="ctr"/>
            <a:r>
              <a:rPr lang="en-US" b="1"/>
              <a:t>Cert</a:t>
            </a:r>
          </a:p>
          <a:p>
            <a:pPr algn="ctr"/>
            <a:endParaRPr lang="en-US" b="1"/>
          </a:p>
          <a:p>
            <a:pPr algn="ctr"/>
            <a:endParaRPr lang="en-US" b="1"/>
          </a:p>
          <a:p>
            <a:pPr algn="ctr"/>
            <a:endParaRPr lang="en-US" b="1"/>
          </a:p>
        </p:txBody>
      </p:sp>
      <p:cxnSp>
        <p:nvCxnSpPr>
          <p:cNvPr id="27" name="AutoShape 21"/>
          <p:cNvCxnSpPr>
            <a:cxnSpLocks noChangeShapeType="1"/>
          </p:cNvCxnSpPr>
          <p:nvPr/>
        </p:nvCxnSpPr>
        <p:spPr bwMode="auto">
          <a:xfrm>
            <a:off x="3124200" y="3733800"/>
            <a:ext cx="838200" cy="1588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Oval 3"/>
          <p:cNvSpPr>
            <a:spLocks noChangeArrowheads="1"/>
          </p:cNvSpPr>
          <p:nvPr/>
        </p:nvSpPr>
        <p:spPr bwMode="auto">
          <a:xfrm>
            <a:off x="1385888" y="2995613"/>
            <a:ext cx="1812925" cy="1425575"/>
          </a:xfrm>
          <a:prstGeom prst="ellipse">
            <a:avLst/>
          </a:prstGeom>
          <a:solidFill>
            <a:schemeClr val="bg1">
              <a:lumMod val="75000"/>
            </a:schemeClr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b="1" dirty="0"/>
              <a:t>Load </a:t>
            </a:r>
          </a:p>
          <a:p>
            <a:pPr algn="ctr">
              <a:defRPr/>
            </a:pPr>
            <a:r>
              <a:rPr lang="en-US" b="1" dirty="0"/>
              <a:t>Balancer</a:t>
            </a: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596900" y="3124200"/>
            <a:ext cx="546100" cy="523875"/>
          </a:xfrm>
          <a:prstGeom prst="rect">
            <a:avLst/>
          </a:prstGeom>
          <a:solidFill>
            <a:srgbClr val="FF646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</p:txBody>
      </p:sp>
      <p:sp>
        <p:nvSpPr>
          <p:cNvPr id="23" name="Oval 22"/>
          <p:cNvSpPr/>
          <p:nvPr/>
        </p:nvSpPr>
        <p:spPr>
          <a:xfrm>
            <a:off x="5486400" y="3657600"/>
            <a:ext cx="685800" cy="381000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Oval 20"/>
          <p:cNvSpPr/>
          <p:nvPr/>
        </p:nvSpPr>
        <p:spPr>
          <a:xfrm>
            <a:off x="7543800" y="3657600"/>
            <a:ext cx="685800" cy="381000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Oval 21"/>
          <p:cNvSpPr/>
          <p:nvPr/>
        </p:nvSpPr>
        <p:spPr>
          <a:xfrm>
            <a:off x="7543800" y="3657600"/>
            <a:ext cx="685800" cy="381000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Oval 24"/>
          <p:cNvSpPr/>
          <p:nvPr/>
        </p:nvSpPr>
        <p:spPr>
          <a:xfrm>
            <a:off x="5486400" y="3657600"/>
            <a:ext cx="685800" cy="381000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76" name="Slide Number Placeholder 2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E0AFF4F-1F91-42FC-AC51-F0B4A1375399}" type="slidenum">
              <a:rPr lang="en-US" sz="1400" smtClean="0"/>
              <a:pPr eaLnBrk="1" hangingPunct="1"/>
              <a:t>6</a:t>
            </a:fld>
            <a:endParaRPr lang="en-US" sz="1400" smtClean="0"/>
          </a:p>
        </p:txBody>
      </p:sp>
      <p:sp>
        <p:nvSpPr>
          <p:cNvPr id="26" name="Text Box 67"/>
          <p:cNvSpPr txBox="1">
            <a:spLocks noChangeArrowheads="1"/>
          </p:cNvSpPr>
          <p:nvPr/>
        </p:nvSpPr>
        <p:spPr bwMode="auto">
          <a:xfrm>
            <a:off x="6477000" y="1066800"/>
            <a:ext cx="2362200" cy="1384300"/>
          </a:xfrm>
          <a:prstGeom prst="rect">
            <a:avLst/>
          </a:prstGeom>
          <a:solidFill>
            <a:srgbClr val="FFCC00"/>
          </a:solidFill>
          <a:ln w="381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/>
              <a:t>Update </a:t>
            </a:r>
            <a:r>
              <a:rPr lang="en-US" sz="2800" dirty="0" err="1"/>
              <a:t>tx</a:t>
            </a:r>
            <a:r>
              <a:rPr lang="en-US" sz="2800" dirty="0"/>
              <a:t> </a:t>
            </a:r>
            <a:r>
              <a:rPr lang="en-US" sz="2800" b="1" u="sng" dirty="0"/>
              <a:t>changes</a:t>
            </a:r>
          </a:p>
          <a:p>
            <a:pPr>
              <a:defRPr/>
            </a:pPr>
            <a:r>
              <a:rPr lang="en-US" sz="2800" dirty="0"/>
              <a:t>DB state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6 0.06667 " pathEditMode="relative" ptsTypes="AA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5 0 " pathEditMode="relative" ptsTypes="AA">
                                      <p:cBhvr>
                                        <p:cTn id="5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0444E-6 L -0.22083 -0.2608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00" y="-1300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0444E-6 L -0.22083 0.24977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allAtOnce" animBg="1"/>
      <p:bldP spid="18" grpId="0" animBg="1"/>
      <p:bldP spid="18" grpId="1" animBg="1"/>
      <p:bldP spid="23" grpId="0" animBg="1"/>
      <p:bldP spid="21" grpId="0" animBg="1"/>
      <p:bldP spid="21" grpId="1" animBg="1"/>
      <p:bldP spid="22" grpId="0" animBg="1"/>
      <p:bldP spid="22" grpId="1" animBg="1"/>
      <p:bldP spid="25" grpId="0" animBg="1"/>
      <p:bldP spid="25" grpId="1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ChangeArrowheads="1"/>
          </p:cNvSpPr>
          <p:nvPr/>
        </p:nvSpPr>
        <p:spPr bwMode="auto">
          <a:xfrm>
            <a:off x="3990975" y="47752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63500"/>
            <a:ext cx="9144000" cy="10668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Additional Replica</a:t>
            </a:r>
          </a:p>
        </p:txBody>
      </p:sp>
      <p:sp>
        <p:nvSpPr>
          <p:cNvPr id="20484" name="Rectangle 9"/>
          <p:cNvSpPr>
            <a:spLocks noChangeArrowheads="1"/>
          </p:cNvSpPr>
          <p:nvPr/>
        </p:nvSpPr>
        <p:spPr bwMode="auto">
          <a:xfrm>
            <a:off x="3984625" y="30226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Text Box 10"/>
          <p:cNvSpPr txBox="1">
            <a:spLocks noChangeArrowheads="1"/>
          </p:cNvSpPr>
          <p:nvPr/>
        </p:nvSpPr>
        <p:spPr bwMode="auto">
          <a:xfrm>
            <a:off x="3984625" y="30988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2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20486" name="Rectangle 11"/>
          <p:cNvSpPr>
            <a:spLocks noChangeArrowheads="1"/>
          </p:cNvSpPr>
          <p:nvPr/>
        </p:nvSpPr>
        <p:spPr bwMode="auto">
          <a:xfrm>
            <a:off x="3984625" y="12573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Text Box 12"/>
          <p:cNvSpPr txBox="1">
            <a:spLocks noChangeArrowheads="1"/>
          </p:cNvSpPr>
          <p:nvPr/>
        </p:nvSpPr>
        <p:spPr bwMode="auto">
          <a:xfrm>
            <a:off x="3984625" y="13335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1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20488" name="Text Box 15"/>
          <p:cNvSpPr txBox="1">
            <a:spLocks noChangeArrowheads="1"/>
          </p:cNvSpPr>
          <p:nvPr/>
        </p:nvSpPr>
        <p:spPr bwMode="auto">
          <a:xfrm>
            <a:off x="3990975" y="48514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3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cxnSp>
        <p:nvCxnSpPr>
          <p:cNvPr id="20489" name="AutoShape 21"/>
          <p:cNvCxnSpPr>
            <a:cxnSpLocks noChangeShapeType="1"/>
          </p:cNvCxnSpPr>
          <p:nvPr/>
        </p:nvCxnSpPr>
        <p:spPr bwMode="auto">
          <a:xfrm>
            <a:off x="457200" y="3733800"/>
            <a:ext cx="930275" cy="1588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0" name="AutoShape 21"/>
          <p:cNvCxnSpPr>
            <a:cxnSpLocks noChangeShapeType="1"/>
          </p:cNvCxnSpPr>
          <p:nvPr/>
        </p:nvCxnSpPr>
        <p:spPr bwMode="auto">
          <a:xfrm>
            <a:off x="3124200" y="3733800"/>
            <a:ext cx="838200" cy="1588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1385888" y="2995613"/>
            <a:ext cx="1812925" cy="1425575"/>
          </a:xfrm>
          <a:prstGeom prst="ellipse">
            <a:avLst/>
          </a:prstGeom>
          <a:solidFill>
            <a:schemeClr val="bg1">
              <a:lumMod val="75000"/>
            </a:schemeClr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b="1" dirty="0"/>
              <a:t>Load </a:t>
            </a:r>
          </a:p>
          <a:p>
            <a:pPr algn="ctr">
              <a:defRPr/>
            </a:pPr>
            <a:r>
              <a:rPr lang="en-US" b="1" dirty="0"/>
              <a:t>Balancer</a:t>
            </a:r>
          </a:p>
        </p:txBody>
      </p:sp>
      <p:sp>
        <p:nvSpPr>
          <p:cNvPr id="20492" name="Text Box 6"/>
          <p:cNvSpPr txBox="1">
            <a:spLocks noChangeArrowheads="1"/>
          </p:cNvSpPr>
          <p:nvPr/>
        </p:nvSpPr>
        <p:spPr bwMode="auto">
          <a:xfrm>
            <a:off x="4383088" y="3581400"/>
            <a:ext cx="546100" cy="523875"/>
          </a:xfrm>
          <a:prstGeom prst="rect">
            <a:avLst/>
          </a:prstGeom>
          <a:solidFill>
            <a:srgbClr val="FF646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/>
              <a:t>T</a:t>
            </a:r>
          </a:p>
        </p:txBody>
      </p:sp>
      <p:sp>
        <p:nvSpPr>
          <p:cNvPr id="34" name="Oval 33"/>
          <p:cNvSpPr/>
          <p:nvPr/>
        </p:nvSpPr>
        <p:spPr>
          <a:xfrm>
            <a:off x="5486400" y="3657600"/>
            <a:ext cx="685800" cy="381000"/>
          </a:xfrm>
          <a:prstGeom prst="ellipse">
            <a:avLst/>
          </a:prstGeom>
          <a:solidFill>
            <a:srgbClr val="FF646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94" name="Text Box 15"/>
          <p:cNvSpPr txBox="1">
            <a:spLocks noChangeArrowheads="1"/>
          </p:cNvSpPr>
          <p:nvPr/>
        </p:nvSpPr>
        <p:spPr bwMode="auto">
          <a:xfrm>
            <a:off x="3990975" y="4851400"/>
            <a:ext cx="2133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3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20495" name="Slide Number Placeholder 2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E50A188-AD11-49E5-BB84-5B72FEDCE04C}" type="slidenum">
              <a:rPr lang="en-US" sz="1400" smtClean="0"/>
              <a:pPr eaLnBrk="1" hangingPunct="1"/>
              <a:t>7</a:t>
            </a:fld>
            <a:endParaRPr lang="en-US" sz="1400" smtClean="0"/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1143000" y="48006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1143000" y="4876800"/>
            <a:ext cx="2133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Replica 4</a:t>
            </a:r>
          </a:p>
          <a:p>
            <a:pPr eaLnBrk="1" hangingPunct="1"/>
            <a:endParaRPr lang="en-US" b="1"/>
          </a:p>
          <a:p>
            <a:pPr eaLnBrk="1" hangingPunct="1"/>
            <a:endParaRPr lang="en-US" b="1"/>
          </a:p>
        </p:txBody>
      </p:sp>
      <p:sp>
        <p:nvSpPr>
          <p:cNvPr id="20498" name="Oval 6"/>
          <p:cNvSpPr>
            <a:spLocks noChangeArrowheads="1"/>
          </p:cNvSpPr>
          <p:nvPr/>
        </p:nvSpPr>
        <p:spPr bwMode="auto">
          <a:xfrm>
            <a:off x="6858000" y="2971800"/>
            <a:ext cx="1828800" cy="1371600"/>
          </a:xfrm>
          <a:prstGeom prst="ellipse">
            <a:avLst/>
          </a:prstGeom>
          <a:solidFill>
            <a:srgbClr val="FF9900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b="1"/>
          </a:p>
          <a:p>
            <a:pPr algn="ctr"/>
            <a:r>
              <a:rPr lang="en-US" b="1"/>
              <a:t>Cert</a:t>
            </a:r>
          </a:p>
          <a:p>
            <a:pPr algn="ctr"/>
            <a:endParaRPr lang="en-US" b="1"/>
          </a:p>
          <a:p>
            <a:pPr algn="ctr"/>
            <a:endParaRPr lang="en-US" b="1"/>
          </a:p>
          <a:p>
            <a:pPr algn="ctr"/>
            <a:endParaRPr lang="en-US" b="1"/>
          </a:p>
        </p:txBody>
      </p:sp>
      <p:sp>
        <p:nvSpPr>
          <p:cNvPr id="42" name="Oval 41"/>
          <p:cNvSpPr/>
          <p:nvPr/>
        </p:nvSpPr>
        <p:spPr>
          <a:xfrm>
            <a:off x="7543800" y="3657600"/>
            <a:ext cx="685800" cy="381000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Oval 42"/>
          <p:cNvSpPr/>
          <p:nvPr/>
        </p:nvSpPr>
        <p:spPr>
          <a:xfrm>
            <a:off x="7543800" y="3657600"/>
            <a:ext cx="685800" cy="381000"/>
          </a:xfrm>
          <a:prstGeom prst="ellipse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04900"/>
            <a:ext cx="8915400" cy="5651500"/>
          </a:xfrm>
        </p:spPr>
        <p:txBody>
          <a:bodyPr/>
          <a:lstStyle/>
          <a:p>
            <a:pPr eaLnBrk="1" hangingPunct="1"/>
            <a:r>
              <a:rPr lang="en-US" b="1" smtClean="0"/>
              <a:t>Standalone DBMS</a:t>
            </a:r>
          </a:p>
          <a:p>
            <a:pPr lvl="1" eaLnBrk="1" hangingPunct="1"/>
            <a:r>
              <a:rPr lang="en-US" b="1" smtClean="0"/>
              <a:t>Service demands</a:t>
            </a:r>
          </a:p>
          <a:p>
            <a:pPr eaLnBrk="1" hangingPunct="1"/>
            <a:r>
              <a:rPr lang="en-US" b="1" smtClean="0"/>
              <a:t>Multi-master system</a:t>
            </a:r>
          </a:p>
          <a:p>
            <a:pPr lvl="1" eaLnBrk="1" hangingPunct="1"/>
            <a:r>
              <a:rPr lang="en-US" b="1" smtClean="0"/>
              <a:t>Service demands</a:t>
            </a:r>
          </a:p>
          <a:p>
            <a:pPr lvl="1" eaLnBrk="1" hangingPunct="1"/>
            <a:r>
              <a:rPr lang="en-US" b="1" smtClean="0"/>
              <a:t>Queuing model</a:t>
            </a:r>
          </a:p>
          <a:p>
            <a:pPr eaLnBrk="1" hangingPunct="1"/>
            <a:r>
              <a:rPr lang="en-US" b="1" smtClean="0"/>
              <a:t>Experimental validation</a:t>
            </a:r>
          </a:p>
          <a:p>
            <a:pPr eaLnBrk="1" hangingPunct="1"/>
            <a:endParaRPr lang="en-US" b="1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Coming Up …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F13C52D-8D41-4556-9168-CF6C5C9274B3}" type="slidenum">
              <a:rPr lang="en-US" sz="1400" smtClean="0"/>
              <a:pPr eaLnBrk="1" hangingPunct="1"/>
              <a:t>8</a:t>
            </a:fld>
            <a:endParaRPr lang="en-US" sz="140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130300"/>
            <a:ext cx="8915400" cy="5651500"/>
          </a:xfrm>
        </p:spPr>
        <p:txBody>
          <a:bodyPr/>
          <a:lstStyle/>
          <a:p>
            <a:pPr eaLnBrk="1" hangingPunct="1"/>
            <a:r>
              <a:rPr lang="en-US" b="1" smtClean="0"/>
              <a:t>Required</a:t>
            </a:r>
          </a:p>
          <a:p>
            <a:pPr lvl="1" eaLnBrk="1" hangingPunct="1"/>
            <a:r>
              <a:rPr lang="en-US" b="1" smtClean="0"/>
              <a:t>readonly tx: </a:t>
            </a:r>
            <a:r>
              <a:rPr lang="en-US" b="1" i="1" smtClean="0"/>
              <a:t>R</a:t>
            </a:r>
            <a:r>
              <a:rPr lang="en-US" b="1" smtClean="0"/>
              <a:t> </a:t>
            </a:r>
          </a:p>
          <a:p>
            <a:pPr lvl="1" eaLnBrk="1" hangingPunct="1"/>
            <a:r>
              <a:rPr lang="en-US" b="1" smtClean="0"/>
              <a:t>update tx:    </a:t>
            </a:r>
            <a:r>
              <a:rPr lang="en-US" b="1" i="1" smtClean="0"/>
              <a:t>W</a:t>
            </a:r>
          </a:p>
          <a:p>
            <a:pPr eaLnBrk="1" hangingPunct="1"/>
            <a:r>
              <a:rPr lang="en-US" b="1" smtClean="0"/>
              <a:t>Transaction load</a:t>
            </a:r>
          </a:p>
          <a:p>
            <a:pPr lvl="1" eaLnBrk="1" hangingPunct="1"/>
            <a:r>
              <a:rPr lang="en-US" b="1" smtClean="0"/>
              <a:t>readonly tx: </a:t>
            </a:r>
            <a:r>
              <a:rPr lang="en-US" b="1" i="1" smtClean="0"/>
              <a:t>R </a:t>
            </a:r>
          </a:p>
          <a:p>
            <a:pPr lvl="1" eaLnBrk="1" hangingPunct="1"/>
            <a:r>
              <a:rPr lang="en-US" b="1" smtClean="0"/>
              <a:t>update tx:    </a:t>
            </a:r>
            <a:r>
              <a:rPr lang="en-US" b="1" i="1" smtClean="0"/>
              <a:t>W / (1 - A</a:t>
            </a:r>
            <a:r>
              <a:rPr lang="en-US" b="1" i="1" baseline="-25000" smtClean="0"/>
              <a:t>1</a:t>
            </a:r>
            <a:r>
              <a:rPr lang="en-US" b="1" i="1" smtClean="0"/>
              <a:t>)</a:t>
            </a:r>
            <a:r>
              <a:rPr lang="en-US" b="1" smtClean="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9600" cy="9906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99"/>
                </a:solidFill>
              </a:rPr>
              <a:t>Standalone DBMS</a:t>
            </a:r>
          </a:p>
        </p:txBody>
      </p:sp>
      <p:sp>
        <p:nvSpPr>
          <p:cNvPr id="22532" name="Rectangle 11"/>
          <p:cNvSpPr>
            <a:spLocks noChangeArrowheads="1"/>
          </p:cNvSpPr>
          <p:nvPr/>
        </p:nvSpPr>
        <p:spPr bwMode="auto">
          <a:xfrm>
            <a:off x="5105400" y="1219200"/>
            <a:ext cx="2209800" cy="15240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Text Box 12"/>
          <p:cNvSpPr txBox="1">
            <a:spLocks noChangeArrowheads="1"/>
          </p:cNvSpPr>
          <p:nvPr/>
        </p:nvSpPr>
        <p:spPr bwMode="auto">
          <a:xfrm>
            <a:off x="5105400" y="1295400"/>
            <a:ext cx="2133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Single</a:t>
            </a:r>
          </a:p>
          <a:p>
            <a:pPr eaLnBrk="1" hangingPunct="1"/>
            <a:r>
              <a:rPr lang="en-US" b="1"/>
              <a:t>DBMS</a:t>
            </a:r>
          </a:p>
        </p:txBody>
      </p:sp>
      <p:sp>
        <p:nvSpPr>
          <p:cNvPr id="16390" name="TextBox 9"/>
          <p:cNvSpPr txBox="1">
            <a:spLocks noChangeArrowheads="1"/>
          </p:cNvSpPr>
          <p:nvPr/>
        </p:nvSpPr>
        <p:spPr bwMode="auto">
          <a:xfrm>
            <a:off x="457200" y="4648200"/>
            <a:ext cx="8077200" cy="1816100"/>
          </a:xfrm>
          <a:prstGeom prst="rect">
            <a:avLst/>
          </a:prstGeom>
          <a:solidFill>
            <a:srgbClr val="FFCC00"/>
          </a:solidFill>
          <a:ln w="381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/>
              <a:t>  Abort probability is </a:t>
            </a:r>
            <a:r>
              <a:rPr lang="en-GB" sz="2800" b="1" i="1" dirty="0"/>
              <a:t>A</a:t>
            </a:r>
            <a:r>
              <a:rPr lang="en-GB" sz="2800" b="1" i="1" baseline="-25000" dirty="0"/>
              <a:t>1</a:t>
            </a:r>
            <a:r>
              <a:rPr lang="en-GB" sz="2800" dirty="0"/>
              <a:t> </a:t>
            </a:r>
          </a:p>
          <a:p>
            <a:pPr>
              <a:defRPr/>
            </a:pPr>
            <a:r>
              <a:rPr lang="en-GB" sz="2800" dirty="0"/>
              <a:t>  Submit </a:t>
            </a:r>
            <a:r>
              <a:rPr lang="en-GB" sz="2800" b="1" i="1" dirty="0"/>
              <a:t>W / (1 - A</a:t>
            </a:r>
            <a:r>
              <a:rPr lang="en-GB" sz="2800" b="1" i="1" baseline="-25000" dirty="0"/>
              <a:t>1</a:t>
            </a:r>
            <a:r>
              <a:rPr lang="en-GB" sz="2800" b="1" i="1" dirty="0"/>
              <a:t>)</a:t>
            </a:r>
            <a:r>
              <a:rPr lang="en-GB" sz="2800" dirty="0"/>
              <a:t> update </a:t>
            </a:r>
            <a:r>
              <a:rPr lang="en-GB" sz="2800" dirty="0" err="1"/>
              <a:t>tx</a:t>
            </a:r>
            <a:endParaRPr lang="en-GB" sz="2800" dirty="0"/>
          </a:p>
          <a:p>
            <a:pPr>
              <a:defRPr/>
            </a:pPr>
            <a:r>
              <a:rPr lang="en-GB" sz="2800" dirty="0"/>
              <a:t>	</a:t>
            </a:r>
            <a:r>
              <a:rPr lang="en-GB" sz="2800" dirty="0" err="1"/>
              <a:t>Commited</a:t>
            </a:r>
            <a:r>
              <a:rPr lang="en-GB" sz="2800" dirty="0"/>
              <a:t> </a:t>
            </a:r>
            <a:r>
              <a:rPr lang="en-GB" sz="2800" dirty="0" err="1"/>
              <a:t>tx</a:t>
            </a:r>
            <a:r>
              <a:rPr lang="en-GB" sz="2800" dirty="0"/>
              <a:t>: </a:t>
            </a:r>
            <a:r>
              <a:rPr lang="en-GB" sz="2800" b="1" i="1" dirty="0"/>
              <a:t>W</a:t>
            </a:r>
          </a:p>
          <a:p>
            <a:pPr>
              <a:defRPr/>
            </a:pPr>
            <a:r>
              <a:rPr lang="en-GB" sz="2800" dirty="0"/>
              <a:t>	Aborted </a:t>
            </a:r>
            <a:r>
              <a:rPr lang="en-GB" sz="2800" dirty="0" err="1"/>
              <a:t>tx</a:t>
            </a:r>
            <a:r>
              <a:rPr lang="en-GB" sz="2800" dirty="0"/>
              <a:t>:     </a:t>
            </a:r>
            <a:r>
              <a:rPr lang="en-GB" sz="2800" b="1" i="1" dirty="0"/>
              <a:t>W </a:t>
            </a:r>
            <a:r>
              <a:rPr lang="en-US" sz="2800" b="1" i="1" dirty="0"/>
              <a:t>∙</a:t>
            </a:r>
            <a:r>
              <a:rPr lang="en-GB" sz="2800" b="1" i="1" dirty="0"/>
              <a:t> A</a:t>
            </a:r>
            <a:r>
              <a:rPr lang="en-GB" sz="2800" b="1" i="1" baseline="-25000" dirty="0"/>
              <a:t>1</a:t>
            </a:r>
            <a:r>
              <a:rPr lang="en-GB" sz="2800" b="1" i="1" dirty="0"/>
              <a:t> / (1- A</a:t>
            </a:r>
            <a:r>
              <a:rPr lang="en-GB" sz="2800" b="1" i="1" baseline="-25000" dirty="0"/>
              <a:t>1</a:t>
            </a:r>
            <a:r>
              <a:rPr lang="en-GB" sz="2800" b="1" i="1" dirty="0"/>
              <a:t>)</a:t>
            </a:r>
          </a:p>
        </p:txBody>
      </p:sp>
      <p:sp>
        <p:nvSpPr>
          <p:cNvPr id="22535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5FBF80C-1EF1-424A-B6E0-66DC5DF607A3}" type="slidenum">
              <a:rPr lang="en-US" sz="1400" smtClean="0"/>
              <a:pPr eaLnBrk="1" hangingPunct="1"/>
              <a:t>9</a:t>
            </a:fld>
            <a:endParaRPr lang="en-US" sz="140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20.5|14.9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20.5|14.9|0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20.5|14.9|0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20.5|14.9|0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20.5|14.9|0.4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13677</TotalTime>
  <Words>745</Words>
  <Application>Microsoft Office PowerPoint</Application>
  <PresentationFormat>On-screen Show (4:3)</PresentationFormat>
  <Paragraphs>303</Paragraphs>
  <Slides>33</Slides>
  <Notes>33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Default Design</vt:lpstr>
      <vt:lpstr>MathType 6.0 Equation</vt:lpstr>
      <vt:lpstr>Microsoft Office Visio Drawing</vt:lpstr>
      <vt:lpstr>Predicting Replicated Database Scalability</vt:lpstr>
      <vt:lpstr>Motivation</vt:lpstr>
      <vt:lpstr> Multi-Master         Single-Master</vt:lpstr>
      <vt:lpstr>Background: Multi-Master</vt:lpstr>
      <vt:lpstr>Read Tx</vt:lpstr>
      <vt:lpstr>Update Tx</vt:lpstr>
      <vt:lpstr>Additional Replica</vt:lpstr>
      <vt:lpstr>Coming Up …</vt:lpstr>
      <vt:lpstr>Standalone DBMS</vt:lpstr>
      <vt:lpstr>Standalone DBMS</vt:lpstr>
      <vt:lpstr>Service Demand</vt:lpstr>
      <vt:lpstr>Multi-Master with N Replicas</vt:lpstr>
      <vt:lpstr>MM Service Demand</vt:lpstr>
      <vt:lpstr>Compare: Standalone vs MM</vt:lpstr>
      <vt:lpstr>Readonly Workload</vt:lpstr>
      <vt:lpstr>Update Workload</vt:lpstr>
      <vt:lpstr>Closed-Loop Queuing Model</vt:lpstr>
      <vt:lpstr>Mean Value Analysis (MVA)</vt:lpstr>
      <vt:lpstr>Using the Model</vt:lpstr>
      <vt:lpstr>Standalone Profiling (Offline)</vt:lpstr>
      <vt:lpstr>MM Service Demand</vt:lpstr>
      <vt:lpstr>Abort Probability</vt:lpstr>
      <vt:lpstr>Using the Model</vt:lpstr>
      <vt:lpstr>Experimental Validation</vt:lpstr>
      <vt:lpstr>Multi-Master TPC-W Performance</vt:lpstr>
      <vt:lpstr>PowerPoint Presentation</vt:lpstr>
      <vt:lpstr>Multi-Master RUBiS Performance</vt:lpstr>
      <vt:lpstr>PowerPoint Presentation</vt:lpstr>
      <vt:lpstr>Model Assumptions</vt:lpstr>
      <vt:lpstr>Checkout the Paper</vt:lpstr>
      <vt:lpstr>Related Work</vt:lpstr>
      <vt:lpstr>Conclusions</vt:lpstr>
      <vt:lpstr>Danke Schön!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Sameh Elnikety</dc:creator>
  <cp:lastModifiedBy>samehe</cp:lastModifiedBy>
  <cp:revision>610</cp:revision>
  <cp:lastPrinted>1601-01-01T00:00:00Z</cp:lastPrinted>
  <dcterms:created xsi:type="dcterms:W3CDTF">1601-01-01T00:00:00Z</dcterms:created>
  <dcterms:modified xsi:type="dcterms:W3CDTF">2011-08-05T13:21:57Z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