
<file path=[Content_Types].xml><?xml version="1.0" encoding="utf-8"?>
<Types xmlns="http://schemas.openxmlformats.org/package/2006/content-types">
  <Default Extension="bin" ContentType="application/vnd.openxmlformats-officedocument.oleObject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71" r:id="rId7"/>
    <p:sldId id="259" r:id="rId8"/>
    <p:sldId id="260" r:id="rId9"/>
    <p:sldId id="273" r:id="rId10"/>
    <p:sldId id="280" r:id="rId11"/>
    <p:sldId id="281" r:id="rId12"/>
    <p:sldId id="295" r:id="rId13"/>
    <p:sldId id="301" r:id="rId14"/>
    <p:sldId id="299" r:id="rId15"/>
    <p:sldId id="270" r:id="rId16"/>
    <p:sldId id="283" r:id="rId17"/>
    <p:sldId id="284" r:id="rId18"/>
    <p:sldId id="285" r:id="rId19"/>
    <p:sldId id="286" r:id="rId20"/>
    <p:sldId id="275" r:id="rId21"/>
    <p:sldId id="289" r:id="rId22"/>
    <p:sldId id="287" r:id="rId23"/>
    <p:sldId id="292" r:id="rId24"/>
    <p:sldId id="294" r:id="rId25"/>
    <p:sldId id="288" r:id="rId26"/>
    <p:sldId id="298" r:id="rId27"/>
    <p:sldId id="297" r:id="rId28"/>
    <p:sldId id="274" r:id="rId29"/>
    <p:sldId id="276" r:id="rId30"/>
    <p:sldId id="300" r:id="rId31"/>
    <p:sldId id="277" r:id="rId32"/>
    <p:sldId id="278" r:id="rId33"/>
    <p:sldId id="268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xiong He" initials="YH" lastIdx="3" clrIdx="0"/>
  <p:cmAuthor id="1" name="samehe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8" autoAdjust="0"/>
    <p:restoredTop sz="85714" autoAdjust="0"/>
  </p:normalViewPr>
  <p:slideViewPr>
    <p:cSldViewPr>
      <p:cViewPr varScale="1">
        <p:scale>
          <a:sx n="107" d="100"/>
          <a:sy n="107" d="100"/>
        </p:scale>
        <p:origin x="96" y="26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2CF7E-93CF-48BE-BF66-9A3F5FC3D1B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28089-0F18-4C7F-85CE-E35D80E2B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5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Plain </a:t>
            </a:r>
            <a:r>
              <a:rPr lang="en-US" dirty="0" err="1" smtClean="0"/>
              <a:t>english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8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Objective</a:t>
            </a:r>
            <a:r>
              <a:rPr lang="en-US" dirty="0" smtClean="0"/>
              <a:t>: query attributed graphs</a:t>
            </a:r>
          </a:p>
          <a:p>
            <a:r>
              <a:rPr lang="en-US" dirty="0" smtClean="0"/>
              <a:t>Predicates on node and edge attributes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Predicates on paths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r>
              <a:rPr lang="en-US" baseline="0" dirty="0" smtClean="0"/>
              <a:t> of both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way</a:t>
            </a:r>
          </a:p>
          <a:p>
            <a:r>
              <a:rPr lang="en-US" dirty="0" smtClean="0"/>
              <a:t>Fully decomposed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12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41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home slide</a:t>
            </a:r>
          </a:p>
          <a:p>
            <a:r>
              <a:rPr lang="en-US" dirty="0" smtClean="0"/>
              <a:t>Show three parts next: algebraic plan, front-end compilation, backend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71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Halfway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8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1"/>
            <a:r>
              <a:rPr lang="en-US" dirty="0" smtClean="0"/>
              <a:t>Query plan is a tree </a:t>
            </a:r>
          </a:p>
          <a:p>
            <a:pPr marL="114300" lvl="1"/>
            <a:r>
              <a:rPr lang="en-US" dirty="0" smtClean="0"/>
              <a:t>Not</a:t>
            </a:r>
            <a:r>
              <a:rPr lang="en-US" baseline="0" dirty="0" smtClean="0"/>
              <a:t> minimal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68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41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  <a:r>
              <a:rPr lang="en-US" baseline="0" dirty="0" smtClean="0"/>
              <a:t> a set of nodes and attribute name, it retrieves attribute values</a:t>
            </a:r>
          </a:p>
          <a:p>
            <a:r>
              <a:rPr lang="en-US" baseline="0" dirty="0" smtClean="0"/>
              <a:t>Friends of Alice</a:t>
            </a:r>
          </a:p>
          <a:p>
            <a:r>
              <a:rPr lang="en-US" baseline="0" dirty="0" smtClean="0"/>
              <a:t>Two sets of nodes, find connected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6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8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Alices</a:t>
            </a:r>
            <a:r>
              <a:rPr lang="en-US" dirty="0" smtClean="0"/>
              <a:t>’ friends, Shortest path between Alice and Ed</a:t>
            </a:r>
            <a:r>
              <a:rPr lang="en-US" baseline="0" dirty="0" smtClean="0"/>
              <a:t> (reachability query)</a:t>
            </a:r>
          </a:p>
          <a:p>
            <a:r>
              <a:rPr lang="en-US" baseline="0" dirty="0" smtClean="0"/>
              <a:t>Add photos, show pictures of Alice with her friends (pattern matching query) we find </a:t>
            </a:r>
            <a:r>
              <a:rPr lang="en-US" baseline="0" dirty="0" err="1" smtClean="0"/>
              <a:t>subgraph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0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Triple pattern to operator,</a:t>
            </a:r>
            <a:r>
              <a:rPr lang="en-US" baseline="0" dirty="0" smtClean="0"/>
              <a:t> pre conditions</a:t>
            </a:r>
            <a:endParaRPr lang="en-US" dirty="0" smtClean="0"/>
          </a:p>
          <a:p>
            <a:r>
              <a:rPr lang="en-US" dirty="0" smtClean="0"/>
              <a:t>Mapping of a </a:t>
            </a:r>
            <a:r>
              <a:rPr lang="en-US" dirty="0" err="1" smtClean="0"/>
              <a:t>var</a:t>
            </a:r>
            <a:r>
              <a:rPr lang="en-US" dirty="0" smtClean="0"/>
              <a:t> to a table and binding to </a:t>
            </a:r>
            <a:r>
              <a:rPr lang="en-US" dirty="0" err="1" smtClean="0"/>
              <a:t>coln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75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9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93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9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0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33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r>
              <a:rPr lang="en-US" baseline="0" dirty="0" smtClean="0"/>
              <a:t> info is small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9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01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saw similar performance</a:t>
            </a:r>
            <a:r>
              <a:rPr lang="en-US" baseline="0" dirty="0" smtClean="0"/>
              <a:t> patterns for the synthetic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1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better</a:t>
            </a:r>
            <a:r>
              <a:rPr lang="en-US" baseline="0" dirty="0" smtClean="0"/>
              <a:t> than Neo4j</a:t>
            </a:r>
            <a:r>
              <a:rPr lang="en-US" baseline="0" dirty="0"/>
              <a:t> </a:t>
            </a:r>
            <a:r>
              <a:rPr lang="en-US" baseline="0" dirty="0" smtClean="0"/>
              <a:t>– declarative queries</a:t>
            </a:r>
          </a:p>
          <a:p>
            <a:r>
              <a:rPr lang="en-US" baseline="0" dirty="0" smtClean="0"/>
              <a:t>Neo4j Optimized required good knowledge of graph – Hybrid is better</a:t>
            </a:r>
          </a:p>
          <a:p>
            <a:r>
              <a:rPr lang="en-US" baseline="0" dirty="0" smtClean="0"/>
              <a:t>One case when Neo4j optimized is better is when attributes of path nodes and edges are required.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7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Coauthors of</a:t>
            </a:r>
            <a:r>
              <a:rPr lang="en-US" baseline="0" dirty="0" smtClean="0"/>
              <a:t> John who publish at VLDB (pattern matching) in the last 5 years.</a:t>
            </a:r>
          </a:p>
          <a:p>
            <a:r>
              <a:rPr lang="en-US" baseline="0" dirty="0" smtClean="0"/>
              <a:t>How Smith and John connected (reachability query)</a:t>
            </a:r>
          </a:p>
          <a:p>
            <a:r>
              <a:rPr lang="en-US" baseline="0" dirty="0" smtClean="0"/>
              <a:t>Remember this figure</a:t>
            </a:r>
          </a:p>
          <a:p>
            <a:r>
              <a:rPr lang="en-US" baseline="0" dirty="0" smtClean="0"/>
              <a:t>Attributed graphs, reachability and pattern matching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9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6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Objective</a:t>
            </a:r>
            <a:r>
              <a:rPr lang="en-US" dirty="0" smtClean="0"/>
              <a:t>: query attributed graphs</a:t>
            </a:r>
          </a:p>
          <a:p>
            <a:r>
              <a:rPr lang="en-US" dirty="0" smtClean="0"/>
              <a:t>Predicates on node and edge attributes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Predicates on paths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06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6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Edges are not entities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57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Mixing</a:t>
            </a:r>
            <a:r>
              <a:rPr lang="en-US" baseline="0" dirty="0" smtClean="0"/>
              <a:t> predicates</a:t>
            </a:r>
          </a:p>
          <a:p>
            <a:r>
              <a:rPr lang="en-US" baseline="0" dirty="0" smtClean="0"/>
              <a:t>English meaning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28089-0F18-4C7F-85CE-E35D80E2B4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9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47750"/>
            <a:ext cx="7772400" cy="742949"/>
          </a:xfrm>
        </p:spPr>
        <p:txBody>
          <a:bodyPr>
            <a:normAutofit/>
          </a:bodyPr>
          <a:lstStyle>
            <a:lvl1pPr algn="ctr">
              <a:defRPr sz="340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Presentation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571750"/>
            <a:ext cx="6400800" cy="5715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3718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822960">
              <a:defRPr sz="1800"/>
            </a:lvl3pPr>
            <a:lvl4pPr marL="1280160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47675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10DBF6D-9834-4BBD-AFE8-92C16F5743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8229600" cy="337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47675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10DBF6D-9834-4BBD-AFE8-92C16F5743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>
              <a:lumMod val="75000"/>
            </a:schemeClr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45720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82296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800" b="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Visio_2003-2010_Drawing1.vsd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Visio_2003-2010_Drawing2.vsd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Visio_2003-2010_Drawing3.vsd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42950"/>
            <a:ext cx="8077200" cy="1123949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G-SPARQL: A Hybrid Engine for Querying Large Attributed Graphs 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72718"/>
              </p:ext>
            </p:extLst>
          </p:nvPr>
        </p:nvGraphicFramePr>
        <p:xfrm>
          <a:off x="152400" y="2647950"/>
          <a:ext cx="89154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Sherif </a:t>
                      </a:r>
                      <a:r>
                        <a:rPr lang="en-US" sz="3200" b="0" kern="120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Sakr</a:t>
                      </a:r>
                      <a:endParaRPr lang="en-US" sz="3200" b="0" kern="120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u="sng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Sameh Elnikety</a:t>
                      </a:r>
                      <a:endParaRPr lang="en-US" sz="3200" b="0" u="sng" kern="120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Yuxiong He</a:t>
                      </a:r>
                      <a:endParaRPr lang="en-US" sz="3200" b="0" kern="120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NICTA &amp; UNSW</a:t>
                      </a:r>
                      <a:br>
                        <a:rPr lang="en-US" sz="2400" b="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</a:br>
                      <a:r>
                        <a:rPr lang="en-US" sz="2400" b="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Sydney, Australia</a:t>
                      </a:r>
                      <a:endParaRPr lang="en-US" sz="2400" b="0" kern="120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Microsoft Research</a:t>
                      </a: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Redmond, </a:t>
                      </a:r>
                      <a:r>
                        <a:rPr lang="en-US" sz="2400" b="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WA</a:t>
                      </a:r>
                    </a:p>
                    <a:p>
                      <a:pPr algn="ctr"/>
                      <a:endParaRPr lang="en-US" sz="2400" b="0" kern="1200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CIKM 2012</a:t>
                      </a:r>
                      <a:endParaRPr lang="en-US" sz="2400" b="0" kern="120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Microsoft Research</a:t>
                      </a:r>
                    </a:p>
                    <a:p>
                      <a:pPr algn="ctr"/>
                      <a:r>
                        <a:rPr lang="en-US" sz="2400" b="0" kern="120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Redmond, WA</a:t>
                      </a:r>
                      <a:endParaRPr lang="en-US" sz="2400" b="0" kern="120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076700"/>
          </a:xfrm>
          <a:ln>
            <a:noFill/>
          </a:ln>
        </p:spPr>
        <p:txBody>
          <a:bodyPr>
            <a:normAutofit/>
          </a:bodyPr>
          <a:lstStyle/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G-SPARQL language</a:t>
            </a:r>
          </a:p>
          <a:p>
            <a:pPr marL="480060" lvl="2"/>
            <a:r>
              <a:rPr lang="en-US" dirty="0" smtClean="0"/>
              <a:t>Pattern matching</a:t>
            </a:r>
          </a:p>
          <a:p>
            <a:pPr marL="480060" lvl="2"/>
            <a:r>
              <a:rPr lang="en-US" dirty="0" smtClean="0"/>
              <a:t>Reachability </a:t>
            </a:r>
          </a:p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Hybrid execution engine</a:t>
            </a:r>
          </a:p>
          <a:p>
            <a:pPr marL="480060" lvl="2"/>
            <a:r>
              <a:rPr lang="en-US" dirty="0" smtClean="0"/>
              <a:t>Graph topology in main memory</a:t>
            </a:r>
          </a:p>
          <a:p>
            <a:pPr marL="480060" lvl="2"/>
            <a:r>
              <a:rPr lang="en-US" dirty="0" smtClean="0"/>
              <a:t>Graph data in relational database</a:t>
            </a:r>
          </a:p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Algebraic transformation</a:t>
            </a:r>
          </a:p>
          <a:p>
            <a:pPr marL="480060" lvl="2"/>
            <a:r>
              <a:rPr lang="en-US" dirty="0" smtClean="0"/>
              <a:t>Operators</a:t>
            </a:r>
          </a:p>
          <a:p>
            <a:pPr marL="480060" lvl="2"/>
            <a:r>
              <a:rPr lang="en-US" dirty="0" smtClean="0"/>
              <a:t>Optimizations</a:t>
            </a:r>
          </a:p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Experimental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Hybrid Execution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6248400" cy="3771900"/>
          </a:xfrm>
          <a:ln>
            <a:noFill/>
          </a:ln>
        </p:spPr>
        <p:txBody>
          <a:bodyPr>
            <a:normAutofit fontScale="92500"/>
          </a:bodyPr>
          <a:lstStyle/>
          <a:p>
            <a:pPr marL="114300" lvl="1"/>
            <a:r>
              <a:rPr lang="en-US" dirty="0" smtClean="0"/>
              <a:t>Reachability queries</a:t>
            </a:r>
          </a:p>
          <a:p>
            <a:pPr marL="480060" lvl="2"/>
            <a:r>
              <a:rPr lang="en-US" b="1" dirty="0" smtClean="0"/>
              <a:t>Main </a:t>
            </a:r>
            <a:r>
              <a:rPr lang="en-US" b="1" dirty="0"/>
              <a:t>memory algorithms</a:t>
            </a:r>
          </a:p>
          <a:p>
            <a:pPr marL="480060" lvl="2"/>
            <a:r>
              <a:rPr lang="en-US" dirty="0" smtClean="0"/>
              <a:t>Example: BFS </a:t>
            </a:r>
            <a:r>
              <a:rPr lang="en-US" dirty="0"/>
              <a:t>and </a:t>
            </a:r>
            <a:r>
              <a:rPr lang="en-US" dirty="0" err="1"/>
              <a:t>Dijkstra’s</a:t>
            </a:r>
            <a:r>
              <a:rPr lang="en-US" dirty="0"/>
              <a:t> </a:t>
            </a:r>
            <a:r>
              <a:rPr lang="en-US" dirty="0" smtClean="0"/>
              <a:t>algorithm</a:t>
            </a:r>
          </a:p>
          <a:p>
            <a:pPr marL="480060" lvl="2"/>
            <a:endParaRPr lang="en-US" dirty="0"/>
          </a:p>
          <a:p>
            <a:pPr marL="114300" lvl="1"/>
            <a:r>
              <a:rPr lang="en-US" dirty="0" smtClean="0"/>
              <a:t>Pattern matching queries</a:t>
            </a:r>
          </a:p>
          <a:p>
            <a:pPr marL="480060" lvl="2"/>
            <a:r>
              <a:rPr lang="en-US" b="1" dirty="0" smtClean="0"/>
              <a:t>Relational database</a:t>
            </a:r>
          </a:p>
          <a:p>
            <a:pPr marL="480060" lvl="2"/>
            <a:r>
              <a:rPr lang="en-US" dirty="0" smtClean="0"/>
              <a:t>Indexing</a:t>
            </a:r>
          </a:p>
          <a:p>
            <a:pPr marL="937260" lvl="3"/>
            <a:r>
              <a:rPr lang="en-US" dirty="0" smtClean="0"/>
              <a:t>Example: B-tree</a:t>
            </a:r>
          </a:p>
          <a:p>
            <a:pPr marL="480060" lvl="2"/>
            <a:r>
              <a:rPr lang="en-US" dirty="0" smtClean="0"/>
              <a:t>Query optimizations, </a:t>
            </a:r>
          </a:p>
          <a:p>
            <a:pPr marL="937260" lvl="3"/>
            <a:r>
              <a:rPr lang="en-US" dirty="0" smtClean="0"/>
              <a:t>Example: selectivity estimation, and join ordering</a:t>
            </a:r>
          </a:p>
          <a:p>
            <a:pPr marL="480060" lvl="2"/>
            <a:r>
              <a:rPr lang="en-US" dirty="0" smtClean="0"/>
              <a:t>Recursive queries</a:t>
            </a:r>
          </a:p>
          <a:p>
            <a:pPr marL="937260" lvl="3"/>
            <a:r>
              <a:rPr lang="en-US" dirty="0" smtClean="0"/>
              <a:t>Not efficient: large intermediate results and multiple joins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154650" y="730600"/>
            <a:ext cx="1778533" cy="106420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7154651" y="2266950"/>
            <a:ext cx="1778532" cy="1649296"/>
          </a:xfrm>
          <a:prstGeom prst="flowChartMagneticDisk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b="1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277247"/>
              </p:ext>
            </p:extLst>
          </p:nvPr>
        </p:nvGraphicFramePr>
        <p:xfrm>
          <a:off x="7476328" y="666750"/>
          <a:ext cx="11351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3" name="Visio" r:id="rId4" imgW="6609613" imgH="6560766" progId="Visio.Drawing.11">
                  <p:embed/>
                </p:oleObj>
              </mc:Choice>
              <mc:Fallback>
                <p:oleObj name="Visio" r:id="rId4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328" y="666750"/>
                        <a:ext cx="1135175" cy="108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2868213"/>
            <a:ext cx="1642550" cy="7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Group 5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86809"/>
              </p:ext>
            </p:extLst>
          </p:nvPr>
        </p:nvGraphicFramePr>
        <p:xfrm>
          <a:off x="609601" y="1201103"/>
          <a:ext cx="1320800" cy="2468880"/>
        </p:xfrm>
        <a:graphic>
          <a:graphicData uri="http://schemas.openxmlformats.org/drawingml/2006/table">
            <a:tbl>
              <a:tblPr/>
              <a:tblGrid>
                <a:gridCol w="388874"/>
                <a:gridCol w="931926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Paper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Microsoft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VLDB’12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Paper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UNSW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4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42216"/>
              </p:ext>
            </p:extLst>
          </p:nvPr>
        </p:nvGraphicFramePr>
        <p:xfrm>
          <a:off x="2001837" y="1199515"/>
          <a:ext cx="1031875" cy="1097280"/>
        </p:xfrm>
        <a:graphic>
          <a:graphicData uri="http://schemas.openxmlformats.org/drawingml/2006/table">
            <a:tbl>
              <a:tblPr/>
              <a:tblGrid>
                <a:gridCol w="384175"/>
                <a:gridCol w="6477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33312"/>
              </p:ext>
            </p:extLst>
          </p:nvPr>
        </p:nvGraphicFramePr>
        <p:xfrm>
          <a:off x="3130550" y="1199515"/>
          <a:ext cx="1031875" cy="548640"/>
        </p:xfrm>
        <a:graphic>
          <a:graphicData uri="http://schemas.openxmlformats.org/drawingml/2006/table">
            <a:tbl>
              <a:tblPr/>
              <a:tblGrid>
                <a:gridCol w="384175"/>
                <a:gridCol w="6477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5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30398"/>
              </p:ext>
            </p:extLst>
          </p:nvPr>
        </p:nvGraphicFramePr>
        <p:xfrm>
          <a:off x="4235450" y="1199515"/>
          <a:ext cx="1222375" cy="822960"/>
        </p:xfrm>
        <a:graphic>
          <a:graphicData uri="http://schemas.openxmlformats.org/drawingml/2006/table">
            <a:tbl>
              <a:tblPr/>
              <a:tblGrid>
                <a:gridCol w="409575"/>
                <a:gridCol w="8128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Sydney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Istanbul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5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15249"/>
              </p:ext>
            </p:extLst>
          </p:nvPr>
        </p:nvGraphicFramePr>
        <p:xfrm>
          <a:off x="5530850" y="1199515"/>
          <a:ext cx="1031875" cy="822960"/>
        </p:xfrm>
        <a:graphic>
          <a:graphicData uri="http://schemas.openxmlformats.org/drawingml/2006/table">
            <a:tbl>
              <a:tblPr/>
              <a:tblGrid>
                <a:gridCol w="384175"/>
                <a:gridCol w="6477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graph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5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42543"/>
              </p:ext>
            </p:extLst>
          </p:nvPr>
        </p:nvGraphicFramePr>
        <p:xfrm>
          <a:off x="6683375" y="1199515"/>
          <a:ext cx="1031875" cy="548640"/>
        </p:xfrm>
        <a:graphic>
          <a:graphicData uri="http://schemas.openxmlformats.org/drawingml/2006/table">
            <a:tbl>
              <a:tblPr/>
              <a:tblGrid>
                <a:gridCol w="384175"/>
                <a:gridCol w="6477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5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30761"/>
              </p:ext>
            </p:extLst>
          </p:nvPr>
        </p:nvGraphicFramePr>
        <p:xfrm>
          <a:off x="2011362" y="2755265"/>
          <a:ext cx="1247775" cy="822960"/>
        </p:xfrm>
        <a:graphic>
          <a:graphicData uri="http://schemas.openxmlformats.org/drawingml/2006/table">
            <a:tbl>
              <a:tblPr/>
              <a:tblGrid>
                <a:gridCol w="384175"/>
                <a:gridCol w="8636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5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06114"/>
              </p:ext>
            </p:extLst>
          </p:nvPr>
        </p:nvGraphicFramePr>
        <p:xfrm>
          <a:off x="7835900" y="1185228"/>
          <a:ext cx="1031875" cy="822960"/>
        </p:xfrm>
        <a:graphic>
          <a:graphicData uri="http://schemas.openxmlformats.org/drawingml/2006/table">
            <a:tbl>
              <a:tblPr/>
              <a:tblGrid>
                <a:gridCol w="384175"/>
                <a:gridCol w="6477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068218"/>
              </p:ext>
            </p:extLst>
          </p:nvPr>
        </p:nvGraphicFramePr>
        <p:xfrm>
          <a:off x="3346450" y="2285365"/>
          <a:ext cx="1319212" cy="1371600"/>
        </p:xfrm>
        <a:graphic>
          <a:graphicData uri="http://schemas.openxmlformats.org/drawingml/2006/table">
            <a:tbl>
              <a:tblPr/>
              <a:tblGrid>
                <a:gridCol w="455612"/>
                <a:gridCol w="431800"/>
                <a:gridCol w="4318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eID</a:t>
                      </a:r>
                      <a:endParaRPr kumimoji="0" lang="en-A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Text Box 227"/>
          <p:cNvSpPr txBox="1">
            <a:spLocks noChangeArrowheads="1"/>
          </p:cNvSpPr>
          <p:nvPr/>
        </p:nvSpPr>
        <p:spPr bwMode="auto">
          <a:xfrm>
            <a:off x="760412" y="935990"/>
            <a:ext cx="1169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 dirty="0"/>
              <a:t>Node Label</a:t>
            </a:r>
          </a:p>
        </p:txBody>
      </p:sp>
      <p:sp>
        <p:nvSpPr>
          <p:cNvPr id="15" name="Text Box 228"/>
          <p:cNvSpPr txBox="1">
            <a:spLocks noChangeArrowheads="1"/>
          </p:cNvSpPr>
          <p:nvPr/>
        </p:nvSpPr>
        <p:spPr bwMode="auto">
          <a:xfrm>
            <a:off x="2001837" y="935990"/>
            <a:ext cx="1058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age</a:t>
            </a:r>
          </a:p>
        </p:txBody>
      </p:sp>
      <p:sp>
        <p:nvSpPr>
          <p:cNvPr id="16" name="Text Box 229"/>
          <p:cNvSpPr txBox="1">
            <a:spLocks noChangeArrowheads="1"/>
          </p:cNvSpPr>
          <p:nvPr/>
        </p:nvSpPr>
        <p:spPr bwMode="auto">
          <a:xfrm>
            <a:off x="3079750" y="935990"/>
            <a:ext cx="1058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office</a:t>
            </a:r>
          </a:p>
        </p:txBody>
      </p:sp>
      <p:sp>
        <p:nvSpPr>
          <p:cNvPr id="17" name="Text Box 230"/>
          <p:cNvSpPr txBox="1">
            <a:spLocks noChangeArrowheads="1"/>
          </p:cNvSpPr>
          <p:nvPr/>
        </p:nvSpPr>
        <p:spPr bwMode="auto">
          <a:xfrm>
            <a:off x="4184650" y="935990"/>
            <a:ext cx="1130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location</a:t>
            </a:r>
          </a:p>
        </p:txBody>
      </p:sp>
      <p:sp>
        <p:nvSpPr>
          <p:cNvPr id="18" name="Text Box 231"/>
          <p:cNvSpPr txBox="1">
            <a:spLocks noChangeArrowheads="1"/>
          </p:cNvSpPr>
          <p:nvPr/>
        </p:nvSpPr>
        <p:spPr bwMode="auto">
          <a:xfrm>
            <a:off x="5480050" y="935990"/>
            <a:ext cx="1058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keyword</a:t>
            </a:r>
          </a:p>
        </p:txBody>
      </p:sp>
      <p:sp>
        <p:nvSpPr>
          <p:cNvPr id="19" name="Text Box 234"/>
          <p:cNvSpPr txBox="1">
            <a:spLocks noChangeArrowheads="1"/>
          </p:cNvSpPr>
          <p:nvPr/>
        </p:nvSpPr>
        <p:spPr bwMode="auto">
          <a:xfrm>
            <a:off x="6632575" y="945515"/>
            <a:ext cx="1058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type</a:t>
            </a:r>
          </a:p>
        </p:txBody>
      </p:sp>
      <p:sp>
        <p:nvSpPr>
          <p:cNvPr id="20" name="Text Box 235"/>
          <p:cNvSpPr txBox="1">
            <a:spLocks noChangeArrowheads="1"/>
          </p:cNvSpPr>
          <p:nvPr/>
        </p:nvSpPr>
        <p:spPr bwMode="auto">
          <a:xfrm>
            <a:off x="7856537" y="910590"/>
            <a:ext cx="1058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established</a:t>
            </a:r>
          </a:p>
        </p:txBody>
      </p:sp>
      <p:sp>
        <p:nvSpPr>
          <p:cNvPr id="21" name="Text Box 236"/>
          <p:cNvSpPr txBox="1">
            <a:spLocks noChangeArrowheads="1"/>
          </p:cNvSpPr>
          <p:nvPr/>
        </p:nvSpPr>
        <p:spPr bwMode="auto">
          <a:xfrm>
            <a:off x="1963737" y="2491740"/>
            <a:ext cx="1223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country</a:t>
            </a:r>
          </a:p>
        </p:txBody>
      </p:sp>
      <p:sp>
        <p:nvSpPr>
          <p:cNvPr id="22" name="Text Box 238"/>
          <p:cNvSpPr txBox="1">
            <a:spLocks noChangeArrowheads="1"/>
          </p:cNvSpPr>
          <p:nvPr/>
        </p:nvSpPr>
        <p:spPr bwMode="auto">
          <a:xfrm>
            <a:off x="3370262" y="203612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authorOf</a:t>
            </a:r>
          </a:p>
        </p:txBody>
      </p:sp>
      <p:graphicFrame>
        <p:nvGraphicFramePr>
          <p:cNvPr id="23" name="Group 5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56227"/>
              </p:ext>
            </p:extLst>
          </p:nvPr>
        </p:nvGraphicFramePr>
        <p:xfrm>
          <a:off x="4738687" y="2337753"/>
          <a:ext cx="1319213" cy="1097280"/>
        </p:xfrm>
        <a:graphic>
          <a:graphicData uri="http://schemas.openxmlformats.org/drawingml/2006/table">
            <a:tbl>
              <a:tblPr/>
              <a:tblGrid>
                <a:gridCol w="455613"/>
                <a:gridCol w="431800"/>
                <a:gridCol w="4318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eID</a:t>
                      </a:r>
                      <a:endParaRPr kumimoji="0" lang="en-A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4" name="Text Box 275"/>
          <p:cNvSpPr txBox="1">
            <a:spLocks noChangeArrowheads="1"/>
          </p:cNvSpPr>
          <p:nvPr/>
        </p:nvSpPr>
        <p:spPr bwMode="auto">
          <a:xfrm>
            <a:off x="4762500" y="2063115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affiliated</a:t>
            </a:r>
          </a:p>
        </p:txBody>
      </p:sp>
      <p:graphicFrame>
        <p:nvGraphicFramePr>
          <p:cNvPr id="25" name="Group 5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00075"/>
              </p:ext>
            </p:extLst>
          </p:nvPr>
        </p:nvGraphicFramePr>
        <p:xfrm>
          <a:off x="6129337" y="2337753"/>
          <a:ext cx="1319213" cy="822960"/>
        </p:xfrm>
        <a:graphic>
          <a:graphicData uri="http://schemas.openxmlformats.org/drawingml/2006/table">
            <a:tbl>
              <a:tblPr/>
              <a:tblGrid>
                <a:gridCol w="455613"/>
                <a:gridCol w="431800"/>
                <a:gridCol w="4318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6" name="Text Box 302"/>
          <p:cNvSpPr txBox="1">
            <a:spLocks noChangeArrowheads="1"/>
          </p:cNvSpPr>
          <p:nvPr/>
        </p:nvSpPr>
        <p:spPr bwMode="auto">
          <a:xfrm>
            <a:off x="6153150" y="2063115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published</a:t>
            </a:r>
          </a:p>
        </p:txBody>
      </p:sp>
      <p:graphicFrame>
        <p:nvGraphicFramePr>
          <p:cNvPr id="27" name="Group 5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437267"/>
              </p:ext>
            </p:extLst>
          </p:nvPr>
        </p:nvGraphicFramePr>
        <p:xfrm>
          <a:off x="7523162" y="2337753"/>
          <a:ext cx="1319213" cy="548640"/>
        </p:xfrm>
        <a:graphic>
          <a:graphicData uri="http://schemas.openxmlformats.org/drawingml/2006/table">
            <a:tbl>
              <a:tblPr/>
              <a:tblGrid>
                <a:gridCol w="455613"/>
                <a:gridCol w="431800"/>
                <a:gridCol w="4318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eID</a:t>
                      </a:r>
                      <a:endParaRPr kumimoji="0" lang="en-A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8" name="Text Box 329"/>
          <p:cNvSpPr txBox="1">
            <a:spLocks noChangeArrowheads="1"/>
          </p:cNvSpPr>
          <p:nvPr/>
        </p:nvSpPr>
        <p:spPr bwMode="auto">
          <a:xfrm>
            <a:off x="7546975" y="2063115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citedBy</a:t>
            </a:r>
          </a:p>
        </p:txBody>
      </p:sp>
      <p:graphicFrame>
        <p:nvGraphicFramePr>
          <p:cNvPr id="29" name="Group 5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10438"/>
              </p:ext>
            </p:extLst>
          </p:nvPr>
        </p:nvGraphicFramePr>
        <p:xfrm>
          <a:off x="2433637" y="3958590"/>
          <a:ext cx="1319213" cy="548640"/>
        </p:xfrm>
        <a:graphic>
          <a:graphicData uri="http://schemas.openxmlformats.org/drawingml/2006/table">
            <a:tbl>
              <a:tblPr/>
              <a:tblGrid>
                <a:gridCol w="455613"/>
                <a:gridCol w="431800"/>
                <a:gridCol w="4318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eID</a:t>
                      </a:r>
                      <a:endParaRPr kumimoji="0" lang="en-A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0" name="Text Box 356"/>
          <p:cNvSpPr txBox="1">
            <a:spLocks noChangeArrowheads="1"/>
          </p:cNvSpPr>
          <p:nvPr/>
        </p:nvSpPr>
        <p:spPr bwMode="auto">
          <a:xfrm>
            <a:off x="2457450" y="368554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supervise</a:t>
            </a:r>
          </a:p>
        </p:txBody>
      </p:sp>
      <p:graphicFrame>
        <p:nvGraphicFramePr>
          <p:cNvPr id="31" name="Group 5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69987"/>
              </p:ext>
            </p:extLst>
          </p:nvPr>
        </p:nvGraphicFramePr>
        <p:xfrm>
          <a:off x="706437" y="3958590"/>
          <a:ext cx="1319213" cy="548640"/>
        </p:xfrm>
        <a:graphic>
          <a:graphicData uri="http://schemas.openxmlformats.org/drawingml/2006/table">
            <a:tbl>
              <a:tblPr/>
              <a:tblGrid>
                <a:gridCol w="455613"/>
                <a:gridCol w="431800"/>
                <a:gridCol w="4318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eID</a:t>
                      </a:r>
                      <a:endParaRPr kumimoji="0" lang="en-A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2" name="Text Box 383"/>
          <p:cNvSpPr txBox="1">
            <a:spLocks noChangeArrowheads="1"/>
          </p:cNvSpPr>
          <p:nvPr/>
        </p:nvSpPr>
        <p:spPr bwMode="auto">
          <a:xfrm>
            <a:off x="730250" y="368554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know</a:t>
            </a:r>
          </a:p>
        </p:txBody>
      </p:sp>
      <p:graphicFrame>
        <p:nvGraphicFramePr>
          <p:cNvPr id="33" name="Group 5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465361"/>
              </p:ext>
            </p:extLst>
          </p:nvPr>
        </p:nvGraphicFramePr>
        <p:xfrm>
          <a:off x="4211637" y="3729990"/>
          <a:ext cx="1895475" cy="822960"/>
        </p:xfrm>
        <a:graphic>
          <a:graphicData uri="http://schemas.openxmlformats.org/drawingml/2006/table">
            <a:tbl>
              <a:tblPr/>
              <a:tblGrid>
                <a:gridCol w="384175"/>
                <a:gridCol w="15113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Senior Researcher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Professor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34" name="Text Box 405"/>
          <p:cNvSpPr txBox="1">
            <a:spLocks noChangeArrowheads="1"/>
          </p:cNvSpPr>
          <p:nvPr/>
        </p:nvSpPr>
        <p:spPr bwMode="auto">
          <a:xfrm>
            <a:off x="4162425" y="3479165"/>
            <a:ext cx="1944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 dirty="0"/>
              <a:t>title</a:t>
            </a:r>
          </a:p>
        </p:txBody>
      </p:sp>
      <p:graphicFrame>
        <p:nvGraphicFramePr>
          <p:cNvPr id="35" name="Group 5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527492"/>
              </p:ext>
            </p:extLst>
          </p:nvPr>
        </p:nvGraphicFramePr>
        <p:xfrm>
          <a:off x="7810500" y="3145790"/>
          <a:ext cx="1031875" cy="1371600"/>
        </p:xfrm>
        <a:graphic>
          <a:graphicData uri="http://schemas.openxmlformats.org/drawingml/2006/table">
            <a:tbl>
              <a:tblPr/>
              <a:tblGrid>
                <a:gridCol w="384175"/>
                <a:gridCol w="6477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36" name="Text Box 426"/>
          <p:cNvSpPr txBox="1">
            <a:spLocks noChangeArrowheads="1"/>
          </p:cNvSpPr>
          <p:nvPr/>
        </p:nvSpPr>
        <p:spPr bwMode="auto">
          <a:xfrm>
            <a:off x="7762875" y="2882265"/>
            <a:ext cx="1058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order</a:t>
            </a:r>
          </a:p>
        </p:txBody>
      </p:sp>
      <p:graphicFrame>
        <p:nvGraphicFramePr>
          <p:cNvPr id="37" name="Group 5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854957"/>
              </p:ext>
            </p:extLst>
          </p:nvPr>
        </p:nvGraphicFramePr>
        <p:xfrm>
          <a:off x="6443662" y="3729990"/>
          <a:ext cx="1031875" cy="822960"/>
        </p:xfrm>
        <a:graphic>
          <a:graphicData uri="http://schemas.openxmlformats.org/drawingml/2006/table">
            <a:tbl>
              <a:tblPr/>
              <a:tblGrid>
                <a:gridCol w="384175"/>
                <a:gridCol w="647700"/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60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38" name="Text Box 447"/>
          <p:cNvSpPr txBox="1">
            <a:spLocks noChangeArrowheads="1"/>
          </p:cNvSpPr>
          <p:nvPr/>
        </p:nvSpPr>
        <p:spPr bwMode="auto">
          <a:xfrm>
            <a:off x="6396037" y="3453765"/>
            <a:ext cx="1058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200" b="1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4787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Hybrid Execution Engine: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154650" y="1356938"/>
            <a:ext cx="1778533" cy="106420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7154651" y="2515954"/>
            <a:ext cx="1778532" cy="1649296"/>
          </a:xfrm>
          <a:prstGeom prst="flowChartMagneticDisk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b="1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16364"/>
              </p:ext>
            </p:extLst>
          </p:nvPr>
        </p:nvGraphicFramePr>
        <p:xfrm>
          <a:off x="7476328" y="1293088"/>
          <a:ext cx="11351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3" name="Visio" r:id="rId4" imgW="6609613" imgH="6560766" progId="Visio.Drawing.11">
                  <p:embed/>
                </p:oleObj>
              </mc:Choice>
              <mc:Fallback>
                <p:oleObj name="Visio" r:id="rId4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328" y="1293088"/>
                        <a:ext cx="1135175" cy="108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3117217"/>
            <a:ext cx="1642550" cy="716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2304107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G-SPARQL </a:t>
            </a:r>
          </a:p>
          <a:p>
            <a:pPr algn="ctr"/>
            <a:r>
              <a:rPr lang="en-AU" sz="1600" b="1" dirty="0" smtClean="0"/>
              <a:t>query</a:t>
            </a:r>
            <a:endParaRPr lang="en-AU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976874" y="1889042"/>
            <a:ext cx="1177776" cy="7354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76874" y="2624482"/>
            <a:ext cx="1177777" cy="716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43149">
            <a:off x="5821438" y="2993549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SQL commands</a:t>
            </a:r>
            <a:endParaRPr lang="en-AU" sz="1600" b="1" dirty="0"/>
          </a:p>
        </p:txBody>
      </p:sp>
      <p:sp>
        <p:nvSpPr>
          <p:cNvPr id="14" name="TextBox 13"/>
          <p:cNvSpPr txBox="1"/>
          <p:nvPr/>
        </p:nvSpPr>
        <p:spPr>
          <a:xfrm rot="19713740">
            <a:off x="5836840" y="164497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Traversal</a:t>
            </a:r>
          </a:p>
          <a:p>
            <a:pPr algn="ctr"/>
            <a:r>
              <a:rPr lang="en-AU" sz="1600" b="1" dirty="0"/>
              <a:t>o</a:t>
            </a:r>
            <a:r>
              <a:rPr lang="en-AU" sz="1600" b="1" dirty="0" smtClean="0"/>
              <a:t>perations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17003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Intermediate Language &amp;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1034" y="2208983"/>
            <a:ext cx="10058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 smtClean="0"/>
              <a:t>Physical execution plan</a:t>
            </a:r>
            <a:endParaRPr lang="en-AU" sz="1600" b="1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5976874" y="1889042"/>
            <a:ext cx="1177776" cy="7354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5976874" y="2624482"/>
            <a:ext cx="1177777" cy="716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43149">
            <a:off x="5821438" y="2993549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SQL commands</a:t>
            </a:r>
            <a:endParaRPr lang="en-AU" sz="1600" b="1" dirty="0"/>
          </a:p>
        </p:txBody>
      </p:sp>
      <p:sp>
        <p:nvSpPr>
          <p:cNvPr id="11" name="TextBox 10"/>
          <p:cNvSpPr txBox="1"/>
          <p:nvPr/>
        </p:nvSpPr>
        <p:spPr>
          <a:xfrm rot="19713740">
            <a:off x="5836840" y="164497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Traversal</a:t>
            </a:r>
          </a:p>
          <a:p>
            <a:pPr algn="ctr"/>
            <a:r>
              <a:rPr lang="en-AU" sz="1600" b="1" dirty="0"/>
              <a:t>o</a:t>
            </a:r>
            <a:r>
              <a:rPr lang="en-AU" sz="1600" b="1" dirty="0" smtClean="0"/>
              <a:t>perations</a:t>
            </a:r>
            <a:endParaRPr lang="en-A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2304107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G-SPARQL </a:t>
            </a:r>
          </a:p>
          <a:p>
            <a:pPr algn="ctr"/>
            <a:r>
              <a:rPr lang="en-AU" sz="1600" b="1" dirty="0" smtClean="0"/>
              <a:t>query</a:t>
            </a:r>
            <a:endParaRPr lang="en-A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83320" y="2304107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Algebraic query plan</a:t>
            </a:r>
            <a:endParaRPr lang="en-AU" sz="1600" b="1" dirty="0"/>
          </a:p>
        </p:txBody>
      </p:sp>
      <p:sp>
        <p:nvSpPr>
          <p:cNvPr id="14" name="Right Arrow 13"/>
          <p:cNvSpPr/>
          <p:nvPr/>
        </p:nvSpPr>
        <p:spPr>
          <a:xfrm>
            <a:off x="1219208" y="2531692"/>
            <a:ext cx="1357322" cy="19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219208" y="186099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Front-end compilation</a:t>
            </a:r>
            <a:endParaRPr lang="en-AU" sz="1600" b="1" dirty="0"/>
          </a:p>
        </p:txBody>
      </p:sp>
      <p:sp>
        <p:nvSpPr>
          <p:cNvPr id="16" name="Right Arrow 15"/>
          <p:cNvSpPr/>
          <p:nvPr/>
        </p:nvSpPr>
        <p:spPr>
          <a:xfrm>
            <a:off x="3648100" y="2523190"/>
            <a:ext cx="1357322" cy="222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3648100" y="274657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Step 2</a:t>
            </a:r>
            <a:endParaRPr lang="en-A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49810" y="186099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Back-end compilation</a:t>
            </a:r>
            <a:endParaRPr lang="en-A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91278" y="274657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smtClean="0"/>
              <a:t>Step 1</a:t>
            </a:r>
            <a:endParaRPr lang="en-AU" sz="16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7154650" y="1356938"/>
            <a:ext cx="1778533" cy="106420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5" name="Flowchart: Magnetic Disk 24"/>
          <p:cNvSpPr/>
          <p:nvPr/>
        </p:nvSpPr>
        <p:spPr>
          <a:xfrm>
            <a:off x="7154651" y="2515954"/>
            <a:ext cx="1778532" cy="1649296"/>
          </a:xfrm>
          <a:prstGeom prst="flowChartMagneticDisk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b="1" dirty="0" smtClean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354598"/>
              </p:ext>
            </p:extLst>
          </p:nvPr>
        </p:nvGraphicFramePr>
        <p:xfrm>
          <a:off x="7476328" y="1293088"/>
          <a:ext cx="11351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6" name="Visio" r:id="rId4" imgW="6609613" imgH="6560766" progId="Visio.Drawing.11">
                  <p:embed/>
                </p:oleObj>
              </mc:Choice>
              <mc:Fallback>
                <p:oleObj name="Visio" r:id="rId4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328" y="1293088"/>
                        <a:ext cx="1135175" cy="108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3117217"/>
            <a:ext cx="1642550" cy="7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Intermediate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7185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Objective</a:t>
            </a:r>
          </a:p>
          <a:p>
            <a:pPr marL="480060" lvl="2"/>
            <a:r>
              <a:rPr lang="en-US" dirty="0" smtClean="0"/>
              <a:t>Generate query plan and chop it</a:t>
            </a:r>
          </a:p>
          <a:p>
            <a:pPr marL="937260" lvl="3"/>
            <a:r>
              <a:rPr lang="en-US" dirty="0"/>
              <a:t>Reachability part -&gt; </a:t>
            </a:r>
            <a:r>
              <a:rPr lang="en-US" dirty="0" smtClean="0"/>
              <a:t>main-memory algorithms on </a:t>
            </a:r>
            <a:r>
              <a:rPr lang="en-US" dirty="0"/>
              <a:t>topology</a:t>
            </a:r>
          </a:p>
          <a:p>
            <a:pPr marL="937260" lvl="3"/>
            <a:r>
              <a:rPr lang="en-US" dirty="0" smtClean="0"/>
              <a:t>Pattern matching part -&gt; relational database</a:t>
            </a:r>
          </a:p>
          <a:p>
            <a:pPr marL="480060" lvl="2"/>
            <a:r>
              <a:rPr lang="en-US" dirty="0" smtClean="0"/>
              <a:t>Optimizations</a:t>
            </a:r>
          </a:p>
          <a:p>
            <a:pPr marL="114300" lvl="1"/>
            <a:r>
              <a:rPr lang="en-US" dirty="0" smtClean="0"/>
              <a:t>Features</a:t>
            </a:r>
          </a:p>
          <a:p>
            <a:pPr marL="480060" lvl="2"/>
            <a:r>
              <a:rPr lang="en-US" dirty="0" smtClean="0"/>
              <a:t>Independent of execution engine and graph representation</a:t>
            </a:r>
          </a:p>
          <a:p>
            <a:pPr marL="480060" lvl="2"/>
            <a:r>
              <a:rPr lang="en-US" dirty="0" smtClean="0"/>
              <a:t>Algebraic query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G-SPARQL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7185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Variant of “Tuple Algebra”</a:t>
            </a:r>
          </a:p>
          <a:p>
            <a:pPr marL="114300" lvl="1"/>
            <a:r>
              <a:rPr lang="en-US" dirty="0" smtClean="0"/>
              <a:t>Algebra details</a:t>
            </a:r>
          </a:p>
          <a:p>
            <a:pPr marL="480060" lvl="2"/>
            <a:r>
              <a:rPr lang="en-US" dirty="0" smtClean="0"/>
              <a:t>Data: tuples</a:t>
            </a:r>
          </a:p>
          <a:p>
            <a:pPr marL="937260" lvl="3"/>
            <a:r>
              <a:rPr lang="en-US" dirty="0" smtClean="0"/>
              <a:t>Sets of nodes, edges, paths.</a:t>
            </a:r>
          </a:p>
          <a:p>
            <a:pPr marL="480060" lvl="2"/>
            <a:r>
              <a:rPr lang="en-US" dirty="0" smtClean="0"/>
              <a:t>Operators</a:t>
            </a:r>
          </a:p>
          <a:p>
            <a:pPr marL="937260" lvl="3"/>
            <a:r>
              <a:rPr lang="en-US" dirty="0" smtClean="0"/>
              <a:t>Relational: select, project, join</a:t>
            </a:r>
          </a:p>
          <a:p>
            <a:pPr marL="937260" lvl="3"/>
            <a:r>
              <a:rPr lang="en-US" dirty="0" smtClean="0"/>
              <a:t>Graph specific: node</a:t>
            </a:r>
            <a:r>
              <a:rPr lang="en-US" dirty="0"/>
              <a:t> </a:t>
            </a:r>
            <a:r>
              <a:rPr lang="en-US" dirty="0" smtClean="0"/>
              <a:t>and edge attributes, adjacency</a:t>
            </a:r>
          </a:p>
          <a:p>
            <a:pPr marL="937260" lvl="3"/>
            <a:r>
              <a:rPr lang="en-US" dirty="0" smtClean="0"/>
              <a:t>Path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43" b="35307"/>
          <a:stretch/>
        </p:blipFill>
        <p:spPr>
          <a:xfrm>
            <a:off x="1533440" y="0"/>
            <a:ext cx="7610560" cy="3105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123950"/>
            <a:ext cx="153344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Relational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" y="3409950"/>
            <a:ext cx="9139976" cy="103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3281"/>
          <a:stretch/>
        </p:blipFill>
        <p:spPr>
          <a:xfrm>
            <a:off x="1533440" y="3181350"/>
            <a:ext cx="761056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143" b="35307"/>
          <a:stretch/>
        </p:blipFill>
        <p:spPr>
          <a:xfrm>
            <a:off x="1533440" y="0"/>
            <a:ext cx="7610560" cy="3105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23950"/>
            <a:ext cx="153344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Relational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14750"/>
            <a:ext cx="153344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NOT Relational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Front-end Compilation (Step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7185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Input</a:t>
            </a:r>
          </a:p>
          <a:p>
            <a:pPr marL="480060" lvl="2"/>
            <a:r>
              <a:rPr lang="en-US" dirty="0" smtClean="0"/>
              <a:t>G-SPARQL query</a:t>
            </a:r>
          </a:p>
          <a:p>
            <a:pPr marL="114300" lvl="1"/>
            <a:r>
              <a:rPr lang="en-US" dirty="0" smtClean="0"/>
              <a:t>Output</a:t>
            </a:r>
          </a:p>
          <a:p>
            <a:pPr marL="480060" lvl="2"/>
            <a:r>
              <a:rPr lang="en-US" dirty="0" smtClean="0"/>
              <a:t>Algebraic query plan</a:t>
            </a:r>
          </a:p>
          <a:p>
            <a:pPr marL="114300" lvl="1"/>
            <a:r>
              <a:rPr lang="en-US" dirty="0" smtClean="0"/>
              <a:t>Technique</a:t>
            </a:r>
          </a:p>
          <a:p>
            <a:pPr marL="480060" lvl="2"/>
            <a:r>
              <a:rPr lang="en-US" dirty="0" smtClean="0"/>
              <a:t>Map</a:t>
            </a:r>
          </a:p>
          <a:p>
            <a:pPr marL="937260" lvl="3"/>
            <a:r>
              <a:rPr lang="en-US" dirty="0" smtClean="0"/>
              <a:t>from triple patterns</a:t>
            </a:r>
          </a:p>
          <a:p>
            <a:pPr marL="937260" lvl="3"/>
            <a:r>
              <a:rPr lang="en-US" dirty="0" smtClean="0"/>
              <a:t>To G-SPARQL operators</a:t>
            </a:r>
          </a:p>
          <a:p>
            <a:pPr marL="480060" lvl="2"/>
            <a:r>
              <a:rPr lang="en-US" dirty="0" smtClean="0"/>
              <a:t>Use inference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Social Network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90834"/>
              </p:ext>
            </p:extLst>
          </p:nvPr>
        </p:nvGraphicFramePr>
        <p:xfrm>
          <a:off x="2139950" y="57150"/>
          <a:ext cx="51879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1" name="Visio" r:id="rId4" imgW="6609613" imgH="6560766" progId="Visio.Drawing.11">
                  <p:embed/>
                </p:oleObj>
              </mc:Choice>
              <mc:Fallback>
                <p:oleObj name="Visio" r:id="rId4" imgW="6609613" imgH="6560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7150"/>
                        <a:ext cx="5187950" cy="496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84480"/>
              </p:ext>
            </p:extLst>
          </p:nvPr>
        </p:nvGraphicFramePr>
        <p:xfrm>
          <a:off x="2133600" y="57150"/>
          <a:ext cx="51879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2" name="Visio" r:id="rId6" imgW="6591247" imgH="6543675" progId="Visio.Drawing.11">
                  <p:embed/>
                </p:oleObj>
              </mc:Choice>
              <mc:Fallback>
                <p:oleObj name="Visio" r:id="rId6" imgW="6591247" imgH="65436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7150"/>
                        <a:ext cx="5187950" cy="496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476750"/>
            <a:ext cx="2133600" cy="274637"/>
          </a:xfrm>
        </p:spPr>
        <p:txBody>
          <a:bodyPr/>
          <a:lstStyle/>
          <a:p>
            <a:fld id="{810DBF6D-9834-4BBD-AFE8-92C16F5743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876800" y="514350"/>
            <a:ext cx="838200" cy="838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flipH="1">
            <a:off x="3657600" y="1123950"/>
            <a:ext cx="1447800" cy="23622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 rot="12920840">
            <a:off x="5194337" y="1604442"/>
            <a:ext cx="1681713" cy="580252"/>
          </a:xfrm>
          <a:prstGeom prst="rtTriangle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urved Connector 7"/>
          <p:cNvCxnSpPr/>
          <p:nvPr/>
        </p:nvCxnSpPr>
        <p:spPr>
          <a:xfrm>
            <a:off x="5295900" y="1200150"/>
            <a:ext cx="1028700" cy="1524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7"/>
          <p:cNvCxnSpPr/>
          <p:nvPr/>
        </p:nvCxnSpPr>
        <p:spPr>
          <a:xfrm flipH="1">
            <a:off x="3810000" y="2885962"/>
            <a:ext cx="2470150" cy="75258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6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Front-end Compilation: Inference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37798"/>
          <a:stretch/>
        </p:blipFill>
        <p:spPr>
          <a:xfrm>
            <a:off x="76999" y="1344750"/>
            <a:ext cx="8990001" cy="137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55330"/>
          <a:stretch/>
        </p:blipFill>
        <p:spPr>
          <a:xfrm>
            <a:off x="76999" y="2952750"/>
            <a:ext cx="8990001" cy="99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99" y="2038350"/>
            <a:ext cx="304720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2038350"/>
            <a:ext cx="12954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" y="3821431"/>
            <a:ext cx="304720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3821431"/>
            <a:ext cx="12954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1200" y="1200150"/>
            <a:ext cx="54102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1200" y="2981325"/>
            <a:ext cx="54102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Front-end Compilation: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49"/>
            <a:ext cx="8229600" cy="3894137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Objective</a:t>
            </a:r>
          </a:p>
          <a:p>
            <a:pPr marL="480060" lvl="2"/>
            <a:r>
              <a:rPr lang="en-US" dirty="0" smtClean="0"/>
              <a:t>Delay execution of traversal operations</a:t>
            </a:r>
          </a:p>
          <a:p>
            <a:pPr marL="114300" lvl="1"/>
            <a:r>
              <a:rPr lang="en-US" dirty="0" smtClean="0"/>
              <a:t>Technique</a:t>
            </a:r>
          </a:p>
          <a:p>
            <a:pPr marL="480060" lvl="2"/>
            <a:r>
              <a:rPr lang="en-US" dirty="0" smtClean="0"/>
              <a:t>Order triple patterns, based on restrictiveness</a:t>
            </a:r>
          </a:p>
          <a:p>
            <a:pPr marL="114300" lvl="1"/>
            <a:r>
              <a:rPr lang="en-US" dirty="0" smtClean="0"/>
              <a:t>Heuristics</a:t>
            </a:r>
          </a:p>
          <a:p>
            <a:pPr marL="480060" lvl="2"/>
            <a:r>
              <a:rPr lang="en-US" dirty="0" smtClean="0"/>
              <a:t>Triple pattern P1 is more restrictive than P2</a:t>
            </a:r>
          </a:p>
          <a:p>
            <a:pPr marL="1051560" lvl="3" indent="-342900">
              <a:buFont typeface="+mj-lt"/>
              <a:buAutoNum type="arabicPeriod"/>
            </a:pPr>
            <a:r>
              <a:rPr lang="en-US" dirty="0" smtClean="0"/>
              <a:t>P1 has fewer path variables than P2</a:t>
            </a:r>
          </a:p>
          <a:p>
            <a:pPr marL="1051560" lvl="3" indent="-342900">
              <a:buFont typeface="+mj-lt"/>
              <a:buAutoNum type="arabicPeriod"/>
            </a:pPr>
            <a:r>
              <a:rPr lang="en-US" dirty="0" smtClean="0"/>
              <a:t>P1 has fewer variables than P2</a:t>
            </a:r>
          </a:p>
          <a:p>
            <a:pPr marL="1051560" lvl="3" indent="-342900">
              <a:buFont typeface="+mj-lt"/>
              <a:buAutoNum type="arabicPeriod"/>
            </a:pPr>
            <a:r>
              <a:rPr lang="en-US" dirty="0" smtClean="0"/>
              <a:t>P1’s variables have more filter statements than P2’s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Back-end Compilation (Step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15290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Input</a:t>
            </a:r>
          </a:p>
          <a:p>
            <a:pPr marL="480060" lvl="2"/>
            <a:r>
              <a:rPr lang="en-US" dirty="0" smtClean="0"/>
              <a:t>G-SPARQL algebraic plan</a:t>
            </a:r>
          </a:p>
          <a:p>
            <a:pPr marL="114300" lvl="1"/>
            <a:r>
              <a:rPr lang="en-US" dirty="0" smtClean="0"/>
              <a:t>Output</a:t>
            </a:r>
          </a:p>
          <a:p>
            <a:pPr marL="480060" lvl="2"/>
            <a:r>
              <a:rPr lang="en-US" dirty="0" smtClean="0"/>
              <a:t>SQL commands</a:t>
            </a:r>
          </a:p>
          <a:p>
            <a:pPr marL="480060" lvl="2"/>
            <a:r>
              <a:rPr lang="en-US" dirty="0" smtClean="0"/>
              <a:t>Traversal operations</a:t>
            </a:r>
          </a:p>
          <a:p>
            <a:pPr marL="114300" lvl="1"/>
            <a:r>
              <a:rPr lang="en-US" dirty="0" smtClean="0"/>
              <a:t>Technique</a:t>
            </a:r>
          </a:p>
          <a:p>
            <a:pPr marL="480060" lvl="2"/>
            <a:r>
              <a:rPr lang="en-US" dirty="0" smtClean="0"/>
              <a:t>Substitute G-SPARLQ relational operators with SPJ</a:t>
            </a:r>
          </a:p>
          <a:p>
            <a:pPr marL="480060" lvl="2"/>
            <a:r>
              <a:rPr lang="en-US" dirty="0" smtClean="0"/>
              <a:t>Traverse </a:t>
            </a:r>
          </a:p>
          <a:p>
            <a:pPr marL="937260" lvl="3"/>
            <a:r>
              <a:rPr lang="en-US" dirty="0" smtClean="0"/>
              <a:t>Bottom up</a:t>
            </a:r>
          </a:p>
          <a:p>
            <a:pPr marL="937260" lvl="3"/>
            <a:r>
              <a:rPr lang="en-US" dirty="0" smtClean="0"/>
              <a:t>Stop when reaching root or reaching non-relational operator</a:t>
            </a:r>
          </a:p>
          <a:p>
            <a:pPr marL="937260" lvl="3"/>
            <a:r>
              <a:rPr lang="en-US" dirty="0" smtClean="0"/>
              <a:t>Transform relational algebra to SQL commands </a:t>
            </a:r>
          </a:p>
          <a:p>
            <a:pPr marL="480060" lvl="2"/>
            <a:r>
              <a:rPr lang="en-US" dirty="0" smtClean="0"/>
              <a:t>Send non-relational commands to main memory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Back-end Compilation: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7185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Optimize </a:t>
            </a:r>
            <a:r>
              <a:rPr lang="en-US" dirty="0"/>
              <a:t>a fragment </a:t>
            </a:r>
            <a:r>
              <a:rPr lang="en-US" dirty="0" smtClean="0"/>
              <a:t>of query plan</a:t>
            </a:r>
          </a:p>
          <a:p>
            <a:pPr marL="480060" lvl="2"/>
            <a:r>
              <a:rPr lang="en-US" dirty="0" smtClean="0"/>
              <a:t>Before generating SQL command</a:t>
            </a:r>
          </a:p>
          <a:p>
            <a:pPr marL="114300" lvl="1"/>
            <a:r>
              <a:rPr lang="en-US" dirty="0" smtClean="0"/>
              <a:t>All </a:t>
            </a:r>
            <a:r>
              <a:rPr lang="en-US" dirty="0"/>
              <a:t>operators are </a:t>
            </a:r>
            <a:r>
              <a:rPr lang="en-US" dirty="0" smtClean="0"/>
              <a:t>Select/Project/Join</a:t>
            </a:r>
          </a:p>
          <a:p>
            <a:pPr marL="114300" lvl="1"/>
            <a:r>
              <a:rPr lang="en-US" dirty="0" smtClean="0"/>
              <a:t>Apply standard techniques</a:t>
            </a:r>
          </a:p>
          <a:p>
            <a:pPr marL="480060" lvl="2"/>
            <a:r>
              <a:rPr lang="en-US" dirty="0" smtClean="0"/>
              <a:t>For example pushing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G-SPARQL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49"/>
            <a:ext cx="8229600" cy="428625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1800" b="1" dirty="0" smtClean="0"/>
              <a:t>SELECT </a:t>
            </a:r>
            <a:r>
              <a:rPr lang="en-US" sz="1800" dirty="0" smtClean="0"/>
              <a:t> </a:t>
            </a:r>
            <a:r>
              <a:rPr lang="en-US" sz="1800" dirty="0"/>
              <a:t>?</a:t>
            </a:r>
            <a:r>
              <a:rPr lang="en-US" sz="1800" dirty="0" smtClean="0"/>
              <a:t>L1  </a:t>
            </a:r>
            <a:r>
              <a:rPr lang="en-US" sz="1800" dirty="0"/>
              <a:t>?L2</a:t>
            </a:r>
          </a:p>
          <a:p>
            <a:r>
              <a:rPr lang="en-US" sz="1800" b="1" dirty="0"/>
              <a:t>WHERE </a:t>
            </a:r>
            <a:r>
              <a:rPr lang="en-US" sz="1800" b="1" dirty="0" smtClean="0"/>
              <a:t>{</a:t>
            </a:r>
          </a:p>
          <a:p>
            <a:pPr marL="171450" lvl="1" indent="0">
              <a:buNone/>
            </a:pPr>
            <a:r>
              <a:rPr lang="en-US" sz="1800" dirty="0"/>
              <a:t>?X </a:t>
            </a:r>
            <a:r>
              <a:rPr lang="en-US" sz="1800" dirty="0" smtClean="0"/>
              <a:t>  ??P   ?</a:t>
            </a:r>
            <a:r>
              <a:rPr lang="en-US" sz="1800" dirty="0"/>
              <a:t>Y</a:t>
            </a:r>
            <a:r>
              <a:rPr lang="en-US" sz="1800" dirty="0" smtClean="0"/>
              <a:t>.</a:t>
            </a:r>
          </a:p>
          <a:p>
            <a:pPr marL="171450" lvl="1" indent="0">
              <a:buNone/>
            </a:pPr>
            <a:endParaRPr lang="en-US" sz="1800" dirty="0"/>
          </a:p>
          <a:p>
            <a:pPr marL="171450" lvl="1" indent="0">
              <a:buNone/>
            </a:pPr>
            <a:r>
              <a:rPr lang="en-US" sz="1800" dirty="0" smtClean="0"/>
              <a:t>?</a:t>
            </a:r>
            <a:r>
              <a:rPr lang="en-US" sz="1800" dirty="0"/>
              <a:t>X </a:t>
            </a:r>
            <a:r>
              <a:rPr lang="en-US" sz="1800" dirty="0" smtClean="0"/>
              <a:t>  @label   ?</a:t>
            </a:r>
            <a:r>
              <a:rPr lang="en-US" sz="1800" dirty="0"/>
              <a:t>L1. </a:t>
            </a:r>
            <a:r>
              <a:rPr lang="en-US" sz="1800" dirty="0" smtClean="0"/>
              <a:t>		?Y   @label   ?</a:t>
            </a:r>
            <a:r>
              <a:rPr lang="en-US" sz="1800" dirty="0"/>
              <a:t>L2.</a:t>
            </a:r>
          </a:p>
          <a:p>
            <a:pPr marL="171450" lvl="1" indent="0">
              <a:buNone/>
            </a:pPr>
            <a:r>
              <a:rPr lang="en-US" sz="1800" dirty="0"/>
              <a:t>?X </a:t>
            </a:r>
            <a:r>
              <a:rPr lang="en-US" sz="1800" dirty="0" smtClean="0"/>
              <a:t>  @age   ?Age1</a:t>
            </a:r>
            <a:r>
              <a:rPr lang="en-US" sz="1800" dirty="0"/>
              <a:t>. </a:t>
            </a:r>
            <a:r>
              <a:rPr lang="en-US" sz="1800" dirty="0" smtClean="0"/>
              <a:t>		?</a:t>
            </a:r>
            <a:r>
              <a:rPr lang="en-US" sz="1800" dirty="0"/>
              <a:t>Y </a:t>
            </a:r>
            <a:r>
              <a:rPr lang="en-US" sz="1800" dirty="0" smtClean="0"/>
              <a:t>  @</a:t>
            </a:r>
            <a:r>
              <a:rPr lang="en-US" sz="1800" dirty="0"/>
              <a:t>age </a:t>
            </a:r>
            <a:r>
              <a:rPr lang="en-US" sz="1800" dirty="0" smtClean="0"/>
              <a:t> ?Age2</a:t>
            </a:r>
            <a:r>
              <a:rPr lang="en-US" sz="1800" dirty="0"/>
              <a:t>.</a:t>
            </a:r>
          </a:p>
          <a:p>
            <a:pPr marL="171450" lvl="1" indent="0">
              <a:buNone/>
            </a:pPr>
            <a:r>
              <a:rPr lang="en-US" sz="1800" dirty="0"/>
              <a:t>?X </a:t>
            </a:r>
            <a:r>
              <a:rPr lang="en-US" sz="1800" dirty="0" smtClean="0"/>
              <a:t>  affiliated   UNSW.	 	</a:t>
            </a:r>
            <a:r>
              <a:rPr lang="it-IT" sz="1800" dirty="0" smtClean="0"/>
              <a:t>?</a:t>
            </a:r>
            <a:r>
              <a:rPr lang="it-IT" sz="1800" dirty="0"/>
              <a:t>Y </a:t>
            </a:r>
            <a:r>
              <a:rPr lang="it-IT" sz="1800" dirty="0" smtClean="0"/>
              <a:t>  ?</a:t>
            </a:r>
            <a:r>
              <a:rPr lang="it-IT" sz="1800" dirty="0"/>
              <a:t>E(affiliated) </a:t>
            </a:r>
            <a:r>
              <a:rPr lang="it-IT" sz="1800" dirty="0" smtClean="0"/>
              <a:t>  Microsoft</a:t>
            </a:r>
            <a:r>
              <a:rPr lang="it-IT" sz="1800" dirty="0"/>
              <a:t>.</a:t>
            </a:r>
            <a:endParaRPr lang="en-US" sz="1800" dirty="0" smtClean="0"/>
          </a:p>
          <a:p>
            <a:pPr marL="171450" lvl="1" indent="0">
              <a:buNone/>
            </a:pPr>
            <a:r>
              <a:rPr lang="en-US" sz="1800" dirty="0" smtClean="0"/>
              <a:t>?</a:t>
            </a:r>
            <a:r>
              <a:rPr lang="en-US" sz="1800" dirty="0"/>
              <a:t>X </a:t>
            </a:r>
            <a:r>
              <a:rPr lang="en-US" sz="1800" dirty="0" smtClean="0"/>
              <a:t>  </a:t>
            </a:r>
            <a:r>
              <a:rPr lang="en-US" sz="1800" dirty="0" err="1" smtClean="0"/>
              <a:t>livesIn</a:t>
            </a:r>
            <a:r>
              <a:rPr lang="en-US" sz="1800" dirty="0" smtClean="0"/>
              <a:t>   Sydney.		</a:t>
            </a:r>
            <a:r>
              <a:rPr lang="it-IT" sz="1800" dirty="0" smtClean="0"/>
              <a:t>?</a:t>
            </a:r>
            <a:r>
              <a:rPr lang="it-IT" sz="1800" dirty="0"/>
              <a:t>E </a:t>
            </a:r>
            <a:r>
              <a:rPr lang="it-IT" sz="1800" dirty="0" smtClean="0"/>
              <a:t>  @</a:t>
            </a:r>
            <a:r>
              <a:rPr lang="it-IT" sz="1800" dirty="0"/>
              <a:t>title </a:t>
            </a:r>
            <a:r>
              <a:rPr lang="it-IT" sz="1800" dirty="0" smtClean="0"/>
              <a:t>  "Researcher"</a:t>
            </a:r>
          </a:p>
          <a:p>
            <a:pPr marL="1828800" lvl="4" indent="0">
              <a:buNone/>
            </a:pPr>
            <a:endParaRPr lang="en-US" sz="1800" dirty="0" smtClean="0"/>
          </a:p>
          <a:p>
            <a:pPr marL="171450" lvl="1" indent="0">
              <a:buNone/>
            </a:pPr>
            <a:r>
              <a:rPr lang="en-US" sz="1800" b="1" dirty="0" smtClean="0"/>
              <a:t>FILTER</a:t>
            </a:r>
            <a:r>
              <a:rPr lang="en-US" sz="1800" dirty="0" smtClean="0"/>
              <a:t>(?Age1 </a:t>
            </a:r>
            <a:r>
              <a:rPr lang="en-US" sz="1800" dirty="0"/>
              <a:t>&gt;= 40). </a:t>
            </a:r>
            <a:r>
              <a:rPr lang="en-US" sz="1800" dirty="0" smtClean="0"/>
              <a:t>		</a:t>
            </a:r>
            <a:r>
              <a:rPr lang="en-US" sz="1800" b="1" dirty="0" smtClean="0"/>
              <a:t>FILTER</a:t>
            </a:r>
            <a:r>
              <a:rPr lang="en-US" sz="1800" dirty="0" smtClean="0"/>
              <a:t>(?Age2 </a:t>
            </a:r>
            <a:r>
              <a:rPr lang="en-US" sz="1800" dirty="0"/>
              <a:t>&gt;= 40</a:t>
            </a:r>
            <a:r>
              <a:rPr lang="en-US" sz="1800" dirty="0" smtClean="0"/>
              <a:t>).</a:t>
            </a:r>
          </a:p>
          <a:p>
            <a:r>
              <a:rPr lang="en-US" sz="1800" b="1" dirty="0" smtClean="0"/>
              <a:t>}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Query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19150"/>
            <a:ext cx="5334000" cy="42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Experimental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85320"/>
            <a:ext cx="7272728" cy="133423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07670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Objective</a:t>
            </a:r>
          </a:p>
          <a:p>
            <a:pPr marL="480060" lvl="2"/>
            <a:r>
              <a:rPr lang="en-US" dirty="0" smtClean="0"/>
              <a:t>This is a good idea</a:t>
            </a:r>
          </a:p>
          <a:p>
            <a:pPr marL="480060" lvl="2"/>
            <a:r>
              <a:rPr lang="en-US" dirty="0" smtClean="0"/>
              <a:t>Good performance from DBMS and main memory topology</a:t>
            </a:r>
          </a:p>
          <a:p>
            <a:pPr marL="114300" lvl="1"/>
            <a:r>
              <a:rPr lang="en-US" dirty="0" smtClean="0"/>
              <a:t>Data sets</a:t>
            </a:r>
          </a:p>
          <a:p>
            <a:pPr marL="480060" lvl="2"/>
            <a:r>
              <a:rPr lang="en-US" dirty="0" smtClean="0"/>
              <a:t>Real ACM bibliographic network</a:t>
            </a:r>
          </a:p>
          <a:p>
            <a:pPr marL="480060" lvl="2"/>
            <a:endParaRPr lang="en-US" dirty="0" smtClean="0"/>
          </a:p>
          <a:p>
            <a:pPr marL="480060" lvl="2"/>
            <a:endParaRPr lang="en-US" dirty="0" smtClean="0"/>
          </a:p>
          <a:p>
            <a:pPr marL="480060" lvl="2"/>
            <a:endParaRPr lang="en-US" dirty="0"/>
          </a:p>
          <a:p>
            <a:pPr marL="480060" lvl="2"/>
            <a:endParaRPr lang="en-US" dirty="0" smtClean="0"/>
          </a:p>
          <a:p>
            <a:pPr marL="480060" lvl="2"/>
            <a:endParaRPr lang="en-US" dirty="0"/>
          </a:p>
          <a:p>
            <a:pPr marL="480060" lvl="2"/>
            <a:r>
              <a:rPr lang="en-US" dirty="0" smtClean="0"/>
              <a:t>Synthetic graphs</a:t>
            </a:r>
          </a:p>
          <a:p>
            <a:pPr marL="937260" lvl="3"/>
            <a:r>
              <a:rPr lang="en-US" dirty="0" smtClean="0"/>
              <a:t>See technical report</a:t>
            </a:r>
          </a:p>
        </p:txBody>
      </p:sp>
    </p:spTree>
    <p:extLst>
      <p:ext uri="{BB962C8B-B14F-4D97-AF65-F5344CB8AC3E}">
        <p14:creationId xmlns:p14="http://schemas.microsoft.com/office/powerpoint/2010/main" val="41406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7185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Workload</a:t>
            </a:r>
          </a:p>
          <a:p>
            <a:pPr marL="480060" lvl="2"/>
            <a:r>
              <a:rPr lang="en-US" dirty="0" smtClean="0"/>
              <a:t>Created Q1 … Q12</a:t>
            </a:r>
          </a:p>
          <a:p>
            <a:pPr marL="114300" lvl="1"/>
            <a:r>
              <a:rPr lang="en-US" dirty="0" smtClean="0"/>
              <a:t>Process</a:t>
            </a:r>
          </a:p>
          <a:p>
            <a:pPr marL="480060" lvl="2"/>
            <a:r>
              <a:rPr lang="en-US" dirty="0" smtClean="0"/>
              <a:t>Compare to Neo4J (non-optimized, optimized)</a:t>
            </a:r>
          </a:p>
          <a:p>
            <a:pPr marL="114300" lvl="1"/>
            <a:r>
              <a:rPr lang="en-US" dirty="0" smtClean="0"/>
              <a:t>Environment</a:t>
            </a:r>
          </a:p>
          <a:p>
            <a:pPr marL="480060" lvl="2"/>
            <a:r>
              <a:rPr lang="en-US" dirty="0" smtClean="0"/>
              <a:t>Implementation</a:t>
            </a:r>
          </a:p>
          <a:p>
            <a:pPr marL="937260" lvl="3"/>
            <a:r>
              <a:rPr lang="en-US" dirty="0" smtClean="0"/>
              <a:t>Main memory algorithms in C++</a:t>
            </a:r>
          </a:p>
          <a:p>
            <a:pPr marL="937260" lvl="3"/>
            <a:r>
              <a:rPr lang="en-US" dirty="0" smtClean="0"/>
              <a:t>IBM DB2</a:t>
            </a:r>
          </a:p>
          <a:p>
            <a:pPr marL="480060" lvl="2"/>
            <a:r>
              <a:rPr lang="en-US" dirty="0" smtClean="0"/>
              <a:t>PC Server</a:t>
            </a:r>
          </a:p>
        </p:txBody>
      </p:sp>
    </p:spTree>
    <p:extLst>
      <p:ext uri="{BB962C8B-B14F-4D97-AF65-F5344CB8AC3E}">
        <p14:creationId xmlns:p14="http://schemas.microsoft.com/office/powerpoint/2010/main" val="16211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on Real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7350"/>
            <a:ext cx="9067800" cy="19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 time on ACM Bibliographic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42950"/>
            <a:ext cx="7543800" cy="43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2: Bibliographical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812250"/>
            <a:ext cx="4683000" cy="40871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67400" y="2724150"/>
            <a:ext cx="838200" cy="838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49"/>
            <a:ext cx="8229600" cy="3894137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G-SPARQL Language</a:t>
            </a:r>
          </a:p>
          <a:p>
            <a:pPr marL="480060" lvl="2"/>
            <a:r>
              <a:rPr lang="en-US" dirty="0" smtClean="0"/>
              <a:t>Expresses pattern matching and reachability queries on attributed graphs</a:t>
            </a:r>
          </a:p>
          <a:p>
            <a:pPr marL="114300" lvl="1"/>
            <a:r>
              <a:rPr lang="en-US" dirty="0" smtClean="0"/>
              <a:t>Hybrid engine</a:t>
            </a:r>
          </a:p>
          <a:p>
            <a:pPr marL="480060" lvl="2"/>
            <a:r>
              <a:rPr lang="en-US" dirty="0" smtClean="0"/>
              <a:t>Graph topology in main memory</a:t>
            </a:r>
          </a:p>
          <a:p>
            <a:pPr marL="480060" lvl="2"/>
            <a:r>
              <a:rPr lang="en-US" dirty="0" smtClean="0"/>
              <a:t>Graph data in database</a:t>
            </a:r>
          </a:p>
          <a:p>
            <a:pPr marL="114300" lvl="1"/>
            <a:r>
              <a:rPr lang="en-US" dirty="0" smtClean="0"/>
              <a:t>Compilation into algebraic plan</a:t>
            </a:r>
          </a:p>
          <a:p>
            <a:pPr marL="480060" lvl="2"/>
            <a:r>
              <a:rPr lang="en-US" dirty="0" smtClean="0"/>
              <a:t>Operators and optimizations</a:t>
            </a:r>
          </a:p>
          <a:p>
            <a:pPr marL="114300" lvl="1"/>
            <a:r>
              <a:rPr lang="en-US" dirty="0" smtClean="0"/>
              <a:t>Evaluation</a:t>
            </a:r>
          </a:p>
          <a:p>
            <a:pPr marL="480060" lvl="2"/>
            <a:r>
              <a:rPr lang="en-US" dirty="0" smtClean="0"/>
              <a:t>Real and synthetic datasets</a:t>
            </a:r>
          </a:p>
          <a:p>
            <a:pPr marL="480060" lvl="2"/>
            <a:r>
              <a:rPr lang="en-US" dirty="0" smtClean="0"/>
              <a:t>Good performance</a:t>
            </a:r>
          </a:p>
          <a:p>
            <a:pPr marL="937260" lvl="3"/>
            <a:r>
              <a:rPr lang="en-US" dirty="0" smtClean="0"/>
              <a:t>Leveraging database engine and main memory topology</a:t>
            </a:r>
          </a:p>
          <a:p>
            <a:pPr marL="114300" lvl="1"/>
            <a:endParaRPr lang="en-US" dirty="0" smtClean="0"/>
          </a:p>
          <a:p>
            <a:pPr marL="480060"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076700"/>
          </a:xfrm>
          <a:ln>
            <a:noFill/>
          </a:ln>
        </p:spPr>
        <p:txBody>
          <a:bodyPr>
            <a:normAutofit/>
          </a:bodyPr>
          <a:lstStyle/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G-SPARQL language</a:t>
            </a:r>
          </a:p>
          <a:p>
            <a:pPr marL="480060" lvl="2"/>
            <a:r>
              <a:rPr lang="en-US" dirty="0" smtClean="0"/>
              <a:t>Pattern matching</a:t>
            </a:r>
          </a:p>
          <a:p>
            <a:pPr marL="480060" lvl="2"/>
            <a:r>
              <a:rPr lang="en-US" dirty="0" smtClean="0"/>
              <a:t>Reachability </a:t>
            </a:r>
          </a:p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Hybrid execution engine</a:t>
            </a:r>
          </a:p>
          <a:p>
            <a:pPr marL="480060" lvl="2"/>
            <a:r>
              <a:rPr lang="en-US" dirty="0" smtClean="0"/>
              <a:t>Graph topology in main memory</a:t>
            </a:r>
          </a:p>
          <a:p>
            <a:pPr marL="480060" lvl="2"/>
            <a:r>
              <a:rPr lang="en-US" dirty="0" smtClean="0"/>
              <a:t>Graph data in relational database</a:t>
            </a:r>
          </a:p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Algebraic transformation</a:t>
            </a:r>
          </a:p>
          <a:p>
            <a:pPr marL="480060" lvl="2"/>
            <a:r>
              <a:rPr lang="en-US" dirty="0" smtClean="0"/>
              <a:t>Operators</a:t>
            </a:r>
          </a:p>
          <a:p>
            <a:pPr marL="480060" lvl="2"/>
            <a:r>
              <a:rPr lang="en-US" dirty="0" smtClean="0"/>
              <a:t>Optimizations</a:t>
            </a:r>
          </a:p>
          <a:p>
            <a:pPr marL="285750" lvl="1" indent="-457200">
              <a:buFont typeface="+mj-lt"/>
              <a:buAutoNum type="arabicPeriod"/>
            </a:pPr>
            <a:r>
              <a:rPr lang="en-US" dirty="0" smtClean="0"/>
              <a:t>Experimental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 G-SPARQL 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00050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Extends a subset of SPARQL</a:t>
            </a:r>
          </a:p>
          <a:p>
            <a:pPr marL="480060" lvl="2"/>
            <a:r>
              <a:rPr lang="en-US" dirty="0" smtClean="0"/>
              <a:t>Based on triple pattern:</a:t>
            </a:r>
          </a:p>
          <a:p>
            <a:pPr marL="251460" lvl="2" indent="0">
              <a:buNone/>
            </a:pPr>
            <a:r>
              <a:rPr lang="en-US" dirty="0"/>
              <a:t> </a:t>
            </a:r>
            <a:r>
              <a:rPr lang="en-US" dirty="0" smtClean="0"/>
              <a:t>   (subject, predicate, object)</a:t>
            </a:r>
          </a:p>
          <a:p>
            <a:pPr marL="114300" lvl="1"/>
            <a:endParaRPr lang="en-US" dirty="0" smtClean="0"/>
          </a:p>
          <a:p>
            <a:pPr marL="114300" lvl="1"/>
            <a:r>
              <a:rPr lang="en-US" dirty="0" smtClean="0"/>
              <a:t>Sub-graph matching patterns on</a:t>
            </a:r>
          </a:p>
          <a:p>
            <a:pPr marL="480060" lvl="2"/>
            <a:r>
              <a:rPr lang="en-US" dirty="0"/>
              <a:t>Graph structure</a:t>
            </a:r>
          </a:p>
          <a:p>
            <a:pPr marL="480060" lvl="2"/>
            <a:r>
              <a:rPr lang="en-US" dirty="0" smtClean="0"/>
              <a:t>Node attribute</a:t>
            </a:r>
          </a:p>
          <a:p>
            <a:pPr marL="480060" lvl="2"/>
            <a:r>
              <a:rPr lang="en-US" dirty="0" smtClean="0"/>
              <a:t>Edge attribute</a:t>
            </a:r>
          </a:p>
          <a:p>
            <a:pPr marL="114300" lvl="1"/>
            <a:r>
              <a:rPr lang="en-US" dirty="0" smtClean="0"/>
              <a:t>Reachability patterns on</a:t>
            </a:r>
          </a:p>
          <a:p>
            <a:pPr marL="480060" lvl="2"/>
            <a:r>
              <a:rPr lang="en-US" dirty="0" smtClean="0"/>
              <a:t>Path</a:t>
            </a:r>
          </a:p>
          <a:p>
            <a:pPr marL="480060" lvl="2"/>
            <a:r>
              <a:rPr lang="en-US" dirty="0" smtClean="0"/>
              <a:t>Shortest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846068"/>
              </p:ext>
            </p:extLst>
          </p:nvPr>
        </p:nvGraphicFramePr>
        <p:xfrm>
          <a:off x="4495800" y="133350"/>
          <a:ext cx="407696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1" name="Visio" r:id="rId4" imgW="2038481" imgH="1200150" progId="Visio.Drawing.11">
                  <p:embed/>
                </p:oleObj>
              </mc:Choice>
              <mc:Fallback>
                <p:oleObj name="Visio" r:id="rId4" imgW="2038481" imgH="12001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3350"/>
                        <a:ext cx="4076962" cy="2400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2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G-SPARQL Syntax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668" y="794188"/>
            <a:ext cx="6921117" cy="4139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2451" y="1891862"/>
            <a:ext cx="7279550" cy="222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2450" y="1428750"/>
            <a:ext cx="7279550" cy="222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2450" y="2577662"/>
            <a:ext cx="7279550" cy="222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G-SPARQL </a:t>
            </a:r>
            <a:r>
              <a:rPr lang="en-US" dirty="0" smtClean="0"/>
              <a:t>Pattern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71850"/>
          </a:xfrm>
          <a:ln>
            <a:noFill/>
          </a:ln>
        </p:spPr>
        <p:txBody>
          <a:bodyPr>
            <a:normAutofit/>
          </a:bodyPr>
          <a:lstStyle/>
          <a:p>
            <a:pPr marL="114300" lvl="1"/>
            <a:r>
              <a:rPr lang="en-US" dirty="0" smtClean="0"/>
              <a:t>Node attribute</a:t>
            </a:r>
          </a:p>
          <a:p>
            <a:pPr marL="480060" lvl="2"/>
            <a:r>
              <a:rPr lang="en-US" dirty="0" smtClean="0"/>
              <a:t>?Person   @</a:t>
            </a:r>
            <a:r>
              <a:rPr lang="en-US" dirty="0" err="1" smtClean="0"/>
              <a:t>officeNumber</a:t>
            </a:r>
            <a:r>
              <a:rPr lang="en-US" dirty="0" smtClean="0"/>
              <a:t>   “518”</a:t>
            </a:r>
          </a:p>
          <a:p>
            <a:pPr marL="480060" lvl="2"/>
            <a:endParaRPr lang="en-US" dirty="0" smtClean="0"/>
          </a:p>
          <a:p>
            <a:pPr marL="114300" lvl="1"/>
            <a:r>
              <a:rPr lang="en-US" dirty="0"/>
              <a:t>Edge attribute</a:t>
            </a:r>
          </a:p>
          <a:p>
            <a:pPr marL="480060" lvl="2"/>
            <a:r>
              <a:rPr lang="en-US" dirty="0"/>
              <a:t>?E   @Role   “Programmer”</a:t>
            </a:r>
          </a:p>
          <a:p>
            <a:pPr marL="480060" lvl="2"/>
            <a:endParaRPr lang="en-US" dirty="0" smtClean="0"/>
          </a:p>
          <a:p>
            <a:pPr marL="114300" lvl="1"/>
            <a:r>
              <a:rPr lang="en-US" dirty="0" smtClean="0"/>
              <a:t>Structural</a:t>
            </a:r>
          </a:p>
          <a:p>
            <a:pPr marL="480060" lvl="2"/>
            <a:r>
              <a:rPr lang="en-US" dirty="0" smtClean="0"/>
              <a:t>?Person   </a:t>
            </a:r>
            <a:r>
              <a:rPr lang="en-US" dirty="0" err="1" smtClean="0"/>
              <a:t>worksAt</a:t>
            </a:r>
            <a:r>
              <a:rPr lang="en-US" dirty="0" smtClean="0"/>
              <a:t>   Microsoft</a:t>
            </a:r>
            <a:endParaRPr lang="en-US" dirty="0"/>
          </a:p>
          <a:p>
            <a:pPr marL="480060" lvl="2"/>
            <a:r>
              <a:rPr lang="en-US" dirty="0" smtClean="0"/>
              <a:t>?Person   ?E(</a:t>
            </a:r>
            <a:r>
              <a:rPr lang="en-US" dirty="0" err="1" smtClean="0"/>
              <a:t>worksAt</a:t>
            </a:r>
            <a:r>
              <a:rPr lang="en-US" dirty="0" smtClean="0"/>
              <a:t>)   Microsoft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80774"/>
              </p:ext>
            </p:extLst>
          </p:nvPr>
        </p:nvGraphicFramePr>
        <p:xfrm>
          <a:off x="4953000" y="876300"/>
          <a:ext cx="407696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6" name="Visio" r:id="rId4" imgW="2038481" imgH="1200150" progId="Visio.Drawing.11">
                  <p:embed/>
                </p:oleObj>
              </mc:Choice>
              <mc:Fallback>
                <p:oleObj name="Visio" r:id="rId4" imgW="2038481" imgH="12001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876300"/>
                        <a:ext cx="4076962" cy="2400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6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G-SPARQL Reachability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857250"/>
            <a:ext cx="8229600" cy="33718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82296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/>
            <a:r>
              <a:rPr lang="en-US" dirty="0" smtClean="0"/>
              <a:t>Path</a:t>
            </a:r>
          </a:p>
          <a:p>
            <a:pPr marL="480060" lvl="2"/>
            <a:r>
              <a:rPr lang="en-US" dirty="0"/>
              <a:t>S</a:t>
            </a:r>
            <a:r>
              <a:rPr lang="en-US" dirty="0" smtClean="0"/>
              <a:t>ubject   ??</a:t>
            </a:r>
            <a:r>
              <a:rPr lang="en-US" dirty="0" err="1" smtClean="0"/>
              <a:t>PathVar</a:t>
            </a:r>
            <a:r>
              <a:rPr lang="en-US" dirty="0" smtClean="0"/>
              <a:t>   Object</a:t>
            </a:r>
          </a:p>
          <a:p>
            <a:pPr marL="480060" lvl="2"/>
            <a:endParaRPr lang="en-US" dirty="0" smtClean="0"/>
          </a:p>
          <a:p>
            <a:pPr marL="114300" lvl="1"/>
            <a:r>
              <a:rPr lang="en-US" dirty="0" smtClean="0"/>
              <a:t>Shortest path</a:t>
            </a:r>
          </a:p>
          <a:p>
            <a:pPr marL="480060" lvl="2"/>
            <a:r>
              <a:rPr lang="en-US" dirty="0" smtClean="0"/>
              <a:t>Subject   ?*</a:t>
            </a:r>
            <a:r>
              <a:rPr lang="en-US" dirty="0" err="1" smtClean="0"/>
              <a:t>PathVar</a:t>
            </a:r>
            <a:r>
              <a:rPr lang="en-US" dirty="0" smtClean="0"/>
              <a:t>   Object</a:t>
            </a:r>
          </a:p>
          <a:p>
            <a:pPr marL="480060" lvl="2"/>
            <a:endParaRPr lang="en-US" dirty="0"/>
          </a:p>
          <a:p>
            <a:pPr marL="114300" lvl="1"/>
            <a:r>
              <a:rPr lang="en-US" dirty="0" smtClean="0"/>
              <a:t>Path filters</a:t>
            </a:r>
          </a:p>
          <a:p>
            <a:pPr marL="480060" lvl="2"/>
            <a:r>
              <a:rPr lang="en-US" dirty="0" smtClean="0"/>
              <a:t>Path length</a:t>
            </a:r>
          </a:p>
          <a:p>
            <a:pPr marL="480060" lvl="2"/>
            <a:r>
              <a:rPr lang="en-US" dirty="0" smtClean="0"/>
              <a:t>All edges</a:t>
            </a:r>
          </a:p>
          <a:p>
            <a:pPr marL="480060" lvl="2"/>
            <a:r>
              <a:rPr lang="en-US" dirty="0" smtClean="0"/>
              <a:t>All nodes</a:t>
            </a:r>
          </a:p>
        </p:txBody>
      </p:sp>
    </p:spTree>
    <p:extLst>
      <p:ext uri="{BB962C8B-B14F-4D97-AF65-F5344CB8AC3E}">
        <p14:creationId xmlns:p14="http://schemas.microsoft.com/office/powerpoint/2010/main" val="23150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G-SPARQL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49"/>
            <a:ext cx="8229600" cy="428625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1800" b="1" dirty="0"/>
              <a:t>SELECT</a:t>
            </a:r>
            <a:r>
              <a:rPr lang="en-US" sz="1800" dirty="0"/>
              <a:t> </a:t>
            </a:r>
            <a:r>
              <a:rPr lang="en-US" sz="1800" dirty="0" smtClean="0"/>
              <a:t> ?L1  </a:t>
            </a:r>
            <a:r>
              <a:rPr lang="en-US" sz="1800" dirty="0"/>
              <a:t>?L2</a:t>
            </a:r>
          </a:p>
          <a:p>
            <a:r>
              <a:rPr lang="en-US" sz="1800" b="1" dirty="0"/>
              <a:t>WHERE </a:t>
            </a:r>
            <a:r>
              <a:rPr lang="en-US" sz="1800" b="1" dirty="0" smtClean="0"/>
              <a:t> {</a:t>
            </a:r>
          </a:p>
          <a:p>
            <a:pPr marL="171450" lvl="1" indent="0">
              <a:buNone/>
            </a:pPr>
            <a:r>
              <a:rPr lang="en-US" sz="1800" dirty="0"/>
              <a:t>?X </a:t>
            </a:r>
            <a:r>
              <a:rPr lang="en-US" sz="1800" dirty="0" smtClean="0"/>
              <a:t>  ??</a:t>
            </a:r>
            <a:r>
              <a:rPr lang="en-US" sz="1800" dirty="0"/>
              <a:t>P </a:t>
            </a:r>
            <a:r>
              <a:rPr lang="en-US" sz="1800" dirty="0" smtClean="0"/>
              <a:t>  ?</a:t>
            </a:r>
            <a:r>
              <a:rPr lang="en-US" sz="1800" dirty="0"/>
              <a:t>Y</a:t>
            </a:r>
            <a:r>
              <a:rPr lang="en-US" sz="1800" dirty="0" smtClean="0"/>
              <a:t>.</a:t>
            </a:r>
          </a:p>
          <a:p>
            <a:pPr marL="171450" lvl="1" indent="0">
              <a:buNone/>
            </a:pPr>
            <a:endParaRPr lang="en-US" sz="1800" dirty="0"/>
          </a:p>
          <a:p>
            <a:pPr marL="171450" lvl="1" indent="0">
              <a:buNone/>
            </a:pPr>
            <a:r>
              <a:rPr lang="en-US" sz="1800" dirty="0" smtClean="0"/>
              <a:t>?</a:t>
            </a:r>
            <a:r>
              <a:rPr lang="en-US" sz="1800" dirty="0"/>
              <a:t>X </a:t>
            </a:r>
            <a:r>
              <a:rPr lang="en-US" sz="1800" dirty="0" smtClean="0"/>
              <a:t>  @Label   ?</a:t>
            </a:r>
            <a:r>
              <a:rPr lang="en-US" sz="1800" dirty="0"/>
              <a:t>L1. </a:t>
            </a:r>
            <a:r>
              <a:rPr lang="en-US" sz="1800" dirty="0" smtClean="0"/>
              <a:t>		?Y   @Label   </a:t>
            </a:r>
            <a:r>
              <a:rPr lang="en-US" sz="1800" dirty="0"/>
              <a:t>?L2.</a:t>
            </a:r>
          </a:p>
          <a:p>
            <a:pPr marL="171450" lvl="1" indent="0">
              <a:buNone/>
            </a:pPr>
            <a:r>
              <a:rPr lang="en-US" sz="1800" dirty="0"/>
              <a:t>?X </a:t>
            </a:r>
            <a:r>
              <a:rPr lang="en-US" sz="1800" dirty="0" smtClean="0"/>
              <a:t>  @Age   ?Age1</a:t>
            </a:r>
            <a:r>
              <a:rPr lang="en-US" sz="1800" dirty="0"/>
              <a:t>. </a:t>
            </a:r>
            <a:r>
              <a:rPr lang="en-US" sz="1800" dirty="0" smtClean="0"/>
              <a:t>		?</a:t>
            </a:r>
            <a:r>
              <a:rPr lang="en-US" sz="1800" dirty="0"/>
              <a:t>Y </a:t>
            </a:r>
            <a:r>
              <a:rPr lang="en-US" sz="1800" dirty="0" smtClean="0"/>
              <a:t>  @</a:t>
            </a:r>
            <a:r>
              <a:rPr lang="en-US" sz="1800" dirty="0"/>
              <a:t>A</a:t>
            </a:r>
            <a:r>
              <a:rPr lang="en-US" sz="1800" dirty="0" smtClean="0"/>
              <a:t>ge   ?Age2</a:t>
            </a:r>
            <a:r>
              <a:rPr lang="en-US" sz="1800" dirty="0"/>
              <a:t>.</a:t>
            </a:r>
          </a:p>
          <a:p>
            <a:pPr marL="171450" lvl="1" indent="0">
              <a:buNone/>
            </a:pPr>
            <a:r>
              <a:rPr lang="en-US" sz="1800" dirty="0"/>
              <a:t>?X </a:t>
            </a:r>
            <a:r>
              <a:rPr lang="en-US" sz="1800" dirty="0" smtClean="0"/>
              <a:t>  Affiliated   UNSW.	 	</a:t>
            </a:r>
            <a:r>
              <a:rPr lang="it-IT" sz="1800" dirty="0" smtClean="0"/>
              <a:t>?</a:t>
            </a:r>
            <a:r>
              <a:rPr lang="it-IT" sz="1800" dirty="0"/>
              <a:t>Y </a:t>
            </a:r>
            <a:r>
              <a:rPr lang="it-IT" sz="1800" dirty="0" smtClean="0"/>
              <a:t>  ?E(Affiliated</a:t>
            </a:r>
            <a:r>
              <a:rPr lang="it-IT" sz="1800" dirty="0"/>
              <a:t>) </a:t>
            </a:r>
            <a:r>
              <a:rPr lang="it-IT" sz="1800" dirty="0" smtClean="0"/>
              <a:t>  Microsoft</a:t>
            </a:r>
            <a:r>
              <a:rPr lang="it-IT" sz="1800" dirty="0"/>
              <a:t>.</a:t>
            </a:r>
            <a:endParaRPr lang="en-US" sz="1800" dirty="0" smtClean="0"/>
          </a:p>
          <a:p>
            <a:pPr marL="171450" lvl="1" indent="0">
              <a:buNone/>
            </a:pPr>
            <a:r>
              <a:rPr lang="en-US" sz="1800" dirty="0" smtClean="0"/>
              <a:t>?</a:t>
            </a:r>
            <a:r>
              <a:rPr lang="en-US" sz="1800" dirty="0"/>
              <a:t>X </a:t>
            </a:r>
            <a:r>
              <a:rPr lang="en-US" sz="1800" dirty="0" smtClean="0"/>
              <a:t>  </a:t>
            </a:r>
            <a:r>
              <a:rPr lang="en-US" sz="1800" dirty="0" err="1" smtClean="0"/>
              <a:t>LivesIn</a:t>
            </a:r>
            <a:r>
              <a:rPr lang="en-US" sz="1800" dirty="0" smtClean="0"/>
              <a:t>   Sydney.		</a:t>
            </a:r>
            <a:r>
              <a:rPr lang="it-IT" sz="1800" dirty="0" smtClean="0"/>
              <a:t>?</a:t>
            </a:r>
            <a:r>
              <a:rPr lang="it-IT" sz="1800" dirty="0"/>
              <a:t>E </a:t>
            </a:r>
            <a:r>
              <a:rPr lang="it-IT" sz="1800" dirty="0" smtClean="0"/>
              <a:t>  @</a:t>
            </a:r>
            <a:r>
              <a:rPr lang="it-IT" sz="1800" dirty="0"/>
              <a:t>Title   </a:t>
            </a:r>
            <a:r>
              <a:rPr lang="it-IT" sz="1800" dirty="0" smtClean="0"/>
              <a:t>"Researcher".</a:t>
            </a:r>
            <a:endParaRPr lang="en-US" sz="1800" dirty="0" smtClean="0"/>
          </a:p>
          <a:p>
            <a:pPr marL="171450" lvl="1" indent="0">
              <a:buNone/>
            </a:pPr>
            <a:endParaRPr lang="en-US" sz="1800" b="1" dirty="0" smtClean="0"/>
          </a:p>
          <a:p>
            <a:pPr marL="171450" lvl="1" indent="0">
              <a:buNone/>
            </a:pPr>
            <a:r>
              <a:rPr lang="en-US" sz="1800" b="1" dirty="0" smtClean="0"/>
              <a:t>FILTER</a:t>
            </a:r>
            <a:r>
              <a:rPr lang="en-US" sz="1800" dirty="0" smtClean="0"/>
              <a:t>(?Age1 </a:t>
            </a:r>
            <a:r>
              <a:rPr lang="en-US" sz="1800" dirty="0"/>
              <a:t>&gt;= 40). </a:t>
            </a:r>
            <a:r>
              <a:rPr lang="en-US" sz="1800" dirty="0" smtClean="0"/>
              <a:t>		</a:t>
            </a:r>
            <a:r>
              <a:rPr lang="en-US" sz="1800" b="1" dirty="0" smtClean="0"/>
              <a:t>FILTER</a:t>
            </a:r>
            <a:r>
              <a:rPr lang="en-US" sz="1800" dirty="0" smtClean="0"/>
              <a:t>(?Age2 </a:t>
            </a:r>
            <a:r>
              <a:rPr lang="en-US" sz="1800" dirty="0"/>
              <a:t>&gt;= 40</a:t>
            </a:r>
            <a:r>
              <a:rPr lang="en-US" sz="1800" dirty="0" smtClean="0"/>
              <a:t>).</a:t>
            </a:r>
          </a:p>
          <a:p>
            <a:pPr marL="171450" lvl="1" indent="0">
              <a:buNone/>
            </a:pPr>
            <a:r>
              <a:rPr lang="en-US" sz="1800" b="1" dirty="0" smtClean="0"/>
              <a:t>FILTERPATH</a:t>
            </a:r>
            <a:r>
              <a:rPr lang="en-US" sz="1800" dirty="0" smtClean="0"/>
              <a:t>( Length( ??P, &lt;= 3) ).</a:t>
            </a:r>
          </a:p>
          <a:p>
            <a:r>
              <a:rPr lang="en-US" sz="1800" b="1" dirty="0" smtClean="0"/>
              <a:t>}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0DBF6D-9834-4BBD-AFE8-92C16F5743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8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EE8971294574BA73BBC6A8C970FA0" ma:contentTypeVersion="0" ma:contentTypeDescription="Create a new document." ma:contentTypeScope="" ma:versionID="1e50903552c3f8eb62a46a6d3d75f9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B7ED68-9CEA-467E-B331-5F5F1A65CF7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651604-5A98-4050-B051-CAD62F2E88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D67A-C002-40F7-9585-81C413FCD7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6953</TotalTime>
  <Words>1109</Words>
  <Application>Microsoft Office PowerPoint</Application>
  <PresentationFormat>On-screen Show (16:9)</PresentationFormat>
  <Paragraphs>470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Segoe UI</vt:lpstr>
      <vt:lpstr>Office Theme</vt:lpstr>
      <vt:lpstr>Visio</vt:lpstr>
      <vt:lpstr>G-SPARQL: A Hybrid Engine for Querying Large Attributed Graphs </vt:lpstr>
      <vt:lpstr>Example 1: Social Network</vt:lpstr>
      <vt:lpstr>Example 2: Bibliographical Network</vt:lpstr>
      <vt:lpstr>Contributions</vt:lpstr>
      <vt:lpstr>1.  G-SPARQL Query Language</vt:lpstr>
      <vt:lpstr>G-SPARQL Syntax</vt:lpstr>
      <vt:lpstr>G-SPARQL Pattern Matching</vt:lpstr>
      <vt:lpstr>G-SPARQL Reachability</vt:lpstr>
      <vt:lpstr>Example: G-SPARQL Query</vt:lpstr>
      <vt:lpstr>Outline</vt:lpstr>
      <vt:lpstr>2. Hybrid Execution Engine</vt:lpstr>
      <vt:lpstr>Graph Representation</vt:lpstr>
      <vt:lpstr>Hybrid Execution Engine: interfaces</vt:lpstr>
      <vt:lpstr>3. Intermediate Language &amp; Compilation</vt:lpstr>
      <vt:lpstr>Intermediate Language</vt:lpstr>
      <vt:lpstr>G-SPARQL Algebra</vt:lpstr>
      <vt:lpstr>PowerPoint Presentation</vt:lpstr>
      <vt:lpstr>PowerPoint Presentation</vt:lpstr>
      <vt:lpstr>Front-end Compilation (Step 1)</vt:lpstr>
      <vt:lpstr>Front-end Compilation: Inference Rules</vt:lpstr>
      <vt:lpstr>Front-end Compilation: Optimizations</vt:lpstr>
      <vt:lpstr>Back-end Compilation (Step 2)</vt:lpstr>
      <vt:lpstr>Back-end Compilation: Optimizations</vt:lpstr>
      <vt:lpstr>Example: G-SPARQL Query</vt:lpstr>
      <vt:lpstr>Example: Query Plan</vt:lpstr>
      <vt:lpstr>4. Experimental Evaluation</vt:lpstr>
      <vt:lpstr>Experimental Environment</vt:lpstr>
      <vt:lpstr>Results on Real Dataset</vt:lpstr>
      <vt:lpstr>Response time on ACM Bibliographic Network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Horton</dc:title>
  <dc:creator>joey</dc:creator>
  <cp:lastModifiedBy>Sameh Elnikety</cp:lastModifiedBy>
  <cp:revision>460</cp:revision>
  <dcterms:created xsi:type="dcterms:W3CDTF">2009-11-06T19:33:58Z</dcterms:created>
  <dcterms:modified xsi:type="dcterms:W3CDTF">2013-01-28T18:56:53Z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0x010100225EE8971294574BA73BBC6A8C970FA0</vt:lpwstr>
  </property>
  <property fmtid="{D5CDD505-2E9C-101B-9397-08002B2CF9AE}" pid="3" name="TaxKeyword">
    <vt:lpwstr/>
  </property>
</Properties>
</file>