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1"/>
  </p:sldMasterIdLst>
  <p:notesMasterIdLst>
    <p:notesMasterId r:id="rId28"/>
  </p:notesMasterIdLst>
  <p:sldIdLst>
    <p:sldId id="256" r:id="rId2"/>
    <p:sldId id="302" r:id="rId3"/>
    <p:sldId id="257" r:id="rId4"/>
    <p:sldId id="281" r:id="rId5"/>
    <p:sldId id="269" r:id="rId6"/>
    <p:sldId id="292" r:id="rId7"/>
    <p:sldId id="273" r:id="rId8"/>
    <p:sldId id="296" r:id="rId9"/>
    <p:sldId id="265" r:id="rId10"/>
    <p:sldId id="275" r:id="rId11"/>
    <p:sldId id="289" r:id="rId12"/>
    <p:sldId id="290" r:id="rId13"/>
    <p:sldId id="271" r:id="rId14"/>
    <p:sldId id="277" r:id="rId15"/>
    <p:sldId id="293" r:id="rId16"/>
    <p:sldId id="278" r:id="rId17"/>
    <p:sldId id="294" r:id="rId18"/>
    <p:sldId id="291" r:id="rId19"/>
    <p:sldId id="297" r:id="rId20"/>
    <p:sldId id="306" r:id="rId21"/>
    <p:sldId id="295" r:id="rId22"/>
    <p:sldId id="298" r:id="rId23"/>
    <p:sldId id="261" r:id="rId24"/>
    <p:sldId id="304" r:id="rId25"/>
    <p:sldId id="280" r:id="rId26"/>
    <p:sldId id="30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5" autoAdjust="0"/>
    <p:restoredTop sz="75998" autoAdjust="0"/>
  </p:normalViewPr>
  <p:slideViewPr>
    <p:cSldViewPr>
      <p:cViewPr varScale="1">
        <p:scale>
          <a:sx n="97" d="100"/>
          <a:sy n="97" d="100"/>
        </p:scale>
        <p:origin x="-102" y="-18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trongConsistency\Repos\papers\icde2010\data\StrongConsistenc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trongConsistency\Repos\papers\icde2010\data\StrongConsistency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SR\MS%20internship%202\StrongConsistency\Repos\doc\StrongConsistenc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69386547269842"/>
          <c:y val="4.442498113960551E-2"/>
          <c:w val="0.63412536668210684"/>
          <c:h val="0.76016815627972922"/>
        </c:manualLayout>
      </c:layout>
      <c:scatterChart>
        <c:scatterStyle val="lineMarker"/>
        <c:varyColors val="0"/>
        <c:ser>
          <c:idx val="0"/>
          <c:order val="0"/>
          <c:tx>
            <c:strRef>
              <c:f>'20% Update'!$B$12</c:f>
              <c:strCache>
                <c:ptCount val="1"/>
                <c:pt idx="0">
                  <c:v>SessionC</c:v>
                </c:pt>
              </c:strCache>
            </c:strRef>
          </c:tx>
          <c:xVal>
            <c:numRef>
              <c:f>'20%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'20% Update'!$B$13:$B$20</c:f>
              <c:numCache>
                <c:formatCode>0</c:formatCode>
                <c:ptCount val="8"/>
                <c:pt idx="0">
                  <c:v>223.55</c:v>
                </c:pt>
                <c:pt idx="1">
                  <c:v>399.75</c:v>
                </c:pt>
                <c:pt idx="2">
                  <c:v>550.6</c:v>
                </c:pt>
                <c:pt idx="3">
                  <c:v>658.88333333333355</c:v>
                </c:pt>
                <c:pt idx="4">
                  <c:v>767.93333333333351</c:v>
                </c:pt>
                <c:pt idx="5">
                  <c:v>864.3</c:v>
                </c:pt>
                <c:pt idx="6">
                  <c:v>943.2</c:v>
                </c:pt>
                <c:pt idx="7">
                  <c:v>1003.8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'20% Update'!$C$12</c:f>
              <c:strCache>
                <c:ptCount val="1"/>
                <c:pt idx="0">
                  <c:v>CoarseSC</c:v>
                </c:pt>
              </c:strCache>
            </c:strRef>
          </c:tx>
          <c:xVal>
            <c:numRef>
              <c:f>'20%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'20% Update'!$C$13:$C$20</c:f>
              <c:numCache>
                <c:formatCode>0</c:formatCode>
                <c:ptCount val="8"/>
                <c:pt idx="0">
                  <c:v>225.56666666666658</c:v>
                </c:pt>
                <c:pt idx="1">
                  <c:v>392.36666666666696</c:v>
                </c:pt>
                <c:pt idx="2">
                  <c:v>530.21666666666727</c:v>
                </c:pt>
                <c:pt idx="3">
                  <c:v>640.04999999999939</c:v>
                </c:pt>
                <c:pt idx="4">
                  <c:v>726.68333333333396</c:v>
                </c:pt>
                <c:pt idx="5">
                  <c:v>826.2</c:v>
                </c:pt>
                <c:pt idx="6">
                  <c:v>901.55</c:v>
                </c:pt>
                <c:pt idx="7">
                  <c:v>955.8333333333336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'20% Update'!$D$12</c:f>
              <c:strCache>
                <c:ptCount val="1"/>
                <c:pt idx="0">
                  <c:v>FineSC</c:v>
                </c:pt>
              </c:strCache>
            </c:strRef>
          </c:tx>
          <c:xVal>
            <c:numRef>
              <c:f>'20%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'20% Update'!$D$13:$D$20</c:f>
              <c:numCache>
                <c:formatCode>0</c:formatCode>
                <c:ptCount val="8"/>
                <c:pt idx="0">
                  <c:v>227.66666666666652</c:v>
                </c:pt>
                <c:pt idx="1">
                  <c:v>399.88333333333338</c:v>
                </c:pt>
                <c:pt idx="2">
                  <c:v>526.86666666666667</c:v>
                </c:pt>
                <c:pt idx="3">
                  <c:v>644.8333333333336</c:v>
                </c:pt>
                <c:pt idx="4">
                  <c:v>749.08333333333405</c:v>
                </c:pt>
                <c:pt idx="5">
                  <c:v>840.03333333333353</c:v>
                </c:pt>
                <c:pt idx="6">
                  <c:v>924.01666666666665</c:v>
                </c:pt>
                <c:pt idx="7">
                  <c:v>988.68333333333396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'20% Update'!$E$12</c:f>
              <c:strCache>
                <c:ptCount val="1"/>
                <c:pt idx="0">
                  <c:v>EagerSC</c:v>
                </c:pt>
              </c:strCache>
            </c:strRef>
          </c:tx>
          <c:xVal>
            <c:numRef>
              <c:f>'20%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'20% Update'!$E$13:$E$20</c:f>
              <c:numCache>
                <c:formatCode>0</c:formatCode>
                <c:ptCount val="8"/>
                <c:pt idx="0">
                  <c:v>224.58333333333348</c:v>
                </c:pt>
                <c:pt idx="1">
                  <c:v>373.38333333333338</c:v>
                </c:pt>
                <c:pt idx="2">
                  <c:v>469.33333333333331</c:v>
                </c:pt>
                <c:pt idx="3">
                  <c:v>540.21666666666727</c:v>
                </c:pt>
                <c:pt idx="4">
                  <c:v>592.34999999999945</c:v>
                </c:pt>
                <c:pt idx="5">
                  <c:v>627.78333333333421</c:v>
                </c:pt>
                <c:pt idx="6">
                  <c:v>680.84999999999945</c:v>
                </c:pt>
                <c:pt idx="7">
                  <c:v>731.3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267648"/>
        <c:axId val="92269568"/>
      </c:scatterChart>
      <c:valAx>
        <c:axId val="92267648"/>
        <c:scaling>
          <c:orientation val="minMax"/>
          <c:max val="8"/>
          <c:min val="1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Number of replicas</a:t>
                </a:r>
              </a:p>
            </c:rich>
          </c:tx>
          <c:layout>
            <c:manualLayout>
              <c:xMode val="edge"/>
              <c:yMode val="edge"/>
              <c:x val="0.41135907249171966"/>
              <c:y val="0.9325295749136808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92269568"/>
        <c:crosses val="autoZero"/>
        <c:crossBetween val="midCat"/>
        <c:majorUnit val="1"/>
      </c:valAx>
      <c:valAx>
        <c:axId val="92269568"/>
        <c:scaling>
          <c:orientation val="minMax"/>
          <c:max val="12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TPS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92267648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0.79704505686789229"/>
          <c:y val="0.26330598649053127"/>
          <c:w val="0.19682210064626421"/>
          <c:h val="0.2823530158252278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752388150925091"/>
          <c:y val="2.7079153642803559E-2"/>
          <c:w val="0.64556327517883794"/>
          <c:h val="0.77621550970197306"/>
        </c:manualLayout>
      </c:layout>
      <c:scatterChart>
        <c:scatterStyle val="lineMarker"/>
        <c:varyColors val="0"/>
        <c:ser>
          <c:idx val="0"/>
          <c:order val="0"/>
          <c:tx>
            <c:strRef>
              <c:f>'50% Update'!$B$12</c:f>
              <c:strCache>
                <c:ptCount val="1"/>
                <c:pt idx="0">
                  <c:v>SessionC</c:v>
                </c:pt>
              </c:strCache>
            </c:strRef>
          </c:tx>
          <c:xVal>
            <c:numRef>
              <c:f>'50%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'50% Update'!$B$13:$B$20</c:f>
              <c:numCache>
                <c:formatCode>0</c:formatCode>
                <c:ptCount val="8"/>
                <c:pt idx="0">
                  <c:v>195.48333333333352</c:v>
                </c:pt>
                <c:pt idx="1">
                  <c:v>331.31666666666672</c:v>
                </c:pt>
                <c:pt idx="2">
                  <c:v>385.1</c:v>
                </c:pt>
                <c:pt idx="3">
                  <c:v>448.18333333333362</c:v>
                </c:pt>
                <c:pt idx="4">
                  <c:v>490.26666666666671</c:v>
                </c:pt>
                <c:pt idx="5">
                  <c:v>534.71666666666727</c:v>
                </c:pt>
                <c:pt idx="6">
                  <c:v>565.1</c:v>
                </c:pt>
                <c:pt idx="7">
                  <c:v>595.28333333333421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'50% Update'!$C$12</c:f>
              <c:strCache>
                <c:ptCount val="1"/>
                <c:pt idx="0">
                  <c:v>CoarseSC</c:v>
                </c:pt>
              </c:strCache>
            </c:strRef>
          </c:tx>
          <c:xVal>
            <c:numRef>
              <c:f>'50%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'50% Update'!$C$13:$C$20</c:f>
              <c:numCache>
                <c:formatCode>0</c:formatCode>
                <c:ptCount val="8"/>
                <c:pt idx="0">
                  <c:v>192.41666666666652</c:v>
                </c:pt>
                <c:pt idx="1">
                  <c:v>325.11666666666696</c:v>
                </c:pt>
                <c:pt idx="2">
                  <c:v>409.56666666666672</c:v>
                </c:pt>
                <c:pt idx="3">
                  <c:v>439.2</c:v>
                </c:pt>
                <c:pt idx="4">
                  <c:v>499.23333333333335</c:v>
                </c:pt>
                <c:pt idx="5">
                  <c:v>518.75</c:v>
                </c:pt>
                <c:pt idx="6">
                  <c:v>542.71666666666727</c:v>
                </c:pt>
                <c:pt idx="7">
                  <c:v>570.23333333333403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'50% Update'!$D$12</c:f>
              <c:strCache>
                <c:ptCount val="1"/>
                <c:pt idx="0">
                  <c:v>FineSC</c:v>
                </c:pt>
              </c:strCache>
            </c:strRef>
          </c:tx>
          <c:xVal>
            <c:numRef>
              <c:f>'50%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'50% Update'!$D$13:$D$20</c:f>
              <c:numCache>
                <c:formatCode>0</c:formatCode>
                <c:ptCount val="8"/>
                <c:pt idx="0">
                  <c:v>195.03333333333347</c:v>
                </c:pt>
                <c:pt idx="1">
                  <c:v>324.91666666666674</c:v>
                </c:pt>
                <c:pt idx="2">
                  <c:v>399.51666666666671</c:v>
                </c:pt>
                <c:pt idx="3">
                  <c:v>441.2</c:v>
                </c:pt>
                <c:pt idx="4">
                  <c:v>486.28333333333336</c:v>
                </c:pt>
                <c:pt idx="5">
                  <c:v>514.66666666666663</c:v>
                </c:pt>
                <c:pt idx="6">
                  <c:v>552.16666666666663</c:v>
                </c:pt>
                <c:pt idx="7">
                  <c:v>591.81666666666672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'50% Update'!$E$12</c:f>
              <c:strCache>
                <c:ptCount val="1"/>
                <c:pt idx="0">
                  <c:v>EagerSC</c:v>
                </c:pt>
              </c:strCache>
            </c:strRef>
          </c:tx>
          <c:xVal>
            <c:numRef>
              <c:f>'50%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'50% Update'!$E$13:$E$20</c:f>
              <c:numCache>
                <c:formatCode>0</c:formatCode>
                <c:ptCount val="8"/>
                <c:pt idx="0">
                  <c:v>196.4</c:v>
                </c:pt>
                <c:pt idx="1">
                  <c:v>255.96666666666658</c:v>
                </c:pt>
                <c:pt idx="2">
                  <c:v>286.9666666666667</c:v>
                </c:pt>
                <c:pt idx="3">
                  <c:v>290.2166666666667</c:v>
                </c:pt>
                <c:pt idx="4">
                  <c:v>291.3</c:v>
                </c:pt>
                <c:pt idx="5">
                  <c:v>299.73333333333335</c:v>
                </c:pt>
                <c:pt idx="6">
                  <c:v>312.08333333333331</c:v>
                </c:pt>
                <c:pt idx="7">
                  <c:v>306.83333333333331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4314496"/>
        <c:axId val="94316416"/>
      </c:scatterChart>
      <c:valAx>
        <c:axId val="94314496"/>
        <c:scaling>
          <c:orientation val="minMax"/>
          <c:max val="8"/>
          <c:min val="1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Number of replicas</a:t>
                </a:r>
              </a:p>
            </c:rich>
          </c:tx>
          <c:layout>
            <c:manualLayout>
              <c:xMode val="edge"/>
              <c:yMode val="edge"/>
              <c:x val="0.41135907249171966"/>
              <c:y val="0.9325295749136808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94316416"/>
        <c:crosses val="autoZero"/>
        <c:crossBetween val="midCat"/>
        <c:majorUnit val="1"/>
      </c:valAx>
      <c:valAx>
        <c:axId val="943164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TPS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94314496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0.80031303072410054"/>
          <c:y val="0.26616838816082278"/>
          <c:w val="0.18701816684679151"/>
          <c:h val="0.285424413529653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752388150925091"/>
          <c:y val="2.7079153642803517E-2"/>
          <c:w val="0.63284357345390096"/>
          <c:h val="0.76512145258857756"/>
        </c:manualLayout>
      </c:layout>
      <c:scatterChart>
        <c:scatterStyle val="lineMarker"/>
        <c:varyColors val="0"/>
        <c:ser>
          <c:idx val="0"/>
          <c:order val="0"/>
          <c:tx>
            <c:strRef>
              <c:f>'5% Update'!$B$12</c:f>
              <c:strCache>
                <c:ptCount val="1"/>
                <c:pt idx="0">
                  <c:v>Session</c:v>
                </c:pt>
              </c:strCache>
            </c:strRef>
          </c:tx>
          <c:xVal>
            <c:numRef>
              <c:f>'5%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'5% Update'!$B$13:$B$20</c:f>
              <c:numCache>
                <c:formatCode>0</c:formatCode>
                <c:ptCount val="8"/>
                <c:pt idx="0">
                  <c:v>212.95</c:v>
                </c:pt>
                <c:pt idx="1">
                  <c:v>412.48333333333335</c:v>
                </c:pt>
                <c:pt idx="2">
                  <c:v>599</c:v>
                </c:pt>
                <c:pt idx="3">
                  <c:v>751.7833333333333</c:v>
                </c:pt>
                <c:pt idx="4">
                  <c:v>898.68333333333328</c:v>
                </c:pt>
                <c:pt idx="5">
                  <c:v>1019.9166666666666</c:v>
                </c:pt>
                <c:pt idx="6">
                  <c:v>1104.0999999999999</c:v>
                </c:pt>
                <c:pt idx="7">
                  <c:v>1193.7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'5% Update'!$C$12</c:f>
              <c:strCache>
                <c:ptCount val="1"/>
                <c:pt idx="0">
                  <c:v>Database version</c:v>
                </c:pt>
              </c:strCache>
            </c:strRef>
          </c:tx>
          <c:xVal>
            <c:numRef>
              <c:f>'5%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'5% Update'!$C$13:$C$20</c:f>
              <c:numCache>
                <c:formatCode>0</c:formatCode>
                <c:ptCount val="8"/>
                <c:pt idx="0">
                  <c:v>207.53333333333333</c:v>
                </c:pt>
                <c:pt idx="1">
                  <c:v>408.43333333333334</c:v>
                </c:pt>
                <c:pt idx="2">
                  <c:v>580.25</c:v>
                </c:pt>
                <c:pt idx="3">
                  <c:v>711.25</c:v>
                </c:pt>
                <c:pt idx="4">
                  <c:v>837.2833333333333</c:v>
                </c:pt>
                <c:pt idx="5">
                  <c:v>972.01666666666665</c:v>
                </c:pt>
                <c:pt idx="6">
                  <c:v>1055.75</c:v>
                </c:pt>
                <c:pt idx="7">
                  <c:v>1115.9833333333333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'5% Update'!$D$12</c:f>
              <c:strCache>
                <c:ptCount val="1"/>
                <c:pt idx="0">
                  <c:v>Table versions</c:v>
                </c:pt>
              </c:strCache>
            </c:strRef>
          </c:tx>
          <c:xVal>
            <c:numRef>
              <c:f>'5%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'5% Update'!$D$13:$D$20</c:f>
              <c:numCache>
                <c:formatCode>0</c:formatCode>
                <c:ptCount val="8"/>
                <c:pt idx="0">
                  <c:v>210.5</c:v>
                </c:pt>
                <c:pt idx="1">
                  <c:v>408.88333333333333</c:v>
                </c:pt>
                <c:pt idx="2">
                  <c:v>589.04999999999995</c:v>
                </c:pt>
                <c:pt idx="3">
                  <c:v>737.76666666666665</c:v>
                </c:pt>
                <c:pt idx="4">
                  <c:v>890.58333333333337</c:v>
                </c:pt>
                <c:pt idx="5">
                  <c:v>978.83333333333337</c:v>
                </c:pt>
                <c:pt idx="6">
                  <c:v>1085.3499999999999</c:v>
                </c:pt>
                <c:pt idx="7">
                  <c:v>1146.5833333333333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'5% Update'!$E$12</c:f>
              <c:strCache>
                <c:ptCount val="1"/>
                <c:pt idx="0">
                  <c:v>Handshake</c:v>
                </c:pt>
              </c:strCache>
            </c:strRef>
          </c:tx>
          <c:xVal>
            <c:numRef>
              <c:f>'5% Update'!$A$13:$A$20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'5% Update'!$E$13:$E$20</c:f>
              <c:numCache>
                <c:formatCode>0</c:formatCode>
                <c:ptCount val="8"/>
                <c:pt idx="0">
                  <c:v>213.23333333333332</c:v>
                </c:pt>
                <c:pt idx="1">
                  <c:v>412.03333333333336</c:v>
                </c:pt>
                <c:pt idx="2">
                  <c:v>596.35</c:v>
                </c:pt>
                <c:pt idx="3">
                  <c:v>750.7833333333333</c:v>
                </c:pt>
                <c:pt idx="4">
                  <c:v>847.95</c:v>
                </c:pt>
                <c:pt idx="5">
                  <c:v>974.7833333333333</c:v>
                </c:pt>
                <c:pt idx="6">
                  <c:v>1013.1333333333333</c:v>
                </c:pt>
                <c:pt idx="7">
                  <c:v>1056.9833333333333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5427200"/>
        <c:axId val="95437568"/>
      </c:scatterChart>
      <c:valAx>
        <c:axId val="95427200"/>
        <c:scaling>
          <c:orientation val="minMax"/>
          <c:max val="8"/>
          <c:min val="1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Number of replicas</a:t>
                </a:r>
              </a:p>
            </c:rich>
          </c:tx>
          <c:layout>
            <c:manualLayout>
              <c:xMode val="edge"/>
              <c:yMode val="edge"/>
              <c:x val="0.41135907249171966"/>
              <c:y val="0.9325295749136808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95437568"/>
        <c:crosses val="autoZero"/>
        <c:crossBetween val="midCat"/>
        <c:majorUnit val="1"/>
      </c:valAx>
      <c:valAx>
        <c:axId val="95437568"/>
        <c:scaling>
          <c:orientation val="minMax"/>
          <c:max val="12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TPS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95427200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0.78849906527005331"/>
          <c:y val="0.25211399485261582"/>
          <c:w val="0.19682210064626421"/>
          <c:h val="0.310886620022775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F0A3E-F426-4EED-BEB3-F380B26823D7}" type="datetimeFigureOut">
              <a:rPr lang="en-US" smtClean="0"/>
              <a:pPr/>
              <a:t>8/4/2011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E2E5D-D358-416A-9987-5E0B301D9A8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6924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7022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</a:t>
            </a:r>
            <a:r>
              <a:rPr lang="en-US" dirty="0" smtClean="0"/>
              <a:t>is the most widely</a:t>
            </a:r>
            <a:r>
              <a:rPr lang="en-US" baseline="0" dirty="0" smtClean="0"/>
              <a:t> used mix.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Session </a:t>
            </a:r>
            <a:r>
              <a:rPr lang="en-US" baseline="0" dirty="0" smtClean="0"/>
              <a:t>not strongly consistent. And it is upper bound on performance</a:t>
            </a:r>
            <a:r>
              <a:rPr lang="en-US" baseline="0" dirty="0" smtClean="0"/>
              <a:t>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207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10015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Full</a:t>
            </a:r>
            <a:r>
              <a:rPr lang="en-US" baseline="0" dirty="0" smtClean="0"/>
              <a:t> set of results for the three mixes</a:t>
            </a:r>
          </a:p>
          <a:p>
            <a:r>
              <a:rPr lang="en-US" baseline="0" dirty="0" smtClean="0"/>
              <a:t>Breakdown of replication overhead</a:t>
            </a:r>
          </a:p>
          <a:p>
            <a:r>
              <a:rPr lang="en-US" baseline="0" dirty="0" smtClean="0"/>
              <a:t>Another approach to get Strong Con (coarse SC)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0618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719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215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it </a:t>
            </a:r>
            <a:r>
              <a:rPr lang="en-US" baseline="0" dirty="0" smtClean="0"/>
              <a:t>is a correctness property.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8943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lazy </a:t>
            </a:r>
            <a:r>
              <a:rPr lang="en-US" dirty="0" smtClean="0"/>
              <a:t>update propagation.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442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994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9745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2E5D-D358-416A-9987-5E0B301D9A8E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9745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7FABC1-AA45-49E2-8B67-70BA3971EB21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C67CA8-3AA8-4A3C-BC48-676CE74E24F6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00A50-809F-45D5-BCCD-3C4FCBE499A1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E880C-6669-49A5-9A83-AA3ED92CC22E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DE076-82EF-46BF-8767-A998C56D056A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EB26DF-E651-4FF4-B88D-4B7D14349565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7AAD9D-00BF-48C0-B4F6-5FB270990FF0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29A9A-EEB8-48B0-BF94-7053231A1D46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68FC11-7043-462C-A24F-58BF2999BF3E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23AB4F-846B-48FC-BD34-FC5A6988B748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5E814FC-3226-469E-9B17-F4864AD8B363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DC9D445-3725-4E82-9C15-10D17A3A4825}" type="datetime1">
              <a:rPr lang="en-US" smtClean="0"/>
              <a:t>8/4/2011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D20F12E-EA13-4CCC-B2E2-091103C9B94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571480"/>
            <a:ext cx="7929618" cy="207170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GB" sz="4400" cap="none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Strongly consistent replication for a bargain</a:t>
            </a:r>
            <a:endParaRPr lang="en-GB" sz="4400" cap="none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2285992"/>
            <a:ext cx="7786742" cy="3857652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>
              <a:spcBef>
                <a:spcPts val="1200"/>
              </a:spcBef>
            </a:pPr>
            <a:r>
              <a:rPr lang="en-GB" sz="32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Konstantinos</a:t>
            </a: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GB" sz="32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Krikellas</a:t>
            </a: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(</a:t>
            </a:r>
            <a:r>
              <a:rPr lang="en-GB" sz="32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Greenplum</a:t>
            </a: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en-GB" sz="32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Sameh</a:t>
            </a: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GB" sz="32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Elnikety</a:t>
            </a: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(Microsoft Research)</a:t>
            </a:r>
          </a:p>
          <a:p>
            <a:pPr>
              <a:spcBef>
                <a:spcPts val="1200"/>
              </a:spcBef>
            </a:pPr>
            <a:r>
              <a:rPr lang="en-GB" sz="32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Zografoula</a:t>
            </a: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GB" sz="32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Vagena</a:t>
            </a: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(University of Southern Denmark)</a:t>
            </a:r>
          </a:p>
          <a:p>
            <a:pPr>
              <a:spcBef>
                <a:spcPts val="1200"/>
              </a:spcBef>
            </a:pP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Orion Hodson (Microsoft Research)</a:t>
            </a:r>
          </a:p>
          <a:p>
            <a:endParaRPr lang="en-GB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Overview of Our Approach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2071678"/>
            <a:ext cx="7643866" cy="428388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Transaction updates are </a:t>
            </a:r>
            <a:r>
              <a:rPr lang="en-GB" sz="3200" dirty="0" smtClean="0">
                <a:solidFill>
                  <a:srgbClr val="FF0000"/>
                </a:solidFill>
              </a:rPr>
              <a:t>lazily</a:t>
            </a:r>
            <a:r>
              <a:rPr lang="en-GB" sz="3200" dirty="0" smtClean="0"/>
              <a:t> propagated</a:t>
            </a:r>
          </a:p>
          <a:p>
            <a:r>
              <a:rPr lang="en-GB" sz="3200" dirty="0" smtClean="0"/>
              <a:t>Each replica </a:t>
            </a:r>
            <a:r>
              <a:rPr lang="en-GB" sz="3200" dirty="0" smtClean="0">
                <a:solidFill>
                  <a:srgbClr val="FF0000"/>
                </a:solidFill>
              </a:rPr>
              <a:t>delays</a:t>
            </a:r>
            <a:r>
              <a:rPr lang="en-GB" sz="3200" dirty="0" smtClean="0"/>
              <a:t> the start of incoming transactions until it is synchronized</a:t>
            </a:r>
          </a:p>
          <a:p>
            <a:endParaRPr lang="en-GB" sz="3200" dirty="0" smtClean="0"/>
          </a:p>
          <a:p>
            <a:pPr>
              <a:buNone/>
            </a:pP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10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345300"/>
          </a:xfrm>
        </p:spPr>
        <p:txBody>
          <a:bodyPr/>
          <a:lstStyle/>
          <a:p>
            <a:r>
              <a:rPr lang="en-GB" dirty="0" smtClean="0"/>
              <a:t>Strong Consistency Provision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57430"/>
            <a:ext cx="7801004" cy="3998130"/>
          </a:xfrm>
        </p:spPr>
        <p:txBody>
          <a:bodyPr>
            <a:noAutofit/>
          </a:bodyPr>
          <a:lstStyle/>
          <a:p>
            <a:r>
              <a:rPr lang="en-GB" sz="3200" dirty="0" smtClean="0"/>
              <a:t>The dispatcher keeps the latest database state that is visible to users</a:t>
            </a:r>
          </a:p>
          <a:p>
            <a:r>
              <a:rPr lang="en-GB" sz="3200" dirty="0" smtClean="0"/>
              <a:t>Transaction start is delayed until the replica reaches this state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It Works</a:t>
            </a:r>
            <a:endParaRPr lang="en-GB" dirty="0"/>
          </a:p>
        </p:txBody>
      </p:sp>
      <p:sp>
        <p:nvSpPr>
          <p:cNvPr id="59" name="Rectangle 58"/>
          <p:cNvSpPr/>
          <p:nvPr/>
        </p:nvSpPr>
        <p:spPr>
          <a:xfrm>
            <a:off x="1142976" y="3929066"/>
            <a:ext cx="1285884" cy="3571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Dispatcher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071934" y="1643050"/>
            <a:ext cx="785818" cy="285752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Proxy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61" name="Flowchart: Magnetic Disk 60"/>
          <p:cNvSpPr/>
          <p:nvPr/>
        </p:nvSpPr>
        <p:spPr>
          <a:xfrm>
            <a:off x="4071934" y="2214554"/>
            <a:ext cx="785818" cy="714380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SQL Server</a:t>
            </a:r>
            <a:endParaRPr lang="en-US" sz="1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572264" y="3929066"/>
            <a:ext cx="1428760" cy="35719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Certifier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63" name="Left-Right Arrow 62"/>
          <p:cNvSpPr/>
          <p:nvPr/>
        </p:nvSpPr>
        <p:spPr>
          <a:xfrm rot="18481325">
            <a:off x="1997885" y="2905063"/>
            <a:ext cx="2518516" cy="8201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4" name="Left-Right Arrow 63"/>
          <p:cNvSpPr/>
          <p:nvPr/>
        </p:nvSpPr>
        <p:spPr>
          <a:xfrm rot="19625670">
            <a:off x="4781717" y="4722500"/>
            <a:ext cx="1891419" cy="7579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5" name="Left-Right Arrow 64"/>
          <p:cNvSpPr/>
          <p:nvPr/>
        </p:nvSpPr>
        <p:spPr>
          <a:xfrm rot="708008">
            <a:off x="4906625" y="3850314"/>
            <a:ext cx="1631359" cy="840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Left-Right Arrow 65"/>
          <p:cNvSpPr/>
          <p:nvPr/>
        </p:nvSpPr>
        <p:spPr>
          <a:xfrm rot="3001736">
            <a:off x="4438870" y="2879193"/>
            <a:ext cx="2518516" cy="8201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7" name="Left-Right Arrow 66"/>
          <p:cNvSpPr/>
          <p:nvPr/>
        </p:nvSpPr>
        <p:spPr>
          <a:xfrm rot="1950016">
            <a:off x="2348283" y="4692456"/>
            <a:ext cx="1800000" cy="7579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8" name="Left-Right Arrow 67"/>
          <p:cNvSpPr/>
          <p:nvPr/>
        </p:nvSpPr>
        <p:spPr>
          <a:xfrm rot="20698666">
            <a:off x="2449739" y="3856489"/>
            <a:ext cx="1584000" cy="840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/>
          <p:cNvSpPr/>
          <p:nvPr/>
        </p:nvSpPr>
        <p:spPr>
          <a:xfrm>
            <a:off x="7143768" y="4572008"/>
            <a:ext cx="1714512" cy="20002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Transaction History</a:t>
            </a:r>
            <a:endParaRPr lang="en-GB" sz="1400" dirty="0" smtClean="0">
              <a:solidFill>
                <a:schemeClr val="bg1"/>
              </a:solidFill>
            </a:endParaRPr>
          </a:p>
          <a:p>
            <a:pPr algn="ctr"/>
            <a:r>
              <a:rPr lang="en-GB" sz="1400" dirty="0" smtClean="0">
                <a:solidFill>
                  <a:schemeClr val="bg1"/>
                </a:solidFill>
              </a:rPr>
              <a:t>#1 Transaction </a:t>
            </a:r>
          </a:p>
          <a:p>
            <a:pPr algn="ctr"/>
            <a:r>
              <a:rPr lang="en-GB" sz="1400" dirty="0" smtClean="0">
                <a:solidFill>
                  <a:schemeClr val="bg1"/>
                </a:solidFill>
              </a:rPr>
              <a:t>#2 Transaction </a:t>
            </a:r>
          </a:p>
          <a:p>
            <a:pPr algn="ctr"/>
            <a:r>
              <a:rPr lang="en-GB" sz="1400" dirty="0" smtClean="0">
                <a:solidFill>
                  <a:schemeClr val="bg1"/>
                </a:solidFill>
              </a:rPr>
              <a:t>#3 Transaction </a:t>
            </a:r>
          </a:p>
          <a:p>
            <a:pPr algn="ctr"/>
            <a:r>
              <a:rPr lang="en-GB" sz="1400" dirty="0" smtClean="0">
                <a:solidFill>
                  <a:schemeClr val="bg1"/>
                </a:solidFill>
              </a:rPr>
              <a:t>#4 Transaction </a:t>
            </a:r>
          </a:p>
          <a:p>
            <a:pPr algn="ctr"/>
            <a:r>
              <a:rPr lang="en-GB" sz="1400" dirty="0" smtClean="0">
                <a:solidFill>
                  <a:schemeClr val="bg1"/>
                </a:solidFill>
              </a:rPr>
              <a:t>#5 Transaction </a:t>
            </a:r>
          </a:p>
          <a:p>
            <a:pPr algn="ctr"/>
            <a:r>
              <a:rPr lang="en-GB" sz="1400" dirty="0" smtClean="0">
                <a:solidFill>
                  <a:schemeClr val="bg1"/>
                </a:solidFill>
              </a:rPr>
              <a:t>#6 Transaction </a:t>
            </a:r>
          </a:p>
          <a:p>
            <a:pPr algn="ctr"/>
            <a:r>
              <a:rPr lang="en-GB" sz="1400" dirty="0" smtClean="0">
                <a:solidFill>
                  <a:schemeClr val="bg1"/>
                </a:solidFill>
              </a:rPr>
              <a:t>#7 Transaction </a:t>
            </a:r>
          </a:p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#8 Transaction </a:t>
            </a:r>
          </a:p>
        </p:txBody>
      </p:sp>
      <p:sp>
        <p:nvSpPr>
          <p:cNvPr id="70" name="Up-Down Arrow 69"/>
          <p:cNvSpPr/>
          <p:nvPr/>
        </p:nvSpPr>
        <p:spPr>
          <a:xfrm>
            <a:off x="4357686" y="1928802"/>
            <a:ext cx="214314" cy="285752"/>
          </a:xfrm>
          <a:prstGeom prst="up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Curved Down Arrow 70"/>
          <p:cNvSpPr/>
          <p:nvPr/>
        </p:nvSpPr>
        <p:spPr>
          <a:xfrm rot="2226886">
            <a:off x="8066093" y="4070096"/>
            <a:ext cx="626646" cy="276836"/>
          </a:xfrm>
          <a:prstGeom prst="curvedDownArrow">
            <a:avLst>
              <a:gd name="adj1" fmla="val 25000"/>
              <a:gd name="adj2" fmla="val 62500"/>
              <a:gd name="adj3" fmla="val 36861"/>
            </a:avLst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071934" y="3429000"/>
            <a:ext cx="785818" cy="285752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Proxy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73" name="Flowchart: Magnetic Disk 72"/>
          <p:cNvSpPr/>
          <p:nvPr/>
        </p:nvSpPr>
        <p:spPr>
          <a:xfrm>
            <a:off x="4071934" y="4000504"/>
            <a:ext cx="785818" cy="714380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SQL Server</a:t>
            </a:r>
            <a:endParaRPr lang="en-US" sz="1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4" name="Up-Down Arrow 73"/>
          <p:cNvSpPr/>
          <p:nvPr/>
        </p:nvSpPr>
        <p:spPr>
          <a:xfrm>
            <a:off x="4357686" y="3714752"/>
            <a:ext cx="214314" cy="285752"/>
          </a:xfrm>
          <a:prstGeom prst="up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5" name="Rectangle 74"/>
          <p:cNvSpPr/>
          <p:nvPr/>
        </p:nvSpPr>
        <p:spPr>
          <a:xfrm>
            <a:off x="4071934" y="5143512"/>
            <a:ext cx="785818" cy="285752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Proxy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76" name="Flowchart: Magnetic Disk 75"/>
          <p:cNvSpPr/>
          <p:nvPr/>
        </p:nvSpPr>
        <p:spPr>
          <a:xfrm>
            <a:off x="4071934" y="5715016"/>
            <a:ext cx="785818" cy="714380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SQL Server</a:t>
            </a:r>
            <a:endParaRPr lang="en-US" sz="1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Up-Down Arrow 76"/>
          <p:cNvSpPr/>
          <p:nvPr/>
        </p:nvSpPr>
        <p:spPr>
          <a:xfrm>
            <a:off x="4357686" y="5429264"/>
            <a:ext cx="214314" cy="285752"/>
          </a:xfrm>
          <a:prstGeom prst="up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9" name="Rectangle 78"/>
          <p:cNvSpPr/>
          <p:nvPr/>
        </p:nvSpPr>
        <p:spPr>
          <a:xfrm rot="18725750">
            <a:off x="1822880" y="3073165"/>
            <a:ext cx="1285884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80" name="Right Arrow 79"/>
          <p:cNvSpPr/>
          <p:nvPr/>
        </p:nvSpPr>
        <p:spPr>
          <a:xfrm rot="18648202">
            <a:off x="2203902" y="3273031"/>
            <a:ext cx="785818" cy="14287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2" name="Right Arrow 81"/>
          <p:cNvSpPr/>
          <p:nvPr/>
        </p:nvSpPr>
        <p:spPr>
          <a:xfrm rot="3103302">
            <a:off x="4978636" y="1852867"/>
            <a:ext cx="785818" cy="14287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3" name="Rectangle 82"/>
          <p:cNvSpPr/>
          <p:nvPr/>
        </p:nvSpPr>
        <p:spPr>
          <a:xfrm rot="3206318">
            <a:off x="4892169" y="1646552"/>
            <a:ext cx="1285884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84" name="Right Arrow 83"/>
          <p:cNvSpPr/>
          <p:nvPr/>
        </p:nvSpPr>
        <p:spPr>
          <a:xfrm rot="13806463">
            <a:off x="6121644" y="3281627"/>
            <a:ext cx="785818" cy="14287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5" name="Rectangle 84"/>
          <p:cNvSpPr/>
          <p:nvPr/>
        </p:nvSpPr>
        <p:spPr>
          <a:xfrm rot="3094077">
            <a:off x="6060557" y="3107430"/>
            <a:ext cx="1285884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COMMITTED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88" name="Right Arrow 87"/>
          <p:cNvSpPr/>
          <p:nvPr/>
        </p:nvSpPr>
        <p:spPr>
          <a:xfrm rot="7728565">
            <a:off x="3214400" y="2049670"/>
            <a:ext cx="785818" cy="14287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9" name="Rectangle 88"/>
          <p:cNvSpPr/>
          <p:nvPr/>
        </p:nvSpPr>
        <p:spPr>
          <a:xfrm rot="18629873">
            <a:off x="2814897" y="1861646"/>
            <a:ext cx="1270333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COMMITTED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90" name="Right Arrow 89"/>
          <p:cNvSpPr/>
          <p:nvPr/>
        </p:nvSpPr>
        <p:spPr>
          <a:xfrm rot="8670052">
            <a:off x="5897773" y="4572574"/>
            <a:ext cx="785818" cy="14287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1" name="Rectangle 90"/>
          <p:cNvSpPr/>
          <p:nvPr/>
        </p:nvSpPr>
        <p:spPr>
          <a:xfrm rot="771419">
            <a:off x="5519317" y="3470877"/>
            <a:ext cx="1050679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WRITESET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429124" y="1357298"/>
            <a:ext cx="428628" cy="21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v.7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429124" y="3143248"/>
            <a:ext cx="428628" cy="21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v.6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429124" y="4857760"/>
            <a:ext cx="428628" cy="21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v.5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142976" y="3643314"/>
            <a:ext cx="428628" cy="21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v.7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429124" y="1357298"/>
            <a:ext cx="428628" cy="21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v.</a:t>
            </a:r>
            <a:r>
              <a:rPr lang="en-GB" sz="1400" b="1" dirty="0" smtClean="0">
                <a:solidFill>
                  <a:srgbClr val="FF0000"/>
                </a:solidFill>
              </a:rPr>
              <a:t>8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142976" y="3643314"/>
            <a:ext cx="428628" cy="21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v.</a:t>
            </a:r>
            <a:r>
              <a:rPr lang="en-GB" sz="1400" b="1" dirty="0" smtClean="0">
                <a:solidFill>
                  <a:srgbClr val="FF0000"/>
                </a:solidFill>
              </a:rPr>
              <a:t>8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 rot="20528703">
            <a:off x="2155947" y="3476374"/>
            <a:ext cx="1285884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BEGIN v.8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105" name="Right Arrow 104"/>
          <p:cNvSpPr/>
          <p:nvPr/>
        </p:nvSpPr>
        <p:spPr>
          <a:xfrm rot="20542693">
            <a:off x="2503487" y="3687471"/>
            <a:ext cx="785818" cy="14287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6" name="Rectangle 105"/>
          <p:cNvSpPr/>
          <p:nvPr/>
        </p:nvSpPr>
        <p:spPr>
          <a:xfrm>
            <a:off x="4429124" y="3143248"/>
            <a:ext cx="428628" cy="21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v.</a:t>
            </a:r>
            <a:r>
              <a:rPr lang="en-GB" sz="1400" b="1" dirty="0" smtClean="0">
                <a:solidFill>
                  <a:srgbClr val="FF0000"/>
                </a:solidFill>
              </a:rPr>
              <a:t>8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 rot="19543308">
            <a:off x="5918547" y="4628756"/>
            <a:ext cx="1050679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WRITEST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7" name="Right Arrow 46"/>
          <p:cNvSpPr/>
          <p:nvPr/>
        </p:nvSpPr>
        <p:spPr>
          <a:xfrm rot="11477372">
            <a:off x="5578515" y="3718851"/>
            <a:ext cx="785818" cy="14287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Up-Down Arrow 42"/>
          <p:cNvSpPr/>
          <p:nvPr/>
        </p:nvSpPr>
        <p:spPr>
          <a:xfrm>
            <a:off x="4357686" y="1928802"/>
            <a:ext cx="214314" cy="285752"/>
          </a:xfrm>
          <a:prstGeom prst="upDown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Up-Down Arrow 43"/>
          <p:cNvSpPr/>
          <p:nvPr/>
        </p:nvSpPr>
        <p:spPr>
          <a:xfrm>
            <a:off x="4357686" y="3714752"/>
            <a:ext cx="214314" cy="285752"/>
          </a:xfrm>
          <a:prstGeom prst="upDown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Rectangle 44"/>
          <p:cNvSpPr/>
          <p:nvPr/>
        </p:nvSpPr>
        <p:spPr>
          <a:xfrm>
            <a:off x="3929058" y="1571612"/>
            <a:ext cx="1071570" cy="1357322"/>
          </a:xfrm>
          <a:prstGeom prst="rect">
            <a:avLst/>
          </a:prstGeom>
          <a:solidFill>
            <a:schemeClr val="bg2">
              <a:lumMod val="40000"/>
              <a:lumOff val="60000"/>
              <a:alpha val="3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3929058" y="3357562"/>
            <a:ext cx="1071570" cy="1357322"/>
          </a:xfrm>
          <a:prstGeom prst="rect">
            <a:avLst/>
          </a:prstGeom>
          <a:solidFill>
            <a:schemeClr val="bg2">
              <a:lumMod val="40000"/>
              <a:lumOff val="60000"/>
              <a:alpha val="3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3929058" y="5072074"/>
            <a:ext cx="1071570" cy="1357322"/>
          </a:xfrm>
          <a:prstGeom prst="rect">
            <a:avLst/>
          </a:prstGeom>
          <a:solidFill>
            <a:schemeClr val="bg2">
              <a:lumMod val="40000"/>
              <a:lumOff val="60000"/>
              <a:alpha val="3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10608 -0.17708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0" y="-89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0.10451 -0.17917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0" y="-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0.12309 0.20741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0" y="104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44444E-6 L 0.11754 0.20879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10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22222E-6 L -0.07414 -0.02153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00" y="-11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96296E-6 L -0.12604 -0.19954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0" y="-100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-0.00556 L -0.12743 -0.21065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00" y="-103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-0.07431 -0.01667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00" y="-80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-0.11788 0.09792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49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33333E-6 L -0.11684 0.09561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1 0.00139 L -0.11145 0.1919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00" y="950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-0.11337 0.18634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00" y="9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1.85185E-6 L 0.08334 -0.02732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-1400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85 -0.00695 L 0.09167 -0.03843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-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9" grpId="0" animBg="1"/>
      <p:bldP spid="79" grpId="1" animBg="1"/>
      <p:bldP spid="79" grpId="2" animBg="1"/>
      <p:bldP spid="80" grpId="0" animBg="1"/>
      <p:bldP spid="80" grpId="1" animBg="1"/>
      <p:bldP spid="80" grpId="2" animBg="1"/>
      <p:bldP spid="82" grpId="0" animBg="1"/>
      <p:bldP spid="82" grpId="1" animBg="1"/>
      <p:bldP spid="82" grpId="2" animBg="1"/>
      <p:bldP spid="83" grpId="0" animBg="1"/>
      <p:bldP spid="83" grpId="1" animBg="1"/>
      <p:bldP spid="83" grpId="2" animBg="1"/>
      <p:bldP spid="84" grpId="0" animBg="1"/>
      <p:bldP spid="84" grpId="1" animBg="1"/>
      <p:bldP spid="85" grpId="0" animBg="1"/>
      <p:bldP spid="85" grpId="1" animBg="1"/>
      <p:bldP spid="90" grpId="0" animBg="1"/>
      <p:bldP spid="90" grpId="1" animBg="1"/>
      <p:bldP spid="91" grpId="0" animBg="1"/>
      <p:bldP spid="91" grpId="1" animBg="1"/>
      <p:bldP spid="98" grpId="0" animBg="1"/>
      <p:bldP spid="104" grpId="0" animBg="1"/>
      <p:bldP spid="104" grpId="1" animBg="1"/>
      <p:bldP spid="104" grpId="2" animBg="1"/>
      <p:bldP spid="105" grpId="0" animBg="1"/>
      <p:bldP spid="105" grpId="1" animBg="1"/>
      <p:bldP spid="105" grpId="2" animBg="1"/>
      <p:bldP spid="106" grpId="1" animBg="1"/>
      <p:bldP spid="46" grpId="0"/>
      <p:bldP spid="46" grpId="1" animBg="1"/>
      <p:bldP spid="47" grpId="0" animBg="1"/>
      <p:bldP spid="47" grpId="1" animBg="1"/>
      <p:bldP spid="43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System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71612"/>
            <a:ext cx="7772400" cy="457200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Advantages:</a:t>
            </a:r>
          </a:p>
          <a:p>
            <a:pPr lvl="1"/>
            <a:r>
              <a:rPr lang="en-GB" sz="2800" dirty="0" smtClean="0"/>
              <a:t>Replicas are enforced to synchronize</a:t>
            </a:r>
          </a:p>
          <a:p>
            <a:pPr lvl="1"/>
            <a:r>
              <a:rPr lang="en-GB" sz="2800" dirty="0" smtClean="0"/>
              <a:t>The replicated database provides strong consistency</a:t>
            </a:r>
          </a:p>
          <a:p>
            <a:pPr lvl="1"/>
            <a:endParaRPr lang="en-GB" sz="2800" dirty="0" smtClean="0"/>
          </a:p>
          <a:p>
            <a:r>
              <a:rPr lang="en-GB" sz="3200" dirty="0" smtClean="0"/>
              <a:t>Drawbacks:</a:t>
            </a:r>
          </a:p>
          <a:p>
            <a:pPr lvl="1"/>
            <a:r>
              <a:rPr lang="en-GB" sz="2800" dirty="0" smtClean="0"/>
              <a:t>Transaction start may be delayed</a:t>
            </a:r>
          </a:p>
          <a:p>
            <a:pPr lvl="1"/>
            <a:r>
              <a:rPr lang="en-GB" sz="2800" dirty="0" smtClean="0"/>
              <a:t>Response times are penalized</a:t>
            </a:r>
          </a:p>
          <a:p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Exploiting Metadata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2143116"/>
            <a:ext cx="7772400" cy="4143404"/>
          </a:xfrm>
        </p:spPr>
        <p:txBody>
          <a:bodyPr>
            <a:normAutofit/>
          </a:bodyPr>
          <a:lstStyle/>
          <a:p>
            <a:r>
              <a:rPr lang="en-GB" sz="3200" dirty="0" smtClean="0"/>
              <a:t>Each transaction accesses a subset of the tables comprising the database</a:t>
            </a:r>
          </a:p>
          <a:p>
            <a:r>
              <a:rPr lang="en-GB" sz="3200" dirty="0" smtClean="0"/>
              <a:t>Only those tables need to synchronize before the transaction starts</a:t>
            </a:r>
            <a:endParaRPr lang="en-GB" sz="2200" dirty="0" smtClean="0"/>
          </a:p>
          <a:p>
            <a:endParaRPr lang="en-GB" sz="2200" dirty="0" smtClean="0"/>
          </a:p>
          <a:p>
            <a:pPr lvl="1"/>
            <a:endParaRPr lang="en-GB" sz="1800" dirty="0" smtClean="0"/>
          </a:p>
          <a:p>
            <a:pPr lvl="1"/>
            <a:endParaRPr lang="en-GB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14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Table Versions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00100" y="2000240"/>
          <a:ext cx="7358113" cy="431528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57387"/>
                <a:gridCol w="1617279"/>
                <a:gridCol w="1362612"/>
                <a:gridCol w="1294483"/>
                <a:gridCol w="1226352"/>
              </a:tblGrid>
              <a:tr h="106101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Transaction</a:t>
                      </a:r>
                    </a:p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writeset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Database version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Table A</a:t>
                      </a:r>
                      <a:r>
                        <a:rPr lang="en-GB" sz="2400" baseline="0" dirty="0" smtClean="0"/>
                        <a:t> version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Table B</a:t>
                      </a:r>
                      <a:r>
                        <a:rPr lang="en-GB" sz="2400" baseline="0" dirty="0" smtClean="0"/>
                        <a:t> version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Table C</a:t>
                      </a:r>
                      <a:r>
                        <a:rPr lang="en-GB" sz="2400" baseline="0" dirty="0" smtClean="0"/>
                        <a:t> version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64896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6489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6489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B,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6489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A,B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6489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A,C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6489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6489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en-GB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416738"/>
          </a:xfrm>
        </p:spPr>
        <p:txBody>
          <a:bodyPr/>
          <a:lstStyle/>
          <a:p>
            <a:r>
              <a:rPr lang="en-GB" dirty="0" smtClean="0"/>
              <a:t>Using Table Versions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28802"/>
            <a:ext cx="7772400" cy="457200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For each specific transaction, the dispatcher picks a database version that:</a:t>
            </a:r>
          </a:p>
          <a:p>
            <a:pPr lvl="1"/>
            <a:r>
              <a:rPr lang="en-GB" sz="2800" dirty="0" smtClean="0"/>
              <a:t>contains the necessary updates for the participating tables </a:t>
            </a:r>
          </a:p>
          <a:p>
            <a:pPr lvl="1"/>
            <a:r>
              <a:rPr lang="en-GB" sz="2800" dirty="0" smtClean="0"/>
              <a:t>is smaller than or equal to the latest database version</a:t>
            </a:r>
          </a:p>
          <a:p>
            <a:pPr lvl="1"/>
            <a:endParaRPr lang="en-GB" sz="1800" dirty="0" smtClean="0"/>
          </a:p>
          <a:p>
            <a:pPr lvl="1">
              <a:buNone/>
            </a:pPr>
            <a:r>
              <a:rPr lang="en-GB" sz="1800" dirty="0" smtClean="0"/>
              <a:t>	</a:t>
            </a:r>
          </a:p>
          <a:p>
            <a:pPr lvl="1"/>
            <a:endParaRPr lang="en-GB" sz="1800" dirty="0" smtClean="0"/>
          </a:p>
          <a:p>
            <a:pPr lvl="1"/>
            <a:endParaRPr lang="en-GB" sz="1800" dirty="0" smtClean="0"/>
          </a:p>
          <a:p>
            <a:pPr lvl="1"/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16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643050"/>
            <a:ext cx="8086756" cy="4929222"/>
          </a:xfrm>
        </p:spPr>
        <p:txBody>
          <a:bodyPr>
            <a:normAutofit lnSpcReduction="10000"/>
          </a:bodyPr>
          <a:lstStyle/>
          <a:p>
            <a:r>
              <a:rPr lang="en-GB" sz="3500" dirty="0" smtClean="0"/>
              <a:t>Database </a:t>
            </a:r>
          </a:p>
          <a:p>
            <a:pPr lvl="1"/>
            <a:r>
              <a:rPr lang="en-GB" sz="3000" dirty="0" smtClean="0"/>
              <a:t>Tables                        	[ A,  B,   C,   D,  E,  F,   G ] </a:t>
            </a:r>
          </a:p>
          <a:p>
            <a:pPr lvl="1"/>
            <a:r>
              <a:rPr lang="en-GB" sz="3000" dirty="0" smtClean="0"/>
              <a:t>Version vector        	[ 9, 12, 15, </a:t>
            </a:r>
            <a:r>
              <a:rPr lang="en-GB" sz="3000" dirty="0" smtClean="0">
                <a:solidFill>
                  <a:srgbClr val="FF0000"/>
                </a:solidFill>
              </a:rPr>
              <a:t>18</a:t>
            </a:r>
            <a:r>
              <a:rPr lang="en-GB" sz="3000" dirty="0" smtClean="0"/>
              <a:t>,   7,  6, 16]</a:t>
            </a:r>
          </a:p>
          <a:p>
            <a:r>
              <a:rPr lang="en-GB" sz="3200" dirty="0" smtClean="0"/>
              <a:t>Transaction </a:t>
            </a:r>
          </a:p>
          <a:p>
            <a:pPr lvl="1"/>
            <a:r>
              <a:rPr lang="en-GB" sz="2800" dirty="0" smtClean="0"/>
              <a:t>Tables	  		[ A,                         E,  F         ]</a:t>
            </a:r>
          </a:p>
          <a:p>
            <a:pPr lvl="1"/>
            <a:r>
              <a:rPr lang="en-GB" sz="2800" dirty="0" smtClean="0"/>
              <a:t>Version vector      	[ </a:t>
            </a:r>
            <a:r>
              <a:rPr lang="en-GB" sz="2800" dirty="0" smtClean="0">
                <a:solidFill>
                  <a:srgbClr val="FF0000"/>
                </a:solidFill>
              </a:rPr>
              <a:t>9</a:t>
            </a:r>
            <a:r>
              <a:rPr lang="en-GB" sz="2800" dirty="0" smtClean="0"/>
              <a:t>,                          7,  6         ]</a:t>
            </a:r>
          </a:p>
          <a:p>
            <a:endParaRPr lang="en-GB" sz="3200" dirty="0" smtClean="0"/>
          </a:p>
          <a:p>
            <a:pPr>
              <a:buNone/>
            </a:pPr>
            <a:r>
              <a:rPr lang="en-GB" sz="3500" dirty="0" smtClean="0"/>
              <a:t>Use version </a:t>
            </a:r>
            <a:r>
              <a:rPr lang="en-GB" sz="3500" dirty="0" smtClean="0">
                <a:solidFill>
                  <a:srgbClr val="FF0000"/>
                </a:solidFill>
              </a:rPr>
              <a:t>9</a:t>
            </a:r>
            <a:r>
              <a:rPr lang="en-GB" sz="3500" dirty="0" smtClean="0"/>
              <a:t> instead of </a:t>
            </a:r>
            <a:r>
              <a:rPr lang="en-GB" sz="3500" dirty="0" smtClean="0">
                <a:solidFill>
                  <a:srgbClr val="FF0000"/>
                </a:solidFill>
              </a:rPr>
              <a:t>18</a:t>
            </a:r>
            <a:r>
              <a:rPr lang="en-GB" sz="3500" dirty="0" smtClean="0"/>
              <a:t> to synchronize the replica for this transaction</a:t>
            </a:r>
            <a:endParaRPr lang="en-GB" sz="4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17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Advantages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14586"/>
            <a:ext cx="7772400" cy="4572000"/>
          </a:xfrm>
        </p:spPr>
        <p:txBody>
          <a:bodyPr/>
          <a:lstStyle/>
          <a:p>
            <a:r>
              <a:rPr lang="en-GB" sz="3200" dirty="0" smtClean="0"/>
              <a:t>Shorter response times</a:t>
            </a:r>
          </a:p>
          <a:p>
            <a:r>
              <a:rPr lang="en-GB" sz="3200" dirty="0" smtClean="0"/>
              <a:t>Better scalability</a:t>
            </a:r>
          </a:p>
          <a:p>
            <a:r>
              <a:rPr lang="en-GB" sz="3200" dirty="0" smtClean="0"/>
              <a:t>The replicated DBMS still provides strong consistency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18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Experimental evaluation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00174"/>
            <a:ext cx="7772400" cy="4855386"/>
          </a:xfrm>
        </p:spPr>
        <p:txBody>
          <a:bodyPr>
            <a:noAutofit/>
          </a:bodyPr>
          <a:lstStyle/>
          <a:p>
            <a:r>
              <a:rPr lang="en-GB" sz="3200" dirty="0" smtClean="0"/>
              <a:t>Compare the following consistency configurations:</a:t>
            </a:r>
            <a:endParaRPr lang="en-GB" sz="2800" dirty="0" smtClean="0"/>
          </a:p>
          <a:p>
            <a:pPr lvl="1"/>
            <a:r>
              <a:rPr lang="en-GB" sz="2800" dirty="0" smtClean="0"/>
              <a:t>Session consistency (</a:t>
            </a:r>
            <a:r>
              <a:rPr lang="en-GB" sz="2800" dirty="0" err="1" smtClean="0"/>
              <a:t>SessionC</a:t>
            </a:r>
            <a:r>
              <a:rPr lang="en-GB" sz="2800" dirty="0" smtClean="0"/>
              <a:t>)</a:t>
            </a:r>
          </a:p>
          <a:p>
            <a:pPr lvl="1"/>
            <a:r>
              <a:rPr lang="en-GB" sz="2800" dirty="0" smtClean="0"/>
              <a:t>Strong consistency with:</a:t>
            </a:r>
          </a:p>
          <a:p>
            <a:pPr lvl="2"/>
            <a:r>
              <a:rPr lang="en-GB" sz="2800" dirty="0" smtClean="0"/>
              <a:t>Eager update propagation (</a:t>
            </a:r>
            <a:r>
              <a:rPr lang="en-GB" sz="2800" dirty="0" err="1" smtClean="0"/>
              <a:t>EagerSC</a:t>
            </a:r>
            <a:r>
              <a:rPr lang="en-GB" sz="2800" dirty="0" smtClean="0"/>
              <a:t>)</a:t>
            </a:r>
            <a:r>
              <a:rPr lang="en-GB" dirty="0" smtClean="0"/>
              <a:t>	</a:t>
            </a:r>
          </a:p>
          <a:p>
            <a:pPr lvl="2"/>
            <a:r>
              <a:rPr lang="en-GB" sz="2800" dirty="0" smtClean="0"/>
              <a:t>Lazy update propagation - database version (</a:t>
            </a:r>
            <a:r>
              <a:rPr lang="en-GB" sz="2800" dirty="0" err="1" smtClean="0"/>
              <a:t>CoarseSC</a:t>
            </a:r>
            <a:r>
              <a:rPr lang="en-GB" sz="2800" dirty="0" smtClean="0"/>
              <a:t>)</a:t>
            </a:r>
          </a:p>
          <a:p>
            <a:pPr lvl="2"/>
            <a:r>
              <a:rPr lang="en-GB" sz="2800" dirty="0" smtClean="0"/>
              <a:t>Lazy update </a:t>
            </a:r>
            <a:r>
              <a:rPr lang="en-GB" sz="2800" dirty="0" err="1" smtClean="0"/>
              <a:t>propabation</a:t>
            </a:r>
            <a:r>
              <a:rPr lang="en-GB" sz="2800" dirty="0" smtClean="0"/>
              <a:t> - table version (</a:t>
            </a:r>
            <a:r>
              <a:rPr lang="en-GB" sz="2800" dirty="0" err="1" smtClean="0"/>
              <a:t>FineSC</a:t>
            </a:r>
            <a:r>
              <a:rPr lang="en-GB" sz="2800" dirty="0" smtClean="0"/>
              <a:t>)</a:t>
            </a:r>
          </a:p>
          <a:p>
            <a:pPr lvl="2"/>
            <a:endParaRPr lang="en-GB" sz="2800" dirty="0" smtClean="0"/>
          </a:p>
          <a:p>
            <a:pPr lvl="2"/>
            <a:endParaRPr lang="en-GB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19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Strong consistency </a:t>
            </a:r>
          </a:p>
          <a:p>
            <a:r>
              <a:rPr lang="en-GB" sz="3200" dirty="0" smtClean="0"/>
              <a:t>Traditional approach	</a:t>
            </a:r>
          </a:p>
          <a:p>
            <a:r>
              <a:rPr lang="en-GB" sz="3200" dirty="0" smtClean="0"/>
              <a:t>Proposed approach</a:t>
            </a:r>
          </a:p>
          <a:p>
            <a:r>
              <a:rPr lang="en-GB" sz="3200" dirty="0" smtClean="0"/>
              <a:t>Implementation</a:t>
            </a:r>
          </a:p>
          <a:p>
            <a:r>
              <a:rPr lang="en-GB" sz="3200" dirty="0" smtClean="0"/>
              <a:t>Experiments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Benchmark: TPC-W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00174"/>
            <a:ext cx="7772400" cy="4855386"/>
          </a:xfrm>
        </p:spPr>
        <p:txBody>
          <a:bodyPr>
            <a:noAutofit/>
          </a:bodyPr>
          <a:lstStyle/>
          <a:p>
            <a:r>
              <a:rPr lang="en-GB" sz="3200" dirty="0" smtClean="0"/>
              <a:t>Web application (online book store)</a:t>
            </a:r>
          </a:p>
          <a:p>
            <a:r>
              <a:rPr lang="en-GB" sz="3200" dirty="0" smtClean="0"/>
              <a:t>Database schema consists of 10 tables</a:t>
            </a:r>
          </a:p>
          <a:p>
            <a:r>
              <a:rPr lang="en-GB" sz="3200" dirty="0" smtClean="0"/>
              <a:t>Database size: ~800 MB</a:t>
            </a:r>
          </a:p>
          <a:p>
            <a:r>
              <a:rPr lang="en-GB" sz="3200" dirty="0" smtClean="0"/>
              <a:t>13 transaction templates:</a:t>
            </a:r>
          </a:p>
          <a:p>
            <a:pPr lvl="1"/>
            <a:r>
              <a:rPr lang="en-GB" sz="2800" dirty="0" smtClean="0"/>
              <a:t>Read-only : 9</a:t>
            </a:r>
          </a:p>
          <a:p>
            <a:pPr lvl="1"/>
            <a:r>
              <a:rPr lang="en-GB" sz="2800" dirty="0" smtClean="0"/>
              <a:t>Update:  4 	</a:t>
            </a:r>
          </a:p>
          <a:p>
            <a:r>
              <a:rPr lang="en-GB" sz="3200" dirty="0" smtClean="0"/>
              <a:t>Update transaction mixes: 5%, 20%, 50%</a:t>
            </a:r>
          </a:p>
          <a:p>
            <a:r>
              <a:rPr lang="en-GB" sz="3200" dirty="0" smtClean="0"/>
              <a:t>Metric : transactions per second (TPS)</a:t>
            </a:r>
            <a:endParaRPr lang="en-GB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20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202424"/>
          </a:xfrm>
        </p:spPr>
        <p:txBody>
          <a:bodyPr>
            <a:normAutofit/>
          </a:bodyPr>
          <a:lstStyle/>
          <a:p>
            <a:r>
              <a:rPr lang="en-GB" dirty="0" smtClean="0"/>
              <a:t>Experimental Results</a:t>
            </a:r>
            <a:br>
              <a:rPr lang="en-GB" dirty="0" smtClean="0"/>
            </a:br>
            <a:r>
              <a:rPr lang="en-GB" sz="3200" dirty="0" smtClean="0"/>
              <a:t>TPC-W – 20% Updates</a:t>
            </a:r>
            <a:endParaRPr lang="en-GB" sz="3200" dirty="0"/>
          </a:p>
        </p:txBody>
      </p:sp>
      <p:graphicFrame>
        <p:nvGraphicFramePr>
          <p:cNvPr id="6" name="Content Placeholder 7"/>
          <p:cNvGraphicFramePr>
            <a:graphicFrameLocks noGrp="1"/>
          </p:cNvGraphicFramePr>
          <p:nvPr>
            <p:ph idx="1"/>
          </p:nvPr>
        </p:nvGraphicFramePr>
        <p:xfrm>
          <a:off x="864844" y="1785926"/>
          <a:ext cx="7772400" cy="487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21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202424"/>
          </a:xfrm>
        </p:spPr>
        <p:txBody>
          <a:bodyPr>
            <a:normAutofit/>
          </a:bodyPr>
          <a:lstStyle/>
          <a:p>
            <a:r>
              <a:rPr lang="en-GB" dirty="0" smtClean="0"/>
              <a:t>Experimental Results</a:t>
            </a:r>
            <a:br>
              <a:rPr lang="en-GB" dirty="0" smtClean="0"/>
            </a:br>
            <a:r>
              <a:rPr lang="en-GB" sz="3200" dirty="0" smtClean="0"/>
              <a:t>TPC-W – 50% Updates</a:t>
            </a:r>
            <a:endParaRPr lang="en-GB" sz="3200" dirty="0"/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400" y="1857364"/>
          <a:ext cx="7772400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22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the paper: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2071678"/>
            <a:ext cx="7772400" cy="4572000"/>
          </a:xfrm>
        </p:spPr>
        <p:txBody>
          <a:bodyPr/>
          <a:lstStyle/>
          <a:p>
            <a:r>
              <a:rPr lang="en-GB" sz="3200" dirty="0" smtClean="0"/>
              <a:t>Breakdown of replication overhead</a:t>
            </a:r>
          </a:p>
          <a:p>
            <a:r>
              <a:rPr lang="en-GB" sz="3200" dirty="0" smtClean="0"/>
              <a:t>Full set of results for the three transaction mixes of the TPC-W benchmark</a:t>
            </a:r>
          </a:p>
          <a:p>
            <a:r>
              <a:rPr lang="en-GB" sz="3200" dirty="0" smtClean="0"/>
              <a:t>Use of both throughput and response time as a metric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23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857364"/>
            <a:ext cx="7772400" cy="407433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Strong </a:t>
            </a:r>
            <a:r>
              <a:rPr lang="en-GB" sz="3200" dirty="0"/>
              <a:t>consistency </a:t>
            </a:r>
            <a:r>
              <a:rPr lang="en-GB" sz="3200" dirty="0" smtClean="0"/>
              <a:t>– an important correctness property</a:t>
            </a:r>
          </a:p>
          <a:p>
            <a:r>
              <a:rPr lang="en-GB" sz="3200" dirty="0" smtClean="0"/>
              <a:t>A replicated DBMS can </a:t>
            </a:r>
            <a:r>
              <a:rPr lang="en-GB" sz="3200" dirty="0" smtClean="0">
                <a:solidFill>
                  <a:srgbClr val="FF0000"/>
                </a:solidFill>
              </a:rPr>
              <a:t>efficiently</a:t>
            </a:r>
            <a:r>
              <a:rPr lang="en-GB" sz="3200" dirty="0" smtClean="0"/>
              <a:t> </a:t>
            </a:r>
            <a:r>
              <a:rPr lang="en-GB" sz="3200" smtClean="0"/>
              <a:t>provide strong consistency by </a:t>
            </a:r>
            <a:r>
              <a:rPr lang="en-GB" sz="3200" dirty="0" smtClean="0"/>
              <a:t>combining:</a:t>
            </a:r>
          </a:p>
          <a:p>
            <a:pPr lvl="1"/>
            <a:r>
              <a:rPr lang="en-GB" sz="2800" dirty="0" smtClean="0"/>
              <a:t>Lazy update propagation</a:t>
            </a:r>
          </a:p>
          <a:p>
            <a:pPr lvl="1"/>
            <a:r>
              <a:rPr lang="en-GB" sz="2800" dirty="0" smtClean="0"/>
              <a:t>Replica synchronization at transaction start</a:t>
            </a:r>
            <a:endParaRPr lang="en-GB" sz="3200" dirty="0" smtClean="0"/>
          </a:p>
          <a:p>
            <a:r>
              <a:rPr lang="en-GB" sz="3200" dirty="0" smtClean="0"/>
              <a:t>Experimental evaluation.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24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130986"/>
          </a:xfrm>
        </p:spPr>
        <p:txBody>
          <a:bodyPr/>
          <a:lstStyle/>
          <a:p>
            <a:r>
              <a:rPr lang="en-GB" dirty="0" smtClean="0"/>
              <a:t>Experimental Results</a:t>
            </a:r>
            <a:br>
              <a:rPr lang="en-GB" dirty="0" smtClean="0"/>
            </a:br>
            <a:r>
              <a:rPr lang="en-GB" sz="3200" dirty="0" smtClean="0"/>
              <a:t>TPC-W – 5% Updates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928662" y="1857364"/>
          <a:ext cx="7786741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25</a:t>
            </a:fld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Experiment with:</a:t>
            </a:r>
          </a:p>
          <a:p>
            <a:pPr lvl="1"/>
            <a:r>
              <a:rPr lang="en-GB" dirty="0" smtClean="0"/>
              <a:t>More replicas</a:t>
            </a:r>
          </a:p>
          <a:p>
            <a:pPr lvl="1"/>
            <a:r>
              <a:rPr lang="en-GB" dirty="0" smtClean="0"/>
              <a:t>Different database sizes</a:t>
            </a:r>
          </a:p>
          <a:p>
            <a:pPr lvl="1"/>
            <a:r>
              <a:rPr lang="en-GB" dirty="0" smtClean="0"/>
              <a:t>Different database schemata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26</a:t>
            </a:fld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36"/>
            <a:ext cx="7772400" cy="914400"/>
          </a:xfrm>
        </p:spPr>
        <p:txBody>
          <a:bodyPr>
            <a:noAutofit/>
          </a:bodyPr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857364"/>
            <a:ext cx="7772400" cy="4286248"/>
          </a:xfrm>
        </p:spPr>
        <p:txBody>
          <a:bodyPr>
            <a:noAutofit/>
          </a:bodyPr>
          <a:lstStyle/>
          <a:p>
            <a:r>
              <a:rPr lang="en-GB" sz="3200" dirty="0" smtClean="0"/>
              <a:t>Standalone database:</a:t>
            </a:r>
          </a:p>
          <a:p>
            <a:endParaRPr lang="en-GB" sz="3200" dirty="0" smtClean="0"/>
          </a:p>
          <a:p>
            <a:pPr>
              <a:buNone/>
            </a:pPr>
            <a:endParaRPr lang="en-GB" sz="3200" dirty="0" smtClean="0"/>
          </a:p>
          <a:p>
            <a:pPr>
              <a:buNone/>
            </a:pPr>
            <a:endParaRPr lang="en-GB" sz="3200" dirty="0" smtClean="0"/>
          </a:p>
          <a:p>
            <a:pPr>
              <a:buNone/>
            </a:pPr>
            <a:endParaRPr lang="en-GB" sz="3200" dirty="0" smtClean="0"/>
          </a:p>
          <a:p>
            <a:r>
              <a:rPr lang="en-GB" sz="3200" dirty="0" smtClean="0"/>
              <a:t>Need for higher performance</a:t>
            </a:r>
          </a:p>
          <a:p>
            <a:endParaRPr lang="en-GB" sz="3200" dirty="0" smtClean="0"/>
          </a:p>
          <a:p>
            <a:pPr>
              <a:buNone/>
            </a:pPr>
            <a:r>
              <a:rPr lang="en-GB" sz="3200" dirty="0" smtClean="0"/>
              <a:t>	</a:t>
            </a:r>
          </a:p>
          <a:p>
            <a:pPr>
              <a:buNone/>
            </a:pPr>
            <a:r>
              <a:rPr lang="en-GB" sz="3200" dirty="0" smtClean="0"/>
              <a:t>	</a:t>
            </a:r>
          </a:p>
          <a:p>
            <a:pPr>
              <a:buNone/>
            </a:pPr>
            <a:r>
              <a:rPr lang="en-GB" sz="3200" dirty="0" smtClean="0"/>
              <a:t>	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 flipV="1">
            <a:off x="3714744" y="3000372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3714744" y="3357562"/>
            <a:ext cx="11334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3714744" y="3500438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29190" y="2714620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Request</a:t>
            </a:r>
            <a:endParaRPr lang="en-US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929190" y="3143248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Request</a:t>
            </a:r>
            <a:endParaRPr lang="en-US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929190" y="3571876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Request</a:t>
            </a:r>
            <a:endParaRPr lang="en-US" sz="2800" b="1" dirty="0"/>
          </a:p>
        </p:txBody>
      </p:sp>
      <p:sp>
        <p:nvSpPr>
          <p:cNvPr id="43" name="Flowchart: Magnetic Disk 42"/>
          <p:cNvSpPr/>
          <p:nvPr/>
        </p:nvSpPr>
        <p:spPr>
          <a:xfrm>
            <a:off x="2928926" y="3000372"/>
            <a:ext cx="642942" cy="714380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DB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Replicated databases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5214950"/>
            <a:ext cx="7772400" cy="121681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Need to keep multiple database instances synchronized</a:t>
            </a:r>
            <a:endParaRPr lang="en-GB" sz="3200" dirty="0"/>
          </a:p>
        </p:txBody>
      </p:sp>
      <p:sp>
        <p:nvSpPr>
          <p:cNvPr id="4" name="Rounded Rectangle 3"/>
          <p:cNvSpPr/>
          <p:nvPr/>
        </p:nvSpPr>
        <p:spPr>
          <a:xfrm>
            <a:off x="3500430" y="2857496"/>
            <a:ext cx="1571636" cy="7143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Replication Middleware</a:t>
            </a:r>
            <a:endParaRPr lang="en-US" sz="2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" name="Shape 4"/>
          <p:cNvCxnSpPr>
            <a:stCxn id="4" idx="2"/>
            <a:endCxn id="42" idx="4"/>
          </p:cNvCxnSpPr>
          <p:nvPr/>
        </p:nvCxnSpPr>
        <p:spPr>
          <a:xfrm rot="5400000">
            <a:off x="3339695" y="3303983"/>
            <a:ext cx="678661" cy="1214446"/>
          </a:xfrm>
          <a:prstGeom prst="bentConnector2">
            <a:avLst/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" name="Shape 5"/>
          <p:cNvCxnSpPr>
            <a:stCxn id="4" idx="0"/>
            <a:endCxn id="7" idx="4"/>
          </p:cNvCxnSpPr>
          <p:nvPr/>
        </p:nvCxnSpPr>
        <p:spPr>
          <a:xfrm rot="16200000" flipV="1">
            <a:off x="3303976" y="1875224"/>
            <a:ext cx="750099" cy="1214446"/>
          </a:xfrm>
          <a:prstGeom prst="bentConnector2">
            <a:avLst/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" name="Flowchart: Magnetic Disk 6"/>
          <p:cNvSpPr/>
          <p:nvPr/>
        </p:nvSpPr>
        <p:spPr>
          <a:xfrm>
            <a:off x="2500298" y="1714488"/>
            <a:ext cx="571504" cy="785818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DB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0800000" flipV="1">
            <a:off x="5072066" y="2786058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5072066" y="3214686"/>
            <a:ext cx="11334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5072066" y="3429000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215074" y="2500306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Request</a:t>
            </a:r>
            <a:endParaRPr lang="en-US" sz="2000" b="1" dirty="0"/>
          </a:p>
        </p:txBody>
      </p:sp>
      <p:cxnSp>
        <p:nvCxnSpPr>
          <p:cNvPr id="20" name="Shape 50"/>
          <p:cNvCxnSpPr>
            <a:endCxn id="41" idx="4"/>
          </p:cNvCxnSpPr>
          <p:nvPr/>
        </p:nvCxnSpPr>
        <p:spPr>
          <a:xfrm rot="10800000">
            <a:off x="3071802" y="3178968"/>
            <a:ext cx="428628" cy="1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215074" y="3000372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Request</a:t>
            </a:r>
            <a:endParaRPr lang="en-US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215074" y="3500438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Request</a:t>
            </a:r>
            <a:endParaRPr lang="en-US" sz="2000" b="1" dirty="0"/>
          </a:p>
        </p:txBody>
      </p:sp>
      <p:sp>
        <p:nvSpPr>
          <p:cNvPr id="41" name="Flowchart: Magnetic Disk 40"/>
          <p:cNvSpPr/>
          <p:nvPr/>
        </p:nvSpPr>
        <p:spPr>
          <a:xfrm>
            <a:off x="2500298" y="2786058"/>
            <a:ext cx="571504" cy="785818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DB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Flowchart: Magnetic Disk 41"/>
          <p:cNvSpPr/>
          <p:nvPr/>
        </p:nvSpPr>
        <p:spPr>
          <a:xfrm>
            <a:off x="2500298" y="3857628"/>
            <a:ext cx="571504" cy="785818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DB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Transparency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43116"/>
            <a:ext cx="7772400" cy="4143404"/>
          </a:xfrm>
        </p:spPr>
        <p:txBody>
          <a:bodyPr>
            <a:noAutofit/>
          </a:bodyPr>
          <a:lstStyle/>
          <a:p>
            <a:r>
              <a:rPr lang="en-GB" sz="3200" dirty="0" smtClean="0"/>
              <a:t>The replicated database should ideally provide the same behaviour as the standalone database</a:t>
            </a:r>
          </a:p>
          <a:p>
            <a:r>
              <a:rPr lang="en-GB" sz="3200" dirty="0" smtClean="0"/>
              <a:t>Correctness – performance </a:t>
            </a:r>
            <a:r>
              <a:rPr lang="en-GB" sz="3200" dirty="0" err="1" smtClean="0"/>
              <a:t>tradeoff</a:t>
            </a:r>
            <a:endParaRPr lang="en-GB" sz="32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pPr>
              <a:buNone/>
            </a:pPr>
            <a:endParaRPr lang="en-GB" sz="2800" dirty="0" smtClean="0"/>
          </a:p>
          <a:p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Transaction Scenario: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Picture 2" descr="C:\Users\t-konsk\AppData\Local\Microsoft\Windows\Temporary Internet Files\Content.IE5\1XPN13BE\MPj0438370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5" y="3786190"/>
            <a:ext cx="2240693" cy="1500198"/>
          </a:xfrm>
          <a:prstGeom prst="rect">
            <a:avLst/>
          </a:prstGeom>
          <a:noFill/>
        </p:spPr>
      </p:pic>
      <p:pic>
        <p:nvPicPr>
          <p:cNvPr id="5" name="Picture 5" descr="C:\Users\t-konsk\AppData\Local\Microsoft\Windows\Temporary Internet Files\Content.IE5\M6JTJUUT\MPj0438383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3786190"/>
            <a:ext cx="2230025" cy="1571636"/>
          </a:xfrm>
          <a:prstGeom prst="rect">
            <a:avLst/>
          </a:prstGeom>
          <a:noFill/>
        </p:spPr>
      </p:pic>
      <p:sp>
        <p:nvSpPr>
          <p:cNvPr id="6" name="Oval Callout 5"/>
          <p:cNvSpPr/>
          <p:nvPr/>
        </p:nvSpPr>
        <p:spPr>
          <a:xfrm>
            <a:off x="1285852" y="1857364"/>
            <a:ext cx="4000528" cy="1785950"/>
          </a:xfrm>
          <a:prstGeom prst="wedgeEllipseCallout">
            <a:avLst>
              <a:gd name="adj1" fmla="val -28298"/>
              <a:gd name="adj2" fmla="val 60271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chemeClr val="bg1"/>
                </a:solidFill>
              </a:rPr>
              <a:t>“I have transferred £1m to your account”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1571604" y="2000240"/>
            <a:ext cx="2857520" cy="1285884"/>
          </a:xfrm>
          <a:prstGeom prst="wedgeRectCallout">
            <a:avLst>
              <a:gd name="adj1" fmla="val -29449"/>
              <a:gd name="adj2" fmla="val 92101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Transfer £1m to trader Y’s account</a:t>
            </a:r>
            <a:endParaRPr lang="en-GB" sz="2800" dirty="0"/>
          </a:p>
        </p:txBody>
      </p:sp>
      <p:sp>
        <p:nvSpPr>
          <p:cNvPr id="8" name="Rectangular Callout 7"/>
          <p:cNvSpPr/>
          <p:nvPr/>
        </p:nvSpPr>
        <p:spPr>
          <a:xfrm>
            <a:off x="3071802" y="5429264"/>
            <a:ext cx="2357454" cy="1000132"/>
          </a:xfrm>
          <a:prstGeom prst="wedgeRectCallout">
            <a:avLst>
              <a:gd name="adj1" fmla="val -33641"/>
              <a:gd name="adj2" fmla="val -93465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Transaction is complete</a:t>
            </a:r>
            <a:endParaRPr lang="en-GB" sz="2800" dirty="0"/>
          </a:p>
        </p:txBody>
      </p:sp>
      <p:sp>
        <p:nvSpPr>
          <p:cNvPr id="9" name="Oval Callout 8"/>
          <p:cNvSpPr/>
          <p:nvPr/>
        </p:nvSpPr>
        <p:spPr>
          <a:xfrm>
            <a:off x="4714876" y="2214554"/>
            <a:ext cx="2500330" cy="1071570"/>
          </a:xfrm>
          <a:prstGeom prst="wedgeEllipseCallout">
            <a:avLst>
              <a:gd name="adj1" fmla="val 39956"/>
              <a:gd name="adj2" fmla="val 12753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“Let me check it”</a:t>
            </a:r>
            <a:endParaRPr lang="en-GB" sz="2800" dirty="0"/>
          </a:p>
        </p:txBody>
      </p:sp>
      <p:sp>
        <p:nvSpPr>
          <p:cNvPr id="10" name="Rectangular Callout 9"/>
          <p:cNvSpPr/>
          <p:nvPr/>
        </p:nvSpPr>
        <p:spPr>
          <a:xfrm>
            <a:off x="4429124" y="5429264"/>
            <a:ext cx="2357454" cy="1000132"/>
          </a:xfrm>
          <a:prstGeom prst="wedgeRectCallout">
            <a:avLst>
              <a:gd name="adj1" fmla="val 28422"/>
              <a:gd name="adj2" fmla="val -10126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No update to your account</a:t>
            </a:r>
            <a:endParaRPr lang="en-GB" sz="2800" dirty="0"/>
          </a:p>
        </p:txBody>
      </p:sp>
      <p:sp>
        <p:nvSpPr>
          <p:cNvPr id="11" name="Oval Callout 10"/>
          <p:cNvSpPr/>
          <p:nvPr/>
        </p:nvSpPr>
        <p:spPr>
          <a:xfrm>
            <a:off x="4643438" y="2071678"/>
            <a:ext cx="3643338" cy="1214446"/>
          </a:xfrm>
          <a:prstGeom prst="wedgeEllipseCallout">
            <a:avLst>
              <a:gd name="adj1" fmla="val 12389"/>
              <a:gd name="adj2" fmla="val 12151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“Are you kidding me ???”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857224" y="5357826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Trader X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000892" y="5429264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Trader Y</a:t>
            </a:r>
            <a:endParaRPr lang="en-GB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6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Strong Consistency</a:t>
            </a:r>
            <a:r>
              <a:rPr lang="en-GB" sz="2800" dirty="0" smtClean="0"/>
              <a:t>	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785926"/>
            <a:ext cx="7772400" cy="414100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After a transaction commits, its results must be visible to </a:t>
            </a:r>
            <a:r>
              <a:rPr lang="en-GB" sz="3200" dirty="0" smtClean="0">
                <a:solidFill>
                  <a:srgbClr val="FF0000"/>
                </a:solidFill>
              </a:rPr>
              <a:t>all</a:t>
            </a:r>
            <a:r>
              <a:rPr lang="en-GB" sz="3200" dirty="0" smtClean="0"/>
              <a:t> subsequent transactions </a:t>
            </a:r>
            <a:endParaRPr lang="en-GB" sz="3200" strike="sngStrike" dirty="0" smtClean="0"/>
          </a:p>
          <a:p>
            <a:r>
              <a:rPr lang="en-GB" sz="3200" dirty="0" smtClean="0"/>
              <a:t>Natively provided by centralized systems.</a:t>
            </a:r>
          </a:p>
          <a:p>
            <a:r>
              <a:rPr lang="en-GB" sz="3200" dirty="0" smtClean="0"/>
              <a:t>Imposes a performance </a:t>
            </a:r>
            <a:r>
              <a:rPr lang="en-GB" sz="3200" dirty="0" smtClean="0">
                <a:solidFill>
                  <a:srgbClr val="FF0000"/>
                </a:solidFill>
              </a:rPr>
              <a:t>penalty</a:t>
            </a:r>
            <a:r>
              <a:rPr lang="en-GB" sz="3200" dirty="0" smtClean="0"/>
              <a:t> in replicated systems.</a:t>
            </a:r>
            <a:endParaRPr lang="en-GB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7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Providing Strong Consistency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586690" cy="4572000"/>
          </a:xfrm>
        </p:spPr>
        <p:txBody>
          <a:bodyPr/>
          <a:lstStyle/>
          <a:p>
            <a:r>
              <a:rPr lang="en-GB" sz="3200" dirty="0" smtClean="0"/>
              <a:t>Traditional Way: </a:t>
            </a:r>
            <a:endParaRPr lang="en-GB" dirty="0" smtClean="0"/>
          </a:p>
          <a:p>
            <a:pPr lvl="1"/>
            <a:r>
              <a:rPr lang="en-GB" sz="2800" dirty="0" smtClean="0"/>
              <a:t>Eager update propagation</a:t>
            </a:r>
          </a:p>
          <a:p>
            <a:pPr lvl="1"/>
            <a:endParaRPr lang="en-GB" sz="2800" dirty="0" smtClean="0"/>
          </a:p>
          <a:p>
            <a:r>
              <a:rPr lang="en-GB" sz="3200" dirty="0" smtClean="0"/>
              <a:t>Our Proposal: </a:t>
            </a:r>
          </a:p>
          <a:p>
            <a:pPr lvl="1"/>
            <a:r>
              <a:rPr lang="en-GB" sz="2800" dirty="0" smtClean="0"/>
              <a:t>Lazy update propagation</a:t>
            </a:r>
          </a:p>
          <a:p>
            <a:pPr lvl="1"/>
            <a:r>
              <a:rPr lang="en-GB" sz="2800" dirty="0" smtClean="0"/>
              <a:t>The replicated DBMS hides inconsistent replica states from the clients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8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Traditional Implementation</a:t>
            </a:r>
            <a:endParaRPr lang="en-GB" sz="36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928662" y="1500174"/>
            <a:ext cx="7772400" cy="4572000"/>
          </a:xfrm>
        </p:spPr>
        <p:txBody>
          <a:bodyPr/>
          <a:lstStyle/>
          <a:p>
            <a:r>
              <a:rPr lang="en-GB" sz="3200" dirty="0" smtClean="0"/>
              <a:t>Each transaction must be committed</a:t>
            </a:r>
          </a:p>
          <a:p>
            <a:pPr marL="912114" lvl="1" indent="-514350"/>
            <a:r>
              <a:rPr lang="en-GB" sz="2800" dirty="0" smtClean="0"/>
              <a:t>to </a:t>
            </a:r>
            <a:r>
              <a:rPr lang="en-GB" sz="2800" dirty="0" smtClean="0">
                <a:solidFill>
                  <a:srgbClr val="FF0000"/>
                </a:solidFill>
              </a:rPr>
              <a:t>all</a:t>
            </a:r>
            <a:r>
              <a:rPr lang="en-GB" sz="2800" dirty="0" smtClean="0"/>
              <a:t> replicas </a:t>
            </a:r>
          </a:p>
          <a:p>
            <a:pPr marL="912114" lvl="1" indent="-514350"/>
            <a:r>
              <a:rPr lang="en-GB" sz="2800" dirty="0" smtClean="0"/>
              <a:t>in the </a:t>
            </a:r>
            <a:r>
              <a:rPr lang="en-GB" sz="2800" dirty="0" smtClean="0">
                <a:solidFill>
                  <a:srgbClr val="FF0000"/>
                </a:solidFill>
              </a:rPr>
              <a:t>same</a:t>
            </a:r>
            <a:r>
              <a:rPr lang="en-GB" sz="2800" dirty="0" smtClean="0"/>
              <a:t> global order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4572000" y="4643446"/>
            <a:ext cx="1571636" cy="64294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Replication Middleware</a:t>
            </a:r>
            <a:endParaRPr lang="en-US" sz="2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" name="Shape 4"/>
          <p:cNvCxnSpPr>
            <a:stCxn id="4" idx="2"/>
            <a:endCxn id="102" idx="4"/>
          </p:cNvCxnSpPr>
          <p:nvPr/>
        </p:nvCxnSpPr>
        <p:spPr>
          <a:xfrm rot="5400000">
            <a:off x="3946918" y="4482710"/>
            <a:ext cx="607223" cy="2214578"/>
          </a:xfrm>
          <a:prstGeom prst="bentConnector2">
            <a:avLst/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" name="Shape 50"/>
          <p:cNvCxnSpPr>
            <a:stCxn id="4" idx="1"/>
            <a:endCxn id="101" idx="4"/>
          </p:cNvCxnSpPr>
          <p:nvPr/>
        </p:nvCxnSpPr>
        <p:spPr>
          <a:xfrm rot="10800000">
            <a:off x="3143240" y="4964917"/>
            <a:ext cx="1428760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" name="Shape 6"/>
          <p:cNvCxnSpPr>
            <a:stCxn id="4" idx="0"/>
            <a:endCxn id="97" idx="4"/>
          </p:cNvCxnSpPr>
          <p:nvPr/>
        </p:nvCxnSpPr>
        <p:spPr>
          <a:xfrm rot="16200000" flipV="1">
            <a:off x="3911199" y="3196827"/>
            <a:ext cx="678661" cy="2214578"/>
          </a:xfrm>
          <a:prstGeom prst="bentConnector2">
            <a:avLst/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0" name="Right Arrow 19"/>
          <p:cNvSpPr/>
          <p:nvPr/>
        </p:nvSpPr>
        <p:spPr>
          <a:xfrm rot="10800000">
            <a:off x="3500430" y="3786190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ight Arrow 37"/>
          <p:cNvSpPr/>
          <p:nvPr/>
        </p:nvSpPr>
        <p:spPr>
          <a:xfrm rot="10800000">
            <a:off x="6429388" y="4857760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Rectangle 38"/>
          <p:cNvSpPr/>
          <p:nvPr/>
        </p:nvSpPr>
        <p:spPr>
          <a:xfrm>
            <a:off x="6357950" y="4643446"/>
            <a:ext cx="914400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500430" y="3571876"/>
            <a:ext cx="914400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6" name="Right Arrow 45"/>
          <p:cNvSpPr/>
          <p:nvPr/>
        </p:nvSpPr>
        <p:spPr>
          <a:xfrm>
            <a:off x="3571868" y="3786190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Rectangle 46"/>
          <p:cNvSpPr/>
          <p:nvPr/>
        </p:nvSpPr>
        <p:spPr>
          <a:xfrm>
            <a:off x="3286116" y="3571876"/>
            <a:ext cx="1285884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COMMITTED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2" name="Right Arrow 51"/>
          <p:cNvSpPr/>
          <p:nvPr/>
        </p:nvSpPr>
        <p:spPr>
          <a:xfrm>
            <a:off x="6500826" y="4857760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Rectangle 52"/>
          <p:cNvSpPr/>
          <p:nvPr/>
        </p:nvSpPr>
        <p:spPr>
          <a:xfrm>
            <a:off x="6215074" y="4643446"/>
            <a:ext cx="1285884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COMMITTED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9" name="Right Arrow 58"/>
          <p:cNvSpPr/>
          <p:nvPr/>
        </p:nvSpPr>
        <p:spPr>
          <a:xfrm rot="10800000">
            <a:off x="3500430" y="4786322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0" name="Rectangle 59"/>
          <p:cNvSpPr/>
          <p:nvPr/>
        </p:nvSpPr>
        <p:spPr>
          <a:xfrm>
            <a:off x="3500430" y="4572008"/>
            <a:ext cx="914400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61" name="Right Arrow 60"/>
          <p:cNvSpPr/>
          <p:nvPr/>
        </p:nvSpPr>
        <p:spPr>
          <a:xfrm rot="10800000">
            <a:off x="3500430" y="5715016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2" name="Rectangle 61"/>
          <p:cNvSpPr/>
          <p:nvPr/>
        </p:nvSpPr>
        <p:spPr>
          <a:xfrm>
            <a:off x="3500430" y="5500702"/>
            <a:ext cx="914400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69" name="Right Arrow 68"/>
          <p:cNvSpPr/>
          <p:nvPr/>
        </p:nvSpPr>
        <p:spPr>
          <a:xfrm>
            <a:off x="3571868" y="4786322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0" name="Rectangle 69"/>
          <p:cNvSpPr/>
          <p:nvPr/>
        </p:nvSpPr>
        <p:spPr>
          <a:xfrm>
            <a:off x="3286116" y="4572008"/>
            <a:ext cx="1285884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COMMITTED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71" name="Right Arrow 70"/>
          <p:cNvSpPr/>
          <p:nvPr/>
        </p:nvSpPr>
        <p:spPr>
          <a:xfrm>
            <a:off x="3571868" y="5715016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2" name="Rectangle 71"/>
          <p:cNvSpPr/>
          <p:nvPr/>
        </p:nvSpPr>
        <p:spPr>
          <a:xfrm>
            <a:off x="3357554" y="5500702"/>
            <a:ext cx="1285884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95000"/>
                  </a:schemeClr>
                </a:solidFill>
              </a:rPr>
              <a:t>COMMITTED</a:t>
            </a:r>
            <a:endParaRPr lang="en-GB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97" name="Flowchart: Magnetic Disk 96"/>
          <p:cNvSpPr/>
          <p:nvPr/>
        </p:nvSpPr>
        <p:spPr>
          <a:xfrm>
            <a:off x="2571736" y="3571876"/>
            <a:ext cx="571504" cy="785818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DB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1" name="Flowchart: Magnetic Disk 100"/>
          <p:cNvSpPr/>
          <p:nvPr/>
        </p:nvSpPr>
        <p:spPr>
          <a:xfrm>
            <a:off x="2571736" y="4572008"/>
            <a:ext cx="571504" cy="785818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DB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" name="Flowchart: Magnetic Disk 101"/>
          <p:cNvSpPr/>
          <p:nvPr/>
        </p:nvSpPr>
        <p:spPr>
          <a:xfrm>
            <a:off x="2571736" y="5500702"/>
            <a:ext cx="571504" cy="785818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DB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F12E-EA13-4CCC-B2E2-091103C9B943}" type="slidenum">
              <a:rPr lang="en-GB" smtClean="0"/>
              <a:pPr/>
              <a:t>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38" grpId="0" animBg="1"/>
      <p:bldP spid="38" grpId="1" animBg="1"/>
      <p:bldP spid="39" grpId="0" animBg="1"/>
      <p:bldP spid="39" grpId="1" animBg="1"/>
      <p:bldP spid="41" grpId="0" animBg="1"/>
      <p:bldP spid="41" grpId="1" animBg="1"/>
      <p:bldP spid="46" grpId="0" animBg="1"/>
      <p:bldP spid="46" grpId="1" animBg="1"/>
      <p:bldP spid="47" grpId="0" animBg="1"/>
      <p:bldP spid="47" grpId="1" animBg="1"/>
      <p:bldP spid="52" grpId="0" animBg="1"/>
      <p:bldP spid="53" grpId="0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10879</TotalTime>
  <Words>697</Words>
  <Application>Microsoft Office PowerPoint</Application>
  <PresentationFormat>On-screen Show (4:3)</PresentationFormat>
  <Paragraphs>275</Paragraphs>
  <Slides>26</Slides>
  <Notes>12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Metro</vt:lpstr>
      <vt:lpstr>Strongly consistent replication for a bargain</vt:lpstr>
      <vt:lpstr>Overview</vt:lpstr>
      <vt:lpstr>Introduction</vt:lpstr>
      <vt:lpstr>Replicated databases</vt:lpstr>
      <vt:lpstr>Replication Transparency</vt:lpstr>
      <vt:lpstr>Transaction Scenario: </vt:lpstr>
      <vt:lpstr>Strong Consistency </vt:lpstr>
      <vt:lpstr>Providing Strong Consistency</vt:lpstr>
      <vt:lpstr>Traditional Implementation</vt:lpstr>
      <vt:lpstr>Overview of Our Approach </vt:lpstr>
      <vt:lpstr>Strong Consistency Provision</vt:lpstr>
      <vt:lpstr>How It Works</vt:lpstr>
      <vt:lpstr>System Properties</vt:lpstr>
      <vt:lpstr>Exploiting Metadata</vt:lpstr>
      <vt:lpstr>Table Versions</vt:lpstr>
      <vt:lpstr>Using Table Versions </vt:lpstr>
      <vt:lpstr>Example</vt:lpstr>
      <vt:lpstr>Advantages</vt:lpstr>
      <vt:lpstr>Experimental evaluation </vt:lpstr>
      <vt:lpstr>Benchmark: TPC-W </vt:lpstr>
      <vt:lpstr>Experimental Results TPC-W – 20% Updates</vt:lpstr>
      <vt:lpstr>Experimental Results TPC-W – 50% Updates</vt:lpstr>
      <vt:lpstr>In the paper:</vt:lpstr>
      <vt:lpstr>Conclusion</vt:lpstr>
      <vt:lpstr>Experimental Results TPC-W – 5% Updates </vt:lpstr>
      <vt:lpstr>Future work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reconfiguration of replicated databases</dc:title>
  <dc:creator>Konstantinos Krikellas</dc:creator>
  <cp:lastModifiedBy>samehe</cp:lastModifiedBy>
  <cp:revision>720</cp:revision>
  <dcterms:created xsi:type="dcterms:W3CDTF">2008-05-23T16:55:24Z</dcterms:created>
  <dcterms:modified xsi:type="dcterms:W3CDTF">2011-08-04T19:03:08Z</dcterms:modified>
</cp:coreProperties>
</file>