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5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36"/>
  </p:notesMasterIdLst>
  <p:sldIdLst>
    <p:sldId id="256" r:id="rId5"/>
    <p:sldId id="268" r:id="rId6"/>
    <p:sldId id="338" r:id="rId7"/>
    <p:sldId id="339" r:id="rId8"/>
    <p:sldId id="342" r:id="rId9"/>
    <p:sldId id="295" r:id="rId10"/>
    <p:sldId id="309" r:id="rId11"/>
    <p:sldId id="314" r:id="rId12"/>
    <p:sldId id="297" r:id="rId13"/>
    <p:sldId id="298" r:id="rId14"/>
    <p:sldId id="313" r:id="rId15"/>
    <p:sldId id="315" r:id="rId16"/>
    <p:sldId id="290" r:id="rId17"/>
    <p:sldId id="291" r:id="rId18"/>
    <p:sldId id="292" r:id="rId19"/>
    <p:sldId id="344" r:id="rId20"/>
    <p:sldId id="294" r:id="rId21"/>
    <p:sldId id="301" r:id="rId22"/>
    <p:sldId id="281" r:id="rId23"/>
    <p:sldId id="303" r:id="rId24"/>
    <p:sldId id="270" r:id="rId25"/>
    <p:sldId id="352" r:id="rId26"/>
    <p:sldId id="353" r:id="rId27"/>
    <p:sldId id="354" r:id="rId28"/>
    <p:sldId id="349" r:id="rId29"/>
    <p:sldId id="350" r:id="rId30"/>
    <p:sldId id="351" r:id="rId31"/>
    <p:sldId id="323" r:id="rId32"/>
    <p:sldId id="307" r:id="rId33"/>
    <p:sldId id="345" r:id="rId34"/>
    <p:sldId id="282" r:id="rId3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81979" autoAdjust="0"/>
  </p:normalViewPr>
  <p:slideViewPr>
    <p:cSldViewPr>
      <p:cViewPr varScale="1">
        <p:scale>
          <a:sx n="86" d="100"/>
          <a:sy n="86" d="100"/>
        </p:scale>
        <p:origin x="-84" y="-283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622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yuxhe\sync\tians\presentation\icdcs\Book1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yuxhe\sync\tians\presentation\icdcs\Book1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yuxhe\sync\tians\presentation\icdcs\Book1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Book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727444731727677"/>
          <c:y val="3.9402884306109685E-2"/>
          <c:w val="0.78914539423304175"/>
          <c:h val="0.7700656342139619"/>
        </c:manualLayout>
      </c:layout>
      <c:scatterChart>
        <c:scatterStyle val="smoothMarker"/>
        <c:varyColors val="0"/>
        <c:ser>
          <c:idx val="0"/>
          <c:order val="0"/>
          <c:xVal>
            <c:numRef>
              <c:f>Sheet2!$A$1:$A$11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0.30000000000000032</c:v>
                </c:pt>
                <c:pt idx="4">
                  <c:v>0.4</c:v>
                </c:pt>
                <c:pt idx="5">
                  <c:v>0.5</c:v>
                </c:pt>
                <c:pt idx="6">
                  <c:v>0.60000000000000064</c:v>
                </c:pt>
                <c:pt idx="7">
                  <c:v>0.70000000000000062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Sheet2!$C$1:$C$11</c:f>
              <c:numCache>
                <c:formatCode>General</c:formatCode>
                <c:ptCount val="11"/>
                <c:pt idx="0">
                  <c:v>0.99872648621384064</c:v>
                </c:pt>
                <c:pt idx="1">
                  <c:v>0.99751970529789979</c:v>
                </c:pt>
                <c:pt idx="2">
                  <c:v>0.99516937949465856</c:v>
                </c:pt>
                <c:pt idx="3">
                  <c:v>0.99059188634041162</c:v>
                </c:pt>
                <c:pt idx="4">
                  <c:v>0.9816767633611726</c:v>
                </c:pt>
                <c:pt idx="5">
                  <c:v>0.96431367508190158</c:v>
                </c:pt>
                <c:pt idx="6">
                  <c:v>0.93049733454506278</c:v>
                </c:pt>
                <c:pt idx="7">
                  <c:v>0.86463664957298281</c:v>
                </c:pt>
                <c:pt idx="8">
                  <c:v>0.73636641819575177</c:v>
                </c:pt>
                <c:pt idx="9">
                  <c:v>0.48654739088768101</c:v>
                </c:pt>
                <c:pt idx="10">
                  <c:v>0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4222848"/>
        <c:axId val="34224768"/>
      </c:scatterChart>
      <c:valAx>
        <c:axId val="34222848"/>
        <c:scaling>
          <c:orientation val="minMax"/>
          <c:max val="1"/>
        </c:scaling>
        <c:delete val="0"/>
        <c:axPos val="b"/>
        <c:title>
          <c:tx>
            <c:rich>
              <a:bodyPr/>
              <a:lstStyle/>
              <a:p>
                <a:pPr>
                  <a:defRPr sz="2000"/>
                </a:pPr>
                <a:r>
                  <a:rPr lang="en-US" sz="1800" b="0" dirty="0"/>
                  <a:t>Normalized Arrival Rate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34224768"/>
        <c:crosses val="autoZero"/>
        <c:crossBetween val="midCat"/>
        <c:majorUnit val="0.1"/>
      </c:valAx>
      <c:valAx>
        <c:axId val="34224768"/>
        <c:scaling>
          <c:orientation val="minMax"/>
          <c:max val="1"/>
          <c:min val="0.95000000000000062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800" b="0"/>
                </a:pPr>
                <a:r>
                  <a:rPr lang="en-US" sz="1800" b="0"/>
                  <a:t>Quality</a:t>
                </a:r>
              </a:p>
            </c:rich>
          </c:tx>
          <c:layout>
            <c:manualLayout>
              <c:xMode val="edge"/>
              <c:yMode val="edge"/>
              <c:x val="1.9709767575503485E-2"/>
              <c:y val="2.4808933652911404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4222848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7274447317276775"/>
          <c:y val="3.9402884306109678E-2"/>
          <c:w val="0.78914539423304175"/>
          <c:h val="0.77006563421396279"/>
        </c:manualLayout>
      </c:layout>
      <c:scatterChart>
        <c:scatterStyle val="smoothMarker"/>
        <c:varyColors val="0"/>
        <c:ser>
          <c:idx val="0"/>
          <c:order val="0"/>
          <c:xVal>
            <c:numRef>
              <c:f>Sheet2!$A$1:$A$11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0.30000000000000032</c:v>
                </c:pt>
                <c:pt idx="4">
                  <c:v>0.4</c:v>
                </c:pt>
                <c:pt idx="5">
                  <c:v>0.5</c:v>
                </c:pt>
                <c:pt idx="6">
                  <c:v>0.60000000000000064</c:v>
                </c:pt>
                <c:pt idx="7">
                  <c:v>0.70000000000000062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Sheet2!$C$1:$C$11</c:f>
              <c:numCache>
                <c:formatCode>General</c:formatCode>
                <c:ptCount val="11"/>
                <c:pt idx="0">
                  <c:v>0.99872648621384064</c:v>
                </c:pt>
                <c:pt idx="1">
                  <c:v>0.99751970529789968</c:v>
                </c:pt>
                <c:pt idx="2">
                  <c:v>0.99516937949465856</c:v>
                </c:pt>
                <c:pt idx="3">
                  <c:v>0.99059188634041162</c:v>
                </c:pt>
                <c:pt idx="4">
                  <c:v>0.9816767633611726</c:v>
                </c:pt>
                <c:pt idx="5">
                  <c:v>0.96431367508190158</c:v>
                </c:pt>
                <c:pt idx="6">
                  <c:v>0.93049733454506278</c:v>
                </c:pt>
                <c:pt idx="7">
                  <c:v>0.86463664957298281</c:v>
                </c:pt>
                <c:pt idx="8">
                  <c:v>0.73636641819575177</c:v>
                </c:pt>
                <c:pt idx="9">
                  <c:v>0.48654739088768106</c:v>
                </c:pt>
                <c:pt idx="10">
                  <c:v>0</c:v>
                </c:pt>
              </c:numCache>
            </c:numRef>
          </c:yVal>
          <c:smooth val="1"/>
        </c:ser>
        <c:ser>
          <c:idx val="1"/>
          <c:order val="1"/>
          <c:xVal>
            <c:numRef>
              <c:f>Sheet2!$E$1:$E$8</c:f>
              <c:numCache>
                <c:formatCode>General</c:formatCode>
                <c:ptCount val="8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0.60000000000000064</c:v>
                </c:pt>
                <c:pt idx="4">
                  <c:v>0.72000000000000064</c:v>
                </c:pt>
                <c:pt idx="5">
                  <c:v>0.82500000000000062</c:v>
                </c:pt>
                <c:pt idx="6">
                  <c:v>0.89999999999999991</c:v>
                </c:pt>
                <c:pt idx="7">
                  <c:v>0.98</c:v>
                </c:pt>
              </c:numCache>
            </c:numRef>
          </c:xVal>
          <c:yVal>
            <c:numRef>
              <c:f>Sheet2!$C$1:$C$8</c:f>
              <c:numCache>
                <c:formatCode>General</c:formatCode>
                <c:ptCount val="8"/>
                <c:pt idx="0">
                  <c:v>0.99872648621384064</c:v>
                </c:pt>
                <c:pt idx="1">
                  <c:v>0.99751970529789968</c:v>
                </c:pt>
                <c:pt idx="2">
                  <c:v>0.99516937949465856</c:v>
                </c:pt>
                <c:pt idx="3">
                  <c:v>0.99059188634041162</c:v>
                </c:pt>
                <c:pt idx="4">
                  <c:v>0.9816767633611726</c:v>
                </c:pt>
                <c:pt idx="5">
                  <c:v>0.96431367508190158</c:v>
                </c:pt>
                <c:pt idx="6">
                  <c:v>0.93049733454506278</c:v>
                </c:pt>
                <c:pt idx="7">
                  <c:v>0.86463664957298281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4824192"/>
        <c:axId val="34826112"/>
      </c:scatterChart>
      <c:valAx>
        <c:axId val="34824192"/>
        <c:scaling>
          <c:orientation val="minMax"/>
          <c:max val="1"/>
        </c:scaling>
        <c:delete val="0"/>
        <c:axPos val="b"/>
        <c:title>
          <c:tx>
            <c:rich>
              <a:bodyPr/>
              <a:lstStyle/>
              <a:p>
                <a:pPr>
                  <a:defRPr sz="1800" b="0"/>
                </a:pPr>
                <a:r>
                  <a:rPr lang="en-US" sz="1800" b="0"/>
                  <a:t>Normalized Arrival Rate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34826112"/>
        <c:crosses val="autoZero"/>
        <c:crossBetween val="midCat"/>
        <c:majorUnit val="0.1"/>
      </c:valAx>
      <c:valAx>
        <c:axId val="34826112"/>
        <c:scaling>
          <c:orientation val="minMax"/>
          <c:max val="1"/>
          <c:min val="0.95000000000000062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 dirty="0"/>
                  <a:t>Quality</a:t>
                </a:r>
              </a:p>
            </c:rich>
          </c:tx>
          <c:layout>
            <c:manualLayout>
              <c:xMode val="edge"/>
              <c:yMode val="edge"/>
              <c:x val="1.9709767575503485E-2"/>
              <c:y val="2.4808933652911393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4824192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7274447317276787"/>
          <c:y val="3.9402884306109678E-2"/>
          <c:w val="0.78914539423304175"/>
          <c:h val="0.77006563421396301"/>
        </c:manualLayout>
      </c:layout>
      <c:scatterChart>
        <c:scatterStyle val="smoothMarker"/>
        <c:varyColors val="0"/>
        <c:ser>
          <c:idx val="0"/>
          <c:order val="0"/>
          <c:xVal>
            <c:numRef>
              <c:f>Sheet2!$A$1:$A$11</c:f>
              <c:numCache>
                <c:formatCode>General</c:formatCode>
                <c:ptCount val="11"/>
                <c:pt idx="0">
                  <c:v>0</c:v>
                </c:pt>
                <c:pt idx="1">
                  <c:v>0.1</c:v>
                </c:pt>
                <c:pt idx="2">
                  <c:v>0.2</c:v>
                </c:pt>
                <c:pt idx="3">
                  <c:v>0.30000000000000032</c:v>
                </c:pt>
                <c:pt idx="4">
                  <c:v>0.4</c:v>
                </c:pt>
                <c:pt idx="5">
                  <c:v>0.5</c:v>
                </c:pt>
                <c:pt idx="6">
                  <c:v>0.60000000000000064</c:v>
                </c:pt>
                <c:pt idx="7">
                  <c:v>0.70000000000000062</c:v>
                </c:pt>
                <c:pt idx="8">
                  <c:v>0.8</c:v>
                </c:pt>
                <c:pt idx="9">
                  <c:v>0.9</c:v>
                </c:pt>
                <c:pt idx="10">
                  <c:v>1</c:v>
                </c:pt>
              </c:numCache>
            </c:numRef>
          </c:xVal>
          <c:yVal>
            <c:numRef>
              <c:f>Sheet2!$C$1:$C$11</c:f>
              <c:numCache>
                <c:formatCode>General</c:formatCode>
                <c:ptCount val="11"/>
                <c:pt idx="0">
                  <c:v>0.99872648621384064</c:v>
                </c:pt>
                <c:pt idx="1">
                  <c:v>0.99751970529789957</c:v>
                </c:pt>
                <c:pt idx="2">
                  <c:v>0.99516937949465856</c:v>
                </c:pt>
                <c:pt idx="3">
                  <c:v>0.99059188634041162</c:v>
                </c:pt>
                <c:pt idx="4">
                  <c:v>0.9816767633611726</c:v>
                </c:pt>
                <c:pt idx="5">
                  <c:v>0.96431367508190158</c:v>
                </c:pt>
                <c:pt idx="6">
                  <c:v>0.93049733454506278</c:v>
                </c:pt>
                <c:pt idx="7">
                  <c:v>0.86463664957298281</c:v>
                </c:pt>
                <c:pt idx="8">
                  <c:v>0.73636641819575177</c:v>
                </c:pt>
                <c:pt idx="9">
                  <c:v>0.48654739088768117</c:v>
                </c:pt>
                <c:pt idx="10">
                  <c:v>0</c:v>
                </c:pt>
              </c:numCache>
            </c:numRef>
          </c:yVal>
          <c:smooth val="1"/>
        </c:ser>
        <c:ser>
          <c:idx val="1"/>
          <c:order val="1"/>
          <c:xVal>
            <c:numRef>
              <c:f>Sheet2!$E$1:$E$8</c:f>
              <c:numCache>
                <c:formatCode>General</c:formatCode>
                <c:ptCount val="8"/>
                <c:pt idx="0">
                  <c:v>0</c:v>
                </c:pt>
                <c:pt idx="1">
                  <c:v>0.2</c:v>
                </c:pt>
                <c:pt idx="2">
                  <c:v>0.4</c:v>
                </c:pt>
                <c:pt idx="3">
                  <c:v>0.60000000000000064</c:v>
                </c:pt>
                <c:pt idx="4">
                  <c:v>0.72000000000000064</c:v>
                </c:pt>
                <c:pt idx="5">
                  <c:v>0.82500000000000062</c:v>
                </c:pt>
                <c:pt idx="6">
                  <c:v>0.89999999999999991</c:v>
                </c:pt>
                <c:pt idx="7">
                  <c:v>0.98</c:v>
                </c:pt>
              </c:numCache>
            </c:numRef>
          </c:xVal>
          <c:yVal>
            <c:numRef>
              <c:f>Sheet2!$C$1:$C$8</c:f>
              <c:numCache>
                <c:formatCode>General</c:formatCode>
                <c:ptCount val="8"/>
                <c:pt idx="0">
                  <c:v>0.99872648621384064</c:v>
                </c:pt>
                <c:pt idx="1">
                  <c:v>0.99751970529789957</c:v>
                </c:pt>
                <c:pt idx="2">
                  <c:v>0.99516937949465856</c:v>
                </c:pt>
                <c:pt idx="3">
                  <c:v>0.99059188634041162</c:v>
                </c:pt>
                <c:pt idx="4">
                  <c:v>0.9816767633611726</c:v>
                </c:pt>
                <c:pt idx="5">
                  <c:v>0.96431367508190158</c:v>
                </c:pt>
                <c:pt idx="6">
                  <c:v>0.93049733454506278</c:v>
                </c:pt>
                <c:pt idx="7">
                  <c:v>0.86463664957298281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4787712"/>
        <c:axId val="34789632"/>
      </c:scatterChart>
      <c:valAx>
        <c:axId val="34787712"/>
        <c:scaling>
          <c:orientation val="minMax"/>
          <c:max val="1"/>
        </c:scaling>
        <c:delete val="0"/>
        <c:axPos val="b"/>
        <c:title>
          <c:tx>
            <c:rich>
              <a:bodyPr/>
              <a:lstStyle/>
              <a:p>
                <a:pPr>
                  <a:defRPr sz="1800" b="0"/>
                </a:pPr>
                <a:r>
                  <a:rPr lang="en-US" sz="1800" b="0"/>
                  <a:t>Normalized Arrival Rate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34789632"/>
        <c:crosses val="autoZero"/>
        <c:crossBetween val="midCat"/>
        <c:majorUnit val="0.1"/>
      </c:valAx>
      <c:valAx>
        <c:axId val="34789632"/>
        <c:scaling>
          <c:orientation val="minMax"/>
          <c:max val="1"/>
          <c:min val="0.95000000000000062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600" b="0"/>
                </a:pPr>
                <a:r>
                  <a:rPr lang="en-US" sz="1600" b="0" dirty="0"/>
                  <a:t>Quality</a:t>
                </a:r>
              </a:p>
            </c:rich>
          </c:tx>
          <c:layout>
            <c:manualLayout>
              <c:xMode val="edge"/>
              <c:yMode val="edge"/>
              <c:x val="1.9709767575503485E-2"/>
              <c:y val="2.4808933652911404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4787712"/>
        <c:crosses val="autoZero"/>
        <c:crossBetween val="midCat"/>
      </c:valAx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6572319054976092"/>
          <c:y val="6.8981244894057117E-2"/>
          <c:w val="0.75651193010051465"/>
          <c:h val="0.76604179278306761"/>
        </c:manualLayout>
      </c:layout>
      <c:scatterChart>
        <c:scatterStyle val="smoothMarker"/>
        <c:varyColors val="0"/>
        <c:ser>
          <c:idx val="0"/>
          <c:order val="0"/>
          <c:xVal>
            <c:numRef>
              <c:f>Sheet1!$C$1:$C$11</c:f>
              <c:numCache>
                <c:formatCode>General</c:formatCode>
                <c:ptCount val="11"/>
                <c:pt idx="0">
                  <c:v>0</c:v>
                </c:pt>
                <c:pt idx="1">
                  <c:v>10</c:v>
                </c:pt>
                <c:pt idx="2">
                  <c:v>20</c:v>
                </c:pt>
                <c:pt idx="3">
                  <c:v>30</c:v>
                </c:pt>
                <c:pt idx="4">
                  <c:v>40</c:v>
                </c:pt>
                <c:pt idx="5">
                  <c:v>50</c:v>
                </c:pt>
                <c:pt idx="6">
                  <c:v>60</c:v>
                </c:pt>
                <c:pt idx="7">
                  <c:v>70</c:v>
                </c:pt>
                <c:pt idx="8">
                  <c:v>80</c:v>
                </c:pt>
                <c:pt idx="9">
                  <c:v>90</c:v>
                </c:pt>
                <c:pt idx="10">
                  <c:v>100</c:v>
                </c:pt>
              </c:numCache>
            </c:numRef>
          </c:xVal>
          <c:yVal>
            <c:numRef>
              <c:f>Sheet1!$B$1:$B$11</c:f>
              <c:numCache>
                <c:formatCode>General</c:formatCode>
                <c:ptCount val="11"/>
                <c:pt idx="0">
                  <c:v>0</c:v>
                </c:pt>
                <c:pt idx="1">
                  <c:v>0.27274198384788961</c:v>
                </c:pt>
                <c:pt idx="2">
                  <c:v>0.47480050001652296</c:v>
                </c:pt>
                <c:pt idx="3">
                  <c:v>0.62449378661753263</c:v>
                </c:pt>
                <c:pt idx="4">
                  <c:v>0.73539275033510665</c:v>
                </c:pt>
                <c:pt idx="5">
                  <c:v>0.81755127883620116</c:v>
                </c:pt>
                <c:pt idx="6">
                  <c:v>0.87841770697213539</c:v>
                </c:pt>
                <c:pt idx="7">
                  <c:v>0.92351006855182749</c:v>
                </c:pt>
                <c:pt idx="8">
                  <c:v>0.95691635071927628</c:v>
                </c:pt>
                <c:pt idx="9">
                  <c:v>0.98166510303908761</c:v>
                </c:pt>
                <c:pt idx="10">
                  <c:v>1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4876416"/>
        <c:axId val="34923648"/>
      </c:scatterChart>
      <c:valAx>
        <c:axId val="34876416"/>
        <c:scaling>
          <c:orientation val="minMax"/>
          <c:max val="100"/>
        </c:scaling>
        <c:delete val="0"/>
        <c:axPos val="b"/>
        <c:majorGridlines>
          <c:spPr>
            <a:ln>
              <a:prstDash val="sysDot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processing time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34923648"/>
        <c:crosses val="autoZero"/>
        <c:crossBetween val="midCat"/>
        <c:majorUnit val="10"/>
      </c:valAx>
      <c:valAx>
        <c:axId val="34923648"/>
        <c:scaling>
          <c:orientation val="minMax"/>
          <c:max val="1"/>
        </c:scaling>
        <c:delete val="0"/>
        <c:axPos val="l"/>
        <c:majorGridlines>
          <c:spPr>
            <a:ln>
              <a:prstDash val="sysDot"/>
            </a:ln>
          </c:spPr>
        </c:majorGridlines>
        <c:title>
          <c:tx>
            <c:rich>
              <a:bodyPr rot="0" vert="horz"/>
              <a:lstStyle/>
              <a:p>
                <a:pPr>
                  <a:defRPr/>
                </a:pPr>
                <a:r>
                  <a:rPr lang="en-US"/>
                  <a:t>Quality</a:t>
                </a:r>
              </a:p>
            </c:rich>
          </c:tx>
          <c:layout>
            <c:manualLayout>
              <c:xMode val="edge"/>
              <c:yMode val="edge"/>
              <c:x val="2.0151531543139592E-3"/>
              <c:y val="4.5395004432392992E-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34876416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62CF7E-93CF-48BE-BF66-9A3F5FC3D1BD}" type="datetimeFigureOut">
              <a:rPr lang="en-US" smtClean="0"/>
              <a:pPr/>
              <a:t>7/17/2011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F28089-0F18-4C7F-85CE-E35D80E2B41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859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8859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52377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01378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001378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463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None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9730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792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Tians is a new scheduling model.</a:t>
            </a:r>
            <a:r>
              <a:rPr lang="en-US" baseline="0" dirty="0" smtClean="0"/>
              <a:t>  </a:t>
            </a:r>
            <a:r>
              <a:rPr lang="en-US" dirty="0" smtClean="0"/>
              <a:t>There are many new research problems.  We are working on </a:t>
            </a:r>
            <a:r>
              <a:rPr lang="en-US" baseline="0" dirty="0" smtClean="0"/>
              <a:t> </a:t>
            </a:r>
          </a:p>
          <a:p>
            <a:endParaRPr lang="en-US" baseline="0" dirty="0" smtClean="0"/>
          </a:p>
          <a:p>
            <a:r>
              <a:rPr lang="en-US" baseline="0" dirty="0" smtClean="0"/>
              <a:t>We are doing this currently in Bing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458326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F28089-0F18-4C7F-85CE-E35D80E2B41E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XCG_PPT_WhiteCover_Wide_1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5112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3714750"/>
            <a:ext cx="7772400" cy="742949"/>
          </a:xfrm>
        </p:spPr>
        <p:txBody>
          <a:bodyPr>
            <a:normAutofit/>
          </a:bodyPr>
          <a:lstStyle>
            <a:lvl1pPr algn="r">
              <a:defRPr sz="3400">
                <a:solidFill>
                  <a:schemeClr val="tx2">
                    <a:lumMod val="75000"/>
                  </a:schemeClr>
                </a:solidFill>
                <a:latin typeface="Segoe UI" pitchFamily="34" charset="0"/>
                <a:cs typeface="Segoe UI" pitchFamily="34" charset="0"/>
              </a:defRPr>
            </a:lvl1pPr>
          </a:lstStyle>
          <a:p>
            <a:r>
              <a:rPr lang="en-US" dirty="0" smtClean="0"/>
              <a:t>Presentation Title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286000" y="4248150"/>
            <a:ext cx="6400800" cy="571500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2">
                    <a:lumMod val="60000"/>
                    <a:lumOff val="40000"/>
                  </a:schemeClr>
                </a:solidFill>
                <a:latin typeface="Segoe UI" pitchFamily="34" charset="0"/>
                <a:cs typeface="Segoe U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 Name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42950"/>
            <a:ext cx="8229600" cy="33718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 marL="822960">
              <a:defRPr sz="1800"/>
            </a:lvl3pPr>
            <a:lvl4pPr marL="1280160">
              <a:defRPr sz="1600"/>
            </a:lvl4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685800"/>
            <a:ext cx="8229600" cy="47982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subhead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457200" y="1165622"/>
            <a:ext cx="8229600" cy="2963466"/>
          </a:xfrm>
        </p:spPr>
        <p:txBody>
          <a:bodyPr/>
          <a:lstStyle>
            <a:lvl1pPr>
              <a:defRPr sz="2000" baseline="0"/>
            </a:lvl1pPr>
            <a:lvl2pPr marL="457200"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text style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XCG_PPT_WhiteContent_Wide_1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 rot="10800000">
            <a:off x="0" y="-7620"/>
            <a:ext cx="9144000" cy="515112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42950"/>
            <a:ext cx="8229600" cy="3371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400" kern="1200">
          <a:solidFill>
            <a:schemeClr val="tx2">
              <a:lumMod val="75000"/>
            </a:schemeClr>
          </a:solidFill>
          <a:latin typeface="Segoe UI" pitchFamily="34" charset="0"/>
          <a:ea typeface="+mj-ea"/>
          <a:cs typeface="Segoe UI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 baseline="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+mn-ea"/>
          <a:cs typeface="Segoe UI" pitchFamily="34" charset="0"/>
        </a:defRPr>
      </a:lvl1pPr>
      <a:lvl2pPr marL="457200" indent="-28575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+mn-ea"/>
          <a:cs typeface="Segoe UI" pitchFamily="34" charset="0"/>
        </a:defRPr>
      </a:lvl2pPr>
      <a:lvl3pPr marL="822960" indent="-228600" algn="l" defTabSz="914400" rtl="0" eaLnBrk="1" latinLnBrk="0" hangingPunct="1">
        <a:spcBef>
          <a:spcPct val="20000"/>
        </a:spcBef>
        <a:buFont typeface="Calibri" pitchFamily="34" charset="0"/>
        <a:buChar char="–"/>
        <a:defRPr sz="1800" b="0" kern="120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+mn-ea"/>
          <a:cs typeface="Segoe UI" pitchFamily="34" charset="0"/>
        </a:defRPr>
      </a:lvl3pPr>
      <a:lvl4pPr marL="128016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>
              <a:lumMod val="75000"/>
              <a:lumOff val="25000"/>
            </a:schemeClr>
          </a:solidFill>
          <a:latin typeface="Segoe UI" pitchFamily="34" charset="0"/>
          <a:ea typeface="+mn-ea"/>
          <a:cs typeface="Segoe UI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2495550"/>
            <a:ext cx="7620000" cy="971549"/>
          </a:xfrm>
          <a:solidFill>
            <a:schemeClr val="bg1">
              <a:alpha val="5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err="1" smtClean="0"/>
              <a:t>Tians</a:t>
            </a:r>
            <a:r>
              <a:rPr lang="en-US" b="1" dirty="0" smtClean="0"/>
              <a:t> Scheduling: Using Partial Processing in Best-Effort Applications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3562350"/>
            <a:ext cx="7162800" cy="1219200"/>
          </a:xfrm>
        </p:spPr>
        <p:txBody>
          <a:bodyPr>
            <a:normAutofit fontScale="92500"/>
          </a:bodyPr>
          <a:lstStyle/>
          <a:p>
            <a:pPr lvl="0"/>
            <a:r>
              <a:rPr lang="en-US" sz="2600" b="1" dirty="0" smtClean="0">
                <a:solidFill>
                  <a:schemeClr val="tx1"/>
                </a:solidFill>
              </a:rPr>
              <a:t>Yuxiong He</a:t>
            </a:r>
            <a:r>
              <a:rPr lang="en-US" sz="2600" b="1" baseline="30000" dirty="0" smtClean="0">
                <a:solidFill>
                  <a:schemeClr val="tx1"/>
                </a:solidFill>
              </a:rPr>
              <a:t>*</a:t>
            </a:r>
            <a:r>
              <a:rPr lang="en-US" sz="2600" b="1" dirty="0" smtClean="0">
                <a:solidFill>
                  <a:schemeClr val="tx1"/>
                </a:solidFill>
              </a:rPr>
              <a:t>, Sameh Elnikety</a:t>
            </a:r>
            <a:r>
              <a:rPr lang="en-US" sz="2600" b="1" baseline="30000" dirty="0" smtClean="0">
                <a:solidFill>
                  <a:schemeClr val="tx1"/>
                </a:solidFill>
              </a:rPr>
              <a:t>*</a:t>
            </a:r>
            <a:r>
              <a:rPr lang="en-US" sz="2600" b="1" dirty="0" smtClean="0">
                <a:solidFill>
                  <a:schemeClr val="tx1"/>
                </a:solidFill>
              </a:rPr>
              <a:t>, Hongyang Sun</a:t>
            </a:r>
            <a:r>
              <a:rPr lang="en-US" sz="2600" b="1" baseline="30000" dirty="0" smtClean="0">
                <a:solidFill>
                  <a:schemeClr val="tx1"/>
                </a:solidFill>
              </a:rPr>
              <a:t>+</a:t>
            </a:r>
            <a:endParaRPr lang="en-US" sz="2600" b="1" dirty="0" smtClean="0">
              <a:solidFill>
                <a:schemeClr val="tx1"/>
              </a:solidFill>
            </a:endParaRPr>
          </a:p>
          <a:p>
            <a:r>
              <a:rPr lang="en-US" b="1" baseline="30000" dirty="0" smtClean="0">
                <a:solidFill>
                  <a:schemeClr val="tx1"/>
                </a:solidFill>
              </a:rPr>
              <a:t>*</a:t>
            </a:r>
            <a:r>
              <a:rPr lang="en-US" b="1" dirty="0" smtClean="0">
                <a:solidFill>
                  <a:schemeClr val="tx1"/>
                </a:solidFill>
              </a:rPr>
              <a:t>Microsoft Research</a:t>
            </a:r>
          </a:p>
          <a:p>
            <a:pPr lvl="0"/>
            <a:r>
              <a:rPr lang="en-US" b="1" baseline="30000" dirty="0" smtClean="0">
                <a:solidFill>
                  <a:schemeClr val="tx1"/>
                </a:solidFill>
              </a:rPr>
              <a:t>+ </a:t>
            </a:r>
            <a:r>
              <a:rPr lang="en-US" b="1" dirty="0" err="1" smtClean="0">
                <a:solidFill>
                  <a:schemeClr val="tx1"/>
                </a:solidFill>
              </a:rPr>
              <a:t>Nanyang</a:t>
            </a:r>
            <a:r>
              <a:rPr lang="en-US" b="1" dirty="0" smtClean="0">
                <a:solidFill>
                  <a:schemeClr val="tx1"/>
                </a:solidFill>
              </a:rPr>
              <a:t> Technological University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876800" y="3714750"/>
            <a:ext cx="39624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2200" b="1" i="0" u="none" strike="noStrike" kern="1200" cap="none" spc="0" normalizeH="0" baseline="0" noProof="0" dirty="0" smtClean="0">
              <a:ln>
                <a:noFill/>
              </a:ln>
              <a:solidFill>
                <a:schemeClr val="tx2">
                  <a:lumMod val="60000"/>
                  <a:lumOff val="40000"/>
                </a:schemeClr>
              </a:solidFill>
              <a:effectLst/>
              <a:uLnTx/>
              <a:uFillTx/>
              <a:latin typeface="Segoe UI" pitchFamily="34" charset="0"/>
              <a:ea typeface="+mn-ea"/>
              <a:cs typeface="Segoe UI" pitchFamily="34" charset="0"/>
            </a:endParaRPr>
          </a:p>
        </p:txBody>
      </p:sp>
    </p:spTree>
  </p:cSld>
  <p:clrMapOvr>
    <a:masterClrMapping/>
  </p:clrMapOvr>
  <p:transition advTm="2169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5350"/>
            <a:ext cx="8229600" cy="337185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Introduction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Scheduling model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Optimal offline algorithm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Online algorithms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Simulation results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Concluding Remarks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305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5350"/>
            <a:ext cx="8229600" cy="38100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A set of requests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Each request has</a:t>
            </a:r>
          </a:p>
          <a:p>
            <a:pPr lvl="2"/>
            <a:r>
              <a:rPr lang="en-US" dirty="0" smtClean="0"/>
              <a:t>Arrival time</a:t>
            </a:r>
          </a:p>
          <a:p>
            <a:pPr lvl="2"/>
            <a:r>
              <a:rPr lang="en-US" dirty="0" smtClean="0"/>
              <a:t>Deadline </a:t>
            </a:r>
          </a:p>
          <a:p>
            <a:pPr lvl="2"/>
            <a:r>
              <a:rPr lang="en-US" dirty="0" smtClean="0"/>
              <a:t>Service demand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Quality function   </a:t>
            </a:r>
          </a:p>
          <a:p>
            <a:pPr lvl="2"/>
            <a:r>
              <a:rPr lang="en-US" dirty="0" smtClean="0"/>
              <a:t>maps the processing time the request receives to a quality value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Scheduler </a:t>
            </a:r>
          </a:p>
          <a:p>
            <a:pPr lvl="2"/>
            <a:r>
              <a:rPr lang="en-US" dirty="0" smtClean="0"/>
              <a:t>assigns request processing time</a:t>
            </a:r>
          </a:p>
          <a:p>
            <a:pPr lvl="2"/>
            <a:r>
              <a:rPr lang="en-US" dirty="0" smtClean="0"/>
              <a:t>maximize total quality of all requests </a:t>
            </a:r>
            <a:endParaRPr lang="en-US" i="1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Optimal Offline Algorithm: Tians-Optimal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295650"/>
          </a:xfrm>
        </p:spPr>
        <p:txBody>
          <a:bodyPr/>
          <a:lstStyle/>
          <a:p>
            <a:r>
              <a:rPr lang="en-US" sz="2400" dirty="0" smtClean="0"/>
              <a:t>Three Intuitions</a:t>
            </a:r>
          </a:p>
          <a:p>
            <a:pPr marL="457200" indent="-457200">
              <a:buAutoNum type="arabicPeriod"/>
            </a:pPr>
            <a:r>
              <a:rPr lang="en-US" dirty="0" smtClean="0"/>
              <a:t>When SOEP is feasible, SOEP is optimal.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dirty="0" smtClean="0"/>
              <a:t>An optimal schedule is composed by SOEP blocks.</a:t>
            </a:r>
          </a:p>
          <a:p>
            <a:pPr marL="457200" indent="-457200">
              <a:buFont typeface="Arial" pitchFamily="34" charset="0"/>
              <a:buAutoNum type="arabicPeriod"/>
            </a:pPr>
            <a:r>
              <a:rPr lang="en-US" dirty="0" smtClean="0"/>
              <a:t>Jobs in the busiest interval define a SOEP block.</a:t>
            </a:r>
          </a:p>
          <a:p>
            <a:pPr marL="457200" indent="-457200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171950"/>
            <a:ext cx="9144000" cy="971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42950"/>
            <a:ext cx="8229600" cy="3676650"/>
          </a:xfrm>
        </p:spPr>
        <p:txBody>
          <a:bodyPr>
            <a:normAutofit/>
          </a:bodyPr>
          <a:lstStyle/>
          <a:p>
            <a:r>
              <a:rPr lang="en-US" i="1" dirty="0" smtClean="0">
                <a:solidFill>
                  <a:srgbClr val="C00000"/>
                </a:solidFill>
              </a:rPr>
              <a:t>When SOEP is feasible, SOEP is optimal.</a:t>
            </a:r>
          </a:p>
          <a:p>
            <a:endParaRPr lang="en-US" sz="800" dirty="0" smtClean="0"/>
          </a:p>
          <a:p>
            <a:pPr marL="0" indent="0"/>
            <a:r>
              <a:rPr lang="en-US" sz="1800" dirty="0" smtClean="0"/>
              <a:t>SOEP (service-oriented </a:t>
            </a:r>
            <a:r>
              <a:rPr lang="en-US" sz="1800" dirty="0" err="1" smtClean="0"/>
              <a:t>equi</a:t>
            </a:r>
            <a:r>
              <a:rPr lang="en-US" sz="1800" dirty="0" smtClean="0"/>
              <a:t>-partitioning) policy</a:t>
            </a:r>
            <a:endParaRPr lang="en-US" sz="1800" dirty="0"/>
          </a:p>
          <a:p>
            <a:pPr lvl="2"/>
            <a:r>
              <a:rPr lang="en-US" dirty="0"/>
              <a:t>Each </a:t>
            </a:r>
            <a:r>
              <a:rPr lang="en-US" dirty="0" smtClean="0"/>
              <a:t>request </a:t>
            </a:r>
            <a:r>
              <a:rPr lang="en-US" dirty="0"/>
              <a:t>gets equal share of processing time unless it requires less</a:t>
            </a:r>
            <a:r>
              <a:rPr lang="en-US" dirty="0" smtClean="0"/>
              <a:t>.</a:t>
            </a:r>
          </a:p>
          <a:p>
            <a:pPr lvl="3"/>
            <a:r>
              <a:rPr lang="en-US" dirty="0" smtClean="0"/>
              <a:t>Small requests get what they demand</a:t>
            </a:r>
          </a:p>
          <a:p>
            <a:pPr lvl="3"/>
            <a:r>
              <a:rPr lang="en-US" dirty="0" smtClean="0"/>
              <a:t>Large requests share equal processing time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04800" y="2952750"/>
            <a:ext cx="5029200" cy="2438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+mn-ea"/>
                <a:cs typeface="Segoe UI" pitchFamily="34" charset="0"/>
              </a:defRPr>
            </a:lvl1pPr>
            <a:lvl2pPr marL="45720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+mn-ea"/>
                <a:cs typeface="Segoe UI" pitchFamily="34" charset="0"/>
              </a:defRPr>
            </a:lvl2pPr>
            <a:lvl3pPr marL="822960" indent="-228600" algn="l" defTabSz="914400" rtl="0" eaLnBrk="1" latinLnBrk="0" hangingPunct="1">
              <a:spcBef>
                <a:spcPct val="20000"/>
              </a:spcBef>
              <a:buFont typeface="Calibri" pitchFamily="34" charset="0"/>
              <a:buChar char="–"/>
              <a:defRPr sz="1800" b="0" kern="120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+mn-ea"/>
                <a:cs typeface="Segoe UI" pitchFamily="34" charset="0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Segoe UI" pitchFamily="34" charset="0"/>
                <a:ea typeface="+mn-ea"/>
                <a:cs typeface="Segoe UI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Example: 3 Jobs, deadline 100ms</a:t>
            </a:r>
          </a:p>
          <a:p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023331"/>
              </p:ext>
            </p:extLst>
          </p:nvPr>
        </p:nvGraphicFramePr>
        <p:xfrm>
          <a:off x="1905000" y="3333750"/>
          <a:ext cx="489585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4049"/>
                <a:gridCol w="609600"/>
                <a:gridCol w="609600"/>
                <a:gridCol w="685800"/>
                <a:gridCol w="1066801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J1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J2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J3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Quality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Service demand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SOEP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C00000"/>
                          </a:solidFill>
                        </a:rPr>
                        <a:t>40</a:t>
                      </a:r>
                      <a:endParaRPr 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C00000"/>
                          </a:solidFill>
                        </a:rPr>
                        <a:t>20</a:t>
                      </a:r>
                      <a:endParaRPr 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C00000"/>
                          </a:solidFill>
                        </a:rPr>
                        <a:t>40</a:t>
                      </a:r>
                      <a:endParaRPr lang="en-US" sz="16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1.91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1" name="Straight Connector 10"/>
          <p:cNvCxnSpPr/>
          <p:nvPr/>
        </p:nvCxnSpPr>
        <p:spPr>
          <a:xfrm flipV="1">
            <a:off x="304800" y="2647950"/>
            <a:ext cx="8382000" cy="1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157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8229600" cy="857250"/>
          </a:xfrm>
        </p:spPr>
        <p:txBody>
          <a:bodyPr/>
          <a:lstStyle/>
          <a:p>
            <a:r>
              <a:rPr lang="en-US" dirty="0" smtClean="0"/>
              <a:t>Intuition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37185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SOEP is not always feasible because of deadlines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SOEP not feasible </a:t>
            </a:r>
            <a:r>
              <a:rPr lang="en-US" dirty="0" smtClean="0">
                <a:solidFill>
                  <a:schemeClr val="tx1"/>
                </a:solidFill>
                <a:sym typeface="Wingdings" pitchFamily="2" charset="2"/>
              </a:rPr>
              <a:t> </a:t>
            </a:r>
            <a:r>
              <a:rPr lang="en-US" dirty="0" smtClean="0">
                <a:solidFill>
                  <a:schemeClr val="tx1"/>
                </a:solidFill>
              </a:rPr>
              <a:t>divide into sub-blocks</a:t>
            </a:r>
          </a:p>
          <a:p>
            <a:pPr marL="800100" lvl="3" indent="-342900"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Inside each sub-block, SOEP is feasible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An optimal schedule is composed by SOEP blocks.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How to identify the SOEP blocks?</a:t>
            </a:r>
          </a:p>
        </p:txBody>
      </p:sp>
      <p:grpSp>
        <p:nvGrpSpPr>
          <p:cNvPr id="43" name="Group 42"/>
          <p:cNvGrpSpPr/>
          <p:nvPr/>
        </p:nvGrpSpPr>
        <p:grpSpPr>
          <a:xfrm>
            <a:off x="762000" y="2647950"/>
            <a:ext cx="6976782" cy="1031731"/>
            <a:chOff x="795618" y="1733550"/>
            <a:chExt cx="6976782" cy="1031731"/>
          </a:xfrm>
        </p:grpSpPr>
        <p:cxnSp>
          <p:nvCxnSpPr>
            <p:cNvPr id="5" name="Straight Arrow Connector 4"/>
            <p:cNvCxnSpPr/>
            <p:nvPr/>
          </p:nvCxnSpPr>
          <p:spPr>
            <a:xfrm>
              <a:off x="795618" y="1809750"/>
              <a:ext cx="6934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990600" y="1733550"/>
              <a:ext cx="0" cy="1524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>
              <a:off x="1295400" y="1733550"/>
              <a:ext cx="0" cy="1524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1676400" y="1733550"/>
              <a:ext cx="0" cy="1524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>
              <a:off x="2057400" y="1733550"/>
              <a:ext cx="0" cy="1524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2514600" y="1733550"/>
              <a:ext cx="0" cy="1524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2819400" y="1733550"/>
              <a:ext cx="0" cy="1524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3200400" y="1733550"/>
              <a:ext cx="0" cy="1524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3581400" y="1733550"/>
              <a:ext cx="0" cy="1524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2971800" y="1733550"/>
              <a:ext cx="0" cy="1524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3505200" y="1733550"/>
              <a:ext cx="0" cy="1524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>
              <a:off x="3962400" y="1733550"/>
              <a:ext cx="0" cy="1524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4495800" y="1733550"/>
              <a:ext cx="0" cy="1524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5029200" y="1733550"/>
              <a:ext cx="0" cy="1524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>
              <a:off x="5486400" y="1733550"/>
              <a:ext cx="0" cy="1524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>
              <a:off x="838200" y="2343150"/>
              <a:ext cx="6934200" cy="0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>
              <a:off x="990600" y="1885950"/>
              <a:ext cx="0" cy="457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>
              <a:off x="2057400" y="1809750"/>
              <a:ext cx="457200" cy="5334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2514600" y="1885950"/>
              <a:ext cx="0" cy="457200"/>
            </a:xfrm>
            <a:prstGeom prst="straightConnector1">
              <a:avLst/>
            </a:prstGeom>
            <a:ln w="15875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>
              <a:off x="3581400" y="1809750"/>
              <a:ext cx="838200" cy="533400"/>
            </a:xfrm>
            <a:prstGeom prst="straightConnector1">
              <a:avLst/>
            </a:prstGeom>
            <a:ln w="15875">
              <a:solidFill>
                <a:srgbClr val="FF0000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3962400" y="1809750"/>
              <a:ext cx="457200" cy="533400"/>
            </a:xfrm>
            <a:prstGeom prst="straightConnector1">
              <a:avLst/>
            </a:prstGeom>
            <a:ln w="15875"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Arrow Connector 52"/>
            <p:cNvCxnSpPr/>
            <p:nvPr/>
          </p:nvCxnSpPr>
          <p:spPr>
            <a:xfrm>
              <a:off x="5486400" y="1809750"/>
              <a:ext cx="533400" cy="533400"/>
            </a:xfrm>
            <a:prstGeom prst="straightConnector1">
              <a:avLst/>
            </a:prstGeom>
            <a:ln w="15875"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Left-Right Arrow 59"/>
            <p:cNvSpPr/>
            <p:nvPr/>
          </p:nvSpPr>
          <p:spPr>
            <a:xfrm>
              <a:off x="990600" y="2190750"/>
              <a:ext cx="1524000" cy="304800"/>
            </a:xfrm>
            <a:prstGeom prst="left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Left-Right Arrow 60"/>
            <p:cNvSpPr/>
            <p:nvPr/>
          </p:nvSpPr>
          <p:spPr>
            <a:xfrm>
              <a:off x="2514600" y="2190750"/>
              <a:ext cx="1905000" cy="304800"/>
            </a:xfrm>
            <a:prstGeom prst="leftRightArrow">
              <a:avLst/>
            </a:prstGeom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Left-Right Arrow 61"/>
            <p:cNvSpPr/>
            <p:nvPr/>
          </p:nvSpPr>
          <p:spPr>
            <a:xfrm>
              <a:off x="4419600" y="2190750"/>
              <a:ext cx="1600200" cy="304800"/>
            </a:xfrm>
            <a:prstGeom prst="leftRight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122651" y="2395949"/>
              <a:ext cx="1342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SOEP block1</a:t>
              </a:r>
              <a:endParaRPr lang="en-US" dirty="0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2819400" y="2395949"/>
              <a:ext cx="1342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SOEP block2</a:t>
              </a:r>
              <a:endParaRPr lang="en-US" dirty="0"/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607503" y="2395949"/>
              <a:ext cx="13420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SOEP block3</a:t>
              </a:r>
              <a:endParaRPr lang="en-US" dirty="0"/>
            </a:p>
          </p:txBody>
        </p:sp>
      </p:grpSp>
      <p:sp>
        <p:nvSpPr>
          <p:cNvPr id="45" name="Left-Right Arrow 44"/>
          <p:cNvSpPr/>
          <p:nvPr/>
        </p:nvSpPr>
        <p:spPr>
          <a:xfrm>
            <a:off x="990600" y="2571750"/>
            <a:ext cx="5029200" cy="304800"/>
          </a:xfrm>
          <a:prstGeom prst="leftRightArrow">
            <a:avLst/>
          </a:prstGeom>
          <a:solidFill>
            <a:schemeClr val="bg1">
              <a:lumMod val="65000"/>
              <a:alpha val="55000"/>
            </a:schemeClr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142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8229600" cy="857250"/>
          </a:xfrm>
        </p:spPr>
        <p:txBody>
          <a:bodyPr/>
          <a:lstStyle/>
          <a:p>
            <a:r>
              <a:rPr lang="en-US" dirty="0" smtClean="0"/>
              <a:t>Intuition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19150"/>
            <a:ext cx="8229600" cy="3371850"/>
          </a:xfrm>
        </p:spPr>
        <p:txBody>
          <a:bodyPr/>
          <a:lstStyle/>
          <a:p>
            <a:r>
              <a:rPr lang="en-US" i="1" dirty="0">
                <a:solidFill>
                  <a:srgbClr val="C00000"/>
                </a:solidFill>
              </a:rPr>
              <a:t>Jobs in the </a:t>
            </a:r>
            <a:r>
              <a:rPr lang="en-US" i="1" dirty="0" smtClean="0">
                <a:solidFill>
                  <a:srgbClr val="C00000"/>
                </a:solidFill>
              </a:rPr>
              <a:t>busiest interval define a SOEP block.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Inside the block, assign processing time using SOEP</a:t>
            </a:r>
          </a:p>
          <a:p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85800" y="2762250"/>
            <a:ext cx="6934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807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1855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5665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9475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4047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095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905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15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8619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3953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8525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3859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9193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765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728382" y="3295650"/>
            <a:ext cx="6934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404782" y="2838450"/>
            <a:ext cx="0" cy="457200"/>
          </a:xfrm>
          <a:prstGeom prst="straightConnector1">
            <a:avLst/>
          </a:prstGeom>
          <a:ln w="15875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471582" y="2762250"/>
            <a:ext cx="838200" cy="533400"/>
          </a:xfrm>
          <a:prstGeom prst="straightConnector1">
            <a:avLst/>
          </a:prstGeom>
          <a:ln w="15875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Left-Right Arrow 26"/>
          <p:cNvSpPr/>
          <p:nvPr/>
        </p:nvSpPr>
        <p:spPr>
          <a:xfrm>
            <a:off x="2404782" y="3143250"/>
            <a:ext cx="1905000" cy="304800"/>
          </a:xfrm>
          <a:prstGeom prst="left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2514600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200400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36" name="Group 35"/>
          <p:cNvGrpSpPr/>
          <p:nvPr/>
        </p:nvGrpSpPr>
        <p:grpSpPr>
          <a:xfrm>
            <a:off x="2438400" y="3263152"/>
            <a:ext cx="1924050" cy="76200"/>
            <a:chOff x="2438400" y="2463052"/>
            <a:chExt cx="1924050" cy="76200"/>
          </a:xfrm>
        </p:grpSpPr>
        <p:sp>
          <p:nvSpPr>
            <p:cNvPr id="28" name="Rounded Rectangle 27"/>
            <p:cNvSpPr/>
            <p:nvPr/>
          </p:nvSpPr>
          <p:spPr>
            <a:xfrm>
              <a:off x="2438400" y="2467534"/>
              <a:ext cx="247650" cy="71718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2686050" y="2463052"/>
              <a:ext cx="247650" cy="76200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2914650" y="2467534"/>
              <a:ext cx="247650" cy="71718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3162300" y="2463052"/>
              <a:ext cx="247650" cy="76200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3390900" y="2467534"/>
              <a:ext cx="247650" cy="71718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3638550" y="2463052"/>
              <a:ext cx="247650" cy="76200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3867150" y="2467534"/>
              <a:ext cx="247650" cy="71718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4114800" y="2463052"/>
              <a:ext cx="247650" cy="76200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02781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7150"/>
            <a:ext cx="8229600" cy="857250"/>
          </a:xfrm>
        </p:spPr>
        <p:txBody>
          <a:bodyPr/>
          <a:lstStyle/>
          <a:p>
            <a:r>
              <a:rPr lang="en-US" dirty="0" smtClean="0"/>
              <a:t>Intuition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19150"/>
            <a:ext cx="8229600" cy="3371850"/>
          </a:xfrm>
        </p:spPr>
        <p:txBody>
          <a:bodyPr/>
          <a:lstStyle/>
          <a:p>
            <a:r>
              <a:rPr lang="en-US" i="1" dirty="0">
                <a:solidFill>
                  <a:srgbClr val="C00000"/>
                </a:solidFill>
              </a:rPr>
              <a:t>Jobs in the </a:t>
            </a:r>
            <a:r>
              <a:rPr lang="en-US" i="1" dirty="0" smtClean="0">
                <a:solidFill>
                  <a:srgbClr val="C00000"/>
                </a:solidFill>
              </a:rPr>
              <a:t>busiest interval define a SOEP block.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Inside the block, assign processing time using SOEP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Remove the block and repeat the process on remaining requests.</a:t>
            </a:r>
            <a:endParaRPr lang="en-US" sz="1800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85800" y="2762250"/>
            <a:ext cx="6934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8807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1855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5665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9475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4047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27095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0905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4715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8619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3953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8525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43859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49193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76582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728382" y="3295650"/>
            <a:ext cx="6934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2404782" y="2838450"/>
            <a:ext cx="0" cy="457200"/>
          </a:xfrm>
          <a:prstGeom prst="straightConnector1">
            <a:avLst/>
          </a:prstGeom>
          <a:ln w="15875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3471582" y="2762250"/>
            <a:ext cx="838200" cy="533400"/>
          </a:xfrm>
          <a:prstGeom prst="straightConnector1">
            <a:avLst/>
          </a:prstGeom>
          <a:ln w="15875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Left-Right Arrow 26"/>
          <p:cNvSpPr/>
          <p:nvPr/>
        </p:nvSpPr>
        <p:spPr>
          <a:xfrm>
            <a:off x="2404782" y="3143250"/>
            <a:ext cx="1905000" cy="304800"/>
          </a:xfrm>
          <a:prstGeom prst="left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2514600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200400" y="2686050"/>
            <a:ext cx="0" cy="152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20" name="Group 35"/>
          <p:cNvGrpSpPr/>
          <p:nvPr/>
        </p:nvGrpSpPr>
        <p:grpSpPr>
          <a:xfrm>
            <a:off x="2438400" y="3263152"/>
            <a:ext cx="1924050" cy="76200"/>
            <a:chOff x="2438400" y="2463052"/>
            <a:chExt cx="1924050" cy="76200"/>
          </a:xfrm>
        </p:grpSpPr>
        <p:sp>
          <p:nvSpPr>
            <p:cNvPr id="28" name="Rounded Rectangle 27"/>
            <p:cNvSpPr/>
            <p:nvPr/>
          </p:nvSpPr>
          <p:spPr>
            <a:xfrm>
              <a:off x="2438400" y="2467534"/>
              <a:ext cx="247650" cy="71718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ounded Rectangle 28"/>
            <p:cNvSpPr/>
            <p:nvPr/>
          </p:nvSpPr>
          <p:spPr>
            <a:xfrm>
              <a:off x="2686050" y="2463052"/>
              <a:ext cx="247650" cy="76200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ounded Rectangle 29"/>
            <p:cNvSpPr/>
            <p:nvPr/>
          </p:nvSpPr>
          <p:spPr>
            <a:xfrm>
              <a:off x="2914650" y="2467534"/>
              <a:ext cx="247650" cy="71718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ounded Rectangle 30"/>
            <p:cNvSpPr/>
            <p:nvPr/>
          </p:nvSpPr>
          <p:spPr>
            <a:xfrm>
              <a:off x="3162300" y="2463052"/>
              <a:ext cx="247650" cy="76200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ounded Rectangle 31"/>
            <p:cNvSpPr/>
            <p:nvPr/>
          </p:nvSpPr>
          <p:spPr>
            <a:xfrm>
              <a:off x="3390900" y="2467534"/>
              <a:ext cx="247650" cy="71718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ounded Rectangle 32"/>
            <p:cNvSpPr/>
            <p:nvPr/>
          </p:nvSpPr>
          <p:spPr>
            <a:xfrm>
              <a:off x="3638550" y="2463052"/>
              <a:ext cx="247650" cy="76200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ounded Rectangle 33"/>
            <p:cNvSpPr/>
            <p:nvPr/>
          </p:nvSpPr>
          <p:spPr>
            <a:xfrm>
              <a:off x="3867150" y="2467534"/>
              <a:ext cx="247650" cy="71718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Rounded Rectangle 34"/>
            <p:cNvSpPr/>
            <p:nvPr/>
          </p:nvSpPr>
          <p:spPr>
            <a:xfrm>
              <a:off x="4114800" y="2463052"/>
              <a:ext cx="247650" cy="76200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6" name="Freeform 35"/>
          <p:cNvSpPr/>
          <p:nvPr/>
        </p:nvSpPr>
        <p:spPr>
          <a:xfrm>
            <a:off x="2286000" y="2495550"/>
            <a:ext cx="2286000" cy="1195754"/>
          </a:xfrm>
          <a:custGeom>
            <a:avLst/>
            <a:gdLst>
              <a:gd name="connsiteX0" fmla="*/ 0 w 2286000"/>
              <a:gd name="connsiteY0" fmla="*/ 8793 h 1195754"/>
              <a:gd name="connsiteX1" fmla="*/ 1354015 w 2286000"/>
              <a:gd name="connsiteY1" fmla="*/ 0 h 1195754"/>
              <a:gd name="connsiteX2" fmla="*/ 2286000 w 2286000"/>
              <a:gd name="connsiteY2" fmla="*/ 1195754 h 1195754"/>
              <a:gd name="connsiteX3" fmla="*/ 175846 w 2286000"/>
              <a:gd name="connsiteY3" fmla="*/ 1186962 h 1195754"/>
              <a:gd name="connsiteX4" fmla="*/ 0 w 2286000"/>
              <a:gd name="connsiteY4" fmla="*/ 8793 h 1195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86000" h="1195754">
                <a:moveTo>
                  <a:pt x="0" y="8793"/>
                </a:moveTo>
                <a:lnTo>
                  <a:pt x="1354015" y="0"/>
                </a:lnTo>
                <a:lnTo>
                  <a:pt x="2286000" y="1195754"/>
                </a:lnTo>
                <a:lnTo>
                  <a:pt x="175846" y="1186962"/>
                </a:lnTo>
                <a:lnTo>
                  <a:pt x="0" y="8793"/>
                </a:lnTo>
                <a:close/>
              </a:path>
            </a:pathLst>
          </a:custGeom>
          <a:solidFill>
            <a:schemeClr val="bg1">
              <a:lumMod val="65000"/>
              <a:alpha val="52000"/>
            </a:schemeClr>
          </a:solidFill>
          <a:ln>
            <a:solidFill>
              <a:srgbClr val="FF0000"/>
            </a:soli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9" name="Group 38"/>
          <p:cNvGrpSpPr/>
          <p:nvPr/>
        </p:nvGrpSpPr>
        <p:grpSpPr>
          <a:xfrm>
            <a:off x="880782" y="2800350"/>
            <a:ext cx="1524000" cy="685800"/>
            <a:chOff x="880782" y="1962150"/>
            <a:chExt cx="1524000" cy="685800"/>
          </a:xfrm>
        </p:grpSpPr>
        <p:cxnSp>
          <p:nvCxnSpPr>
            <p:cNvPr id="40" name="Straight Arrow Connector 39"/>
            <p:cNvCxnSpPr/>
            <p:nvPr/>
          </p:nvCxnSpPr>
          <p:spPr>
            <a:xfrm>
              <a:off x="880782" y="2038350"/>
              <a:ext cx="0" cy="4572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>
              <a:off x="1947582" y="1962150"/>
              <a:ext cx="457200" cy="533400"/>
            </a:xfrm>
            <a:prstGeom prst="straightConnector1">
              <a:avLst/>
            </a:prstGeom>
            <a:ln w="15875">
              <a:solidFill>
                <a:schemeClr val="accent3">
                  <a:lumMod val="75000"/>
                </a:schemeClr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Left-Right Arrow 41"/>
            <p:cNvSpPr/>
            <p:nvPr/>
          </p:nvSpPr>
          <p:spPr>
            <a:xfrm>
              <a:off x="880782" y="2343150"/>
              <a:ext cx="1524000" cy="304800"/>
            </a:xfrm>
            <a:prstGeom prst="leftRightArrow">
              <a:avLst/>
            </a:prstGeom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42"/>
            <p:cNvSpPr/>
            <p:nvPr/>
          </p:nvSpPr>
          <p:spPr>
            <a:xfrm>
              <a:off x="880782" y="2457450"/>
              <a:ext cx="338418" cy="76200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ounded Rectangle 43"/>
            <p:cNvSpPr/>
            <p:nvPr/>
          </p:nvSpPr>
          <p:spPr>
            <a:xfrm>
              <a:off x="1219200" y="2457450"/>
              <a:ext cx="347382" cy="76200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ounded Rectangle 44"/>
            <p:cNvSpPr/>
            <p:nvPr/>
          </p:nvSpPr>
          <p:spPr>
            <a:xfrm>
              <a:off x="1566582" y="2457450"/>
              <a:ext cx="414618" cy="76200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1981200" y="2457450"/>
              <a:ext cx="412376" cy="76200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7" name="Group 46"/>
          <p:cNvGrpSpPr/>
          <p:nvPr/>
        </p:nvGrpSpPr>
        <p:grpSpPr>
          <a:xfrm>
            <a:off x="3852582" y="2800350"/>
            <a:ext cx="2057400" cy="685800"/>
            <a:chOff x="3852582" y="1962150"/>
            <a:chExt cx="2057400" cy="685800"/>
          </a:xfrm>
        </p:grpSpPr>
        <p:cxnSp>
          <p:nvCxnSpPr>
            <p:cNvPr id="48" name="Straight Arrow Connector 47"/>
            <p:cNvCxnSpPr/>
            <p:nvPr/>
          </p:nvCxnSpPr>
          <p:spPr>
            <a:xfrm>
              <a:off x="3852582" y="1962150"/>
              <a:ext cx="457200" cy="533400"/>
            </a:xfrm>
            <a:prstGeom prst="straightConnector1">
              <a:avLst/>
            </a:prstGeom>
            <a:ln w="15875"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>
              <a:off x="5376582" y="1962150"/>
              <a:ext cx="533400" cy="533400"/>
            </a:xfrm>
            <a:prstGeom prst="straightConnector1">
              <a:avLst/>
            </a:prstGeom>
            <a:ln w="15875"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Left-Right Arrow 49"/>
            <p:cNvSpPr/>
            <p:nvPr/>
          </p:nvSpPr>
          <p:spPr>
            <a:xfrm>
              <a:off x="4309782" y="2343150"/>
              <a:ext cx="1600200" cy="304800"/>
            </a:xfrm>
            <a:prstGeom prst="leftRightArrow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ounded Rectangle 50"/>
            <p:cNvSpPr/>
            <p:nvPr/>
          </p:nvSpPr>
          <p:spPr>
            <a:xfrm>
              <a:off x="4329953" y="2461932"/>
              <a:ext cx="415738" cy="71718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Rounded Rectangle 51"/>
            <p:cNvSpPr/>
            <p:nvPr/>
          </p:nvSpPr>
          <p:spPr>
            <a:xfrm>
              <a:off x="4724400" y="2461932"/>
              <a:ext cx="385482" cy="71718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Rounded Rectangle 52"/>
            <p:cNvSpPr/>
            <p:nvPr/>
          </p:nvSpPr>
          <p:spPr>
            <a:xfrm>
              <a:off x="5109882" y="2457450"/>
              <a:ext cx="387724" cy="76200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ounded Rectangle 53"/>
            <p:cNvSpPr/>
            <p:nvPr/>
          </p:nvSpPr>
          <p:spPr>
            <a:xfrm>
              <a:off x="5497606" y="2457450"/>
              <a:ext cx="412376" cy="76200"/>
            </a:xfrm>
            <a:prstGeom prst="roundRect">
              <a:avLst/>
            </a:prstGeom>
            <a:ln w="15875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02781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Tians-Optimal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19150"/>
            <a:ext cx="8229600" cy="35052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Divide and conquer algorithm: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endParaRPr lang="en-US" sz="1000" dirty="0" smtClean="0"/>
          </a:p>
          <a:p>
            <a:pPr>
              <a:buFont typeface="Arial" pitchFamily="34" charset="0"/>
              <a:buChar char="•"/>
            </a:pPr>
            <a:endParaRPr lang="en-US" sz="1000" dirty="0" smtClean="0"/>
          </a:p>
          <a:p>
            <a:pPr>
              <a:buFont typeface="Arial" pitchFamily="34" charset="0"/>
              <a:buChar char="•"/>
            </a:pPr>
            <a:endParaRPr lang="en-US" sz="1000" dirty="0" smtClean="0"/>
          </a:p>
          <a:p>
            <a:pPr>
              <a:buFont typeface="Arial" pitchFamily="34" charset="0"/>
              <a:buChar char="•"/>
            </a:pPr>
            <a:r>
              <a:rPr lang="en-US" b="1" cap="small" dirty="0" smtClean="0"/>
              <a:t>Theorem</a:t>
            </a:r>
            <a:r>
              <a:rPr lang="en-US" dirty="0" smtClean="0"/>
              <a:t>: </a:t>
            </a:r>
            <a:r>
              <a:rPr lang="en-US" i="1" dirty="0" smtClean="0"/>
              <a:t>Tians-</a:t>
            </a:r>
            <a:r>
              <a:rPr lang="en-US" dirty="0" smtClean="0"/>
              <a:t>Optimal produces an optimal schedule to maximize the total quality of requests.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752600" y="1276350"/>
            <a:ext cx="5638800" cy="15696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171450" lvl="1" indent="0">
              <a:buNone/>
            </a:pPr>
            <a:r>
              <a:rPr lang="en-US" sz="1600" dirty="0">
                <a:latin typeface="Courier"/>
                <a:ea typeface="Cambria Math" pitchFamily="18" charset="0"/>
                <a:cs typeface="Courier New" pitchFamily="49" charset="0"/>
              </a:rPr>
              <a:t> </a:t>
            </a:r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Tians-Optimal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([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i,j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]) 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{</a:t>
            </a:r>
          </a:p>
          <a:p>
            <a:pPr marL="171450" lvl="1" indent="0">
              <a:buNone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	find the busiest block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[</a:t>
            </a:r>
            <a:r>
              <a:rPr lang="en-US" sz="16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k,h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]</a:t>
            </a:r>
          </a:p>
          <a:p>
            <a:pPr marL="171450" lvl="1" indent="0">
              <a:buNone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     	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apply SOEP on requests in block [</a:t>
            </a:r>
            <a:r>
              <a:rPr lang="en-US" sz="16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k,h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]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Courier"/>
              <a:cs typeface="Segoe UI" pitchFamily="34" charset="0"/>
            </a:endParaRPr>
          </a:p>
          <a:p>
            <a:pPr marL="171450" lvl="1" indent="0">
              <a:buNone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	</a:t>
            </a:r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Tians-Optimal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 ([i,k-1])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Courier"/>
              <a:cs typeface="Segoe UI" pitchFamily="34" charset="0"/>
            </a:endParaRPr>
          </a:p>
          <a:p>
            <a:pPr marL="171450" lvl="1" indent="0">
              <a:buNone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	</a:t>
            </a:r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Tians-Optimal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([</a:t>
            </a: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h+1, </a:t>
            </a:r>
            <a:r>
              <a:rPr lang="en-US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j]) 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  <a:latin typeface="Courier"/>
              <a:cs typeface="Segoe UI" pitchFamily="34" charset="0"/>
            </a:endParaRPr>
          </a:p>
          <a:p>
            <a:pPr marL="171450" lvl="1" indent="0">
              <a:buNone/>
            </a:pPr>
            <a:r>
              <a:rPr lang="en-US" sz="1600" dirty="0">
                <a:solidFill>
                  <a:schemeClr val="tx1">
                    <a:lumMod val="75000"/>
                    <a:lumOff val="25000"/>
                  </a:schemeClr>
                </a:solidFill>
                <a:latin typeface="Courier"/>
                <a:cs typeface="Segoe UI" pitchFamily="34" charset="0"/>
              </a:rPr>
              <a:t>     }</a:t>
            </a:r>
          </a:p>
        </p:txBody>
      </p:sp>
    </p:spTree>
    <p:extLst>
      <p:ext uri="{BB962C8B-B14F-4D97-AF65-F5344CB8AC3E}">
        <p14:creationId xmlns:p14="http://schemas.microsoft.com/office/powerpoint/2010/main" val="2891055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Online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71550"/>
            <a:ext cx="8229600" cy="3581400"/>
          </a:xfrm>
          <a:solidFill>
            <a:schemeClr val="bg1">
              <a:alpha val="58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Tians-Clairvoyant</a:t>
            </a:r>
          </a:p>
          <a:p>
            <a:pPr marL="342900" lvl="3" indent="-342900">
              <a:buFont typeface="Arial" pitchFamily="34" charset="0"/>
              <a:buChar char="•"/>
            </a:pPr>
            <a:r>
              <a:rPr lang="en-US" sz="2100" dirty="0" smtClean="0"/>
              <a:t>Know service demand of released requests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Apply Tians-Optimal on the set of ready requests.</a:t>
            </a:r>
          </a:p>
          <a:p>
            <a:endParaRPr lang="en-US" dirty="0" smtClean="0"/>
          </a:p>
          <a:p>
            <a:r>
              <a:rPr lang="en-US" dirty="0" smtClean="0"/>
              <a:t>Tians-</a:t>
            </a:r>
            <a:r>
              <a:rPr lang="en-US" dirty="0" err="1" smtClean="0"/>
              <a:t>Nonclairvoyant</a:t>
            </a:r>
            <a:endParaRPr lang="en-US" dirty="0" smtClean="0"/>
          </a:p>
          <a:p>
            <a:pPr marL="342900" lvl="3" indent="-342900">
              <a:buFont typeface="Arial" pitchFamily="34" charset="0"/>
              <a:buChar char="•"/>
            </a:pPr>
            <a:r>
              <a:rPr lang="en-US" sz="2100" dirty="0" smtClean="0"/>
              <a:t>Do not know service demand of any requests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Apply Tians-Clairvoyant using mean service demand of requests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dirty="0" smtClean="0">
                <a:solidFill>
                  <a:srgbClr val="C00000"/>
                </a:solidFill>
              </a:rPr>
              <a:t>Key features of Tians scheduling:</a:t>
            </a:r>
          </a:p>
          <a:p>
            <a:pPr marL="342900" lvl="2" indent="-342900">
              <a:buFont typeface="Arial" pitchFamily="34" charset="0"/>
              <a:buChar char="•"/>
            </a:pPr>
            <a:r>
              <a:rPr lang="en-US" sz="2000" dirty="0" smtClean="0">
                <a:solidFill>
                  <a:srgbClr val="C00000"/>
                </a:solidFill>
              </a:rPr>
              <a:t>Share processing time equally among requests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Prevent long requests from starving short ones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rgbClr val="C00000"/>
                </a:solidFill>
              </a:rPr>
              <a:t>Easy to implement in real systems : FIFO, no preemption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99875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71550"/>
            <a:ext cx="8229600" cy="36576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Application</a:t>
            </a:r>
            <a:endParaRPr lang="en-US" dirty="0"/>
          </a:p>
          <a:p>
            <a:pPr lvl="2"/>
            <a:r>
              <a:rPr lang="en-US" dirty="0"/>
              <a:t>Web Search </a:t>
            </a:r>
            <a:r>
              <a:rPr lang="en-US" dirty="0" smtClean="0"/>
              <a:t>Engine</a:t>
            </a:r>
          </a:p>
          <a:p>
            <a:pPr lvl="3"/>
            <a:r>
              <a:rPr lang="en-US" dirty="0" smtClean="0"/>
              <a:t>Search and rank matching </a:t>
            </a:r>
            <a:r>
              <a:rPr lang="en-US" dirty="0" err="1" smtClean="0"/>
              <a:t>documentss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Implement five algorithms</a:t>
            </a:r>
          </a:p>
          <a:p>
            <a:pPr lvl="2"/>
            <a:r>
              <a:rPr lang="en-US" dirty="0" smtClean="0"/>
              <a:t>Three Tians algorithms</a:t>
            </a:r>
          </a:p>
          <a:p>
            <a:pPr lvl="2"/>
            <a:r>
              <a:rPr lang="en-US" dirty="0" smtClean="0"/>
              <a:t>FIFO : no partial results</a:t>
            </a:r>
          </a:p>
          <a:p>
            <a:pPr lvl="2"/>
            <a:r>
              <a:rPr lang="en-US" dirty="0" smtClean="0"/>
              <a:t>FIFO-Partial : support partial results</a:t>
            </a:r>
          </a:p>
          <a:p>
            <a:pPr lvl="2">
              <a:buNone/>
            </a:pPr>
            <a:r>
              <a:rPr lang="en-US" dirty="0" smtClean="0"/>
              <a:t> </a:t>
            </a:r>
          </a:p>
          <a:p>
            <a:pPr lvl="2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8382000" cy="3429000"/>
          </a:xfrm>
          <a:ln>
            <a:noFill/>
          </a:ln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Interactive services are an important part of data center workload </a:t>
            </a:r>
          </a:p>
          <a:p>
            <a:pPr lvl="2"/>
            <a:r>
              <a:rPr lang="en-US" dirty="0" smtClean="0"/>
              <a:t>Example: web </a:t>
            </a:r>
            <a:r>
              <a:rPr lang="en-US" dirty="0"/>
              <a:t>search, </a:t>
            </a:r>
            <a:r>
              <a:rPr lang="en-US" dirty="0" smtClean="0"/>
              <a:t>web </a:t>
            </a:r>
            <a:r>
              <a:rPr lang="en-US" dirty="0"/>
              <a:t>server, </a:t>
            </a:r>
            <a:r>
              <a:rPr lang="en-US" dirty="0" smtClean="0"/>
              <a:t>VOD server, etc.</a:t>
            </a:r>
          </a:p>
          <a:p>
            <a:pPr lvl="2"/>
            <a:r>
              <a:rPr lang="en-US" dirty="0" smtClean="0"/>
              <a:t>SLA</a:t>
            </a:r>
            <a:endParaRPr lang="en-US" dirty="0"/>
          </a:p>
          <a:p>
            <a:pPr lvl="3"/>
            <a:r>
              <a:rPr lang="en-US" sz="1800" dirty="0"/>
              <a:t>Example: </a:t>
            </a:r>
            <a:r>
              <a:rPr lang="en-US" sz="1800" dirty="0" smtClean="0"/>
              <a:t>web search can require 99% results returned within 150ms.</a:t>
            </a:r>
            <a:endParaRPr lang="en-US" sz="1800" dirty="0"/>
          </a:p>
          <a:p>
            <a:pPr lvl="2"/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Server utilization for interactive services is embarrassingly low</a:t>
            </a:r>
          </a:p>
          <a:p>
            <a:pPr lvl="2"/>
            <a:r>
              <a:rPr lang="en-US" dirty="0" smtClean="0">
                <a:solidFill>
                  <a:srgbClr val="C00000"/>
                </a:solidFill>
              </a:rPr>
              <a:t>Today high server utilization kills responsiveness and result quality.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Web Search Engine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895350"/>
            <a:ext cx="4953000" cy="337185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Setup</a:t>
            </a:r>
          </a:p>
          <a:p>
            <a:pPr lvl="2"/>
            <a:r>
              <a:rPr lang="en-US" dirty="0" smtClean="0"/>
              <a:t>Service demand exponential distribution with mean = 26ms</a:t>
            </a:r>
          </a:p>
          <a:p>
            <a:pPr lvl="2"/>
            <a:r>
              <a:rPr lang="en-US" dirty="0" smtClean="0"/>
              <a:t>Poisson arrival</a:t>
            </a:r>
          </a:p>
          <a:p>
            <a:pPr lvl="2"/>
            <a:r>
              <a:rPr lang="en-US" dirty="0" smtClean="0"/>
              <a:t>Quality function</a:t>
            </a:r>
          </a:p>
          <a:p>
            <a:pPr lvl="2"/>
            <a:r>
              <a:rPr lang="en-US" dirty="0" smtClean="0"/>
              <a:t>SLA</a:t>
            </a:r>
          </a:p>
          <a:p>
            <a:pPr lvl="3"/>
            <a:r>
              <a:rPr lang="en-US" dirty="0" smtClean="0"/>
              <a:t>Deadline 150ms</a:t>
            </a:r>
          </a:p>
          <a:p>
            <a:pPr lvl="3"/>
            <a:r>
              <a:rPr lang="en-US" dirty="0" smtClean="0"/>
              <a:t>Average quality ≥0.99</a:t>
            </a:r>
          </a:p>
          <a:p>
            <a:pPr lvl="2"/>
            <a:endParaRPr lang="en-US" dirty="0"/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838200"/>
            <a:ext cx="4401336" cy="318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901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742950"/>
            <a:ext cx="6248399" cy="4389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943600" y="590550"/>
            <a:ext cx="1847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Result</a:t>
            </a:r>
            <a:endParaRPr lang="en-US" dirty="0"/>
          </a:p>
        </p:txBody>
      </p:sp>
      <p:grpSp>
        <p:nvGrpSpPr>
          <p:cNvPr id="3" name="Group 31"/>
          <p:cNvGrpSpPr/>
          <p:nvPr/>
        </p:nvGrpSpPr>
        <p:grpSpPr>
          <a:xfrm>
            <a:off x="1066800" y="1276350"/>
            <a:ext cx="7239000" cy="3276600"/>
            <a:chOff x="990600" y="1578364"/>
            <a:chExt cx="7239000" cy="3276600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990600" y="1578364"/>
              <a:ext cx="7239000" cy="2786"/>
            </a:xfrm>
            <a:prstGeom prst="line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1409699" y="3216663"/>
              <a:ext cx="3276600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5400000">
              <a:off x="3696097" y="3216267"/>
              <a:ext cx="3276600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>
              <a:off x="4610497" y="3216267"/>
              <a:ext cx="3276600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ounded Rectangular Callout 6"/>
            <p:cNvSpPr/>
            <p:nvPr/>
          </p:nvSpPr>
          <p:spPr>
            <a:xfrm>
              <a:off x="2286000" y="2873764"/>
              <a:ext cx="1524000" cy="1066800"/>
            </a:xfrm>
            <a:prstGeom prst="wedgeRoundRectCallout">
              <a:avLst>
                <a:gd name="adj1" fmla="val -49738"/>
                <a:gd name="adj2" fmla="val 26441"/>
                <a:gd name="adj3" fmla="val 16667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9144" rIns="0" bIns="9144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FIFO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Arrival rate 0.15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Utilization 15%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 rot="2489579">
            <a:off x="3474678" y="1661009"/>
            <a:ext cx="611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FIFO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1784458">
            <a:off x="5450291" y="1679331"/>
            <a:ext cx="1415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FIFO-Partial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 rot="1299683">
            <a:off x="6418495" y="1603304"/>
            <a:ext cx="1429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Tians-</a:t>
            </a:r>
            <a:r>
              <a:rPr lang="en-US" b="1" dirty="0" err="1" smtClean="0">
                <a:solidFill>
                  <a:srgbClr val="0070C0"/>
                </a:solidFill>
              </a:rPr>
              <a:t>Noncl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4267200" y="2571750"/>
            <a:ext cx="1524000" cy="1066800"/>
          </a:xfrm>
          <a:prstGeom prst="wedgeRoundRectCallout">
            <a:avLst>
              <a:gd name="adj1" fmla="val -49738"/>
              <a:gd name="adj2" fmla="val 2644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9144" rIns="0" bIns="9144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FIFO-Partial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Arrival rate 0.6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Utilization 60%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6019800" y="2571750"/>
            <a:ext cx="1524000" cy="1066800"/>
          </a:xfrm>
          <a:prstGeom prst="wedgeRoundRectCallout">
            <a:avLst>
              <a:gd name="adj1" fmla="val -49738"/>
              <a:gd name="adj2" fmla="val 2644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9144" rIns="0" bIns="9144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Tians-</a:t>
            </a:r>
            <a:r>
              <a:rPr lang="en-US" sz="1600" dirty="0" err="1" smtClean="0">
                <a:solidFill>
                  <a:schemeClr val="tx1"/>
                </a:solidFill>
              </a:rPr>
              <a:t>Noncl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Arrival rate 0.78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Utilization 78%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72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742950"/>
            <a:ext cx="6248399" cy="4389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943600" y="590550"/>
            <a:ext cx="1847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Result</a:t>
            </a:r>
            <a:endParaRPr lang="en-US" dirty="0"/>
          </a:p>
        </p:txBody>
      </p:sp>
      <p:grpSp>
        <p:nvGrpSpPr>
          <p:cNvPr id="3" name="Group 31"/>
          <p:cNvGrpSpPr/>
          <p:nvPr/>
        </p:nvGrpSpPr>
        <p:grpSpPr>
          <a:xfrm>
            <a:off x="1066800" y="1276350"/>
            <a:ext cx="7239000" cy="3276600"/>
            <a:chOff x="990600" y="1578364"/>
            <a:chExt cx="7239000" cy="3276600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990600" y="1578364"/>
              <a:ext cx="7239000" cy="2786"/>
            </a:xfrm>
            <a:prstGeom prst="line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1409699" y="3216663"/>
              <a:ext cx="3276600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5400000">
              <a:off x="3696097" y="3216267"/>
              <a:ext cx="3276600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>
              <a:off x="4610497" y="3216267"/>
              <a:ext cx="3276600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ounded Rectangular Callout 6"/>
            <p:cNvSpPr/>
            <p:nvPr/>
          </p:nvSpPr>
          <p:spPr>
            <a:xfrm>
              <a:off x="2286000" y="2873764"/>
              <a:ext cx="1524000" cy="1066800"/>
            </a:xfrm>
            <a:prstGeom prst="wedgeRoundRectCallout">
              <a:avLst>
                <a:gd name="adj1" fmla="val -49738"/>
                <a:gd name="adj2" fmla="val 26441"/>
                <a:gd name="adj3" fmla="val 16667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9144" rIns="0" bIns="9144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FIFO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Arrival rate 0.15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Utilization 15%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 rot="2489579">
            <a:off x="3474678" y="1661009"/>
            <a:ext cx="611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FIFO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1784458">
            <a:off x="5450291" y="1679331"/>
            <a:ext cx="1415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FIFO-Partial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4267200" y="2571750"/>
            <a:ext cx="1524000" cy="1066800"/>
          </a:xfrm>
          <a:prstGeom prst="wedgeRoundRectCallout">
            <a:avLst>
              <a:gd name="adj1" fmla="val -49738"/>
              <a:gd name="adj2" fmla="val 2644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9144" rIns="0" bIns="9144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FIFO-Partial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Arrival rate 0.6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Utilization 60%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6019800" y="2571750"/>
            <a:ext cx="1524000" cy="1066800"/>
          </a:xfrm>
          <a:prstGeom prst="wedgeRoundRectCallout">
            <a:avLst>
              <a:gd name="adj1" fmla="val -49738"/>
              <a:gd name="adj2" fmla="val 2644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9144" rIns="0" bIns="9144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Tians-</a:t>
            </a:r>
            <a:r>
              <a:rPr lang="en-US" sz="1600" dirty="0" err="1" smtClean="0">
                <a:solidFill>
                  <a:schemeClr val="tx1"/>
                </a:solidFill>
              </a:rPr>
              <a:t>Noncl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Arrival rate 0.78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Utilization 78%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0" name="Rounded Rectangular Callout 19"/>
          <p:cNvSpPr/>
          <p:nvPr/>
        </p:nvSpPr>
        <p:spPr>
          <a:xfrm>
            <a:off x="4398693" y="209550"/>
            <a:ext cx="2911171" cy="457200"/>
          </a:xfrm>
          <a:prstGeom prst="wedgeRoundRectCallout">
            <a:avLst>
              <a:gd name="adj1" fmla="val -57311"/>
              <a:gd name="adj2" fmla="val 163126"/>
              <a:gd name="adj3" fmla="val 16667"/>
            </a:avLst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Gain from partial results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1" name="Left-Right Arrow 20"/>
          <p:cNvSpPr/>
          <p:nvPr/>
        </p:nvSpPr>
        <p:spPr>
          <a:xfrm>
            <a:off x="3124200" y="1123950"/>
            <a:ext cx="2284411" cy="304800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 rot="1299683">
            <a:off x="6418495" y="1603304"/>
            <a:ext cx="1429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Tians-</a:t>
            </a:r>
            <a:r>
              <a:rPr lang="en-US" b="1" dirty="0" err="1" smtClean="0">
                <a:solidFill>
                  <a:srgbClr val="0070C0"/>
                </a:solidFill>
              </a:rPr>
              <a:t>Noncl</a:t>
            </a:r>
            <a:endParaRPr lang="en-US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72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742950"/>
            <a:ext cx="6248399" cy="4389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943600" y="590550"/>
            <a:ext cx="1847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Result</a:t>
            </a:r>
            <a:endParaRPr lang="en-US" dirty="0"/>
          </a:p>
        </p:txBody>
      </p:sp>
      <p:grpSp>
        <p:nvGrpSpPr>
          <p:cNvPr id="3" name="Group 31"/>
          <p:cNvGrpSpPr/>
          <p:nvPr/>
        </p:nvGrpSpPr>
        <p:grpSpPr>
          <a:xfrm>
            <a:off x="1066800" y="1276350"/>
            <a:ext cx="7239000" cy="3276600"/>
            <a:chOff x="990600" y="1578364"/>
            <a:chExt cx="7239000" cy="3276600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990600" y="1578364"/>
              <a:ext cx="7239000" cy="2786"/>
            </a:xfrm>
            <a:prstGeom prst="line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1409699" y="3216663"/>
              <a:ext cx="3276600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5400000">
              <a:off x="3696097" y="3216267"/>
              <a:ext cx="3276600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>
              <a:off x="4610497" y="3216267"/>
              <a:ext cx="3276600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ounded Rectangular Callout 6"/>
            <p:cNvSpPr/>
            <p:nvPr/>
          </p:nvSpPr>
          <p:spPr>
            <a:xfrm>
              <a:off x="2286000" y="2873764"/>
              <a:ext cx="1524000" cy="1066800"/>
            </a:xfrm>
            <a:prstGeom prst="wedgeRoundRectCallout">
              <a:avLst>
                <a:gd name="adj1" fmla="val -49738"/>
                <a:gd name="adj2" fmla="val 26441"/>
                <a:gd name="adj3" fmla="val 16667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9144" rIns="0" bIns="9144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FIFO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Arrival rate 0.15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Utilization 15%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 rot="2489579">
            <a:off x="3474678" y="1661009"/>
            <a:ext cx="611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FIFO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1784458">
            <a:off x="5450291" y="1679331"/>
            <a:ext cx="1415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FIFO-Partial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 rot="1299683">
            <a:off x="6432476" y="1530233"/>
            <a:ext cx="1033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Tians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4267200" y="2571750"/>
            <a:ext cx="1524000" cy="1066800"/>
          </a:xfrm>
          <a:prstGeom prst="wedgeRoundRectCallout">
            <a:avLst>
              <a:gd name="adj1" fmla="val -49738"/>
              <a:gd name="adj2" fmla="val 2644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9144" rIns="0" bIns="9144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FIFO-Partial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Arrival rate 0.6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Utilization 60%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6019800" y="2571750"/>
            <a:ext cx="1524000" cy="1066800"/>
          </a:xfrm>
          <a:prstGeom prst="wedgeRoundRectCallout">
            <a:avLst>
              <a:gd name="adj1" fmla="val -49738"/>
              <a:gd name="adj2" fmla="val 2644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9144" rIns="0" bIns="9144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Tians-</a:t>
            </a:r>
            <a:r>
              <a:rPr lang="en-US" sz="1600" dirty="0" err="1" smtClean="0">
                <a:solidFill>
                  <a:schemeClr val="tx1"/>
                </a:solidFill>
              </a:rPr>
              <a:t>Noncl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Arrival rate 0.78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Utilization 78%</a:t>
            </a:r>
            <a:endParaRPr lang="en-US" sz="1600" dirty="0">
              <a:solidFill>
                <a:schemeClr val="tx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4495800" y="209550"/>
            <a:ext cx="2971800" cy="1219200"/>
            <a:chOff x="4495800" y="209550"/>
            <a:chExt cx="2971800" cy="1219200"/>
          </a:xfrm>
        </p:grpSpPr>
        <p:sp>
          <p:nvSpPr>
            <p:cNvPr id="21" name="Rounded Rectangular Callout 20"/>
            <p:cNvSpPr/>
            <p:nvPr/>
          </p:nvSpPr>
          <p:spPr>
            <a:xfrm>
              <a:off x="4495800" y="209550"/>
              <a:ext cx="2971800" cy="457200"/>
            </a:xfrm>
            <a:prstGeom prst="wedgeRoundRectCallout">
              <a:avLst>
                <a:gd name="adj1" fmla="val -7607"/>
                <a:gd name="adj2" fmla="val 176588"/>
                <a:gd name="adj3" fmla="val 16667"/>
              </a:avLst>
            </a:prstGeom>
            <a:ln/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Gain from better scheduling</a:t>
              </a:r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22" name="Left-Right Arrow 21"/>
            <p:cNvSpPr/>
            <p:nvPr/>
          </p:nvSpPr>
          <p:spPr>
            <a:xfrm>
              <a:off x="5410201" y="1123950"/>
              <a:ext cx="914400" cy="304800"/>
            </a:xfrm>
            <a:prstGeom prst="leftRight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80672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3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742950"/>
            <a:ext cx="6248399" cy="43898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943600" y="590550"/>
            <a:ext cx="1847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Result</a:t>
            </a:r>
            <a:endParaRPr lang="en-US" dirty="0"/>
          </a:p>
        </p:txBody>
      </p:sp>
      <p:grpSp>
        <p:nvGrpSpPr>
          <p:cNvPr id="3" name="Group 31"/>
          <p:cNvGrpSpPr/>
          <p:nvPr/>
        </p:nvGrpSpPr>
        <p:grpSpPr>
          <a:xfrm>
            <a:off x="1066800" y="1276350"/>
            <a:ext cx="7239000" cy="3276600"/>
            <a:chOff x="990600" y="1578364"/>
            <a:chExt cx="7239000" cy="3276600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990600" y="1578364"/>
              <a:ext cx="7239000" cy="2786"/>
            </a:xfrm>
            <a:prstGeom prst="line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16200000" flipH="1">
              <a:off x="1409699" y="3216663"/>
              <a:ext cx="3276600" cy="1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5400000">
              <a:off x="3696097" y="3216267"/>
              <a:ext cx="3276600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>
              <a:off x="4610497" y="3216267"/>
              <a:ext cx="3276600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ounded Rectangular Callout 6"/>
            <p:cNvSpPr/>
            <p:nvPr/>
          </p:nvSpPr>
          <p:spPr>
            <a:xfrm>
              <a:off x="2286000" y="2873764"/>
              <a:ext cx="1524000" cy="1066800"/>
            </a:xfrm>
            <a:prstGeom prst="wedgeRoundRectCallout">
              <a:avLst>
                <a:gd name="adj1" fmla="val -49738"/>
                <a:gd name="adj2" fmla="val 26441"/>
                <a:gd name="adj3" fmla="val 16667"/>
              </a:avLst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9144" rIns="0" bIns="9144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FIFO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Arrival rate 0.15</a:t>
              </a:r>
            </a:p>
            <a:p>
              <a:pPr algn="ctr"/>
              <a:r>
                <a:rPr lang="en-US" sz="1600" dirty="0" smtClean="0">
                  <a:solidFill>
                    <a:schemeClr val="tx1"/>
                  </a:solidFill>
                </a:rPr>
                <a:t>Utilization 15%</a:t>
              </a:r>
              <a:endParaRPr lang="en-US" sz="1600" dirty="0">
                <a:solidFill>
                  <a:schemeClr val="tx1"/>
                </a:solidFill>
              </a:endParaRPr>
            </a:p>
          </p:txBody>
        </p:sp>
      </p:grpSp>
      <p:sp>
        <p:nvSpPr>
          <p:cNvPr id="14" name="TextBox 13"/>
          <p:cNvSpPr txBox="1"/>
          <p:nvPr/>
        </p:nvSpPr>
        <p:spPr>
          <a:xfrm rot="2489579">
            <a:off x="3474678" y="1661009"/>
            <a:ext cx="611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FIFO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 rot="1784458">
            <a:off x="5450291" y="1679331"/>
            <a:ext cx="1415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FIFO-Partial</a:t>
            </a:r>
            <a:endParaRPr lang="en-US" b="1" dirty="0">
              <a:solidFill>
                <a:srgbClr val="00B050"/>
              </a:solidFill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4267200" y="2571750"/>
            <a:ext cx="1524000" cy="1066800"/>
          </a:xfrm>
          <a:prstGeom prst="wedgeRoundRectCallout">
            <a:avLst>
              <a:gd name="adj1" fmla="val -49738"/>
              <a:gd name="adj2" fmla="val 2644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9144" rIns="0" bIns="9144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FIFO-Partial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Arrival rate 0.6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Utilization 60%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9" name="Rounded Rectangular Callout 18"/>
          <p:cNvSpPr/>
          <p:nvPr/>
        </p:nvSpPr>
        <p:spPr>
          <a:xfrm>
            <a:off x="6019800" y="2571750"/>
            <a:ext cx="1524000" cy="1066800"/>
          </a:xfrm>
          <a:prstGeom prst="wedgeRoundRectCallout">
            <a:avLst>
              <a:gd name="adj1" fmla="val -49738"/>
              <a:gd name="adj2" fmla="val 26441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0" tIns="9144" rIns="0" bIns="9144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Tians-</a:t>
            </a:r>
            <a:r>
              <a:rPr lang="en-US" sz="1600" dirty="0" err="1" smtClean="0">
                <a:solidFill>
                  <a:schemeClr val="tx1"/>
                </a:solidFill>
              </a:rPr>
              <a:t>Noncl</a:t>
            </a:r>
            <a:r>
              <a:rPr lang="en-US" sz="16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Arrival rate 0.78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Utilization 78%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0" name="Left-Right Arrow 19"/>
          <p:cNvSpPr/>
          <p:nvPr/>
        </p:nvSpPr>
        <p:spPr>
          <a:xfrm>
            <a:off x="3200400" y="1200150"/>
            <a:ext cx="3124200" cy="304800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r>
              <a:rPr lang="en-US" dirty="0" smtClean="0"/>
              <a:t>420%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 rot="1299683">
            <a:off x="6418495" y="1603304"/>
            <a:ext cx="1429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Tians-</a:t>
            </a:r>
            <a:r>
              <a:rPr lang="en-US" b="1" dirty="0" err="1" smtClean="0">
                <a:solidFill>
                  <a:srgbClr val="0070C0"/>
                </a:solidFill>
              </a:rPr>
              <a:t>Noncl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21" name="Rounded Rectangular Callout 20"/>
          <p:cNvSpPr/>
          <p:nvPr/>
        </p:nvSpPr>
        <p:spPr>
          <a:xfrm>
            <a:off x="2590800" y="1657350"/>
            <a:ext cx="4572000" cy="612648"/>
          </a:xfrm>
          <a:prstGeom prst="wedgeRoundRectCallout">
            <a:avLst>
              <a:gd name="adj1" fmla="val 2142"/>
              <a:gd name="adj2" fmla="val -85349"/>
              <a:gd name="adj3" fmla="val 16667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 Tians sustains more than 400% load.  </a:t>
            </a:r>
          </a:p>
          <a:p>
            <a:pPr algn="ctr">
              <a:buFont typeface="Arial" pitchFamily="34" charset="0"/>
              <a:buChar char="•"/>
            </a:pPr>
            <a:r>
              <a:rPr lang="en-US" dirty="0" smtClean="0">
                <a:solidFill>
                  <a:schemeClr val="bg1"/>
                </a:solidFill>
              </a:rPr>
              <a:t> Save 80% servers.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72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742950"/>
            <a:ext cx="6328496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943600" y="590550"/>
            <a:ext cx="1847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Result</a:t>
            </a:r>
            <a:endParaRPr lang="en-US" dirty="0"/>
          </a:p>
        </p:txBody>
      </p:sp>
      <p:grpSp>
        <p:nvGrpSpPr>
          <p:cNvPr id="3" name="Group 19"/>
          <p:cNvGrpSpPr/>
          <p:nvPr/>
        </p:nvGrpSpPr>
        <p:grpSpPr>
          <a:xfrm>
            <a:off x="1066800" y="1276350"/>
            <a:ext cx="7239000" cy="3200400"/>
            <a:chOff x="1066800" y="1276350"/>
            <a:chExt cx="7239000" cy="3200400"/>
          </a:xfrm>
        </p:grpSpPr>
        <p:grpSp>
          <p:nvGrpSpPr>
            <p:cNvPr id="4" name="Group 31"/>
            <p:cNvGrpSpPr/>
            <p:nvPr/>
          </p:nvGrpSpPr>
          <p:grpSpPr>
            <a:xfrm>
              <a:off x="1066800" y="1276350"/>
              <a:ext cx="7239000" cy="3200400"/>
              <a:chOff x="990600" y="1578364"/>
              <a:chExt cx="7239000" cy="3200400"/>
            </a:xfrm>
          </p:grpSpPr>
          <p:cxnSp>
            <p:nvCxnSpPr>
              <p:cNvPr id="8" name="Straight Connector 7"/>
              <p:cNvCxnSpPr/>
              <p:nvPr/>
            </p:nvCxnSpPr>
            <p:spPr>
              <a:xfrm flipV="1">
                <a:off x="990600" y="1578364"/>
                <a:ext cx="7239000" cy="2786"/>
              </a:xfrm>
              <a:prstGeom prst="line">
                <a:avLst/>
              </a:prstGeom>
              <a:ln>
                <a:headEnd type="triangle"/>
                <a:tailEnd type="triangle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9" name="Straight Arrow Connector 8"/>
              <p:cNvCxnSpPr/>
              <p:nvPr/>
            </p:nvCxnSpPr>
            <p:spPr>
              <a:xfrm rot="5400000">
                <a:off x="1524794" y="3177770"/>
                <a:ext cx="3200400" cy="158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/>
              <p:cNvCxnSpPr/>
              <p:nvPr/>
            </p:nvCxnSpPr>
            <p:spPr>
              <a:xfrm rot="5400000">
                <a:off x="3885803" y="3178167"/>
                <a:ext cx="3200400" cy="79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 rot="5400000">
                <a:off x="4876403" y="3178167"/>
                <a:ext cx="3200400" cy="794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7" name="Rounded Rectangular Callout 6"/>
              <p:cNvSpPr/>
              <p:nvPr/>
            </p:nvSpPr>
            <p:spPr>
              <a:xfrm>
                <a:off x="2819400" y="1959364"/>
                <a:ext cx="609600" cy="381000"/>
              </a:xfrm>
              <a:prstGeom prst="wedgeRoundRectCallout">
                <a:avLst>
                  <a:gd name="adj1" fmla="val -49738"/>
                  <a:gd name="adj2" fmla="val 26441"/>
                  <a:gd name="adj3" fmla="val 16667"/>
                </a:avLst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dirty="0" smtClean="0">
                    <a:solidFill>
                      <a:schemeClr val="tx2"/>
                    </a:solidFill>
                  </a:rPr>
                  <a:t>0.15</a:t>
                </a:r>
                <a:endParaRPr lang="en-US" sz="1600" dirty="0">
                  <a:solidFill>
                    <a:schemeClr val="tx2"/>
                  </a:solidFill>
                </a:endParaRPr>
              </a:p>
            </p:txBody>
          </p:sp>
        </p:grpSp>
        <p:cxnSp>
          <p:nvCxnSpPr>
            <p:cNvPr id="25" name="Straight Arrow Connector 24"/>
            <p:cNvCxnSpPr/>
            <p:nvPr/>
          </p:nvCxnSpPr>
          <p:spPr>
            <a:xfrm rot="5400000">
              <a:off x="5486003" y="2876153"/>
              <a:ext cx="3200400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Arrow Connector 25"/>
            <p:cNvCxnSpPr/>
            <p:nvPr/>
          </p:nvCxnSpPr>
          <p:spPr>
            <a:xfrm rot="5400000">
              <a:off x="5943203" y="2876153"/>
              <a:ext cx="3200400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Rounded Rectangular Callout 30"/>
            <p:cNvSpPr/>
            <p:nvPr/>
          </p:nvSpPr>
          <p:spPr>
            <a:xfrm>
              <a:off x="5257800" y="2114550"/>
              <a:ext cx="609600" cy="381000"/>
            </a:xfrm>
            <a:prstGeom prst="wedgeRoundRectCallout">
              <a:avLst>
                <a:gd name="adj1" fmla="val -49738"/>
                <a:gd name="adj2" fmla="val 26441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2"/>
                  </a:solidFill>
                </a:rPr>
                <a:t>0.60</a:t>
              </a:r>
              <a:endParaRPr lang="en-US" sz="1600" dirty="0">
                <a:solidFill>
                  <a:schemeClr val="tx2"/>
                </a:solidFill>
              </a:endParaRPr>
            </a:p>
          </p:txBody>
        </p:sp>
        <p:sp>
          <p:nvSpPr>
            <p:cNvPr id="32" name="Rounded Rectangular Callout 31"/>
            <p:cNvSpPr/>
            <p:nvPr/>
          </p:nvSpPr>
          <p:spPr>
            <a:xfrm>
              <a:off x="6172200" y="2647950"/>
              <a:ext cx="609600" cy="381000"/>
            </a:xfrm>
            <a:prstGeom prst="wedgeRoundRectCallout">
              <a:avLst>
                <a:gd name="adj1" fmla="val -49738"/>
                <a:gd name="adj2" fmla="val 26441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2"/>
                  </a:solidFill>
                </a:rPr>
                <a:t>0.78</a:t>
              </a:r>
              <a:endParaRPr lang="en-US" sz="1600" dirty="0">
                <a:solidFill>
                  <a:schemeClr val="tx2"/>
                </a:solidFill>
              </a:endParaRPr>
            </a:p>
          </p:txBody>
        </p:sp>
        <p:sp>
          <p:nvSpPr>
            <p:cNvPr id="33" name="Rounded Rectangular Callout 32"/>
            <p:cNvSpPr/>
            <p:nvPr/>
          </p:nvSpPr>
          <p:spPr>
            <a:xfrm>
              <a:off x="6781800" y="3181350"/>
              <a:ext cx="609600" cy="381000"/>
            </a:xfrm>
            <a:prstGeom prst="wedgeRoundRectCallout">
              <a:avLst>
                <a:gd name="adj1" fmla="val -49738"/>
                <a:gd name="adj2" fmla="val 26441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2"/>
                  </a:solidFill>
                </a:rPr>
                <a:t>0.90</a:t>
              </a:r>
              <a:endParaRPr lang="en-US" sz="1600" dirty="0">
                <a:solidFill>
                  <a:schemeClr val="tx2"/>
                </a:solidFill>
              </a:endParaRPr>
            </a:p>
          </p:txBody>
        </p:sp>
        <p:sp>
          <p:nvSpPr>
            <p:cNvPr id="34" name="Rounded Rectangular Callout 33"/>
            <p:cNvSpPr/>
            <p:nvPr/>
          </p:nvSpPr>
          <p:spPr>
            <a:xfrm>
              <a:off x="7239000" y="3714750"/>
              <a:ext cx="609600" cy="381000"/>
            </a:xfrm>
            <a:prstGeom prst="wedgeRoundRectCallout">
              <a:avLst>
                <a:gd name="adj1" fmla="val -49738"/>
                <a:gd name="adj2" fmla="val 26441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2"/>
                  </a:solidFill>
                </a:rPr>
                <a:t>0.97</a:t>
              </a:r>
              <a:endParaRPr lang="en-US" sz="1600" dirty="0">
                <a:solidFill>
                  <a:schemeClr val="tx2"/>
                </a:solidFill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 rot="2489579">
            <a:off x="3474679" y="1584807"/>
            <a:ext cx="611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FIFO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 rot="1299683">
            <a:off x="6418495" y="1527103"/>
            <a:ext cx="14293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70C0"/>
                </a:solidFill>
              </a:rPr>
              <a:t>Tians-</a:t>
            </a:r>
            <a:r>
              <a:rPr lang="en-US" b="1" dirty="0" err="1" smtClean="0">
                <a:solidFill>
                  <a:srgbClr val="0070C0"/>
                </a:solidFill>
              </a:rPr>
              <a:t>Noncl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 rot="1784458">
            <a:off x="5450292" y="1603129"/>
            <a:ext cx="1415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B050"/>
                </a:solidFill>
              </a:rPr>
              <a:t>FIFO-Partial</a:t>
            </a:r>
            <a:endParaRPr lang="en-US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729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742950"/>
            <a:ext cx="6328496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943600" y="590550"/>
            <a:ext cx="1847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Result</a:t>
            </a:r>
            <a:endParaRPr lang="en-US" dirty="0"/>
          </a:p>
        </p:txBody>
      </p:sp>
      <p:grpSp>
        <p:nvGrpSpPr>
          <p:cNvPr id="3" name="Group 31"/>
          <p:cNvGrpSpPr/>
          <p:nvPr/>
        </p:nvGrpSpPr>
        <p:grpSpPr>
          <a:xfrm>
            <a:off x="1066800" y="1276350"/>
            <a:ext cx="7239000" cy="3200400"/>
            <a:chOff x="990600" y="1578364"/>
            <a:chExt cx="7239000" cy="3200400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990600" y="1578364"/>
              <a:ext cx="7239000" cy="2786"/>
            </a:xfrm>
            <a:prstGeom prst="line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5400000">
              <a:off x="1524794" y="3177770"/>
              <a:ext cx="3200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5400000">
              <a:off x="3885803" y="3178167"/>
              <a:ext cx="3200400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>
              <a:off x="4876403" y="3178167"/>
              <a:ext cx="3200400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ounded Rectangular Callout 6"/>
            <p:cNvSpPr/>
            <p:nvPr/>
          </p:nvSpPr>
          <p:spPr>
            <a:xfrm>
              <a:off x="2819400" y="1959364"/>
              <a:ext cx="609600" cy="381000"/>
            </a:xfrm>
            <a:prstGeom prst="wedgeRoundRectCallout">
              <a:avLst>
                <a:gd name="adj1" fmla="val -49738"/>
                <a:gd name="adj2" fmla="val 26441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2"/>
                  </a:solidFill>
                </a:rPr>
                <a:t>0.15</a:t>
              </a:r>
              <a:endParaRPr lang="en-US" sz="1600" dirty="0">
                <a:solidFill>
                  <a:schemeClr val="tx2"/>
                </a:solidFill>
              </a:endParaRPr>
            </a:p>
          </p:txBody>
        </p:sp>
      </p:grpSp>
      <p:cxnSp>
        <p:nvCxnSpPr>
          <p:cNvPr id="25" name="Straight Arrow Connector 24"/>
          <p:cNvCxnSpPr/>
          <p:nvPr/>
        </p:nvCxnSpPr>
        <p:spPr>
          <a:xfrm rot="5400000">
            <a:off x="5486003" y="2876153"/>
            <a:ext cx="3200400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5943203" y="2876153"/>
            <a:ext cx="3200400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Rounded Rectangular Callout 30"/>
          <p:cNvSpPr/>
          <p:nvPr/>
        </p:nvSpPr>
        <p:spPr>
          <a:xfrm>
            <a:off x="5257800" y="2114550"/>
            <a:ext cx="609600" cy="381000"/>
          </a:xfrm>
          <a:prstGeom prst="wedgeRoundRectCallout">
            <a:avLst>
              <a:gd name="adj1" fmla="val -49738"/>
              <a:gd name="adj2" fmla="val 2644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2"/>
                </a:solidFill>
              </a:rPr>
              <a:t>0.60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2" name="Rounded Rectangular Callout 31"/>
          <p:cNvSpPr/>
          <p:nvPr/>
        </p:nvSpPr>
        <p:spPr>
          <a:xfrm>
            <a:off x="6172200" y="2647950"/>
            <a:ext cx="609600" cy="381000"/>
          </a:xfrm>
          <a:prstGeom prst="wedgeRoundRectCallout">
            <a:avLst>
              <a:gd name="adj1" fmla="val -49738"/>
              <a:gd name="adj2" fmla="val 2644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2"/>
                </a:solidFill>
              </a:rPr>
              <a:t>0.78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3" name="Rounded Rectangular Callout 32"/>
          <p:cNvSpPr/>
          <p:nvPr/>
        </p:nvSpPr>
        <p:spPr>
          <a:xfrm>
            <a:off x="6781800" y="3181350"/>
            <a:ext cx="609600" cy="381000"/>
          </a:xfrm>
          <a:prstGeom prst="wedgeRoundRectCallout">
            <a:avLst>
              <a:gd name="adj1" fmla="val -49738"/>
              <a:gd name="adj2" fmla="val 2644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2"/>
                </a:solidFill>
              </a:rPr>
              <a:t>0.90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4" name="Rounded Rectangular Callout 33"/>
          <p:cNvSpPr/>
          <p:nvPr/>
        </p:nvSpPr>
        <p:spPr>
          <a:xfrm>
            <a:off x="7239000" y="3714750"/>
            <a:ext cx="609600" cy="381000"/>
          </a:xfrm>
          <a:prstGeom prst="wedgeRoundRectCallout">
            <a:avLst>
              <a:gd name="adj1" fmla="val -49738"/>
              <a:gd name="adj2" fmla="val 2644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2"/>
                </a:solidFill>
              </a:rPr>
              <a:t>0.97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5257800" y="209550"/>
            <a:ext cx="3581400" cy="457200"/>
          </a:xfrm>
          <a:prstGeom prst="wedgeRoundRectCallout">
            <a:avLst>
              <a:gd name="adj1" fmla="val -7015"/>
              <a:gd name="adj2" fmla="val 163126"/>
              <a:gd name="adj3" fmla="val 16667"/>
            </a:avLst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Gain from knowing service demand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Left-Right Arrow 18"/>
          <p:cNvSpPr/>
          <p:nvPr/>
        </p:nvSpPr>
        <p:spPr>
          <a:xfrm>
            <a:off x="6553200" y="1123950"/>
            <a:ext cx="533400" cy="304800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2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1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47800" y="742950"/>
            <a:ext cx="6328496" cy="434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943600" y="590550"/>
            <a:ext cx="18473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solidFill>
                <a:srgbClr val="00206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Simulation Result</a:t>
            </a:r>
            <a:endParaRPr lang="en-US" dirty="0"/>
          </a:p>
        </p:txBody>
      </p:sp>
      <p:grpSp>
        <p:nvGrpSpPr>
          <p:cNvPr id="3" name="Group 31"/>
          <p:cNvGrpSpPr/>
          <p:nvPr/>
        </p:nvGrpSpPr>
        <p:grpSpPr>
          <a:xfrm>
            <a:off x="1066800" y="1276350"/>
            <a:ext cx="7239000" cy="3200400"/>
            <a:chOff x="990600" y="1578364"/>
            <a:chExt cx="7239000" cy="3200400"/>
          </a:xfrm>
        </p:grpSpPr>
        <p:cxnSp>
          <p:nvCxnSpPr>
            <p:cNvPr id="8" name="Straight Connector 7"/>
            <p:cNvCxnSpPr/>
            <p:nvPr/>
          </p:nvCxnSpPr>
          <p:spPr>
            <a:xfrm flipV="1">
              <a:off x="990600" y="1578364"/>
              <a:ext cx="7239000" cy="2786"/>
            </a:xfrm>
            <a:prstGeom prst="line">
              <a:avLst/>
            </a:prstGeom>
            <a:ln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 rot="5400000">
              <a:off x="1524794" y="3177770"/>
              <a:ext cx="32004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rot="5400000">
              <a:off x="3885803" y="3178167"/>
              <a:ext cx="3200400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/>
            <p:nvPr/>
          </p:nvCxnSpPr>
          <p:spPr>
            <a:xfrm rot="5400000">
              <a:off x="4876403" y="3178167"/>
              <a:ext cx="3200400" cy="794"/>
            </a:xfrm>
            <a:prstGeom prst="straightConnector1">
              <a:avLst/>
            </a:prstGeom>
            <a:ln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7" name="Rounded Rectangular Callout 6"/>
            <p:cNvSpPr/>
            <p:nvPr/>
          </p:nvSpPr>
          <p:spPr>
            <a:xfrm>
              <a:off x="2819400" y="1959364"/>
              <a:ext cx="609600" cy="381000"/>
            </a:xfrm>
            <a:prstGeom prst="wedgeRoundRectCallout">
              <a:avLst>
                <a:gd name="adj1" fmla="val -49738"/>
                <a:gd name="adj2" fmla="val 26441"/>
                <a:gd name="adj3" fmla="val 16667"/>
              </a:avLst>
            </a:prstGeom>
            <a:solidFill>
              <a:schemeClr val="bg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chemeClr val="tx2"/>
                  </a:solidFill>
                </a:rPr>
                <a:t>0.15</a:t>
              </a:r>
              <a:endParaRPr lang="en-US" sz="1600" dirty="0">
                <a:solidFill>
                  <a:schemeClr val="tx2"/>
                </a:solidFill>
              </a:endParaRPr>
            </a:p>
          </p:txBody>
        </p:sp>
      </p:grpSp>
      <p:cxnSp>
        <p:nvCxnSpPr>
          <p:cNvPr id="25" name="Straight Arrow Connector 24"/>
          <p:cNvCxnSpPr/>
          <p:nvPr/>
        </p:nvCxnSpPr>
        <p:spPr>
          <a:xfrm rot="5400000">
            <a:off x="5486003" y="2876153"/>
            <a:ext cx="3200400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5943203" y="2876153"/>
            <a:ext cx="3200400" cy="79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Rounded Rectangular Callout 30"/>
          <p:cNvSpPr/>
          <p:nvPr/>
        </p:nvSpPr>
        <p:spPr>
          <a:xfrm>
            <a:off x="5257800" y="2114550"/>
            <a:ext cx="609600" cy="381000"/>
          </a:xfrm>
          <a:prstGeom prst="wedgeRoundRectCallout">
            <a:avLst>
              <a:gd name="adj1" fmla="val -49738"/>
              <a:gd name="adj2" fmla="val 2644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2"/>
                </a:solidFill>
              </a:rPr>
              <a:t>0.60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2" name="Rounded Rectangular Callout 31"/>
          <p:cNvSpPr/>
          <p:nvPr/>
        </p:nvSpPr>
        <p:spPr>
          <a:xfrm>
            <a:off x="6172200" y="2647950"/>
            <a:ext cx="609600" cy="381000"/>
          </a:xfrm>
          <a:prstGeom prst="wedgeRoundRectCallout">
            <a:avLst>
              <a:gd name="adj1" fmla="val -49738"/>
              <a:gd name="adj2" fmla="val 2644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2"/>
                </a:solidFill>
              </a:rPr>
              <a:t>0.78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3" name="Rounded Rectangular Callout 32"/>
          <p:cNvSpPr/>
          <p:nvPr/>
        </p:nvSpPr>
        <p:spPr>
          <a:xfrm>
            <a:off x="6781800" y="3181350"/>
            <a:ext cx="609600" cy="381000"/>
          </a:xfrm>
          <a:prstGeom prst="wedgeRoundRectCallout">
            <a:avLst>
              <a:gd name="adj1" fmla="val -49738"/>
              <a:gd name="adj2" fmla="val 2644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2"/>
                </a:solidFill>
              </a:rPr>
              <a:t>0.90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34" name="Rounded Rectangular Callout 33"/>
          <p:cNvSpPr/>
          <p:nvPr/>
        </p:nvSpPr>
        <p:spPr>
          <a:xfrm>
            <a:off x="7239000" y="3714750"/>
            <a:ext cx="609600" cy="381000"/>
          </a:xfrm>
          <a:prstGeom prst="wedgeRoundRectCallout">
            <a:avLst>
              <a:gd name="adj1" fmla="val -49738"/>
              <a:gd name="adj2" fmla="val 2644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2"/>
                </a:solidFill>
              </a:rPr>
              <a:t>0.97</a:t>
            </a:r>
            <a:endParaRPr lang="en-US" sz="1600" dirty="0">
              <a:solidFill>
                <a:schemeClr val="tx2"/>
              </a:solidFill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5486400" y="209550"/>
            <a:ext cx="3200400" cy="457200"/>
          </a:xfrm>
          <a:prstGeom prst="wedgeRoundRectCallout">
            <a:avLst>
              <a:gd name="adj1" fmla="val 8370"/>
              <a:gd name="adj2" fmla="val 166972"/>
              <a:gd name="adj3" fmla="val 16667"/>
            </a:avLst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Gain from knowing future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Left-Right Arrow 18"/>
          <p:cNvSpPr/>
          <p:nvPr/>
        </p:nvSpPr>
        <p:spPr>
          <a:xfrm>
            <a:off x="7162800" y="1123950"/>
            <a:ext cx="381000" cy="304800"/>
          </a:xfrm>
          <a:prstGeom prst="left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lIns="0" tIns="0" rIns="0" bIns="0"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6729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Experiments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5350"/>
            <a:ext cx="8229600" cy="321945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VOD Server</a:t>
            </a:r>
          </a:p>
          <a:p>
            <a:pPr lvl="2"/>
            <a:r>
              <a:rPr lang="en-US" dirty="0" smtClean="0"/>
              <a:t>Tians manages the upstream bandwidth</a:t>
            </a:r>
          </a:p>
          <a:p>
            <a:pPr lvl="2"/>
            <a:r>
              <a:rPr lang="en-US" dirty="0" smtClean="0"/>
              <a:t>Tians-Clairvoyant streams to 40% more clients than FIFO.</a:t>
            </a:r>
          </a:p>
          <a:p>
            <a:pPr lvl="2"/>
            <a:endParaRPr lang="en-US" dirty="0" smtClean="0"/>
          </a:p>
          <a:p>
            <a:pPr lvl="1"/>
            <a:r>
              <a:rPr lang="en-US" dirty="0" smtClean="0"/>
              <a:t>Variance Reduction</a:t>
            </a:r>
          </a:p>
          <a:p>
            <a:pPr lvl="2"/>
            <a:r>
              <a:rPr lang="en-US" dirty="0" smtClean="0"/>
              <a:t>Partial results that produces smooth quality function</a:t>
            </a:r>
          </a:p>
          <a:p>
            <a:pPr lvl="2"/>
            <a:r>
              <a:rPr lang="en-US" dirty="0" smtClean="0"/>
              <a:t>Share processing time equally among requests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71550"/>
            <a:ext cx="8229600" cy="337185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Tians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Partial results + enhanced scheduling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Scheduling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Share processing time equally among requests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Prevent long requests from starving short ones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Simulation results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Improve response quality</a:t>
            </a:r>
          </a:p>
          <a:p>
            <a:pPr lvl="2"/>
            <a:r>
              <a:rPr lang="en-US" sz="2000" dirty="0" smtClean="0">
                <a:solidFill>
                  <a:schemeClr val="tx1"/>
                </a:solidFill>
              </a:rPr>
              <a:t>To achieve the same </a:t>
            </a:r>
            <a:r>
              <a:rPr lang="en-US" sz="2000" dirty="0" err="1" smtClean="0">
                <a:solidFill>
                  <a:schemeClr val="tx1"/>
                </a:solidFill>
              </a:rPr>
              <a:t>QoS</a:t>
            </a:r>
            <a:r>
              <a:rPr lang="en-US" sz="2000" dirty="0" smtClean="0">
                <a:solidFill>
                  <a:schemeClr val="tx1"/>
                </a:solidFill>
              </a:rPr>
              <a:t>, Tians supports much higher system utilization than traditional server. 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144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4171950"/>
            <a:ext cx="9144000" cy="971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33350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5400" y="666750"/>
            <a:ext cx="4038600" cy="36576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M/M/1 Queue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Mean service time = 15ms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Deadline = 100ms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Quality = 1 if it is fully serviced within deadline; 0 otherwise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Average quality ≥ 0.99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What is max system utilization?</a:t>
            </a:r>
          </a:p>
        </p:txBody>
      </p:sp>
      <p:graphicFrame>
        <p:nvGraphicFramePr>
          <p:cNvPr id="13" name="Chart 12"/>
          <p:cNvGraphicFramePr/>
          <p:nvPr/>
        </p:nvGraphicFramePr>
        <p:xfrm>
          <a:off x="304800" y="1123950"/>
          <a:ext cx="4510454" cy="3578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1066800" y="133350"/>
            <a:ext cx="3962400" cy="3886200"/>
            <a:chOff x="1066800" y="133350"/>
            <a:chExt cx="3962400" cy="3886200"/>
          </a:xfrm>
        </p:grpSpPr>
        <p:sp>
          <p:nvSpPr>
            <p:cNvPr id="10" name="Rounded Rectangular Callout 9"/>
            <p:cNvSpPr/>
            <p:nvPr/>
          </p:nvSpPr>
          <p:spPr>
            <a:xfrm>
              <a:off x="2362200" y="133350"/>
              <a:ext cx="2667000" cy="838200"/>
            </a:xfrm>
            <a:prstGeom prst="wedgeRoundRectCallout">
              <a:avLst>
                <a:gd name="adj1" fmla="val -56528"/>
                <a:gd name="adj2" fmla="val 142919"/>
                <a:gd name="adj3" fmla="val 16667"/>
              </a:avLst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r>
                <a:rPr lang="en-US" dirty="0" smtClean="0">
                  <a:solidFill>
                    <a:srgbClr val="002060"/>
                  </a:solidFill>
                </a:rPr>
                <a:t>FIFO Server:</a:t>
              </a:r>
            </a:p>
            <a:p>
              <a:r>
                <a:rPr lang="en-US" dirty="0" smtClean="0">
                  <a:solidFill>
                    <a:srgbClr val="002060"/>
                  </a:solidFill>
                </a:rPr>
                <a:t>Norm. arrival </a:t>
              </a:r>
              <a:r>
                <a:rPr lang="en-US" dirty="0" smtClean="0">
                  <a:solidFill>
                    <a:srgbClr val="002060"/>
                  </a:solidFill>
                </a:rPr>
                <a:t>rate = 0.3</a:t>
              </a:r>
            </a:p>
            <a:p>
              <a:r>
                <a:rPr lang="en-US" dirty="0" smtClean="0">
                  <a:solidFill>
                    <a:srgbClr val="002060"/>
                  </a:solidFill>
                </a:rPr>
                <a:t>CPU utilization = 30%</a:t>
              </a:r>
              <a:endParaRPr lang="en-US" dirty="0">
                <a:solidFill>
                  <a:srgbClr val="002060"/>
                </a:solidFill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1066800" y="1809750"/>
              <a:ext cx="3810000" cy="0"/>
            </a:xfrm>
            <a:prstGeom prst="line">
              <a:avLst/>
            </a:prstGeom>
            <a:ln w="12700">
              <a:prstDash val="dash"/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>
              <a:off x="1026448" y="2912398"/>
              <a:ext cx="2209800" cy="4504"/>
            </a:xfrm>
            <a:prstGeom prst="line">
              <a:avLst/>
            </a:prstGeom>
            <a:ln w="12700">
              <a:prstDash val="dash"/>
              <a:headEnd type="triangle"/>
              <a:tailEnd type="triangle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997251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3950"/>
            <a:ext cx="8229600" cy="2990850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Applying Tians in large-scale systems</a:t>
            </a:r>
          </a:p>
          <a:p>
            <a:pPr lvl="2">
              <a:buNone/>
            </a:pPr>
            <a:endParaRPr lang="en-US" dirty="0"/>
          </a:p>
        </p:txBody>
      </p:sp>
      <p:pic>
        <p:nvPicPr>
          <p:cNvPr id="4" name="Picture 3" descr="bing-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38400" y="1504950"/>
            <a:ext cx="4114439" cy="30249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1352550"/>
            <a:ext cx="4114800" cy="1752600"/>
          </a:xfrm>
        </p:spPr>
        <p:txBody>
          <a:bodyPr>
            <a:normAutofit/>
          </a:bodyPr>
          <a:lstStyle/>
          <a:p>
            <a:r>
              <a:rPr lang="en-US" dirty="0" smtClean="0"/>
              <a:t>Thank you!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4171950"/>
            <a:ext cx="9144000" cy="971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33350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graphicFrame>
        <p:nvGraphicFramePr>
          <p:cNvPr id="13" name="Chart 12"/>
          <p:cNvGraphicFramePr/>
          <p:nvPr/>
        </p:nvGraphicFramePr>
        <p:xfrm>
          <a:off x="137746" y="1123950"/>
          <a:ext cx="4510454" cy="3578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Rounded Rectangular Callout 9"/>
          <p:cNvSpPr/>
          <p:nvPr/>
        </p:nvSpPr>
        <p:spPr>
          <a:xfrm>
            <a:off x="2743200" y="133350"/>
            <a:ext cx="2286000" cy="838200"/>
          </a:xfrm>
          <a:prstGeom prst="wedgeRoundRectCallout">
            <a:avLst>
              <a:gd name="adj1" fmla="val -78008"/>
              <a:gd name="adj2" fmla="val 13897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2060"/>
                </a:solidFill>
              </a:rPr>
              <a:t>FIFO Server: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Arrival rate = 0.3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CPU utilization = 30%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823546" y="1809750"/>
            <a:ext cx="3810000" cy="0"/>
          </a:xfrm>
          <a:prstGeom prst="line">
            <a:avLst/>
          </a:prstGeom>
          <a:ln w="12700">
            <a:prstDash val="dash"/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863898" y="2912398"/>
            <a:ext cx="2209800" cy="4504"/>
          </a:xfrm>
          <a:prstGeom prst="line">
            <a:avLst/>
          </a:prstGeom>
          <a:ln w="12700">
            <a:prstDash val="dash"/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Right Arrow 8"/>
          <p:cNvSpPr/>
          <p:nvPr/>
        </p:nvSpPr>
        <p:spPr>
          <a:xfrm>
            <a:off x="2438400" y="2038350"/>
            <a:ext cx="990600" cy="381000"/>
          </a:xfrm>
          <a:prstGeom prst="rightArrow">
            <a:avLst/>
          </a:prstGeom>
          <a:gradFill flip="none" rotWithShape="1">
            <a:gsLst>
              <a:gs pos="24000">
                <a:srgbClr val="C00000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 rot="5400000">
            <a:off x="1930698" y="2912398"/>
            <a:ext cx="2209800" cy="4504"/>
          </a:xfrm>
          <a:prstGeom prst="line">
            <a:avLst/>
          </a:prstGeom>
          <a:ln w="12700">
            <a:prstDash val="dash"/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2590800" y="1809750"/>
            <a:ext cx="511679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?</a:t>
            </a:r>
            <a:endParaRPr lang="en-U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Content Placeholder 1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8" name="Content Placeholder 2"/>
          <p:cNvSpPr txBox="1">
            <a:spLocks/>
          </p:cNvSpPr>
          <p:nvPr/>
        </p:nvSpPr>
        <p:spPr>
          <a:xfrm>
            <a:off x="5105400" y="666750"/>
            <a:ext cx="4038600" cy="3657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M/M/1 Queue, FIFO Scheduling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Mean service time = 15ms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Deadline = 100ms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Quality = 1 if it is fully serviced within deadline; 0 otherwise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Average quality ≥ 0.99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75000"/>
                    <a:lumOff val="25000"/>
                  </a:schemeClr>
                </a:solidFill>
                <a:effectLst/>
                <a:uLnTx/>
                <a:uFillTx/>
                <a:latin typeface="Segoe UI" pitchFamily="34" charset="0"/>
                <a:ea typeface="+mn-ea"/>
                <a:cs typeface="Segoe UI" pitchFamily="34" charset="0"/>
              </a:rPr>
              <a:t>What is max system utilization?</a:t>
            </a:r>
          </a:p>
        </p:txBody>
      </p:sp>
    </p:spTree>
    <p:extLst>
      <p:ext uri="{BB962C8B-B14F-4D97-AF65-F5344CB8AC3E}">
        <p14:creationId xmlns:p14="http://schemas.microsoft.com/office/powerpoint/2010/main" val="997251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1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4171950"/>
            <a:ext cx="9144000" cy="971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33350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5400" y="666750"/>
            <a:ext cx="4038600" cy="3657600"/>
          </a:xfrm>
        </p:spPr>
        <p:txBody>
          <a:bodyPr>
            <a:normAutofit fontScale="92500" lnSpcReduction="10000"/>
          </a:bodyPr>
          <a:lstStyle/>
          <a:p>
            <a:r>
              <a:rPr lang="en-US" sz="1800" dirty="0" smtClean="0"/>
              <a:t>M/M/1 Queue, FIFO Scheduling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Mean service time = 15ms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Deadline = 100ms</a:t>
            </a:r>
          </a:p>
          <a:p>
            <a:pPr>
              <a:buFont typeface="Arial" pitchFamily="34" charset="0"/>
              <a:buChar char="•"/>
            </a:pPr>
            <a:r>
              <a:rPr lang="en-US" sz="1800" dirty="0" smtClean="0"/>
              <a:t>Quality = 1 if it is fully serviced within deadline; 0 otherwise</a:t>
            </a:r>
          </a:p>
          <a:p>
            <a:pPr lvl="0">
              <a:buFont typeface="Arial" pitchFamily="34" charset="0"/>
              <a:buChar char="•"/>
              <a:defRPr/>
            </a:pPr>
            <a:r>
              <a:rPr lang="en-US" sz="1800" dirty="0" smtClean="0"/>
              <a:t>Average quality ≥ 0.99</a:t>
            </a:r>
          </a:p>
          <a:p>
            <a:pPr lvl="0">
              <a:buFont typeface="Arial" pitchFamily="34" charset="0"/>
              <a:buChar char="•"/>
              <a:defRPr/>
            </a:pPr>
            <a:r>
              <a:rPr lang="en-US" sz="1800" dirty="0" smtClean="0"/>
              <a:t>What is max system utilization?</a:t>
            </a:r>
          </a:p>
          <a:p>
            <a:endParaRPr lang="en-US" sz="1800" dirty="0" smtClean="0"/>
          </a:p>
          <a:p>
            <a:r>
              <a:rPr lang="en-US" sz="1800" dirty="0" smtClean="0">
                <a:solidFill>
                  <a:srgbClr val="C00000"/>
                </a:solidFill>
              </a:rPr>
              <a:t>Goal</a:t>
            </a:r>
          </a:p>
          <a:p>
            <a:r>
              <a:rPr lang="en-US" sz="1800" dirty="0" smtClean="0">
                <a:solidFill>
                  <a:srgbClr val="C00000"/>
                </a:solidFill>
              </a:rPr>
              <a:t>* Sustain higher load while meeting SLA. </a:t>
            </a:r>
          </a:p>
          <a:p>
            <a:r>
              <a:rPr lang="en-US" sz="1800" dirty="0" smtClean="0">
                <a:solidFill>
                  <a:srgbClr val="C00000"/>
                </a:solidFill>
              </a:rPr>
              <a:t>* Reduce hardware, energy and operational cost. </a:t>
            </a:r>
          </a:p>
          <a:p>
            <a:endParaRPr lang="en-US" sz="1800" dirty="0" smtClean="0"/>
          </a:p>
        </p:txBody>
      </p:sp>
      <p:sp>
        <p:nvSpPr>
          <p:cNvPr id="10" name="Rounded Rectangular Callout 9"/>
          <p:cNvSpPr/>
          <p:nvPr/>
        </p:nvSpPr>
        <p:spPr>
          <a:xfrm>
            <a:off x="2743200" y="133350"/>
            <a:ext cx="2286000" cy="838200"/>
          </a:xfrm>
          <a:prstGeom prst="wedgeRoundRectCallout">
            <a:avLst>
              <a:gd name="adj1" fmla="val -78008"/>
              <a:gd name="adj2" fmla="val 138976"/>
              <a:gd name="adj3" fmla="val 1666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rgbClr val="002060"/>
                </a:solidFill>
              </a:rPr>
              <a:t>FIFO Server: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Arrival rate = 0.3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CPU utilization = 30%</a:t>
            </a:r>
            <a:endParaRPr lang="en-US" dirty="0">
              <a:solidFill>
                <a:srgbClr val="002060"/>
              </a:solidFill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838200" y="1809750"/>
            <a:ext cx="3810000" cy="0"/>
          </a:xfrm>
          <a:prstGeom prst="line">
            <a:avLst/>
          </a:prstGeom>
          <a:ln w="12700">
            <a:prstDash val="dash"/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863898" y="2912398"/>
            <a:ext cx="2209800" cy="4504"/>
          </a:xfrm>
          <a:prstGeom prst="line">
            <a:avLst/>
          </a:prstGeom>
          <a:ln w="12700">
            <a:prstDash val="dash"/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1930698" y="2912398"/>
            <a:ext cx="2209800" cy="4504"/>
          </a:xfrm>
          <a:prstGeom prst="line">
            <a:avLst/>
          </a:prstGeom>
          <a:ln w="12700">
            <a:prstDash val="dash"/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" name="Right Arrow 15"/>
          <p:cNvSpPr/>
          <p:nvPr/>
        </p:nvSpPr>
        <p:spPr>
          <a:xfrm>
            <a:off x="2438400" y="2038350"/>
            <a:ext cx="990600" cy="381000"/>
          </a:xfrm>
          <a:prstGeom prst="rightArrow">
            <a:avLst/>
          </a:prstGeom>
          <a:gradFill flip="none" rotWithShape="1">
            <a:gsLst>
              <a:gs pos="24000">
                <a:srgbClr val="C00000"/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hart 14"/>
          <p:cNvGraphicFramePr/>
          <p:nvPr/>
        </p:nvGraphicFramePr>
        <p:xfrm>
          <a:off x="137746" y="1123950"/>
          <a:ext cx="4510454" cy="35784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997251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171950"/>
            <a:ext cx="9144000" cy="971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Interactive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19150"/>
            <a:ext cx="8229600" cy="314325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Deadline with each request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Partial results</a:t>
            </a:r>
          </a:p>
          <a:p>
            <a:pPr lvl="2"/>
            <a:r>
              <a:rPr lang="en-US" dirty="0"/>
              <a:t>Find the best available result within a predefined response </a:t>
            </a:r>
            <a:r>
              <a:rPr lang="en-US" dirty="0" smtClean="0"/>
              <a:t>time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Quality function</a:t>
            </a:r>
          </a:p>
          <a:p>
            <a:pPr lvl="2"/>
            <a:r>
              <a:rPr lang="en-US" dirty="0" smtClean="0"/>
              <a:t>Response </a:t>
            </a:r>
            <a:r>
              <a:rPr lang="en-US" dirty="0"/>
              <a:t>quality improves with processing </a:t>
            </a:r>
            <a:r>
              <a:rPr lang="en-US" dirty="0" smtClean="0"/>
              <a:t>time </a:t>
            </a:r>
            <a:r>
              <a:rPr lang="en-US" dirty="0" smtClean="0">
                <a:sym typeface="Wingdings" pitchFamily="2" charset="2"/>
              </a:rPr>
              <a:t>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progressive</a:t>
            </a:r>
            <a:endParaRPr lang="en-US" dirty="0" smtClean="0">
              <a:solidFill>
                <a:srgbClr val="FF0000"/>
              </a:solidFill>
            </a:endParaRPr>
          </a:p>
          <a:p>
            <a:pPr lvl="2"/>
            <a:r>
              <a:rPr lang="en-US" dirty="0" smtClean="0"/>
              <a:t>Exhibits diminishing return </a:t>
            </a:r>
            <a:r>
              <a:rPr lang="en-US" dirty="0" smtClean="0">
                <a:sym typeface="Wingdings" pitchFamily="2" charset="2"/>
              </a:rPr>
              <a:t>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concave</a:t>
            </a:r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800350"/>
            <a:ext cx="253365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90151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4171950"/>
            <a:ext cx="9144000" cy="971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8229600" cy="857250"/>
          </a:xfrm>
        </p:spPr>
        <p:txBody>
          <a:bodyPr>
            <a:normAutofit/>
          </a:bodyPr>
          <a:lstStyle/>
          <a:p>
            <a:r>
              <a:rPr lang="en-US" dirty="0" smtClean="0"/>
              <a:t>Traditional System		</a:t>
            </a:r>
            <a:r>
              <a:rPr lang="en-US" dirty="0" err="1" smtClean="0">
                <a:ea typeface="Segoe UI" pitchFamily="34" charset="0"/>
              </a:rPr>
              <a:t>Tians</a:t>
            </a:r>
            <a:r>
              <a:rPr lang="en-US" dirty="0" smtClean="0">
                <a:ea typeface="Segoe UI" pitchFamily="34" charset="0"/>
              </a:rPr>
              <a:t> System</a:t>
            </a:r>
            <a:endParaRPr lang="en-US" dirty="0">
              <a:ea typeface="Segoe U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95350"/>
            <a:ext cx="8229600" cy="3371850"/>
          </a:xfrm>
        </p:spPr>
        <p:txBody>
          <a:bodyPr/>
          <a:lstStyle/>
          <a:p>
            <a:r>
              <a:rPr lang="en-US" dirty="0" smtClean="0"/>
              <a:t>Strict</a:t>
            </a:r>
            <a:r>
              <a:rPr lang="en-US" dirty="0"/>
              <a:t> </a:t>
            </a:r>
            <a:r>
              <a:rPr lang="en-US" dirty="0" smtClean="0"/>
              <a:t>request model</a:t>
            </a:r>
            <a:endParaRPr lang="en-US" dirty="0"/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1121280"/>
              </p:ext>
            </p:extLst>
          </p:nvPr>
        </p:nvGraphicFramePr>
        <p:xfrm>
          <a:off x="381000" y="819150"/>
          <a:ext cx="6803813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6" name="Visio" r:id="rId4" imgW="4364268" imgH="2086043" progId="">
                  <p:embed/>
                </p:oleObj>
              </mc:Choice>
              <mc:Fallback>
                <p:oleObj name="Visio" r:id="rId4" imgW="4364268" imgH="2086043" progId="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819150"/>
                        <a:ext cx="6803813" cy="312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876800" y="895350"/>
            <a:ext cx="4100803" cy="67710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  <a:latin typeface="Segoe Print" pitchFamily="2" charset="0"/>
              </a:rPr>
              <a:t>flexible model with partial results</a:t>
            </a:r>
          </a:p>
          <a:p>
            <a:r>
              <a:rPr lang="en-US" sz="2000" dirty="0" smtClean="0">
                <a:latin typeface="Segoe Print" pitchFamily="2" charset="0"/>
              </a:rPr>
              <a:t>      </a:t>
            </a:r>
            <a:endParaRPr lang="en-US" sz="2000" dirty="0">
              <a:latin typeface="Segoe Print" pitchFamily="2" charset="0"/>
            </a:endParaRP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3943410"/>
              </p:ext>
            </p:extLst>
          </p:nvPr>
        </p:nvGraphicFramePr>
        <p:xfrm>
          <a:off x="762000" y="742950"/>
          <a:ext cx="7086600" cy="32540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Visio" r:id="rId6" imgW="4364268" imgH="2086043" progId="">
                  <p:embed/>
                </p:oleObj>
              </mc:Choice>
              <mc:Fallback>
                <p:oleObj name="Visio" r:id="rId6" imgW="4364268" imgH="2086043" progId="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742950"/>
                        <a:ext cx="7086600" cy="325405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647885" y="3257550"/>
            <a:ext cx="4419915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Segoe Print" pitchFamily="2" charset="0"/>
              </a:rPr>
              <a:t>               </a:t>
            </a:r>
            <a:r>
              <a:rPr lang="en-US" sz="3200" b="1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+</a:t>
            </a:r>
            <a:endParaRPr lang="en-US" sz="2000" b="1" dirty="0" smtClean="0">
              <a:latin typeface="Segoe UI" pitchFamily="34" charset="0"/>
              <a:ea typeface="Segoe UI" pitchFamily="34" charset="0"/>
              <a:cs typeface="Segoe UI" pitchFamily="34" charset="0"/>
            </a:endParaRPr>
          </a:p>
          <a:p>
            <a:r>
              <a:rPr lang="en-US" sz="2000" dirty="0" smtClean="0">
                <a:solidFill>
                  <a:srgbClr val="C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         </a:t>
            </a:r>
            <a:r>
              <a:rPr lang="en-US" sz="2000" dirty="0" err="1" smtClean="0">
                <a:solidFill>
                  <a:srgbClr val="C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Tians</a:t>
            </a:r>
            <a:r>
              <a:rPr lang="en-US" sz="2000" dirty="0" smtClean="0">
                <a:solidFill>
                  <a:srgbClr val="C00000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t> scheduler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Decide processing time of requests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latin typeface="Segoe UI" pitchFamily="34" charset="0"/>
                <a:ea typeface="Segoe UI" pitchFamily="34" charset="0"/>
                <a:cs typeface="Segoe UI" pitchFamily="34" charset="0"/>
              </a:rPr>
              <a:t> Maximize overall response quality while meeting their deadline</a:t>
            </a:r>
            <a:r>
              <a:rPr lang="en-US" sz="2000" dirty="0" smtClean="0">
                <a:latin typeface="Segoe Print" pitchFamily="2" charset="0"/>
              </a:rPr>
              <a:t/>
            </a:r>
            <a:br>
              <a:rPr lang="en-US" sz="2000" dirty="0" smtClean="0">
                <a:latin typeface="Segoe Print" pitchFamily="2" charset="0"/>
              </a:rPr>
            </a:br>
            <a:endParaRPr lang="en-US" sz="2000" dirty="0" smtClean="0">
              <a:latin typeface="Segoe Print" pitchFamily="2" charset="0"/>
            </a:endParaRPr>
          </a:p>
          <a:p>
            <a:r>
              <a:rPr lang="en-US" sz="2000" dirty="0" smtClean="0">
                <a:latin typeface="Segoe Print" pitchFamily="2" charset="0"/>
              </a:rPr>
              <a:t>      </a:t>
            </a:r>
            <a:endParaRPr lang="en-US" sz="2000" dirty="0">
              <a:latin typeface="Segoe Print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24000" y="2611219"/>
            <a:ext cx="15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00B050"/>
                </a:solidFill>
              </a:rPr>
              <a:t>Bx</a:t>
            </a:r>
            <a:endParaRPr lang="en-US" b="1" dirty="0">
              <a:solidFill>
                <a:srgbClr val="00B050"/>
              </a:solidFill>
            </a:endParaRPr>
          </a:p>
        </p:txBody>
      </p:sp>
      <p:grpSp>
        <p:nvGrpSpPr>
          <p:cNvPr id="29" name="Group 28"/>
          <p:cNvGrpSpPr/>
          <p:nvPr/>
        </p:nvGrpSpPr>
        <p:grpSpPr>
          <a:xfrm>
            <a:off x="2209800" y="1392019"/>
            <a:ext cx="304800" cy="1680865"/>
            <a:chOff x="2209800" y="1392019"/>
            <a:chExt cx="304800" cy="1680865"/>
          </a:xfrm>
        </p:grpSpPr>
        <p:sp>
          <p:nvSpPr>
            <p:cNvPr id="14" name="TextBox 13"/>
            <p:cNvSpPr txBox="1"/>
            <p:nvPr/>
          </p:nvSpPr>
          <p:spPr>
            <a:xfrm>
              <a:off x="2209800" y="1392019"/>
              <a:ext cx="304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B050"/>
                  </a:solidFill>
                </a:rPr>
                <a:t>A</a:t>
              </a:r>
            </a:p>
            <a:p>
              <a:r>
                <a:rPr lang="en-US" b="1" dirty="0" smtClean="0">
                  <a:solidFill>
                    <a:srgbClr val="00B050"/>
                  </a:solidFill>
                </a:rPr>
                <a:t>x</a:t>
              </a:r>
              <a:endParaRPr lang="en-US" b="1" dirty="0">
                <a:solidFill>
                  <a:srgbClr val="00B050"/>
                </a:solidFill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5400000">
              <a:off x="1730633" y="2441317"/>
              <a:ext cx="1263134" cy="0"/>
            </a:xfrm>
            <a:prstGeom prst="line">
              <a:avLst/>
            </a:prstGeom>
            <a:ln w="12700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6553200" y="1352550"/>
            <a:ext cx="381000" cy="1752600"/>
            <a:chOff x="6553200" y="1276350"/>
            <a:chExt cx="381000" cy="1752600"/>
          </a:xfrm>
        </p:grpSpPr>
        <p:cxnSp>
          <p:nvCxnSpPr>
            <p:cNvPr id="19" name="Straight Connector 18"/>
            <p:cNvCxnSpPr/>
            <p:nvPr/>
          </p:nvCxnSpPr>
          <p:spPr>
            <a:xfrm rot="5400000">
              <a:off x="6074033" y="2397383"/>
              <a:ext cx="1263134" cy="0"/>
            </a:xfrm>
            <a:prstGeom prst="line">
              <a:avLst/>
            </a:prstGeom>
            <a:ln w="12700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TextBox 20"/>
            <p:cNvSpPr txBox="1"/>
            <p:nvPr/>
          </p:nvSpPr>
          <p:spPr>
            <a:xfrm>
              <a:off x="6553200" y="1276350"/>
              <a:ext cx="381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 smtClean="0">
                  <a:solidFill>
                    <a:srgbClr val="00B050"/>
                  </a:solidFill>
                </a:rPr>
                <a:t>A’x</a:t>
              </a:r>
              <a:endParaRPr lang="en-US" b="1" dirty="0">
                <a:solidFill>
                  <a:srgbClr val="00B050"/>
                </a:solidFill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5867400" y="1592818"/>
            <a:ext cx="381000" cy="1512332"/>
            <a:chOff x="5867400" y="1504950"/>
            <a:chExt cx="381000" cy="1512332"/>
          </a:xfrm>
        </p:grpSpPr>
        <p:cxnSp>
          <p:nvCxnSpPr>
            <p:cNvPr id="22" name="Straight Connector 21"/>
            <p:cNvCxnSpPr/>
            <p:nvPr/>
          </p:nvCxnSpPr>
          <p:spPr>
            <a:xfrm rot="5400000">
              <a:off x="5492234" y="2489716"/>
              <a:ext cx="1055132" cy="0"/>
            </a:xfrm>
            <a:prstGeom prst="line">
              <a:avLst/>
            </a:prstGeom>
            <a:ln w="12700">
              <a:solidFill>
                <a:srgbClr val="00B05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5867400" y="1504950"/>
              <a:ext cx="381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B050"/>
                  </a:solidFill>
                </a:rPr>
                <a:t>B’</a:t>
              </a:r>
            </a:p>
            <a:p>
              <a:r>
                <a:rPr lang="en-US" b="1" dirty="0" smtClean="0">
                  <a:solidFill>
                    <a:srgbClr val="00B050"/>
                  </a:solidFill>
                </a:rPr>
                <a:t>x</a:t>
              </a:r>
              <a:endParaRPr lang="en-US" b="1" dirty="0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90254521"/>
      </p:ext>
    </p:extLst>
  </p:cSld>
  <p:clrMapOvr>
    <a:masterClrMapping/>
  </p:clrMapOvr>
  <p:transition advTm="116611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Jobs, deadline 100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4171950"/>
            <a:ext cx="9144000" cy="9715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4023331"/>
              </p:ext>
            </p:extLst>
          </p:nvPr>
        </p:nvGraphicFramePr>
        <p:xfrm>
          <a:off x="304800" y="2952750"/>
          <a:ext cx="71628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0"/>
                <a:gridCol w="685800"/>
                <a:gridCol w="609600"/>
                <a:gridCol w="685800"/>
                <a:gridCol w="22098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J1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J2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J3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Quality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Service demand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FIFO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/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0.98 +</a:t>
                      </a:r>
                      <a:r>
                        <a:rPr lang="en-US" sz="1600" baseline="0" dirty="0" smtClean="0"/>
                        <a:t> 0 + 0 = 0.98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FIFO + partial results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90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/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0.98 + 0.27</a:t>
                      </a:r>
                      <a:r>
                        <a:rPr lang="en-US" sz="1600" baseline="0" dirty="0" smtClean="0"/>
                        <a:t> + 0 = 1.25</a:t>
                      </a:r>
                      <a:endParaRPr 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Tians scheduling + partial results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40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0.74 + 0.47 + 0.74 = 1.91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1" name="Chart 10"/>
          <p:cNvGraphicFramePr/>
          <p:nvPr/>
        </p:nvGraphicFramePr>
        <p:xfrm>
          <a:off x="5105400" y="285750"/>
          <a:ext cx="3505200" cy="2343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Rounded Rectangle 11"/>
          <p:cNvSpPr/>
          <p:nvPr/>
        </p:nvSpPr>
        <p:spPr>
          <a:xfrm>
            <a:off x="304800" y="3333750"/>
            <a:ext cx="7162800" cy="304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2"/>
          <p:cNvSpPr/>
          <p:nvPr/>
        </p:nvSpPr>
        <p:spPr>
          <a:xfrm>
            <a:off x="304800" y="3714750"/>
            <a:ext cx="7162800" cy="304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304800" y="4095750"/>
            <a:ext cx="7162800" cy="304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4"/>
          <p:cNvSpPr/>
          <p:nvPr/>
        </p:nvSpPr>
        <p:spPr>
          <a:xfrm>
            <a:off x="304800" y="4476750"/>
            <a:ext cx="7162800" cy="3048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/>
        </p:nvGrpSpPr>
        <p:grpSpPr>
          <a:xfrm>
            <a:off x="7391400" y="2952750"/>
            <a:ext cx="1676400" cy="1219200"/>
            <a:chOff x="7391400" y="2952750"/>
            <a:chExt cx="1676400" cy="1219200"/>
          </a:xfrm>
        </p:grpSpPr>
        <p:sp>
          <p:nvSpPr>
            <p:cNvPr id="9" name="Rounded Rectangular Callout 8"/>
            <p:cNvSpPr/>
            <p:nvPr/>
          </p:nvSpPr>
          <p:spPr>
            <a:xfrm>
              <a:off x="7696200" y="2952750"/>
              <a:ext cx="1371600" cy="612648"/>
            </a:xfrm>
            <a:prstGeom prst="wedgeRoundRectCallout">
              <a:avLst>
                <a:gd name="adj1" fmla="val -62308"/>
                <a:gd name="adj2" fmla="val 105554"/>
                <a:gd name="adj3" fmla="val 16667"/>
              </a:avLst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r>
                <a:rPr lang="en-US" dirty="0" smtClean="0"/>
                <a:t>Benefits of partial results</a:t>
              </a:r>
            </a:p>
          </p:txBody>
        </p:sp>
        <p:sp>
          <p:nvSpPr>
            <p:cNvPr id="16" name="Down Arrow 15"/>
            <p:cNvSpPr/>
            <p:nvPr/>
          </p:nvSpPr>
          <p:spPr>
            <a:xfrm>
              <a:off x="7391400" y="3790950"/>
              <a:ext cx="152400" cy="381000"/>
            </a:xfrm>
            <a:prstGeom prst="down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7391400" y="4324350"/>
            <a:ext cx="1676400" cy="612648"/>
            <a:chOff x="7391400" y="4324350"/>
            <a:chExt cx="1676400" cy="612648"/>
          </a:xfrm>
        </p:grpSpPr>
        <p:sp>
          <p:nvSpPr>
            <p:cNvPr id="10" name="Rounded Rectangular Callout 9"/>
            <p:cNvSpPr/>
            <p:nvPr/>
          </p:nvSpPr>
          <p:spPr>
            <a:xfrm>
              <a:off x="7696200" y="4324350"/>
              <a:ext cx="1371600" cy="612648"/>
            </a:xfrm>
            <a:prstGeom prst="wedgeRoundRectCallout">
              <a:avLst>
                <a:gd name="adj1" fmla="val -62885"/>
                <a:gd name="adj2" fmla="val -30784"/>
                <a:gd name="adj3" fmla="val 16667"/>
              </a:avLst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lIns="0" tIns="0" rIns="0" bIns="0" rtlCol="0" anchor="ctr"/>
            <a:lstStyle/>
            <a:p>
              <a:r>
                <a:rPr lang="en-US" dirty="0" smtClean="0"/>
                <a:t>Benefits of scheduling</a:t>
              </a:r>
            </a:p>
          </p:txBody>
        </p:sp>
        <p:sp>
          <p:nvSpPr>
            <p:cNvPr id="17" name="Down Arrow 16"/>
            <p:cNvSpPr/>
            <p:nvPr/>
          </p:nvSpPr>
          <p:spPr>
            <a:xfrm>
              <a:off x="7391400" y="4324350"/>
              <a:ext cx="152400" cy="381000"/>
            </a:xfrm>
            <a:prstGeom prst="downArrow">
              <a:avLst/>
            </a:prstGeom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53531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42950"/>
            <a:ext cx="8534400" cy="3733800"/>
          </a:xfrm>
        </p:spPr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Propose Tians scheduling for interactive services, embracing partial results.</a:t>
            </a:r>
          </a:p>
          <a:p>
            <a:pPr>
              <a:buFont typeface="Arial" pitchFamily="34" charset="0"/>
              <a:buChar char="•"/>
            </a:pPr>
            <a:endParaRPr lang="en-US" sz="900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Present three scheduling algorithms</a:t>
            </a:r>
          </a:p>
          <a:p>
            <a:pPr lvl="2"/>
            <a:r>
              <a:rPr lang="en-US" dirty="0" smtClean="0"/>
              <a:t>Tians-Optimal (offline)</a:t>
            </a:r>
          </a:p>
          <a:p>
            <a:pPr lvl="3"/>
            <a:r>
              <a:rPr lang="en-US" dirty="0" smtClean="0"/>
              <a:t>Prove its optimality</a:t>
            </a:r>
          </a:p>
          <a:p>
            <a:pPr lvl="2"/>
            <a:r>
              <a:rPr lang="en-US" dirty="0" smtClean="0"/>
              <a:t>Tians-Clairvoyant (online clairvoyant)</a:t>
            </a:r>
          </a:p>
          <a:p>
            <a:pPr lvl="2"/>
            <a:r>
              <a:rPr lang="en-US" dirty="0" smtClean="0"/>
              <a:t>Tians-</a:t>
            </a:r>
            <a:r>
              <a:rPr lang="en-US" dirty="0" err="1" smtClean="0"/>
              <a:t>NonClairvoyant</a:t>
            </a:r>
            <a:r>
              <a:rPr lang="en-US" dirty="0" smtClean="0"/>
              <a:t> (online </a:t>
            </a:r>
            <a:r>
              <a:rPr lang="en-US" dirty="0" err="1" smtClean="0"/>
              <a:t>nonclairvoyant</a:t>
            </a:r>
            <a:r>
              <a:rPr lang="en-US" dirty="0" smtClean="0"/>
              <a:t>)</a:t>
            </a:r>
          </a:p>
          <a:p>
            <a:pPr lvl="3"/>
            <a:endParaRPr lang="en-US" sz="900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Evaluate Tians scheduling algorithms using simulation</a:t>
            </a:r>
          </a:p>
          <a:p>
            <a:pPr lvl="2"/>
            <a:r>
              <a:rPr lang="en-US" dirty="0" smtClean="0"/>
              <a:t>Improve response quality</a:t>
            </a:r>
          </a:p>
        </p:txBody>
      </p:sp>
    </p:spTree>
    <p:extLst>
      <p:ext uri="{BB962C8B-B14F-4D97-AF65-F5344CB8AC3E}">
        <p14:creationId xmlns:p14="http://schemas.microsoft.com/office/powerpoint/2010/main" val="312241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737CD033214C840826EAA2C4F954029" ma:contentTypeVersion="1" ma:contentTypeDescription="Create a new document." ma:contentTypeScope="" ma:versionID="c076ff06baab6ae8e613b0e5f8f121d0">
  <xsd:schema xmlns:xsd="http://www.w3.org/2001/XMLSchema" xmlns:xs="http://www.w3.org/2001/XMLSchema" xmlns:p="http://schemas.microsoft.com/office/2006/metadata/properties" xmlns:ns2="bf972c95-bec4-450b-a5cb-06dcd2faadd3" targetNamespace="http://schemas.microsoft.com/office/2006/metadata/properties" ma:root="true" ma:fieldsID="27e0c51b014140c8436209c67e718896" ns2:_="">
    <xsd:import namespace="bf972c95-bec4-450b-a5cb-06dcd2faadd3"/>
    <xsd:element name="properties">
      <xsd:complexType>
        <xsd:sequence>
          <xsd:element name="documentManagement">
            <xsd:complexType>
              <xsd:all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972c95-bec4-450b-a5cb-06dcd2faadd3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8" nillable="true" ma:taxonomy="true" ma:internalName="TaxKeywordTaxHTField" ma:taxonomyFieldName="TaxKeyword" ma:displayName="Managed Keywords" ma:fieldId="{23f27201-bee3-471e-b2e7-b64fd8b7ca38}" ma:taxonomyMulti="true" ma:sspId="00000000-0000-0000-0000-000000000000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5edd0bc6-e540-47ab-b50f-0d0344b50df1}" ma:internalName="TaxCatchAll" ma:showField="CatchAllData" ma:web="bf972c95-bec4-450b-a5cb-06dcd2faad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5edd0bc6-e540-47ab-b50f-0d0344b50df1}" ma:internalName="TaxCatchAllLabel" ma:readOnly="true" ma:showField="CatchAllDataLabel" ma:web="bf972c95-bec4-450b-a5cb-06dcd2faad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f972c95-bec4-450b-a5cb-06dcd2faadd3"/>
    <TaxKeywordTaxHTField xmlns="bf972c95-bec4-450b-a5cb-06dcd2faadd3">
      <Terms xmlns="http://schemas.microsoft.com/office/infopath/2007/PartnerControls"/>
    </TaxKeywordTaxHTField>
  </documentManagement>
</p:properties>
</file>

<file path=customXml/itemProps1.xml><?xml version="1.0" encoding="utf-8"?>
<ds:datastoreItem xmlns:ds="http://schemas.openxmlformats.org/officeDocument/2006/customXml" ds:itemID="{127530C2-DA13-4029-BD8C-DEE4C62677C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972c95-bec4-450b-a5cb-06dcd2faad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7651604-5A98-4050-B051-CAD62F2E888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6B7ED68-9CEA-467E-B331-5F5F1A65CF73}">
  <ds:schemaRefs>
    <ds:schemaRef ds:uri="http://www.w3.org/XML/1998/namespace"/>
    <ds:schemaRef ds:uri="http://purl.org/dc/dcmitype/"/>
    <ds:schemaRef ds:uri="http://schemas.microsoft.com/office/2006/metadata/properties"/>
    <ds:schemaRef ds:uri="http://purl.org/dc/elements/1.1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bf972c95-bec4-450b-a5cb-06dcd2faadd3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15835</TotalTime>
  <Words>1136</Words>
  <Application>Microsoft Office PowerPoint</Application>
  <PresentationFormat>On-screen Show (16:9)</PresentationFormat>
  <Paragraphs>364</Paragraphs>
  <Slides>31</Slides>
  <Notes>30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Office Theme</vt:lpstr>
      <vt:lpstr>Visio</vt:lpstr>
      <vt:lpstr>Tians Scheduling: Using Partial Processing in Best-Effort Applications</vt:lpstr>
      <vt:lpstr>Background</vt:lpstr>
      <vt:lpstr>Example</vt:lpstr>
      <vt:lpstr>Example</vt:lpstr>
      <vt:lpstr>Motivation</vt:lpstr>
      <vt:lpstr>Characteristics of Interactive Services</vt:lpstr>
      <vt:lpstr>Traditional System  Tians System</vt:lpstr>
      <vt:lpstr>Example</vt:lpstr>
      <vt:lpstr>Contribution</vt:lpstr>
      <vt:lpstr>Outline</vt:lpstr>
      <vt:lpstr>Scheduling Model</vt:lpstr>
      <vt:lpstr>Optimal Offline Algorithm: Tians-Optimal</vt:lpstr>
      <vt:lpstr>Intuition 1</vt:lpstr>
      <vt:lpstr>Intuition 2</vt:lpstr>
      <vt:lpstr>Intuition 3</vt:lpstr>
      <vt:lpstr>Intuition 3</vt:lpstr>
      <vt:lpstr>Tians-Optimal</vt:lpstr>
      <vt:lpstr>Online Algorithms</vt:lpstr>
      <vt:lpstr>Simulation Results</vt:lpstr>
      <vt:lpstr>Web Search Engine</vt:lpstr>
      <vt:lpstr>Simulation Result</vt:lpstr>
      <vt:lpstr>Simulation Result</vt:lpstr>
      <vt:lpstr>Simulation Result</vt:lpstr>
      <vt:lpstr>Simulation Result</vt:lpstr>
      <vt:lpstr>Simulation Result</vt:lpstr>
      <vt:lpstr>Simulation Result</vt:lpstr>
      <vt:lpstr>Simulation Result</vt:lpstr>
      <vt:lpstr>More Experiments</vt:lpstr>
      <vt:lpstr>Conclusions</vt:lpstr>
      <vt:lpstr>Future Work</vt:lpstr>
      <vt:lpstr>Thank you!  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joey</dc:creator>
  <cp:lastModifiedBy>samehe</cp:lastModifiedBy>
  <cp:revision>336</cp:revision>
  <dcterms:created xsi:type="dcterms:W3CDTF">2009-11-06T19:33:58Z</dcterms:created>
  <dcterms:modified xsi:type="dcterms:W3CDTF">2011-07-17T18:43:08Z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0x0101000737CD033214C840826EAA2C4F954029</vt:lpwstr>
  </property>
  <property fmtid="{D5CDD505-2E9C-101B-9397-08002B2CF9AE}" pid="3" name="TaxKeyword">
    <vt:lpwstr/>
  </property>
</Properties>
</file>