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347" r:id="rId3"/>
    <p:sldId id="275" r:id="rId4"/>
    <p:sldId id="274" r:id="rId5"/>
    <p:sldId id="279" r:id="rId6"/>
    <p:sldId id="280" r:id="rId7"/>
    <p:sldId id="281" r:id="rId8"/>
    <p:sldId id="273" r:id="rId9"/>
    <p:sldId id="348" r:id="rId10"/>
    <p:sldId id="320" r:id="rId11"/>
    <p:sldId id="366" r:id="rId12"/>
    <p:sldId id="296" r:id="rId13"/>
    <p:sldId id="262" r:id="rId14"/>
    <p:sldId id="277" r:id="rId15"/>
    <p:sldId id="258" r:id="rId16"/>
    <p:sldId id="257" r:id="rId17"/>
    <p:sldId id="349" r:id="rId18"/>
    <p:sldId id="351" r:id="rId19"/>
    <p:sldId id="310" r:id="rId20"/>
    <p:sldId id="311" r:id="rId21"/>
    <p:sldId id="352" r:id="rId22"/>
    <p:sldId id="322" r:id="rId23"/>
    <p:sldId id="324" r:id="rId24"/>
    <p:sldId id="325" r:id="rId25"/>
    <p:sldId id="312" r:id="rId26"/>
    <p:sldId id="298" r:id="rId27"/>
    <p:sldId id="43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435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36" r:id="rId64"/>
    <p:sldId id="418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09" r:id="rId81"/>
    <p:sldId id="410" r:id="rId82"/>
    <p:sldId id="411" r:id="rId83"/>
    <p:sldId id="412" r:id="rId84"/>
    <p:sldId id="413" r:id="rId85"/>
    <p:sldId id="416" r:id="rId86"/>
    <p:sldId id="414" r:id="rId87"/>
    <p:sldId id="415" r:id="rId88"/>
    <p:sldId id="267" r:id="rId89"/>
    <p:sldId id="363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86823" autoAdjust="0"/>
  </p:normalViewPr>
  <p:slideViewPr>
    <p:cSldViewPr snapToGrid="0" snapToObjects="1">
      <p:cViewPr>
        <p:scale>
          <a:sx n="123" d="100"/>
          <a:sy n="123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B41B7-294F-4345-A014-7E6601B65A23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A3624-B140-B847-AF85-1CB71849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3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FA05E-F3BC-4EBC-9DC0-C63A7C7B6BD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E53C-0D94-431E-B74D-643D91B63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12112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12112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stat/1/au:+Leskovec_J/0/1/0/all/0/1" TargetMode="External"/><Relationship Id="rId7" Type="http://schemas.openxmlformats.org/officeDocument/2006/relationships/hyperlink" Target="http://arxiv.org/find/stat/1/au:+Ghahramani_Z/0/1/0/all/0/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rxiv.org/find/stat/1/au:+Faloutsos_C/0/1/0/all/0/1" TargetMode="External"/><Relationship Id="rId5" Type="http://schemas.openxmlformats.org/officeDocument/2006/relationships/hyperlink" Target="http://arxiv.org/find/stat/1/au:+Kleinberg_J/0/1/0/all/0/1" TargetMode="External"/><Relationship Id="rId4" Type="http://schemas.openxmlformats.org/officeDocument/2006/relationships/hyperlink" Target="http://arxiv.org/find/stat/1/au:+Chakrabarti_D/0/1/0/all/0/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graph represents entities and binary relationships among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9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are short</a:t>
            </a:r>
          </a:p>
          <a:p>
            <a:r>
              <a:rPr lang="en-US" dirty="0" smtClean="0"/>
              <a:t>Automatic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a program</a:t>
            </a:r>
          </a:p>
          <a:p>
            <a:r>
              <a:rPr lang="en-US" dirty="0" smtClean="0"/>
              <a:t>declarative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Andrew Begel,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Thomas Zimmermann,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Codebook: Discovering and Exploiting Relationships in Software Repositories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ACM/IEEE 32nd International Conference on Software Engineering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Association for Computing Machinery, Inc., 2 May 2010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Andrew Begel,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Thomas Zimmermann,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Codebook: Discovering and Exploiting Relationships in Software Repositories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ACM/IEEE 32nd International Conference on Software Engineering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Association for Computing Machinery, Inc., 2 May 2010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10s of such queries</a:t>
            </a:r>
          </a:p>
          <a:p>
            <a:r>
              <a:rPr lang="en-US" dirty="0" smtClean="0"/>
              <a:t>Who is</a:t>
            </a:r>
            <a:r>
              <a:rPr lang="en-US" baseline="0" dirty="0" smtClean="0"/>
              <a:t> using my code</a:t>
            </a:r>
          </a:p>
          <a:p>
            <a:r>
              <a:rPr lang="en-US" baseline="0" dirty="0" smtClean="0"/>
              <a:t>Who changes my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4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Batching messages</a:t>
            </a:r>
          </a:p>
          <a:p>
            <a:r>
              <a:rPr lang="en-US" dirty="0" smtClean="0"/>
              <a:t>Bulk synch</a:t>
            </a:r>
          </a:p>
          <a:p>
            <a:r>
              <a:rPr lang="en-US" dirty="0" smtClean="0"/>
              <a:t>Steps</a:t>
            </a:r>
            <a:r>
              <a:rPr lang="en-US" baseline="0" dirty="0" smtClean="0"/>
              <a:t> are computation, then communication</a:t>
            </a:r>
          </a:p>
          <a:p>
            <a:r>
              <a:rPr lang="en-US" baseline="0" dirty="0" smtClean="0"/>
              <a:t>Message contents: which state in </a:t>
            </a:r>
            <a:r>
              <a:rPr lang="en-US" baseline="0" dirty="0" err="1" smtClean="0"/>
              <a:t>fsm</a:t>
            </a:r>
            <a:r>
              <a:rPr lang="en-US" baseline="0" dirty="0" smtClean="0"/>
              <a:t> + partial path so far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4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r>
              <a:rPr lang="en-US" baseline="0" dirty="0" smtClean="0"/>
              <a:t> are computation, then communication</a:t>
            </a:r>
          </a:p>
          <a:p>
            <a:r>
              <a:rPr lang="en-US" baseline="0" dirty="0" smtClean="0"/>
              <a:t>Message contents: which state in </a:t>
            </a:r>
            <a:r>
              <a:rPr lang="en-US" baseline="0" dirty="0" err="1" smtClean="0"/>
              <a:t>fsm</a:t>
            </a:r>
            <a:r>
              <a:rPr lang="en-US" baseline="0" dirty="0" smtClean="0"/>
              <a:t> + partial path so far</a:t>
            </a:r>
          </a:p>
          <a:p>
            <a:r>
              <a:rPr lang="en-US" dirty="0" smtClean="0"/>
              <a:t>Batching messages</a:t>
            </a:r>
          </a:p>
          <a:p>
            <a:r>
              <a:rPr lang="en-US" dirty="0" smtClean="0"/>
              <a:t>Bulk synch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2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http://research.microsoft.com/en-us/projects/ldg/</a:t>
            </a:r>
          </a:p>
          <a:p>
            <a:r>
              <a:rPr lang="en-US" dirty="0" smtClean="0"/>
              <a:t>http://research.microsoft.com/en-us/projects/trinity/</a:t>
            </a:r>
          </a:p>
          <a:p>
            <a:r>
              <a:rPr lang="en-US" dirty="0" smtClean="0"/>
              <a:t>http://www.cse.unsw.edu.au/~iwgdm/2011/program.html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Connected graph with small diameter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http://www.cse.unsw.edu.au/~iwgdm/2011/Slides/Neo4j.pdf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http://www.cse.unsw.edu.au/~iwgdm/2011/Slides/Neo4j.pdf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66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http://www.cse.unsw.edu.au/~iwgdm/2011/Slides/Neo4j.pdf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http://www.cse.unsw.edu.au/~iwgdm/2011/Slides/Neo4j.pdf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6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http://www.cse.unsw.edu.au/~iwgdm/2011/Slides/InfiniteGraph-Overview.ppt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6B24B6-887E-4B53-976B-796CFFDEAD7A}" type="slidenum">
              <a:rPr lang="en-US" smtClean="0">
                <a:latin typeface="Calibri" charset="0"/>
              </a:rPr>
              <a:pPr eaLnBrk="1" hangingPunct="1"/>
              <a:t>69</a:t>
            </a:fld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http://www.cse.unsw.edu.au/~iwgdm/2011/Slides/InfiniteGraph-Overview.ppt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33C029-809B-4315-A4B6-B7968523AA95}" type="slidenum">
              <a:rPr lang="en-US" smtClean="0">
                <a:latin typeface="Calibri" charset="0"/>
              </a:rPr>
              <a:pPr eaLnBrk="1" hangingPunct="1"/>
              <a:t>70</a:t>
            </a:fld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Sparse Cuts Locally Using Evolving Sets”, Reid Andersen and Yuval Peres</a:t>
            </a:r>
          </a:p>
          <a:p>
            <a:r>
              <a:rPr lang="en-US" dirty="0" smtClean="0"/>
              <a:t>http://arxiv.org/abs/0811.3779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6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Sparse Cuts Locally Using Evolving Sets”, Reid Andersen and Yuval Peres</a:t>
            </a:r>
          </a:p>
          <a:p>
            <a:r>
              <a:rPr lang="en-US" dirty="0" smtClean="0"/>
              <a:t>http://arxiv.org/abs/0811.3779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96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“Fast unfolding of communities in large networks”, http://arxiv.org/abs/0803.0476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22F-441A-4B77-B9AB-A59AD1449623}" type="slidenum">
              <a:rPr lang="en-GB" smtClean="0"/>
              <a:pPr/>
              <a:t>75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“Fast unfolding of communities in large networks”, http://arxiv.org/abs/0803.0476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22F-441A-4B77-B9AB-A59AD1449623}" type="slidenum">
              <a:rPr lang="en-GB" smtClean="0"/>
              <a:pPr/>
              <a:t>76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http://www.nd.edu/~networks/Publication%20Categories/01%20Review%20Articles/ScaleFree_Scientific%20Ameri%20288,%2060-69%20(2003).pdf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Barabasi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Bonabeau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288:55, 50-9,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5/2003.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2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Replication Using Generalized Snapshot Isolation.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Sameh Elnikety, Fernando Pedone, and Willy Zwaenepoel.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list all references here (stolen images &amp; slides)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7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0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http://www.nd.edu/~networks/Publication%20Categories/01%20Review%20Articles/ScaleFree_Scientific%20Ameri%20288,%2060-69%20(2003).pdf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DBLP citation network</a:t>
            </a:r>
          </a:p>
          <a:p>
            <a:r>
              <a:rPr lang="en-US" dirty="0" smtClean="0"/>
              <a:t>http://www.nd.edu/~networks/Publication%20Categories/01%20Review%20Articles/ScaleFree_Scientific%20Ameri%20288,%2060-69%20(2003).pdf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http://www.nd.edu/~networks/Publication%20Categories/01%20Review%20Articles/ScaleFree_Scientific%20Ameri%20288,%2060-69%20(2003).pdf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1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Kronecker</a:t>
            </a:r>
            <a:r>
              <a:rPr lang="en-US" b="1" dirty="0" smtClean="0"/>
              <a:t> Graphs: An Approach to Modeling Networks</a:t>
            </a:r>
          </a:p>
          <a:p>
            <a:r>
              <a:rPr lang="en-US" dirty="0" err="1" smtClean="0"/>
              <a:t>Authors:</a:t>
            </a:r>
            <a:r>
              <a:rPr lang="en-US" dirty="0" err="1" smtClean="0">
                <a:hlinkClick r:id="rId3" action="ppaction://hlinkfile"/>
              </a:rPr>
              <a:t>Jure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Leskovec</a:t>
            </a:r>
            <a:r>
              <a:rPr lang="en-US" dirty="0" smtClean="0"/>
              <a:t>, </a:t>
            </a:r>
            <a:r>
              <a:rPr lang="en-US" dirty="0" err="1" smtClean="0">
                <a:hlinkClick r:id="rId4" action="ppaction://hlinkfile"/>
              </a:rPr>
              <a:t>Deepayan</a:t>
            </a:r>
            <a:r>
              <a:rPr lang="en-US" dirty="0" smtClean="0">
                <a:hlinkClick r:id="rId4" action="ppaction://hlinkfile"/>
              </a:rPr>
              <a:t> </a:t>
            </a:r>
            <a:r>
              <a:rPr lang="en-US" dirty="0" err="1" smtClean="0">
                <a:hlinkClick r:id="rId4" action="ppaction://hlinkfile"/>
              </a:rPr>
              <a:t>Chakrabarti</a:t>
            </a:r>
            <a:r>
              <a:rPr lang="en-US" dirty="0" smtClean="0"/>
              <a:t>, </a:t>
            </a:r>
            <a:r>
              <a:rPr lang="en-US" dirty="0" smtClean="0">
                <a:hlinkClick r:id="rId5" action="ppaction://hlinkfile"/>
              </a:rPr>
              <a:t>Jon Kleinberg</a:t>
            </a:r>
            <a:r>
              <a:rPr lang="en-US" dirty="0" smtClean="0"/>
              <a:t>, </a:t>
            </a:r>
            <a:r>
              <a:rPr lang="en-US" dirty="0" smtClean="0">
                <a:hlinkClick r:id="rId6" action="ppaction://hlinkfile"/>
              </a:rPr>
              <a:t>Christos </a:t>
            </a:r>
            <a:r>
              <a:rPr lang="en-US" dirty="0" err="1" smtClean="0">
                <a:hlinkClick r:id="rId6" action="ppaction://hlinkfile"/>
              </a:rPr>
              <a:t>Faloutsos</a:t>
            </a:r>
            <a:r>
              <a:rPr lang="en-US" dirty="0" smtClean="0"/>
              <a:t>, </a:t>
            </a:r>
            <a:r>
              <a:rPr lang="en-US" dirty="0" err="1" smtClean="0">
                <a:hlinkClick r:id="rId7" action="ppaction://hlinkfile"/>
              </a:rPr>
              <a:t>Zoubin</a:t>
            </a:r>
            <a:r>
              <a:rPr lang="en-US" dirty="0" smtClean="0">
                <a:hlinkClick r:id="rId7" action="ppaction://hlinkfile"/>
              </a:rPr>
              <a:t> </a:t>
            </a:r>
            <a:r>
              <a:rPr lang="en-US" dirty="0" err="1" smtClean="0">
                <a:hlinkClick r:id="rId7" action="ppaction://hlinkfile"/>
              </a:rPr>
              <a:t>Ghahramani</a:t>
            </a:r>
            <a:endParaRPr lang="en-US" dirty="0" smtClean="0"/>
          </a:p>
          <a:p>
            <a:r>
              <a:rPr lang="en-US" dirty="0" smtClean="0"/>
              <a:t>http://arxiv.org/abs/0812.4905</a:t>
            </a:r>
          </a:p>
          <a:p>
            <a:r>
              <a:rPr lang="en-US" dirty="0" smtClean="0"/>
              <a:t>http://videolectures.net/icml07_leskovec_smrg/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1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world effect</a:t>
            </a:r>
          </a:p>
          <a:p>
            <a:r>
              <a:rPr lang="en-US" dirty="0" smtClean="0"/>
              <a:t>Duality</a:t>
            </a:r>
            <a:r>
              <a:rPr lang="en-US" baseline="0" dirty="0" smtClean="0"/>
              <a:t> of nodes and edges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E53C-0D94-431E-B74D-643D91B63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068-38E8-A94D-9C39-2240FEE0897E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A7A9-BDC9-EE46-BE50-31A845828EAD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C584-1324-EC40-8AF5-CDD1D70AE37D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4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0968-0A17-B649-83A5-86D3A356C9BE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A60F-B470-B748-94F9-F37AA702893A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A35-B11B-1745-9680-E610E634ED0F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DBC8-DD85-4840-861C-CDADDA4A0A0F}" type="datetime1">
              <a:rPr lang="en-US" smtClean="0"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0112-81CF-8B4C-98A2-A5AD958EF967}" type="datetime1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315B-A752-9D46-9512-290E6F24ED15}" type="datetime1">
              <a:rPr lang="en-US" smtClean="0"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0846-2519-A745-A8E3-DC7AC320FB20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1A07-0025-1B4E-818F-96599FAD917C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B3B8-B91A-094A-9911-4CE8DC6DA46E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8DE6-3C41-8C49-9AE2-E6844CCF4AFA}" type="slidenum">
              <a:rPr lang="en-US" smtClean="0"/>
              <a:t>‹#›</a:t>
            </a:fld>
            <a:fld id="{8B0308D2-D4C3-0C45-9793-28AF7284F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ichard.cyganiak.de/2007/10/lod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-gov.tw.rpi.edu/demo/exhibit/demo-8-castnet.ph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xmlns.com/foaf/0.1/made" TargetMode="External"/><Relationship Id="rId2" Type="http://schemas.openxmlformats.org/officeDocument/2006/relationships/hyperlink" Target="http://data.semanticweb.org/person/philippe-cudre-maurou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semanticweb.org/conference/www/2009/paper/6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resource/" TargetMode="External"/><Relationship Id="rId2" Type="http://schemas.openxmlformats.org/officeDocument/2006/relationships/hyperlink" Target="http://www.w3.org/1999/02/22-rdf-syntax-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bpedia.org/resource/Boston" TargetMode="External"/><Relationship Id="rId5" Type="http://schemas.openxmlformats.org/officeDocument/2006/relationships/hyperlink" Target="http://dbpedia.org/resource/Deval_Patrick" TargetMode="External"/><Relationship Id="rId4" Type="http://schemas.openxmlformats.org/officeDocument/2006/relationships/hyperlink" Target="http://dbpedia.org/resource/Massachusett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resource/Deval_Patrick" TargetMode="External"/><Relationship Id="rId2" Type="http://schemas.openxmlformats.org/officeDocument/2006/relationships/hyperlink" Target="http://dbpedia.org/resource/Massachuset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bpedia.org/resource/Boston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etwork/database/options/semantic-tech/index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diuf.unifr.ch/xi/diplodocus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iswc2011.semanticweb.org/" TargetMode="External"/><Relationship Id="rId2" Type="http://schemas.openxmlformats.org/officeDocument/2006/relationships/hyperlink" Target="http://people.csail.mit.edu/pcm/SemWebTutoria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.org/wiki/RdfStoreBenchmarking" TargetMode="External"/><Relationship Id="rId4" Type="http://schemas.openxmlformats.org/officeDocument/2006/relationships/hyperlink" Target="http://www.w3.org/wiki/LargeTripleStores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diuf.unifr.ch/main/xi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6119"/>
            <a:ext cx="7772400" cy="2059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Graph Data Management Systems for New Application </a:t>
            </a:r>
            <a:r>
              <a:rPr lang="en-US" b="1" dirty="0" smtClean="0"/>
              <a:t>Domains:</a:t>
            </a:r>
            <a:br>
              <a:rPr lang="en-US" b="1" dirty="0" smtClean="0"/>
            </a:br>
            <a:r>
              <a:rPr lang="en-US" dirty="0" smtClean="0"/>
              <a:t>Social Networks &amp; the Web of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97912"/>
            <a:ext cx="6400800" cy="6244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Tutorial at VLDB 2011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48224"/>
              </p:ext>
            </p:extLst>
          </p:nvPr>
        </p:nvGraphicFramePr>
        <p:xfrm>
          <a:off x="847493" y="3417857"/>
          <a:ext cx="7434146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7073"/>
                <a:gridCol w="3717073"/>
              </a:tblGrid>
              <a:tr h="3586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Philippe </a:t>
                      </a:r>
                      <a:r>
                        <a:rPr lang="en-US" sz="2400" b="1" dirty="0" err="1" smtClean="0"/>
                        <a:t>Cudré-Mauroux</a:t>
                      </a:r>
                      <a:endParaRPr lang="en-US" sz="24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Sameh Elnikety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82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University of Fribourg Switzerland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Microsoft Research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USA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Hyper!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Hyper-edge</a:t>
            </a:r>
          </a:p>
          <a:p>
            <a:pPr lvl="1"/>
            <a:r>
              <a:rPr lang="en-US" dirty="0" smtClean="0"/>
              <a:t>A traditional edge is binary</a:t>
            </a:r>
          </a:p>
          <a:p>
            <a:pPr lvl="1"/>
            <a:r>
              <a:rPr lang="en-US" dirty="0" smtClean="0"/>
              <a:t>A hyper edge relates </a:t>
            </a:r>
            <a:r>
              <a:rPr lang="en-US" b="1" dirty="0" smtClean="0"/>
              <a:t>n</a:t>
            </a:r>
            <a:r>
              <a:rPr lang="en-US" dirty="0" smtClean="0"/>
              <a:t> nodes</a:t>
            </a:r>
          </a:p>
          <a:p>
            <a:pPr lvl="2"/>
            <a:r>
              <a:rPr lang="en-US" dirty="0" smtClean="0"/>
              <a:t>Order can be important</a:t>
            </a:r>
          </a:p>
          <a:p>
            <a:pPr lvl="2"/>
            <a:r>
              <a:rPr lang="en-US" dirty="0" smtClean="0"/>
              <a:t>Child-of edge versus father, mother, child hyper-edge</a:t>
            </a:r>
          </a:p>
          <a:p>
            <a:r>
              <a:rPr lang="en-US" dirty="0" smtClean="0"/>
              <a:t>Hyper-node</a:t>
            </a:r>
          </a:p>
          <a:p>
            <a:pPr lvl="1"/>
            <a:r>
              <a:rPr lang="en-US" dirty="0" smtClean="0"/>
              <a:t>A traditional node represents one entity</a:t>
            </a:r>
          </a:p>
          <a:p>
            <a:pPr lvl="1"/>
            <a:r>
              <a:rPr lang="en-US" dirty="0" smtClean="0"/>
              <a:t>Hyper node represents a set of nodes</a:t>
            </a:r>
          </a:p>
          <a:p>
            <a:pPr lvl="2"/>
            <a:r>
              <a:rPr lang="en-US" dirty="0" smtClean="0"/>
              <a:t>Person node versus family hyper-node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 to Graphs</a:t>
            </a:r>
          </a:p>
          <a:p>
            <a:r>
              <a:rPr lang="en-US" b="1" dirty="0" smtClean="0"/>
              <a:t>Social Networks</a:t>
            </a:r>
          </a:p>
          <a:p>
            <a:pPr lvl="1"/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Processing</a:t>
            </a:r>
          </a:p>
          <a:p>
            <a:r>
              <a:rPr lang="en-US" dirty="0" smtClean="0"/>
              <a:t>Web of Data</a:t>
            </a:r>
          </a:p>
          <a:p>
            <a:pPr lvl="1"/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Processing</a:t>
            </a:r>
          </a:p>
          <a:p>
            <a:r>
              <a:rPr lang="en-US" dirty="0" smtClean="0"/>
              <a:t>Systems</a:t>
            </a:r>
          </a:p>
          <a:p>
            <a:r>
              <a:rPr lang="en-US" dirty="0" smtClean="0"/>
              <a:t>Current Research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LinkedIn</a:t>
            </a:r>
          </a:p>
          <a:p>
            <a:pPr lvl="2"/>
            <a:r>
              <a:rPr lang="en-US" dirty="0" smtClean="0"/>
              <a:t>70 million users</a:t>
            </a:r>
          </a:p>
          <a:p>
            <a:pPr lvl="1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500 million users</a:t>
            </a:r>
          </a:p>
          <a:p>
            <a:pPr lvl="2"/>
            <a:r>
              <a:rPr lang="en-US" dirty="0" smtClean="0"/>
              <a:t>65 billion photos</a:t>
            </a:r>
          </a:p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Alice’s friends</a:t>
            </a:r>
          </a:p>
          <a:p>
            <a:pPr lvl="1"/>
            <a:r>
              <a:rPr lang="en-US" dirty="0" smtClean="0"/>
              <a:t>Photos with friends</a:t>
            </a:r>
          </a:p>
          <a:p>
            <a:r>
              <a:rPr lang="en-US" dirty="0" smtClean="0"/>
              <a:t>Rich graph</a:t>
            </a:r>
          </a:p>
          <a:p>
            <a:pPr lvl="1"/>
            <a:r>
              <a:rPr lang="en-US" dirty="0" smtClean="0"/>
              <a:t>Types, attributes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240599"/>
              </p:ext>
            </p:extLst>
          </p:nvPr>
        </p:nvGraphicFramePr>
        <p:xfrm>
          <a:off x="3836798" y="1755822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Visio" r:id="rId3" imgW="6609613" imgH="6560766" progId="Visio.Drawing.11">
                  <p:embed/>
                </p:oleObj>
              </mc:Choice>
              <mc:Fallback>
                <p:oleObj name="Visio" r:id="rId3" imgW="6609613" imgH="656076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98" y="1755822"/>
                        <a:ext cx="51879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338769"/>
              </p:ext>
            </p:extLst>
          </p:nvPr>
        </p:nvGraphicFramePr>
        <p:xfrm>
          <a:off x="3830448" y="1755822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Visio" r:id="rId5" imgW="6609613" imgH="6560766" progId="Visio.Drawing.11">
                  <p:embed/>
                </p:oleObj>
              </mc:Choice>
              <mc:Fallback>
                <p:oleObj name="Visio" r:id="rId5" imgW="6609613" imgH="656076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448" y="1755822"/>
                        <a:ext cx="51879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Networks: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ID, type, attributes</a:t>
            </a:r>
          </a:p>
          <a:p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Connects two nodes</a:t>
            </a:r>
          </a:p>
          <a:p>
            <a:pPr lvl="1"/>
            <a:r>
              <a:rPr lang="en-US" dirty="0" smtClean="0"/>
              <a:t>Direction, type, attributes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68778"/>
              </p:ext>
            </p:extLst>
          </p:nvPr>
        </p:nvGraphicFramePr>
        <p:xfrm>
          <a:off x="4899626" y="1261459"/>
          <a:ext cx="4168174" cy="398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626" y="1261459"/>
                        <a:ext cx="4168174" cy="3987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79481"/>
              </p:ext>
            </p:extLst>
          </p:nvPr>
        </p:nvGraphicFramePr>
        <p:xfrm>
          <a:off x="4893276" y="1261459"/>
          <a:ext cx="4168174" cy="398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Visio" r:id="rId6" imgW="6609613" imgH="6560766" progId="Visio.Drawing.11">
                  <p:embed/>
                </p:oleObj>
              </mc:Choice>
              <mc:Fallback>
                <p:oleObj name="Visio" r:id="rId6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276" y="1261459"/>
                        <a:ext cx="4168174" cy="3987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955799"/>
              </p:ext>
            </p:extLst>
          </p:nvPr>
        </p:nvGraphicFramePr>
        <p:xfrm>
          <a:off x="1307766" y="4409808"/>
          <a:ext cx="3267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Visio" r:id="rId8" imgW="4079548" imgH="1111655" progId="Visio.Drawing.11">
                  <p:embed/>
                </p:oleObj>
              </mc:Choice>
              <mc:Fallback>
                <p:oleObj name="Visio" r:id="rId8" imgW="4079548" imgH="1111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766" y="4409808"/>
                        <a:ext cx="3267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459196"/>
              </p:ext>
            </p:extLst>
          </p:nvPr>
        </p:nvGraphicFramePr>
        <p:xfrm>
          <a:off x="1317291" y="5476608"/>
          <a:ext cx="3267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Visio" r:id="rId10" imgW="4079548" imgH="1111655" progId="Visio.Drawing.11">
                  <p:embed/>
                </p:oleObj>
              </mc:Choice>
              <mc:Fallback>
                <p:oleObj name="Visio" r:id="rId10" imgW="4079548" imgH="1111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291" y="5476608"/>
                        <a:ext cx="3267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0434" y="4638408"/>
            <a:ext cx="94602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App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2000" b="1" dirty="0"/>
          </a:p>
          <a:p>
            <a:pPr algn="r"/>
            <a:r>
              <a:rPr lang="en-US" sz="2000" b="1" dirty="0" smtClean="0"/>
              <a:t>System</a:t>
            </a:r>
            <a:endParaRPr lang="en-US" sz="2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</a:t>
            </a:r>
            <a:r>
              <a:rPr lang="en-US" dirty="0"/>
              <a:t>G</a:t>
            </a:r>
            <a:r>
              <a:rPr lang="en-US" dirty="0" smtClean="0"/>
              <a:t>raph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we focus on online access</a:t>
            </a:r>
          </a:p>
          <a:p>
            <a:pPr lvl="1"/>
            <a:r>
              <a:rPr lang="en-US" dirty="0" smtClean="0"/>
              <a:t>Rather than offline access </a:t>
            </a:r>
          </a:p>
          <a:p>
            <a:pPr lvl="2"/>
            <a:r>
              <a:rPr lang="en-US" dirty="0" smtClean="0"/>
              <a:t>Network analytics and graph mining</a:t>
            </a:r>
          </a:p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Read</a:t>
            </a:r>
          </a:p>
          <a:p>
            <a:r>
              <a:rPr lang="en-US" dirty="0" smtClean="0"/>
              <a:t>Updates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update: change node payload</a:t>
            </a:r>
            <a:endParaRPr lang="en-US" dirty="0"/>
          </a:p>
          <a:p>
            <a:pPr lvl="1"/>
            <a:r>
              <a:rPr lang="en-US" dirty="0"/>
              <a:t>Structural </a:t>
            </a:r>
            <a:r>
              <a:rPr lang="en-US" dirty="0" smtClean="0"/>
              <a:t>update: modify nodes and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Updates: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add-node(node-id, payload)</a:t>
            </a:r>
          </a:p>
          <a:p>
            <a:r>
              <a:rPr lang="en-US" dirty="0"/>
              <a:t>r</a:t>
            </a:r>
            <a:r>
              <a:rPr lang="en-US" dirty="0" smtClean="0"/>
              <a:t>emove-node(node-id)</a:t>
            </a:r>
          </a:p>
          <a:p>
            <a:r>
              <a:rPr lang="en-US" dirty="0"/>
              <a:t>u</a:t>
            </a:r>
            <a:r>
              <a:rPr lang="en-US" dirty="0" smtClean="0"/>
              <a:t>pdate-node(node-id, payload)</a:t>
            </a:r>
          </a:p>
          <a:p>
            <a:endParaRPr lang="en-US" dirty="0" smtClean="0"/>
          </a:p>
          <a:p>
            <a:r>
              <a:rPr lang="en-US" dirty="0" smtClean="0"/>
              <a:t>add-edge(s-node-id, d-node-id)</a:t>
            </a:r>
          </a:p>
          <a:p>
            <a:r>
              <a:rPr lang="en-US" dirty="0" smtClean="0"/>
              <a:t>remove-edge(s-node-id, d-node-id)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Query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languages</a:t>
            </a:r>
          </a:p>
          <a:p>
            <a:r>
              <a:rPr lang="en-US" dirty="0" smtClean="0"/>
              <a:t>Trade-off</a:t>
            </a:r>
          </a:p>
          <a:p>
            <a:pPr lvl="1"/>
            <a:r>
              <a:rPr lang="en-US" dirty="0" smtClean="0"/>
              <a:t>Expressiveness</a:t>
            </a:r>
          </a:p>
          <a:p>
            <a:pPr lvl="1"/>
            <a:r>
              <a:rPr lang="en-US" dirty="0" smtClean="0"/>
              <a:t>Execution</a:t>
            </a:r>
          </a:p>
          <a:p>
            <a:r>
              <a:rPr lang="en-US" dirty="0" smtClean="0"/>
              <a:t>Regular language reachability</a:t>
            </a:r>
          </a:p>
          <a:p>
            <a:pPr lvl="1"/>
            <a:r>
              <a:rPr lang="en-US" dirty="0" smtClean="0"/>
              <a:t>Used in Horton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02940" y="4967421"/>
            <a:ext cx="3155092" cy="1318054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RL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31321" y="4959183"/>
            <a:ext cx="3155092" cy="1318054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SQL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Query is a regular expression</a:t>
            </a:r>
          </a:p>
          <a:p>
            <a:pPr lvl="1"/>
            <a:r>
              <a:rPr lang="en-US" dirty="0" smtClean="0"/>
              <a:t>Sequence of node and edge predicates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Find Alice’s photos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Photo, tags, Alice</a:t>
            </a:r>
          </a:p>
          <a:p>
            <a:pPr lvl="1"/>
            <a:r>
              <a:rPr lang="en-US" dirty="0" smtClean="0"/>
              <a:t>Query = </a:t>
            </a:r>
          </a:p>
          <a:p>
            <a:pPr lvl="2"/>
            <a:r>
              <a:rPr lang="en-US" dirty="0" smtClean="0"/>
              <a:t>Node: type=photo, </a:t>
            </a:r>
          </a:p>
          <a:p>
            <a:pPr lvl="2"/>
            <a:r>
              <a:rPr lang="en-US" dirty="0" smtClean="0"/>
              <a:t>Edge:  type=tags, 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ode: type=person, name = Alice</a:t>
            </a:r>
          </a:p>
          <a:p>
            <a:pPr lvl="1"/>
            <a:r>
              <a:rPr lang="en-US" dirty="0" smtClean="0"/>
              <a:t>Result: matching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</a:p>
          <a:p>
            <a:pPr lvl="1"/>
            <a:r>
              <a:rPr lang="en-US" dirty="0" smtClean="0"/>
              <a:t>Alice’s photos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SELECT photo FROM photo, tags, Alice</a:t>
            </a:r>
          </a:p>
          <a:p>
            <a:r>
              <a:rPr lang="en-US" dirty="0" smtClean="0"/>
              <a:t>OR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(Photo | video), tags, Alice</a:t>
            </a:r>
          </a:p>
          <a:p>
            <a:r>
              <a:rPr lang="en-US" dirty="0" err="1" smtClean="0"/>
              <a:t>Kleene</a:t>
            </a:r>
            <a:r>
              <a:rPr lang="en-US" dirty="0" smtClean="0"/>
              <a:t> star</a:t>
            </a:r>
          </a:p>
          <a:p>
            <a:pPr lvl="1"/>
            <a:r>
              <a:rPr lang="en-US" dirty="0" smtClean="0"/>
              <a:t>Alice’s org chart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Alice, (manages, person)*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866900" y="2392718"/>
            <a:ext cx="1828800" cy="8533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" y="3103918"/>
            <a:ext cx="1219200" cy="8533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22807" y="1376718"/>
            <a:ext cx="1431474" cy="8533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1377096"/>
            <a:ext cx="1219200" cy="8533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3917" y="3002318"/>
            <a:ext cx="1219200" cy="8533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5359400"/>
            <a:ext cx="1219200" cy="8533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CodeBook</a:t>
            </a:r>
            <a:r>
              <a:rPr lang="en-US" dirty="0" smtClean="0"/>
              <a:t> - Graph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32527"/>
              </p:ext>
            </p:extLst>
          </p:nvPr>
        </p:nvGraphicFramePr>
        <p:xfrm>
          <a:off x="1455016" y="5960111"/>
          <a:ext cx="6561651" cy="730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217"/>
                <a:gridCol w="2187217"/>
                <a:gridCol w="2187217"/>
              </a:tblGrid>
              <a:tr h="3650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Protein Interactions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Web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[genomebiology.com]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[foodwebs.org]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87429"/>
              </p:ext>
            </p:extLst>
          </p:nvPr>
        </p:nvGraphicFramePr>
        <p:xfrm>
          <a:off x="1448090" y="3168397"/>
          <a:ext cx="6561651" cy="730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217"/>
                <a:gridCol w="2187217"/>
                <a:gridCol w="2187217"/>
              </a:tblGrid>
              <a:tr h="365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Friendship Network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Map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[Moody’01]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[lumeta.com]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Graphs</a:t>
            </a:r>
            <a:endParaRPr lang="en-US" dirty="0"/>
          </a:p>
        </p:txBody>
      </p:sp>
      <p:pic>
        <p:nvPicPr>
          <p:cNvPr id="6" name="Picture 2" descr="East River Trophic Web M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35" y="3955301"/>
            <a:ext cx="3023836" cy="20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19.photobucket.com/albums/b184/moncho69/interne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59" y="1174172"/>
            <a:ext cx="2710850" cy="20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visualcomplexity.com/vc/images/84_big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73" y="3962404"/>
            <a:ext cx="2658496" cy="19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tanford2008.wikispaces.com/file/view/highschool.PNG/33870747/highscho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1" y="1169353"/>
            <a:ext cx="2764222" cy="20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050" y="1066802"/>
            <a:ext cx="91725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Person</a:t>
            </a:r>
            <a:r>
              <a:rPr lang="en-US" dirty="0" smtClean="0"/>
              <a:t>, </a:t>
            </a:r>
            <a:r>
              <a:rPr lang="en-US" dirty="0" err="1"/>
              <a:t>FileOwner</a:t>
            </a:r>
            <a:r>
              <a:rPr lang="en-US" dirty="0" smtClean="0"/>
              <a:t>&gt;, </a:t>
            </a:r>
            <a:r>
              <a:rPr lang="en-US" b="1" dirty="0" smtClean="0"/>
              <a:t>File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FileOwner</a:t>
            </a:r>
            <a:r>
              <a:rPr lang="en-US" dirty="0" smtClean="0"/>
              <a:t>&lt;, </a:t>
            </a:r>
            <a:r>
              <a:rPr lang="en-US" b="1" dirty="0" smtClean="0"/>
              <a:t>Person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Person</a:t>
            </a:r>
            <a:r>
              <a:rPr lang="en-US" dirty="0" smtClean="0"/>
              <a:t>, </a:t>
            </a:r>
            <a:r>
              <a:rPr lang="en-US" dirty="0" err="1"/>
              <a:t>DiscussionOwner</a:t>
            </a:r>
            <a:r>
              <a:rPr lang="en-US" dirty="0" smtClean="0"/>
              <a:t>&gt;, </a:t>
            </a:r>
            <a:r>
              <a:rPr lang="en-US" b="1" dirty="0" smtClean="0"/>
              <a:t>Discussion</a:t>
            </a:r>
            <a:r>
              <a:rPr lang="en-US" dirty="0" smtClean="0"/>
              <a:t>, </a:t>
            </a:r>
            <a:r>
              <a:rPr lang="en-US" dirty="0" err="1"/>
              <a:t>DiscussionOwner</a:t>
            </a:r>
            <a:r>
              <a:rPr lang="en-US" dirty="0" smtClean="0"/>
              <a:t>&lt;, </a:t>
            </a:r>
            <a:r>
              <a:rPr lang="en-US" b="1" dirty="0" smtClean="0"/>
              <a:t>Person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Person</a:t>
            </a:r>
            <a:r>
              <a:rPr lang="en-US" dirty="0" smtClean="0"/>
              <a:t>, </a:t>
            </a:r>
            <a:r>
              <a:rPr lang="en-US" dirty="0" err="1"/>
              <a:t>WorkItemOwner</a:t>
            </a:r>
            <a:r>
              <a:rPr lang="en-US" dirty="0" smtClean="0"/>
              <a:t>&gt;, </a:t>
            </a:r>
            <a:r>
              <a:rPr lang="en-US" b="1" dirty="0" err="1" smtClean="0"/>
              <a:t>WorkItem</a:t>
            </a:r>
            <a:r>
              <a:rPr lang="en-US" dirty="0" smtClean="0"/>
              <a:t>, </a:t>
            </a:r>
            <a:r>
              <a:rPr lang="en-US" dirty="0" err="1"/>
              <a:t>WorkItemOwner</a:t>
            </a:r>
            <a:r>
              <a:rPr lang="en-US" dirty="0"/>
              <a:t>&lt; </a:t>
            </a:r>
            <a:r>
              <a:rPr lang="en-US" dirty="0" smtClean="0"/>
              <a:t>, </a:t>
            </a:r>
            <a:r>
              <a:rPr lang="en-US" b="1" dirty="0" smtClean="0"/>
              <a:t>Person</a:t>
            </a:r>
            <a:br>
              <a:rPr lang="en-US" b="1" dirty="0" smtClean="0"/>
            </a:br>
            <a:endParaRPr lang="en-US" b="1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Person</a:t>
            </a:r>
            <a:r>
              <a:rPr lang="en-US" dirty="0" smtClean="0"/>
              <a:t>, </a:t>
            </a:r>
            <a:r>
              <a:rPr lang="en-US" dirty="0"/>
              <a:t>Manages</a:t>
            </a:r>
            <a:r>
              <a:rPr lang="en-US" dirty="0" smtClean="0"/>
              <a:t>&lt;, </a:t>
            </a:r>
            <a:r>
              <a:rPr lang="en-US" b="1" dirty="0" smtClean="0"/>
              <a:t>Person</a:t>
            </a:r>
            <a:r>
              <a:rPr lang="en-US" dirty="0" smtClean="0"/>
              <a:t>, </a:t>
            </a:r>
            <a:r>
              <a:rPr lang="en-US" dirty="0"/>
              <a:t>Manages</a:t>
            </a:r>
            <a:r>
              <a:rPr lang="en-US" dirty="0" smtClean="0"/>
              <a:t>&gt;, </a:t>
            </a:r>
            <a:r>
              <a:rPr lang="en-US" b="1" dirty="0" smtClean="0"/>
              <a:t>Person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Person</a:t>
            </a:r>
            <a:r>
              <a:rPr lang="en-US" dirty="0" smtClean="0"/>
              <a:t>, </a:t>
            </a:r>
            <a:r>
              <a:rPr lang="en-US" dirty="0" err="1"/>
              <a:t>WorkItemOwner</a:t>
            </a:r>
            <a:r>
              <a:rPr lang="en-US" dirty="0" smtClean="0"/>
              <a:t>&gt;, </a:t>
            </a:r>
            <a:r>
              <a:rPr lang="en-US" b="1" dirty="0" err="1" smtClean="0"/>
              <a:t>WorkItem</a:t>
            </a:r>
            <a:r>
              <a:rPr lang="en-US" dirty="0" smtClean="0"/>
              <a:t>, Mentions&gt;, </a:t>
            </a:r>
            <a:r>
              <a:rPr lang="en-US" b="1" dirty="0" smtClean="0"/>
              <a:t>File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err="1" smtClean="0"/>
              <a:t>FileOwner</a:t>
            </a:r>
            <a:r>
              <a:rPr lang="en-US" dirty="0" smtClean="0"/>
              <a:t>&lt;, </a:t>
            </a:r>
            <a:r>
              <a:rPr lang="en-US" b="1" dirty="0" smtClean="0"/>
              <a:t>Person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Person</a:t>
            </a:r>
            <a:r>
              <a:rPr lang="en-US" dirty="0" smtClean="0"/>
              <a:t>, </a:t>
            </a:r>
            <a:r>
              <a:rPr lang="en-US" dirty="0" err="1"/>
              <a:t>FileOwner</a:t>
            </a:r>
            <a:r>
              <a:rPr lang="en-US" dirty="0" smtClean="0"/>
              <a:t>&gt;, </a:t>
            </a:r>
            <a:r>
              <a:rPr lang="en-US" b="1" dirty="0" smtClean="0"/>
              <a:t>File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Mentions&gt;, </a:t>
            </a:r>
            <a:r>
              <a:rPr lang="en-US" b="1" dirty="0" err="1" smtClean="0"/>
              <a:t>WorkItem</a:t>
            </a:r>
            <a:r>
              <a:rPr lang="en-US" dirty="0" smtClean="0"/>
              <a:t>, Mentions&gt;, </a:t>
            </a:r>
            <a:r>
              <a:rPr lang="en-US" b="1" dirty="0" smtClean="0"/>
              <a:t>File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err="1" smtClean="0"/>
              <a:t>FileOwner</a:t>
            </a:r>
            <a:r>
              <a:rPr lang="en-US" dirty="0" smtClean="0"/>
              <a:t>&lt;, </a:t>
            </a:r>
            <a:r>
              <a:rPr lang="en-US" b="1" dirty="0" smtClean="0"/>
              <a:t>Person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Who are my colleagues?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Who is calling my code?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Who introduced a bug in my code?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CodeBook</a:t>
            </a:r>
            <a:r>
              <a:rPr lang="en-US" dirty="0" smtClean="0"/>
              <a:t> -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Execution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Executing RL query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Build a FSM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Optimize FSM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Execute FSM using distributed graph traversal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38600" y="1066800"/>
            <a:ext cx="48768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3357" y="1371601"/>
            <a:ext cx="2188845" cy="571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Alice</a:t>
            </a:r>
            <a:r>
              <a:rPr lang="en-US" dirty="0" smtClean="0">
                <a:solidFill>
                  <a:schemeClr val="tx1"/>
                </a:solidFill>
              </a:rPr>
              <a:t>, Tags, </a:t>
            </a:r>
            <a:r>
              <a:rPr lang="en-US" b="1" dirty="0" smtClean="0">
                <a:solidFill>
                  <a:schemeClr val="tx1"/>
                </a:solidFill>
              </a:rPr>
              <a:t>Photo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2410" y="2616200"/>
            <a:ext cx="3282865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Traversal similar to Breadth First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307682"/>
            <a:ext cx="2362200" cy="16359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u="sng" dirty="0" smtClean="0">
                <a:solidFill>
                  <a:schemeClr val="tx1"/>
                </a:solidFill>
              </a:rPr>
              <a:t>Answer Paths: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Alice</a:t>
            </a:r>
            <a:r>
              <a:rPr lang="en-US" dirty="0" smtClean="0">
                <a:solidFill>
                  <a:schemeClr val="tx1"/>
                </a:solidFill>
              </a:rPr>
              <a:t>, Tags, </a:t>
            </a:r>
            <a:r>
              <a:rPr lang="en-US" b="1" dirty="0" smtClean="0">
                <a:solidFill>
                  <a:schemeClr val="tx1"/>
                </a:solidFill>
              </a:rPr>
              <a:t>Photo1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Alice</a:t>
            </a:r>
            <a:r>
              <a:rPr lang="en-US" dirty="0" smtClean="0">
                <a:solidFill>
                  <a:schemeClr val="tx1"/>
                </a:solidFill>
              </a:rPr>
              <a:t>, Tags, </a:t>
            </a:r>
            <a:r>
              <a:rPr lang="en-US" b="1" dirty="0" smtClean="0">
                <a:solidFill>
                  <a:schemeClr val="tx1"/>
                </a:solidFill>
              </a:rPr>
              <a:t>Photo8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3" y="1314454"/>
            <a:ext cx="609599" cy="558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S2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402" y="1314454"/>
            <a:ext cx="609599" cy="558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S0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38803" y="1314454"/>
            <a:ext cx="609599" cy="558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S1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77202" y="1314454"/>
            <a:ext cx="609599" cy="558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S3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90800" y="1424559"/>
            <a:ext cx="1143000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>
            <a:stCxn id="14" idx="7"/>
            <a:endCxn id="15" idx="1"/>
          </p:cNvCxnSpPr>
          <p:nvPr/>
        </p:nvCxnSpPr>
        <p:spPr>
          <a:xfrm rot="5400000" flipH="1" flipV="1">
            <a:off x="5295901" y="964112"/>
            <a:ext cx="12700" cy="864350"/>
          </a:xfrm>
          <a:prstGeom prst="curvedConnector3">
            <a:avLst>
              <a:gd name="adj1" fmla="val 2444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5" idx="7"/>
            <a:endCxn id="5" idx="0"/>
          </p:cNvCxnSpPr>
          <p:nvPr/>
        </p:nvCxnSpPr>
        <p:spPr>
          <a:xfrm rot="5400000" flipH="1" flipV="1">
            <a:off x="6620046" y="853533"/>
            <a:ext cx="81835" cy="1003675"/>
          </a:xfrm>
          <a:prstGeom prst="curvedConnector3">
            <a:avLst>
              <a:gd name="adj1" fmla="val 37934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7"/>
            <a:endCxn id="16" idx="1"/>
          </p:cNvCxnSpPr>
          <p:nvPr/>
        </p:nvCxnSpPr>
        <p:spPr>
          <a:xfrm rot="5400000" flipH="1" flipV="1">
            <a:off x="7772401" y="1002214"/>
            <a:ext cx="12700" cy="788149"/>
          </a:xfrm>
          <a:prstGeom prst="curvedConnector3">
            <a:avLst>
              <a:gd name="adj1" fmla="val 2444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60953" y="847729"/>
            <a:ext cx="5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Alice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278880" y="847727"/>
            <a:ext cx="71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Tags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64280" y="838202"/>
            <a:ext cx="624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</a:t>
            </a:r>
            <a:endParaRPr lang="en-US" sz="1200" b="1" dirty="0"/>
          </a:p>
        </p:txBody>
      </p:sp>
      <p:cxnSp>
        <p:nvCxnSpPr>
          <p:cNvPr id="33" name="Straight Arrow Connector 32"/>
          <p:cNvCxnSpPr>
            <a:endCxn id="14" idx="2"/>
          </p:cNvCxnSpPr>
          <p:nvPr/>
        </p:nvCxnSpPr>
        <p:spPr>
          <a:xfrm>
            <a:off x="4114800" y="1593853"/>
            <a:ext cx="228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 rot="5400000">
            <a:off x="6172200" y="2272284"/>
            <a:ext cx="609600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flipH="1">
            <a:off x="2590800" y="4953000"/>
            <a:ext cx="1219200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9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13" y="2656682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Query Execution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51198"/>
              </p:ext>
            </p:extLst>
          </p:nvPr>
        </p:nvGraphicFramePr>
        <p:xfrm>
          <a:off x="5029200" y="1975234"/>
          <a:ext cx="3657600" cy="466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Visio" r:id="rId5" imgW="6609613" imgH="6560766" progId="Visio.Drawing.11">
                  <p:embed/>
                </p:oleObj>
              </mc:Choice>
              <mc:Fallback>
                <p:oleObj name="Visio" r:id="rId5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75234"/>
                        <a:ext cx="3657600" cy="4664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9" y="2283619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14" y="3113881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4" y="3266279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79" y="3258339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12" y="2702719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12" y="307339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51" y="2893219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50" y="3632200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14" grpId="0" animBg="1"/>
      <p:bldP spid="15" grpId="0" animBg="1"/>
      <p:bldP spid="16" grpId="0" animBg="1"/>
      <p:bldP spid="13" grpId="0" animBg="1"/>
      <p:bldP spid="30" grpId="0"/>
      <p:bldP spid="35" grpId="0"/>
      <p:bldP spid="36" grpId="0"/>
      <p:bldP spid="39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Distributed Query Execution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25325"/>
              </p:ext>
            </p:extLst>
          </p:nvPr>
        </p:nvGraphicFramePr>
        <p:xfrm>
          <a:off x="5791201" y="1701800"/>
          <a:ext cx="3165979" cy="403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1701800"/>
                        <a:ext cx="3165979" cy="4037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>
            <a:off x="6865326" y="1762077"/>
            <a:ext cx="1310579" cy="4474079"/>
          </a:xfrm>
          <a:custGeom>
            <a:avLst/>
            <a:gdLst>
              <a:gd name="connsiteX0" fmla="*/ 1310579 w 1310579"/>
              <a:gd name="connsiteY0" fmla="*/ 0 h 3309774"/>
              <a:gd name="connsiteX1" fmla="*/ 1051271 w 1310579"/>
              <a:gd name="connsiteY1" fmla="*/ 736979 h 3309774"/>
              <a:gd name="connsiteX2" fmla="*/ 716901 w 1310579"/>
              <a:gd name="connsiteY2" fmla="*/ 1071349 h 3309774"/>
              <a:gd name="connsiteX3" fmla="*/ 102752 w 1310579"/>
              <a:gd name="connsiteY3" fmla="*/ 2374711 h 3309774"/>
              <a:gd name="connsiteX4" fmla="*/ 7217 w 1310579"/>
              <a:gd name="connsiteY4" fmla="*/ 3227696 h 3309774"/>
              <a:gd name="connsiteX5" fmla="*/ 14041 w 1310579"/>
              <a:gd name="connsiteY5" fmla="*/ 3227696 h 33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579" h="3309774">
                <a:moveTo>
                  <a:pt x="1310579" y="0"/>
                </a:moveTo>
                <a:cubicBezTo>
                  <a:pt x="1230398" y="279210"/>
                  <a:pt x="1150217" y="558421"/>
                  <a:pt x="1051271" y="736979"/>
                </a:cubicBezTo>
                <a:cubicBezTo>
                  <a:pt x="952325" y="915537"/>
                  <a:pt x="874987" y="798394"/>
                  <a:pt x="716901" y="1071349"/>
                </a:cubicBezTo>
                <a:cubicBezTo>
                  <a:pt x="558815" y="1344304"/>
                  <a:pt x="221033" y="2015320"/>
                  <a:pt x="102752" y="2374711"/>
                </a:cubicBezTo>
                <a:cubicBezTo>
                  <a:pt x="-15529" y="2734102"/>
                  <a:pt x="22002" y="3085532"/>
                  <a:pt x="7217" y="3227696"/>
                </a:cubicBezTo>
                <a:cubicBezTo>
                  <a:pt x="-7568" y="3369860"/>
                  <a:pt x="3236" y="3298778"/>
                  <a:pt x="14041" y="3227696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771623" y="5722779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Partition 2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613236" y="1701800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Partition 1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982520" y="1028701"/>
            <a:ext cx="3418280" cy="368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Alice</a:t>
            </a:r>
            <a:r>
              <a:rPr lang="en-US" dirty="0" smtClean="0">
                <a:solidFill>
                  <a:schemeClr val="tx1"/>
                </a:solidFill>
              </a:rPr>
              <a:t>, Tags, </a:t>
            </a:r>
            <a:r>
              <a:rPr lang="en-US" b="1" dirty="0" smtClean="0">
                <a:solidFill>
                  <a:schemeClr val="tx1"/>
                </a:solidFill>
              </a:rPr>
              <a:t>Photo</a:t>
            </a:r>
            <a:r>
              <a:rPr lang="en-US" dirty="0" smtClean="0">
                <a:solidFill>
                  <a:schemeClr val="tx1"/>
                </a:solidFill>
              </a:rPr>
              <a:t>, Tags, </a:t>
            </a:r>
            <a:r>
              <a:rPr lang="en-US" b="1" dirty="0" smtClean="0">
                <a:solidFill>
                  <a:schemeClr val="tx1"/>
                </a:solidFill>
              </a:rPr>
              <a:t>Hillary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8" grpId="0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82520" y="1028701"/>
            <a:ext cx="3418280" cy="368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Alice</a:t>
            </a:r>
            <a:r>
              <a:rPr lang="en-US" dirty="0" smtClean="0">
                <a:solidFill>
                  <a:schemeClr val="tx1"/>
                </a:solidFill>
              </a:rPr>
              <a:t>, Tags, </a:t>
            </a:r>
            <a:r>
              <a:rPr lang="en-US" b="1" dirty="0" smtClean="0">
                <a:solidFill>
                  <a:schemeClr val="tx1"/>
                </a:solidFill>
              </a:rPr>
              <a:t>Photo</a:t>
            </a:r>
            <a:r>
              <a:rPr lang="en-US" dirty="0" smtClean="0">
                <a:solidFill>
                  <a:schemeClr val="tx1"/>
                </a:solidFill>
              </a:rPr>
              <a:t>, Tags, </a:t>
            </a:r>
            <a:r>
              <a:rPr lang="en-US" b="1" dirty="0" smtClean="0">
                <a:solidFill>
                  <a:schemeClr val="tx1"/>
                </a:solidFill>
              </a:rPr>
              <a:t>Hillary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64208" y="3409947"/>
            <a:ext cx="609599" cy="558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S2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24402" y="1600201"/>
            <a:ext cx="609599" cy="558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S0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44874" y="2521802"/>
            <a:ext cx="609599" cy="558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S1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72169" y="4222747"/>
            <a:ext cx="609599" cy="55879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S3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5400000">
            <a:off x="4854649" y="2217921"/>
            <a:ext cx="444637" cy="1950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5" idx="5"/>
            <a:endCxn id="5" idx="0"/>
          </p:cNvCxnSpPr>
          <p:nvPr/>
        </p:nvCxnSpPr>
        <p:spPr>
          <a:xfrm rot="5400000">
            <a:off x="4961513" y="3106262"/>
            <a:ext cx="411181" cy="1961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5"/>
            <a:endCxn id="16" idx="1"/>
          </p:cNvCxnSpPr>
          <p:nvPr/>
        </p:nvCxnSpPr>
        <p:spPr>
          <a:xfrm rot="5400000">
            <a:off x="4864153" y="3884200"/>
            <a:ext cx="417671" cy="4230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7239" y="2130782"/>
            <a:ext cx="5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Alice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57238" y="2991233"/>
            <a:ext cx="71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Tags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1" y="3886910"/>
            <a:ext cx="624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</a:t>
            </a:r>
            <a:endParaRPr lang="en-US" sz="1200" b="1" dirty="0"/>
          </a:p>
        </p:txBody>
      </p:sp>
      <p:cxnSp>
        <p:nvCxnSpPr>
          <p:cNvPr id="33" name="Straight Arrow Connector 32"/>
          <p:cNvCxnSpPr>
            <a:endCxn id="14" idx="2"/>
          </p:cNvCxnSpPr>
          <p:nvPr/>
        </p:nvCxnSpPr>
        <p:spPr>
          <a:xfrm>
            <a:off x="4495800" y="1879600"/>
            <a:ext cx="228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Distributed Query Execution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25270"/>
              </p:ext>
            </p:extLst>
          </p:nvPr>
        </p:nvGraphicFramePr>
        <p:xfrm>
          <a:off x="5791201" y="1701800"/>
          <a:ext cx="3165979" cy="403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1701800"/>
                        <a:ext cx="3165979" cy="4037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792641" y="5086349"/>
            <a:ext cx="609599" cy="558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S4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00602" y="5899149"/>
            <a:ext cx="609599" cy="558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S5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7" name="Curved Connector 46"/>
          <p:cNvCxnSpPr>
            <a:stCxn id="44" idx="5"/>
            <a:endCxn id="45" idx="1"/>
          </p:cNvCxnSpPr>
          <p:nvPr/>
        </p:nvCxnSpPr>
        <p:spPr>
          <a:xfrm rot="5400000">
            <a:off x="4892586" y="5560602"/>
            <a:ext cx="417671" cy="4230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6" idx="5"/>
            <a:endCxn id="44" idx="0"/>
          </p:cNvCxnSpPr>
          <p:nvPr/>
        </p:nvCxnSpPr>
        <p:spPr>
          <a:xfrm rot="5400000">
            <a:off x="5001649" y="4795504"/>
            <a:ext cx="386637" cy="1950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03520" y="4781546"/>
            <a:ext cx="71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Tags</a:t>
            </a:r>
            <a:endParaRPr lang="en-US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341494" y="5599857"/>
            <a:ext cx="624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Hillary</a:t>
            </a:r>
            <a:endParaRPr lang="en-US" sz="1200" b="1" dirty="0"/>
          </a:p>
        </p:txBody>
      </p:sp>
      <p:sp>
        <p:nvSpPr>
          <p:cNvPr id="27" name="Freeform 26"/>
          <p:cNvSpPr/>
          <p:nvPr/>
        </p:nvSpPr>
        <p:spPr>
          <a:xfrm>
            <a:off x="6865326" y="1762077"/>
            <a:ext cx="1310579" cy="4474079"/>
          </a:xfrm>
          <a:custGeom>
            <a:avLst/>
            <a:gdLst>
              <a:gd name="connsiteX0" fmla="*/ 1310579 w 1310579"/>
              <a:gd name="connsiteY0" fmla="*/ 0 h 3309774"/>
              <a:gd name="connsiteX1" fmla="*/ 1051271 w 1310579"/>
              <a:gd name="connsiteY1" fmla="*/ 736979 h 3309774"/>
              <a:gd name="connsiteX2" fmla="*/ 716901 w 1310579"/>
              <a:gd name="connsiteY2" fmla="*/ 1071349 h 3309774"/>
              <a:gd name="connsiteX3" fmla="*/ 102752 w 1310579"/>
              <a:gd name="connsiteY3" fmla="*/ 2374711 h 3309774"/>
              <a:gd name="connsiteX4" fmla="*/ 7217 w 1310579"/>
              <a:gd name="connsiteY4" fmla="*/ 3227696 h 3309774"/>
              <a:gd name="connsiteX5" fmla="*/ 14041 w 1310579"/>
              <a:gd name="connsiteY5" fmla="*/ 3227696 h 33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579" h="3309774">
                <a:moveTo>
                  <a:pt x="1310579" y="0"/>
                </a:moveTo>
                <a:cubicBezTo>
                  <a:pt x="1230398" y="279210"/>
                  <a:pt x="1150217" y="558421"/>
                  <a:pt x="1051271" y="736979"/>
                </a:cubicBezTo>
                <a:cubicBezTo>
                  <a:pt x="952325" y="915537"/>
                  <a:pt x="874987" y="798394"/>
                  <a:pt x="716901" y="1071349"/>
                </a:cubicBezTo>
                <a:cubicBezTo>
                  <a:pt x="558815" y="1344304"/>
                  <a:pt x="221033" y="2015320"/>
                  <a:pt x="102752" y="2374711"/>
                </a:cubicBezTo>
                <a:cubicBezTo>
                  <a:pt x="-15529" y="2734102"/>
                  <a:pt x="22002" y="3085532"/>
                  <a:pt x="7217" y="3227696"/>
                </a:cubicBezTo>
                <a:cubicBezTo>
                  <a:pt x="-7568" y="3369860"/>
                  <a:pt x="3236" y="3298778"/>
                  <a:pt x="14041" y="3227696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2158999"/>
            <a:ext cx="457200" cy="559039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Alice</a:t>
            </a:r>
            <a:endParaRPr lang="en-US" sz="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575559" y="1600200"/>
            <a:ext cx="0" cy="5283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3225800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4953000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95600" y="3743245"/>
            <a:ext cx="457200" cy="600155"/>
          </a:xfrm>
          <a:prstGeom prst="ellipse">
            <a:avLst/>
          </a:prstGeom>
          <a:solidFill>
            <a:schemeClr val="tx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Photo1</a:t>
            </a:r>
            <a:endParaRPr lang="en-US" sz="800" dirty="0"/>
          </a:p>
        </p:txBody>
      </p:sp>
      <p:sp>
        <p:nvSpPr>
          <p:cNvPr id="63" name="Oval 62"/>
          <p:cNvSpPr/>
          <p:nvPr/>
        </p:nvSpPr>
        <p:spPr>
          <a:xfrm>
            <a:off x="3444595" y="3743245"/>
            <a:ext cx="457200" cy="600155"/>
          </a:xfrm>
          <a:prstGeom prst="ellipse">
            <a:avLst/>
          </a:prstGeom>
          <a:solidFill>
            <a:schemeClr val="tx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Photo8</a:t>
            </a:r>
            <a:endParaRPr lang="en-US" sz="800" dirty="0"/>
          </a:p>
        </p:txBody>
      </p:sp>
      <p:sp>
        <p:nvSpPr>
          <p:cNvPr id="59" name="TextBox 58"/>
          <p:cNvSpPr txBox="1"/>
          <p:nvPr/>
        </p:nvSpPr>
        <p:spPr>
          <a:xfrm>
            <a:off x="184732" y="2007671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28601" y="3444557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2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1" y="5374957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3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000672" y="1412557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Partition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771623" y="5722779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Partition 2</a:t>
            </a:r>
            <a:endParaRPr lang="en-US" b="1" dirty="0"/>
          </a:p>
        </p:txBody>
      </p:sp>
      <p:cxnSp>
        <p:nvCxnSpPr>
          <p:cNvPr id="25601" name="Straight Connector 25600"/>
          <p:cNvCxnSpPr>
            <a:stCxn id="29" idx="5"/>
            <a:endCxn id="62" idx="1"/>
          </p:cNvCxnSpPr>
          <p:nvPr/>
        </p:nvCxnSpPr>
        <p:spPr>
          <a:xfrm>
            <a:off x="1914245" y="2636168"/>
            <a:ext cx="1048310" cy="1194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9" idx="5"/>
            <a:endCxn id="63" idx="0"/>
          </p:cNvCxnSpPr>
          <p:nvPr/>
        </p:nvCxnSpPr>
        <p:spPr>
          <a:xfrm>
            <a:off x="1914245" y="2636168"/>
            <a:ext cx="1758950" cy="11070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352800" y="5409962"/>
            <a:ext cx="457200" cy="559039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Hillary</a:t>
            </a:r>
            <a:endParaRPr lang="en-US" sz="800" dirty="0"/>
          </a:p>
        </p:txBody>
      </p:sp>
      <p:cxnSp>
        <p:nvCxnSpPr>
          <p:cNvPr id="87" name="Straight Connector 86"/>
          <p:cNvCxnSpPr>
            <a:stCxn id="86" idx="0"/>
          </p:cNvCxnSpPr>
          <p:nvPr/>
        </p:nvCxnSpPr>
        <p:spPr>
          <a:xfrm flipV="1">
            <a:off x="3581401" y="4343401"/>
            <a:ext cx="91795" cy="1066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Oval 25614"/>
          <p:cNvSpPr/>
          <p:nvPr/>
        </p:nvSpPr>
        <p:spPr>
          <a:xfrm>
            <a:off x="2514601" y="2959640"/>
            <a:ext cx="121919" cy="5709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613236" y="1701800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Partition 1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43201" y="1412557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Partition 2</a:t>
            </a:r>
            <a:endParaRPr lang="en-US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114800" y="1600200"/>
            <a:ext cx="0" cy="5283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14800" y="1397000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FSM</a:t>
            </a:r>
            <a:endParaRPr lang="en-US" b="1" dirty="0"/>
          </a:p>
        </p:txBody>
      </p:sp>
      <p:pic>
        <p:nvPicPr>
          <p:cNvPr id="52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6" y="19256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717802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91" y="2819402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00" y="3124201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99" y="2425700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99" y="2796379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2413000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124200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311402"/>
            <a:ext cx="266201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7544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46" y="6429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6429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6429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6429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6429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1658779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8" y="2552541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429000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241800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51768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C:\Users\t-melsay\Desktop\Check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5989637"/>
            <a:ext cx="1809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2" grpId="0" animBg="1"/>
      <p:bldP spid="63" grpId="0" animBg="1"/>
      <p:bldP spid="59" grpId="0"/>
      <p:bldP spid="65" grpId="0"/>
      <p:bldP spid="66" grpId="0"/>
      <p:bldP spid="67" grpId="0"/>
      <p:bldP spid="86" grpId="0" animBg="1"/>
      <p:bldP spid="25615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97539"/>
              </p:ext>
            </p:extLst>
          </p:nvPr>
        </p:nvGraphicFramePr>
        <p:xfrm>
          <a:off x="4648201" y="3473356"/>
          <a:ext cx="4278313" cy="241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Visio" r:id="rId4" imgW="5403739" imgH="2390032" progId="Visio.Drawing.11">
                  <p:embed/>
                </p:oleObj>
              </mc:Choice>
              <mc:Fallback>
                <p:oleObj name="Visio" r:id="rId4" imgW="5403739" imgH="23900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3473356"/>
                        <a:ext cx="4278313" cy="2417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Sub-graph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b="1" dirty="0" smtClean="0"/>
              <a:t>From: </a:t>
            </a:r>
            <a:r>
              <a:rPr lang="en-US" dirty="0" smtClean="0"/>
              <a:t>path</a:t>
            </a:r>
          </a:p>
          <a:p>
            <a:pPr marL="937260" lvl="3"/>
            <a:r>
              <a:rPr lang="en-US" dirty="0" smtClean="0"/>
              <a:t>Sequence of predicates</a:t>
            </a:r>
          </a:p>
          <a:p>
            <a:pPr marL="937260" lvl="3"/>
            <a:endParaRPr lang="en-US" dirty="0" smtClean="0"/>
          </a:p>
          <a:p>
            <a:pPr marL="937260" lvl="3"/>
            <a:endParaRPr lang="en-US" dirty="0" smtClean="0"/>
          </a:p>
          <a:p>
            <a:pPr marL="480060" lvl="2"/>
            <a:endParaRPr lang="en-US" dirty="0" smtClean="0"/>
          </a:p>
          <a:p>
            <a:pPr marL="114300" lvl="1"/>
            <a:r>
              <a:rPr lang="en-US" b="1" dirty="0" smtClean="0"/>
              <a:t>To:</a:t>
            </a:r>
            <a:r>
              <a:rPr lang="en-US" dirty="0" smtClean="0"/>
              <a:t> sub-graph</a:t>
            </a:r>
          </a:p>
          <a:p>
            <a:pPr marL="937260" lvl="3"/>
            <a:r>
              <a:rPr lang="en-US" dirty="0" smtClean="0"/>
              <a:t>Graph pattern</a:t>
            </a:r>
            <a:endParaRPr lang="en-US" dirty="0"/>
          </a:p>
          <a:p>
            <a:pPr marL="251460" lvl="2" indent="0">
              <a:buNone/>
            </a:pPr>
            <a:endParaRPr lang="en-US" dirty="0" smtClean="0"/>
          </a:p>
          <a:p>
            <a:pPr marL="251460" lvl="2" indent="0">
              <a:buNone/>
            </a:pPr>
            <a:endParaRPr lang="en-US" dirty="0" smtClean="0"/>
          </a:p>
          <a:p>
            <a:pPr marL="114300" lvl="1"/>
            <a:r>
              <a:rPr lang="en-US" dirty="0" smtClean="0"/>
              <a:t>Sub-graph isomorphism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32204"/>
              </p:ext>
            </p:extLst>
          </p:nvPr>
        </p:nvGraphicFramePr>
        <p:xfrm>
          <a:off x="4654551" y="1200151"/>
          <a:ext cx="4202113" cy="196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Visio" r:id="rId6" imgW="5338097" imgH="2004168" progId="Visio.Drawing.11">
                  <p:embed/>
                </p:oleObj>
              </mc:Choice>
              <mc:Fallback>
                <p:oleObj name="Visio" r:id="rId6" imgW="5338097" imgH="20041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1" y="1200151"/>
                        <a:ext cx="4202113" cy="1966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 Are Not Rigid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Edge are entities</a:t>
            </a:r>
          </a:p>
          <a:p>
            <a:pPr lvl="2"/>
            <a:r>
              <a:rPr lang="en-US" dirty="0" smtClean="0"/>
              <a:t>Types, attributes, ids</a:t>
            </a:r>
          </a:p>
          <a:p>
            <a:pPr lvl="1"/>
            <a:r>
              <a:rPr lang="en-US" dirty="0" smtClean="0"/>
              <a:t>Supporting edge entities</a:t>
            </a:r>
          </a:p>
          <a:p>
            <a:pPr lvl="1"/>
            <a:r>
              <a:rPr lang="en-US" dirty="0" smtClean="0"/>
              <a:t>Supporting hyper-nodes and hyper-edges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075933"/>
              </p:ext>
            </p:extLst>
          </p:nvPr>
        </p:nvGraphicFramePr>
        <p:xfrm>
          <a:off x="838200" y="4410075"/>
          <a:ext cx="3267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Visio" r:id="rId4" imgW="4079548" imgH="1111655" progId="Visio.Drawing.11">
                  <p:embed/>
                </p:oleObj>
              </mc:Choice>
              <mc:Fallback>
                <p:oleObj name="Visio" r:id="rId4" imgW="4079548" imgH="111165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0075"/>
                        <a:ext cx="3267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03822"/>
              </p:ext>
            </p:extLst>
          </p:nvPr>
        </p:nvGraphicFramePr>
        <p:xfrm>
          <a:off x="5229225" y="4416425"/>
          <a:ext cx="3641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Visio" r:id="rId6" imgW="4513921" imgH="1365115" progId="Visio.Drawing.11">
                  <p:embed/>
                </p:oleObj>
              </mc:Choice>
              <mc:Fallback>
                <p:oleObj name="Visio" r:id="rId6" imgW="4513921" imgH="136511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416425"/>
                        <a:ext cx="36417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 to Graphs</a:t>
            </a:r>
          </a:p>
          <a:p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Processing</a:t>
            </a:r>
          </a:p>
          <a:p>
            <a:r>
              <a:rPr lang="en-US" b="1" dirty="0" smtClean="0"/>
              <a:t>Web of Data [</a:t>
            </a:r>
            <a:r>
              <a:rPr lang="en-US" b="1" dirty="0" err="1" smtClean="0"/>
              <a:t>WoD</a:t>
            </a:r>
            <a:r>
              <a:rPr lang="en-US" b="1" dirty="0" smtClean="0"/>
              <a:t>]</a:t>
            </a:r>
          </a:p>
          <a:p>
            <a:pPr lvl="1"/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Processing</a:t>
            </a:r>
          </a:p>
          <a:p>
            <a:r>
              <a:rPr lang="en-US" dirty="0" smtClean="0"/>
              <a:t>Systems</a:t>
            </a:r>
          </a:p>
          <a:p>
            <a:r>
              <a:rPr lang="en-US" dirty="0" smtClean="0"/>
              <a:t>Current Research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8-31 at 6.1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2" y="4852399"/>
            <a:ext cx="4153658" cy="1844574"/>
          </a:xfrm>
          <a:prstGeom prst="rect">
            <a:avLst/>
          </a:prstGeom>
        </p:spPr>
      </p:pic>
      <p:pic>
        <p:nvPicPr>
          <p:cNvPr id="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9" y="1283934"/>
            <a:ext cx="8067088" cy="52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Linked open Data[</a:t>
            </a:r>
            <a:r>
              <a:rPr lang="en-US" dirty="0" err="1" smtClean="0"/>
              <a:t>LoD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</a:t>
            </a:r>
          </a:p>
          <a:p>
            <a:pPr lvl="1"/>
            <a:r>
              <a:rPr lang="en-US" dirty="0" smtClean="0"/>
              <a:t>Hundreds of data sets</a:t>
            </a:r>
          </a:p>
          <a:p>
            <a:pPr lvl="1"/>
            <a:r>
              <a:rPr lang="en-US" dirty="0" smtClean="0"/>
              <a:t>30B+ tuples</a:t>
            </a:r>
          </a:p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SPARQL</a:t>
            </a:r>
          </a:p>
          <a:p>
            <a:r>
              <a:rPr lang="en-US" dirty="0" smtClean="0"/>
              <a:t>Domains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100" y="6623248"/>
            <a:ext cx="5521951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http://www4.wiwiss.fu-berlin.de/</a:t>
            </a:r>
            <a:r>
              <a:rPr lang="en-US" sz="1400" baseline="30000" dirty="0" err="1"/>
              <a:t>lodcloud</a:t>
            </a:r>
            <a:r>
              <a:rPr lang="en-US" sz="1400" baseline="30000" dirty="0"/>
              <a:t>/state/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Open Data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basic principles [Berners-Lee06]</a:t>
            </a:r>
          </a:p>
          <a:p>
            <a:pPr lvl="1"/>
            <a:r>
              <a:rPr lang="en-US" dirty="0"/>
              <a:t>Use </a:t>
            </a:r>
            <a:r>
              <a:rPr lang="en-US" b="1" i="1" dirty="0"/>
              <a:t>URIs</a:t>
            </a:r>
            <a:r>
              <a:rPr lang="en-US" dirty="0"/>
              <a:t> to identify things.</a:t>
            </a:r>
          </a:p>
          <a:p>
            <a:pPr lvl="1"/>
            <a:r>
              <a:rPr lang="en-US" dirty="0"/>
              <a:t>Use HTTP URIs </a:t>
            </a:r>
            <a:r>
              <a:rPr lang="en-US" dirty="0" smtClean="0"/>
              <a:t>to </a:t>
            </a:r>
            <a:r>
              <a:rPr lang="en-US" b="1" i="1" dirty="0" smtClean="0"/>
              <a:t>dereference</a:t>
            </a:r>
            <a:r>
              <a:rPr lang="en-US" dirty="0" smtClean="0"/>
              <a:t> URIs</a:t>
            </a:r>
          </a:p>
          <a:p>
            <a:pPr lvl="1"/>
            <a:r>
              <a:rPr lang="en-US" dirty="0" smtClean="0"/>
              <a:t>Provide structured data about URI in </a:t>
            </a:r>
            <a:r>
              <a:rPr lang="en-US" b="1" i="1" dirty="0" smtClean="0"/>
              <a:t>RDF</a:t>
            </a:r>
            <a:endParaRPr lang="en-US" b="1" i="1" dirty="0"/>
          </a:p>
          <a:p>
            <a:pPr lvl="1"/>
            <a:r>
              <a:rPr lang="en-US" dirty="0"/>
              <a:t>Include </a:t>
            </a:r>
            <a:r>
              <a:rPr lang="en-US" b="1" i="1" dirty="0"/>
              <a:t>links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related URIs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 Small and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graphs</a:t>
            </a:r>
          </a:p>
          <a:p>
            <a:pPr lvl="1"/>
            <a:r>
              <a:rPr lang="en-US" dirty="0" smtClean="0"/>
              <a:t>Manage a collection of small graphs</a:t>
            </a:r>
          </a:p>
          <a:p>
            <a:pPr lvl="1"/>
            <a:r>
              <a:rPr lang="en-US" dirty="0" smtClean="0"/>
              <a:t>Bioinformatics and </a:t>
            </a:r>
            <a:r>
              <a:rPr lang="en-US" dirty="0" err="1" smtClean="0"/>
              <a:t>cheminformatics</a:t>
            </a:r>
            <a:endParaRPr lang="en-US" dirty="0" smtClean="0"/>
          </a:p>
          <a:p>
            <a:pPr lvl="1"/>
            <a:r>
              <a:rPr lang="en-US" dirty="0" smtClean="0"/>
              <a:t>Well studied</a:t>
            </a:r>
          </a:p>
          <a:p>
            <a:r>
              <a:rPr lang="en-US" dirty="0" smtClean="0"/>
              <a:t>Large graphs</a:t>
            </a:r>
          </a:p>
          <a:p>
            <a:pPr lvl="1"/>
            <a:r>
              <a:rPr lang="en-US" dirty="0" smtClean="0"/>
              <a:t>One large graph, aka “network”</a:t>
            </a:r>
          </a:p>
          <a:p>
            <a:pPr lvl="1"/>
            <a:r>
              <a:rPr lang="en-US" dirty="0" smtClean="0"/>
              <a:t>Social network, and knowledge representation </a:t>
            </a:r>
          </a:p>
          <a:p>
            <a:pPr lvl="1"/>
            <a:r>
              <a:rPr lang="en-US" dirty="0" smtClean="0"/>
              <a:t>Less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LoD</a:t>
            </a:r>
            <a:r>
              <a:rPr lang="en-US" dirty="0" smtClean="0"/>
              <a:t> Application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           ozone level visualization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data sets </a:t>
            </a:r>
          </a:p>
          <a:p>
            <a:pPr lvl="1"/>
            <a:r>
              <a:rPr lang="en-US" dirty="0" smtClean="0"/>
              <a:t>clean air status [</a:t>
            </a:r>
            <a:r>
              <a:rPr lang="en-US" dirty="0" err="1" smtClean="0"/>
              <a:t>data.gov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Castnet</a:t>
            </a:r>
            <a:r>
              <a:rPr lang="en-US" dirty="0" smtClean="0"/>
              <a:t> </a:t>
            </a:r>
            <a:r>
              <a:rPr lang="en-US" dirty="0"/>
              <a:t>site information </a:t>
            </a:r>
            <a:r>
              <a:rPr lang="en-US" dirty="0" smtClean="0"/>
              <a:t>[</a:t>
            </a:r>
            <a:r>
              <a:rPr lang="en-US" dirty="0" err="1" smtClean="0"/>
              <a:t>epa.gov</a:t>
            </a:r>
            <a:r>
              <a:rPr lang="en-US" dirty="0" smtClean="0"/>
              <a:t>]</a:t>
            </a:r>
          </a:p>
          <a:p>
            <a:r>
              <a:rPr lang="en-US" dirty="0" smtClean="0"/>
              <a:t>2 SPARQL queries</a:t>
            </a:r>
          </a:p>
          <a:p>
            <a:endParaRPr lang="en-US" dirty="0"/>
          </a:p>
        </p:txBody>
      </p:sp>
      <p:pic>
        <p:nvPicPr>
          <p:cNvPr id="4" name="Picture 3" descr="Screen Shot 2011-08-31 at 2.0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1600200"/>
            <a:ext cx="2679700" cy="723900"/>
          </a:xfrm>
          <a:prstGeom prst="rect">
            <a:avLst/>
          </a:prstGeom>
        </p:spPr>
      </p:pic>
      <p:pic>
        <p:nvPicPr>
          <p:cNvPr id="5" name="Picture 4" descr="Screen Shot 2011-08-31 at 2.25.13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6464"/>
            <a:ext cx="7850909" cy="22334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33128" y="5351318"/>
            <a:ext cx="773545" cy="7735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</a:t>
            </a:r>
            <a:r>
              <a:rPr lang="en-US" sz="1400" dirty="0" err="1" smtClean="0"/>
              <a:t>ata.gov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7913255" y="5351318"/>
            <a:ext cx="773545" cy="7735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e</a:t>
            </a:r>
            <a:r>
              <a:rPr lang="en-US" sz="1400" dirty="0" err="1" smtClean="0"/>
              <a:t>pa.gov</a:t>
            </a:r>
            <a:endParaRPr lang="en-US" sz="1400" dirty="0"/>
          </a:p>
        </p:txBody>
      </p: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>
          <a:xfrm>
            <a:off x="7206673" y="5738091"/>
            <a:ext cx="706582" cy="0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/>
              <a:t>Web of Data: Data Model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6364" y="1651000"/>
            <a:ext cx="8360081" cy="5207000"/>
          </a:xfrm>
          <a:ln/>
        </p:spPr>
        <p:txBody>
          <a:bodyPr rIns="40638">
            <a:normAutofit/>
          </a:bodyPr>
          <a:lstStyle/>
          <a:p>
            <a:r>
              <a:rPr lang="en-US" dirty="0" smtClean="0"/>
              <a:t>Structured data</a:t>
            </a:r>
          </a:p>
          <a:p>
            <a:pPr lvl="1"/>
            <a:r>
              <a:rPr lang="en-US" dirty="0" smtClean="0"/>
              <a:t>Resource Description Framework (RDF) [Manola04]</a:t>
            </a:r>
          </a:p>
          <a:p>
            <a:r>
              <a:rPr lang="en-US" b="1" dirty="0" smtClean="0"/>
              <a:t>Triples</a:t>
            </a:r>
            <a:r>
              <a:rPr lang="en-US" dirty="0" smtClean="0"/>
              <a:t>!</a:t>
            </a:r>
            <a:endParaRPr lang="en-US" dirty="0"/>
          </a:p>
          <a:p>
            <a:pPr marL="313644" lvl="1" indent="0">
              <a:buNone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1:subject, 2:predicate, 3:object</a:t>
            </a:r>
            <a:endParaRPr lang="en-US" dirty="0">
              <a:latin typeface="Arial Italic" charset="0"/>
              <a:sym typeface="Arial Italic" charset="0"/>
            </a:endParaRPr>
          </a:p>
          <a:p>
            <a:pPr marL="313644" lvl="1" indent="0">
              <a:buNone/>
            </a:pPr>
            <a:r>
              <a:rPr lang="en-US" dirty="0">
                <a:latin typeface="Arial Italic" charset="0"/>
                <a:sym typeface="Arial Italic" charset="0"/>
              </a:rPr>
              <a:t/>
            </a:r>
            <a:br>
              <a:rPr lang="en-US" dirty="0">
                <a:latin typeface="Arial Italic" charset="0"/>
                <a:sym typeface="Arial Italic" charset="0"/>
              </a:rPr>
            </a:b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ex.: </a:t>
            </a:r>
            <a:r>
              <a:rPr lang="en-US" dirty="0" err="1" smtClean="0">
                <a:latin typeface="Arial Italic" charset="0"/>
                <a:cs typeface="Arial Italic" charset="0"/>
                <a:sym typeface="Arial Italic" charset="0"/>
              </a:rPr>
              <a:t>philippe</a:t>
            </a:r>
            <a:r>
              <a:rPr lang="en-US" dirty="0" smtClean="0">
                <a:latin typeface="Arial Italic" charset="0"/>
                <a:cs typeface="Arial Italic" charset="0"/>
                <a:sym typeface="Arial Italic" charset="0"/>
              </a:rPr>
              <a:t>, made, </a:t>
            </a:r>
            <a:r>
              <a:rPr lang="en-US" dirty="0" err="1">
                <a:latin typeface="Arial Italic" charset="0"/>
                <a:cs typeface="Arial Italic" charset="0"/>
                <a:sym typeface="Arial Italic" charset="0"/>
              </a:rPr>
              <a:t>idmesh_paper</a:t>
            </a: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:</a:t>
            </a:r>
            <a:endParaRPr lang="en-US" dirty="0">
              <a:latin typeface="Arial Italic" charset="0"/>
              <a:sym typeface="Arial Italic" charset="0"/>
            </a:endParaRPr>
          </a:p>
          <a:p>
            <a:pPr marL="313644" lvl="1" indent="0">
              <a:buNone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1: </a:t>
            </a:r>
            <a:r>
              <a:rPr lang="en-US" sz="2000" u="sng" dirty="0">
                <a:latin typeface="Arial Italic" charset="0"/>
                <a:cs typeface="Arial Italic" charset="0"/>
                <a:sym typeface="Arial Italic" charset="0"/>
                <a:hlinkClick r:id="rId2"/>
              </a:rPr>
              <a:t>http://data.semanticweb.org/person/philippe-cudre-mauroux</a:t>
            </a:r>
            <a:endParaRPr lang="en-US" sz="2000" dirty="0">
              <a:latin typeface="Arial Italic" charset="0"/>
              <a:sym typeface="Arial Italic" charset="0"/>
            </a:endParaRPr>
          </a:p>
          <a:p>
            <a:pPr marL="313644" lvl="1" indent="0">
              <a:buNone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2: </a:t>
            </a:r>
            <a:r>
              <a:rPr lang="en-US" sz="2000" u="sng" dirty="0">
                <a:latin typeface="Arial Italic" charset="0"/>
                <a:cs typeface="Arial Italic" charset="0"/>
                <a:sym typeface="Arial Italic" charset="0"/>
                <a:hlinkClick r:id="rId3"/>
              </a:rPr>
              <a:t>http://xmlns.com/foaf/0.1/made</a:t>
            </a:r>
            <a:endParaRPr lang="en-US" sz="2000" dirty="0">
              <a:latin typeface="Arial Italic" charset="0"/>
              <a:sym typeface="Arial Italic" charset="0"/>
            </a:endParaRPr>
          </a:p>
          <a:p>
            <a:pPr marL="313644" lvl="1" indent="0">
              <a:buNone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3: </a:t>
            </a:r>
            <a:r>
              <a:rPr lang="en-US" sz="2000" u="sng" dirty="0">
                <a:latin typeface="Arial Italic" charset="0"/>
                <a:cs typeface="Arial Italic" charset="0"/>
                <a:sym typeface="Arial Italic" charset="0"/>
                <a:hlinkClick r:id="rId4"/>
              </a:rPr>
              <a:t>http://data.semanticweb.org/conference/www/2009/paper/60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00145" y="6634758"/>
            <a:ext cx="222126" cy="2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endParaRPr lang="en-US" sz="1000" dirty="0">
              <a:latin typeface="Trajan Pro" charset="0"/>
              <a:cs typeface="Trajan Pro" charset="0"/>
              <a:sym typeface="Trajan Pro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682339" y="3327525"/>
            <a:ext cx="4998025" cy="55174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Data: Data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forms (distributed) </a:t>
            </a:r>
            <a:r>
              <a:rPr lang="en-US" b="1" dirty="0" smtClean="0"/>
              <a:t>graphs</a:t>
            </a:r>
          </a:p>
          <a:p>
            <a:r>
              <a:rPr lang="en-US" b="1" dirty="0" smtClean="0"/>
              <a:t>Nodes</a:t>
            </a:r>
          </a:p>
          <a:p>
            <a:pPr lvl="1"/>
            <a:r>
              <a:rPr lang="en-US" dirty="0" smtClean="0"/>
              <a:t>URIs [subjects]</a:t>
            </a:r>
          </a:p>
          <a:p>
            <a:pPr lvl="1"/>
            <a:r>
              <a:rPr lang="en-US" dirty="0" smtClean="0"/>
              <a:t>URIs / literals [objects]</a:t>
            </a:r>
          </a:p>
          <a:p>
            <a:r>
              <a:rPr lang="en-US" b="1" dirty="0" smtClean="0"/>
              <a:t>Edges</a:t>
            </a:r>
          </a:p>
          <a:p>
            <a:pPr lvl="1"/>
            <a:r>
              <a:rPr lang="en-US" dirty="0" smtClean="0"/>
              <a:t>URIs [predicates]</a:t>
            </a:r>
          </a:p>
          <a:p>
            <a:pPr lvl="1"/>
            <a:r>
              <a:rPr lang="en-US" dirty="0" smtClean="0"/>
              <a:t>Directed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Oval 3"/>
          <p:cNvSpPr/>
          <p:nvPr/>
        </p:nvSpPr>
        <p:spPr>
          <a:xfrm>
            <a:off x="4649251" y="4820763"/>
            <a:ext cx="1077295" cy="10772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Philippe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6705279" y="4820763"/>
            <a:ext cx="1077295" cy="10772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Idmesh</a:t>
            </a:r>
            <a:r>
              <a:rPr lang="en-US" sz="1400" dirty="0" smtClean="0"/>
              <a:t> paper</a:t>
            </a:r>
            <a:endParaRPr lang="en-US" sz="1400" dirty="0"/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>
          <a:xfrm>
            <a:off x="5726546" y="5359411"/>
            <a:ext cx="978733" cy="0"/>
          </a:xfrm>
          <a:prstGeom prst="line">
            <a:avLst/>
          </a:prstGeom>
          <a:ln w="41275" cmpd="sng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0764" y="4990079"/>
            <a:ext cx="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8-31 at 2.5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5" y="1253228"/>
            <a:ext cx="7608455" cy="5420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Data: Data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Schemas (</a:t>
            </a:r>
            <a:r>
              <a:rPr lang="en-US" dirty="0"/>
              <a:t>RDFS) [Brickley04]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Classes, inheritance</a:t>
            </a:r>
            <a:endParaRPr lang="en-US" dirty="0"/>
          </a:p>
          <a:p>
            <a:pPr lvl="1"/>
            <a:r>
              <a:rPr lang="en-US" i="1" dirty="0" smtClean="0"/>
              <a:t>Class, Property, </a:t>
            </a:r>
            <a:r>
              <a:rPr lang="en-US" i="1" dirty="0" err="1" smtClean="0"/>
              <a:t>SubClass</a:t>
            </a:r>
            <a:r>
              <a:rPr lang="en-US" i="1" dirty="0" smtClean="0"/>
              <a:t>, </a:t>
            </a:r>
            <a:r>
              <a:rPr lang="en-US" i="1" dirty="0" err="1" smtClean="0"/>
              <a:t>SubProperty</a:t>
            </a:r>
            <a:endParaRPr lang="en-US" i="1" dirty="0" smtClean="0"/>
          </a:p>
          <a:p>
            <a:r>
              <a:rPr lang="en-US" dirty="0" smtClean="0"/>
              <a:t>Constraints on structure</a:t>
            </a:r>
          </a:p>
          <a:p>
            <a:pPr lvl="1"/>
            <a:r>
              <a:rPr lang="en-US" dirty="0" smtClean="0"/>
              <a:t>Constraints on subjects (</a:t>
            </a:r>
            <a:r>
              <a:rPr lang="en-US" i="1" dirty="0" smtClean="0"/>
              <a:t>Domain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Constraints on </a:t>
            </a:r>
            <a:r>
              <a:rPr lang="en-US" dirty="0" smtClean="0"/>
              <a:t>objects (</a:t>
            </a:r>
            <a:r>
              <a:rPr lang="en-US" i="1" dirty="0" smtClean="0"/>
              <a:t>Range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Collections</a:t>
            </a:r>
          </a:p>
          <a:p>
            <a:pPr lvl="1"/>
            <a:r>
              <a:rPr lang="en-US" i="1" dirty="0" smtClean="0"/>
              <a:t>List</a:t>
            </a:r>
            <a:r>
              <a:rPr lang="en-US" dirty="0" smtClean="0"/>
              <a:t>, </a:t>
            </a:r>
            <a:r>
              <a:rPr lang="en-US" i="1" dirty="0" smtClean="0"/>
              <a:t>Bag</a:t>
            </a:r>
          </a:p>
          <a:p>
            <a:r>
              <a:rPr lang="en-US" dirty="0" smtClean="0"/>
              <a:t>Reification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7343" y="6030055"/>
            <a:ext cx="602972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Schemas can be </a:t>
            </a:r>
            <a:r>
              <a:rPr lang="en-US" sz="3600" b="1" dirty="0" smtClean="0"/>
              <a:t>reused</a:t>
            </a:r>
            <a:r>
              <a:rPr lang="en-US" sz="3600" dirty="0" smtClean="0"/>
              <a:t>, </a:t>
            </a:r>
            <a:r>
              <a:rPr lang="en-US" sz="3600" b="1" dirty="0" smtClean="0"/>
              <a:t>mixed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2" y="1221978"/>
            <a:ext cx="7623441" cy="532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 smtClean="0"/>
              <a:t>Ontologies (</a:t>
            </a:r>
            <a:r>
              <a:rPr lang="en-US" dirty="0"/>
              <a:t>OWL) [W3COWL09]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81" y="870835"/>
            <a:ext cx="7768828" cy="5643563"/>
          </a:xfrm>
          <a:ln/>
        </p:spPr>
        <p:txBody>
          <a:bodyPr rIns="116994">
            <a:normAutofit/>
          </a:bodyPr>
          <a:lstStyle/>
          <a:p>
            <a:pPr marL="550273" lvl="1"/>
            <a:endParaRPr lang="en-US" dirty="0" smtClean="0"/>
          </a:p>
          <a:p>
            <a:pPr marL="550273" lvl="1"/>
            <a:r>
              <a:rPr lang="en-US" dirty="0" smtClean="0"/>
              <a:t>Very </a:t>
            </a:r>
            <a:r>
              <a:rPr lang="en-US" dirty="0"/>
              <a:t>expressive </a:t>
            </a:r>
            <a:r>
              <a:rPr lang="en-US" dirty="0" smtClean="0"/>
              <a:t>schemas </a:t>
            </a:r>
            <a:r>
              <a:rPr lang="en-US" dirty="0"/>
              <a:t>(ontologies)</a:t>
            </a:r>
          </a:p>
          <a:p>
            <a:pPr marL="550273" lvl="1"/>
            <a:r>
              <a:rPr lang="en-US" dirty="0" smtClean="0"/>
              <a:t>Based on Description </a:t>
            </a:r>
            <a:r>
              <a:rPr lang="en-US" dirty="0"/>
              <a:t>Logics</a:t>
            </a:r>
          </a:p>
          <a:p>
            <a:pPr marL="831548" lvl="2"/>
            <a:r>
              <a:rPr lang="en-US" dirty="0" smtClean="0"/>
              <a:t>Exists in different flavors</a:t>
            </a:r>
            <a:endParaRPr lang="en-US" dirty="0"/>
          </a:p>
          <a:p>
            <a:pPr marL="550273" lvl="1"/>
            <a:r>
              <a:rPr lang="en-US" dirty="0"/>
              <a:t>Example: OWL 2 EL axioms:</a:t>
            </a:r>
          </a:p>
          <a:p>
            <a:pPr marL="670819" lvl="2" indent="0">
              <a:buNone/>
            </a:pPr>
            <a:r>
              <a:rPr lang="en-US" sz="900" b="1" dirty="0"/>
              <a:t>class inclusion </a:t>
            </a:r>
            <a:r>
              <a:rPr lang="en-US" sz="900" dirty="0"/>
              <a:t>(</a:t>
            </a:r>
            <a:r>
              <a:rPr lang="en-US" sz="900" dirty="0" err="1"/>
              <a:t>SubClassOf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class equivalence </a:t>
            </a:r>
            <a:r>
              <a:rPr lang="en-US" sz="900" dirty="0"/>
              <a:t>(</a:t>
            </a:r>
            <a:r>
              <a:rPr lang="en-US" sz="900" dirty="0" err="1"/>
              <a:t>EquivalentClasses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class </a:t>
            </a:r>
            <a:r>
              <a:rPr lang="en-US" sz="900" b="1" dirty="0" err="1"/>
              <a:t>disjointness</a:t>
            </a:r>
            <a:r>
              <a:rPr lang="en-US" sz="900" b="1" dirty="0"/>
              <a:t> </a:t>
            </a:r>
            <a:r>
              <a:rPr lang="en-US" sz="900" dirty="0"/>
              <a:t>(</a:t>
            </a:r>
            <a:r>
              <a:rPr lang="en-US" sz="900" dirty="0" err="1"/>
              <a:t>DisjointClasses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object property inclusion </a:t>
            </a:r>
            <a:r>
              <a:rPr lang="en-US" sz="900" dirty="0"/>
              <a:t>(</a:t>
            </a:r>
            <a:r>
              <a:rPr lang="en-US" sz="900" dirty="0" err="1"/>
              <a:t>SubObjectPropertyOf</a:t>
            </a:r>
            <a:r>
              <a:rPr lang="en-US" sz="900" dirty="0"/>
              <a:t>) with or without property chains, and data property inclusion (</a:t>
            </a:r>
            <a:r>
              <a:rPr lang="en-US" sz="900" dirty="0" err="1"/>
              <a:t>SubDataPropertyOf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property equivalence </a:t>
            </a:r>
            <a:r>
              <a:rPr lang="en-US" sz="900" dirty="0"/>
              <a:t>(</a:t>
            </a:r>
            <a:r>
              <a:rPr lang="en-US" sz="900" dirty="0" err="1"/>
              <a:t>EquivalentObjectProperties</a:t>
            </a:r>
            <a:r>
              <a:rPr lang="en-US" sz="900" dirty="0"/>
              <a:t> and </a:t>
            </a:r>
            <a:r>
              <a:rPr lang="en-US" sz="900" dirty="0" err="1"/>
              <a:t>EquivalentDataProperties</a:t>
            </a:r>
            <a:r>
              <a:rPr lang="en-US" sz="900" dirty="0"/>
              <a:t>),</a:t>
            </a:r>
          </a:p>
          <a:p>
            <a:pPr marL="670819" lvl="2" indent="0">
              <a:buNone/>
            </a:pPr>
            <a:r>
              <a:rPr lang="en-US" sz="900" b="1" dirty="0"/>
              <a:t>transitive object properties </a:t>
            </a:r>
            <a:r>
              <a:rPr lang="en-US" sz="900" dirty="0"/>
              <a:t>(</a:t>
            </a:r>
            <a:r>
              <a:rPr lang="en-US" sz="900" dirty="0" err="1"/>
              <a:t>TransitiveObjectProperty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reflexive object properties </a:t>
            </a:r>
            <a:r>
              <a:rPr lang="en-US" sz="900" dirty="0"/>
              <a:t>(</a:t>
            </a:r>
            <a:r>
              <a:rPr lang="en-US" sz="900" dirty="0" err="1"/>
              <a:t>ReflexiveObjectProperty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domain restrictions </a:t>
            </a:r>
            <a:r>
              <a:rPr lang="en-US" sz="900" dirty="0"/>
              <a:t>(</a:t>
            </a:r>
            <a:r>
              <a:rPr lang="en-US" sz="900" dirty="0" err="1"/>
              <a:t>ObjectPropertyDomain</a:t>
            </a:r>
            <a:r>
              <a:rPr lang="en-US" sz="900" dirty="0"/>
              <a:t> and </a:t>
            </a:r>
            <a:r>
              <a:rPr lang="en-US" sz="900" dirty="0" err="1"/>
              <a:t>DataPropertyDomain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range restrictions </a:t>
            </a:r>
            <a:r>
              <a:rPr lang="en-US" sz="900" dirty="0"/>
              <a:t>(</a:t>
            </a:r>
            <a:r>
              <a:rPr lang="en-US" sz="900" dirty="0" err="1"/>
              <a:t>ObjectPropertyRange</a:t>
            </a:r>
            <a:r>
              <a:rPr lang="en-US" sz="900" dirty="0"/>
              <a:t> and </a:t>
            </a:r>
            <a:r>
              <a:rPr lang="en-US" sz="900" dirty="0" err="1"/>
              <a:t>DataPropertyRange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assertions</a:t>
            </a:r>
            <a:r>
              <a:rPr lang="en-US" sz="900" dirty="0"/>
              <a:t> (</a:t>
            </a:r>
            <a:r>
              <a:rPr lang="en-US" sz="900" dirty="0" err="1"/>
              <a:t>SameIndividual</a:t>
            </a:r>
            <a:r>
              <a:rPr lang="en-US" sz="900" dirty="0"/>
              <a:t>, </a:t>
            </a:r>
            <a:r>
              <a:rPr lang="en-US" sz="900" dirty="0" err="1"/>
              <a:t>DifferentIndividuals</a:t>
            </a:r>
            <a:r>
              <a:rPr lang="en-US" sz="900" dirty="0"/>
              <a:t>, </a:t>
            </a:r>
            <a:r>
              <a:rPr lang="en-US" sz="900" dirty="0" err="1"/>
              <a:t>ClassAssertion</a:t>
            </a:r>
            <a:r>
              <a:rPr lang="en-US" sz="900" dirty="0"/>
              <a:t>, </a:t>
            </a:r>
            <a:r>
              <a:rPr lang="en-US" sz="900" dirty="0" err="1"/>
              <a:t>ObjectPropertyAssertion</a:t>
            </a:r>
            <a:r>
              <a:rPr lang="en-US" sz="900" dirty="0"/>
              <a:t>, </a:t>
            </a:r>
            <a:r>
              <a:rPr lang="en-US" sz="900" dirty="0" err="1"/>
              <a:t>DataPropertyAssertion</a:t>
            </a:r>
            <a:r>
              <a:rPr lang="en-US" sz="900" dirty="0" smtClean="0"/>
              <a:t>, </a:t>
            </a:r>
            <a:r>
              <a:rPr lang="en-US" sz="900" dirty="0" err="1" smtClean="0"/>
              <a:t>NegativeObjectPropertyAssertion</a:t>
            </a:r>
            <a:r>
              <a:rPr lang="en-US" sz="900" dirty="0"/>
              <a:t>, </a:t>
            </a:r>
            <a:r>
              <a:rPr lang="en-US" sz="900" dirty="0" err="1"/>
              <a:t>andNegativeDataPropertyAssertion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functional data properties </a:t>
            </a:r>
            <a:r>
              <a:rPr lang="en-US" sz="900" dirty="0"/>
              <a:t>(</a:t>
            </a:r>
            <a:r>
              <a:rPr lang="en-US" sz="900" dirty="0" err="1"/>
              <a:t>FunctionalDataProperty</a:t>
            </a:r>
            <a:r>
              <a:rPr lang="en-US" sz="900" dirty="0"/>
              <a:t>)</a:t>
            </a:r>
          </a:p>
          <a:p>
            <a:pPr marL="670819" lvl="2" indent="0">
              <a:buNone/>
            </a:pPr>
            <a:r>
              <a:rPr lang="en-US" sz="900" b="1" dirty="0"/>
              <a:t>keys</a:t>
            </a:r>
            <a:r>
              <a:rPr lang="en-US" sz="900" dirty="0"/>
              <a:t> (</a:t>
            </a:r>
            <a:r>
              <a:rPr lang="en-US" sz="900" dirty="0" err="1"/>
              <a:t>HasKey</a:t>
            </a:r>
            <a:r>
              <a:rPr lang="en-US" sz="900" dirty="0"/>
              <a:t>)</a:t>
            </a:r>
            <a:br>
              <a:rPr lang="en-US" sz="900" dirty="0"/>
            </a:br>
            <a:endParaRPr lang="en-US" sz="900" dirty="0"/>
          </a:p>
          <a:p>
            <a:pPr marL="550273" lvl="1"/>
            <a:r>
              <a:rPr lang="en-US" sz="2100" b="1" dirty="0"/>
              <a:t>Inference</a:t>
            </a:r>
            <a:r>
              <a:rPr lang="en-US" sz="2100" dirty="0"/>
              <a:t>! ex.: </a:t>
            </a:r>
            <a:r>
              <a:rPr lang="en-US" sz="2000" dirty="0" err="1">
                <a:latin typeface="Arial Italic" charset="0"/>
                <a:cs typeface="Arial Italic" charset="0"/>
                <a:sym typeface="Arial Italic" charset="0"/>
              </a:rPr>
              <a:t>TransitiveObjectProperty</a:t>
            </a:r>
            <a:r>
              <a:rPr lang="en-US" sz="2000" dirty="0">
                <a:latin typeface="Arial Italic" charset="0"/>
                <a:cs typeface="Arial Italic" charset="0"/>
                <a:sym typeface="Arial Italic" charset="0"/>
              </a:rPr>
              <a:t>(</a:t>
            </a:r>
            <a:r>
              <a:rPr lang="en-US" sz="2000" dirty="0" err="1">
                <a:latin typeface="Arial Italic" charset="0"/>
                <a:cs typeface="Arial Italic" charset="0"/>
                <a:sym typeface="Arial Italic" charset="0"/>
              </a:rPr>
              <a:t>hasAncestor</a:t>
            </a:r>
            <a:r>
              <a:rPr lang="en-US" sz="2000" dirty="0">
                <a:latin typeface="Arial Italic" charset="0"/>
                <a:cs typeface="Arial Italic" charset="0"/>
                <a:sym typeface="Arial Italic" charset="0"/>
              </a:rPr>
              <a:t>)</a:t>
            </a:r>
            <a:r>
              <a:rPr lang="en-US" sz="2000" dirty="0">
                <a:latin typeface="Arial Italic" charset="0"/>
                <a:sym typeface="Arial Italic" charset="0"/>
              </a:rPr>
              <a:t/>
            </a:r>
            <a:br>
              <a:rPr lang="en-US" sz="2000" dirty="0">
                <a:latin typeface="Arial Italic" charset="0"/>
                <a:sym typeface="Arial Italic" charset="0"/>
              </a:rPr>
            </a:br>
            <a:r>
              <a:rPr lang="en-US" sz="2000" dirty="0" err="1">
                <a:latin typeface="Arial Italic" charset="0"/>
                <a:cs typeface="Apple Symbols" charset="0"/>
                <a:sym typeface="Arial Italic" charset="0"/>
              </a:rPr>
              <a:t>hasAncestor</a:t>
            </a:r>
            <a:r>
              <a:rPr lang="en-US" sz="2000" dirty="0">
                <a:latin typeface="Arial Italic" charset="0"/>
                <a:cs typeface="Apple Symbols" charset="0"/>
                <a:sym typeface="Arial Italic" charset="0"/>
              </a:rPr>
              <a:t>(x, y) ∧ </a:t>
            </a:r>
            <a:r>
              <a:rPr lang="en-US" sz="2000" dirty="0" err="1">
                <a:latin typeface="Arial Italic" charset="0"/>
                <a:cs typeface="Apple Symbols" charset="0"/>
                <a:sym typeface="Arial Italic" charset="0"/>
              </a:rPr>
              <a:t>hasAncestor</a:t>
            </a:r>
            <a:r>
              <a:rPr lang="en-US" sz="2000" dirty="0">
                <a:latin typeface="Arial Italic" charset="0"/>
                <a:cs typeface="Apple Symbols" charset="0"/>
                <a:sym typeface="Arial Italic" charset="0"/>
              </a:rPr>
              <a:t>(y, z) → </a:t>
            </a:r>
            <a:r>
              <a:rPr lang="en-US" sz="2000" dirty="0" err="1">
                <a:latin typeface="Arial Italic" charset="0"/>
                <a:cs typeface="Apple Symbols" charset="0"/>
                <a:sym typeface="Arial Italic" charset="0"/>
              </a:rPr>
              <a:t>hasAncestor</a:t>
            </a:r>
            <a:r>
              <a:rPr lang="en-US" sz="2000" dirty="0">
                <a:latin typeface="Arial Italic" charset="0"/>
                <a:cs typeface="Apple Symbols" charset="0"/>
                <a:sym typeface="Arial Italic" charset="0"/>
              </a:rPr>
              <a:t>(x, z)</a:t>
            </a:r>
            <a:endParaRPr lang="en-US" sz="2000" dirty="0">
              <a:latin typeface="Arial Italic" charset="0"/>
              <a:sym typeface="Arial Ital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/>
              <a:t>RDF Storage (1)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31769"/>
          </a:xfrm>
          <a:ln/>
        </p:spPr>
        <p:txBody>
          <a:bodyPr rIns="116994">
            <a:normAutofit fontScale="92500" lnSpcReduction="20000"/>
          </a:bodyPr>
          <a:lstStyle/>
          <a:p>
            <a:pPr marL="241093" indent="-213189"/>
            <a:r>
              <a:rPr lang="en-US" dirty="0" smtClean="0"/>
              <a:t>XML/JSON </a:t>
            </a:r>
            <a:r>
              <a:rPr lang="en-US" b="1" dirty="0" smtClean="0"/>
              <a:t>Serialization</a:t>
            </a:r>
            <a:endParaRPr lang="en-US" b="1" dirty="0"/>
          </a:p>
          <a:p>
            <a:pPr marL="641143" lvl="1" indent="-213189"/>
            <a:r>
              <a:rPr lang="en-US" dirty="0" smtClean="0"/>
              <a:t>Exchange </a:t>
            </a:r>
            <a:r>
              <a:rPr lang="en-US" dirty="0"/>
              <a:t>format</a:t>
            </a:r>
          </a:p>
          <a:p>
            <a:pPr marL="1041193" lvl="2" indent="-213189"/>
            <a:r>
              <a:rPr lang="en-US" dirty="0"/>
              <a:t>Not meant for humans </a:t>
            </a:r>
            <a:r>
              <a:rPr lang="en-US" dirty="0" smtClean="0"/>
              <a:t>(ugly)</a:t>
            </a:r>
          </a:p>
          <a:p>
            <a:pPr marL="1041193" lvl="2" indent="-213189"/>
            <a:r>
              <a:rPr lang="en-US" dirty="0" smtClean="0"/>
              <a:t>Not meant for DBMSs (verbose)</a:t>
            </a:r>
            <a:br>
              <a:rPr lang="en-US" dirty="0" smtClean="0"/>
            </a:br>
            <a:endParaRPr lang="en-US" dirty="0" smtClean="0"/>
          </a:p>
          <a:p>
            <a:pPr marL="641143" lvl="1" indent="-213189"/>
            <a:r>
              <a:rPr lang="en-US" dirty="0" smtClean="0"/>
              <a:t>Example:</a:t>
            </a:r>
          </a:p>
          <a:p>
            <a:pPr marL="27904" indent="0">
              <a:buNone/>
            </a:pP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rdf:RDF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xmlns:rdf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="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2"/>
              </a:rPr>
              <a:t>http://www.w3.org/1999/02/22-rdf-syntax-ns#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   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xmlns:db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="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3"/>
              </a:rPr>
              <a:t>http://dbpedia.org/resource/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rdf:Description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rdf:about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="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4"/>
              </a:rPr>
              <a:t>http://dbpedia.org/resource/Massachusetts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db:Governor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rdf:Description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rdf:about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="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5"/>
              </a:rPr>
              <a:t>http://dbpedia.org/resource/Deval_Patrick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 /&gt;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/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db:Governor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db:Nickname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&gt;Bay State&lt;/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db:Nickname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db:Capital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rdf:Description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rdf:about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="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6"/>
              </a:rPr>
              <a:t>http://dbpedia.org/resource/Boston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 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		&lt;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db:Nickname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Beantown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&lt;/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db:Nickname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	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/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rdf:Description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	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/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db:Capital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	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/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rdf:Description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/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rdf:RDF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&gt;</a:t>
            </a:r>
            <a:endParaRPr lang="en-US" sz="1100" dirty="0">
              <a:latin typeface="Courier" charset="0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/>
              <a:t>RDF Storage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31769"/>
          </a:xfrm>
          <a:ln/>
        </p:spPr>
        <p:txBody>
          <a:bodyPr rIns="116994">
            <a:normAutofit/>
          </a:bodyPr>
          <a:lstStyle/>
          <a:p>
            <a:pPr marL="241093" indent="-213189"/>
            <a:r>
              <a:rPr lang="en-US" dirty="0" err="1"/>
              <a:t>RDFa</a:t>
            </a:r>
            <a:endParaRPr lang="en-US" dirty="0"/>
          </a:p>
          <a:p>
            <a:pPr marL="641143" lvl="1" indent="-213189"/>
            <a:r>
              <a:rPr lang="en-US" dirty="0" smtClean="0"/>
              <a:t>Embedding </a:t>
            </a:r>
            <a:r>
              <a:rPr lang="en-US" dirty="0"/>
              <a:t>RDF information in </a:t>
            </a:r>
            <a:r>
              <a:rPr lang="en-US" b="1" dirty="0"/>
              <a:t>HTML</a:t>
            </a:r>
            <a:r>
              <a:rPr lang="en-US" dirty="0"/>
              <a:t> </a:t>
            </a:r>
            <a:r>
              <a:rPr lang="en-US" dirty="0" smtClean="0"/>
              <a:t>pages</a:t>
            </a:r>
          </a:p>
          <a:p>
            <a:pPr marL="641143" lvl="1" indent="-213189"/>
            <a:r>
              <a:rPr lang="en-US" dirty="0" smtClean="0"/>
              <a:t>Supported </a:t>
            </a:r>
            <a:r>
              <a:rPr lang="en-US" dirty="0"/>
              <a:t>by Google, Yahoo, </a:t>
            </a:r>
            <a:r>
              <a:rPr lang="en-US" dirty="0" err="1" smtClean="0"/>
              <a:t>etc</a:t>
            </a:r>
            <a:endParaRPr lang="en-US" dirty="0"/>
          </a:p>
          <a:p>
            <a:pPr marL="641143" lvl="1" indent="-213189"/>
            <a:r>
              <a:rPr lang="en-US" dirty="0" smtClean="0"/>
              <a:t>Example:</a:t>
            </a:r>
            <a:endParaRPr lang="en-US" dirty="0"/>
          </a:p>
          <a:p>
            <a:pPr marL="27904" indent="0"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&lt;body&gt;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&lt;div about="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2"/>
              </a:rPr>
              <a:t>http://dbpedia.org/resource/Massachusetts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The 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Massachusetts governor is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&lt;span 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rel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="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db:Governor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span about=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  <a:hlinkClick r:id="rId3"/>
              </a:rPr>
              <a:t>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3"/>
              </a:rPr>
              <a:t>http://dbpedia.org/resource/</a:t>
            </a:r>
            <a:r>
              <a:rPr lang="en-US" sz="1100" u="sng" dirty="0" err="1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3"/>
              </a:rPr>
              <a:t>Deval_Patric</a:t>
            </a:r>
            <a:r>
              <a:rPr lang="en-US" sz="1100" u="sng" dirty="0" err="1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</a:rPr>
              <a:t>k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r>
              <a:rPr lang="en-US" sz="1100" dirty="0" err="1" smtClean="0">
                <a:latin typeface="Courier" charset="0"/>
                <a:cs typeface="Courier" charset="0"/>
                <a:sym typeface="Courier" charset="0"/>
              </a:rPr>
              <a:t>Deval</a:t>
            </a:r>
            <a:r>
              <a:rPr lang="en-US" sz="1100" dirty="0">
                <a:latin typeface="Courier" charset="0"/>
                <a:sym typeface="Courier" charset="0"/>
              </a:rPr>
              <a:t>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Patrick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/span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&gt;,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&lt;/span&gt;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the nickname is "&lt;span property="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db:Nickname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"&gt;Bay State&lt;/span&gt;",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and the capital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&lt;span 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rel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="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db:Capital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span about=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  <a:hlinkClick r:id="rId4"/>
              </a:rPr>
              <a:t>"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  <a:hlinkClick r:id="rId4"/>
              </a:rPr>
              <a:t>http://dbpedia.org/resource/Bosto</a:t>
            </a:r>
            <a:r>
              <a:rPr lang="en-US" sz="1100" u="sng" dirty="0">
                <a:solidFill>
                  <a:srgbClr val="274FAC"/>
                </a:solidFill>
                <a:latin typeface="Courier" charset="0"/>
                <a:cs typeface="Courier" charset="0"/>
                <a:sym typeface="Courier" charset="0"/>
              </a:rPr>
              <a:t>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sym typeface="Courier" charset="0"/>
              </a:rPr>
              <a:t>	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	 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has the nickname "&lt;span property="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db:Nickname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"&gt;</a:t>
            </a:r>
            <a:r>
              <a:rPr lang="en-US" sz="1100" dirty="0" err="1">
                <a:latin typeface="Courier" charset="0"/>
                <a:cs typeface="Courier" charset="0"/>
                <a:sym typeface="Courier" charset="0"/>
              </a:rPr>
              <a:t>Beantown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&lt;/span&gt;".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sym typeface="Courier" charset="0"/>
              </a:rPr>
              <a:t>	</a:t>
            </a:r>
            <a:r>
              <a:rPr lang="en-US" sz="1100" dirty="0" smtClean="0">
                <a:latin typeface="Courier" charset="0"/>
                <a:cs typeface="Courier" charset="0"/>
                <a:sym typeface="Courier" charset="0"/>
              </a:rPr>
              <a:t>&lt;</a:t>
            </a: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/span&gt;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  &lt;/span&gt;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  &lt;/div&gt;</a:t>
            </a:r>
            <a:endParaRPr lang="en-US" sz="1100" dirty="0">
              <a:latin typeface="Courier" charset="0"/>
              <a:sym typeface="Courier" charset="0"/>
            </a:endParaRPr>
          </a:p>
          <a:p>
            <a:pPr marL="27904" indent="0">
              <a:lnSpc>
                <a:spcPts val="1195"/>
              </a:lnSpc>
              <a:buNone/>
            </a:pPr>
            <a:r>
              <a:rPr lang="en-US" sz="1100" dirty="0">
                <a:latin typeface="Courier" charset="0"/>
                <a:cs typeface="Courier" charset="0"/>
                <a:sym typeface="Courier" charset="0"/>
              </a:rPr>
              <a:t>  &lt;/body&gt;</a:t>
            </a:r>
            <a:endParaRPr lang="en-US" sz="1100" dirty="0">
              <a:latin typeface="Courier" charset="0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Storage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internal formats for DBMSs</a:t>
            </a:r>
          </a:p>
          <a:p>
            <a:pPr lvl="1"/>
            <a:r>
              <a:rPr lang="en-US" dirty="0" smtClean="0"/>
              <a:t>Giant </a:t>
            </a:r>
            <a:r>
              <a:rPr lang="en-US" b="1" dirty="0" smtClean="0"/>
              <a:t>triple table </a:t>
            </a:r>
            <a:r>
              <a:rPr lang="en-US" dirty="0" smtClean="0"/>
              <a:t>(</a:t>
            </a:r>
            <a:r>
              <a:rPr lang="en-US" i="1" dirty="0" smtClean="0"/>
              <a:t>triple stores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|</a:t>
            </a:r>
            <a:r>
              <a:rPr lang="en-US" dirty="0" err="1" smtClean="0"/>
              <a:t>subject|predicate|object</a:t>
            </a:r>
            <a:r>
              <a:rPr lang="en-US" dirty="0" smtClean="0"/>
              <a:t>|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Property tables</a:t>
            </a:r>
          </a:p>
          <a:p>
            <a:pPr lvl="2"/>
            <a:r>
              <a:rPr lang="en-US" dirty="0" smtClean="0"/>
              <a:t>|subject|property1|property2|property3|…|</a:t>
            </a:r>
          </a:p>
          <a:p>
            <a:pPr lvl="2"/>
            <a:endParaRPr lang="en-US" dirty="0"/>
          </a:p>
          <a:p>
            <a:pPr lvl="1"/>
            <a:r>
              <a:rPr lang="en-US" b="1" dirty="0" smtClean="0"/>
              <a:t>Sub-graphs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Large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graphs</a:t>
            </a:r>
          </a:p>
          <a:p>
            <a:pPr lvl="1"/>
            <a:r>
              <a:rPr lang="en-US" dirty="0" smtClean="0"/>
              <a:t>Node degree is constrained</a:t>
            </a:r>
          </a:p>
          <a:p>
            <a:pPr lvl="1"/>
            <a:r>
              <a:rPr lang="en-US" dirty="0" smtClean="0"/>
              <a:t>Less common</a:t>
            </a:r>
          </a:p>
          <a:p>
            <a:r>
              <a:rPr lang="en-US" dirty="0" smtClean="0"/>
              <a:t>Scale-free graphs</a:t>
            </a:r>
          </a:p>
          <a:p>
            <a:pPr lvl="1"/>
            <a:r>
              <a:rPr lang="en-US" dirty="0" smtClean="0"/>
              <a:t>Distribution of node degree follows power law</a:t>
            </a:r>
          </a:p>
          <a:p>
            <a:pPr lvl="1"/>
            <a:r>
              <a:rPr lang="en-US" dirty="0"/>
              <a:t>Most large graphs are scale-free</a:t>
            </a:r>
          </a:p>
          <a:p>
            <a:pPr lvl="1"/>
            <a:r>
              <a:rPr lang="en-US" dirty="0" smtClean="0"/>
              <a:t>Small world phenomena &amp; hubs</a:t>
            </a:r>
          </a:p>
          <a:p>
            <a:pPr lvl="1"/>
            <a:r>
              <a:rPr lang="en-US" dirty="0" smtClean="0"/>
              <a:t>Harder to partition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WoD</a:t>
            </a:r>
            <a:r>
              <a:rPr lang="en-US" dirty="0" smtClean="0"/>
              <a:t>: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Bulk inserts</a:t>
            </a:r>
          </a:p>
          <a:p>
            <a:r>
              <a:rPr lang="en-US" b="1" dirty="0" smtClean="0"/>
              <a:t>Read-mostly</a:t>
            </a:r>
          </a:p>
          <a:p>
            <a:pPr lvl="1"/>
            <a:r>
              <a:rPr lang="en-US" dirty="0" smtClean="0"/>
              <a:t>Node/triple look-ups</a:t>
            </a:r>
          </a:p>
          <a:p>
            <a:pPr lvl="1"/>
            <a:r>
              <a:rPr lang="en-US" dirty="0"/>
              <a:t>Distributed entity retrieval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Sub-graph queries</a:t>
            </a:r>
          </a:p>
          <a:p>
            <a:pPr lvl="1"/>
            <a:r>
              <a:rPr lang="en-US" dirty="0" smtClean="0"/>
              <a:t>Path queries</a:t>
            </a:r>
          </a:p>
          <a:p>
            <a:pPr lvl="1"/>
            <a:r>
              <a:rPr lang="en-US" dirty="0" smtClean="0"/>
              <a:t>Inference queries</a:t>
            </a:r>
          </a:p>
          <a:p>
            <a:r>
              <a:rPr lang="en-US" dirty="0" smtClean="0"/>
              <a:t>Mostly using SPARQL </a:t>
            </a:r>
            <a:r>
              <a:rPr lang="en-US" dirty="0"/>
              <a:t>query language [Prud'hommeaux08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Alternatives exist</a:t>
            </a:r>
            <a:r>
              <a:rPr lang="en-US" dirty="0"/>
              <a:t>, e.g., </a:t>
            </a:r>
            <a:r>
              <a:rPr lang="en-US" dirty="0" smtClean="0"/>
              <a:t>“Thread: A </a:t>
            </a:r>
            <a:r>
              <a:rPr lang="en-US" dirty="0"/>
              <a:t>Path-Based Query Language” </a:t>
            </a:r>
            <a:r>
              <a:rPr lang="en-US" dirty="0" smtClean="0"/>
              <a:t>[McDonald11]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Declarative query language for SW data</a:t>
            </a:r>
          </a:p>
          <a:p>
            <a:r>
              <a:rPr lang="en-US" dirty="0" smtClean="0"/>
              <a:t>SPJ combinations of </a:t>
            </a:r>
            <a:r>
              <a:rPr lang="en-US" b="1" i="1" dirty="0" smtClean="0"/>
              <a:t>triple patterns</a:t>
            </a:r>
          </a:p>
          <a:p>
            <a:pPr lvl="1"/>
            <a:r>
              <a:rPr lang="en-US" dirty="0" smtClean="0"/>
              <a:t>E.g., “Retrieve all students who live in Seattle and take a graduate course”</a:t>
            </a:r>
          </a:p>
          <a:p>
            <a:pPr lvl="1"/>
            <a:r>
              <a:rPr lang="en-US" dirty="0" smtClean="0"/>
              <a:t>Select ?s Where {</a:t>
            </a:r>
            <a:br>
              <a:rPr lang="en-US" dirty="0" smtClean="0"/>
            </a:br>
            <a:r>
              <a:rPr lang="en-US" dirty="0" smtClean="0"/>
              <a:t>    ?s </a:t>
            </a:r>
            <a:r>
              <a:rPr lang="en-US" dirty="0" err="1" smtClean="0"/>
              <a:t>is_a</a:t>
            </a:r>
            <a:r>
              <a:rPr lang="en-US" dirty="0" smtClean="0"/>
              <a:t> Student  </a:t>
            </a:r>
            <a:br>
              <a:rPr lang="en-US" dirty="0" smtClean="0"/>
            </a:br>
            <a:r>
              <a:rPr lang="en-US" dirty="0" smtClean="0"/>
              <a:t>    ?s </a:t>
            </a:r>
            <a:r>
              <a:rPr lang="en-US" dirty="0" err="1" smtClean="0"/>
              <a:t>lives_in</a:t>
            </a:r>
            <a:r>
              <a:rPr lang="en-US" dirty="0" smtClean="0"/>
              <a:t> Seattle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?s takes ?c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?c </a:t>
            </a:r>
            <a:r>
              <a:rPr lang="en-US" dirty="0" err="1" smtClean="0"/>
              <a:t>is_a</a:t>
            </a:r>
            <a:r>
              <a:rPr lang="en-US" dirty="0" smtClean="0"/>
              <a:t> </a:t>
            </a:r>
            <a:r>
              <a:rPr lang="en-US" dirty="0" err="1" smtClean="0"/>
              <a:t>GraduateCourse</a:t>
            </a:r>
            <a:r>
              <a:rPr lang="en-US" dirty="0" smtClean="0"/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Query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7311"/>
          </a:xfrm>
        </p:spPr>
        <p:txBody>
          <a:bodyPr>
            <a:normAutofit/>
          </a:bodyPr>
          <a:lstStyle/>
          <a:p>
            <a:r>
              <a:rPr lang="en-US" dirty="0" smtClean="0"/>
              <a:t>Typically start from bound variables and performs </a:t>
            </a:r>
            <a:r>
              <a:rPr lang="en-US" b="1" dirty="0" smtClean="0"/>
              <a:t>self-joins </a:t>
            </a:r>
            <a:r>
              <a:rPr lang="en-US" dirty="0" smtClean="0"/>
              <a:t>on giant triple table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?s Where {</a:t>
            </a:r>
            <a:br>
              <a:rPr lang="en-US" dirty="0"/>
            </a:br>
            <a:r>
              <a:rPr lang="en-US" dirty="0"/>
              <a:t>    ?s </a:t>
            </a:r>
            <a:r>
              <a:rPr lang="en-US" dirty="0" err="1"/>
              <a:t>is_a</a:t>
            </a:r>
            <a:r>
              <a:rPr lang="en-US" dirty="0"/>
              <a:t> Student  </a:t>
            </a:r>
            <a:br>
              <a:rPr lang="en-US" dirty="0"/>
            </a:br>
            <a:r>
              <a:rPr lang="en-US" dirty="0"/>
              <a:t>    ?s </a:t>
            </a:r>
            <a:r>
              <a:rPr lang="en-US" dirty="0" err="1"/>
              <a:t>lives_in</a:t>
            </a:r>
            <a:r>
              <a:rPr lang="en-US" dirty="0"/>
              <a:t> Seattle</a:t>
            </a:r>
            <a:br>
              <a:rPr lang="en-US" dirty="0"/>
            </a:br>
            <a:r>
              <a:rPr lang="en-US" dirty="0"/>
              <a:t>    ?s takes ?c</a:t>
            </a:r>
            <a:br>
              <a:rPr lang="en-US" dirty="0"/>
            </a:br>
            <a:r>
              <a:rPr lang="en-US" dirty="0"/>
              <a:t>    ?c </a:t>
            </a:r>
            <a:r>
              <a:rPr lang="en-US" dirty="0" err="1"/>
              <a:t>is_a</a:t>
            </a:r>
            <a:r>
              <a:rPr lang="en-US" dirty="0"/>
              <a:t> </a:t>
            </a:r>
            <a:r>
              <a:rPr lang="en-US" dirty="0" err="1"/>
              <a:t>GraduateCourse</a:t>
            </a:r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 π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=“</a:t>
            </a:r>
            <a:r>
              <a:rPr lang="en-US" baseline="-25000" dirty="0" err="1" smtClean="0"/>
              <a:t>is_a</a:t>
            </a:r>
            <a:r>
              <a:rPr lang="en-US" baseline="-25000" dirty="0" smtClean="0"/>
              <a:t>” </a:t>
            </a:r>
            <a:r>
              <a:rPr lang="en-US" sz="2400" baseline="-250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baseline="-25000" dirty="0" smtClean="0"/>
              <a:t> o=“Student”</a:t>
            </a:r>
          </a:p>
          <a:p>
            <a:pPr marL="457200" lvl="1" indent="0">
              <a:buNone/>
            </a:pPr>
            <a:r>
              <a:rPr lang="en-US" dirty="0" smtClean="0"/>
              <a:t>    ⨝ π</a:t>
            </a:r>
            <a:r>
              <a:rPr lang="en-US" baseline="-25000" dirty="0" smtClean="0"/>
              <a:t>s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p</a:t>
            </a:r>
            <a:r>
              <a:rPr lang="en-US" baseline="-25000" dirty="0"/>
              <a:t>=</a:t>
            </a:r>
            <a:r>
              <a:rPr lang="en-US" baseline="-25000" dirty="0" smtClean="0"/>
              <a:t>“</a:t>
            </a:r>
            <a:r>
              <a:rPr lang="en-US" baseline="-25000" dirty="0" err="1" smtClean="0"/>
              <a:t>lives_in</a:t>
            </a:r>
            <a:r>
              <a:rPr lang="en-US" baseline="-25000" dirty="0" smtClean="0"/>
              <a:t>” </a:t>
            </a:r>
            <a:r>
              <a:rPr lang="en-US" sz="2400" baseline="-250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baseline="-25000" dirty="0"/>
              <a:t> o=</a:t>
            </a:r>
            <a:r>
              <a:rPr lang="en-US" baseline="-25000" dirty="0" smtClean="0"/>
              <a:t>“Seattle”</a:t>
            </a:r>
          </a:p>
          <a:p>
            <a:pPr marL="457200" lvl="1" indent="0">
              <a:buNone/>
            </a:pPr>
            <a:r>
              <a:rPr lang="en-US" dirty="0" smtClean="0"/>
              <a:t>    ⨝ π</a:t>
            </a:r>
            <a:r>
              <a:rPr lang="en-US" baseline="-25000" dirty="0" smtClean="0"/>
              <a:t>s</a:t>
            </a:r>
            <a:r>
              <a:rPr lang="en-US" dirty="0" smtClean="0"/>
              <a:t>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p</a:t>
            </a:r>
            <a:r>
              <a:rPr lang="en-US" baseline="-25000" dirty="0"/>
              <a:t>=</a:t>
            </a:r>
            <a:r>
              <a:rPr lang="en-US" baseline="-25000" dirty="0" smtClean="0"/>
              <a:t>“takes”   </a:t>
            </a:r>
            <a:r>
              <a:rPr lang="en-US" baseline="-25000" dirty="0" err="1" smtClean="0"/>
              <a:t>o</a:t>
            </a:r>
            <a:r>
              <a:rPr lang="en-US" dirty="0" err="1" smtClean="0"/>
              <a:t>⨝</a:t>
            </a:r>
            <a:r>
              <a:rPr lang="en-US" baseline="-25000" dirty="0" err="1" smtClean="0"/>
              <a:t>s</a:t>
            </a:r>
            <a:r>
              <a:rPr lang="en-US" dirty="0" smtClean="0"/>
              <a:t>   </a:t>
            </a:r>
            <a:r>
              <a:rPr lang="en-US" dirty="0" err="1"/>
              <a:t>σ</a:t>
            </a:r>
            <a:r>
              <a:rPr lang="en-US" baseline="-25000" dirty="0" err="1"/>
              <a:t>p</a:t>
            </a:r>
            <a:r>
              <a:rPr lang="en-US" baseline="-25000" dirty="0"/>
              <a:t>=</a:t>
            </a:r>
            <a:r>
              <a:rPr lang="en-US" baseline="-25000" dirty="0" smtClean="0"/>
              <a:t>“</a:t>
            </a:r>
            <a:r>
              <a:rPr lang="en-US" baseline="-25000" dirty="0" err="1" smtClean="0"/>
              <a:t>is_a</a:t>
            </a:r>
            <a:r>
              <a:rPr lang="en-US" baseline="-25000" dirty="0" smtClean="0"/>
              <a:t>” </a:t>
            </a:r>
            <a:r>
              <a:rPr lang="en-US" sz="2400" baseline="-250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baseline="-25000" dirty="0"/>
              <a:t> o=</a:t>
            </a:r>
            <a:r>
              <a:rPr lang="en-US" baseline="-25000" dirty="0" smtClean="0"/>
              <a:t>“</a:t>
            </a:r>
            <a:r>
              <a:rPr lang="en-US" baseline="-25000" dirty="0" err="1" smtClean="0"/>
              <a:t>GraduateCourse</a:t>
            </a:r>
            <a:r>
              <a:rPr lang="en-US" baseline="-25000" dirty="0" smtClean="0"/>
              <a:t>”</a:t>
            </a:r>
            <a:r>
              <a:rPr lang="en-US" dirty="0" smtClean="0"/>
              <a:t>)</a:t>
            </a:r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9537" cy="49640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Beyond conjunctions of triple patterns</a:t>
            </a:r>
          </a:p>
          <a:p>
            <a:pPr lvl="1"/>
            <a:r>
              <a:rPr lang="en-US" dirty="0" smtClean="0"/>
              <a:t>Named graphs</a:t>
            </a:r>
          </a:p>
          <a:p>
            <a:pPr lvl="1"/>
            <a:r>
              <a:rPr lang="en-US" dirty="0" smtClean="0"/>
              <a:t>Disjunctions</a:t>
            </a:r>
          </a:p>
          <a:p>
            <a:pPr lvl="2"/>
            <a:r>
              <a:rPr lang="en-US" dirty="0" smtClean="0"/>
              <a:t>UNION </a:t>
            </a:r>
          </a:p>
          <a:p>
            <a:pPr lvl="2"/>
            <a:r>
              <a:rPr lang="en-US" dirty="0" smtClean="0"/>
              <a:t>OPTIONAL (semi-structured data model)</a:t>
            </a:r>
          </a:p>
          <a:p>
            <a:pPr lvl="1"/>
            <a:r>
              <a:rPr lang="en-US" dirty="0" smtClean="0"/>
              <a:t>Predicate filters</a:t>
            </a:r>
          </a:p>
          <a:p>
            <a:pPr lvl="2"/>
            <a:r>
              <a:rPr lang="en-US" dirty="0"/>
              <a:t>FILTER (?price &lt; 30)</a:t>
            </a:r>
            <a:endParaRPr lang="en-US" dirty="0" smtClean="0"/>
          </a:p>
          <a:p>
            <a:pPr lvl="1"/>
            <a:r>
              <a:rPr lang="en-US" dirty="0" smtClean="0"/>
              <a:t>Duplicate handling (</a:t>
            </a:r>
            <a:r>
              <a:rPr lang="en-US" i="1" dirty="0" smtClean="0"/>
              <a:t>bag semantics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DISTINCT, REDUCED</a:t>
            </a:r>
          </a:p>
          <a:p>
            <a:pPr lvl="1"/>
            <a:r>
              <a:rPr lang="en-US" dirty="0" smtClean="0"/>
              <a:t>Wildcards </a:t>
            </a:r>
          </a:p>
          <a:p>
            <a:pPr lvl="1"/>
            <a:r>
              <a:rPr lang="en-US" i="1" dirty="0" smtClean="0"/>
              <a:t>Negation as failure</a:t>
            </a:r>
          </a:p>
          <a:p>
            <a:pPr marL="914400" lvl="2" indent="0">
              <a:buNone/>
            </a:pPr>
            <a:r>
              <a:rPr lang="en-US" dirty="0"/>
              <a:t>WHERE { ?x </a:t>
            </a:r>
            <a:r>
              <a:rPr lang="en-US" dirty="0" err="1"/>
              <a:t>foaf:givenName</a:t>
            </a:r>
            <a:r>
              <a:rPr lang="en-US" dirty="0"/>
              <a:t>  ?name .</a:t>
            </a:r>
          </a:p>
          <a:p>
            <a:pPr marL="914400" lvl="2" indent="0">
              <a:buNone/>
            </a:pPr>
            <a:r>
              <a:rPr lang="en-US" dirty="0"/>
              <a:t>         OPTIONAL { ?x </a:t>
            </a:r>
            <a:r>
              <a:rPr lang="en-US" dirty="0" err="1"/>
              <a:t>dc:date</a:t>
            </a:r>
            <a:r>
              <a:rPr lang="en-US" dirty="0"/>
              <a:t> ?date } .</a:t>
            </a:r>
          </a:p>
          <a:p>
            <a:pPr marL="914400" lvl="2" indent="0">
              <a:buNone/>
            </a:pPr>
            <a:r>
              <a:rPr lang="en-US" dirty="0"/>
              <a:t>         FILTER (!bound(?date))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SPARQL 1.1 [</a:t>
            </a:r>
            <a:r>
              <a:rPr lang="en-US" dirty="0"/>
              <a:t>Harris11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Candidate recommendation</a:t>
            </a:r>
          </a:p>
          <a:p>
            <a:r>
              <a:rPr lang="en-US" dirty="0" smtClean="0"/>
              <a:t>Adds a whole new set of beasts</a:t>
            </a:r>
          </a:p>
          <a:p>
            <a:pPr lvl="1"/>
            <a:r>
              <a:rPr lang="en-US" dirty="0" smtClean="0"/>
              <a:t>Aggregates</a:t>
            </a:r>
          </a:p>
          <a:p>
            <a:pPr lvl="1"/>
            <a:r>
              <a:rPr lang="en-US" dirty="0" err="1" smtClean="0"/>
              <a:t>Subqueries</a:t>
            </a:r>
            <a:endParaRPr lang="en-US" dirty="0" smtClean="0"/>
          </a:p>
          <a:p>
            <a:pPr lvl="1"/>
            <a:r>
              <a:rPr lang="en-US" dirty="0" smtClean="0"/>
              <a:t>Filters</a:t>
            </a:r>
          </a:p>
          <a:p>
            <a:pPr lvl="2"/>
            <a:r>
              <a:rPr lang="en-US" dirty="0" smtClean="0"/>
              <a:t>EXISTS, NOT EXISTS</a:t>
            </a:r>
          </a:p>
          <a:p>
            <a:pPr lvl="1"/>
            <a:r>
              <a:rPr lang="en-US" b="1" dirty="0" smtClean="0"/>
              <a:t>Property </a:t>
            </a:r>
            <a:r>
              <a:rPr lang="en-US" b="1" dirty="0"/>
              <a:t>paths </a:t>
            </a:r>
            <a:r>
              <a:rPr lang="en-US" dirty="0"/>
              <a:t>(? + * ^ / | 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Inference queries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ntailment </a:t>
            </a:r>
            <a:r>
              <a:rPr lang="en-US" dirty="0"/>
              <a:t>regimes[Glimm11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Sub-graph Queries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10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Molecule</a:t>
            </a:r>
            <a:r>
              <a:rPr lang="en-US" dirty="0" smtClean="0"/>
              <a:t> queries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tar-shape sub-queries</a:t>
            </a:r>
          </a:p>
          <a:p>
            <a:pPr lvl="1"/>
            <a:r>
              <a:rPr lang="en-US" dirty="0" smtClean="0"/>
              <a:t>Combining properties of a given entity</a:t>
            </a:r>
          </a:p>
          <a:p>
            <a:pPr lvl="1"/>
            <a:r>
              <a:rPr lang="en-US" dirty="0" smtClean="0"/>
              <a:t>E.g., “Retrieve the first name, last name and full address of all students”</a:t>
            </a:r>
          </a:p>
        </p:txBody>
      </p:sp>
      <p:sp>
        <p:nvSpPr>
          <p:cNvPr id="4" name="Oval 3"/>
          <p:cNvSpPr/>
          <p:nvPr/>
        </p:nvSpPr>
        <p:spPr>
          <a:xfrm>
            <a:off x="4986420" y="5100052"/>
            <a:ext cx="1630948" cy="628316"/>
          </a:xfrm>
          <a:prstGeom prst="ellipse">
            <a:avLst/>
          </a:prstGeom>
          <a:ln w="38100" cmpd="dbl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Student23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6735" y="5126789"/>
            <a:ext cx="1229895" cy="5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“Bob”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17367" y="5414210"/>
            <a:ext cx="1029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0527" y="5046580"/>
            <a:ext cx="113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name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46735" y="5741736"/>
            <a:ext cx="1229895" cy="5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“Doe”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83258" y="5817754"/>
            <a:ext cx="10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ast name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550527" y="5566610"/>
            <a:ext cx="1096208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10525" y="5415912"/>
            <a:ext cx="975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0785" y="50448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248525" y="5093367"/>
            <a:ext cx="762000" cy="628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058737" y="4812632"/>
            <a:ext cx="1189790" cy="601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06335" y="5415912"/>
            <a:ext cx="1342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058737" y="5414210"/>
            <a:ext cx="1189790" cy="588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86362" y="4700948"/>
            <a:ext cx="73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street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83787" y="5070280"/>
            <a:ext cx="45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08837" y="5583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28842" y="4535541"/>
            <a:ext cx="1229895" cy="5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</a:t>
            </a:r>
            <a:r>
              <a:rPr lang="en-US" dirty="0" err="1" smtClean="0"/>
              <a:t>st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76440" y="5220368"/>
            <a:ext cx="1229895" cy="5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02144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53452" y="5872928"/>
            <a:ext cx="1630948" cy="628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Brookline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170946" y="6187086"/>
            <a:ext cx="1630948" cy="628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Course21</a:t>
            </a:r>
            <a:endParaRPr lang="en-US" dirty="0"/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 flipH="1">
            <a:off x="4986420" y="5741736"/>
            <a:ext cx="614948" cy="44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89021" y="5717488"/>
            <a:ext cx="73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1471" y="4030579"/>
            <a:ext cx="1229895" cy="52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12512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74207" y="4307123"/>
            <a:ext cx="116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ID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" idx="0"/>
            <a:endCxn id="39" idx="1"/>
          </p:cNvCxnSpPr>
          <p:nvPr/>
        </p:nvCxnSpPr>
        <p:spPr>
          <a:xfrm flipV="1">
            <a:off x="5801894" y="4291263"/>
            <a:ext cx="1109577" cy="808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Sub-graph Queries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</a:t>
            </a:r>
            <a:r>
              <a:rPr lang="en-US" b="1" i="1" dirty="0" smtClean="0"/>
              <a:t>cope</a:t>
            </a:r>
            <a:r>
              <a:rPr lang="en-US" dirty="0" smtClean="0"/>
              <a:t> queries</a:t>
            </a:r>
          </a:p>
          <a:p>
            <a:pPr lvl="1"/>
            <a:r>
              <a:rPr lang="en-US" dirty="0" smtClean="0"/>
              <a:t>Retrieve all triples within a certain scope from a given root node (typically for visualization purposes)</a:t>
            </a:r>
          </a:p>
          <a:p>
            <a:pPr lvl="1"/>
            <a:r>
              <a:rPr lang="en-US" dirty="0" smtClean="0"/>
              <a:t>E.g., scope 1 from “Student23”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86420" y="5100052"/>
            <a:ext cx="1630948" cy="628316"/>
          </a:xfrm>
          <a:prstGeom prst="ellipse">
            <a:avLst/>
          </a:prstGeom>
          <a:ln w="38100" cmpd="dbl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Student23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6735" y="5126789"/>
            <a:ext cx="1229895" cy="5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“Bob”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17367" y="5414210"/>
            <a:ext cx="1029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0527" y="5046580"/>
            <a:ext cx="113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name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46735" y="5741736"/>
            <a:ext cx="1229895" cy="5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“Doe”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3258" y="5817754"/>
            <a:ext cx="10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ast name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6550527" y="5566610"/>
            <a:ext cx="1096208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10525" y="5415912"/>
            <a:ext cx="975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0785" y="50448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48525" y="5093367"/>
            <a:ext cx="762000" cy="628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058737" y="4812632"/>
            <a:ext cx="1189790" cy="601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06335" y="5415912"/>
            <a:ext cx="1342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058737" y="5414210"/>
            <a:ext cx="1189790" cy="588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6362" y="4700948"/>
            <a:ext cx="73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3787" y="5070280"/>
            <a:ext cx="45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8837" y="5583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28842" y="4535541"/>
            <a:ext cx="1229895" cy="52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</a:t>
            </a:r>
            <a:r>
              <a:rPr lang="en-US" dirty="0" err="1" smtClean="0"/>
              <a:t>st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6440" y="5220368"/>
            <a:ext cx="1229895" cy="52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02144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53452" y="5872928"/>
            <a:ext cx="1630948" cy="628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Brookline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86421" y="5741736"/>
            <a:ext cx="655053" cy="44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89021" y="5717488"/>
            <a:ext cx="73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77786" y="4155087"/>
            <a:ext cx="1229895" cy="5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12512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74207" y="4307123"/>
            <a:ext cx="116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ID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4" idx="0"/>
            <a:endCxn id="25" idx="1"/>
          </p:cNvCxnSpPr>
          <p:nvPr/>
        </p:nvCxnSpPr>
        <p:spPr>
          <a:xfrm flipV="1">
            <a:off x="5801894" y="4415771"/>
            <a:ext cx="975892" cy="684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170946" y="6187086"/>
            <a:ext cx="1630948" cy="628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Course21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Queries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2369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Property path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Queries on series of predicates</a:t>
            </a:r>
          </a:p>
          <a:p>
            <a:r>
              <a:rPr lang="en-US" dirty="0" smtClean="0"/>
              <a:t>E.g., “find all professors who supervise students following courses”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4835210" y="5089172"/>
            <a:ext cx="1715317" cy="62831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Student23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0262" y="6153298"/>
            <a:ext cx="1229895" cy="52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“Bob”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50527" y="5427578"/>
            <a:ext cx="1029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325" y="5635762"/>
            <a:ext cx="113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name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68432" y="6153298"/>
            <a:ext cx="1229895" cy="52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“Doe”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5690" y="5684074"/>
            <a:ext cx="10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ast name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35210" y="5717488"/>
            <a:ext cx="703421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>
            <a:off x="1890298" y="5415912"/>
            <a:ext cx="658644" cy="1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3263" y="4942123"/>
            <a:ext cx="116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supervises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48942" y="5101754"/>
            <a:ext cx="1234321" cy="628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Prof32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83263" y="5396832"/>
            <a:ext cx="1051947" cy="13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90300" y="5040868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Is_a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59346" y="5113420"/>
            <a:ext cx="1630951" cy="628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Professor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21890" y="5032472"/>
            <a:ext cx="96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takes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77786" y="4155087"/>
            <a:ext cx="1229895" cy="52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12512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74207" y="4307123"/>
            <a:ext cx="116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ID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4" idx="0"/>
            <a:endCxn id="25" idx="1"/>
          </p:cNvCxnSpPr>
          <p:nvPr/>
        </p:nvCxnSpPr>
        <p:spPr>
          <a:xfrm flipV="1">
            <a:off x="5692869" y="4415771"/>
            <a:ext cx="1084917" cy="67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579895" y="5103455"/>
            <a:ext cx="1630948" cy="628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Course21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4" idx="4"/>
          </p:cNvCxnSpPr>
          <p:nvPr/>
        </p:nvCxnSpPr>
        <p:spPr>
          <a:xfrm>
            <a:off x="5692869" y="5717488"/>
            <a:ext cx="690389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Queries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sub-flavors</a:t>
            </a:r>
          </a:p>
          <a:p>
            <a:pPr lvl="1"/>
            <a:r>
              <a:rPr lang="en-US" dirty="0" smtClean="0"/>
              <a:t>Frequent path queries</a:t>
            </a:r>
          </a:p>
          <a:p>
            <a:pPr lvl="2"/>
            <a:r>
              <a:rPr lang="en-US" dirty="0" smtClean="0"/>
              <a:t>For optimization or visualization purposes</a:t>
            </a:r>
          </a:p>
          <a:p>
            <a:pPr lvl="2"/>
            <a:r>
              <a:rPr lang="en-US" dirty="0" smtClean="0"/>
              <a:t>E.g., “Find the most frequent paths of length 2”</a:t>
            </a:r>
          </a:p>
          <a:p>
            <a:pPr lvl="1"/>
            <a:r>
              <a:rPr lang="en-US" dirty="0" smtClean="0"/>
              <a:t>Regular expressions for properties (SPARQL 1.1)</a:t>
            </a:r>
          </a:p>
          <a:p>
            <a:pPr lvl="2"/>
            <a:r>
              <a:rPr lang="en-US" dirty="0" smtClean="0"/>
              <a:t>? + * ^ / | </a:t>
            </a:r>
          </a:p>
          <a:p>
            <a:pPr lvl="2"/>
            <a:r>
              <a:rPr lang="en-US" dirty="0" smtClean="0"/>
              <a:t>E.g., “find </a:t>
            </a:r>
            <a:r>
              <a:rPr lang="en-US" b="1" dirty="0" smtClean="0"/>
              <a:t>reachable</a:t>
            </a:r>
            <a:r>
              <a:rPr lang="en-US" dirty="0" smtClean="0"/>
              <a:t> friends through 2 different paths”</a:t>
            </a:r>
          </a:p>
          <a:p>
            <a:pPr lvl="3"/>
            <a:r>
              <a:rPr lang="en-US" dirty="0" smtClean="0"/>
              <a:t>SELECT * WHERE { </a:t>
            </a:r>
            <a:br>
              <a:rPr lang="en-US" dirty="0" smtClean="0"/>
            </a:br>
            <a:r>
              <a:rPr lang="en-US" dirty="0" smtClean="0"/>
              <a:t>:John (</a:t>
            </a:r>
            <a:r>
              <a:rPr lang="en-US" dirty="0" err="1" smtClean="0"/>
              <a:t>foaf:friendOf|urn:friend</a:t>
            </a:r>
            <a:r>
              <a:rPr lang="en-US" dirty="0" smtClean="0"/>
              <a:t>)+ ?friend.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30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Additional data can be inferred using various sets of logical rules</a:t>
            </a:r>
          </a:p>
          <a:p>
            <a:r>
              <a:rPr lang="en-US" dirty="0" smtClean="0"/>
              <a:t>Specify which ones to use by entailment regimes [</a:t>
            </a:r>
            <a:r>
              <a:rPr lang="en-US" dirty="0"/>
              <a:t>Glimm11</a:t>
            </a:r>
            <a:r>
              <a:rPr lang="en-US" dirty="0" smtClean="0"/>
              <a:t>]</a:t>
            </a:r>
          </a:p>
          <a:p>
            <a:pPr lvl="1"/>
            <a:r>
              <a:rPr lang="en-US" b="1" dirty="0" smtClean="0"/>
              <a:t>RDF Schema </a:t>
            </a:r>
            <a:r>
              <a:rPr lang="en-US" dirty="0" smtClean="0"/>
              <a:t>has 14 entailment rules </a:t>
            </a:r>
          </a:p>
          <a:p>
            <a:pPr lvl="2"/>
            <a:r>
              <a:rPr lang="en-US" dirty="0" smtClean="0"/>
              <a:t>E.g., (</a:t>
            </a:r>
            <a:r>
              <a:rPr lang="en-US" dirty="0" err="1" smtClean="0"/>
              <a:t>p,rdfs:domain</a:t>
            </a:r>
            <a:r>
              <a:rPr lang="en-US" dirty="0" err="1"/>
              <a:t>,</a:t>
            </a:r>
            <a:r>
              <a:rPr lang="en-US" dirty="0" err="1" smtClean="0"/>
              <a:t>x</a:t>
            </a:r>
            <a:r>
              <a:rPr lang="en-US" dirty="0" smtClean="0"/>
              <a:t>) &amp;&amp; (u, p, y) </a:t>
            </a:r>
            <a:br>
              <a:rPr lang="en-US" dirty="0" smtClean="0"/>
            </a:br>
            <a:r>
              <a:rPr lang="en-US" dirty="0" smtClean="0"/>
              <a:t>    =&gt; (u </a:t>
            </a:r>
            <a:r>
              <a:rPr lang="en-US" dirty="0" err="1" smtClean="0"/>
              <a:t>rdf:type</a:t>
            </a:r>
            <a:r>
              <a:rPr lang="en-US" dirty="0" smtClean="0"/>
              <a:t> x)</a:t>
            </a:r>
            <a:endParaRPr lang="en-US" dirty="0"/>
          </a:p>
          <a:p>
            <a:pPr lvl="1"/>
            <a:r>
              <a:rPr lang="en-US" b="1" dirty="0" smtClean="0"/>
              <a:t>OWL 2 RL </a:t>
            </a:r>
            <a:r>
              <a:rPr lang="en-US" dirty="0" smtClean="0"/>
              <a:t>has 70+ entailment rules.</a:t>
            </a:r>
          </a:p>
          <a:p>
            <a:pPr lvl="2"/>
            <a:r>
              <a:rPr lang="en-US" dirty="0" smtClean="0"/>
              <a:t>E.g., (</a:t>
            </a:r>
            <a:r>
              <a:rPr lang="en-US" dirty="0" err="1" smtClean="0"/>
              <a:t>p,rdf:type</a:t>
            </a:r>
            <a:r>
              <a:rPr lang="en-US" dirty="0" err="1"/>
              <a:t>,</a:t>
            </a:r>
            <a:r>
              <a:rPr lang="en-US" dirty="0" err="1" smtClean="0"/>
              <a:t>owl:FunctionalProperty</a:t>
            </a:r>
            <a:r>
              <a:rPr lang="en-US" dirty="0" smtClean="0"/>
              <a:t> ) &amp;&amp; (x, p, y1) &amp;&amp; (x,p,y2)</a:t>
            </a:r>
            <a:br>
              <a:rPr lang="en-US" dirty="0" smtClean="0"/>
            </a:br>
            <a:r>
              <a:rPr lang="en-US" dirty="0" smtClean="0"/>
              <a:t>    =&gt; (y1, </a:t>
            </a:r>
            <a:r>
              <a:rPr lang="en-US" dirty="0" err="1" smtClean="0"/>
              <a:t>owl:sameAs</a:t>
            </a:r>
            <a:r>
              <a:rPr lang="en-US" dirty="0" smtClean="0"/>
              <a:t>, y2)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Large Graphs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039" y="1242183"/>
            <a:ext cx="9039922" cy="52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RDF/OWL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choice of benchmarks, e.g., focusing on</a:t>
            </a:r>
          </a:p>
          <a:p>
            <a:pPr lvl="1"/>
            <a:r>
              <a:rPr lang="en-US" dirty="0" smtClean="0"/>
              <a:t>Large knowledge bases (LUBM) [Guo05]</a:t>
            </a:r>
          </a:p>
          <a:p>
            <a:pPr lvl="1"/>
            <a:r>
              <a:rPr lang="en-US" dirty="0" smtClean="0"/>
              <a:t>Library search and visualization (Barton) [Abadi07]</a:t>
            </a:r>
          </a:p>
          <a:p>
            <a:pPr lvl="1"/>
            <a:r>
              <a:rPr lang="en-US" dirty="0" smtClean="0"/>
              <a:t>Linked Open Data (BSBM) [Bizer11]</a:t>
            </a:r>
          </a:p>
          <a:p>
            <a:pPr lvl="1"/>
            <a:r>
              <a:rPr lang="en-US" dirty="0" smtClean="0"/>
              <a:t>RDF Analytics (</a:t>
            </a:r>
            <a:r>
              <a:rPr lang="en-US" dirty="0" err="1" smtClean="0"/>
              <a:t>BowlognaBench</a:t>
            </a:r>
            <a:r>
              <a:rPr lang="en-US" dirty="0" smtClean="0"/>
              <a:t>) [Demartini11]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 to Graphs</a:t>
            </a:r>
          </a:p>
          <a:p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Processing</a:t>
            </a:r>
          </a:p>
          <a:p>
            <a:r>
              <a:rPr lang="en-US" dirty="0" smtClean="0"/>
              <a:t>Web of Data [</a:t>
            </a:r>
            <a:r>
              <a:rPr lang="en-US" dirty="0" err="1" smtClean="0"/>
              <a:t>WoD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Processing</a:t>
            </a:r>
          </a:p>
          <a:p>
            <a:r>
              <a:rPr lang="en-US" b="1" dirty="0" smtClean="0"/>
              <a:t>Systems</a:t>
            </a:r>
          </a:p>
          <a:p>
            <a:r>
              <a:rPr lang="en-US" dirty="0" smtClean="0"/>
              <a:t>Current Research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WoD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approaches/systems</a:t>
            </a:r>
          </a:p>
          <a:p>
            <a:r>
              <a:rPr lang="en-US" dirty="0" smtClean="0"/>
              <a:t>Only very small sample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RDF-3X [Neumann08]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Planck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Informatik</a:t>
            </a:r>
            <a:endParaRPr lang="en-US" dirty="0" smtClean="0"/>
          </a:p>
          <a:p>
            <a:pPr lvl="1"/>
            <a:r>
              <a:rPr lang="en-US" dirty="0" smtClean="0"/>
              <a:t>Thomas Neumann &amp; Gerhard </a:t>
            </a:r>
            <a:r>
              <a:rPr lang="en-US" dirty="0" err="1" smtClean="0"/>
              <a:t>Weikum</a:t>
            </a:r>
            <a:endParaRPr lang="en-US" dirty="0" smtClean="0"/>
          </a:p>
          <a:p>
            <a:r>
              <a:rPr lang="en-US" dirty="0" smtClean="0"/>
              <a:t>Open-Source</a:t>
            </a:r>
          </a:p>
          <a:p>
            <a:r>
              <a:rPr lang="en-US" dirty="0" smtClean="0"/>
              <a:t>Triple-table storage</a:t>
            </a:r>
          </a:p>
          <a:p>
            <a:r>
              <a:rPr lang="en-US" dirty="0" smtClean="0"/>
              <a:t>No turning knobs</a:t>
            </a:r>
          </a:p>
          <a:p>
            <a:pPr lvl="1"/>
            <a:r>
              <a:rPr lang="en-US" dirty="0" smtClean="0"/>
              <a:t>Workload-independent physical design</a:t>
            </a:r>
          </a:p>
          <a:p>
            <a:r>
              <a:rPr lang="en-US" dirty="0" smtClean="0"/>
              <a:t>Reduced instruction set</a:t>
            </a:r>
          </a:p>
          <a:p>
            <a:pPr lvl="1"/>
            <a:r>
              <a:rPr lang="en-US" dirty="0" smtClean="0"/>
              <a:t>Merge-joins over sorted lists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RDF-3X: Storage and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Dictionary encoding of all literals</a:t>
            </a:r>
          </a:p>
          <a:p>
            <a:r>
              <a:rPr lang="en-US" dirty="0" smtClean="0"/>
              <a:t>Exhaustive-indexing approach</a:t>
            </a:r>
          </a:p>
          <a:p>
            <a:pPr lvl="1"/>
            <a:r>
              <a:rPr lang="en-US" dirty="0" smtClean="0"/>
              <a:t>Clustered B+-trees on all six SPO permutations (see also </a:t>
            </a:r>
            <a:r>
              <a:rPr lang="en-US" dirty="0" err="1" smtClean="0"/>
              <a:t>Hexastore</a:t>
            </a:r>
            <a:r>
              <a:rPr lang="en-US" dirty="0" smtClean="0"/>
              <a:t> [Weiss08])</a:t>
            </a:r>
          </a:p>
          <a:p>
            <a:pPr lvl="1"/>
            <a:r>
              <a:rPr lang="en-US" dirty="0" smtClean="0"/>
              <a:t>Also on six binary and three unary projections</a:t>
            </a:r>
          </a:p>
          <a:p>
            <a:pPr lvl="2"/>
            <a:r>
              <a:rPr lang="en-US" dirty="0" smtClean="0"/>
              <a:t>Indexing count aggregates</a:t>
            </a:r>
          </a:p>
          <a:p>
            <a:pPr lvl="1"/>
            <a:r>
              <a:rPr lang="en-US" dirty="0" smtClean="0"/>
              <a:t>Support for versioning by two additional fields for each triple</a:t>
            </a:r>
          </a:p>
          <a:p>
            <a:pPr lvl="2"/>
            <a:r>
              <a:rPr lang="en-US" dirty="0" smtClean="0"/>
              <a:t>Created and deleted timestamps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RDF-</a:t>
            </a:r>
            <a:r>
              <a:rPr lang="en-US" dirty="0" smtClean="0"/>
              <a:t>3X: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792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Triples stored at the leaves of the tree</a:t>
            </a:r>
          </a:p>
          <a:p>
            <a:pPr marL="742950" lvl="2" indent="-342900"/>
            <a:r>
              <a:rPr lang="en-US" dirty="0" smtClean="0"/>
              <a:t>Value1, Value2, Value3</a:t>
            </a:r>
          </a:p>
          <a:p>
            <a:pPr lvl="1"/>
            <a:r>
              <a:rPr lang="en-US" dirty="0" smtClean="0"/>
              <a:t>Neighboring triples are often very similar</a:t>
            </a:r>
          </a:p>
          <a:p>
            <a:pPr lvl="2"/>
            <a:r>
              <a:rPr lang="en-US" dirty="0" smtClean="0"/>
              <a:t>Value1 and Value2 the same</a:t>
            </a:r>
          </a:p>
          <a:p>
            <a:r>
              <a:rPr lang="en-US" dirty="0" smtClean="0"/>
              <a:t>Leaf pages use byte-wise compression</a:t>
            </a:r>
          </a:p>
          <a:p>
            <a:pPr lvl="1"/>
            <a:r>
              <a:rPr lang="en-US" dirty="0" smtClean="0"/>
              <a:t>Store deltas for each value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Triple often encoded in a single byte</a:t>
            </a:r>
            <a:endParaRPr lang="en-US" dirty="0"/>
          </a:p>
        </p:txBody>
      </p:sp>
      <p:pic>
        <p:nvPicPr>
          <p:cNvPr id="5" name="Picture 4" descr="Screen Shot 2011-08-29 at 12.3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25" y="4245735"/>
            <a:ext cx="4807035" cy="1527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RDF-</a:t>
            </a:r>
            <a:r>
              <a:rPr lang="en-US" dirty="0" smtClean="0"/>
              <a:t>3X: Query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Triple pattern</a:t>
            </a:r>
          </a:p>
          <a:p>
            <a:pPr lvl="1"/>
            <a:r>
              <a:rPr lang="en-US" dirty="0" smtClean="0"/>
              <a:t>Single range scan</a:t>
            </a:r>
          </a:p>
          <a:p>
            <a:r>
              <a:rPr lang="en-US" dirty="0" smtClean="0"/>
              <a:t>Multiple triple patterns</a:t>
            </a:r>
          </a:p>
          <a:p>
            <a:pPr lvl="1"/>
            <a:r>
              <a:rPr lang="en-US" dirty="0" smtClean="0"/>
              <a:t>Order-preserving merge-joins</a:t>
            </a:r>
          </a:p>
          <a:p>
            <a:pPr lvl="1"/>
            <a:r>
              <a:rPr lang="en-US" dirty="0" smtClean="0"/>
              <a:t>Join ordering</a:t>
            </a:r>
          </a:p>
          <a:p>
            <a:pPr lvl="2"/>
            <a:r>
              <a:rPr lang="en-US" dirty="0" smtClean="0"/>
              <a:t>Dynamic programming; tradeoff between</a:t>
            </a:r>
          </a:p>
          <a:p>
            <a:pPr lvl="3"/>
            <a:r>
              <a:rPr lang="en-US" dirty="0" smtClean="0"/>
              <a:t>Use literals in triple patterns as index prefix</a:t>
            </a:r>
          </a:p>
          <a:p>
            <a:pPr lvl="3"/>
            <a:r>
              <a:rPr lang="en-US" dirty="0" smtClean="0"/>
              <a:t>Produce interesting orders for subsequent merge-joins</a:t>
            </a:r>
          </a:p>
          <a:p>
            <a:pPr lvl="2"/>
            <a:r>
              <a:rPr lang="en-US" dirty="0" smtClean="0"/>
              <a:t>Plan pruning based on estimated execution costs</a:t>
            </a:r>
          </a:p>
          <a:p>
            <a:pPr lvl="2"/>
            <a:r>
              <a:rPr lang="en-US" dirty="0" smtClean="0"/>
              <a:t>Costs based on selectivity estimates</a:t>
            </a:r>
          </a:p>
          <a:p>
            <a:pPr lvl="3"/>
            <a:r>
              <a:rPr lang="en-US" dirty="0" smtClean="0"/>
              <a:t>Histograms</a:t>
            </a:r>
          </a:p>
          <a:p>
            <a:pPr lvl="3"/>
            <a:r>
              <a:rPr lang="en-US" dirty="0" smtClean="0"/>
              <a:t>Join-path cardinalities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Semantic Web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 of Oracle Database 11g</a:t>
            </a:r>
          </a:p>
          <a:p>
            <a:pPr lvl="1"/>
            <a:r>
              <a:rPr lang="en-US" dirty="0">
                <a:hlinkClick r:id="rId2"/>
              </a:rPr>
              <a:t>http://www.oracle.com/technetwork/database/options/semantic-tech/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r>
              <a:rPr lang="en-US" dirty="0" smtClean="0"/>
              <a:t>RDF data stored in two main tables</a:t>
            </a:r>
          </a:p>
          <a:p>
            <a:pPr lvl="1"/>
            <a:r>
              <a:rPr lang="en-US" b="1" dirty="0" smtClean="0"/>
              <a:t>Nodes, edges</a:t>
            </a:r>
          </a:p>
          <a:p>
            <a:r>
              <a:rPr lang="en-US" dirty="0" smtClean="0"/>
              <a:t>Optional </a:t>
            </a:r>
            <a:r>
              <a:rPr lang="en-US" b="1" dirty="0" smtClean="0"/>
              <a:t>B-tree</a:t>
            </a:r>
            <a:r>
              <a:rPr lang="en-US" dirty="0" smtClean="0"/>
              <a:t> indexing</a:t>
            </a:r>
          </a:p>
          <a:p>
            <a:pPr lvl="1"/>
            <a:r>
              <a:rPr lang="en-US" dirty="0" err="1"/>
              <a:t>add_sem_index</a:t>
            </a:r>
            <a:r>
              <a:rPr lang="en-US" dirty="0" smtClean="0"/>
              <a:t>(</a:t>
            </a:r>
            <a:r>
              <a:rPr lang="en-US" dirty="0" err="1" smtClean="0"/>
              <a:t>column_list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Mixing SQL and SPARQL</a:t>
            </a:r>
          </a:p>
          <a:p>
            <a:pPr lvl="1"/>
            <a:r>
              <a:rPr lang="en-US" dirty="0" smtClean="0"/>
              <a:t>SEM_MATCH</a:t>
            </a:r>
          </a:p>
          <a:p>
            <a:r>
              <a:rPr lang="en-US" dirty="0" smtClean="0"/>
              <a:t>Efficient </a:t>
            </a:r>
            <a:r>
              <a:rPr lang="en-US" b="1" dirty="0" smtClean="0"/>
              <a:t>inference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Oracle: Triple Storage</a:t>
            </a:r>
            <a:endParaRPr lang="en-US" dirty="0"/>
          </a:p>
        </p:txBody>
      </p:sp>
      <p:pic>
        <p:nvPicPr>
          <p:cNvPr id="4" name="Content Placeholder 3" descr="Screen Shot 2011-08-29 at 2.23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9781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0" y="6240463"/>
            <a:ext cx="1689100" cy="228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Oracle: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Inference done using forward chaining</a:t>
            </a:r>
          </a:p>
          <a:p>
            <a:pPr lvl="1"/>
            <a:r>
              <a:rPr lang="en-US" dirty="0" smtClean="0"/>
              <a:t>Triples inferred and stored ahead of query time</a:t>
            </a:r>
          </a:p>
          <a:p>
            <a:r>
              <a:rPr lang="en-US" dirty="0" smtClean="0"/>
              <a:t>Various profiles supported</a:t>
            </a:r>
          </a:p>
          <a:p>
            <a:pPr lvl="1"/>
            <a:r>
              <a:rPr lang="en-US" dirty="0" smtClean="0"/>
              <a:t>RDFS, OWL 2 RL, SKOS, subset of OWL 2 EL</a:t>
            </a:r>
          </a:p>
          <a:p>
            <a:r>
              <a:rPr lang="en-US" dirty="0" smtClean="0"/>
              <a:t>Large scale </a:t>
            </a:r>
            <a:r>
              <a:rPr lang="en-US" dirty="0" err="1" smtClean="0"/>
              <a:t>owl:sameAs</a:t>
            </a:r>
            <a:r>
              <a:rPr lang="en-US" dirty="0" smtClean="0"/>
              <a:t> handling</a:t>
            </a:r>
          </a:p>
          <a:p>
            <a:pPr lvl="1"/>
            <a:r>
              <a:rPr lang="en-US" dirty="0" smtClean="0"/>
              <a:t>Compact materialization of </a:t>
            </a:r>
            <a:r>
              <a:rPr lang="en-US" dirty="0" err="1" smtClean="0"/>
              <a:t>owl:sameAs</a:t>
            </a:r>
            <a:r>
              <a:rPr lang="en-US" dirty="0" smtClean="0"/>
              <a:t> closure</a:t>
            </a:r>
          </a:p>
          <a:p>
            <a:r>
              <a:rPr lang="en-US" dirty="0" smtClean="0"/>
              <a:t>User-defined SWRL-like rules</a:t>
            </a:r>
          </a:p>
          <a:p>
            <a:r>
              <a:rPr lang="en-US" dirty="0" smtClean="0"/>
              <a:t>Incremental, parallel reasoning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Growth -&gt; Scale Free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43082"/>
            <a:ext cx="9144000" cy="42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OWLIM [Bishop11]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Commercial, native RDF/OWL DBMS</a:t>
            </a:r>
          </a:p>
          <a:p>
            <a:pPr lvl="1"/>
            <a:r>
              <a:rPr lang="en-US" dirty="0" smtClean="0"/>
              <a:t>Comes in different flavors</a:t>
            </a:r>
          </a:p>
          <a:p>
            <a:pPr lvl="2"/>
            <a:r>
              <a:rPr lang="en-US" dirty="0" smtClean="0"/>
              <a:t>Main-memory</a:t>
            </a:r>
          </a:p>
          <a:p>
            <a:pPr lvl="2"/>
            <a:r>
              <a:rPr lang="en-US" dirty="0" smtClean="0"/>
              <a:t>Disk-based</a:t>
            </a:r>
          </a:p>
          <a:p>
            <a:pPr lvl="3"/>
            <a:r>
              <a:rPr lang="en-US" dirty="0" smtClean="0"/>
              <a:t>Persistency through N-triple files</a:t>
            </a:r>
          </a:p>
          <a:p>
            <a:pPr lvl="1"/>
            <a:r>
              <a:rPr lang="en-US" dirty="0" smtClean="0"/>
              <a:t>Scalable forward-chaining inference</a:t>
            </a:r>
          </a:p>
          <a:p>
            <a:pPr lvl="1"/>
            <a:r>
              <a:rPr lang="en-US" dirty="0" smtClean="0"/>
              <a:t>Several interesting search/ranking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OWLIM: Searching &amp;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Full-text search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Arbitrary string operations in SPARQL</a:t>
            </a:r>
          </a:p>
          <a:p>
            <a:r>
              <a:rPr lang="en-US" dirty="0" smtClean="0"/>
              <a:t>RDF </a:t>
            </a:r>
            <a:r>
              <a:rPr lang="en-US" b="1" dirty="0" smtClean="0"/>
              <a:t>ranking</a:t>
            </a:r>
          </a:p>
          <a:p>
            <a:pPr lvl="1"/>
            <a:r>
              <a:rPr lang="en-US" dirty="0" smtClean="0"/>
              <a:t>Relevance of entities based on their interconnectedness </a:t>
            </a:r>
          </a:p>
          <a:p>
            <a:r>
              <a:rPr lang="en-US" dirty="0" smtClean="0"/>
              <a:t>RDF “priming”</a:t>
            </a:r>
          </a:p>
          <a:p>
            <a:pPr lvl="1"/>
            <a:r>
              <a:rPr lang="en-US" dirty="0" smtClean="0"/>
              <a:t>Contextualized query processing based on starting nodes</a:t>
            </a:r>
          </a:p>
          <a:p>
            <a:r>
              <a:rPr lang="en-US" b="1" dirty="0" smtClean="0"/>
              <a:t>Publish/subscribe </a:t>
            </a:r>
            <a:r>
              <a:rPr lang="en-US" dirty="0" smtClean="0"/>
              <a:t>mechanisms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dipLODocus</a:t>
            </a:r>
            <a:r>
              <a:rPr lang="en-US" dirty="0" smtClean="0"/>
              <a:t>[RDF] [Wylot11]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Blazing-fast, hybrid storage system for RDF</a:t>
            </a:r>
          </a:p>
          <a:p>
            <a:pPr lvl="1"/>
            <a:r>
              <a:rPr lang="en-US" dirty="0" smtClean="0"/>
              <a:t>Aggressive compression (lexicographical tree)</a:t>
            </a:r>
          </a:p>
          <a:p>
            <a:pPr lvl="1"/>
            <a:r>
              <a:rPr lang="en-US" dirty="0" smtClean="0"/>
              <a:t>Pre-computed joins (declarative molecule storage)</a:t>
            </a:r>
          </a:p>
          <a:p>
            <a:pPr lvl="1"/>
            <a:r>
              <a:rPr lang="en-US" dirty="0" smtClean="0"/>
              <a:t>Efficient support for aggregate/analytic operations on literals</a:t>
            </a:r>
            <a:endParaRPr lang="en-US" dirty="0"/>
          </a:p>
        </p:txBody>
      </p:sp>
      <p:pic>
        <p:nvPicPr>
          <p:cNvPr id="4" name="Picture 3" descr="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00" y="3753096"/>
            <a:ext cx="4832341" cy="3153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661" y="5756831"/>
            <a:ext cx="43587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3"/>
              </a:rPr>
              <a:t>http:</a:t>
            </a:r>
            <a:r>
              <a:rPr lang="en-US" sz="2400" dirty="0">
                <a:hlinkClick r:id="rId3"/>
              </a:rPr>
              <a:t>//diuf.unifr.ch/xi/</a:t>
            </a:r>
            <a:r>
              <a:rPr lang="en-US" sz="2400" dirty="0" smtClean="0">
                <a:hlinkClick r:id="rId3"/>
              </a:rPr>
              <a:t>diplodocus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Relational: SQL</a:t>
            </a:r>
          </a:p>
          <a:p>
            <a:r>
              <a:rPr lang="en-US" dirty="0" smtClean="0"/>
              <a:t>Triple store: SPARQL</a:t>
            </a:r>
          </a:p>
          <a:p>
            <a:r>
              <a:rPr lang="en-US" dirty="0" smtClean="0"/>
              <a:t>Custom graph server: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Neo4j</a:t>
            </a:r>
          </a:p>
          <a:p>
            <a:r>
              <a:rPr lang="en-US" dirty="0" err="1" smtClean="0"/>
              <a:t>InfiniteGraph</a:t>
            </a:r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 err="1" smtClean="0"/>
              <a:t>Pregel</a:t>
            </a:r>
            <a:endParaRPr lang="en-US" dirty="0" smtClean="0"/>
          </a:p>
          <a:p>
            <a:r>
              <a:rPr lang="en-US" dirty="0" smtClean="0"/>
              <a:t>Microsoft Horton &amp; Trinity</a:t>
            </a:r>
          </a:p>
          <a:p>
            <a:r>
              <a:rPr lang="en-US" dirty="0" smtClean="0"/>
              <a:t>DEX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828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826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826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826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</a:rPr>
              <a:t>Infinite Graph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066800" y="1304925"/>
            <a:ext cx="6553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/>
              <a:t>Vertex alice = myGraph.addVertex(new Person(“Alice”)); </a:t>
            </a:r>
          </a:p>
          <a:p>
            <a:r>
              <a:rPr lang="en-AU"/>
              <a:t>Vertex bob = myGraph.addVertex(new Person(“Bob”)); </a:t>
            </a:r>
          </a:p>
          <a:p>
            <a:r>
              <a:rPr lang="en-AU"/>
              <a:t>Vertex carlos = myGraph.addVertex(new Person(“Carlos”)); </a:t>
            </a:r>
          </a:p>
          <a:p>
            <a:r>
              <a:rPr lang="en-AU"/>
              <a:t>Vertex charlie = myGraph.addVertex(new Person(“Charlie”));</a:t>
            </a:r>
          </a:p>
          <a:p>
            <a:endParaRPr lang="en-AU"/>
          </a:p>
          <a:p>
            <a:r>
              <a:rPr lang="en-AU"/>
              <a:t>alice.addEdge(new Meeting(“Denver”, “5-27-10”), bob);</a:t>
            </a:r>
          </a:p>
          <a:p>
            <a:r>
              <a:rPr lang="en-AU"/>
              <a:t>bob.addEdge(new Call(timestamp), carlos);</a:t>
            </a:r>
          </a:p>
          <a:p>
            <a:r>
              <a:rPr lang="en-AU"/>
              <a:t>carlos.addEdge(new Payment(100000.00), charlie);</a:t>
            </a:r>
          </a:p>
          <a:p>
            <a:r>
              <a:rPr lang="en-AU"/>
              <a:t>bob.addEdge(new Call(timestamp), charlie);</a:t>
            </a:r>
          </a:p>
          <a:p>
            <a:endParaRPr lang="en-AU">
              <a:latin typeface="Calibri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4191000"/>
            <a:ext cx="1066800" cy="1066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>
                <a:solidFill>
                  <a:srgbClr val="FFFFFF"/>
                </a:solidFill>
                <a:cs typeface="Arial" charset="0"/>
              </a:rPr>
              <a:t>Alice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4191000"/>
            <a:ext cx="1066800" cy="1066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>
                <a:solidFill>
                  <a:srgbClr val="FFFFFF"/>
                </a:solidFill>
                <a:cs typeface="Arial" charset="0"/>
              </a:rPr>
              <a:t>Carlos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4191000"/>
            <a:ext cx="1066800" cy="1066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>
                <a:solidFill>
                  <a:srgbClr val="FFFFFF"/>
                </a:solidFill>
                <a:cs typeface="Arial" charset="0"/>
              </a:rPr>
              <a:t>Charlie</a:t>
            </a:r>
          </a:p>
        </p:txBody>
      </p: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1447800" y="4724400"/>
            <a:ext cx="129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0" idx="2"/>
          </p:cNvCxnSpPr>
          <p:nvPr/>
        </p:nvCxnSpPr>
        <p:spPr>
          <a:xfrm>
            <a:off x="3810000" y="47244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>
            <a:off x="6248400" y="47244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4"/>
            <a:endCxn id="11" idx="4"/>
          </p:cNvCxnSpPr>
          <p:nvPr/>
        </p:nvCxnSpPr>
        <p:spPr>
          <a:xfrm rot="16200000" flipH="1">
            <a:off x="5715000" y="2819401"/>
            <a:ext cx="3175" cy="4876800"/>
          </a:xfrm>
          <a:prstGeom prst="curvedConnector3">
            <a:avLst>
              <a:gd name="adj1" fmla="val 29982057"/>
            </a:avLst>
          </a:prstGeom>
          <a:ln w="28575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43200" y="4191000"/>
            <a:ext cx="1066800" cy="1066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>
                <a:solidFill>
                  <a:srgbClr val="FFFFFF"/>
                </a:solidFill>
                <a:cs typeface="Arial" charset="0"/>
              </a:rPr>
              <a:t>Bob</a:t>
            </a:r>
          </a:p>
        </p:txBody>
      </p:sp>
      <p:sp>
        <p:nvSpPr>
          <p:cNvPr id="8205" name="TextBox 19"/>
          <p:cNvSpPr txBox="1">
            <a:spLocks noChangeArrowheads="1"/>
          </p:cNvSpPr>
          <p:nvPr/>
        </p:nvSpPr>
        <p:spPr bwMode="auto">
          <a:xfrm>
            <a:off x="1600200" y="4724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latin typeface="Calibri" charset="0"/>
              </a:rPr>
              <a:t>Meets</a:t>
            </a:r>
          </a:p>
        </p:txBody>
      </p:sp>
      <p:sp>
        <p:nvSpPr>
          <p:cNvPr id="8206" name="TextBox 20"/>
          <p:cNvSpPr txBox="1">
            <a:spLocks noChangeArrowheads="1"/>
          </p:cNvSpPr>
          <p:nvPr/>
        </p:nvSpPr>
        <p:spPr bwMode="auto">
          <a:xfrm>
            <a:off x="4038600" y="4800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latin typeface="Calibri" charset="0"/>
              </a:rPr>
              <a:t>Calls</a:t>
            </a:r>
          </a:p>
        </p:txBody>
      </p:sp>
      <p:sp>
        <p:nvSpPr>
          <p:cNvPr id="8207" name="TextBox 21"/>
          <p:cNvSpPr txBox="1">
            <a:spLocks noChangeArrowheads="1"/>
          </p:cNvSpPr>
          <p:nvPr/>
        </p:nvSpPr>
        <p:spPr bwMode="auto">
          <a:xfrm>
            <a:off x="6477000" y="4800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latin typeface="Calibri" charset="0"/>
              </a:rPr>
              <a:t>Pays</a:t>
            </a:r>
          </a:p>
        </p:txBody>
      </p:sp>
      <p:sp>
        <p:nvSpPr>
          <p:cNvPr id="8208" name="TextBox 22"/>
          <p:cNvSpPr txBox="1">
            <a:spLocks noChangeArrowheads="1"/>
          </p:cNvSpPr>
          <p:nvPr/>
        </p:nvSpPr>
        <p:spPr bwMode="auto">
          <a:xfrm>
            <a:off x="5486400" y="5791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latin typeface="Calibri" charset="0"/>
              </a:rPr>
              <a:t>Calls</a:t>
            </a:r>
          </a:p>
        </p:txBody>
      </p:sp>
      <p:pic>
        <p:nvPicPr>
          <p:cNvPr id="8209" name="Picture 6" descr="C:\Documents and Settings\thomask\Desktop\img\InfiniteGraph-logo-word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48400"/>
            <a:ext cx="21812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Organic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4911" t="10106" r="1953" b="11868"/>
          <a:stretch/>
        </p:blipFill>
        <p:spPr bwMode="auto">
          <a:xfrm>
            <a:off x="0" y="1447800"/>
            <a:ext cx="9144000" cy="478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</a:rPr>
              <a:t>Infinite Graph Architecture</a:t>
            </a:r>
          </a:p>
        </p:txBody>
      </p:sp>
      <p:sp>
        <p:nvSpPr>
          <p:cNvPr id="210" name="Rectangle 13"/>
          <p:cNvSpPr/>
          <p:nvPr/>
        </p:nvSpPr>
        <p:spPr bwMode="auto">
          <a:xfrm>
            <a:off x="990600" y="2362200"/>
            <a:ext cx="7315200" cy="838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>
                <a:solidFill>
                  <a:schemeClr val="tx1"/>
                </a:solidFill>
                <a:cs typeface="Arial" charset="0"/>
              </a:rPr>
              <a:t>IG Core/API</a:t>
            </a:r>
          </a:p>
        </p:txBody>
      </p:sp>
      <p:sp>
        <p:nvSpPr>
          <p:cNvPr id="29" name="Rectangle 13"/>
          <p:cNvSpPr/>
          <p:nvPr/>
        </p:nvSpPr>
        <p:spPr bwMode="auto">
          <a:xfrm>
            <a:off x="6934200" y="3276600"/>
            <a:ext cx="13716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>
                <a:solidFill>
                  <a:schemeClr val="tx1"/>
                </a:solidFill>
                <a:cs typeface="Arial" charset="0"/>
              </a:rPr>
              <a:t>Configuration</a:t>
            </a:r>
          </a:p>
        </p:txBody>
      </p:sp>
      <p:sp>
        <p:nvSpPr>
          <p:cNvPr id="31" name="Rectangle 13"/>
          <p:cNvSpPr/>
          <p:nvPr/>
        </p:nvSpPr>
        <p:spPr bwMode="auto">
          <a:xfrm>
            <a:off x="2438400" y="3276600"/>
            <a:ext cx="13716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>
                <a:solidFill>
                  <a:schemeClr val="tx1"/>
                </a:solidFill>
                <a:cs typeface="Arial" charset="0"/>
              </a:rPr>
              <a:t>Navigation Execution</a:t>
            </a:r>
          </a:p>
        </p:txBody>
      </p:sp>
      <p:sp>
        <p:nvSpPr>
          <p:cNvPr id="32" name="Rectangle 13"/>
          <p:cNvSpPr/>
          <p:nvPr/>
        </p:nvSpPr>
        <p:spPr bwMode="auto">
          <a:xfrm>
            <a:off x="990600" y="3276600"/>
            <a:ext cx="13716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>
                <a:solidFill>
                  <a:schemeClr val="tx1"/>
                </a:solidFill>
                <a:cs typeface="Arial" charset="0"/>
              </a:rPr>
              <a:t>Management Extensions</a:t>
            </a:r>
          </a:p>
        </p:txBody>
      </p:sp>
      <p:sp>
        <p:nvSpPr>
          <p:cNvPr id="34" name="Rectangle 13"/>
          <p:cNvSpPr/>
          <p:nvPr/>
        </p:nvSpPr>
        <p:spPr bwMode="auto">
          <a:xfrm>
            <a:off x="4724400" y="1828800"/>
            <a:ext cx="35814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>
                <a:solidFill>
                  <a:schemeClr val="tx1"/>
                </a:solidFill>
                <a:cs typeface="Arial" charset="0"/>
              </a:rPr>
              <a:t>Blueprints</a:t>
            </a:r>
          </a:p>
        </p:txBody>
      </p:sp>
      <p:sp>
        <p:nvSpPr>
          <p:cNvPr id="35" name="L-Shape 34"/>
          <p:cNvSpPr/>
          <p:nvPr/>
        </p:nvSpPr>
        <p:spPr>
          <a:xfrm rot="10800000" flipH="1">
            <a:off x="990600" y="1524000"/>
            <a:ext cx="7315200" cy="762000"/>
          </a:xfrm>
          <a:prstGeom prst="corner">
            <a:avLst>
              <a:gd name="adj1" fmla="val 28947"/>
              <a:gd name="adj2" fmla="val 476867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26" name="TextBox 36"/>
          <p:cNvSpPr txBox="1">
            <a:spLocks noChangeArrowheads="1"/>
          </p:cNvSpPr>
          <p:nvPr/>
        </p:nvSpPr>
        <p:spPr bwMode="auto">
          <a:xfrm>
            <a:off x="2209800" y="1719263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User Apps</a:t>
            </a:r>
          </a:p>
        </p:txBody>
      </p:sp>
      <p:sp>
        <p:nvSpPr>
          <p:cNvPr id="9227" name="Can 37"/>
          <p:cNvSpPr>
            <a:spLocks noChangeArrowheads="1"/>
          </p:cNvSpPr>
          <p:nvPr/>
        </p:nvSpPr>
        <p:spPr bwMode="auto">
          <a:xfrm>
            <a:off x="7620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8" name="Can 38"/>
          <p:cNvSpPr>
            <a:spLocks noChangeArrowheads="1"/>
          </p:cNvSpPr>
          <p:nvPr/>
        </p:nvSpPr>
        <p:spPr bwMode="auto">
          <a:xfrm>
            <a:off x="17526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9" name="Can 39"/>
          <p:cNvSpPr>
            <a:spLocks noChangeArrowheads="1"/>
          </p:cNvSpPr>
          <p:nvPr/>
        </p:nvSpPr>
        <p:spPr bwMode="auto">
          <a:xfrm>
            <a:off x="27432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0" name="Can 41"/>
          <p:cNvSpPr>
            <a:spLocks noChangeArrowheads="1"/>
          </p:cNvSpPr>
          <p:nvPr/>
        </p:nvSpPr>
        <p:spPr bwMode="auto">
          <a:xfrm>
            <a:off x="37338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1" name="Can 42"/>
          <p:cNvSpPr>
            <a:spLocks noChangeArrowheads="1"/>
          </p:cNvSpPr>
          <p:nvPr/>
        </p:nvSpPr>
        <p:spPr bwMode="auto">
          <a:xfrm>
            <a:off x="47244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2" name="Can 43"/>
          <p:cNvSpPr>
            <a:spLocks noChangeArrowheads="1"/>
          </p:cNvSpPr>
          <p:nvPr/>
        </p:nvSpPr>
        <p:spPr bwMode="auto">
          <a:xfrm>
            <a:off x="57150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3" name="Can 44"/>
          <p:cNvSpPr>
            <a:spLocks noChangeArrowheads="1"/>
          </p:cNvSpPr>
          <p:nvPr/>
        </p:nvSpPr>
        <p:spPr bwMode="auto">
          <a:xfrm>
            <a:off x="67056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4" name="Can 45"/>
          <p:cNvSpPr>
            <a:spLocks noChangeArrowheads="1"/>
          </p:cNvSpPr>
          <p:nvPr/>
        </p:nvSpPr>
        <p:spPr bwMode="auto">
          <a:xfrm>
            <a:off x="7696200" y="5334000"/>
            <a:ext cx="8382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5" name="Down Arrow 49"/>
          <p:cNvSpPr>
            <a:spLocks noChangeArrowheads="1"/>
          </p:cNvSpPr>
          <p:nvPr/>
        </p:nvSpPr>
        <p:spPr bwMode="auto">
          <a:xfrm>
            <a:off x="9906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6" name="Down Arrow 53"/>
          <p:cNvSpPr>
            <a:spLocks noChangeArrowheads="1"/>
          </p:cNvSpPr>
          <p:nvPr/>
        </p:nvSpPr>
        <p:spPr bwMode="auto">
          <a:xfrm>
            <a:off x="19812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7" name="Down Arrow 54"/>
          <p:cNvSpPr>
            <a:spLocks noChangeArrowheads="1"/>
          </p:cNvSpPr>
          <p:nvPr/>
        </p:nvSpPr>
        <p:spPr bwMode="auto">
          <a:xfrm>
            <a:off x="29718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8" name="Down Arrow 56"/>
          <p:cNvSpPr>
            <a:spLocks noChangeArrowheads="1"/>
          </p:cNvSpPr>
          <p:nvPr/>
        </p:nvSpPr>
        <p:spPr bwMode="auto">
          <a:xfrm>
            <a:off x="39624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9" name="Down Arrow 57"/>
          <p:cNvSpPr>
            <a:spLocks noChangeArrowheads="1"/>
          </p:cNvSpPr>
          <p:nvPr/>
        </p:nvSpPr>
        <p:spPr bwMode="auto">
          <a:xfrm>
            <a:off x="49530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40" name="Down Arrow 58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41" name="Down Arrow 59"/>
          <p:cNvSpPr>
            <a:spLocks noChangeArrowheads="1"/>
          </p:cNvSpPr>
          <p:nvPr/>
        </p:nvSpPr>
        <p:spPr bwMode="auto">
          <a:xfrm>
            <a:off x="69342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42" name="Down Arrow 60"/>
          <p:cNvSpPr>
            <a:spLocks noChangeArrowheads="1"/>
          </p:cNvSpPr>
          <p:nvPr/>
        </p:nvSpPr>
        <p:spPr bwMode="auto">
          <a:xfrm>
            <a:off x="7924800" y="5029200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9" name="Rectangle 13"/>
          <p:cNvSpPr/>
          <p:nvPr/>
        </p:nvSpPr>
        <p:spPr bwMode="auto">
          <a:xfrm>
            <a:off x="762000" y="4572000"/>
            <a:ext cx="777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>
                <a:solidFill>
                  <a:schemeClr val="tx1"/>
                </a:solidFill>
                <a:cs typeface="Arial" charset="0"/>
              </a:rPr>
              <a:t>Objectivity/DB Distributed Database</a:t>
            </a:r>
          </a:p>
        </p:txBody>
      </p:sp>
      <p:sp>
        <p:nvSpPr>
          <p:cNvPr id="9244" name="Down Arrow 61"/>
          <p:cNvSpPr>
            <a:spLocks noChangeArrowheads="1"/>
          </p:cNvSpPr>
          <p:nvPr/>
        </p:nvSpPr>
        <p:spPr bwMode="auto">
          <a:xfrm>
            <a:off x="4495800" y="41148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45" name="Down Arrow 62"/>
          <p:cNvSpPr>
            <a:spLocks noChangeArrowheads="1"/>
          </p:cNvSpPr>
          <p:nvPr/>
        </p:nvSpPr>
        <p:spPr bwMode="auto">
          <a:xfrm>
            <a:off x="6019800" y="41148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" name="Rectangle 13"/>
          <p:cNvSpPr/>
          <p:nvPr/>
        </p:nvSpPr>
        <p:spPr bwMode="auto">
          <a:xfrm>
            <a:off x="5486400" y="3276600"/>
            <a:ext cx="13716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>
                <a:solidFill>
                  <a:schemeClr val="tx1"/>
                </a:solidFill>
                <a:cs typeface="Arial" charset="0"/>
              </a:rPr>
              <a:t>Session / TX Management</a:t>
            </a:r>
          </a:p>
        </p:txBody>
      </p:sp>
      <p:sp>
        <p:nvSpPr>
          <p:cNvPr id="30" name="Rectangle 13"/>
          <p:cNvSpPr/>
          <p:nvPr/>
        </p:nvSpPr>
        <p:spPr bwMode="auto">
          <a:xfrm>
            <a:off x="3886200" y="3276600"/>
            <a:ext cx="15240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>
                <a:solidFill>
                  <a:schemeClr val="tx1"/>
                </a:solidFill>
                <a:cs typeface="Arial" charset="0"/>
              </a:rPr>
              <a:t>Placement</a:t>
            </a:r>
          </a:p>
        </p:txBody>
      </p:sp>
      <p:pic>
        <p:nvPicPr>
          <p:cNvPr id="9248" name="Picture 6" descr="C:\Documents and Settings\thomask\Desktop\img\InfiniteGraph-logo-word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48400"/>
            <a:ext cx="21812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</a:p>
          <a:p>
            <a:r>
              <a:rPr lang="en-US" dirty="0" smtClean="0"/>
              <a:t>Partitioning</a:t>
            </a:r>
          </a:p>
          <a:p>
            <a:r>
              <a:rPr lang="en-US" dirty="0" smtClean="0"/>
              <a:t>Indexing</a:t>
            </a:r>
          </a:p>
          <a:p>
            <a:r>
              <a:rPr lang="en-US" dirty="0" smtClean="0"/>
              <a:t>Parallel execution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A Large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Graph too big for one machine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Hash partition</a:t>
            </a:r>
          </a:p>
          <a:p>
            <a:pPr lvl="1"/>
            <a:r>
              <a:rPr lang="en-US" dirty="0" smtClean="0"/>
              <a:t>METIS</a:t>
            </a:r>
          </a:p>
          <a:p>
            <a:pPr lvl="1"/>
            <a:r>
              <a:rPr lang="en-US" dirty="0" smtClean="0"/>
              <a:t>Local approaches</a:t>
            </a:r>
          </a:p>
          <a:p>
            <a:pPr lvl="1"/>
            <a:r>
              <a:rPr lang="en-US" dirty="0" smtClean="0"/>
              <a:t>Hierarchical approaches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Graph G(V,E), search for subset S of V</a:t>
            </a:r>
          </a:p>
          <a:p>
            <a:r>
              <a:rPr lang="en-US" dirty="0" smtClean="0"/>
              <a:t>V = S union V\S</a:t>
            </a:r>
          </a:p>
          <a:p>
            <a:r>
              <a:rPr lang="en-US" dirty="0" smtClean="0"/>
              <a:t>Find S with small conductance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32701" b="13577"/>
          <a:stretch>
            <a:fillRect/>
          </a:stretch>
        </p:blipFill>
        <p:spPr bwMode="auto">
          <a:xfrm>
            <a:off x="381000" y="3048000"/>
            <a:ext cx="8428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4191000" y="4267200"/>
            <a:ext cx="5185664" cy="2209800"/>
            <a:chOff x="2590800" y="2743200"/>
            <a:chExt cx="4470400" cy="1905000"/>
          </a:xfrm>
        </p:grpSpPr>
        <p:sp>
          <p:nvSpPr>
            <p:cNvPr id="7" name="Oval 6"/>
            <p:cNvSpPr/>
            <p:nvPr/>
          </p:nvSpPr>
          <p:spPr>
            <a:xfrm>
              <a:off x="2590800" y="2819400"/>
              <a:ext cx="1896533" cy="18288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2"/>
                  </a:solidFill>
                </a:rPr>
                <a:t>S </a:t>
              </a:r>
              <a:endParaRPr lang="en-US" sz="60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Straight Connector 7"/>
            <p:cNvCxnSpPr>
              <a:endCxn id="25" idx="6"/>
            </p:cNvCxnSpPr>
            <p:nvPr/>
          </p:nvCxnSpPr>
          <p:spPr>
            <a:xfrm rot="10800000" flipV="1">
              <a:off x="4207933" y="3420533"/>
              <a:ext cx="651933" cy="10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978400" y="2743200"/>
              <a:ext cx="2082800" cy="116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smtClean="0">
                  <a:solidFill>
                    <a:schemeClr val="tx2"/>
                  </a:solidFill>
                </a:rPr>
                <a:t>V \ S </a:t>
              </a:r>
              <a:endParaRPr lang="en-US" sz="6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 flipV="1">
              <a:off x="4148667" y="2946400"/>
              <a:ext cx="770467" cy="54186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4089400" y="3759200"/>
              <a:ext cx="829733" cy="203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3704167" y="3111500"/>
              <a:ext cx="474133" cy="41486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3022600" y="3081867"/>
              <a:ext cx="711200" cy="6773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3081867" y="3149600"/>
              <a:ext cx="1066800" cy="406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915833" y="3729567"/>
              <a:ext cx="406400" cy="5926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3200400" y="3962400"/>
              <a:ext cx="889000" cy="203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603500" y="3568700"/>
              <a:ext cx="1016000" cy="177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2726267" y="3759200"/>
              <a:ext cx="474133" cy="406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569633" y="3306233"/>
              <a:ext cx="609600" cy="29633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667000" y="3623733"/>
              <a:ext cx="1778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63333" y="3081867"/>
              <a:ext cx="1778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41133" y="4030134"/>
              <a:ext cx="1778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674533" y="3014133"/>
              <a:ext cx="1778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30133" y="3894667"/>
              <a:ext cx="1778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30133" y="3420533"/>
              <a:ext cx="1778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set partitioning algorithm</a:t>
            </a:r>
            <a:endParaRPr lang="en-US" dirty="0"/>
          </a:p>
        </p:txBody>
      </p:sp>
      <p:pic>
        <p:nvPicPr>
          <p:cNvPr id="6" name="Picture 2" descr="C:\Users\reidan\Documents\projects\evolvingset_talk\evopics\step326good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3657600" cy="36576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Randomized algorithm</a:t>
            </a:r>
          </a:p>
          <a:p>
            <a:r>
              <a:rPr lang="en-US" dirty="0" smtClean="0"/>
              <a:t>Approximation guarantee</a:t>
            </a:r>
          </a:p>
          <a:p>
            <a:r>
              <a:rPr lang="en-US" b="1" dirty="0" smtClean="0"/>
              <a:t>Local partitioning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Partitioning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communities</a:t>
            </a:r>
          </a:p>
          <a:p>
            <a:r>
              <a:rPr lang="en-US" dirty="0" smtClean="0"/>
              <a:t>Modularity metric</a:t>
            </a:r>
          </a:p>
          <a:p>
            <a:pPr lvl="1"/>
            <a:r>
              <a:rPr lang="en-US" dirty="0" smtClean="0"/>
              <a:t>Each node joins the neighbor that maximizes modularity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Partitioning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15" y="1200100"/>
            <a:ext cx="6839048" cy="56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Correctness</a:t>
            </a:r>
          </a:p>
          <a:p>
            <a:pPr lvl="2"/>
            <a:r>
              <a:rPr lang="en-US" dirty="0" smtClean="0"/>
              <a:t>Simplifies applications</a:t>
            </a:r>
          </a:p>
          <a:p>
            <a:r>
              <a:rPr lang="en-US" dirty="0" smtClean="0"/>
              <a:t>Workload characteristics</a:t>
            </a:r>
          </a:p>
          <a:p>
            <a:pPr lvl="1"/>
            <a:r>
              <a:rPr lang="en-US" dirty="0" smtClean="0"/>
              <a:t>Dominated by reads</a:t>
            </a:r>
          </a:p>
          <a:p>
            <a:pPr lvl="1"/>
            <a:r>
              <a:rPr lang="en-US" dirty="0" smtClean="0"/>
              <a:t>Small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Locking schemes</a:t>
            </a:r>
          </a:p>
          <a:p>
            <a:pPr lvl="1"/>
            <a:r>
              <a:rPr lang="en-US" dirty="0" smtClean="0"/>
              <a:t>Optimistic concurrency control</a:t>
            </a:r>
          </a:p>
          <a:p>
            <a:pPr lvl="2"/>
            <a:r>
              <a:rPr lang="en-US" dirty="0" smtClean="0"/>
              <a:t>Multi-versioning: snapshot isolation</a:t>
            </a:r>
            <a:endParaRPr lang="en-US" dirty="0"/>
          </a:p>
          <a:p>
            <a:pPr lvl="2"/>
            <a:r>
              <a:rPr lang="en-US" dirty="0" smtClean="0"/>
              <a:t>Distributed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Graph too large for one machine</a:t>
            </a:r>
          </a:p>
          <a:p>
            <a:pPr lvl="1"/>
            <a:r>
              <a:rPr lang="en-US" dirty="0" smtClean="0"/>
              <a:t>Graph is partitioned</a:t>
            </a:r>
          </a:p>
          <a:p>
            <a:pPr lvl="1"/>
            <a:r>
              <a:rPr lang="en-US" dirty="0" smtClean="0"/>
              <a:t>Replication becomes requirement</a:t>
            </a:r>
          </a:p>
          <a:p>
            <a:pPr lvl="2"/>
            <a:r>
              <a:rPr lang="en-US" dirty="0" smtClean="0"/>
              <a:t>Availability</a:t>
            </a:r>
          </a:p>
          <a:p>
            <a:pPr lvl="2"/>
            <a:r>
              <a:rPr lang="en-US" dirty="0" smtClean="0"/>
              <a:t>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Large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graph</a:t>
            </a:r>
          </a:p>
          <a:p>
            <a:pPr lvl="1"/>
            <a:r>
              <a:rPr lang="en-US" dirty="0"/>
              <a:t>Fix the number of nodes (no growth)</a:t>
            </a:r>
          </a:p>
          <a:p>
            <a:pPr lvl="1"/>
            <a:r>
              <a:rPr lang="en-US" dirty="0"/>
              <a:t>Each edge connects two random nodes</a:t>
            </a:r>
          </a:p>
          <a:p>
            <a:r>
              <a:rPr lang="en-US" dirty="0"/>
              <a:t>Scale-free </a:t>
            </a:r>
            <a:r>
              <a:rPr lang="en-US" dirty="0" smtClean="0"/>
              <a:t>graph</a:t>
            </a:r>
            <a:endParaRPr lang="en-US" dirty="0"/>
          </a:p>
          <a:p>
            <a:pPr lvl="1"/>
            <a:r>
              <a:rPr lang="en-US" dirty="0"/>
              <a:t>Copy model</a:t>
            </a:r>
          </a:p>
          <a:p>
            <a:pPr lvl="2"/>
            <a:r>
              <a:rPr lang="en-US" dirty="0"/>
              <a:t>Add new node </a:t>
            </a:r>
          </a:p>
          <a:p>
            <a:pPr lvl="3"/>
            <a:r>
              <a:rPr lang="en-US" dirty="0" smtClean="0"/>
              <a:t>Take </a:t>
            </a:r>
            <a:r>
              <a:rPr lang="en-US" dirty="0"/>
              <a:t>percentage of links from another node</a:t>
            </a:r>
          </a:p>
          <a:p>
            <a:pPr lvl="1"/>
            <a:r>
              <a:rPr lang="en-US" dirty="0" err="1"/>
              <a:t>Kronecker</a:t>
            </a:r>
            <a:r>
              <a:rPr lang="en-US" dirty="0"/>
              <a:t>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WoD</a:t>
            </a:r>
            <a:r>
              <a:rPr lang="en-US" dirty="0" smtClean="0"/>
              <a:t>: Current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Read-Write Linked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Large-Scale Inference/Query Processing</a:t>
            </a:r>
          </a:p>
          <a:p>
            <a:r>
              <a:rPr lang="en-US" dirty="0" smtClean="0"/>
              <a:t>Publication of Linked Data</a:t>
            </a:r>
          </a:p>
          <a:p>
            <a:r>
              <a:rPr lang="en-US" dirty="0" smtClean="0"/>
              <a:t>Entity Matching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Read-Write 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handle updates / transactions?</a:t>
            </a:r>
          </a:p>
          <a:p>
            <a:r>
              <a:rPr lang="en-US" b="1" dirty="0" smtClean="0"/>
              <a:t>Protocols</a:t>
            </a:r>
          </a:p>
          <a:p>
            <a:pPr lvl="1"/>
            <a:r>
              <a:rPr lang="en-US" dirty="0" smtClean="0"/>
              <a:t>HTTP PUT to overwrite file [Berners-Lee10]</a:t>
            </a:r>
          </a:p>
          <a:p>
            <a:pPr lvl="1"/>
            <a:r>
              <a:rPr lang="en-US" dirty="0" smtClean="0"/>
              <a:t>SPARQL </a:t>
            </a:r>
            <a:r>
              <a:rPr lang="en-US" dirty="0"/>
              <a:t>update [Gearon11</a:t>
            </a:r>
            <a:r>
              <a:rPr lang="en-US" dirty="0" smtClean="0"/>
              <a:t>]</a:t>
            </a:r>
          </a:p>
          <a:p>
            <a:r>
              <a:rPr lang="en-US" dirty="0" smtClean="0"/>
              <a:t>Updates &amp; transaction at the </a:t>
            </a:r>
            <a:r>
              <a:rPr lang="en-US" b="1" dirty="0" smtClean="0"/>
              <a:t>back-end</a:t>
            </a:r>
          </a:p>
          <a:p>
            <a:pPr lvl="1"/>
            <a:r>
              <a:rPr lang="en-US" dirty="0" smtClean="0"/>
              <a:t>See for instance x-RDF-3x</a:t>
            </a:r>
          </a:p>
          <a:p>
            <a:r>
              <a:rPr lang="en-US" dirty="0" smtClean="0"/>
              <a:t>Also interesting problems relating to lineage</a:t>
            </a:r>
          </a:p>
          <a:p>
            <a:pPr lvl="1"/>
            <a:r>
              <a:rPr lang="en-US" dirty="0" smtClean="0"/>
              <a:t>Dublin Core, W3C Provenance Group, OPM…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781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(2) Large-Scale Inference/Query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Large-scale </a:t>
            </a:r>
            <a:r>
              <a:rPr lang="en-US" b="1" dirty="0" smtClean="0"/>
              <a:t>inference</a:t>
            </a:r>
          </a:p>
          <a:p>
            <a:pPr lvl="1"/>
            <a:r>
              <a:rPr lang="en-US" dirty="0" smtClean="0"/>
              <a:t>Old topic, hard</a:t>
            </a:r>
          </a:p>
          <a:p>
            <a:pPr lvl="1"/>
            <a:r>
              <a:rPr lang="en-US" dirty="0" smtClean="0"/>
              <a:t>Inference </a:t>
            </a:r>
            <a:r>
              <a:rPr lang="en-US" dirty="0" err="1" smtClean="0"/>
              <a:t>onlarge</a:t>
            </a:r>
            <a:r>
              <a:rPr lang="en-US" dirty="0" smtClean="0"/>
              <a:t> A-Boxes (instances)</a:t>
            </a:r>
          </a:p>
          <a:p>
            <a:pPr lvl="1"/>
            <a:r>
              <a:rPr lang="en-US" dirty="0" smtClean="0"/>
              <a:t>Distributed inference on heterogeneous, conflicting data sets</a:t>
            </a:r>
          </a:p>
          <a:p>
            <a:r>
              <a:rPr lang="en-US" dirty="0" smtClean="0"/>
              <a:t>Distributed </a:t>
            </a:r>
            <a:r>
              <a:rPr lang="en-US" b="1" dirty="0" smtClean="0"/>
              <a:t>query processing</a:t>
            </a:r>
          </a:p>
          <a:p>
            <a:pPr lvl="1"/>
            <a:r>
              <a:rPr lang="en-US" dirty="0" smtClean="0"/>
              <a:t>Partitioning/caching triples</a:t>
            </a:r>
          </a:p>
          <a:p>
            <a:pPr lvl="1"/>
            <a:r>
              <a:rPr lang="en-US" dirty="0" smtClean="0"/>
              <a:t>Optimizing queries across </a:t>
            </a:r>
            <a:r>
              <a:rPr lang="en-US" i="1" dirty="0" smtClean="0"/>
              <a:t>N </a:t>
            </a:r>
            <a:r>
              <a:rPr lang="en-US" dirty="0" smtClean="0"/>
              <a:t>SPARQL end-points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Publication of Linked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websites/text</a:t>
            </a:r>
          </a:p>
          <a:p>
            <a:pPr lvl="1"/>
            <a:r>
              <a:rPr lang="en-US" dirty="0" smtClean="0"/>
              <a:t>Entity extraction, NLP</a:t>
            </a:r>
          </a:p>
          <a:p>
            <a:r>
              <a:rPr lang="en-US" dirty="0" smtClean="0"/>
              <a:t>From relational databases</a:t>
            </a:r>
          </a:p>
          <a:p>
            <a:pPr lvl="1"/>
            <a:r>
              <a:rPr lang="en-US" dirty="0" smtClean="0"/>
              <a:t>Rel2rdf</a:t>
            </a:r>
          </a:p>
          <a:p>
            <a:r>
              <a:rPr lang="en-US" dirty="0" smtClean="0"/>
              <a:t>Knowledge elicitation</a:t>
            </a:r>
          </a:p>
          <a:p>
            <a:pPr lvl="1"/>
            <a:r>
              <a:rPr lang="en-US" dirty="0" smtClean="0"/>
              <a:t>Crowdsourcing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great thing about </a:t>
            </a:r>
            <a:r>
              <a:rPr lang="en-US" b="1" dirty="0"/>
              <a:t>unique identifiers </a:t>
            </a:r>
            <a:r>
              <a:rPr lang="en-US" dirty="0" smtClean="0"/>
              <a:t>is </a:t>
            </a:r>
            <a:r>
              <a:rPr lang="en-US" dirty="0"/>
              <a:t>that there are </a:t>
            </a:r>
            <a:r>
              <a:rPr lang="en-US" b="1" dirty="0"/>
              <a:t>so many </a:t>
            </a:r>
            <a:r>
              <a:rPr lang="en-US" dirty="0"/>
              <a:t>to choose </a:t>
            </a:r>
            <a:r>
              <a:rPr lang="en-US" dirty="0" smtClean="0"/>
              <a:t>from	</a:t>
            </a:r>
            <a:endParaRPr lang="en-US" dirty="0"/>
          </a:p>
          <a:p>
            <a:pPr lvl="1"/>
            <a:r>
              <a:rPr lang="en-US" dirty="0" smtClean="0"/>
              <a:t>ID jungle!</a:t>
            </a:r>
          </a:p>
          <a:p>
            <a:pPr lvl="1"/>
            <a:r>
              <a:rPr lang="en-US" i="1" dirty="0"/>
              <a:t>H</a:t>
            </a:r>
            <a:r>
              <a:rPr lang="en-US" i="1" dirty="0" smtClean="0"/>
              <a:t>undreds</a:t>
            </a:r>
            <a:r>
              <a:rPr lang="en-US" dirty="0" smtClean="0"/>
              <a:t> of identifier for one referent</a:t>
            </a:r>
          </a:p>
          <a:p>
            <a:pPr lvl="1">
              <a:buSzPct val="100000"/>
              <a:buFont typeface="Lucida Grande"/>
              <a:buChar char="➠"/>
            </a:pPr>
            <a:r>
              <a:rPr lang="en-US" dirty="0" smtClean="0"/>
              <a:t> Matching URIs at </a:t>
            </a:r>
            <a:r>
              <a:rPr lang="en-US" dirty="0" err="1" smtClean="0"/>
              <a:t>LoD</a:t>
            </a:r>
            <a:r>
              <a:rPr lang="en-US" dirty="0" smtClean="0"/>
              <a:t>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WoD</a:t>
            </a:r>
            <a:r>
              <a:rPr lang="en-US" dirty="0" smtClean="0"/>
              <a:t>: To Go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1-day tutorial on the Semantic Web and </a:t>
            </a:r>
            <a:r>
              <a:rPr lang="en-US" dirty="0" err="1" smtClean="0"/>
              <a:t>WoD</a:t>
            </a:r>
            <a:endParaRPr lang="en-US" dirty="0" smtClean="0"/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://people.csail.mit.edu/pcm/</a:t>
            </a:r>
            <a:r>
              <a:rPr lang="en-US" sz="2400" dirty="0" smtClean="0">
                <a:hlinkClick r:id="rId2"/>
              </a:rPr>
              <a:t>SemWebTutorial.html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International Semantic Web Conf. 2011</a:t>
            </a:r>
          </a:p>
          <a:p>
            <a:pPr lvl="1"/>
            <a:r>
              <a:rPr lang="en-US" sz="2400" dirty="0">
                <a:hlinkClick r:id="rId3"/>
              </a:rPr>
              <a:t>http://iswc2011.semanticweb.org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3200" dirty="0" smtClean="0"/>
              <a:t>List of large triple stores</a:t>
            </a:r>
          </a:p>
          <a:p>
            <a:pPr lvl="1"/>
            <a:r>
              <a:rPr lang="en-US" sz="2400" dirty="0">
                <a:hlinkClick r:id="rId4"/>
              </a:rPr>
              <a:t>http://www.w3.org/wiki/</a:t>
            </a:r>
            <a:r>
              <a:rPr lang="en-US" sz="2400" dirty="0" smtClean="0">
                <a:hlinkClick r:id="rId4"/>
              </a:rPr>
              <a:t>LargeTripleStores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dirty="0" smtClean="0"/>
              <a:t>Some benchmarks &amp; results for triple stores</a:t>
            </a:r>
          </a:p>
          <a:p>
            <a:pPr lvl="1"/>
            <a:r>
              <a:rPr lang="en-US" sz="2400" dirty="0">
                <a:hlinkClick r:id="rId5"/>
              </a:rPr>
              <a:t>http://www.w3.org/wiki/</a:t>
            </a:r>
            <a:r>
              <a:rPr lang="en-US" sz="2400" dirty="0" smtClean="0">
                <a:hlinkClick r:id="rId5"/>
              </a:rPr>
              <a:t>RdfStoreBenchmarking</a:t>
            </a:r>
            <a:endParaRPr lang="en-US" sz="2400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9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[Manola04] Frank </a:t>
            </a:r>
            <a:r>
              <a:rPr lang="en-US" sz="1200" dirty="0" err="1"/>
              <a:t>Manola</a:t>
            </a:r>
            <a:r>
              <a:rPr lang="en-US" sz="1200" dirty="0"/>
              <a:t> and Eric Miller (</a:t>
            </a:r>
            <a:r>
              <a:rPr lang="en-US" sz="1200" dirty="0" err="1"/>
              <a:t>Eds</a:t>
            </a:r>
            <a:r>
              <a:rPr lang="en-US" sz="1200" dirty="0"/>
              <a:t>): RDF Primer. W3C Recommendation (2004). http://www.w3.org/TR/</a:t>
            </a:r>
            <a:r>
              <a:rPr lang="en-US" sz="1200" dirty="0" err="1"/>
              <a:t>rdf</a:t>
            </a:r>
            <a:r>
              <a:rPr lang="en-US" sz="1200" dirty="0"/>
              <a:t>-primer/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[Brickley04] Dan </a:t>
            </a:r>
            <a:r>
              <a:rPr lang="en-US" sz="1200" dirty="0" err="1"/>
              <a:t>Brickley</a:t>
            </a:r>
            <a:r>
              <a:rPr lang="en-US" sz="1200" dirty="0"/>
              <a:t> and R.V. </a:t>
            </a:r>
            <a:r>
              <a:rPr lang="en-US" sz="1200" dirty="0" err="1"/>
              <a:t>Guha</a:t>
            </a:r>
            <a:r>
              <a:rPr lang="en-US" sz="1200" dirty="0"/>
              <a:t> (Eds.): RDF Vocabulary Description Language 1.0: RDF Schema. W3C Recommendation (2004). http://www.w3.org/TR/</a:t>
            </a:r>
            <a:r>
              <a:rPr lang="en-US" sz="1200" dirty="0" err="1"/>
              <a:t>rdf</a:t>
            </a:r>
            <a:r>
              <a:rPr lang="en-US" sz="1200" dirty="0"/>
              <a:t>-schema/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[W3COWL09] W3C OWL Working Group: OWL 2 Web Ontology Language Document Overview. W3C Recommendation (2009). http://www.w3.org/TR/owl2-overview/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[Berners-Lee06] Tim Berners-Lee: Design Issues: Linked Data. http://www.w3.org/</a:t>
            </a:r>
            <a:r>
              <a:rPr lang="en-US" sz="1200" dirty="0" err="1"/>
              <a:t>DesignIssues</a:t>
            </a:r>
            <a:r>
              <a:rPr lang="en-US" sz="1200" dirty="0"/>
              <a:t>/</a:t>
            </a:r>
            <a:r>
              <a:rPr lang="en-US" sz="1200" dirty="0" err="1"/>
              <a:t>LinkedData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[McDonal11] Glenn </a:t>
            </a:r>
            <a:r>
              <a:rPr lang="en-US" sz="1200" dirty="0"/>
              <a:t>McDonald: Thread: A Path-Based Query Language for Graph Databases. </a:t>
            </a:r>
            <a:r>
              <a:rPr lang="en-US" sz="1200" dirty="0" err="1"/>
              <a:t>SemTech</a:t>
            </a:r>
            <a:r>
              <a:rPr lang="en-US" sz="1200" dirty="0"/>
              <a:t> 2011. http://semtech2011.semanticweb.com/uploads/handouts/SemTech2011_Thread_4144_3497.pdf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[Prud'hommeaux08] Eric </a:t>
            </a:r>
            <a:r>
              <a:rPr lang="en-US" sz="1200" dirty="0" err="1"/>
              <a:t>Prud'hommeaux</a:t>
            </a:r>
            <a:r>
              <a:rPr lang="en-US" sz="1200" dirty="0"/>
              <a:t> and Andy Seaborne: SPARQL Query Language for RDF. W3C Recommendation (2008). http://www.w3.org/TR/</a:t>
            </a:r>
            <a:r>
              <a:rPr lang="en-US" sz="1200" dirty="0" err="1"/>
              <a:t>rdf</a:t>
            </a:r>
            <a:r>
              <a:rPr lang="en-US" sz="1200" dirty="0"/>
              <a:t>-</a:t>
            </a:r>
            <a:r>
              <a:rPr lang="en-US" sz="1200" dirty="0" err="1"/>
              <a:t>sparql</a:t>
            </a:r>
            <a:r>
              <a:rPr lang="en-US" sz="1200" dirty="0"/>
              <a:t>-query/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[Glim11] </a:t>
            </a:r>
            <a:r>
              <a:rPr lang="en-US" sz="1200" dirty="0" err="1"/>
              <a:t>Birte</a:t>
            </a:r>
            <a:r>
              <a:rPr lang="en-US" sz="1200" dirty="0"/>
              <a:t> </a:t>
            </a:r>
            <a:r>
              <a:rPr lang="en-US" sz="1200" dirty="0" err="1"/>
              <a:t>Glimm</a:t>
            </a:r>
            <a:r>
              <a:rPr lang="en-US" sz="1200" dirty="0"/>
              <a:t> and </a:t>
            </a:r>
            <a:r>
              <a:rPr lang="en-US" sz="1200" dirty="0" err="1"/>
              <a:t>Chimezie</a:t>
            </a:r>
            <a:r>
              <a:rPr lang="en-US" sz="1200" dirty="0"/>
              <a:t> </a:t>
            </a:r>
            <a:r>
              <a:rPr lang="en-US" sz="1200" dirty="0" err="1"/>
              <a:t>Ogbuji</a:t>
            </a:r>
            <a:r>
              <a:rPr lang="en-US" sz="1200" dirty="0"/>
              <a:t> (</a:t>
            </a:r>
            <a:r>
              <a:rPr lang="en-US" sz="1200" dirty="0" err="1"/>
              <a:t>Eds</a:t>
            </a:r>
            <a:r>
              <a:rPr lang="en-US" sz="1200" dirty="0"/>
              <a:t>): SPARQL 1.1 Entailment Regimes. W3C Working Draft (2011). http://www.w3.org/TR/sparql11-entailment/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[Harris11] Steve Harris and Andy Seaborne: SPARQL 1.1 Query Language. W3C Working Draft (2011). http://www.w3.org/TR/sparql11-query/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[Berners-Lee10] Tim Berners-Lee: Design Issues: Read-Write Linked Data. http://www.w3.org/</a:t>
            </a:r>
            <a:r>
              <a:rPr lang="en-US" sz="1200" dirty="0" err="1"/>
              <a:t>DesignIssues</a:t>
            </a:r>
            <a:r>
              <a:rPr lang="en-US" sz="1200" dirty="0"/>
              <a:t>/</a:t>
            </a:r>
            <a:r>
              <a:rPr lang="en-US" sz="1200" dirty="0" err="1"/>
              <a:t>ReadWriteLinkedData.html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7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[Ogbuji11] </a:t>
            </a:r>
            <a:r>
              <a:rPr lang="en-US" sz="1200" dirty="0" err="1"/>
              <a:t>Chimezie</a:t>
            </a:r>
            <a:r>
              <a:rPr lang="en-US" sz="1200" dirty="0"/>
              <a:t> </a:t>
            </a:r>
            <a:r>
              <a:rPr lang="en-US" sz="1200" dirty="0" err="1"/>
              <a:t>Ogbuji</a:t>
            </a:r>
            <a:r>
              <a:rPr lang="en-US" sz="1200" dirty="0"/>
              <a:t>. SPARQL 1.1 Graph Store HTTP Protocol. W3C Working Draft (2011). http://www.w3.org/TR/sparql11-http-rdf-update/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Gearon11] Paul </a:t>
            </a:r>
            <a:r>
              <a:rPr lang="en-US" sz="1200" dirty="0" err="1"/>
              <a:t>Gearon</a:t>
            </a:r>
            <a:r>
              <a:rPr lang="en-US" sz="1200" dirty="0"/>
              <a:t>, </a:t>
            </a:r>
            <a:r>
              <a:rPr lang="en-US" sz="1200" dirty="0" err="1"/>
              <a:t>Alexandre</a:t>
            </a:r>
            <a:r>
              <a:rPr lang="en-US" sz="1200" dirty="0"/>
              <a:t> Passant, and Axel </a:t>
            </a:r>
            <a:r>
              <a:rPr lang="en-US" sz="1200" dirty="0" err="1"/>
              <a:t>Polleres</a:t>
            </a:r>
            <a:r>
              <a:rPr lang="en-US" sz="1200" dirty="0"/>
              <a:t>: SPARQL 1.1 Update. W3C Working Draft (2011). http://www.w3.org/TR/2011/WD-sparql11-update-20110512/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[Abadi07] Daniel J. </a:t>
            </a:r>
            <a:r>
              <a:rPr lang="en-US" sz="1200" dirty="0" err="1"/>
              <a:t>Abadi</a:t>
            </a:r>
            <a:r>
              <a:rPr lang="en-US" sz="1200" dirty="0"/>
              <a:t>, Adam Marcus, Samuel R. Madden, and Kate </a:t>
            </a:r>
            <a:r>
              <a:rPr lang="en-US" sz="1200" dirty="0" err="1"/>
              <a:t>Hollenbach</a:t>
            </a:r>
            <a:r>
              <a:rPr lang="en-US" sz="1200" dirty="0"/>
              <a:t>: Using The Barton Libraries Dataset As An RDF benchmark. MIT-CSAIL-TR-2007-036 (2007).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[Guo05] </a:t>
            </a:r>
            <a:r>
              <a:rPr lang="en-US" sz="1200" dirty="0" err="1"/>
              <a:t>Yuanbo</a:t>
            </a:r>
            <a:r>
              <a:rPr lang="en-US" sz="1200" dirty="0"/>
              <a:t> </a:t>
            </a:r>
            <a:r>
              <a:rPr lang="en-US" sz="1200" dirty="0" err="1"/>
              <a:t>Guo</a:t>
            </a:r>
            <a:r>
              <a:rPr lang="en-US" sz="1200" dirty="0"/>
              <a:t>, </a:t>
            </a:r>
            <a:r>
              <a:rPr lang="en-US" sz="1200" dirty="0" err="1"/>
              <a:t>Zhengxiang</a:t>
            </a:r>
            <a:r>
              <a:rPr lang="en-US" sz="1200" dirty="0"/>
              <a:t> Pan and Jeff Heflin. LUBM: A Benchmark for OWL Knowledge Base Systems. Journal of Web Semantics 3(2), 2005.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[Bizer11] Chris </a:t>
            </a:r>
            <a:r>
              <a:rPr lang="en-US" sz="1200" dirty="0" err="1"/>
              <a:t>Bizer</a:t>
            </a:r>
            <a:r>
              <a:rPr lang="en-US" sz="1200" dirty="0"/>
              <a:t> et al.: The Berlin SPARQL Benchmark (BSBM). http://www4.wiwiss.fu-berlin.de/</a:t>
            </a:r>
            <a:r>
              <a:rPr lang="en-US" sz="1200" dirty="0" err="1"/>
              <a:t>bizer</a:t>
            </a:r>
            <a:r>
              <a:rPr lang="en-US" sz="1200" dirty="0"/>
              <a:t>/</a:t>
            </a:r>
            <a:r>
              <a:rPr lang="en-US" sz="1200" dirty="0" err="1"/>
              <a:t>BerlinSPARQLBenchmark</a:t>
            </a:r>
            <a:r>
              <a:rPr lang="en-US" sz="1200" dirty="0"/>
              <a:t>/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[Demartini11] </a:t>
            </a:r>
            <a:r>
              <a:rPr lang="en-US" sz="1200" dirty="0" err="1"/>
              <a:t>Gianluca</a:t>
            </a:r>
            <a:r>
              <a:rPr lang="en-US" sz="1200" dirty="0"/>
              <a:t> </a:t>
            </a:r>
            <a:r>
              <a:rPr lang="en-US" sz="1200" dirty="0" err="1"/>
              <a:t>Demartini</a:t>
            </a:r>
            <a:r>
              <a:rPr lang="en-US" sz="1200" dirty="0"/>
              <a:t>, </a:t>
            </a:r>
            <a:r>
              <a:rPr lang="en-US" sz="1200" dirty="0" err="1"/>
              <a:t>Iliya</a:t>
            </a:r>
            <a:r>
              <a:rPr lang="en-US" sz="1200" dirty="0"/>
              <a:t> </a:t>
            </a:r>
            <a:r>
              <a:rPr lang="en-US" sz="1200" dirty="0" err="1"/>
              <a:t>Enchev</a:t>
            </a:r>
            <a:r>
              <a:rPr lang="en-US" sz="1200" dirty="0"/>
              <a:t>, </a:t>
            </a:r>
            <a:r>
              <a:rPr lang="en-US" sz="1200" dirty="0" err="1"/>
              <a:t>Joël</a:t>
            </a:r>
            <a:r>
              <a:rPr lang="en-US" sz="1200" dirty="0"/>
              <a:t> </a:t>
            </a:r>
            <a:r>
              <a:rPr lang="en-US" sz="1200" dirty="0" err="1"/>
              <a:t>Gapany</a:t>
            </a:r>
            <a:r>
              <a:rPr lang="en-US" sz="1200" dirty="0"/>
              <a:t>, and Philippe </a:t>
            </a:r>
            <a:r>
              <a:rPr lang="en-US" sz="1200" dirty="0" err="1"/>
              <a:t>Cudré-Mauroux</a:t>
            </a:r>
            <a:r>
              <a:rPr lang="en-US" sz="1200" dirty="0"/>
              <a:t>: </a:t>
            </a:r>
            <a:r>
              <a:rPr lang="en-US" sz="1200" dirty="0" err="1"/>
              <a:t>BowlognaBench</a:t>
            </a:r>
            <a:r>
              <a:rPr lang="en-US" sz="1200" dirty="0"/>
              <a:t>—Benchmarking RDF Analytics. SIMPDA 2011.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[Neumann08] Thomas Neumann and Gerhard </a:t>
            </a:r>
            <a:r>
              <a:rPr lang="en-US" sz="1200" dirty="0" err="1"/>
              <a:t>Weikum</a:t>
            </a:r>
            <a:r>
              <a:rPr lang="en-US" sz="1200" dirty="0"/>
              <a:t>: RDF-3X: a RISC-style engine for RDF. PVLDB 1(1), 2008.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[Weiss08] </a:t>
            </a:r>
            <a:r>
              <a:rPr lang="en-US" sz="1200" dirty="0" err="1"/>
              <a:t>Cathrin</a:t>
            </a:r>
            <a:r>
              <a:rPr lang="en-US" sz="1200" dirty="0"/>
              <a:t> Weiss and </a:t>
            </a:r>
            <a:r>
              <a:rPr lang="en-US" sz="1200" dirty="0" err="1"/>
              <a:t>Panagiotis</a:t>
            </a:r>
            <a:r>
              <a:rPr lang="en-US" sz="1200" dirty="0"/>
              <a:t> </a:t>
            </a:r>
            <a:r>
              <a:rPr lang="en-US" sz="1200" dirty="0" err="1"/>
              <a:t>Karras</a:t>
            </a:r>
            <a:r>
              <a:rPr lang="en-US" sz="1200" dirty="0"/>
              <a:t> and Abraham Bernstein:</a:t>
            </a:r>
          </a:p>
          <a:p>
            <a:pPr marL="0" indent="0">
              <a:buNone/>
            </a:pPr>
            <a:r>
              <a:rPr lang="en-US" sz="1200" dirty="0" err="1"/>
              <a:t>Hexastore</a:t>
            </a:r>
            <a:r>
              <a:rPr lang="en-US" sz="1200" dirty="0"/>
              <a:t>: sextuple indexing for semantic web data management. PVLDB 1(1), 2008.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[Bishop11] Barry Bishop, </a:t>
            </a:r>
            <a:r>
              <a:rPr lang="en-US" sz="1200" dirty="0" err="1"/>
              <a:t>Atanas</a:t>
            </a:r>
            <a:r>
              <a:rPr lang="en-US" sz="1200" dirty="0"/>
              <a:t> </a:t>
            </a:r>
            <a:r>
              <a:rPr lang="en-US" sz="1200" dirty="0" err="1"/>
              <a:t>Kiryakov</a:t>
            </a:r>
            <a:r>
              <a:rPr lang="en-US" sz="1200" dirty="0"/>
              <a:t>, </a:t>
            </a:r>
            <a:r>
              <a:rPr lang="en-US" sz="1200" dirty="0" err="1"/>
              <a:t>Damyan</a:t>
            </a:r>
            <a:r>
              <a:rPr lang="en-US" sz="1200" dirty="0"/>
              <a:t> </a:t>
            </a:r>
            <a:r>
              <a:rPr lang="en-US" sz="1200" dirty="0" err="1"/>
              <a:t>Ognyanoff</a:t>
            </a:r>
            <a:r>
              <a:rPr lang="en-US" sz="1200" dirty="0"/>
              <a:t>, Ivan </a:t>
            </a:r>
            <a:r>
              <a:rPr lang="en-US" sz="1200" dirty="0" err="1"/>
              <a:t>Peikov</a:t>
            </a:r>
            <a:r>
              <a:rPr lang="en-US" sz="1200" dirty="0"/>
              <a:t>, </a:t>
            </a:r>
            <a:r>
              <a:rPr lang="en-US" sz="1200" dirty="0" err="1"/>
              <a:t>Zdravko</a:t>
            </a:r>
            <a:r>
              <a:rPr lang="en-US" sz="1200" dirty="0"/>
              <a:t> </a:t>
            </a:r>
            <a:r>
              <a:rPr lang="en-US" sz="1200" dirty="0" err="1"/>
              <a:t>Tashev</a:t>
            </a:r>
            <a:r>
              <a:rPr lang="en-US" sz="1200" dirty="0"/>
              <a:t>, and </a:t>
            </a:r>
            <a:r>
              <a:rPr lang="en-US" sz="1200" dirty="0" err="1"/>
              <a:t>Ruslan</a:t>
            </a:r>
            <a:r>
              <a:rPr lang="en-US" sz="1200" dirty="0"/>
              <a:t> </a:t>
            </a:r>
            <a:r>
              <a:rPr lang="en-US" sz="1200" dirty="0" err="1"/>
              <a:t>Velkov</a:t>
            </a:r>
            <a:r>
              <a:rPr lang="en-US" sz="1200" dirty="0"/>
              <a:t>: OWLIM: A family of scalable semantic repositories. Semantic Web Journal 2(1), 2011. </a:t>
            </a:r>
            <a:endParaRPr lang="en-US" sz="12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[Wylot11] </a:t>
            </a:r>
            <a:r>
              <a:rPr lang="en-US" sz="1200" dirty="0" err="1"/>
              <a:t>Marcin</a:t>
            </a:r>
            <a:r>
              <a:rPr lang="en-US" sz="1200" dirty="0"/>
              <a:t> </a:t>
            </a:r>
            <a:r>
              <a:rPr lang="en-US" sz="1200" dirty="0" err="1"/>
              <a:t>Wylot</a:t>
            </a:r>
            <a:r>
              <a:rPr lang="en-US" sz="1200" dirty="0"/>
              <a:t>, </a:t>
            </a:r>
            <a:r>
              <a:rPr lang="en-US" sz="1200" dirty="0" err="1"/>
              <a:t>Jige</a:t>
            </a:r>
            <a:r>
              <a:rPr lang="en-US" sz="1200" dirty="0"/>
              <a:t> Pont, </a:t>
            </a:r>
            <a:r>
              <a:rPr lang="en-US" sz="1200" dirty="0" err="1"/>
              <a:t>Mariusz</a:t>
            </a:r>
            <a:r>
              <a:rPr lang="en-US" sz="1200" dirty="0"/>
              <a:t> Wisniewski, and Philippe Cudre-Mauroux: </a:t>
            </a:r>
            <a:r>
              <a:rPr lang="en-US" sz="1200" dirty="0" err="1"/>
              <a:t>dipLODocus</a:t>
            </a:r>
            <a:r>
              <a:rPr lang="en-US" sz="1200" dirty="0"/>
              <a:t>[RDF]--Short and Long-Tail RDF Analytics for Massive Webs of Data. ISWC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51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Orleans </a:t>
            </a:r>
            <a:br>
              <a:rPr lang="en-US" b="1" dirty="0" smtClean="0"/>
            </a:br>
            <a:r>
              <a:rPr lang="en-US" b="1" dirty="0" smtClean="0"/>
              <a:t>team (MSR):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3100" dirty="0"/>
          </a:p>
          <a:p>
            <a:endParaRPr lang="en-US" sz="3100" dirty="0" smtClean="0"/>
          </a:p>
          <a:p>
            <a:endParaRPr lang="en-US" sz="3100" dirty="0" smtClean="0"/>
          </a:p>
          <a:p>
            <a:endParaRPr lang="en-US" sz="3100" dirty="0" smtClean="0"/>
          </a:p>
          <a:p>
            <a:r>
              <a:rPr lang="en-US" sz="2800" b="1" dirty="0" smtClean="0"/>
              <a:t>Academic collaborators:</a:t>
            </a:r>
          </a:p>
          <a:p>
            <a:pPr lvl="1"/>
            <a:r>
              <a:rPr lang="en-US" sz="2400" dirty="0" smtClean="0"/>
              <a:t>Jiaqing </a:t>
            </a:r>
            <a:r>
              <a:rPr lang="en-US" sz="2400" dirty="0"/>
              <a:t>Du (EPFL</a:t>
            </a:r>
            <a:r>
              <a:rPr lang="en-US" sz="2400" dirty="0" smtClean="0"/>
              <a:t>), Mohamed </a:t>
            </a:r>
            <a:r>
              <a:rPr lang="en-US" sz="2400" dirty="0" err="1" smtClean="0"/>
              <a:t>Fathallah</a:t>
            </a:r>
            <a:r>
              <a:rPr lang="en-US" sz="2400" dirty="0" smtClean="0"/>
              <a:t> (MSR), Sherif Sakr (NICTA), Mohamed Sarwat </a:t>
            </a:r>
            <a:r>
              <a:rPr lang="en-US" sz="2400" dirty="0"/>
              <a:t>(UMN</a:t>
            </a:r>
            <a:r>
              <a:rPr lang="en-US" sz="2400" dirty="0" smtClean="0"/>
              <a:t>), Willy Zwaenepoel (EPFL)</a:t>
            </a:r>
          </a:p>
          <a:p>
            <a:r>
              <a:rPr lang="en-US" b="1" dirty="0" smtClean="0"/>
              <a:t>The whole </a:t>
            </a:r>
            <a:r>
              <a:rPr lang="en-US" b="1" dirty="0" err="1" smtClean="0"/>
              <a:t>eXascale</a:t>
            </a:r>
            <a:r>
              <a:rPr lang="en-US" b="1" dirty="0" smtClean="0"/>
              <a:t> </a:t>
            </a:r>
            <a:r>
              <a:rPr lang="en-US" b="1" dirty="0" err="1" smtClean="0"/>
              <a:t>Infolab</a:t>
            </a:r>
            <a:r>
              <a:rPr lang="en-US" b="1" dirty="0" smtClean="0"/>
              <a:t> team @ U. Fribourg</a:t>
            </a:r>
          </a:p>
          <a:p>
            <a:pPr lvl="1"/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diuf.unifr.ch/</a:t>
            </a:r>
            <a:r>
              <a:rPr lang="en-US" b="1" dirty="0">
                <a:hlinkClick r:id="rId2"/>
              </a:rPr>
              <a:t>xi</a:t>
            </a:r>
            <a:r>
              <a:rPr lang="en-US" b="1" dirty="0" smtClean="0">
                <a:hlinkClick r:id="rId2"/>
              </a:rPr>
              <a:t>/</a:t>
            </a:r>
            <a:endParaRPr lang="en-US" b="1" dirty="0" smtClean="0"/>
          </a:p>
          <a:p>
            <a:pPr lvl="1"/>
            <a:endParaRPr lang="en-US" b="1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59" y="1575736"/>
            <a:ext cx="4764332" cy="319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49472"/>
            <a:ext cx="8229600" cy="4000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application domains require new systems</a:t>
            </a:r>
          </a:p>
          <a:p>
            <a:pPr lvl="1"/>
            <a:r>
              <a:rPr lang="en-US" dirty="0" smtClean="0"/>
              <a:t>New platforms for Social networks &amp; the </a:t>
            </a:r>
            <a:r>
              <a:rPr lang="en-US" dirty="0" err="1" smtClean="0"/>
              <a:t>WoD</a:t>
            </a:r>
            <a:endParaRPr lang="en-US" dirty="0" smtClean="0"/>
          </a:p>
          <a:p>
            <a:r>
              <a:rPr lang="en-US" dirty="0" smtClean="0"/>
              <a:t>In the future we expect increasing convergence between social networks and the Web of data</a:t>
            </a:r>
          </a:p>
          <a:p>
            <a:pPr lvl="1"/>
            <a:r>
              <a:rPr lang="en-US" dirty="0" smtClean="0"/>
              <a:t>Data Models: SNs models are richer and more diverse</a:t>
            </a:r>
          </a:p>
          <a:p>
            <a:pPr lvl="2"/>
            <a:r>
              <a:rPr lang="en-US" dirty="0" smtClean="0"/>
              <a:t>But as we pointed out they can be mapped onto RDF</a:t>
            </a:r>
          </a:p>
          <a:p>
            <a:pPr lvl="1"/>
            <a:r>
              <a:rPr lang="en-US" dirty="0" smtClean="0"/>
              <a:t>Queries: Nothing standard for SNs, SPARQL++ (i.e., with reachability) might well take over</a:t>
            </a:r>
          </a:p>
          <a:p>
            <a:pPr lvl="1"/>
            <a:r>
              <a:rPr lang="en-US" dirty="0" smtClean="0"/>
              <a:t>Graph Systems are already transactional for SNs</a:t>
            </a:r>
          </a:p>
          <a:p>
            <a:pPr lvl="2"/>
            <a:r>
              <a:rPr lang="en-US" dirty="0" smtClean="0"/>
              <a:t>Systems are increasingly focusing on transactions for </a:t>
            </a:r>
            <a:r>
              <a:rPr lang="en-US" dirty="0" err="1" smtClean="0"/>
              <a:t>WoD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Kronecker</a:t>
            </a:r>
            <a:r>
              <a:rPr lang="en-US" dirty="0" smtClean="0"/>
              <a:t> Graph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Epinions</a:t>
            </a:r>
            <a:r>
              <a:rPr lang="en-US" dirty="0"/>
              <a:t> (N=76K, </a:t>
            </a:r>
            <a:r>
              <a:rPr lang="en-US" dirty="0" smtClean="0"/>
              <a:t>E=510K)</a:t>
            </a:r>
          </a:p>
          <a:p>
            <a:r>
              <a:rPr lang="en-US" dirty="0" smtClean="0"/>
              <a:t>Fitting time = 2 hours</a:t>
            </a:r>
          </a:p>
          <a:p>
            <a:r>
              <a:rPr lang="en-US" dirty="0" smtClean="0"/>
              <a:t>Real and </a:t>
            </a:r>
            <a:r>
              <a:rPr lang="en-US" dirty="0" err="1" smtClean="0"/>
              <a:t>Kronecker</a:t>
            </a:r>
            <a:r>
              <a:rPr lang="en-US" dirty="0" smtClean="0"/>
              <a:t> graphs are close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 t="51557" r="33483"/>
          <a:stretch/>
        </p:blipFill>
        <p:spPr bwMode="auto">
          <a:xfrm>
            <a:off x="1162756" y="3416571"/>
            <a:ext cx="6937434" cy="327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B66-70BE-3D49-8155-1A0D6014D3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3448</Words>
  <Application>Microsoft Office PowerPoint</Application>
  <PresentationFormat>On-screen Show (4:3)</PresentationFormat>
  <Paragraphs>956</Paragraphs>
  <Slides>89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Office Theme</vt:lpstr>
      <vt:lpstr>Visio</vt:lpstr>
      <vt:lpstr>Graph Data Management Systems for New Application Domains: Social Networks &amp; the Web of Data</vt:lpstr>
      <vt:lpstr>Welcome to Graphs</vt:lpstr>
      <vt:lpstr>Graphs: Small and Large</vt:lpstr>
      <vt:lpstr>Classes of Large Graphs</vt:lpstr>
      <vt:lpstr>Classes of Large Graphs</vt:lpstr>
      <vt:lpstr>Organic Growth -&gt; Scale Free</vt:lpstr>
      <vt:lpstr>Examples of Organic Growth</vt:lpstr>
      <vt:lpstr>Generating a Large Graph</vt:lpstr>
      <vt:lpstr>Kronecker Graph Example</vt:lpstr>
      <vt:lpstr>Let’s Go Hyper!</vt:lpstr>
      <vt:lpstr>Roadmap</vt:lpstr>
      <vt:lpstr>Social Networks</vt:lpstr>
      <vt:lpstr>Social Networks: Data Model</vt:lpstr>
      <vt:lpstr>Managing Graph Data</vt:lpstr>
      <vt:lpstr>Updates: API</vt:lpstr>
      <vt:lpstr>Graph Query Languages</vt:lpstr>
      <vt:lpstr>Regular Language</vt:lpstr>
      <vt:lpstr>Query Language Operators</vt:lpstr>
      <vt:lpstr>Example: CodeBook - Graph</vt:lpstr>
      <vt:lpstr>Example: CodeBook - Queries</vt:lpstr>
      <vt:lpstr>Example Execution Engine</vt:lpstr>
      <vt:lpstr>Centralized Query Execution</vt:lpstr>
      <vt:lpstr>Distributed Query Execution</vt:lpstr>
      <vt:lpstr>Distributed Query Execution</vt:lpstr>
      <vt:lpstr>Sub-graph Matching</vt:lpstr>
      <vt:lpstr>Mappings Are Not Rigid</vt:lpstr>
      <vt:lpstr>Roadmap</vt:lpstr>
      <vt:lpstr>Example: Linked open Data[LoD]</vt:lpstr>
      <vt:lpstr>Linked Open Data Principles</vt:lpstr>
      <vt:lpstr>LoD Application Example</vt:lpstr>
      <vt:lpstr>Web of Data: Data Model (1)</vt:lpstr>
      <vt:lpstr>Web of Data: Data Model (2)</vt:lpstr>
      <vt:lpstr>Web of Data: Data Model (3)</vt:lpstr>
      <vt:lpstr>RDF Schemas (RDFS) [Brickley04]</vt:lpstr>
      <vt:lpstr>RDFS Example</vt:lpstr>
      <vt:lpstr>Ontologies (OWL) [W3COWL09]</vt:lpstr>
      <vt:lpstr>RDF Storage (1)</vt:lpstr>
      <vt:lpstr>RDF Storage (2)</vt:lpstr>
      <vt:lpstr>RDF Storage (3)</vt:lpstr>
      <vt:lpstr>WoD: Workloads</vt:lpstr>
      <vt:lpstr>SPARQL (1/2)</vt:lpstr>
      <vt:lpstr>SPARQL Query Execution</vt:lpstr>
      <vt:lpstr>SPARQL (2/2)</vt:lpstr>
      <vt:lpstr>SPARQL 1.1 [Harris11]</vt:lpstr>
      <vt:lpstr>Sub-graph Queries (1)</vt:lpstr>
      <vt:lpstr>Sub-graph Queries (2)</vt:lpstr>
      <vt:lpstr>Path Queries (1)</vt:lpstr>
      <vt:lpstr>Path Queries (2)</vt:lpstr>
      <vt:lpstr>Inference Queries</vt:lpstr>
      <vt:lpstr>RDF/OWL Benchmarks</vt:lpstr>
      <vt:lpstr>Roadmap</vt:lpstr>
      <vt:lpstr>WoD Systems</vt:lpstr>
      <vt:lpstr>RDF-3X [Neumann08]</vt:lpstr>
      <vt:lpstr>RDF-3X: Storage and Indexing</vt:lpstr>
      <vt:lpstr>RDF-3X: Compression</vt:lpstr>
      <vt:lpstr>RDF-3X: Query Optimization</vt:lpstr>
      <vt:lpstr>Oracle Semantic Web Technologies</vt:lpstr>
      <vt:lpstr>Oracle: Triple Storage</vt:lpstr>
      <vt:lpstr>Oracle: Inference</vt:lpstr>
      <vt:lpstr>OWLIM [Bishop11]</vt:lpstr>
      <vt:lpstr>OWLIM: Searching &amp; Ranking</vt:lpstr>
      <vt:lpstr>dipLODocus[RDF] [Wylot11]</vt:lpstr>
      <vt:lpstr>Graph Systems</vt:lpstr>
      <vt:lpstr>Graph Servers</vt:lpstr>
      <vt:lpstr>Backup</vt:lpstr>
      <vt:lpstr>Backup</vt:lpstr>
      <vt:lpstr>Backup</vt:lpstr>
      <vt:lpstr>Backup</vt:lpstr>
      <vt:lpstr>Infinite Graph</vt:lpstr>
      <vt:lpstr>Infinite Graph Architecture</vt:lpstr>
      <vt:lpstr>Active Research Topics</vt:lpstr>
      <vt:lpstr>Partitioning A Large Graph</vt:lpstr>
      <vt:lpstr>Conductance</vt:lpstr>
      <vt:lpstr>Evolving set partitioning algorithm</vt:lpstr>
      <vt:lpstr>Hierarchical Partitioning</vt:lpstr>
      <vt:lpstr>Hierarchical Partitioning</vt:lpstr>
      <vt:lpstr>Transactions</vt:lpstr>
      <vt:lpstr>Centralized Transactions</vt:lpstr>
      <vt:lpstr>Distributed Transactions</vt:lpstr>
      <vt:lpstr>WoD: Current Research Directions</vt:lpstr>
      <vt:lpstr>(1) Read-Write Linked Data</vt:lpstr>
      <vt:lpstr>(2) Large-Scale Inference/Query Processing</vt:lpstr>
      <vt:lpstr>(3) Publication of Linked Data </vt:lpstr>
      <vt:lpstr>Entity Matching</vt:lpstr>
      <vt:lpstr>WoD: To Go Further</vt:lpstr>
      <vt:lpstr>References (1)</vt:lpstr>
      <vt:lpstr>References (2)</vt:lpstr>
      <vt:lpstr>Acknowledgements</vt:lpstr>
      <vt:lpstr>Conclusions</vt:lpstr>
    </vt:vector>
  </TitlesOfParts>
  <Company>U. of Fribourg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Philippe Cudre-Mauroux</dc:creator>
  <cp:lastModifiedBy>samehe</cp:lastModifiedBy>
  <cp:revision>66</cp:revision>
  <dcterms:created xsi:type="dcterms:W3CDTF">2011-08-27T13:13:59Z</dcterms:created>
  <dcterms:modified xsi:type="dcterms:W3CDTF">2011-09-07T18:44:01Z</dcterms:modified>
</cp:coreProperties>
</file>