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3.xml" ContentType="application/vnd.openxmlformats-officedocument.drawingml.chart+xml"/>
  <Override PartName="/ppt/notesSlides/notesSlide21.xml" ContentType="application/vnd.openxmlformats-officedocument.presentationml.notesSlide+xml"/>
  <Override PartName="/ppt/charts/chart4.xml" ContentType="application/vnd.openxmlformats-officedocument.drawingml.chart+xml"/>
  <Override PartName="/ppt/notesSlides/notesSlide22.xml" ContentType="application/vnd.openxmlformats-officedocument.presentationml.notesSlide+xml"/>
  <Override PartName="/ppt/charts/chart5.xml" ContentType="application/vnd.openxmlformats-officedocument.drawingml.chart+xml"/>
  <Override PartName="/ppt/notesSlides/notesSlide23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4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302" r:id="rId4"/>
    <p:sldId id="261" r:id="rId5"/>
    <p:sldId id="263" r:id="rId6"/>
    <p:sldId id="296" r:id="rId7"/>
    <p:sldId id="301" r:id="rId8"/>
    <p:sldId id="295" r:id="rId9"/>
    <p:sldId id="276" r:id="rId10"/>
    <p:sldId id="265" r:id="rId11"/>
    <p:sldId id="266" r:id="rId12"/>
    <p:sldId id="292" r:id="rId13"/>
    <p:sldId id="297" r:id="rId14"/>
    <p:sldId id="286" r:id="rId15"/>
    <p:sldId id="290" r:id="rId16"/>
    <p:sldId id="299" r:id="rId17"/>
    <p:sldId id="298" r:id="rId18"/>
    <p:sldId id="268" r:id="rId19"/>
    <p:sldId id="269" r:id="rId20"/>
    <p:sldId id="270" r:id="rId21"/>
    <p:sldId id="271" r:id="rId22"/>
    <p:sldId id="272" r:id="rId23"/>
    <p:sldId id="288" r:id="rId24"/>
    <p:sldId id="300" r:id="rId25"/>
    <p:sldId id="278" r:id="rId26"/>
    <p:sldId id="27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222" autoAdjust="0"/>
  </p:normalViewPr>
  <p:slideViewPr>
    <p:cSldViewPr>
      <p:cViewPr>
        <p:scale>
          <a:sx n="50" d="100"/>
          <a:sy n="50" d="100"/>
        </p:scale>
        <p:origin x="-3384" y="-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tians\BingResults\Tians-02-09\utilization-latency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aper\SOSP\data\simulation\simulation-profile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resentation\SoCC12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aper\SOSP\data\quality-distribution\quality-profil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tians\BingResults\Tians-02-09\utilization-latenc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resentation\dblunch\cluster-resul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resentation\dblunch\cluster-resul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aper\SOSP\data\simulation\simulation-profil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xhe\sync\tians\paper\SOSP\data\simulation\simulation-profil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927632243084999"/>
          <c:y val="4.1286215831426901E-2"/>
          <c:w val="0.73437348576620198"/>
          <c:h val="0.76530763596147244"/>
        </c:manualLayout>
      </c:layout>
      <c:scatterChart>
        <c:scatterStyle val="lineMarker"/>
        <c:varyColors val="0"/>
        <c:ser>
          <c:idx val="0"/>
          <c:order val="0"/>
          <c:tx>
            <c:strRef>
              <c:f>'150 outlier_off'!$J$14</c:f>
              <c:strCache>
                <c:ptCount val="1"/>
                <c:pt idx="0">
                  <c:v>Tians Proportional Quality</c:v>
                </c:pt>
              </c:strCache>
            </c:strRef>
          </c:tx>
          <c:xVal>
            <c:numRef>
              <c:f>'150 outlier_off'!$I$15:$I$21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'150 outlier_off'!$J$15:$J$21</c:f>
              <c:numCache>
                <c:formatCode>General</c:formatCode>
                <c:ptCount val="7"/>
                <c:pt idx="0">
                  <c:v>0.99643279999999368</c:v>
                </c:pt>
                <c:pt idx="1">
                  <c:v>0.99610217154308767</c:v>
                </c:pt>
                <c:pt idx="2">
                  <c:v>0.99577154308617855</c:v>
                </c:pt>
                <c:pt idx="3">
                  <c:v>0.99360721442886502</c:v>
                </c:pt>
                <c:pt idx="4">
                  <c:v>0.9912024048096193</c:v>
                </c:pt>
                <c:pt idx="5">
                  <c:v>0.98658650634602729</c:v>
                </c:pt>
                <c:pt idx="6">
                  <c:v>0.97806613226453953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'150 outlier_off'!$K$14</c:f>
              <c:strCache>
                <c:ptCount val="1"/>
                <c:pt idx="0">
                  <c:v>Trad Proportional Quality</c:v>
                </c:pt>
              </c:strCache>
            </c:strRef>
          </c:tx>
          <c:xVal>
            <c:numRef>
              <c:f>'150 outlier_off'!$I$15:$I$21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'150 outlier_off'!$K$15:$K$21</c:f>
              <c:numCache>
                <c:formatCode>General</c:formatCode>
                <c:ptCount val="7"/>
                <c:pt idx="0">
                  <c:v>0.99289319379500096</c:v>
                </c:pt>
                <c:pt idx="1">
                  <c:v>0.99206150396030457</c:v>
                </c:pt>
                <c:pt idx="2">
                  <c:v>0.98800564091145648</c:v>
                </c:pt>
                <c:pt idx="3">
                  <c:v>0.98509903404693544</c:v>
                </c:pt>
                <c:pt idx="4">
                  <c:v>0.98219242718241351</c:v>
                </c:pt>
                <c:pt idx="5">
                  <c:v>0.97587927177106459</c:v>
                </c:pt>
                <c:pt idx="6">
                  <c:v>0.96463747601023564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478272"/>
        <c:axId val="155478848"/>
      </c:scatterChart>
      <c:valAx>
        <c:axId val="155478272"/>
        <c:scaling>
          <c:orientation val="minMax"/>
          <c:max val="700"/>
          <c:min val="400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b="1" i="0" baseline="0" dirty="0" smtClean="0">
                    <a:effectLst/>
                  </a:rPr>
                  <a:t>Queries Per Second (QPS)</a:t>
                </a:r>
                <a:endParaRPr lang="en-US" dirty="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55478848"/>
        <c:crosses val="autoZero"/>
        <c:crossBetween val="midCat"/>
      </c:valAx>
      <c:valAx>
        <c:axId val="155478848"/>
        <c:scaling>
          <c:orientation val="minMax"/>
          <c:min val="0.96000000000000063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800"/>
                </a:pPr>
                <a:r>
                  <a:rPr lang="en-US" sz="1800"/>
                  <a:t>Quality</a:t>
                </a:r>
              </a:p>
            </c:rich>
          </c:tx>
          <c:layout>
            <c:manualLayout>
              <c:xMode val="edge"/>
              <c:yMode val="edge"/>
              <c:x val="1.7391304347826115E-2"/>
              <c:y val="2.169184593552610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baseline="0"/>
            </a:pPr>
            <a:endParaRPr lang="en-US"/>
          </a:p>
        </c:txPr>
        <c:crossAx val="1554782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2"/>
          <c:order val="0"/>
          <c:tx>
            <c:strRef>
              <c:f>'three types'!$J$1</c:f>
              <c:strCache>
                <c:ptCount val="1"/>
                <c:pt idx="0">
                  <c:v>Staircase profile</c:v>
                </c:pt>
              </c:strCache>
            </c:strRef>
          </c:tx>
          <c:spPr>
            <a:ln w="63500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'three types'!$I$2:$I$17</c:f>
              <c:numCache>
                <c:formatCode>General</c:formatCode>
                <c:ptCount val="16"/>
                <c:pt idx="0">
                  <c:v>0</c:v>
                </c:pt>
                <c:pt idx="1">
                  <c:v>9.9990000000000065E-2</c:v>
                </c:pt>
                <c:pt idx="2">
                  <c:v>0.1</c:v>
                </c:pt>
                <c:pt idx="3">
                  <c:v>0.2</c:v>
                </c:pt>
                <c:pt idx="4">
                  <c:v>0.29990000000000056</c:v>
                </c:pt>
                <c:pt idx="5">
                  <c:v>0.30000000000000032</c:v>
                </c:pt>
                <c:pt idx="6">
                  <c:v>0.4</c:v>
                </c:pt>
                <c:pt idx="7">
                  <c:v>0.49990000000000062</c:v>
                </c:pt>
                <c:pt idx="8">
                  <c:v>0.5</c:v>
                </c:pt>
                <c:pt idx="9">
                  <c:v>0.60000000000000064</c:v>
                </c:pt>
                <c:pt idx="10">
                  <c:v>0.69999000000000122</c:v>
                </c:pt>
                <c:pt idx="11">
                  <c:v>0.70000000000000062</c:v>
                </c:pt>
                <c:pt idx="12">
                  <c:v>0.8</c:v>
                </c:pt>
                <c:pt idx="13">
                  <c:v>0.89990000000000003</c:v>
                </c:pt>
                <c:pt idx="14">
                  <c:v>0.9</c:v>
                </c:pt>
                <c:pt idx="15">
                  <c:v>1</c:v>
                </c:pt>
              </c:numCache>
            </c:numRef>
          </c:xVal>
          <c:yVal>
            <c:numRef>
              <c:f>'three types'!$J$2:$J$17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0.4</c:v>
                </c:pt>
                <c:pt idx="3">
                  <c:v>0.4</c:v>
                </c:pt>
                <c:pt idx="4">
                  <c:v>0.4</c:v>
                </c:pt>
                <c:pt idx="5">
                  <c:v>0.65000000000000135</c:v>
                </c:pt>
                <c:pt idx="6">
                  <c:v>0.65000000000000135</c:v>
                </c:pt>
                <c:pt idx="7">
                  <c:v>0.65000000000000135</c:v>
                </c:pt>
                <c:pt idx="8">
                  <c:v>0.9</c:v>
                </c:pt>
                <c:pt idx="9">
                  <c:v>0.9</c:v>
                </c:pt>
                <c:pt idx="10">
                  <c:v>0.9</c:v>
                </c:pt>
                <c:pt idx="11">
                  <c:v>0.95000000000000062</c:v>
                </c:pt>
                <c:pt idx="12">
                  <c:v>0.95000000000000062</c:v>
                </c:pt>
                <c:pt idx="13">
                  <c:v>0.95000000000000062</c:v>
                </c:pt>
                <c:pt idx="14">
                  <c:v>1</c:v>
                </c:pt>
                <c:pt idx="15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357824"/>
        <c:axId val="39358400"/>
      </c:scatterChart>
      <c:valAx>
        <c:axId val="39357824"/>
        <c:scaling>
          <c:orientation val="minMax"/>
          <c:max val="1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Normalized processing time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39358400"/>
        <c:crosses val="autoZero"/>
        <c:crossBetween val="midCat"/>
        <c:majorUnit val="0.1"/>
        <c:minorUnit val="0.1"/>
      </c:valAx>
      <c:valAx>
        <c:axId val="39358400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Quality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3935782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066805328579221"/>
          <c:y val="5.1400554097404488E-2"/>
          <c:w val="0.65836378943198137"/>
          <c:h val="0.77914368324280459"/>
        </c:manualLayout>
      </c:layout>
      <c:scatterChart>
        <c:scatterStyle val="smoothMarker"/>
        <c:varyColors val="0"/>
        <c:ser>
          <c:idx val="0"/>
          <c:order val="0"/>
          <c:tx>
            <c:v>Zeta</c:v>
          </c:tx>
          <c:marker>
            <c:symbol val="none"/>
          </c:marker>
          <c:xVal>
            <c:numRef>
              <c:f>'Sheet1 (2)'!$A$2:$A$20</c:f>
              <c:numCache>
                <c:formatCode>General</c:formatCode>
                <c:ptCount val="19"/>
                <c:pt idx="0">
                  <c:v>3.3333333333333277</c:v>
                </c:pt>
                <c:pt idx="1">
                  <c:v>5</c:v>
                </c:pt>
                <c:pt idx="2">
                  <c:v>6.6666666666666696</c:v>
                </c:pt>
                <c:pt idx="3">
                  <c:v>8.3333333333333304</c:v>
                </c:pt>
                <c:pt idx="4">
                  <c:v>10</c:v>
                </c:pt>
                <c:pt idx="5">
                  <c:v>11.666666666666709</c:v>
                </c:pt>
                <c:pt idx="6">
                  <c:v>13.3333333333333</c:v>
                </c:pt>
                <c:pt idx="7">
                  <c:v>15</c:v>
                </c:pt>
                <c:pt idx="8">
                  <c:v>16.6666666666667</c:v>
                </c:pt>
                <c:pt idx="9">
                  <c:v>18.333333333333275</c:v>
                </c:pt>
                <c:pt idx="10">
                  <c:v>20</c:v>
                </c:pt>
                <c:pt idx="11">
                  <c:v>21.6666666666667</c:v>
                </c:pt>
                <c:pt idx="12">
                  <c:v>23.333333333333275</c:v>
                </c:pt>
                <c:pt idx="13">
                  <c:v>25</c:v>
                </c:pt>
                <c:pt idx="14">
                  <c:v>26.6666666666667</c:v>
                </c:pt>
                <c:pt idx="15">
                  <c:v>28.333333333333275</c:v>
                </c:pt>
                <c:pt idx="16">
                  <c:v>30</c:v>
                </c:pt>
                <c:pt idx="17">
                  <c:v>31.666666666666696</c:v>
                </c:pt>
                <c:pt idx="18">
                  <c:v>33.3333333333333</c:v>
                </c:pt>
              </c:numCache>
            </c:numRef>
          </c:xVal>
          <c:yVal>
            <c:numRef>
              <c:f>'Sheet1 (2)'!$F$2:$F$20</c:f>
              <c:numCache>
                <c:formatCode>General</c:formatCode>
                <c:ptCount val="19"/>
                <c:pt idx="0">
                  <c:v>0.99634</c:v>
                </c:pt>
                <c:pt idx="1">
                  <c:v>0.99526999999999932</c:v>
                </c:pt>
                <c:pt idx="2">
                  <c:v>0.99419000000000002</c:v>
                </c:pt>
                <c:pt idx="3">
                  <c:v>0.99285999999999996</c:v>
                </c:pt>
                <c:pt idx="4">
                  <c:v>0.99117</c:v>
                </c:pt>
                <c:pt idx="5">
                  <c:v>0.98951999999999918</c:v>
                </c:pt>
                <c:pt idx="6">
                  <c:v>0.98748999999999931</c:v>
                </c:pt>
                <c:pt idx="7">
                  <c:v>0.98552999999999957</c:v>
                </c:pt>
                <c:pt idx="8">
                  <c:v>0.98349999999999949</c:v>
                </c:pt>
                <c:pt idx="9">
                  <c:v>0.98104999999999998</c:v>
                </c:pt>
                <c:pt idx="10">
                  <c:v>0.9785199999999995</c:v>
                </c:pt>
                <c:pt idx="11">
                  <c:v>0.9757700000000008</c:v>
                </c:pt>
                <c:pt idx="12">
                  <c:v>0.97279000000000082</c:v>
                </c:pt>
                <c:pt idx="13">
                  <c:v>0.96940999999999999</c:v>
                </c:pt>
                <c:pt idx="14">
                  <c:v>0.96623999999999999</c:v>
                </c:pt>
                <c:pt idx="15">
                  <c:v>0.96268000000000054</c:v>
                </c:pt>
                <c:pt idx="16">
                  <c:v>0.95898000000000005</c:v>
                </c:pt>
                <c:pt idx="17">
                  <c:v>0.95525000000000004</c:v>
                </c:pt>
                <c:pt idx="18">
                  <c:v>0.95115000000000005</c:v>
                </c:pt>
              </c:numCache>
            </c:numRef>
          </c:yVal>
          <c:smooth val="1"/>
        </c:ser>
        <c:ser>
          <c:idx val="1"/>
          <c:order val="1"/>
          <c:tx>
            <c:v>FIFO</c:v>
          </c:tx>
          <c:marker>
            <c:symbol val="none"/>
          </c:marker>
          <c:xVal>
            <c:numRef>
              <c:f>'Sheet1 (2)'!$A$2:$A$20</c:f>
              <c:numCache>
                <c:formatCode>General</c:formatCode>
                <c:ptCount val="19"/>
                <c:pt idx="0">
                  <c:v>3.3333333333333277</c:v>
                </c:pt>
                <c:pt idx="1">
                  <c:v>5</c:v>
                </c:pt>
                <c:pt idx="2">
                  <c:v>6.6666666666666696</c:v>
                </c:pt>
                <c:pt idx="3">
                  <c:v>8.3333333333333304</c:v>
                </c:pt>
                <c:pt idx="4">
                  <c:v>10</c:v>
                </c:pt>
                <c:pt idx="5">
                  <c:v>11.666666666666709</c:v>
                </c:pt>
                <c:pt idx="6">
                  <c:v>13.3333333333333</c:v>
                </c:pt>
                <c:pt idx="7">
                  <c:v>15</c:v>
                </c:pt>
                <c:pt idx="8">
                  <c:v>16.6666666666667</c:v>
                </c:pt>
                <c:pt idx="9">
                  <c:v>18.333333333333275</c:v>
                </c:pt>
                <c:pt idx="10">
                  <c:v>20</c:v>
                </c:pt>
                <c:pt idx="11">
                  <c:v>21.6666666666667</c:v>
                </c:pt>
                <c:pt idx="12">
                  <c:v>23.333333333333275</c:v>
                </c:pt>
                <c:pt idx="13">
                  <c:v>25</c:v>
                </c:pt>
                <c:pt idx="14">
                  <c:v>26.6666666666667</c:v>
                </c:pt>
                <c:pt idx="15">
                  <c:v>28.333333333333275</c:v>
                </c:pt>
                <c:pt idx="16">
                  <c:v>30</c:v>
                </c:pt>
                <c:pt idx="17">
                  <c:v>31.666666666666696</c:v>
                </c:pt>
                <c:pt idx="18">
                  <c:v>33.3333333333333</c:v>
                </c:pt>
              </c:numCache>
            </c:numRef>
          </c:xVal>
          <c:yVal>
            <c:numRef>
              <c:f>'Sheet1 (2)'!$E$2:$E$20</c:f>
              <c:numCache>
                <c:formatCode>General</c:formatCode>
                <c:ptCount val="19"/>
                <c:pt idx="0">
                  <c:v>0.99558999999999931</c:v>
                </c:pt>
                <c:pt idx="1">
                  <c:v>0.99402999999999997</c:v>
                </c:pt>
                <c:pt idx="2">
                  <c:v>0.99224999999999997</c:v>
                </c:pt>
                <c:pt idx="3">
                  <c:v>0.99020999999999959</c:v>
                </c:pt>
                <c:pt idx="4">
                  <c:v>0.98810999999999949</c:v>
                </c:pt>
                <c:pt idx="5">
                  <c:v>0.98540999999999956</c:v>
                </c:pt>
                <c:pt idx="6">
                  <c:v>0.98265000000000002</c:v>
                </c:pt>
                <c:pt idx="7">
                  <c:v>0.97978000000000054</c:v>
                </c:pt>
                <c:pt idx="8">
                  <c:v>0.97650000000000003</c:v>
                </c:pt>
                <c:pt idx="9">
                  <c:v>0.97299000000000069</c:v>
                </c:pt>
                <c:pt idx="10">
                  <c:v>0.96911000000000003</c:v>
                </c:pt>
                <c:pt idx="11">
                  <c:v>0.96501999999999999</c:v>
                </c:pt>
                <c:pt idx="12">
                  <c:v>0.96055000000000001</c:v>
                </c:pt>
                <c:pt idx="13">
                  <c:v>0.95578000000000052</c:v>
                </c:pt>
                <c:pt idx="14">
                  <c:v>0.95064000000000082</c:v>
                </c:pt>
                <c:pt idx="15">
                  <c:v>0.94523000000000001</c:v>
                </c:pt>
                <c:pt idx="16">
                  <c:v>0.93940000000000001</c:v>
                </c:pt>
                <c:pt idx="17">
                  <c:v>0.93342999999999998</c:v>
                </c:pt>
                <c:pt idx="18">
                  <c:v>0.92725999999999997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360128"/>
        <c:axId val="39360704"/>
      </c:scatterChart>
      <c:valAx>
        <c:axId val="39360128"/>
        <c:scaling>
          <c:orientation val="minMax"/>
          <c:max val="3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Arrival Rate</a:t>
                </a:r>
              </a:p>
            </c:rich>
          </c:tx>
          <c:layout>
            <c:manualLayout>
              <c:xMode val="edge"/>
              <c:yMode val="edge"/>
              <c:x val="0.76665106720150655"/>
              <c:y val="0.8845402298850568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9360704"/>
        <c:crosses val="autoZero"/>
        <c:crossBetween val="midCat"/>
      </c:valAx>
      <c:valAx>
        <c:axId val="39360704"/>
        <c:scaling>
          <c:orientation val="minMax"/>
          <c:max val="1"/>
          <c:min val="0.9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Quality</a:t>
                </a:r>
              </a:p>
            </c:rich>
          </c:tx>
          <c:layout>
            <c:manualLayout>
              <c:xMode val="edge"/>
              <c:yMode val="edge"/>
              <c:x val="5.7839350269895508E-3"/>
              <c:y val="2.4825776088333848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936012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5989558825067188"/>
          <c:y val="0.45728100832315749"/>
          <c:w val="0.2086156685593584"/>
          <c:h val="0.24737252094825013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806731511502329"/>
          <c:y val="7.5872312913854836E-2"/>
          <c:w val="0.74735077968195152"/>
          <c:h val="0.78048820826908472"/>
        </c:manualLayout>
      </c:layout>
      <c:scatterChart>
        <c:scatterStyle val="lineMarker"/>
        <c:varyColors val="0"/>
        <c:ser>
          <c:idx val="0"/>
          <c:order val="0"/>
          <c:xVal>
            <c:numRef>
              <c:f>'quality profile'!$A$2:$A$12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'quality profile'!$B$2:$B$12</c:f>
              <c:numCache>
                <c:formatCode>General</c:formatCode>
                <c:ptCount val="11"/>
                <c:pt idx="0">
                  <c:v>0</c:v>
                </c:pt>
                <c:pt idx="1">
                  <c:v>0.35541666666666843</c:v>
                </c:pt>
                <c:pt idx="2">
                  <c:v>0.56713168399082103</c:v>
                </c:pt>
                <c:pt idx="3">
                  <c:v>0.67528270969137105</c:v>
                </c:pt>
                <c:pt idx="4">
                  <c:v>0.7545798710345456</c:v>
                </c:pt>
                <c:pt idx="5">
                  <c:v>0.8240616659918345</c:v>
                </c:pt>
                <c:pt idx="6">
                  <c:v>0.85580338879353002</c:v>
                </c:pt>
                <c:pt idx="7">
                  <c:v>0.91592927628708376</c:v>
                </c:pt>
                <c:pt idx="8">
                  <c:v>0.96095455691560061</c:v>
                </c:pt>
                <c:pt idx="9">
                  <c:v>0.98869027597142001</c:v>
                </c:pt>
                <c:pt idx="10">
                  <c:v>0.99890867121274196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481728"/>
        <c:axId val="155482304"/>
      </c:scatterChart>
      <c:valAx>
        <c:axId val="155481728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600" dirty="0"/>
                  <a:t>Normalized Processing Time</a:t>
                </a:r>
              </a:p>
            </c:rich>
          </c:tx>
          <c:layout>
            <c:manualLayout>
              <c:xMode val="edge"/>
              <c:yMode val="edge"/>
              <c:x val="0.25602819996337794"/>
              <c:y val="0.921490600148908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5482304"/>
        <c:crosses val="autoZero"/>
        <c:crossBetween val="midCat"/>
        <c:majorUnit val="0.1"/>
      </c:valAx>
      <c:valAx>
        <c:axId val="155482304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800"/>
                </a:pPr>
                <a:r>
                  <a:rPr lang="en-US" sz="1600" dirty="0"/>
                  <a:t>Quality</a:t>
                </a:r>
              </a:p>
            </c:rich>
          </c:tx>
          <c:layout>
            <c:manualLayout>
              <c:xMode val="edge"/>
              <c:yMode val="edge"/>
              <c:x val="1.3269569245020948E-2"/>
              <c:y val="5.570604822101843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54817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'150 outlier_off'!$J$14</c:f>
              <c:strCache>
                <c:ptCount val="1"/>
                <c:pt idx="0">
                  <c:v>Tians Proportional Quality</c:v>
                </c:pt>
              </c:strCache>
            </c:strRef>
          </c:tx>
          <c:xVal>
            <c:numRef>
              <c:f>'150 outlier_off'!$I$15:$I$21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'150 outlier_off'!$J$15:$J$21</c:f>
              <c:numCache>
                <c:formatCode>General</c:formatCode>
                <c:ptCount val="7"/>
                <c:pt idx="0">
                  <c:v>0.99643279999999335</c:v>
                </c:pt>
                <c:pt idx="1">
                  <c:v>0.99610217154308767</c:v>
                </c:pt>
                <c:pt idx="2">
                  <c:v>0.99577154308617877</c:v>
                </c:pt>
                <c:pt idx="3">
                  <c:v>0.99360721442886524</c:v>
                </c:pt>
                <c:pt idx="4">
                  <c:v>0.99120240480961908</c:v>
                </c:pt>
                <c:pt idx="5">
                  <c:v>0.98658650634602707</c:v>
                </c:pt>
                <c:pt idx="6">
                  <c:v>0.97806613226453964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'150 outlier_off'!$K$14</c:f>
              <c:strCache>
                <c:ptCount val="1"/>
                <c:pt idx="0">
                  <c:v>Trad Proportional Quality</c:v>
                </c:pt>
              </c:strCache>
            </c:strRef>
          </c:tx>
          <c:xVal>
            <c:numRef>
              <c:f>'150 outlier_off'!$I$15:$I$21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'150 outlier_off'!$K$15:$K$21</c:f>
              <c:numCache>
                <c:formatCode>General</c:formatCode>
                <c:ptCount val="7"/>
                <c:pt idx="0">
                  <c:v>0.99289319379500096</c:v>
                </c:pt>
                <c:pt idx="1">
                  <c:v>0.99206150396030457</c:v>
                </c:pt>
                <c:pt idx="2">
                  <c:v>0.98800564091145648</c:v>
                </c:pt>
                <c:pt idx="3">
                  <c:v>0.98509903404693544</c:v>
                </c:pt>
                <c:pt idx="4">
                  <c:v>0.98219242718241351</c:v>
                </c:pt>
                <c:pt idx="5">
                  <c:v>0.97587927177106504</c:v>
                </c:pt>
                <c:pt idx="6">
                  <c:v>0.96463747601023564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16832"/>
        <c:axId val="37217408"/>
      </c:scatterChart>
      <c:valAx>
        <c:axId val="37216832"/>
        <c:scaling>
          <c:orientation val="minMax"/>
          <c:max val="700"/>
          <c:min val="400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QPS</a:t>
                </a:r>
                <a:endParaRPr lang="en-US" sz="18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37217408"/>
        <c:crosses val="autoZero"/>
        <c:crossBetween val="midCat"/>
      </c:valAx>
      <c:valAx>
        <c:axId val="37217408"/>
        <c:scaling>
          <c:orientation val="minMax"/>
          <c:min val="0.96000000000000063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800"/>
                </a:pPr>
                <a:r>
                  <a:rPr lang="en-US" sz="1800"/>
                  <a:t>Quality</a:t>
                </a:r>
              </a:p>
            </c:rich>
          </c:tx>
          <c:layout>
            <c:manualLayout>
              <c:xMode val="edge"/>
              <c:yMode val="edge"/>
              <c:x val="1.7391304347826087E-2"/>
              <c:y val="2.169184593552611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baseline="0"/>
            </a:pPr>
            <a:endParaRPr lang="en-US"/>
          </a:p>
        </c:txPr>
        <c:crossAx val="3721683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460750319054156"/>
          <c:y val="4.0493155844308834E-2"/>
          <c:w val="0.74254460738279482"/>
          <c:h val="0.7771253369113616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variance!$B$21</c:f>
              <c:strCache>
                <c:ptCount val="1"/>
                <c:pt idx="0">
                  <c:v>Tians</c:v>
                </c:pt>
              </c:strCache>
            </c:strRef>
          </c:tx>
          <c:xVal>
            <c:numRef>
              <c:f>variance!$A$22:$A$28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variance!$B$22:$B$28</c:f>
              <c:numCache>
                <c:formatCode>General</c:formatCode>
                <c:ptCount val="7"/>
                <c:pt idx="0">
                  <c:v>1.7619688274305221E-3</c:v>
                </c:pt>
                <c:pt idx="1">
                  <c:v>1.8322767780004781E-3</c:v>
                </c:pt>
                <c:pt idx="2">
                  <c:v>1.9025847285704383E-3</c:v>
                </c:pt>
                <c:pt idx="3">
                  <c:v>2.727416757354812E-3</c:v>
                </c:pt>
                <c:pt idx="4">
                  <c:v>3.635328773770543E-3</c:v>
                </c:pt>
                <c:pt idx="5">
                  <c:v>5.5330933521329541E-3</c:v>
                </c:pt>
                <c:pt idx="6">
                  <c:v>8.8722138665900206E-3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variance!$C$21</c:f>
              <c:strCache>
                <c:ptCount val="1"/>
                <c:pt idx="0">
                  <c:v>FIFO</c:v>
                </c:pt>
              </c:strCache>
            </c:strRef>
          </c:tx>
          <c:marker>
            <c:symbol val="square"/>
            <c:size val="7"/>
            <c:spPr>
              <a:solidFill>
                <a:srgbClr val="C00000"/>
              </a:solidFill>
            </c:spPr>
          </c:marker>
          <c:xVal>
            <c:numRef>
              <c:f>variance!$A$22:$A$28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variance!$C$22:$C$28</c:f>
              <c:numCache>
                <c:formatCode>General</c:formatCode>
                <c:ptCount val="7"/>
                <c:pt idx="0">
                  <c:v>3.1821673398600252E-3</c:v>
                </c:pt>
                <c:pt idx="1">
                  <c:v>3.7636937892520385E-3</c:v>
                </c:pt>
                <c:pt idx="2">
                  <c:v>6.1018079273493404E-3</c:v>
                </c:pt>
                <c:pt idx="3">
                  <c:v>6.9997312136747128E-3</c:v>
                </c:pt>
                <c:pt idx="4">
                  <c:v>7.8976545000000002E-3</c:v>
                </c:pt>
                <c:pt idx="5">
                  <c:v>1.0480008220328707E-2</c:v>
                </c:pt>
                <c:pt idx="6">
                  <c:v>1.4683484587310901E-2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20288"/>
        <c:axId val="37220864"/>
      </c:scatterChart>
      <c:valAx>
        <c:axId val="37220288"/>
        <c:scaling>
          <c:orientation val="minMax"/>
          <c:max val="700"/>
          <c:min val="400"/>
        </c:scaling>
        <c:delete val="0"/>
        <c:axPos val="b"/>
        <c:title>
          <c:tx>
            <c:rich>
              <a:bodyPr/>
              <a:lstStyle/>
              <a:p>
                <a:pPr>
                  <a:defRPr sz="1600" baseline="0"/>
                </a:pPr>
                <a:r>
                  <a:rPr lang="en-US" sz="1600" b="1" baseline="0" dirty="0"/>
                  <a:t>QPS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aseline="0"/>
            </a:pPr>
            <a:endParaRPr lang="en-US"/>
          </a:p>
        </c:txPr>
        <c:crossAx val="37220864"/>
        <c:crosses val="autoZero"/>
        <c:crossBetween val="midCat"/>
      </c:valAx>
      <c:valAx>
        <c:axId val="3722086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 baseline="0"/>
                </a:pPr>
                <a:r>
                  <a:rPr lang="en-US" sz="1600" baseline="0" dirty="0" smtClean="0"/>
                  <a:t>Quality </a:t>
                </a:r>
              </a:p>
              <a:p>
                <a:pPr>
                  <a:defRPr sz="1600" baseline="0"/>
                </a:pPr>
                <a:r>
                  <a:rPr lang="en-US" sz="1600" baseline="0" dirty="0" smtClean="0"/>
                  <a:t>Variance</a:t>
                </a:r>
                <a:endParaRPr lang="en-US" sz="1600" baseline="0" dirty="0"/>
              </a:p>
            </c:rich>
          </c:tx>
          <c:layout>
            <c:manualLayout>
              <c:xMode val="edge"/>
              <c:yMode val="edge"/>
              <c:x val="9.1743119266055051E-3"/>
              <c:y val="4.560290950178315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722028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655365995917177"/>
          <c:y val="7.1298275215598061E-2"/>
          <c:w val="0.79776343929231053"/>
          <c:h val="0.79518044619422579"/>
        </c:manualLayout>
      </c:layout>
      <c:scatterChart>
        <c:scatterStyle val="lineMarker"/>
        <c:varyColors val="0"/>
        <c:ser>
          <c:idx val="2"/>
          <c:order val="0"/>
          <c:tx>
            <c:strRef>
              <c:f>'high-percentile'!$D$1</c:f>
              <c:strCache>
                <c:ptCount val="1"/>
                <c:pt idx="0">
                  <c:v>Tians 95% Quality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diamond"/>
            <c:size val="11"/>
            <c:spPr>
              <a:solidFill>
                <a:srgbClr val="0070C0"/>
              </a:solidFill>
            </c:spPr>
          </c:marker>
          <c:xVal>
            <c:numRef>
              <c:f>'high-percentile'!$A$2:$A$8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'high-percentile'!$D$2:$D$8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</c:v>
                </c:pt>
                <c:pt idx="6">
                  <c:v>0.9</c:v>
                </c:pt>
              </c:numCache>
            </c:numRef>
          </c:yVal>
          <c:smooth val="0"/>
        </c:ser>
        <c:ser>
          <c:idx val="3"/>
          <c:order val="1"/>
          <c:tx>
            <c:strRef>
              <c:f>'high-percentile'!$E$1</c:f>
              <c:strCache>
                <c:ptCount val="1"/>
                <c:pt idx="0">
                  <c:v>FIFO 95% Quality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square"/>
            <c:size val="9"/>
            <c:spPr>
              <a:solidFill>
                <a:srgbClr val="C00000"/>
              </a:solidFill>
            </c:spPr>
          </c:marker>
          <c:xVal>
            <c:numRef>
              <c:f>'high-percentile'!$A$2:$A$8</c:f>
              <c:numCache>
                <c:formatCode>General</c:formatCode>
                <c:ptCount val="7"/>
                <c:pt idx="0">
                  <c:v>400</c:v>
                </c:pt>
                <c:pt idx="1">
                  <c:v>450</c:v>
                </c:pt>
                <c:pt idx="2">
                  <c:v>500</c:v>
                </c:pt>
                <c:pt idx="3">
                  <c:v>550</c:v>
                </c:pt>
                <c:pt idx="4">
                  <c:v>600</c:v>
                </c:pt>
                <c:pt idx="5">
                  <c:v>650</c:v>
                </c:pt>
                <c:pt idx="6">
                  <c:v>700</c:v>
                </c:pt>
              </c:numCache>
            </c:numRef>
          </c:xVal>
          <c:yVal>
            <c:numRef>
              <c:f>'high-percentile'!$E$2:$E$8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</c:v>
                </c:pt>
                <c:pt idx="4">
                  <c:v>0.9</c:v>
                </c:pt>
                <c:pt idx="5">
                  <c:v>0.8</c:v>
                </c:pt>
                <c:pt idx="6">
                  <c:v>0.70000000000000062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22592"/>
        <c:axId val="37223168"/>
      </c:scatterChart>
      <c:valAx>
        <c:axId val="37222592"/>
        <c:scaling>
          <c:orientation val="minMax"/>
          <c:max val="700"/>
          <c:min val="400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QPS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37223168"/>
        <c:crosses val="autoZero"/>
        <c:crossBetween val="midCat"/>
      </c:valAx>
      <c:valAx>
        <c:axId val="37223168"/>
        <c:scaling>
          <c:orientation val="minMax"/>
          <c:max val="1"/>
          <c:min val="0.70000000000000062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800"/>
                </a:pPr>
                <a:r>
                  <a:rPr lang="en-US" sz="1800" dirty="0" smtClean="0"/>
                  <a:t>95% Quality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3.5712549820161415E-4"/>
              <c:y val="7.2416338582677181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3722259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'three types'!$C$1</c:f>
              <c:strCache>
                <c:ptCount val="1"/>
                <c:pt idx="0">
                  <c:v>Setup profile</c:v>
                </c:pt>
              </c:strCache>
            </c:strRef>
          </c:tx>
          <c:spPr>
            <a:ln w="635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'three types'!$B$2:$B$12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'three types'!$C$2:$C$12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0.329072657631025</c:v>
                </c:pt>
                <c:pt idx="4">
                  <c:v>0.55524956111337964</c:v>
                </c:pt>
                <c:pt idx="5">
                  <c:v>0.71070456620901989</c:v>
                </c:pt>
                <c:pt idx="6">
                  <c:v>0.81755127883620116</c:v>
                </c:pt>
                <c:pt idx="7">
                  <c:v>0.89098873420929969</c:v>
                </c:pt>
                <c:pt idx="8">
                  <c:v>0.94146347244943362</c:v>
                </c:pt>
                <c:pt idx="9">
                  <c:v>0.9761555677496635</c:v>
                </c:pt>
                <c:pt idx="10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954688"/>
        <c:axId val="38955264"/>
      </c:scatterChart>
      <c:valAx>
        <c:axId val="38954688"/>
        <c:scaling>
          <c:orientation val="minMax"/>
          <c:max val="1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Normalized processing time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38955264"/>
        <c:crosses val="autoZero"/>
        <c:crossBetween val="midCat"/>
        <c:majorUnit val="0.1"/>
        <c:minorUnit val="0.1"/>
      </c:valAx>
      <c:valAx>
        <c:axId val="38955264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Quality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3895468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71207349081378"/>
          <c:y val="6.2153077639488657E-2"/>
          <c:w val="0.60539393102178063"/>
          <c:h val="0.77914368324280414"/>
        </c:manualLayout>
      </c:layout>
      <c:scatterChart>
        <c:scatterStyle val="smoothMarker"/>
        <c:varyColors val="0"/>
        <c:ser>
          <c:idx val="0"/>
          <c:order val="0"/>
          <c:tx>
            <c:v>Zeta</c:v>
          </c:tx>
          <c:marker>
            <c:symbol val="none"/>
          </c:marker>
          <c:xVal>
            <c:numRef>
              <c:f>Sheet1!$A$2:$A$20</c:f>
              <c:numCache>
                <c:formatCode>General</c:formatCode>
                <c:ptCount val="19"/>
                <c:pt idx="0">
                  <c:v>3.3333333333333282</c:v>
                </c:pt>
                <c:pt idx="1">
                  <c:v>5</c:v>
                </c:pt>
                <c:pt idx="2">
                  <c:v>6.6666666666666696</c:v>
                </c:pt>
                <c:pt idx="3">
                  <c:v>8.3333333333333304</c:v>
                </c:pt>
                <c:pt idx="4">
                  <c:v>10</c:v>
                </c:pt>
                <c:pt idx="5">
                  <c:v>11.666666666666707</c:v>
                </c:pt>
                <c:pt idx="6">
                  <c:v>13.3333333333333</c:v>
                </c:pt>
                <c:pt idx="7">
                  <c:v>15</c:v>
                </c:pt>
                <c:pt idx="8">
                  <c:v>16.6666666666667</c:v>
                </c:pt>
                <c:pt idx="9">
                  <c:v>18.333333333333279</c:v>
                </c:pt>
                <c:pt idx="10">
                  <c:v>20</c:v>
                </c:pt>
                <c:pt idx="11">
                  <c:v>21.6666666666667</c:v>
                </c:pt>
                <c:pt idx="12">
                  <c:v>23.333333333333279</c:v>
                </c:pt>
                <c:pt idx="13">
                  <c:v>25</c:v>
                </c:pt>
                <c:pt idx="14">
                  <c:v>26.6666666666667</c:v>
                </c:pt>
                <c:pt idx="15">
                  <c:v>28.333333333333279</c:v>
                </c:pt>
                <c:pt idx="16">
                  <c:v>30</c:v>
                </c:pt>
                <c:pt idx="17">
                  <c:v>31.666666666666696</c:v>
                </c:pt>
                <c:pt idx="18">
                  <c:v>33.3333333333333</c:v>
                </c:pt>
              </c:numCache>
            </c:numRef>
          </c:xVal>
          <c:yVal>
            <c:numRef>
              <c:f>Sheet1!$F$2:$F$20</c:f>
              <c:numCache>
                <c:formatCode>General</c:formatCode>
                <c:ptCount val="19"/>
                <c:pt idx="0">
                  <c:v>0.99570000000000003</c:v>
                </c:pt>
                <c:pt idx="1">
                  <c:v>0.99439</c:v>
                </c:pt>
                <c:pt idx="2">
                  <c:v>0.99299999999999999</c:v>
                </c:pt>
                <c:pt idx="3">
                  <c:v>0.99129999999999996</c:v>
                </c:pt>
                <c:pt idx="4">
                  <c:v>0.98935999999999957</c:v>
                </c:pt>
                <c:pt idx="5">
                  <c:v>0.98709999999999998</c:v>
                </c:pt>
                <c:pt idx="6">
                  <c:v>0.98468</c:v>
                </c:pt>
                <c:pt idx="7">
                  <c:v>0.98207999999999951</c:v>
                </c:pt>
                <c:pt idx="8">
                  <c:v>0.97929999999999995</c:v>
                </c:pt>
                <c:pt idx="9">
                  <c:v>0.97626000000000002</c:v>
                </c:pt>
                <c:pt idx="10">
                  <c:v>0.9729800000000004</c:v>
                </c:pt>
                <c:pt idx="11">
                  <c:v>0.96935000000000004</c:v>
                </c:pt>
                <c:pt idx="12">
                  <c:v>0.96548999999999996</c:v>
                </c:pt>
                <c:pt idx="13">
                  <c:v>0.96143000000000001</c:v>
                </c:pt>
                <c:pt idx="14">
                  <c:v>0.95696000000000003</c:v>
                </c:pt>
                <c:pt idx="15">
                  <c:v>0.95230999999999999</c:v>
                </c:pt>
                <c:pt idx="16">
                  <c:v>0.94733999999999996</c:v>
                </c:pt>
                <c:pt idx="17">
                  <c:v>0.94232000000000005</c:v>
                </c:pt>
                <c:pt idx="18">
                  <c:v>0.93691999999999998</c:v>
                </c:pt>
              </c:numCache>
            </c:numRef>
          </c:yVal>
          <c:smooth val="1"/>
        </c:ser>
        <c:ser>
          <c:idx val="1"/>
          <c:order val="1"/>
          <c:tx>
            <c:v>FIFO</c:v>
          </c:tx>
          <c:marker>
            <c:symbol val="none"/>
          </c:marker>
          <c:xVal>
            <c:numRef>
              <c:f>Sheet1!$A$2:$A$20</c:f>
              <c:numCache>
                <c:formatCode>General</c:formatCode>
                <c:ptCount val="19"/>
                <c:pt idx="0">
                  <c:v>3.3333333333333282</c:v>
                </c:pt>
                <c:pt idx="1">
                  <c:v>5</c:v>
                </c:pt>
                <c:pt idx="2">
                  <c:v>6.6666666666666696</c:v>
                </c:pt>
                <c:pt idx="3">
                  <c:v>8.3333333333333304</c:v>
                </c:pt>
                <c:pt idx="4">
                  <c:v>10</c:v>
                </c:pt>
                <c:pt idx="5">
                  <c:v>11.666666666666707</c:v>
                </c:pt>
                <c:pt idx="6">
                  <c:v>13.3333333333333</c:v>
                </c:pt>
                <c:pt idx="7">
                  <c:v>15</c:v>
                </c:pt>
                <c:pt idx="8">
                  <c:v>16.6666666666667</c:v>
                </c:pt>
                <c:pt idx="9">
                  <c:v>18.333333333333279</c:v>
                </c:pt>
                <c:pt idx="10">
                  <c:v>20</c:v>
                </c:pt>
                <c:pt idx="11">
                  <c:v>21.6666666666667</c:v>
                </c:pt>
                <c:pt idx="12">
                  <c:v>23.333333333333279</c:v>
                </c:pt>
                <c:pt idx="13">
                  <c:v>25</c:v>
                </c:pt>
                <c:pt idx="14">
                  <c:v>26.6666666666667</c:v>
                </c:pt>
                <c:pt idx="15">
                  <c:v>28.333333333333279</c:v>
                </c:pt>
                <c:pt idx="16">
                  <c:v>30</c:v>
                </c:pt>
                <c:pt idx="17">
                  <c:v>31.666666666666696</c:v>
                </c:pt>
                <c:pt idx="18">
                  <c:v>33.3333333333333</c:v>
                </c:pt>
              </c:numCache>
            </c:numRef>
          </c:xVal>
          <c:yVal>
            <c:numRef>
              <c:f>Sheet1!$E$2:$E$20</c:f>
              <c:numCache>
                <c:formatCode>General</c:formatCode>
                <c:ptCount val="19"/>
                <c:pt idx="0">
                  <c:v>0.99470999999999998</c:v>
                </c:pt>
                <c:pt idx="1">
                  <c:v>0.99268000000000001</c:v>
                </c:pt>
                <c:pt idx="2">
                  <c:v>0.9904999999999996</c:v>
                </c:pt>
                <c:pt idx="3">
                  <c:v>0.98797999999999997</c:v>
                </c:pt>
                <c:pt idx="4">
                  <c:v>0.98514999999999997</c:v>
                </c:pt>
                <c:pt idx="5">
                  <c:v>0.98187000000000002</c:v>
                </c:pt>
                <c:pt idx="6">
                  <c:v>0.97841</c:v>
                </c:pt>
                <c:pt idx="7">
                  <c:v>0.97472000000000059</c:v>
                </c:pt>
                <c:pt idx="8">
                  <c:v>0.97066000000000041</c:v>
                </c:pt>
                <c:pt idx="9">
                  <c:v>0.96606000000000003</c:v>
                </c:pt>
                <c:pt idx="10">
                  <c:v>0.96116999999999997</c:v>
                </c:pt>
                <c:pt idx="11">
                  <c:v>0.95586000000000004</c:v>
                </c:pt>
                <c:pt idx="12">
                  <c:v>0.95008000000000004</c:v>
                </c:pt>
                <c:pt idx="13">
                  <c:v>0.94388000000000005</c:v>
                </c:pt>
                <c:pt idx="14">
                  <c:v>0.93735999999999997</c:v>
                </c:pt>
                <c:pt idx="15">
                  <c:v>0.93035999999999996</c:v>
                </c:pt>
                <c:pt idx="16">
                  <c:v>0.92330999999999996</c:v>
                </c:pt>
                <c:pt idx="17">
                  <c:v>0.91571999999999998</c:v>
                </c:pt>
                <c:pt idx="18">
                  <c:v>0.90786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956992"/>
        <c:axId val="38957568"/>
      </c:scatterChart>
      <c:valAx>
        <c:axId val="38956992"/>
        <c:scaling>
          <c:orientation val="minMax"/>
          <c:max val="3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Arrival Rate</a:t>
                </a:r>
              </a:p>
            </c:rich>
          </c:tx>
          <c:layout>
            <c:manualLayout>
              <c:xMode val="edge"/>
              <c:yMode val="edge"/>
              <c:x val="0.78302643090666257"/>
              <c:y val="0.8436021505376344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8957568"/>
        <c:crosses val="autoZero"/>
        <c:crossBetween val="midCat"/>
      </c:valAx>
      <c:valAx>
        <c:axId val="3895756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/>
                  <a:t>Quality</a:t>
                </a:r>
              </a:p>
            </c:rich>
          </c:tx>
          <c:layout>
            <c:manualLayout>
              <c:xMode val="edge"/>
              <c:yMode val="edge"/>
              <c:x val="4.0651102822673466E-2"/>
              <c:y val="8.581915163830318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895699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5989558825067188"/>
          <c:y val="0.45728100832315749"/>
          <c:w val="0.2086156685593584"/>
          <c:h val="0.24737252094825024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'three types'!$C$1</c:f>
              <c:strCache>
                <c:ptCount val="1"/>
                <c:pt idx="0">
                  <c:v>Setup profile</c:v>
                </c:pt>
              </c:strCache>
            </c:strRef>
          </c:tx>
          <c:spPr>
            <a:ln w="635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'three types'!$B$2:$B$12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'three types'!$C$2:$C$12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0.32907265763102506</c:v>
                </c:pt>
                <c:pt idx="4">
                  <c:v>0.55524956111337964</c:v>
                </c:pt>
                <c:pt idx="5">
                  <c:v>0.71070456620902001</c:v>
                </c:pt>
                <c:pt idx="6">
                  <c:v>0.81755127883620116</c:v>
                </c:pt>
                <c:pt idx="7">
                  <c:v>0.89098873420929969</c:v>
                </c:pt>
                <c:pt idx="8">
                  <c:v>0.94146347244943362</c:v>
                </c:pt>
                <c:pt idx="9">
                  <c:v>0.9761555677496635</c:v>
                </c:pt>
                <c:pt idx="10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959872"/>
        <c:axId val="38960448"/>
      </c:scatterChart>
      <c:valAx>
        <c:axId val="38959872"/>
        <c:scaling>
          <c:orientation val="minMax"/>
          <c:max val="1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Normalized processing time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38960448"/>
        <c:crosses val="autoZero"/>
        <c:crossBetween val="midCat"/>
        <c:majorUnit val="0.1"/>
        <c:minorUnit val="0.1"/>
      </c:valAx>
      <c:valAx>
        <c:axId val="38960448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Quality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3895987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71207349081381"/>
          <c:y val="6.2153077639488678E-2"/>
          <c:w val="0.60539393102178063"/>
          <c:h val="0.77914368324280425"/>
        </c:manualLayout>
      </c:layout>
      <c:scatterChart>
        <c:scatterStyle val="smoothMarker"/>
        <c:varyColors val="0"/>
        <c:ser>
          <c:idx val="0"/>
          <c:order val="0"/>
          <c:tx>
            <c:v>Zeta</c:v>
          </c:tx>
          <c:marker>
            <c:symbol val="none"/>
          </c:marker>
          <c:xVal>
            <c:numRef>
              <c:f>Sheet1!$A$2:$A$20</c:f>
              <c:numCache>
                <c:formatCode>General</c:formatCode>
                <c:ptCount val="19"/>
                <c:pt idx="0">
                  <c:v>3.3333333333333277</c:v>
                </c:pt>
                <c:pt idx="1">
                  <c:v>5</c:v>
                </c:pt>
                <c:pt idx="2">
                  <c:v>6.6666666666666696</c:v>
                </c:pt>
                <c:pt idx="3">
                  <c:v>8.3333333333333304</c:v>
                </c:pt>
                <c:pt idx="4">
                  <c:v>10</c:v>
                </c:pt>
                <c:pt idx="5">
                  <c:v>11.666666666666709</c:v>
                </c:pt>
                <c:pt idx="6">
                  <c:v>13.3333333333333</c:v>
                </c:pt>
                <c:pt idx="7">
                  <c:v>15</c:v>
                </c:pt>
                <c:pt idx="8">
                  <c:v>16.6666666666667</c:v>
                </c:pt>
                <c:pt idx="9">
                  <c:v>18.333333333333275</c:v>
                </c:pt>
                <c:pt idx="10">
                  <c:v>20</c:v>
                </c:pt>
                <c:pt idx="11">
                  <c:v>21.6666666666667</c:v>
                </c:pt>
                <c:pt idx="12">
                  <c:v>23.333333333333275</c:v>
                </c:pt>
                <c:pt idx="13">
                  <c:v>25</c:v>
                </c:pt>
                <c:pt idx="14">
                  <c:v>26.6666666666667</c:v>
                </c:pt>
                <c:pt idx="15">
                  <c:v>28.333333333333275</c:v>
                </c:pt>
                <c:pt idx="16">
                  <c:v>30</c:v>
                </c:pt>
                <c:pt idx="17">
                  <c:v>31.666666666666696</c:v>
                </c:pt>
                <c:pt idx="18">
                  <c:v>33.3333333333333</c:v>
                </c:pt>
              </c:numCache>
            </c:numRef>
          </c:xVal>
          <c:yVal>
            <c:numRef>
              <c:f>Sheet1!$F$2:$F$20</c:f>
              <c:numCache>
                <c:formatCode>General</c:formatCode>
                <c:ptCount val="19"/>
                <c:pt idx="0">
                  <c:v>0.99570000000000003</c:v>
                </c:pt>
                <c:pt idx="1">
                  <c:v>0.99439</c:v>
                </c:pt>
                <c:pt idx="2">
                  <c:v>0.99299999999999999</c:v>
                </c:pt>
                <c:pt idx="3">
                  <c:v>0.99129999999999996</c:v>
                </c:pt>
                <c:pt idx="4">
                  <c:v>0.98935999999999957</c:v>
                </c:pt>
                <c:pt idx="5">
                  <c:v>0.98709999999999998</c:v>
                </c:pt>
                <c:pt idx="6">
                  <c:v>0.98468</c:v>
                </c:pt>
                <c:pt idx="7">
                  <c:v>0.98207999999999951</c:v>
                </c:pt>
                <c:pt idx="8">
                  <c:v>0.97929999999999995</c:v>
                </c:pt>
                <c:pt idx="9">
                  <c:v>0.97626000000000002</c:v>
                </c:pt>
                <c:pt idx="10">
                  <c:v>0.97298000000000051</c:v>
                </c:pt>
                <c:pt idx="11">
                  <c:v>0.96935000000000004</c:v>
                </c:pt>
                <c:pt idx="12">
                  <c:v>0.96548999999999996</c:v>
                </c:pt>
                <c:pt idx="13">
                  <c:v>0.96143000000000001</c:v>
                </c:pt>
                <c:pt idx="14">
                  <c:v>0.95696000000000003</c:v>
                </c:pt>
                <c:pt idx="15">
                  <c:v>0.95230999999999999</c:v>
                </c:pt>
                <c:pt idx="16">
                  <c:v>0.94733999999999996</c:v>
                </c:pt>
                <c:pt idx="17">
                  <c:v>0.94232000000000005</c:v>
                </c:pt>
                <c:pt idx="18">
                  <c:v>0.93691999999999998</c:v>
                </c:pt>
              </c:numCache>
            </c:numRef>
          </c:yVal>
          <c:smooth val="1"/>
        </c:ser>
        <c:ser>
          <c:idx val="1"/>
          <c:order val="1"/>
          <c:tx>
            <c:v>FIFO</c:v>
          </c:tx>
          <c:marker>
            <c:symbol val="none"/>
          </c:marker>
          <c:xVal>
            <c:numRef>
              <c:f>Sheet1!$A$2:$A$20</c:f>
              <c:numCache>
                <c:formatCode>General</c:formatCode>
                <c:ptCount val="19"/>
                <c:pt idx="0">
                  <c:v>3.3333333333333277</c:v>
                </c:pt>
                <c:pt idx="1">
                  <c:v>5</c:v>
                </c:pt>
                <c:pt idx="2">
                  <c:v>6.6666666666666696</c:v>
                </c:pt>
                <c:pt idx="3">
                  <c:v>8.3333333333333304</c:v>
                </c:pt>
                <c:pt idx="4">
                  <c:v>10</c:v>
                </c:pt>
                <c:pt idx="5">
                  <c:v>11.666666666666709</c:v>
                </c:pt>
                <c:pt idx="6">
                  <c:v>13.3333333333333</c:v>
                </c:pt>
                <c:pt idx="7">
                  <c:v>15</c:v>
                </c:pt>
                <c:pt idx="8">
                  <c:v>16.6666666666667</c:v>
                </c:pt>
                <c:pt idx="9">
                  <c:v>18.333333333333275</c:v>
                </c:pt>
                <c:pt idx="10">
                  <c:v>20</c:v>
                </c:pt>
                <c:pt idx="11">
                  <c:v>21.6666666666667</c:v>
                </c:pt>
                <c:pt idx="12">
                  <c:v>23.333333333333275</c:v>
                </c:pt>
                <c:pt idx="13">
                  <c:v>25</c:v>
                </c:pt>
                <c:pt idx="14">
                  <c:v>26.6666666666667</c:v>
                </c:pt>
                <c:pt idx="15">
                  <c:v>28.333333333333275</c:v>
                </c:pt>
                <c:pt idx="16">
                  <c:v>30</c:v>
                </c:pt>
                <c:pt idx="17">
                  <c:v>31.666666666666696</c:v>
                </c:pt>
                <c:pt idx="18">
                  <c:v>33.3333333333333</c:v>
                </c:pt>
              </c:numCache>
            </c:numRef>
          </c:xVal>
          <c:yVal>
            <c:numRef>
              <c:f>Sheet1!$E$2:$E$20</c:f>
              <c:numCache>
                <c:formatCode>General</c:formatCode>
                <c:ptCount val="19"/>
                <c:pt idx="0">
                  <c:v>0.99470999999999998</c:v>
                </c:pt>
                <c:pt idx="1">
                  <c:v>0.99268000000000001</c:v>
                </c:pt>
                <c:pt idx="2">
                  <c:v>0.99049999999999949</c:v>
                </c:pt>
                <c:pt idx="3">
                  <c:v>0.98797999999999997</c:v>
                </c:pt>
                <c:pt idx="4">
                  <c:v>0.98514999999999997</c:v>
                </c:pt>
                <c:pt idx="5">
                  <c:v>0.98187000000000002</c:v>
                </c:pt>
                <c:pt idx="6">
                  <c:v>0.97841</c:v>
                </c:pt>
                <c:pt idx="7">
                  <c:v>0.97472000000000081</c:v>
                </c:pt>
                <c:pt idx="8">
                  <c:v>0.97066000000000052</c:v>
                </c:pt>
                <c:pt idx="9">
                  <c:v>0.96606000000000003</c:v>
                </c:pt>
                <c:pt idx="10">
                  <c:v>0.96116999999999997</c:v>
                </c:pt>
                <c:pt idx="11">
                  <c:v>0.95586000000000004</c:v>
                </c:pt>
                <c:pt idx="12">
                  <c:v>0.95008000000000004</c:v>
                </c:pt>
                <c:pt idx="13">
                  <c:v>0.94388000000000005</c:v>
                </c:pt>
                <c:pt idx="14">
                  <c:v>0.93735999999999997</c:v>
                </c:pt>
                <c:pt idx="15">
                  <c:v>0.93035999999999996</c:v>
                </c:pt>
                <c:pt idx="16">
                  <c:v>0.92330999999999996</c:v>
                </c:pt>
                <c:pt idx="17">
                  <c:v>0.91571999999999998</c:v>
                </c:pt>
                <c:pt idx="18">
                  <c:v>0.90786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355520"/>
        <c:axId val="39356096"/>
      </c:scatterChart>
      <c:valAx>
        <c:axId val="39355520"/>
        <c:scaling>
          <c:orientation val="minMax"/>
          <c:max val="3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Arrival Rate</a:t>
                </a:r>
              </a:p>
            </c:rich>
          </c:tx>
          <c:layout>
            <c:manualLayout>
              <c:xMode val="edge"/>
              <c:yMode val="edge"/>
              <c:x val="0.78302643090666257"/>
              <c:y val="0.8436021505376344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9356096"/>
        <c:crosses val="autoZero"/>
        <c:crossBetween val="midCat"/>
      </c:valAx>
      <c:valAx>
        <c:axId val="39356096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/>
                  <a:t>Quality</a:t>
                </a:r>
              </a:p>
            </c:rich>
          </c:tx>
          <c:layout>
            <c:manualLayout>
              <c:xMode val="edge"/>
              <c:yMode val="edge"/>
              <c:x val="4.0651102822673466E-2"/>
              <c:y val="8.581915163830318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93555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5989558825067188"/>
          <c:y val="0.45728100832315749"/>
          <c:w val="0.2086156685593584"/>
          <c:h val="0.24737252094825019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C18A2-A310-4304-B8BD-88A5457DDAD0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77821-8CEE-4FF5-9BAF-FC8E794D36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88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76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305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9679F-0357-44B8-987A-396F2C69F5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915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024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08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40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77821-8CEE-4FF5-9BAF-FC8E794D363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5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3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3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3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3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3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59E-EE85-4DE2-A2B8-C3644636D2E3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DF08B-966B-4E03-B24E-74AC3B33E39F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E313-531B-466E-941E-BA6EE8E713F8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2111-3E96-4ACE-9A13-1DF39D190117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095-511F-4EF4-A561-C27550EECF43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315E8-AB94-461D-9E3C-7C88B89074CE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CCAA-4A44-42CC-B209-1884F5A4DFD4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B641-6B20-47A2-AC5F-D75CDB6D59EA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4D2FC-CF00-42C5-9DC3-3F244B5DE057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1629-4BF8-40C3-BAF5-90E8F726A935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3EC4C-B4D1-4D2F-A1C5-AABCBC540C0A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B877C-ED86-4AFC-BC59-CB090142C562}" type="datetime1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08203"/>
            <a:ext cx="7839834" cy="1295399"/>
          </a:xfrm>
          <a:solidFill>
            <a:schemeClr val="bg1">
              <a:alpha val="50000"/>
            </a:schemeClr>
          </a:solidFill>
        </p:spPr>
        <p:txBody>
          <a:bodyPr>
            <a:noAutofit/>
          </a:bodyPr>
          <a:lstStyle/>
          <a:p>
            <a:r>
              <a:rPr lang="en-US" sz="4000" b="1" dirty="0" smtClean="0"/>
              <a:t>Zeta: Scheduling Interactive Services with Partial Execution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40201"/>
            <a:ext cx="7924800" cy="1625600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>
                <a:solidFill>
                  <a:schemeClr val="tx1"/>
                </a:solidFill>
              </a:rPr>
              <a:t>Yuxiong He, Sameh Elnikety, James Larus, Chenyu Yan</a:t>
            </a:r>
          </a:p>
          <a:p>
            <a:pPr lvl="0"/>
            <a:r>
              <a:rPr lang="en-US" sz="2800" dirty="0" smtClean="0">
                <a:solidFill>
                  <a:schemeClr val="tx1"/>
                </a:solidFill>
              </a:rPr>
              <a:t>Microsoft Research and Microsoft Bing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876800" y="4953000"/>
            <a:ext cx="3962400" cy="11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Segoe UI" pitchFamily="34" charset="0"/>
              <a:ea typeface="+mn-ea"/>
              <a:cs typeface="Segoe UI" pitchFamily="34" charset="0"/>
            </a:endParaRPr>
          </a:p>
        </p:txBody>
      </p:sp>
    </p:spTree>
  </p:cSld>
  <p:clrMapOvr>
    <a:masterClrMapping/>
  </p:clrMapOvr>
  <p:transition advTm="216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1"/>
            <a:ext cx="8229600" cy="4775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Inputs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Queue of requests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Request deadline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Average service demand of requests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Unknown exact service demand of a request	</a:t>
            </a:r>
          </a:p>
          <a:p>
            <a:pPr lvl="1">
              <a:buFont typeface="Arial" pitchFamily="34" charset="0"/>
              <a:buChar char="•"/>
            </a:pPr>
            <a:endParaRPr lang="en-US" sz="8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Assign processing time to request R1</a:t>
            </a:r>
            <a:endParaRPr lang="en-US" sz="3000" dirty="0" smtClean="0"/>
          </a:p>
          <a:p>
            <a:pPr>
              <a:buFont typeface="Arial" pitchFamily="34" charset="0"/>
              <a:buChar char="•"/>
            </a:pPr>
            <a:endParaRPr lang="en-US" sz="8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Objective </a:t>
            </a:r>
            <a:r>
              <a:rPr lang="en-US" sz="3000" dirty="0"/>
              <a:t>: maximize total quality of all </a:t>
            </a:r>
            <a:r>
              <a:rPr lang="en-US" sz="3000" dirty="0" smtClean="0"/>
              <a:t>requests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05600" y="2057400"/>
            <a:ext cx="228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2095500" y="1371600"/>
            <a:ext cx="4953000" cy="685800"/>
            <a:chOff x="2133600" y="1371600"/>
            <a:chExt cx="4953000" cy="685800"/>
          </a:xfrm>
        </p:grpSpPr>
        <p:grpSp>
          <p:nvGrpSpPr>
            <p:cNvPr id="10" name="Group 9"/>
            <p:cNvGrpSpPr/>
            <p:nvPr/>
          </p:nvGrpSpPr>
          <p:grpSpPr>
            <a:xfrm>
              <a:off x="2133600" y="1600200"/>
              <a:ext cx="4800600" cy="381000"/>
              <a:chOff x="1600200" y="3200400"/>
              <a:chExt cx="4800600" cy="3810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600200" y="3200400"/>
                <a:ext cx="48006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ounded Rectangle 5"/>
              <p:cNvSpPr/>
              <p:nvPr/>
            </p:nvSpPr>
            <p:spPr>
              <a:xfrm>
                <a:off x="1600200" y="3238500"/>
                <a:ext cx="2286000" cy="274864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R1</a:t>
                </a:r>
                <a:endParaRPr lang="en-US" dirty="0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3886200" y="3246664"/>
                <a:ext cx="533400" cy="266700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R2</a:t>
                </a:r>
                <a:endParaRPr lang="en-US" dirty="0"/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4419600" y="3238500"/>
                <a:ext cx="533400" cy="266700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R3</a:t>
                </a:r>
                <a:endParaRPr lang="en-US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5943600" y="1371600"/>
              <a:ext cx="1143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663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Zeta Scheduling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0"/>
            <a:ext cx="8610600" cy="5080000"/>
          </a:xfrm>
        </p:spPr>
        <p:txBody>
          <a:bodyPr>
            <a:normAutofit/>
          </a:bodyPr>
          <a:lstStyle/>
          <a:p>
            <a:r>
              <a:rPr lang="en-US" dirty="0" smtClean="0"/>
              <a:t>Key idea</a:t>
            </a:r>
          </a:p>
          <a:p>
            <a:pPr lvl="1"/>
            <a:r>
              <a:rPr lang="en-US" dirty="0" smtClean="0"/>
              <a:t>Prevent long requests from starving short ones</a:t>
            </a:r>
          </a:p>
          <a:p>
            <a:pPr lvl="1"/>
            <a:r>
              <a:rPr lang="en-US" dirty="0" smtClean="0"/>
              <a:t>Partially execute long requests if needed</a:t>
            </a:r>
          </a:p>
          <a:p>
            <a:endParaRPr lang="en-US" dirty="0" smtClean="0"/>
          </a:p>
          <a:p>
            <a:pPr marL="1371600" lvl="3" indent="0">
              <a:buNone/>
            </a:pPr>
            <a:endParaRPr lang="en-US" sz="2000" dirty="0" smtClean="0"/>
          </a:p>
          <a:p>
            <a:pPr marL="1371600" lvl="3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1600200" y="3048000"/>
            <a:ext cx="4876800" cy="685800"/>
            <a:chOff x="1600200" y="3048000"/>
            <a:chExt cx="4876800" cy="685800"/>
          </a:xfrm>
        </p:grpSpPr>
        <p:sp>
          <p:nvSpPr>
            <p:cNvPr id="5" name="Rectangle 4"/>
            <p:cNvSpPr/>
            <p:nvPr/>
          </p:nvSpPr>
          <p:spPr>
            <a:xfrm>
              <a:off x="1600200" y="3200400"/>
              <a:ext cx="48006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600200" y="3238500"/>
              <a:ext cx="2286000" cy="27486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R1</a:t>
              </a:r>
              <a:endParaRPr lang="en-US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886200" y="3246664"/>
              <a:ext cx="5334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419600" y="3238500"/>
              <a:ext cx="5334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3048000"/>
              <a:ext cx="2286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>
            <a:off x="1600200" y="4572000"/>
            <a:ext cx="22860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600200" y="4191000"/>
            <a:ext cx="2286000" cy="2748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R1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600200" y="5638800"/>
            <a:ext cx="22860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600200" y="5257800"/>
            <a:ext cx="1219200" cy="2748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2819400" y="5257800"/>
            <a:ext cx="533400" cy="2667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R2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3352800" y="5265964"/>
            <a:ext cx="533400" cy="2667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R3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4038600" y="4114800"/>
            <a:ext cx="1143000" cy="457200"/>
            <a:chOff x="4038600" y="4114800"/>
            <a:chExt cx="1143000" cy="457200"/>
          </a:xfrm>
        </p:grpSpPr>
        <p:sp>
          <p:nvSpPr>
            <p:cNvPr id="14" name="Rounded Rectangle 13"/>
            <p:cNvSpPr/>
            <p:nvPr/>
          </p:nvSpPr>
          <p:spPr>
            <a:xfrm>
              <a:off x="4038600" y="4191000"/>
              <a:ext cx="5334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48200" y="4191000"/>
              <a:ext cx="5334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4152900" y="4114800"/>
              <a:ext cx="266700" cy="457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724400" y="4114800"/>
              <a:ext cx="266700" cy="457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1" y="4114800"/>
            <a:ext cx="523507" cy="52350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3886200" y="4038600"/>
            <a:ext cx="0" cy="599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97086" y="5115108"/>
            <a:ext cx="0" cy="599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986" name="Picture 2" descr="C:\Users\yuxhe\AppData\Local\Microsoft\Windows\Temporary Internet Files\Content.IE5\31ZU4BTD\MC90044131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4" y="4988716"/>
            <a:ext cx="852489" cy="85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07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Two Techniques of Zeta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3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Key Idea: Prevent long requests from starving short ones</a:t>
            </a:r>
            <a:endParaRPr lang="en-US" sz="800" dirty="0" smtClean="0"/>
          </a:p>
          <a:p>
            <a:pPr lvl="1">
              <a:buNone/>
            </a:pPr>
            <a:r>
              <a:rPr lang="en-US" b="1" dirty="0" smtClean="0">
                <a:cs typeface="Courier New" pitchFamily="49" charset="0"/>
              </a:rPr>
              <a:t>(1) </a:t>
            </a:r>
            <a:r>
              <a:rPr lang="en-US" b="1" dirty="0" err="1" smtClean="0">
                <a:cs typeface="Courier New" pitchFamily="49" charset="0"/>
              </a:rPr>
              <a:t>Equi</a:t>
            </a:r>
            <a:r>
              <a:rPr lang="en-US" b="1" dirty="0" smtClean="0">
                <a:cs typeface="Courier New" pitchFamily="49" charset="0"/>
              </a:rPr>
              <a:t>-partitioning</a:t>
            </a:r>
            <a:r>
              <a:rPr lang="en-US" dirty="0" smtClean="0">
                <a:cs typeface="Courier New" pitchFamily="49" charset="0"/>
              </a:rPr>
              <a:t> (EQ) at heavy load: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Allocate resource equally among requests</a:t>
            </a:r>
          </a:p>
          <a:p>
            <a:pPr lvl="2"/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 smtClean="0">
                <a:latin typeface="Courier New" pitchFamily="49" charset="0"/>
                <a:cs typeface="Courier New" pitchFamily="49" charset="0"/>
              </a:rPr>
              <a:t>EQ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/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</a:p>
          <a:p>
            <a:pPr lvl="2"/>
            <a:endParaRPr lang="en-US" sz="800" b="1" i="1" dirty="0" smtClean="0">
              <a:solidFill>
                <a:schemeClr val="accent5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n-US" sz="28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lvl="3">
              <a:buNone/>
            </a:pPr>
            <a:endParaRPr lang="en-US" sz="2000" dirty="0" smtClean="0"/>
          </a:p>
          <a:p>
            <a:pPr lvl="3"/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524000" y="5638800"/>
            <a:ext cx="5943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available time for all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queue length for waiting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524000" y="3124200"/>
            <a:ext cx="4876800" cy="685800"/>
            <a:chOff x="1600200" y="3276600"/>
            <a:chExt cx="4876800" cy="685800"/>
          </a:xfrm>
        </p:grpSpPr>
        <p:sp>
          <p:nvSpPr>
            <p:cNvPr id="6" name="Rectangle 5"/>
            <p:cNvSpPr/>
            <p:nvPr/>
          </p:nvSpPr>
          <p:spPr>
            <a:xfrm>
              <a:off x="1600200" y="3429000"/>
              <a:ext cx="48006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00200" y="3467100"/>
              <a:ext cx="2133600" cy="27486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R1</a:t>
              </a:r>
              <a:endParaRPr lang="en-US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733800" y="3475264"/>
              <a:ext cx="10668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800600" y="3486150"/>
              <a:ext cx="12954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248400" y="3276600"/>
              <a:ext cx="2286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>
            <a:off x="1600200" y="4876800"/>
            <a:ext cx="22860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621971" y="4178754"/>
            <a:ext cx="2264229" cy="654503"/>
            <a:chOff x="1621971" y="4191000"/>
            <a:chExt cx="2264229" cy="654503"/>
          </a:xfrm>
        </p:grpSpPr>
        <p:sp>
          <p:nvSpPr>
            <p:cNvPr id="16" name="Rounded Rectangle 15"/>
            <p:cNvSpPr/>
            <p:nvPr/>
          </p:nvSpPr>
          <p:spPr>
            <a:xfrm>
              <a:off x="1621971" y="4566557"/>
              <a:ext cx="740229" cy="27486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R1</a:t>
              </a:r>
              <a:endParaRPr lang="en-US" dirty="0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362199" y="4191000"/>
              <a:ext cx="761999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124200" y="4191000"/>
              <a:ext cx="751115" cy="27486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2362200" y="4800600"/>
              <a:ext cx="1524000" cy="0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600338" y="4476171"/>
              <a:ext cx="1047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Reserved</a:t>
              </a:r>
              <a:endParaRPr lang="en-US" dirty="0"/>
            </a:p>
          </p:txBody>
        </p:sp>
      </p:grpSp>
      <p:cxnSp>
        <p:nvCxnSpPr>
          <p:cNvPr id="19" name="Straight Connector 18"/>
          <p:cNvCxnSpPr/>
          <p:nvPr/>
        </p:nvCxnSpPr>
        <p:spPr>
          <a:xfrm>
            <a:off x="3875315" y="4372838"/>
            <a:ext cx="0" cy="599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90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Problem of EQ at Light Load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3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Key Idea: Prevent long requests from starving short ones</a:t>
            </a:r>
            <a:endParaRPr lang="en-US" sz="800" dirty="0" smtClean="0"/>
          </a:p>
          <a:p>
            <a:pPr lvl="1">
              <a:buNone/>
            </a:pPr>
            <a:r>
              <a:rPr lang="en-US" b="1" dirty="0" smtClean="0">
                <a:cs typeface="Courier New" pitchFamily="49" charset="0"/>
              </a:rPr>
              <a:t>(1) </a:t>
            </a:r>
            <a:r>
              <a:rPr lang="en-US" b="1" dirty="0" err="1" smtClean="0">
                <a:cs typeface="Courier New" pitchFamily="49" charset="0"/>
              </a:rPr>
              <a:t>Equi</a:t>
            </a:r>
            <a:r>
              <a:rPr lang="en-US" b="1" dirty="0" smtClean="0">
                <a:cs typeface="Courier New" pitchFamily="49" charset="0"/>
              </a:rPr>
              <a:t>-partitioning</a:t>
            </a:r>
            <a:r>
              <a:rPr lang="en-US" dirty="0" smtClean="0">
                <a:cs typeface="Courier New" pitchFamily="49" charset="0"/>
              </a:rPr>
              <a:t> (EQ) at heavy load: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Allocate resource equally among requests</a:t>
            </a:r>
          </a:p>
          <a:p>
            <a:pPr lvl="2"/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 smtClean="0">
                <a:latin typeface="Courier New" pitchFamily="49" charset="0"/>
                <a:cs typeface="Courier New" pitchFamily="49" charset="0"/>
              </a:rPr>
              <a:t>EQ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/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</a:p>
          <a:p>
            <a:pPr lvl="2"/>
            <a:endParaRPr lang="en-US" sz="800" b="1" i="1" dirty="0" smtClean="0">
              <a:solidFill>
                <a:schemeClr val="accent5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n-US" sz="28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lvl="3">
              <a:buNone/>
            </a:pPr>
            <a:endParaRPr lang="en-US" sz="2000" dirty="0" smtClean="0"/>
          </a:p>
          <a:p>
            <a:pPr lvl="3"/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524000" y="5638800"/>
            <a:ext cx="5943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available time for all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queue length for waiting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3429000"/>
            <a:ext cx="48006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00199" y="3467100"/>
            <a:ext cx="1704961" cy="2748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305161" y="3475264"/>
            <a:ext cx="685800" cy="2667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48400" y="3276600"/>
            <a:ext cx="228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600200" y="4876800"/>
            <a:ext cx="27432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621971" y="4191000"/>
            <a:ext cx="2721429" cy="650421"/>
            <a:chOff x="1621971" y="4191000"/>
            <a:chExt cx="2721429" cy="650421"/>
          </a:xfrm>
        </p:grpSpPr>
        <p:sp>
          <p:nvSpPr>
            <p:cNvPr id="16" name="Rounded Rectangle 15"/>
            <p:cNvSpPr/>
            <p:nvPr/>
          </p:nvSpPr>
          <p:spPr>
            <a:xfrm>
              <a:off x="1621971" y="4566557"/>
              <a:ext cx="1273629" cy="27486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R1</a:t>
              </a:r>
              <a:endParaRPr lang="en-US" dirty="0"/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V="1">
              <a:off x="2895600" y="4797875"/>
              <a:ext cx="1447800" cy="2725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095638" y="4409887"/>
              <a:ext cx="1047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Reserved</a:t>
              </a:r>
              <a:endParaRPr lang="en-US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2895600" y="4191000"/>
              <a:ext cx="6858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4343400" y="4362450"/>
            <a:ext cx="0" cy="599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02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Two Techniques of Zeta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3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Key Idea: Prevent long requests from starving short ones</a:t>
            </a:r>
            <a:endParaRPr lang="en-US" sz="800" dirty="0" smtClean="0"/>
          </a:p>
          <a:p>
            <a:pPr lvl="1">
              <a:buNone/>
            </a:pPr>
            <a:r>
              <a:rPr lang="en-US" b="1" dirty="0" smtClean="0"/>
              <a:t>(2) Reservation</a:t>
            </a:r>
            <a:r>
              <a:rPr lang="en-US" dirty="0" smtClean="0"/>
              <a:t> (RESV) at light load</a:t>
            </a:r>
            <a:r>
              <a:rPr lang="en-US" b="1" dirty="0" smtClean="0"/>
              <a:t>: </a:t>
            </a:r>
          </a:p>
          <a:p>
            <a:pPr lvl="2"/>
            <a:r>
              <a:rPr lang="en-US" dirty="0" smtClean="0"/>
              <a:t>Reserve time for later requests in the queue based on average service demand</a:t>
            </a:r>
          </a:p>
          <a:p>
            <a:pPr lvl="2"/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 smtClean="0">
                <a:latin typeface="Courier New" pitchFamily="49" charset="0"/>
                <a:cs typeface="Courier New" pitchFamily="49" charset="0"/>
              </a:rPr>
              <a:t>RESV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 (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x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D</a:t>
            </a:r>
            <a:endParaRPr lang="en-US" sz="800" b="1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524000" y="5638800"/>
            <a:ext cx="5943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available time for all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queue length for waiting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average service demand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600199" y="3429000"/>
            <a:ext cx="4876801" cy="685800"/>
            <a:chOff x="1600199" y="3429000"/>
            <a:chExt cx="4876801" cy="685800"/>
          </a:xfrm>
        </p:grpSpPr>
        <p:sp>
          <p:nvSpPr>
            <p:cNvPr id="6" name="Rectangle 5"/>
            <p:cNvSpPr/>
            <p:nvPr/>
          </p:nvSpPr>
          <p:spPr>
            <a:xfrm>
              <a:off x="1600200" y="3581400"/>
              <a:ext cx="48006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00199" y="3619500"/>
              <a:ext cx="1704961" cy="27486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R1</a:t>
              </a:r>
              <a:endParaRPr lang="en-US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05161" y="3627664"/>
              <a:ext cx="6858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3429000"/>
              <a:ext cx="2286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600200" y="4888468"/>
            <a:ext cx="27432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621971" y="4578225"/>
            <a:ext cx="1683189" cy="2748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R1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589536" y="4239641"/>
            <a:ext cx="1047723" cy="648827"/>
            <a:chOff x="3589536" y="4239641"/>
            <a:chExt cx="1047723" cy="64882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589536" y="4809545"/>
              <a:ext cx="753864" cy="0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89536" y="4519136"/>
              <a:ext cx="1047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Reserved</a:t>
              </a:r>
              <a:endParaRPr lang="en-US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657600" y="4239641"/>
              <a:ext cx="685800" cy="2667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>
            <a:off x="1621971" y="5040868"/>
            <a:ext cx="2035629" cy="0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42593" y="5040868"/>
            <a:ext cx="1562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Assigned to R1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343400" y="4362450"/>
            <a:ext cx="0" cy="599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07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Two Techniques of Zeta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3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Key Idea: Prevent long requests from starving short ones</a:t>
            </a:r>
            <a:endParaRPr lang="en-US" sz="800" dirty="0" smtClean="0"/>
          </a:p>
          <a:p>
            <a:pPr lvl="1">
              <a:buNone/>
            </a:pPr>
            <a:r>
              <a:rPr lang="en-US" b="1" dirty="0" smtClean="0">
                <a:cs typeface="Courier New" pitchFamily="49" charset="0"/>
              </a:rPr>
              <a:t>(1) </a:t>
            </a:r>
            <a:r>
              <a:rPr lang="en-US" b="1" dirty="0" err="1">
                <a:cs typeface="Courier New" pitchFamily="49" charset="0"/>
              </a:rPr>
              <a:t>Equi</a:t>
            </a:r>
            <a:r>
              <a:rPr lang="en-US" b="1" dirty="0">
                <a:cs typeface="Courier New" pitchFamily="49" charset="0"/>
              </a:rPr>
              <a:t>-partitioning</a:t>
            </a:r>
            <a:r>
              <a:rPr lang="en-US" dirty="0">
                <a:cs typeface="Courier New" pitchFamily="49" charset="0"/>
              </a:rPr>
              <a:t> (EQ) at heavy load:</a:t>
            </a:r>
          </a:p>
          <a:p>
            <a:pPr lvl="2"/>
            <a:r>
              <a:rPr lang="en-US" dirty="0">
                <a:cs typeface="Courier New" pitchFamily="49" charset="0"/>
              </a:rPr>
              <a:t>Allocate resource equally among requests</a:t>
            </a:r>
          </a:p>
          <a:p>
            <a:pPr lvl="2"/>
            <a:r>
              <a:rPr lang="en-US" b="1" i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>
                <a:latin typeface="Courier New" pitchFamily="49" charset="0"/>
                <a:cs typeface="Courier New" pitchFamily="49" charset="0"/>
              </a:rPr>
              <a:t>EQ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/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(2) Reservation</a:t>
            </a:r>
            <a:r>
              <a:rPr lang="en-US" dirty="0" smtClean="0"/>
              <a:t> (RESV) at light load</a:t>
            </a:r>
            <a:r>
              <a:rPr lang="en-US" b="1" dirty="0" smtClean="0"/>
              <a:t>: </a:t>
            </a:r>
          </a:p>
          <a:p>
            <a:pPr lvl="2"/>
            <a:r>
              <a:rPr lang="en-US" dirty="0" smtClean="0"/>
              <a:t>Reserve time for later requests in the queue based on mean service demand</a:t>
            </a:r>
          </a:p>
          <a:p>
            <a:pPr lvl="2"/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 smtClean="0">
                <a:latin typeface="Courier New" pitchFamily="49" charset="0"/>
                <a:cs typeface="Courier New" pitchFamily="49" charset="0"/>
              </a:rPr>
              <a:t>RESV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 (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x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D</a:t>
            </a:r>
            <a:endParaRPr lang="en-US" b="1" dirty="0" smtClean="0">
              <a:cs typeface="Courier New" pitchFamily="49" charset="0"/>
            </a:endParaRPr>
          </a:p>
          <a:p>
            <a:pPr lvl="2"/>
            <a:endParaRPr lang="en-US" sz="800" b="1" i="1" dirty="0" smtClean="0">
              <a:solidFill>
                <a:schemeClr val="accent5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>
                <a:solidFill>
                  <a:srgbClr val="FF0000"/>
                </a:solidFill>
                <a:cs typeface="Courier New" pitchFamily="49" charset="0"/>
              </a:rPr>
              <a:t>How to select between RESV and EQ?</a:t>
            </a:r>
          </a:p>
          <a:p>
            <a:pPr marL="0" indent="0">
              <a:buNone/>
            </a:pPr>
            <a:endParaRPr lang="en-US" sz="28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lvl="3">
              <a:buNone/>
            </a:pPr>
            <a:endParaRPr lang="en-US" sz="2000" dirty="0" smtClean="0"/>
          </a:p>
          <a:p>
            <a:pPr lvl="3"/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524000" y="5638800"/>
            <a:ext cx="5943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available time for all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queue length for waiting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average service demand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7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Two Techniques of Zeta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3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Key Idea: Prevent long requests from starving short ones</a:t>
            </a:r>
            <a:endParaRPr lang="en-US" sz="800" dirty="0" smtClean="0"/>
          </a:p>
          <a:p>
            <a:pPr lvl="1">
              <a:buNone/>
            </a:pPr>
            <a:r>
              <a:rPr lang="en-US" b="1" dirty="0" smtClean="0">
                <a:cs typeface="Courier New" pitchFamily="49" charset="0"/>
              </a:rPr>
              <a:t>(1) </a:t>
            </a:r>
            <a:r>
              <a:rPr lang="en-US" b="1" dirty="0" err="1">
                <a:cs typeface="Courier New" pitchFamily="49" charset="0"/>
              </a:rPr>
              <a:t>Equi</a:t>
            </a:r>
            <a:r>
              <a:rPr lang="en-US" b="1" dirty="0">
                <a:cs typeface="Courier New" pitchFamily="49" charset="0"/>
              </a:rPr>
              <a:t>-partitioning</a:t>
            </a:r>
            <a:r>
              <a:rPr lang="en-US" dirty="0">
                <a:cs typeface="Courier New" pitchFamily="49" charset="0"/>
              </a:rPr>
              <a:t> (EQ) at heavy load:</a:t>
            </a:r>
          </a:p>
          <a:p>
            <a:pPr lvl="2"/>
            <a:r>
              <a:rPr lang="en-US" dirty="0">
                <a:cs typeface="Courier New" pitchFamily="49" charset="0"/>
              </a:rPr>
              <a:t>Allocate resource equally among requests</a:t>
            </a:r>
          </a:p>
          <a:p>
            <a:pPr lvl="2"/>
            <a:r>
              <a:rPr lang="en-US" b="1" i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>
                <a:latin typeface="Courier New" pitchFamily="49" charset="0"/>
                <a:cs typeface="Courier New" pitchFamily="49" charset="0"/>
              </a:rPr>
              <a:t>EQ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/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(2) Reservation</a:t>
            </a:r>
            <a:r>
              <a:rPr lang="en-US" dirty="0" smtClean="0"/>
              <a:t> (RESV) at light load</a:t>
            </a:r>
            <a:r>
              <a:rPr lang="en-US" b="1" dirty="0" smtClean="0"/>
              <a:t>: </a:t>
            </a:r>
          </a:p>
          <a:p>
            <a:pPr lvl="2"/>
            <a:r>
              <a:rPr lang="en-US" dirty="0" smtClean="0"/>
              <a:t>Reserve time for later requests in the queue based on mean service demand</a:t>
            </a:r>
          </a:p>
          <a:p>
            <a:pPr lvl="2"/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i="1" baseline="-25000" dirty="0" smtClean="0">
                <a:latin typeface="Courier New" pitchFamily="49" charset="0"/>
                <a:cs typeface="Courier New" pitchFamily="49" charset="0"/>
              </a:rPr>
              <a:t>RESV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 (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x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D</a:t>
            </a:r>
            <a:endParaRPr lang="en-US" b="1" dirty="0" smtClean="0">
              <a:cs typeface="Courier New" pitchFamily="49" charset="0"/>
            </a:endParaRPr>
          </a:p>
          <a:p>
            <a:pPr lvl="2"/>
            <a:endParaRPr lang="en-US" sz="800" b="1" i="1" dirty="0" smtClean="0">
              <a:solidFill>
                <a:schemeClr val="accent5"/>
              </a:solidFill>
              <a:latin typeface="Courier New" pitchFamily="49" charset="0"/>
              <a:cs typeface="Courier New" pitchFamily="49" charset="0"/>
            </a:endParaRPr>
          </a:p>
          <a:p>
            <a:pPr marL="0" lvl="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smtClean="0">
                <a:cs typeface="Courier New" pitchFamily="49" charset="0"/>
              </a:rPr>
              <a:t>Request processing time </a:t>
            </a:r>
            <a:r>
              <a:rPr lang="en-US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max(</a:t>
            </a:r>
            <a:r>
              <a:rPr lang="en-US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="1" i="1" baseline="-25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RESV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800" b="1" i="1" baseline="-25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800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pPr lvl="3">
              <a:buNone/>
            </a:pPr>
            <a:endParaRPr lang="en-US" sz="2000" dirty="0" smtClean="0"/>
          </a:p>
          <a:p>
            <a:pPr lvl="3"/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524000" y="5638800"/>
            <a:ext cx="5943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available time for all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queue length for waiting requests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average service demand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Zeta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Get request R at the front of the job queue</a:t>
            </a:r>
          </a:p>
          <a:p>
            <a:endParaRPr lang="en-US" sz="2800" dirty="0" smtClean="0"/>
          </a:p>
          <a:p>
            <a:r>
              <a:rPr lang="en-US" sz="2800" dirty="0" smtClean="0"/>
              <a:t>Assign processing time to request R</a:t>
            </a:r>
          </a:p>
          <a:p>
            <a:pPr lvl="1"/>
            <a:r>
              <a:rPr lang="en-US" dirty="0" smtClean="0"/>
              <a:t>Compute</a:t>
            </a:r>
            <a:r>
              <a:rPr lang="en-US" dirty="0" smtClean="0">
                <a:cs typeface="Courier New" pitchFamily="49" charset="0"/>
              </a:rPr>
              <a:t> </a:t>
            </a:r>
            <a:r>
              <a:rPr lang="en-US" i="1" dirty="0" smtClean="0">
                <a:cs typeface="Courier New" pitchFamily="49" charset="0"/>
              </a:rPr>
              <a:t>P</a:t>
            </a:r>
            <a:r>
              <a:rPr lang="en-US" i="1" baseline="-25000" dirty="0" smtClean="0">
                <a:cs typeface="Courier New" pitchFamily="49" charset="0"/>
              </a:rPr>
              <a:t>EQ , </a:t>
            </a:r>
            <a:r>
              <a:rPr lang="en-US" i="1" dirty="0" smtClean="0">
                <a:cs typeface="Courier New" pitchFamily="49" charset="0"/>
              </a:rPr>
              <a:t>P</a:t>
            </a:r>
            <a:r>
              <a:rPr lang="en-US" i="1" baseline="-25000" dirty="0" smtClean="0">
                <a:cs typeface="Courier New" pitchFamily="49" charset="0"/>
              </a:rPr>
              <a:t>RESV</a:t>
            </a:r>
            <a:endParaRPr lang="en-US" dirty="0" smtClean="0"/>
          </a:p>
          <a:p>
            <a:pPr marL="800100" lvl="3" indent="-342900"/>
            <a:r>
              <a:rPr lang="en-US" sz="2800" dirty="0" smtClean="0"/>
              <a:t>Assign </a:t>
            </a:r>
            <a:r>
              <a:rPr lang="en-US" sz="2800" i="1" dirty="0">
                <a:cs typeface="Courier New" pitchFamily="49" charset="0"/>
              </a:rPr>
              <a:t>P</a:t>
            </a:r>
            <a:r>
              <a:rPr lang="en-US" sz="2800" dirty="0">
                <a:cs typeface="Courier New" pitchFamily="49" charset="0"/>
              </a:rPr>
              <a:t> = </a:t>
            </a:r>
            <a:r>
              <a:rPr lang="en-US" sz="2800" dirty="0" smtClean="0">
                <a:cs typeface="Courier New" pitchFamily="49" charset="0"/>
              </a:rPr>
              <a:t>max(</a:t>
            </a:r>
            <a:r>
              <a:rPr lang="en-US" sz="2800" i="1" dirty="0" smtClean="0">
                <a:cs typeface="Courier New" pitchFamily="49" charset="0"/>
              </a:rPr>
              <a:t>P</a:t>
            </a:r>
            <a:r>
              <a:rPr lang="en-US" sz="2800" i="1" baseline="-25000" dirty="0" smtClean="0">
                <a:cs typeface="Courier New" pitchFamily="49" charset="0"/>
              </a:rPr>
              <a:t>EQ,</a:t>
            </a:r>
            <a:r>
              <a:rPr lang="en-US" sz="2800" i="1" dirty="0" smtClean="0">
                <a:cs typeface="Courier New" pitchFamily="49" charset="0"/>
              </a:rPr>
              <a:t>P</a:t>
            </a:r>
            <a:r>
              <a:rPr lang="en-US" sz="2800" i="1" baseline="-25000" dirty="0" smtClean="0">
                <a:cs typeface="Courier New" pitchFamily="49" charset="0"/>
              </a:rPr>
              <a:t>RESV</a:t>
            </a:r>
            <a:r>
              <a:rPr lang="en-US" sz="2800" dirty="0" smtClean="0">
                <a:cs typeface="Courier New" pitchFamily="49" charset="0"/>
              </a:rPr>
              <a:t>) t</a:t>
            </a:r>
            <a:r>
              <a:rPr lang="en-US" sz="2800" dirty="0" smtClean="0"/>
              <a:t>o </a:t>
            </a:r>
            <a:r>
              <a:rPr lang="en-US" sz="2800" dirty="0"/>
              <a:t>Request </a:t>
            </a:r>
            <a:r>
              <a:rPr lang="en-US" sz="2800" dirty="0" smtClean="0">
                <a:cs typeface="Courier New" pitchFamily="49" charset="0"/>
              </a:rPr>
              <a:t>R</a:t>
            </a:r>
          </a:p>
          <a:p>
            <a:pPr marL="800100" lvl="3" indent="-342900"/>
            <a:endParaRPr lang="en-US" sz="2800" dirty="0" smtClean="0"/>
          </a:p>
          <a:p>
            <a:r>
              <a:rPr lang="en-US" sz="2800" dirty="0" smtClean="0"/>
              <a:t>Execute request R until it completes or used up </a:t>
            </a:r>
            <a:r>
              <a:rPr lang="en-US" sz="2800" i="1" dirty="0" smtClean="0"/>
              <a:t>P</a:t>
            </a:r>
            <a:r>
              <a:rPr lang="en-US" sz="2800" dirty="0" smtClean="0"/>
              <a:t> processing time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Background: Microsoft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400247"/>
              </p:ext>
            </p:extLst>
          </p:nvPr>
        </p:nvGraphicFramePr>
        <p:xfrm>
          <a:off x="2667000" y="5291693"/>
          <a:ext cx="6040120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8768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648200" y="1828800"/>
            <a:ext cx="1624213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Aggregators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7543800" y="4180456"/>
            <a:ext cx="762000" cy="50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743200" y="4180456"/>
            <a:ext cx="762000" cy="50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3962400" y="4180456"/>
            <a:ext cx="762000" cy="50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6343650" y="4180456"/>
            <a:ext cx="742950" cy="50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cxnSp>
        <p:nvCxnSpPr>
          <p:cNvPr id="24" name="Straight Arrow Connector 23"/>
          <p:cNvCxnSpPr>
            <a:endCxn id="16" idx="0"/>
          </p:cNvCxnSpPr>
          <p:nvPr/>
        </p:nvCxnSpPr>
        <p:spPr>
          <a:xfrm flipH="1">
            <a:off x="3124200" y="2438400"/>
            <a:ext cx="2057400" cy="1742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7" idx="0"/>
          </p:cNvCxnSpPr>
          <p:nvPr/>
        </p:nvCxnSpPr>
        <p:spPr>
          <a:xfrm flipH="1">
            <a:off x="4343400" y="2438400"/>
            <a:ext cx="914400" cy="1742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8" idx="0"/>
          </p:cNvCxnSpPr>
          <p:nvPr/>
        </p:nvCxnSpPr>
        <p:spPr>
          <a:xfrm>
            <a:off x="5334000" y="2438400"/>
            <a:ext cx="1381125" cy="1742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0" idx="2"/>
            <a:endCxn id="15" idx="0"/>
          </p:cNvCxnSpPr>
          <p:nvPr/>
        </p:nvCxnSpPr>
        <p:spPr>
          <a:xfrm>
            <a:off x="5460307" y="2438400"/>
            <a:ext cx="2464493" cy="1742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8600" y="5257802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Webpages</a:t>
            </a:r>
            <a:endParaRPr 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28600" y="4038602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Index Server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18288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Aggregator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6322" name="Picture 2" descr="http://ts1.mm.bing.net/th?id=I.4799570861162956&amp;pid=1.7&amp;w=194&amp;h=145&amp;c=7&amp;rs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1847850" cy="1381126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4953000" y="42672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. . . . . 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2212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and Evaluation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97000"/>
            <a:ext cx="8305800" cy="5003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Implementation at index server</a:t>
            </a:r>
          </a:p>
          <a:p>
            <a:pPr lvl="1"/>
            <a:r>
              <a:rPr lang="en-US" sz="2600" dirty="0" smtClean="0"/>
              <a:t>Original, FIFO/EDF</a:t>
            </a:r>
          </a:p>
          <a:p>
            <a:pPr lvl="2"/>
            <a:r>
              <a:rPr lang="en-US" sz="2200" dirty="0" smtClean="0"/>
              <a:t>Terminate requests upon deadline or completion</a:t>
            </a:r>
          </a:p>
          <a:p>
            <a:pPr lvl="1"/>
            <a:r>
              <a:rPr lang="en-US" sz="2600" dirty="0" smtClean="0"/>
              <a:t>Zeta </a:t>
            </a:r>
          </a:p>
          <a:p>
            <a:pPr lvl="2"/>
            <a:r>
              <a:rPr lang="en-US" sz="2200" dirty="0" smtClean="0"/>
              <a:t>Use Zeta scheduling to assign request processing time</a:t>
            </a:r>
            <a:endParaRPr lang="en-US" sz="800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~100 lines of code changes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Standard </a:t>
            </a:r>
            <a:r>
              <a:rPr lang="en-US" dirty="0"/>
              <a:t>Bing testing </a:t>
            </a:r>
            <a:r>
              <a:rPr lang="en-US" dirty="0" smtClean="0"/>
              <a:t>cluster, ~800 servers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Query trace from production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http://ts1.mm.bing.net/th?id=I.4799570861162956&amp;pid=1.7&amp;w=194&amp;h=145&amp;c=7&amp;rs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1343" y="1181100"/>
            <a:ext cx="1214457" cy="104736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143000"/>
          </a:xfrm>
        </p:spPr>
        <p:txBody>
          <a:bodyPr>
            <a:normAutofit/>
          </a:bodyPr>
          <a:lstStyle/>
          <a:p>
            <a:r>
              <a:rPr lang="en-US" cap="none" dirty="0" smtClean="0"/>
              <a:t>Motivation</a:t>
            </a:r>
            <a:endParaRPr lang="en-US" cap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2514600"/>
            <a:ext cx="23336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7" descr="http://i.istockimg.com/file_thumbview_approve/11230405/2/stock-illustration-11230405-cartoon-boy-using-a-laptop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1905000"/>
            <a:ext cx="1676400" cy="1676400"/>
          </a:xfrm>
          <a:prstGeom prst="rect">
            <a:avLst/>
          </a:prstGeom>
          <a:noFill/>
        </p:spPr>
      </p:pic>
      <p:sp>
        <p:nvSpPr>
          <p:cNvPr id="15" name="Oval Callout 14"/>
          <p:cNvSpPr/>
          <p:nvPr/>
        </p:nvSpPr>
        <p:spPr>
          <a:xfrm>
            <a:off x="228600" y="685800"/>
            <a:ext cx="2286000" cy="990600"/>
          </a:xfrm>
          <a:prstGeom prst="wedgeEllipseCallout">
            <a:avLst>
              <a:gd name="adj1" fmla="val -1598"/>
              <a:gd name="adj2" fmla="val 9886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Fast Response</a:t>
            </a:r>
          </a:p>
          <a:p>
            <a:pPr algn="ctr"/>
            <a:r>
              <a:rPr lang="en-US" dirty="0" smtClean="0"/>
              <a:t>Good quality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6019800" y="1600200"/>
            <a:ext cx="1390650" cy="1752600"/>
            <a:chOff x="6019800" y="1600200"/>
            <a:chExt cx="1390650" cy="1752600"/>
          </a:xfrm>
        </p:grpSpPr>
        <p:pic>
          <p:nvPicPr>
            <p:cNvPr id="48141" name="Picture 1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019800" y="1981200"/>
              <a:ext cx="11049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142" name="Picture 1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29400" y="1600200"/>
              <a:ext cx="78105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"/>
          <p:cNvGrpSpPr/>
          <p:nvPr/>
        </p:nvGrpSpPr>
        <p:grpSpPr>
          <a:xfrm>
            <a:off x="2628900" y="3290093"/>
            <a:ext cx="3630386" cy="1420813"/>
            <a:chOff x="2628900" y="3290093"/>
            <a:chExt cx="3630386" cy="1420813"/>
          </a:xfrm>
        </p:grpSpPr>
        <p:pic>
          <p:nvPicPr>
            <p:cNvPr id="48138" name="Picture 10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628900" y="3290093"/>
              <a:ext cx="1905000" cy="142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Left-Right Arrow 17"/>
            <p:cNvSpPr/>
            <p:nvPr/>
          </p:nvSpPr>
          <p:spPr>
            <a:xfrm>
              <a:off x="4506686" y="3429000"/>
              <a:ext cx="1752600" cy="916259"/>
            </a:xfrm>
            <a:prstGeom prst="left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Oval Callout 22"/>
          <p:cNvSpPr/>
          <p:nvPr/>
        </p:nvSpPr>
        <p:spPr>
          <a:xfrm>
            <a:off x="6572250" y="623093"/>
            <a:ext cx="2495550" cy="990600"/>
          </a:xfrm>
          <a:prstGeom prst="wedgeEllipseCallout">
            <a:avLst>
              <a:gd name="adj1" fmla="val 39007"/>
              <a:gd name="adj2" fmla="val 13942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 utilization</a:t>
            </a:r>
          </a:p>
          <a:p>
            <a:pPr algn="ctr"/>
            <a:r>
              <a:rPr lang="en-US" dirty="0" smtClean="0"/>
              <a:t>Fewer servers $$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219200" y="5410200"/>
            <a:ext cx="670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Improve system throughput while meeting response time and quality target for interactive services.</a:t>
            </a:r>
          </a:p>
        </p:txBody>
      </p:sp>
      <p:pic>
        <p:nvPicPr>
          <p:cNvPr id="40962" name="Picture 2" descr="C:\Users\yuxhe\AppData\Local\Microsoft\Windows\Temporary Internet Files\Content.IE5\31ZU4BTD\MC900434859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58" y="1352550"/>
            <a:ext cx="7810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Left-Right Arrow 13"/>
          <p:cNvSpPr/>
          <p:nvPr/>
        </p:nvSpPr>
        <p:spPr>
          <a:xfrm>
            <a:off x="2819400" y="1905000"/>
            <a:ext cx="3429000" cy="228600"/>
          </a:xfrm>
          <a:prstGeom prst="left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010" name="Picture 2" descr="Google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657" y="1534205"/>
            <a:ext cx="1199398" cy="41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70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1) Improve Average Response Quality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060502"/>
              </p:ext>
            </p:extLst>
          </p:nvPr>
        </p:nvGraphicFramePr>
        <p:xfrm>
          <a:off x="76200" y="1320800"/>
          <a:ext cx="8763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Oval 12"/>
          <p:cNvSpPr/>
          <p:nvPr/>
        </p:nvSpPr>
        <p:spPr>
          <a:xfrm>
            <a:off x="2971800" y="6165274"/>
            <a:ext cx="505260" cy="23552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 rot="1784458">
            <a:off x="7044303" y="4619804"/>
            <a:ext cx="141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Original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 rot="1299683">
            <a:off x="7495532" y="3000896"/>
            <a:ext cx="1401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Zeta</a:t>
            </a:r>
            <a:endParaRPr lang="en-US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2537021"/>
            <a:ext cx="7421880" cy="3863779"/>
            <a:chOff x="457200" y="2539999"/>
            <a:chExt cx="7421880" cy="3863779"/>
          </a:xfrm>
        </p:grpSpPr>
        <p:sp>
          <p:nvSpPr>
            <p:cNvPr id="12" name="Oval 11"/>
            <p:cNvSpPr/>
            <p:nvPr/>
          </p:nvSpPr>
          <p:spPr>
            <a:xfrm>
              <a:off x="6324599" y="6165274"/>
              <a:ext cx="505260" cy="2355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57200" y="2539999"/>
              <a:ext cx="7421880" cy="3863779"/>
              <a:chOff x="457200" y="2539999"/>
              <a:chExt cx="7421880" cy="3863779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>
                <a:off x="457200" y="2539999"/>
                <a:ext cx="7421880" cy="0"/>
              </a:xfrm>
              <a:prstGeom prst="straightConnector1">
                <a:avLst/>
              </a:prstGeom>
              <a:ln w="15875">
                <a:prstDash val="lgDash"/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3200402" y="2540001"/>
                <a:ext cx="1" cy="3625273"/>
              </a:xfrm>
              <a:prstGeom prst="straightConnector1">
                <a:avLst/>
              </a:prstGeom>
              <a:ln w="15875">
                <a:prstDash val="lg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2971800" y="6092033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475</a:t>
                </a:r>
                <a:endParaRPr lang="en-US" sz="1400" dirty="0"/>
              </a:p>
            </p:txBody>
          </p:sp>
          <p:grpSp>
            <p:nvGrpSpPr>
              <p:cNvPr id="3" name="Group 20"/>
              <p:cNvGrpSpPr/>
              <p:nvPr/>
            </p:nvGrpSpPr>
            <p:grpSpPr>
              <a:xfrm>
                <a:off x="3200400" y="2540001"/>
                <a:ext cx="3810000" cy="3863777"/>
                <a:chOff x="3276600" y="1733550"/>
                <a:chExt cx="3810000" cy="2897833"/>
              </a:xfrm>
            </p:grpSpPr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6553200" y="1733550"/>
                  <a:ext cx="0" cy="2718955"/>
                </a:xfrm>
                <a:prstGeom prst="straightConnector1">
                  <a:avLst/>
                </a:prstGeom>
                <a:ln w="15875">
                  <a:prstDash val="lgDash"/>
                  <a:tailEnd type="triangl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6" name="Left-Right Arrow 15"/>
                <p:cNvSpPr/>
                <p:nvPr/>
              </p:nvSpPr>
              <p:spPr>
                <a:xfrm>
                  <a:off x="3276600" y="3105150"/>
                  <a:ext cx="3276600" cy="199120"/>
                </a:xfrm>
                <a:prstGeom prst="leftRightArrow">
                  <a:avLst/>
                </a:prstGeom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6477000" y="4400550"/>
                  <a:ext cx="609600" cy="230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/>
                    <a:t>610</a:t>
                  </a:r>
                  <a:endParaRPr lang="en-US" sz="1400" dirty="0"/>
                </a:p>
              </p:txBody>
            </p:sp>
          </p:grpSp>
        </p:grpSp>
        <p:sp>
          <p:nvSpPr>
            <p:cNvPr id="7" name="Rounded Rectangle 6"/>
            <p:cNvSpPr/>
            <p:nvPr/>
          </p:nvSpPr>
          <p:spPr>
            <a:xfrm>
              <a:off x="3352801" y="3860800"/>
              <a:ext cx="2971798" cy="11176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Increase system capacity </a:t>
              </a:r>
              <a:r>
                <a:rPr lang="en-US" sz="1600" dirty="0" smtClean="0"/>
                <a:t>29%</a:t>
              </a:r>
            </a:p>
            <a:p>
              <a:pPr algn="ctr"/>
              <a:endParaRPr lang="en-US" sz="800" dirty="0"/>
            </a:p>
            <a:p>
              <a:pPr algn="ctr"/>
              <a:r>
                <a:rPr lang="en-US" sz="1600" dirty="0"/>
                <a:t>Potentially save 22% servers</a:t>
              </a: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0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2) Reduce Response Quality Variance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854965206"/>
              </p:ext>
            </p:extLst>
          </p:nvPr>
        </p:nvGraphicFramePr>
        <p:xfrm>
          <a:off x="304800" y="1346200"/>
          <a:ext cx="8305800" cy="566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19793374">
            <a:off x="5866557" y="2853937"/>
            <a:ext cx="1385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Original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 rot="19293983">
            <a:off x="6668593" y="4170262"/>
            <a:ext cx="1401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Zeta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000" dirty="0" smtClean="0"/>
              <a:t>3) Improve 95% Response Quality</a:t>
            </a:r>
            <a:endParaRPr lang="en-US" sz="40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870732424"/>
              </p:ext>
            </p:extLst>
          </p:nvPr>
        </p:nvGraphicFramePr>
        <p:xfrm>
          <a:off x="228600" y="990600"/>
          <a:ext cx="8229600" cy="568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3" y="3022600"/>
            <a:ext cx="1385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Original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34203" y="2209800"/>
            <a:ext cx="1401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Zeta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Sensitivity to quality profiles</a:t>
            </a:r>
          </a:p>
          <a:p>
            <a:pPr lvl="1"/>
            <a:r>
              <a:rPr lang="en-US" sz="2600" dirty="0" smtClean="0"/>
              <a:t>Effective on various coarse-grain concave-like profiles.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219200" y="2057400"/>
            <a:ext cx="7543800" cy="2362200"/>
            <a:chOff x="1219200" y="2057400"/>
            <a:chExt cx="7543800" cy="2362200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84160790"/>
                </p:ext>
              </p:extLst>
            </p:nvPr>
          </p:nvGraphicFramePr>
          <p:xfrm>
            <a:off x="1219200" y="2133600"/>
            <a:ext cx="3048000" cy="2133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7" name="Chart 6"/>
            <p:cNvGraphicFramePr/>
            <p:nvPr/>
          </p:nvGraphicFramePr>
          <p:xfrm>
            <a:off x="4419600" y="2057400"/>
            <a:ext cx="4343400" cy="2362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Sensitivity to quality profiles</a:t>
            </a:r>
          </a:p>
          <a:p>
            <a:pPr lvl="1"/>
            <a:r>
              <a:rPr lang="en-US" sz="2600" dirty="0" smtClean="0"/>
              <a:t>Effective on various coarse-grain concave-like profiles.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219200" y="2057400"/>
            <a:ext cx="7543800" cy="2362200"/>
            <a:chOff x="1219200" y="2057400"/>
            <a:chExt cx="7543800" cy="2362200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84160790"/>
                </p:ext>
              </p:extLst>
            </p:nvPr>
          </p:nvGraphicFramePr>
          <p:xfrm>
            <a:off x="1219200" y="2133600"/>
            <a:ext cx="3048000" cy="2133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7" name="Chart 6"/>
            <p:cNvGraphicFramePr/>
            <p:nvPr/>
          </p:nvGraphicFramePr>
          <p:xfrm>
            <a:off x="4419600" y="2057400"/>
            <a:ext cx="4343400" cy="2362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10" name="Group 9"/>
          <p:cNvGrpSpPr/>
          <p:nvPr/>
        </p:nvGrpSpPr>
        <p:grpSpPr>
          <a:xfrm>
            <a:off x="1219200" y="4495800"/>
            <a:ext cx="7620000" cy="2362200"/>
            <a:chOff x="1219200" y="4495800"/>
            <a:chExt cx="7620000" cy="2362200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06349180"/>
                </p:ext>
              </p:extLst>
            </p:nvPr>
          </p:nvGraphicFramePr>
          <p:xfrm>
            <a:off x="1219200" y="4648200"/>
            <a:ext cx="3200400" cy="2209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8" name="Chart 7"/>
            <p:cNvGraphicFramePr/>
            <p:nvPr/>
          </p:nvGraphicFramePr>
          <p:xfrm>
            <a:off x="4800600" y="4495800"/>
            <a:ext cx="4038600" cy="2209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Develop Zeta scheduling algorithm</a:t>
            </a:r>
          </a:p>
          <a:p>
            <a:pPr lvl="1"/>
            <a:r>
              <a:rPr lang="en-US" dirty="0" smtClean="0"/>
              <a:t>Exploit workload characteristics</a:t>
            </a:r>
            <a:endParaRPr lang="en-US" dirty="0"/>
          </a:p>
          <a:p>
            <a:pPr lvl="2"/>
            <a:r>
              <a:rPr lang="en-US" dirty="0"/>
              <a:t>Deadline, partial execution, concave quality </a:t>
            </a:r>
            <a:r>
              <a:rPr lang="en-US" dirty="0" smtClean="0"/>
              <a:t>profile</a:t>
            </a:r>
          </a:p>
          <a:p>
            <a:pPr lvl="1"/>
            <a:r>
              <a:rPr lang="en-US" dirty="0" smtClean="0"/>
              <a:t>Combine EQ and RESV techniques </a:t>
            </a:r>
          </a:p>
          <a:p>
            <a:pPr lvl="1"/>
            <a:r>
              <a:rPr lang="en-US" dirty="0" smtClean="0"/>
              <a:t>Improve response quality and throughput</a:t>
            </a:r>
          </a:p>
          <a:p>
            <a:pPr lvl="1"/>
            <a:endParaRPr lang="en-US" sz="900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System implementation</a:t>
            </a:r>
          </a:p>
          <a:p>
            <a:pPr lvl="2">
              <a:buFont typeface="Arial" charset="0"/>
              <a:buChar char="•"/>
            </a:pPr>
            <a:r>
              <a:rPr lang="en-US" sz="2600" dirty="0" smtClean="0"/>
              <a:t>Bing search: increase throughput by 29%</a:t>
            </a:r>
          </a:p>
          <a:p>
            <a:pPr lvl="1"/>
            <a:r>
              <a:rPr lang="en-US" dirty="0" smtClean="0"/>
              <a:t>Simulation</a:t>
            </a:r>
          </a:p>
          <a:p>
            <a:pPr lvl="2"/>
            <a:r>
              <a:rPr lang="en-US" sz="2600" dirty="0" smtClean="0"/>
              <a:t>Effective on various concave-like quality profiles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752600"/>
            <a:ext cx="3886200" cy="2057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6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657"/>
            <a:ext cx="8229600" cy="1143000"/>
          </a:xfrm>
        </p:spPr>
        <p:txBody>
          <a:bodyPr/>
          <a:lstStyle/>
          <a:p>
            <a:r>
              <a:rPr lang="en-US" dirty="0" smtClean="0"/>
              <a:t>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r>
              <a:rPr lang="en-US" sz="2800" dirty="0" smtClean="0"/>
              <a:t>Develop a new scheduling algorithm Zeta</a:t>
            </a:r>
          </a:p>
          <a:p>
            <a:pPr lvl="1"/>
            <a:r>
              <a:rPr lang="en-US" sz="2400" dirty="0" smtClean="0"/>
              <a:t>Exploit partial execution and request deadline</a:t>
            </a:r>
          </a:p>
          <a:p>
            <a:pPr lvl="1"/>
            <a:r>
              <a:rPr lang="en-US" sz="2400" dirty="0" smtClean="0"/>
              <a:t>Improve response quality and system throughput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83111" y="635635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773097"/>
              </p:ext>
            </p:extLst>
          </p:nvPr>
        </p:nvGraphicFramePr>
        <p:xfrm>
          <a:off x="152400" y="2590800"/>
          <a:ext cx="8267360" cy="4166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>
            <a:off x="3106511" y="3581400"/>
            <a:ext cx="2" cy="2362200"/>
          </a:xfrm>
          <a:prstGeom prst="straightConnector1">
            <a:avLst/>
          </a:prstGeom>
          <a:ln w="15875">
            <a:prstDash val="lg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456318">
            <a:off x="6008527" y="3109238"/>
            <a:ext cx="75473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Zeta</a:t>
            </a:r>
            <a:endParaRPr lang="en-US" sz="2000" b="1" dirty="0"/>
          </a:p>
        </p:txBody>
      </p:sp>
      <p:grpSp>
        <p:nvGrpSpPr>
          <p:cNvPr id="8" name="Group 20"/>
          <p:cNvGrpSpPr/>
          <p:nvPr/>
        </p:nvGrpSpPr>
        <p:grpSpPr>
          <a:xfrm>
            <a:off x="3106512" y="3592360"/>
            <a:ext cx="2986547" cy="2351240"/>
            <a:chOff x="3840584" y="1733550"/>
            <a:chExt cx="2712616" cy="2246787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6553200" y="1733550"/>
              <a:ext cx="0" cy="2246787"/>
            </a:xfrm>
            <a:prstGeom prst="straightConnector1">
              <a:avLst/>
            </a:prstGeom>
            <a:ln w="15875">
              <a:prstDash val="lgDash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Left-Right Arrow 9"/>
            <p:cNvSpPr/>
            <p:nvPr/>
          </p:nvSpPr>
          <p:spPr>
            <a:xfrm>
              <a:off x="3840584" y="3105150"/>
              <a:ext cx="2712616" cy="199120"/>
            </a:xfrm>
            <a:prstGeom prst="leftRight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 rot="1784458">
            <a:off x="6393191" y="5089851"/>
            <a:ext cx="1280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Original</a:t>
            </a:r>
            <a:endParaRPr lang="en-US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3272109" y="4693330"/>
            <a:ext cx="2687539" cy="877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Increase </a:t>
            </a:r>
            <a:r>
              <a:rPr lang="en-US" sz="1600" dirty="0" smtClean="0"/>
              <a:t>capacity 29%</a:t>
            </a:r>
          </a:p>
          <a:p>
            <a:pPr algn="ctr"/>
            <a:endParaRPr lang="en-US" sz="800" dirty="0"/>
          </a:p>
          <a:p>
            <a:pPr algn="ctr"/>
            <a:r>
              <a:rPr lang="en-US" sz="1600" dirty="0"/>
              <a:t>Potentially save 22% servers</a:t>
            </a:r>
          </a:p>
        </p:txBody>
      </p:sp>
      <p:sp>
        <p:nvSpPr>
          <p:cNvPr id="13" name="Slide Number Placeholder 4"/>
          <p:cNvSpPr txBox="1">
            <a:spLocks/>
          </p:cNvSpPr>
          <p:nvPr/>
        </p:nvSpPr>
        <p:spPr>
          <a:xfrm>
            <a:off x="6716996" y="7639174"/>
            <a:ext cx="1929517" cy="286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" name="Picture 2" descr="http://ts1.mm.bing.net/th?id=I.4799570861162956&amp;pid=1.7&amp;w=194&amp;h=145&amp;c=7&amp;rs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8781" y="2133600"/>
            <a:ext cx="1380419" cy="11904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288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  <p:bldP spid="7" grpId="0" animBg="1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69899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Workload characteristics</a:t>
            </a:r>
          </a:p>
          <a:p>
            <a:pPr lvl="1"/>
            <a:endParaRPr lang="en-US" sz="90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Zeta scheduling algorithm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System implementation</a:t>
            </a:r>
          </a:p>
          <a:p>
            <a:pPr lvl="1"/>
            <a:r>
              <a:rPr lang="en-US" dirty="0" smtClean="0"/>
              <a:t>Simulation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Workload Characteristics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n-US" sz="2800" dirty="0" smtClean="0"/>
              <a:t>(1) Deadline</a:t>
            </a:r>
          </a:p>
          <a:p>
            <a:pPr marL="0" lvl="0" indent="0">
              <a:buNone/>
              <a:defRPr/>
            </a:pPr>
            <a:r>
              <a:rPr lang="en-US" sz="2800" dirty="0" smtClean="0"/>
              <a:t>(2) Partial execution</a:t>
            </a:r>
          </a:p>
          <a:p>
            <a:pPr marL="0" lvl="0" indent="0">
              <a:buNone/>
              <a:defRPr/>
            </a:pPr>
            <a:r>
              <a:rPr lang="en-US" sz="2800" dirty="0" smtClean="0"/>
              <a:t>(3) Concave quality profile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Workload Characteristics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n-US" sz="2800" dirty="0" smtClean="0"/>
              <a:t>(1) Deadline</a:t>
            </a:r>
          </a:p>
          <a:p>
            <a:pPr marL="0" lvl="0" indent="0">
              <a:buNone/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(2) Partial execution</a:t>
            </a:r>
          </a:p>
          <a:p>
            <a:pPr marL="0" lvl="0" indent="0">
              <a:buNone/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(3) Concave quality profile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Workload Characteristics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(1) Deadline</a:t>
            </a:r>
          </a:p>
          <a:p>
            <a:pPr marL="0" lvl="0" indent="0">
              <a:buNone/>
              <a:defRPr/>
            </a:pPr>
            <a:r>
              <a:rPr lang="en-US" sz="2800" dirty="0" smtClean="0"/>
              <a:t>(2) Partial execution</a:t>
            </a:r>
          </a:p>
          <a:p>
            <a:pPr marL="0" lvl="0" indent="0">
              <a:buNone/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(3) Concave quality profile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81000" y="2598419"/>
          <a:ext cx="8305800" cy="4093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Visio" r:id="rId4" imgW="4364268" imgH="2086043" progId="">
                  <p:embed/>
                </p:oleObj>
              </mc:Choice>
              <mc:Fallback>
                <p:oleObj name="Visio" r:id="rId4" imgW="4364268" imgH="2086043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98419"/>
                        <a:ext cx="8305800" cy="40935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9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Workload Characteristics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(1) Deadline</a:t>
            </a:r>
          </a:p>
          <a:p>
            <a:pPr marL="0" indent="0">
              <a:buNone/>
              <a:defRPr/>
            </a:pP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(2) Partial execution</a:t>
            </a:r>
          </a:p>
          <a:p>
            <a:pPr marL="0" lvl="0" indent="0">
              <a:buNone/>
              <a:defRPr/>
            </a:pPr>
            <a:r>
              <a:rPr lang="en-US" sz="2800" dirty="0" smtClean="0"/>
              <a:t>(3) Concave quality profile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81000" y="2598419"/>
          <a:ext cx="8305800" cy="4093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9" name="Visio" r:id="rId4" imgW="4364268" imgH="2086043" progId="">
                  <p:embed/>
                </p:oleObj>
              </mc:Choice>
              <mc:Fallback>
                <p:oleObj name="Visio" r:id="rId4" imgW="4364268" imgH="2086043" progId="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98419"/>
                        <a:ext cx="8305800" cy="40935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Concave Quality Profile of Bing Search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3826431"/>
              </p:ext>
            </p:extLst>
          </p:nvPr>
        </p:nvGraphicFramePr>
        <p:xfrm>
          <a:off x="1219200" y="1219200"/>
          <a:ext cx="6400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4781</TotalTime>
  <Words>917</Words>
  <Application>Microsoft Office PowerPoint</Application>
  <PresentationFormat>On-screen Show (4:3)</PresentationFormat>
  <Paragraphs>291</Paragraphs>
  <Slides>26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Visio</vt:lpstr>
      <vt:lpstr>Zeta: Scheduling Interactive Services with Partial Execution</vt:lpstr>
      <vt:lpstr>Motivation</vt:lpstr>
      <vt:lpstr>Contribution</vt:lpstr>
      <vt:lpstr>Outline</vt:lpstr>
      <vt:lpstr>Workload Characteristics</vt:lpstr>
      <vt:lpstr>Workload Characteristics</vt:lpstr>
      <vt:lpstr>Workload Characteristics</vt:lpstr>
      <vt:lpstr>Workload Characteristics</vt:lpstr>
      <vt:lpstr>Concave Quality Profile of Bing Search</vt:lpstr>
      <vt:lpstr>Scheduling Problem</vt:lpstr>
      <vt:lpstr>Zeta Scheduling</vt:lpstr>
      <vt:lpstr>Two Techniques of Zeta</vt:lpstr>
      <vt:lpstr>Problem of EQ at Light Load</vt:lpstr>
      <vt:lpstr>Two Techniques of Zeta</vt:lpstr>
      <vt:lpstr>Two Techniques of Zeta</vt:lpstr>
      <vt:lpstr>Two Techniques of Zeta</vt:lpstr>
      <vt:lpstr>Zeta Scheduling Algorithm</vt:lpstr>
      <vt:lpstr>Background: Microsoft</vt:lpstr>
      <vt:lpstr>Implementation and Evaluation Setup</vt:lpstr>
      <vt:lpstr>1) Improve Average Response Quality</vt:lpstr>
      <vt:lpstr>2) Reduce Response Quality Variance</vt:lpstr>
      <vt:lpstr>3) Improve 95% Response Quality</vt:lpstr>
      <vt:lpstr>Simulation</vt:lpstr>
      <vt:lpstr>Simulation</vt:lpstr>
      <vt:lpstr>Conclusion</vt:lpstr>
      <vt:lpstr>Thank you!  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Yuxiong He</dc:creator>
  <cp:lastModifiedBy>Yuxiong He</cp:lastModifiedBy>
  <cp:revision>233</cp:revision>
  <dcterms:created xsi:type="dcterms:W3CDTF">2006-08-16T00:00:00Z</dcterms:created>
  <dcterms:modified xsi:type="dcterms:W3CDTF">2012-10-25T21:11:27Z</dcterms:modified>
</cp:coreProperties>
</file>