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73" r:id="rId5"/>
    <p:sldId id="259" r:id="rId6"/>
    <p:sldId id="267" r:id="rId7"/>
    <p:sldId id="261" r:id="rId8"/>
    <p:sldId id="272" r:id="rId9"/>
    <p:sldId id="262" r:id="rId10"/>
    <p:sldId id="275" r:id="rId11"/>
    <p:sldId id="274" r:id="rId12"/>
    <p:sldId id="266" r:id="rId13"/>
    <p:sldId id="26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2039" autoAdjust="0"/>
  </p:normalViewPr>
  <p:slideViewPr>
    <p:cSldViewPr>
      <p:cViewPr varScale="1">
        <p:scale>
          <a:sx n="78" d="100"/>
          <a:sy n="78" d="100"/>
        </p:scale>
        <p:origin x="-12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8A32D-DB20-4A52-84D2-53EA40C03904}" type="datetimeFigureOut">
              <a:rPr lang="en-US" smtClean="0"/>
              <a:pPr/>
              <a:t>11/17/2007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E0D0-E6B7-4B25-A3E8-7D644F3072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30183-D595-4DE3-B343-FF42455F3C8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5E0D0-E6B7-4B25-A3E8-7D644F30720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A6BA28-3ED4-48E0-8ECF-BF3DEB14D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66BB-C353-44AF-95FD-3ADE74E893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429000"/>
          <a:ext cx="7620000" cy="236220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10000"/>
                <a:gridCol w="3810000"/>
              </a:tblGrid>
              <a:tr h="1066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Ratul Mahajan</a:t>
                      </a: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bg1"/>
                          </a:solidFill>
                        </a:rPr>
                        <a:t>Microsoft</a:t>
                      </a:r>
                      <a:r>
                        <a:rPr lang="en-US" sz="2800" b="0" i="1" baseline="0" dirty="0" smtClean="0">
                          <a:solidFill>
                            <a:schemeClr val="bg1"/>
                          </a:solidFill>
                        </a:rPr>
                        <a:t> Research</a:t>
                      </a:r>
                    </a:p>
                    <a:p>
                      <a:pPr algn="ctr"/>
                      <a:endParaRPr lang="en-US" sz="28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John Zahorjan</a:t>
                      </a: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bg1"/>
                          </a:solidFill>
                        </a:rPr>
                        <a:t>University</a:t>
                      </a:r>
                      <a:r>
                        <a:rPr lang="en-US" sz="2800" b="0" i="1" baseline="0" dirty="0" smtClean="0">
                          <a:solidFill>
                            <a:schemeClr val="bg1"/>
                          </a:solidFill>
                        </a:rPr>
                        <a:t> of Washington</a:t>
                      </a:r>
                      <a:endParaRPr lang="en-US" sz="2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bg1"/>
                          </a:solidFill>
                        </a:rPr>
                        <a:t>Brian Zill</a:t>
                      </a:r>
                    </a:p>
                    <a:p>
                      <a:pPr algn="ctr"/>
                      <a:r>
                        <a:rPr lang="en-US" sz="2800" b="0" i="1" dirty="0" smtClean="0">
                          <a:solidFill>
                            <a:schemeClr val="bg1"/>
                          </a:solidFill>
                        </a:rPr>
                        <a:t>Microsoft Research</a:t>
                      </a:r>
                      <a:endParaRPr lang="en-US" sz="2800" b="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WiFi-based connectivity from moving vehicles</a:t>
            </a:r>
            <a:endParaRPr lang="en-US" dirty="0"/>
          </a:p>
        </p:txBody>
      </p:sp>
    </p:spTree>
  </p:cSld>
  <p:clrMapOvr>
    <a:masterClrMapping/>
  </p:clrMapOvr>
  <p:transition advTm="1229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gray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frequent in our testbed</a:t>
            </a:r>
          </a:p>
          <a:p>
            <a:endParaRPr lang="en-US" dirty="0" smtClean="0"/>
          </a:p>
          <a:p>
            <a:r>
              <a:rPr lang="en-US" dirty="0" smtClean="0"/>
              <a:t>Most are short but some even longer than 10s</a:t>
            </a:r>
          </a:p>
          <a:p>
            <a:endParaRPr lang="en-US" dirty="0" smtClean="0"/>
          </a:p>
          <a:p>
            <a:r>
              <a:rPr lang="en-US" dirty="0" smtClean="0"/>
              <a:t>Do not consistently occur at the same location</a:t>
            </a:r>
          </a:p>
          <a:p>
            <a:endParaRPr lang="en-US" dirty="0" smtClean="0"/>
          </a:p>
          <a:p>
            <a:r>
              <a:rPr lang="en-US" dirty="0" smtClean="0"/>
              <a:t>Hard to predict reliably using online measurements, e.g., of RSSI, reception ratio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gray periods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interactive or disruption-sensitive applications is challenging</a:t>
            </a:r>
          </a:p>
          <a:p>
            <a:endParaRPr lang="en-US" dirty="0" smtClean="0"/>
          </a:p>
          <a:p>
            <a:r>
              <a:rPr lang="en-US" dirty="0" smtClean="0"/>
              <a:t>Current WiFi association and handoff model performs poorly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advTm="7521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information can help predict performance at a location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2286000"/>
            <a:ext cx="38862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7" name="Picture 16" descr="prep-1-24.26pred23march-v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517648"/>
            <a:ext cx="2853718" cy="2587752"/>
          </a:xfrm>
          <a:prstGeom prst="rect">
            <a:avLst/>
          </a:prstGeom>
        </p:spPr>
      </p:pic>
      <p:pic>
        <p:nvPicPr>
          <p:cNvPr id="12" name="Content Placeholder 11" descr="prep-1-24.26pred23march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276600" y="2514600"/>
            <a:ext cx="2857506" cy="2591187"/>
          </a:xfrm>
        </p:spPr>
      </p:pic>
      <p:grpSp>
        <p:nvGrpSpPr>
          <p:cNvPr id="18" name="Group 17"/>
          <p:cNvGrpSpPr/>
          <p:nvPr/>
        </p:nvGrpSpPr>
        <p:grpSpPr>
          <a:xfrm>
            <a:off x="4572000" y="2618601"/>
            <a:ext cx="1295400" cy="505599"/>
            <a:chOff x="4572000" y="2390001"/>
            <a:chExt cx="1295400" cy="505599"/>
          </a:xfrm>
        </p:grpSpPr>
        <p:sp>
          <p:nvSpPr>
            <p:cNvPr id="16" name="TextBox 15"/>
            <p:cNvSpPr txBox="1"/>
            <p:nvPr/>
          </p:nvSpPr>
          <p:spPr>
            <a:xfrm>
              <a:off x="4572000" y="2618601"/>
              <a:ext cx="1295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Simulation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2390001"/>
              <a:ext cx="1295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err="1" smtClean="0"/>
                <a:t>Testbed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86200" y="4876800"/>
            <a:ext cx="228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Past reception ratio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763645" y="3341758"/>
            <a:ext cx="26669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Prediction error in reception ratio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1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90800" y="2362200"/>
            <a:ext cx="3657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information can also help identify regions prone to gray periods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Content Placeholder 10" descr="gc-mean-jan23to2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8494" y="2476494"/>
            <a:ext cx="2857506" cy="2628906"/>
          </a:xfrm>
        </p:spPr>
      </p:pic>
      <p:sp>
        <p:nvSpPr>
          <p:cNvPr id="12" name="TextBox 11"/>
          <p:cNvSpPr txBox="1"/>
          <p:nvPr/>
        </p:nvSpPr>
        <p:spPr>
          <a:xfrm>
            <a:off x="3657600" y="4876800"/>
            <a:ext cx="2438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Past reception ratio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1817758" y="3341758"/>
            <a:ext cx="25145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Prob. of experiencing a gray period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Tm="6906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Moving vehicles frequently encounter gray periods</a:t>
            </a:r>
          </a:p>
          <a:p>
            <a:pPr lvl="1"/>
            <a:r>
              <a:rPr lang="en-US" dirty="0" smtClean="0"/>
              <a:t>Makes it challenging to support some applications</a:t>
            </a:r>
          </a:p>
          <a:p>
            <a:pPr lvl="1"/>
            <a:r>
              <a:rPr lang="en-US" dirty="0" smtClean="0"/>
              <a:t>Minimizing disruptions requires new protocols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Predictions based on past performance at a location can help</a:t>
            </a:r>
          </a:p>
          <a:p>
            <a:endParaRPr lang="en-US" dirty="0" smtClean="0"/>
          </a:p>
          <a:p>
            <a:r>
              <a:rPr lang="en-US" dirty="0" smtClean="0"/>
              <a:t>More information and data at http://research.microsoft.com/vanlan/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 advTm="9920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Network access from moving vehicles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Highly attractive, increasing demand</a:t>
            </a:r>
            <a:endParaRPr lang="en-US" sz="2400" dirty="0" smtClean="0"/>
          </a:p>
          <a:p>
            <a:pPr lvl="3"/>
            <a:endParaRPr lang="en-US" dirty="0" smtClean="0"/>
          </a:p>
          <a:p>
            <a:r>
              <a:rPr lang="en-US" sz="2800" dirty="0" smtClean="0"/>
              <a:t>Our long-term goal: Build a network and develop protocols to support vehicles using WiFi</a:t>
            </a:r>
          </a:p>
          <a:p>
            <a:pPr lvl="1"/>
            <a:r>
              <a:rPr lang="en-US" sz="2400" dirty="0" smtClean="0"/>
              <a:t>Cheaper and potentially higher throughput than alternatives</a:t>
            </a:r>
          </a:p>
          <a:p>
            <a:pPr lvl="1"/>
            <a:r>
              <a:rPr lang="en-US" sz="2400" dirty="0" smtClean="0"/>
              <a:t>Opportune time to consider this challenge</a:t>
            </a:r>
          </a:p>
          <a:p>
            <a:pPr lvl="4"/>
            <a:endParaRPr lang="en-US" dirty="0" smtClean="0"/>
          </a:p>
          <a:p>
            <a:r>
              <a:rPr lang="en-US" sz="2800" dirty="0" smtClean="0"/>
              <a:t>This work: Investigate connectivity characteristics between vehicles and base stations</a:t>
            </a:r>
          </a:p>
          <a:p>
            <a:pPr lvl="1"/>
            <a:r>
              <a:rPr lang="en-US" sz="2400" dirty="0" smtClean="0"/>
              <a:t>To understand what applications can be supported and what protocols are suitable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advTm="11881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Characterizing V-to-BS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Interested in the basic nature of connectivity provided by the wireless fabric</a:t>
            </a:r>
          </a:p>
          <a:p>
            <a:pPr lvl="1"/>
            <a:r>
              <a:rPr lang="en-US" sz="2400" dirty="0" smtClean="0"/>
              <a:t>E.g., packet loss variation with vehicle movement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2. Can the predictability of vehicular paths mitigate the impact of a fast-changing environment?</a:t>
            </a:r>
            <a:endParaRPr lang="en-US" sz="2800" dirty="0"/>
          </a:p>
          <a:p>
            <a:endParaRPr lang="en-US" sz="2800" dirty="0" smtClean="0"/>
          </a:p>
          <a:p>
            <a:pPr marL="342900" lvl="1" indent="-342900"/>
            <a:r>
              <a:rPr lang="en-US" dirty="0" smtClean="0"/>
              <a:t>Deploy a testbed and analyze measurements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advTm="8901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Either studies what can be done with existing deployments and protocols</a:t>
            </a:r>
          </a:p>
          <a:p>
            <a:pPr lvl="1"/>
            <a:r>
              <a:rPr lang="en-US" dirty="0" smtClean="0"/>
              <a:t>Current protocols have high overheads that can be easily removed</a:t>
            </a:r>
          </a:p>
          <a:p>
            <a:endParaRPr lang="en-US" dirty="0" smtClean="0"/>
          </a:p>
          <a:p>
            <a:r>
              <a:rPr lang="en-US" dirty="0" smtClean="0"/>
              <a:t>Or studies controlled environments</a:t>
            </a:r>
          </a:p>
          <a:p>
            <a:pPr lvl="1"/>
            <a:r>
              <a:rPr lang="en-US" dirty="0" smtClean="0"/>
              <a:t>Real environments are very different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66BB-C353-44AF-95FD-3ADE74E893C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advTm="940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VanLAN: Our </a:t>
            </a:r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43434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Uses campus vans as moving vehicles</a:t>
            </a:r>
          </a:p>
          <a:p>
            <a:pPr>
              <a:lnSpc>
                <a:spcPct val="90000"/>
              </a:lnSpc>
              <a:buNone/>
            </a:pPr>
            <a:endParaRPr lang="en-US" sz="2600" dirty="0" smtClean="0"/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Basestations are deployed on roadside buildings</a:t>
            </a:r>
          </a:p>
          <a:p>
            <a:pPr>
              <a:lnSpc>
                <a:spcPct val="90000"/>
              </a:lnSpc>
              <a:buNone/>
            </a:pPr>
            <a:endParaRPr lang="en-US" sz="2600" dirty="0" smtClean="0"/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Currently 2 vans, 11 </a:t>
            </a:r>
            <a:r>
              <a:rPr lang="en-US" sz="2600" dirty="0" err="1" smtClean="0"/>
              <a:t>BSes</a:t>
            </a:r>
            <a:endParaRPr lang="en-US" sz="2600" dirty="0"/>
          </a:p>
          <a:p>
            <a:pPr>
              <a:lnSpc>
                <a:spcPct val="90000"/>
              </a:lnSpc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F9751-46AD-40E9-A260-A7D41AA6D10A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7" name="Picture 4" descr="a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2334" y="1600201"/>
            <a:ext cx="3887118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Tm="4946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ratul | </a:t>
            </a:r>
            <a:r>
              <a:rPr lang="en-US" dirty="0" smtClean="0"/>
              <a:t>imc | oct </a:t>
            </a:r>
            <a:r>
              <a:rPr lang="en-US" dirty="0"/>
              <a:t>'07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CFF02-ADAC-43D1-ABB4-A8816DA57B5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 </a:t>
            </a:r>
            <a:r>
              <a:rPr lang="en-US" dirty="0"/>
              <a:t>deployment</a:t>
            </a:r>
          </a:p>
        </p:txBody>
      </p:sp>
      <p:pic>
        <p:nvPicPr>
          <p:cNvPr id="14340" name="Picture 4" descr="vanlan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19462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vanlan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91000"/>
            <a:ext cx="25955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vanlan 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828800"/>
            <a:ext cx="259556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45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81000" y="4800600"/>
            <a:ext cx="8382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6BEC-08F6-4F84-9AA4-3209DF011B4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27038"/>
            <a:ext cx="87630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Studying connectivity sessions and disruptions</a:t>
            </a:r>
            <a:endParaRPr lang="en-US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3838"/>
            <a:ext cx="8458200" cy="1477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Define two types of connectivity sessions to a BS:</a:t>
            </a:r>
          </a:p>
          <a:p>
            <a:pPr lvl="1"/>
            <a:r>
              <a:rPr lang="en-US" sz="2400" i="1" dirty="0" smtClean="0"/>
              <a:t>Meta </a:t>
            </a:r>
            <a:r>
              <a:rPr lang="en-US" sz="2400" i="1" dirty="0"/>
              <a:t>session:</a:t>
            </a:r>
            <a:r>
              <a:rPr lang="en-US" sz="2400" dirty="0"/>
              <a:t> </a:t>
            </a:r>
            <a:r>
              <a:rPr lang="en-US" sz="2400" dirty="0" smtClean="0"/>
              <a:t>from coming </a:t>
            </a:r>
            <a:r>
              <a:rPr lang="en-US" sz="2400" dirty="0"/>
              <a:t>in </a:t>
            </a:r>
            <a:r>
              <a:rPr lang="en-US" sz="2400" dirty="0" smtClean="0"/>
              <a:t>to going </a:t>
            </a:r>
            <a:r>
              <a:rPr lang="en-US" sz="2400" dirty="0"/>
              <a:t>out of </a:t>
            </a:r>
            <a:r>
              <a:rPr lang="en-US" sz="2400" dirty="0" smtClean="0"/>
              <a:t>range</a:t>
            </a:r>
          </a:p>
          <a:p>
            <a:pPr lvl="1"/>
            <a:r>
              <a:rPr lang="en-US" sz="2400" i="1" dirty="0" smtClean="0"/>
              <a:t>Mini session:</a:t>
            </a:r>
            <a:r>
              <a:rPr lang="en-US" sz="2400" dirty="0" smtClean="0"/>
              <a:t> period without disruptions in connectivity</a:t>
            </a:r>
            <a:endParaRPr lang="en-US" sz="2400" dirty="0"/>
          </a:p>
        </p:txBody>
      </p:sp>
      <p:pic>
        <p:nvPicPr>
          <p:cNvPr id="28" name="Picture 9" descr="j03969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062" y="3200400"/>
            <a:ext cx="388938" cy="609600"/>
          </a:xfrm>
          <a:prstGeom prst="rect">
            <a:avLst/>
          </a:prstGeom>
          <a:noFill/>
        </p:spPr>
      </p:pic>
      <p:cxnSp>
        <p:nvCxnSpPr>
          <p:cNvPr id="31" name="Straight Arrow Connector 30"/>
          <p:cNvCxnSpPr>
            <a:stCxn id="36" idx="1"/>
            <a:endCxn id="36" idx="3"/>
          </p:cNvCxnSpPr>
          <p:nvPr/>
        </p:nvCxnSpPr>
        <p:spPr>
          <a:xfrm rot="10800000" flipH="1">
            <a:off x="381000" y="5143500"/>
            <a:ext cx="8382000" cy="1588"/>
          </a:xfrm>
          <a:prstGeom prst="straightConnector1">
            <a:avLst/>
          </a:prstGeom>
          <a:ln w="50800">
            <a:solidFill>
              <a:schemeClr val="bg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1"/>
          </p:cNvCxnSpPr>
          <p:nvPr/>
        </p:nvCxnSpPr>
        <p:spPr>
          <a:xfrm rot="10800000" flipV="1">
            <a:off x="1828800" y="3505200"/>
            <a:ext cx="2354262" cy="12954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3"/>
          </p:cNvCxnSpPr>
          <p:nvPr/>
        </p:nvCxnSpPr>
        <p:spPr>
          <a:xfrm>
            <a:off x="4572000" y="3505200"/>
            <a:ext cx="2743200" cy="12954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90600" y="4038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First beacon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86600" y="4016514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Last beacon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3429001" y="4038603"/>
            <a:ext cx="990601" cy="533399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H="1">
            <a:off x="4457701" y="3771902"/>
            <a:ext cx="1066800" cy="990599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10000" y="4397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beacon for 2+ </a:t>
            </a:r>
            <a:r>
              <a:rPr lang="en-US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secs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0800000">
            <a:off x="1828800" y="6019800"/>
            <a:ext cx="5486400" cy="1588"/>
          </a:xfrm>
          <a:prstGeom prst="line">
            <a:avLst/>
          </a:prstGeom>
          <a:ln w="254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581400" y="5695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Meta session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10800000">
            <a:off x="1828802" y="5561012"/>
            <a:ext cx="1828799" cy="1588"/>
          </a:xfrm>
          <a:prstGeom prst="line">
            <a:avLst/>
          </a:prstGeom>
          <a:ln w="254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57400" y="5181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Mini session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10800000">
            <a:off x="5486401" y="5562600"/>
            <a:ext cx="1828799" cy="1588"/>
          </a:xfrm>
          <a:prstGeom prst="line">
            <a:avLst/>
          </a:prstGeom>
          <a:ln w="254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638799" y="5181600"/>
            <a:ext cx="152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Mini session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31242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 beacons per sec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3657601" y="5561012"/>
            <a:ext cx="1828799" cy="1588"/>
          </a:xfrm>
          <a:prstGeom prst="line">
            <a:avLst/>
          </a:prstGeom>
          <a:ln w="25400">
            <a:solidFill>
              <a:schemeClr val="accent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199" y="5181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/>
                </a:solidFill>
              </a:rPr>
              <a:t>Gray period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55" grpId="0"/>
      <p:bldP spid="63" grpId="0"/>
      <p:bldP spid="65" grpId="0"/>
      <p:bldP spid="69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6BEC-08F6-4F84-9AA4-3209DF011B4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27038"/>
            <a:ext cx="8763000" cy="868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Moving vehicles experience gray periods</a:t>
            </a:r>
            <a:endParaRPr lang="en-US" sz="3600" dirty="0"/>
          </a:p>
        </p:txBody>
      </p:sp>
      <p:grpSp>
        <p:nvGrpSpPr>
          <p:cNvPr id="2" name="Group 26"/>
          <p:cNvGrpSpPr/>
          <p:nvPr/>
        </p:nvGrpSpPr>
        <p:grpSpPr>
          <a:xfrm>
            <a:off x="914400" y="1828800"/>
            <a:ext cx="7162800" cy="2971800"/>
            <a:chOff x="914400" y="3200400"/>
            <a:chExt cx="7162800" cy="2971800"/>
          </a:xfrm>
        </p:grpSpPr>
        <p:sp>
          <p:nvSpPr>
            <p:cNvPr id="9" name="Rectangle 8"/>
            <p:cNvSpPr/>
            <p:nvPr/>
          </p:nvSpPr>
          <p:spPr>
            <a:xfrm>
              <a:off x="4800600" y="3200400"/>
              <a:ext cx="3276600" cy="297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4400" y="3200400"/>
              <a:ext cx="3276600" cy="297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 descr="vl-dist-jan24.meta60mini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1094" y="3314694"/>
              <a:ext cx="2857506" cy="2628906"/>
            </a:xfrm>
            <a:prstGeom prst="rect">
              <a:avLst/>
            </a:prstGeom>
          </p:spPr>
        </p:pic>
        <p:pic>
          <p:nvPicPr>
            <p:cNvPr id="16" name="Picture 15" descr="vl-time-jan24.meta60mini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3307080"/>
              <a:ext cx="2857506" cy="262890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76400" y="5726668"/>
              <a:ext cx="2438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Session duration (s)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5000" y="5715000"/>
              <a:ext cx="2133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/>
                  </a:solidFill>
                </a:rPr>
                <a:t>Session length (m)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276255" y="4143345"/>
              <a:ext cx="1828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</a:rPr>
                <a:t>% of sessions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4162455" y="4371945"/>
              <a:ext cx="1828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</a:rPr>
                <a:t>% of sessions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67000" y="38494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Meta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sessions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28800" y="34684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Mini </a:t>
              </a:r>
              <a:br>
                <a:rPr lang="en-US" dirty="0" smtClean="0"/>
              </a:br>
              <a:r>
                <a:rPr lang="en-US" dirty="0" smtClean="0"/>
                <a:t>sessions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90800" y="4648200"/>
              <a:ext cx="1447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77000" y="4648200"/>
              <a:ext cx="1447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77000" y="4038600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Meta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sessions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19800" y="3392269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Mini </a:t>
              </a:r>
              <a:br>
                <a:rPr lang="en-US" dirty="0" smtClean="0"/>
              </a:br>
              <a:r>
                <a:rPr lang="en-US" dirty="0" smtClean="0"/>
                <a:t>sessions</a:t>
              </a:r>
              <a:endParaRPr lang="en-US" dirty="0"/>
            </a:p>
          </p:txBody>
        </p:sp>
      </p:grp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457200" y="5029201"/>
            <a:ext cx="8229600" cy="609599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Mini sessions are much shorter than meta sessions</a:t>
            </a:r>
            <a:endParaRPr lang="en-US" sz="2800" dirty="0"/>
          </a:p>
        </p:txBody>
      </p:sp>
    </p:spTree>
  </p:cSld>
  <p:clrMapOvr>
    <a:masterClrMapping/>
  </p:clrMapOvr>
  <p:transition advTm="5409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572000" y="2133600"/>
            <a:ext cx="4419600" cy="2971800"/>
            <a:chOff x="4572000" y="2133600"/>
            <a:chExt cx="4419600" cy="2971800"/>
          </a:xfrm>
        </p:grpSpPr>
        <p:sp>
          <p:nvSpPr>
            <p:cNvPr id="22" name="Rectangle 21"/>
            <p:cNvSpPr/>
            <p:nvPr/>
          </p:nvSpPr>
          <p:spPr>
            <a:xfrm>
              <a:off x="4572000" y="2133600"/>
              <a:ext cx="4419600" cy="297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838691" y="2362200"/>
              <a:ext cx="4000509" cy="2590800"/>
              <a:chOff x="4838691" y="2362200"/>
              <a:chExt cx="4000509" cy="2590800"/>
            </a:xfrm>
          </p:grpSpPr>
          <p:pic>
            <p:nvPicPr>
              <p:cNvPr id="15" name="Picture 14" descr="meta-detail-round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38691" y="2375339"/>
                <a:ext cx="4000509" cy="2577661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60960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772400" y="2362200"/>
                <a:ext cx="10668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763000" y="2590800"/>
                <a:ext cx="76200" cy="1752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638800" y="4648200"/>
              <a:ext cx="32004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</a:rPr>
                <a:t>Seconds from start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3914745" y="3381346"/>
              <a:ext cx="18288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</a:rPr>
                <a:t>Reception ratio</a:t>
              </a:r>
              <a:endParaRPr lang="en-US" sz="2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ratul | imc | oct '07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BA768-A51D-427F-A947-E4EAD24853C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2100"/>
            <a:ext cx="9144000" cy="868363"/>
          </a:xfrm>
        </p:spPr>
        <p:txBody>
          <a:bodyPr/>
          <a:lstStyle/>
          <a:p>
            <a:r>
              <a:rPr lang="en-US" sz="3600" dirty="0" smtClean="0"/>
              <a:t>Example gray periods</a:t>
            </a:r>
            <a:endParaRPr lang="en-US" sz="3600" dirty="0"/>
          </a:p>
        </p:txBody>
      </p:sp>
      <p:pic>
        <p:nvPicPr>
          <p:cNvPr id="31748" name="Picture 4" descr="mini-break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371600"/>
            <a:ext cx="3546475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486400" y="2178050"/>
            <a:ext cx="838200" cy="641350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Entry phase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324600" y="2178050"/>
            <a:ext cx="1828800" cy="646331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Production 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>phase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8229600" y="2178050"/>
            <a:ext cx="838200" cy="641350"/>
          </a:xfrm>
          <a:prstGeom prst="rect">
            <a:avLst/>
          </a:prstGeom>
          <a:noFill/>
          <a:ln w="25400" algn="ctr">
            <a:noFill/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Exit phase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520047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</a:rPr>
              <a:t>Observed behavior does not match earlier observations in controlled environments</a:t>
            </a:r>
            <a:endParaRPr lang="en-US" sz="2400" dirty="0">
              <a:solidFill>
                <a:schemeClr val="accent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5295900" y="3314700"/>
            <a:ext cx="1371600" cy="6858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324600" y="2971800"/>
            <a:ext cx="1981200" cy="15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4" idx="2"/>
          </p:cNvCxnSpPr>
          <p:nvPr/>
        </p:nvCxnSpPr>
        <p:spPr>
          <a:xfrm rot="16200000" flipH="1">
            <a:off x="7867650" y="3409950"/>
            <a:ext cx="1371600" cy="4953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638800" y="3657600"/>
            <a:ext cx="1371600" cy="158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619206" y="3657600"/>
            <a:ext cx="1371600" cy="158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138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6|2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CC6EB42EF67047A278C6E580679852" ma:contentTypeVersion="4" ma:contentTypeDescription="Create a new document." ma:contentTypeScope="" ma:versionID="40f89ca09ab3369822c7be1a6d9ba35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b387f137bb906b7447443f1b7ddcb5f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ExpirationDate" minOccurs="0"/>
                <xsd:element ref="ns1:PublishingStart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ExpirationDate" ma:index="8" nillable="true" ma:displayName="Scheduling End Date" ma:internalName="PublishingExpirationDate">
      <xsd:simpleType>
        <xsd:restriction base="dms:Unknown"/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>2019-02-14T00:17:30+00:00</PublishingExpirationDate>
    <PublishingStartDate xmlns="http://schemas.microsoft.com/sharepoint/v3">2000-01-01T08:00:00+00:00</PublishingStartDate>
  </documentManagement>
</p:properties>
</file>

<file path=customXml/itemProps1.xml><?xml version="1.0" encoding="utf-8"?>
<ds:datastoreItem xmlns:ds="http://schemas.openxmlformats.org/officeDocument/2006/customXml" ds:itemID="{804F3923-23C6-4D6C-A0EA-EEA0DDCDF83C}"/>
</file>

<file path=customXml/itemProps2.xml><?xml version="1.0" encoding="utf-8"?>
<ds:datastoreItem xmlns:ds="http://schemas.openxmlformats.org/officeDocument/2006/customXml" ds:itemID="{6D6E57EA-5A05-4323-BE53-1D2D5D767082}"/>
</file>

<file path=customXml/itemProps3.xml><?xml version="1.0" encoding="utf-8"?>
<ds:datastoreItem xmlns:ds="http://schemas.openxmlformats.org/officeDocument/2006/customXml" ds:itemID="{9CD4023E-DDE4-48F5-8CB5-33D8CB1A4BB4}"/>
</file>

<file path=docProps/app.xml><?xml version="1.0" encoding="utf-8"?>
<Properties xmlns="http://schemas.openxmlformats.org/officeDocument/2006/extended-properties" xmlns:vt="http://schemas.openxmlformats.org/officeDocument/2006/docPropsVTypes">
  <TotalTime>6446</TotalTime>
  <Words>533</Words>
  <Application>Microsoft Office PowerPoint</Application>
  <PresentationFormat>On-screen Show (4:3)</PresentationFormat>
  <Paragraphs>128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Understanding WiFi-based connectivity from moving vehicles</vt:lpstr>
      <vt:lpstr>Network access from moving vehicles</vt:lpstr>
      <vt:lpstr>Characterizing V-to-BS connectivity</vt:lpstr>
      <vt:lpstr>Existing work</vt:lpstr>
      <vt:lpstr>VanLAN: Our testbed</vt:lpstr>
      <vt:lpstr>Van deployment</vt:lpstr>
      <vt:lpstr>Studying connectivity sessions and disruptions</vt:lpstr>
      <vt:lpstr>Moving vehicles experience gray periods</vt:lpstr>
      <vt:lpstr>Example gray periods</vt:lpstr>
      <vt:lpstr>Properties of gray periods</vt:lpstr>
      <vt:lpstr>Implications of gray periods</vt:lpstr>
      <vt:lpstr>Historical information can help predict performance at a location</vt:lpstr>
      <vt:lpstr>Historical information can also help identify regions prone to gray periods</vt:lpstr>
      <vt:lpstr>Conclusions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WiFi-based Connectivity from moving vehicles</dc:title>
  <dc:creator>Ratul Mahajan</dc:creator>
  <cp:lastModifiedBy>Ratul Mahajan</cp:lastModifiedBy>
  <cp:revision>379</cp:revision>
  <dcterms:created xsi:type="dcterms:W3CDTF">2007-10-15T02:02:53Z</dcterms:created>
  <dcterms:modified xsi:type="dcterms:W3CDTF">2007-11-17T20:18:32Z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0x01010078CC6EB42EF67047A278C6E580679852</vt:lpwstr>
  </property>
</Properties>
</file>