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75" r:id="rId4"/>
    <p:sldId id="260" r:id="rId5"/>
    <p:sldId id="292" r:id="rId6"/>
    <p:sldId id="265" r:id="rId7"/>
    <p:sldId id="293" r:id="rId8"/>
    <p:sldId id="289" r:id="rId9"/>
    <p:sldId id="278" r:id="rId10"/>
    <p:sldId id="288" r:id="rId11"/>
    <p:sldId id="295" r:id="rId12"/>
    <p:sldId id="287" r:id="rId13"/>
    <p:sldId id="296" r:id="rId14"/>
    <p:sldId id="283" r:id="rId15"/>
    <p:sldId id="294" r:id="rId16"/>
    <p:sldId id="266" r:id="rId17"/>
    <p:sldId id="267" r:id="rId18"/>
    <p:sldId id="269" r:id="rId19"/>
    <p:sldId id="270" r:id="rId20"/>
    <p:sldId id="271" r:id="rId21"/>
    <p:sldId id="272" r:id="rId22"/>
    <p:sldId id="280" r:id="rId23"/>
    <p:sldId id="274" r:id="rId24"/>
    <p:sldId id="262" r:id="rId25"/>
    <p:sldId id="279" r:id="rId2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3" autoAdjust="0"/>
  </p:normalViewPr>
  <p:slideViewPr>
    <p:cSldViewPr>
      <p:cViewPr>
        <p:scale>
          <a:sx n="70" d="100"/>
          <a:sy n="70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ncent\Desktop\activity_correl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ncent\Desktop\activity_correl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Food</a:t>
                    </a:r>
                  </a:p>
                </c:rich>
              </c:tx>
              <c:showCatName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Sports</a:t>
                    </a:r>
                  </a:p>
                </c:rich>
              </c:tx>
              <c:showCatName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Movie</a:t>
                    </a:r>
                  </a:p>
                </c:rich>
              </c:tx>
              <c:showCatName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Shopping</a:t>
                    </a:r>
                  </a:p>
                </c:rich>
              </c:tx>
              <c:showCatName val="1"/>
            </c:dLbl>
            <c:showCatName val="1"/>
          </c:dLbls>
          <c:val>
            <c:numRef>
              <c:f>Sheet2!$W$58:$Z$58</c:f>
              <c:numCache>
                <c:formatCode>General</c:formatCode>
                <c:ptCount val="4"/>
                <c:pt idx="0">
                  <c:v>0.13880000000000001</c:v>
                </c:pt>
                <c:pt idx="1">
                  <c:v>0.12770000000000001</c:v>
                </c:pt>
                <c:pt idx="2">
                  <c:v>0.2306</c:v>
                </c:pt>
                <c:pt idx="3">
                  <c:v>0.47450000000000031</c:v>
                </c:pt>
              </c:numCache>
            </c:numRef>
          </c:val>
        </c:ser>
        <c:axId val="87476864"/>
        <c:axId val="87661952"/>
      </c:barChart>
      <c:catAx>
        <c:axId val="87476864"/>
        <c:scaling>
          <c:orientation val="minMax"/>
        </c:scaling>
        <c:delete val="1"/>
        <c:axPos val="b"/>
        <c:tickLblPos val="none"/>
        <c:crossAx val="87661952"/>
        <c:crosses val="autoZero"/>
        <c:auto val="1"/>
        <c:lblAlgn val="ctr"/>
        <c:lblOffset val="100"/>
      </c:catAx>
      <c:valAx>
        <c:axId val="87661952"/>
        <c:scaling>
          <c:orientation val="minMax"/>
          <c:max val="0.60000000000000064"/>
        </c:scaling>
        <c:axPos val="l"/>
        <c:majorGridlines/>
        <c:numFmt formatCode="General" sourceLinked="1"/>
        <c:tickLblPos val="nextTo"/>
        <c:crossAx val="87476864"/>
        <c:crosses val="autoZero"/>
        <c:crossBetween val="between"/>
        <c:majorUnit val="0.1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Food</a:t>
                    </a:r>
                  </a:p>
                </c:rich>
              </c:tx>
              <c:showCatName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Sports</a:t>
                    </a:r>
                  </a:p>
                </c:rich>
              </c:tx>
              <c:showCatName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Movie</a:t>
                    </a:r>
                  </a:p>
                </c:rich>
              </c:tx>
              <c:showCatName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Shopping</a:t>
                    </a:r>
                  </a:p>
                </c:rich>
              </c:tx>
              <c:showCatName val="1"/>
            </c:dLbl>
            <c:showCatName val="1"/>
          </c:dLbls>
          <c:val>
            <c:numRef>
              <c:f>Sheet2!$A$65:$D$65</c:f>
              <c:numCache>
                <c:formatCode>General</c:formatCode>
                <c:ptCount val="4"/>
                <c:pt idx="0">
                  <c:v>0.31875000000000031</c:v>
                </c:pt>
                <c:pt idx="1">
                  <c:v>0.13125000000000001</c:v>
                </c:pt>
                <c:pt idx="2">
                  <c:v>0.13750000000000001</c:v>
                </c:pt>
                <c:pt idx="3">
                  <c:v>0.42500000000000032</c:v>
                </c:pt>
              </c:numCache>
            </c:numRef>
          </c:val>
        </c:ser>
        <c:axId val="87743104"/>
        <c:axId val="88080768"/>
      </c:barChart>
      <c:catAx>
        <c:axId val="87743104"/>
        <c:scaling>
          <c:orientation val="minMax"/>
        </c:scaling>
        <c:delete val="1"/>
        <c:axPos val="b"/>
        <c:tickLblPos val="none"/>
        <c:crossAx val="88080768"/>
        <c:crosses val="autoZero"/>
        <c:auto val="1"/>
        <c:lblAlgn val="ctr"/>
        <c:lblOffset val="100"/>
      </c:catAx>
      <c:valAx>
        <c:axId val="88080768"/>
        <c:scaling>
          <c:orientation val="minMax"/>
          <c:max val="0.60000000000000064"/>
        </c:scaling>
        <c:axPos val="l"/>
        <c:majorGridlines/>
        <c:numFmt formatCode="General" sourceLinked="1"/>
        <c:tickLblPos val="nextTo"/>
        <c:crossAx val="87743104"/>
        <c:crosses val="autoZero"/>
        <c:crossBetween val="between"/>
        <c:majorUnit val="0.1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D4FE334-C67F-4913-B7CB-559BB289A7E1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B792354-D5E5-45C2-AC84-76F4D416F8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2354-D5E5-45C2-AC84-76F4D416F8A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2354-D5E5-45C2-AC84-76F4D416F8A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EB5E-C34B-485D-AE80-6685BF66FAEF}" type="datetime1">
              <a:rPr lang="en-US" smtClean="0"/>
              <a:pPr/>
              <a:t>4/28/2010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B240-4170-4FD9-B4FC-38F586C80CF3}" type="datetime1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8112-4E82-463E-8E15-A69B2FF34E68}" type="datetime1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CFEE-C5FF-474B-9943-B4933133E3AA}" type="datetime1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B766-5407-479E-BC4D-46AE7D65E5D0}" type="datetime1">
              <a:rPr lang="en-US" smtClean="0"/>
              <a:pPr/>
              <a:t>4/28/2010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8774-2801-464F-A96E-23A0896FD922}" type="datetime1">
              <a:rPr lang="en-US" smtClean="0"/>
              <a:pPr/>
              <a:t>4/28/2010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6C90-DD06-418E-B06D-D5E06BD7C036}" type="datetime1">
              <a:rPr lang="en-US" smtClean="0"/>
              <a:pPr/>
              <a:t>4/28/2010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93E8A-5FA0-4F6E-8E60-73B0F2D2C360}" type="datetime1">
              <a:rPr lang="en-US" smtClean="0"/>
              <a:pPr/>
              <a:t>4/28/2010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CD5A-ECA3-4F50-92D4-1D8DA2875BC2}" type="datetime1">
              <a:rPr lang="en-US" smtClean="0"/>
              <a:pPr/>
              <a:t>4/28/2010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6617-A05F-413A-B6E3-043919B306F0}" type="datetime1">
              <a:rPr lang="en-US" smtClean="0"/>
              <a:pPr/>
              <a:t>4/28/2010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BD72B-6270-4FE9-9617-7DDA7B1F57E4}" type="datetime1">
              <a:rPr lang="en-US" smtClean="0"/>
              <a:pPr/>
              <a:t>4/28/2010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B1A0FA-ABA0-4E0C-99B2-E3C1C6540A32}" type="datetime1">
              <a:rPr lang="en-US" smtClean="0"/>
              <a:pPr/>
              <a:t>4/28/2010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Collaborative Location and Activity Recommendations</a:t>
            </a:r>
            <a:br>
              <a:rPr lang="en-US" sz="4000" b="1" dirty="0" smtClean="0"/>
            </a:br>
            <a:r>
              <a:rPr lang="en-US" sz="4000" b="1" dirty="0" smtClean="0"/>
              <a:t>with GPS History Data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Vincent W. </a:t>
            </a:r>
            <a:r>
              <a:rPr lang="en-US" dirty="0" err="1" smtClean="0"/>
              <a:t>Zheng</a:t>
            </a:r>
            <a:r>
              <a:rPr lang="en-US" baseline="30000" dirty="0" smtClean="0"/>
              <a:t>†</a:t>
            </a:r>
            <a:r>
              <a:rPr lang="en-US" dirty="0" smtClean="0"/>
              <a:t>, Yu </a:t>
            </a:r>
            <a:r>
              <a:rPr lang="en-US" dirty="0" err="1" smtClean="0"/>
              <a:t>Zheng</a:t>
            </a:r>
            <a:r>
              <a:rPr lang="en-US" baseline="30000" dirty="0" smtClean="0"/>
              <a:t>‡</a:t>
            </a:r>
            <a:r>
              <a:rPr lang="en-US" dirty="0" smtClean="0"/>
              <a:t>, Xing </a:t>
            </a:r>
            <a:r>
              <a:rPr lang="en-US" dirty="0" err="1" smtClean="0"/>
              <a:t>Xie</a:t>
            </a:r>
            <a:r>
              <a:rPr lang="en-US" baseline="30000" dirty="0" smtClean="0"/>
              <a:t>‡</a:t>
            </a:r>
            <a:r>
              <a:rPr lang="en-US" dirty="0" smtClean="0"/>
              <a:t>, </a:t>
            </a:r>
            <a:r>
              <a:rPr lang="en-US" dirty="0" err="1" smtClean="0"/>
              <a:t>Qiang</a:t>
            </a:r>
            <a:r>
              <a:rPr lang="en-US" dirty="0" smtClean="0"/>
              <a:t> Yang</a:t>
            </a:r>
            <a:r>
              <a:rPr lang="en-US" baseline="30000" dirty="0" smtClean="0"/>
              <a:t>†</a:t>
            </a:r>
          </a:p>
          <a:p>
            <a:endParaRPr lang="en-US" baseline="30000" dirty="0" smtClean="0"/>
          </a:p>
          <a:p>
            <a:r>
              <a:rPr lang="en-US" baseline="30000" dirty="0" smtClean="0"/>
              <a:t>†</a:t>
            </a:r>
            <a:r>
              <a:rPr lang="en-US" dirty="0" smtClean="0"/>
              <a:t>Hong Kong University of Science and Technology</a:t>
            </a:r>
          </a:p>
          <a:p>
            <a:r>
              <a:rPr lang="en-US" baseline="30000" dirty="0" smtClean="0"/>
              <a:t>‡</a:t>
            </a:r>
            <a:r>
              <a:rPr lang="en-US" dirty="0" smtClean="0"/>
              <a:t>Microsoft Research Asia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6138446"/>
            <a:ext cx="7085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work was done when Vincent was doing internship in Microsoft Research Asia.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Location-Activity Extraction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Location-activity matrix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38400"/>
            <a:ext cx="3581400" cy="137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9915" y="4995446"/>
            <a:ext cx="1668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Activity: tourism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114800"/>
            <a:ext cx="317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“We took a tour bus to see around </a:t>
            </a:r>
          </a:p>
          <a:p>
            <a:r>
              <a:rPr lang="en-US" sz="1600" i="1" dirty="0" smtClean="0"/>
              <a:t>along the forbidden city moat …”</a:t>
            </a:r>
            <a:endParaRPr lang="en-US" sz="1600" i="1" dirty="0"/>
          </a:p>
        </p:txBody>
      </p:sp>
      <p:sp>
        <p:nvSpPr>
          <p:cNvPr id="9" name="Down Arrow 8"/>
          <p:cNvSpPr/>
          <p:nvPr/>
        </p:nvSpPr>
        <p:spPr>
          <a:xfrm>
            <a:off x="2057400" y="3886200"/>
            <a:ext cx="228600" cy="228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057400" y="4766846"/>
            <a:ext cx="228600" cy="228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2895600"/>
            <a:ext cx="304800" cy="3048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6800" y="2362200"/>
            <a:ext cx="3493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GPS: “39.903, 116.391, 14/9/2009 15:25”</a:t>
            </a:r>
            <a:endParaRPr lang="en-US" sz="1600" dirty="0"/>
          </a:p>
        </p:txBody>
      </p:sp>
      <p:cxnSp>
        <p:nvCxnSpPr>
          <p:cNvPr id="19" name="Shape 18"/>
          <p:cNvCxnSpPr>
            <a:stCxn id="11" idx="7"/>
          </p:cNvCxnSpPr>
          <p:nvPr/>
        </p:nvCxnSpPr>
        <p:spPr>
          <a:xfrm rot="5400000" flipH="1" flipV="1">
            <a:off x="3955863" y="2171701"/>
            <a:ext cx="425637" cy="1111437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>
            <a:off x="6553200" y="2743200"/>
            <a:ext cx="228600" cy="228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72000" y="2971800"/>
            <a:ext cx="427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Stay Region: “39.910, 116.400 (Forbidden City)”</a:t>
            </a:r>
            <a:endParaRPr lang="en-US" sz="16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172200" y="4020979"/>
          <a:ext cx="18288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4876800" y="4097179"/>
            <a:ext cx="1347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Forbidden City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6019800" y="3716179"/>
            <a:ext cx="827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Tourism</a:t>
            </a:r>
            <a:endParaRPr lang="en-US" sz="1400" dirty="0"/>
          </a:p>
        </p:txBody>
      </p:sp>
      <p:sp>
        <p:nvSpPr>
          <p:cNvPr id="26" name="Down Arrow 25"/>
          <p:cNvSpPr/>
          <p:nvPr/>
        </p:nvSpPr>
        <p:spPr>
          <a:xfrm>
            <a:off x="6553200" y="3352800"/>
            <a:ext cx="228600" cy="228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46320" y="4572000"/>
            <a:ext cx="13612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Zhongguancun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6781800" y="3716179"/>
            <a:ext cx="5728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Food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5979048" y="5468779"/>
            <a:ext cx="2250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Location-Activity Matrix</a:t>
            </a:r>
            <a:endParaRPr lang="en-US" sz="1400" b="1" dirty="0"/>
          </a:p>
        </p:txBody>
      </p:sp>
      <p:sp>
        <p:nvSpPr>
          <p:cNvPr id="31" name="Rectangle 30"/>
          <p:cNvSpPr/>
          <p:nvPr/>
        </p:nvSpPr>
        <p:spPr>
          <a:xfrm rot="5400000">
            <a:off x="5861056" y="5008602"/>
            <a:ext cx="314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…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7524472" y="3716179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…</a:t>
            </a:r>
            <a:endParaRPr lang="en-US" sz="1400" dirty="0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552200"/>
            <a:ext cx="4038600" cy="1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ight Arrow 45"/>
          <p:cNvSpPr/>
          <p:nvPr/>
        </p:nvSpPr>
        <p:spPr>
          <a:xfrm>
            <a:off x="3276600" y="5029200"/>
            <a:ext cx="1295400" cy="228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876800" y="3733800"/>
            <a:ext cx="3733800" cy="213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648200" y="5943600"/>
            <a:ext cx="4461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User comments are few -&gt; this matrix is sparse!</a:t>
            </a:r>
          </a:p>
          <a:p>
            <a:pPr algn="ctr"/>
            <a:r>
              <a:rPr lang="en-US" sz="1600" b="1" dirty="0" smtClean="0"/>
              <a:t>Our objective: to fill this matrix.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600" dirty="0" smtClean="0"/>
              <a:t>Road Map</a:t>
            </a:r>
            <a:endParaRPr lang="en-US" sz="4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440" y="1676400"/>
            <a:ext cx="5677376" cy="107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15341"/>
            <a:ext cx="5348160" cy="369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1676400" y="1600200"/>
            <a:ext cx="16002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57600" y="4267200"/>
            <a:ext cx="1828800" cy="198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9600" y="211449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Location Feature Extraction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Location features: Points of Interests (POIs)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30459" y="2496980"/>
            <a:ext cx="3390390" cy="1904999"/>
            <a:chOff x="1295400" y="3276601"/>
            <a:chExt cx="3390390" cy="1904999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71601" y="3276601"/>
              <a:ext cx="3305058" cy="190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3505200" y="3962400"/>
              <a:ext cx="6096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828800" y="3352800"/>
              <a:ext cx="6096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38400" y="3352800"/>
              <a:ext cx="9836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restaurant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3962400"/>
              <a:ext cx="5709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bank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4416623"/>
              <a:ext cx="12939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shopping mall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19400" y="3962400"/>
              <a:ext cx="6096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447800" y="4724400"/>
              <a:ext cx="6096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73933" y="3657600"/>
              <a:ext cx="9836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restaurant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11859" y="2438400"/>
            <a:ext cx="4298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Stay Region: “39.980, 116.306 (Zhongguancun)”</a:t>
            </a:r>
            <a:endParaRPr lang="en-US" sz="1600" dirty="0"/>
          </a:p>
        </p:txBody>
      </p:sp>
      <p:sp>
        <p:nvSpPr>
          <p:cNvPr id="20" name="Down Arrow 19"/>
          <p:cNvSpPr/>
          <p:nvPr/>
        </p:nvSpPr>
        <p:spPr>
          <a:xfrm>
            <a:off x="6293059" y="2819400"/>
            <a:ext cx="228600" cy="228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6293059" y="3429000"/>
            <a:ext cx="228600" cy="228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020689" y="3048000"/>
            <a:ext cx="3101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[restaurant, bank, shop] = [3, 1, 1]</a:t>
            </a:r>
            <a:endParaRPr lang="en-US" sz="1600" dirty="0"/>
          </a:p>
        </p:txBody>
      </p:sp>
      <p:sp>
        <p:nvSpPr>
          <p:cNvPr id="38" name="Down Arrow 37"/>
          <p:cNvSpPr/>
          <p:nvPr/>
        </p:nvSpPr>
        <p:spPr>
          <a:xfrm>
            <a:off x="6324600" y="4038600"/>
            <a:ext cx="228600" cy="228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168022" y="3657600"/>
            <a:ext cx="4975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TF-IDF style normalization*: feature = [0.13, 0.32, 0.18]</a:t>
            </a:r>
          </a:p>
        </p:txBody>
      </p:sp>
      <p:sp>
        <p:nvSpPr>
          <p:cNvPr id="40" name="Oval 39"/>
          <p:cNvSpPr/>
          <p:nvPr/>
        </p:nvSpPr>
        <p:spPr>
          <a:xfrm>
            <a:off x="2057400" y="41148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057400" y="3810000"/>
            <a:ext cx="983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restaurant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3556" y="4567297"/>
            <a:ext cx="46570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TF-IDF </a:t>
            </a:r>
            <a:r>
              <a:rPr lang="en-US" sz="1400" dirty="0" smtClean="0"/>
              <a:t>(Term-Frequency Inverse Document Frequency):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Example: </a:t>
            </a:r>
          </a:p>
          <a:p>
            <a:r>
              <a:rPr lang="en-US" sz="1400" dirty="0" smtClean="0"/>
              <a:t>Assume in 10 locations, 8 have restaurants (less </a:t>
            </a:r>
          </a:p>
          <a:p>
            <a:r>
              <a:rPr lang="en-US" sz="1400" dirty="0" smtClean="0"/>
              <a:t>distinguishing),  while 2 have banks and 4 have shops:</a:t>
            </a:r>
          </a:p>
          <a:p>
            <a:pPr algn="ctr"/>
            <a:r>
              <a:rPr lang="en-US" sz="1400" i="1" dirty="0" err="1" smtClean="0"/>
              <a:t>tf-idf</a:t>
            </a:r>
            <a:r>
              <a:rPr lang="en-US" sz="1400" dirty="0" smtClean="0"/>
              <a:t>(restaurant) = (3/5)*log(10/8) = 0.13</a:t>
            </a:r>
          </a:p>
          <a:p>
            <a:pPr algn="ctr"/>
            <a:r>
              <a:rPr lang="en-US" sz="1400" i="1" dirty="0" err="1" smtClean="0"/>
              <a:t>tf-idf</a:t>
            </a:r>
            <a:r>
              <a:rPr lang="en-US" sz="1400" dirty="0" smtClean="0"/>
              <a:t>(bank) = (1/5)*log(10/2) = 0.32</a:t>
            </a:r>
          </a:p>
          <a:p>
            <a:pPr algn="ctr"/>
            <a:r>
              <a:rPr lang="en-US" sz="1400" i="1" dirty="0" err="1" smtClean="0"/>
              <a:t>tf-idf</a:t>
            </a:r>
            <a:r>
              <a:rPr lang="en-US" sz="1400" dirty="0" smtClean="0"/>
              <a:t>(shop) = (1/5)*log(10/4) = 0.18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880" y="4876800"/>
            <a:ext cx="2556320" cy="41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248400" y="4724400"/>
          <a:ext cx="18288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0.13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0.32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4953000" y="4800600"/>
            <a:ext cx="1347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Forbidden City</a:t>
            </a:r>
            <a:endParaRPr lang="en-US" sz="1400" dirty="0"/>
          </a:p>
        </p:txBody>
      </p:sp>
      <p:sp>
        <p:nvSpPr>
          <p:cNvPr id="52" name="Rectangle 51"/>
          <p:cNvSpPr/>
          <p:nvPr/>
        </p:nvSpPr>
        <p:spPr>
          <a:xfrm>
            <a:off x="6026733" y="4419600"/>
            <a:ext cx="9836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restaurant</a:t>
            </a:r>
            <a:endParaRPr lang="en-US" sz="1400" dirty="0"/>
          </a:p>
        </p:txBody>
      </p:sp>
      <p:sp>
        <p:nvSpPr>
          <p:cNvPr id="53" name="Rectangle 52"/>
          <p:cNvSpPr/>
          <p:nvPr/>
        </p:nvSpPr>
        <p:spPr>
          <a:xfrm>
            <a:off x="6896610" y="4419600"/>
            <a:ext cx="570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bank</a:t>
            </a:r>
            <a:endParaRPr lang="en-US" sz="1400" dirty="0"/>
          </a:p>
        </p:txBody>
      </p:sp>
      <p:sp>
        <p:nvSpPr>
          <p:cNvPr id="54" name="Rectangle 53"/>
          <p:cNvSpPr/>
          <p:nvPr/>
        </p:nvSpPr>
        <p:spPr>
          <a:xfrm>
            <a:off x="6055248" y="6172200"/>
            <a:ext cx="22451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Location-Feature Matrix</a:t>
            </a:r>
            <a:endParaRPr lang="en-US" sz="1400" b="1" dirty="0"/>
          </a:p>
        </p:txBody>
      </p:sp>
      <p:sp>
        <p:nvSpPr>
          <p:cNvPr id="55" name="Rectangle 54"/>
          <p:cNvSpPr/>
          <p:nvPr/>
        </p:nvSpPr>
        <p:spPr>
          <a:xfrm rot="5400000">
            <a:off x="5937256" y="5712023"/>
            <a:ext cx="314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…</a:t>
            </a:r>
            <a:endParaRPr lang="en-US" sz="1400" dirty="0"/>
          </a:p>
        </p:txBody>
      </p:sp>
      <p:sp>
        <p:nvSpPr>
          <p:cNvPr id="56" name="Rectangle 55"/>
          <p:cNvSpPr/>
          <p:nvPr/>
        </p:nvSpPr>
        <p:spPr>
          <a:xfrm>
            <a:off x="7600672" y="4419600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…</a:t>
            </a:r>
            <a:endParaRPr lang="en-US" sz="1400" dirty="0"/>
          </a:p>
        </p:txBody>
      </p:sp>
      <p:sp>
        <p:nvSpPr>
          <p:cNvPr id="57" name="Rectangle 56"/>
          <p:cNvSpPr/>
          <p:nvPr/>
        </p:nvSpPr>
        <p:spPr>
          <a:xfrm>
            <a:off x="4953000" y="4419600"/>
            <a:ext cx="3733800" cy="2133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922520" y="5254823"/>
            <a:ext cx="13612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Zhongguancun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600" dirty="0" smtClean="0"/>
              <a:t>Road Map</a:t>
            </a:r>
            <a:endParaRPr lang="en-US" sz="4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440" y="1676400"/>
            <a:ext cx="5677376" cy="107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15341"/>
            <a:ext cx="5348160" cy="369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5410200" y="4267200"/>
            <a:ext cx="1828800" cy="198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211449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1600200"/>
            <a:ext cx="16002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Activity Correlation Extraction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How possible for one activity to happen, if another activity happens?</a:t>
            </a:r>
          </a:p>
          <a:p>
            <a:pPr lvl="1"/>
            <a:r>
              <a:rPr lang="en-US" sz="1800" dirty="0" smtClean="0"/>
              <a:t>Automatically mined from the Web, potentially useful when #(act) is large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6255" y="4450377"/>
            <a:ext cx="7306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Most mined correlations are reasonable. Example: “Tourism” with other activities.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352675" y="6550223"/>
            <a:ext cx="2025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search (from Bing)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6550223"/>
            <a:ext cx="3114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Human design (average on 8 subjects)</a:t>
            </a:r>
            <a:endParaRPr lang="en-US" sz="1400" dirty="0"/>
          </a:p>
        </p:txBody>
      </p:sp>
      <p:graphicFrame>
        <p:nvGraphicFramePr>
          <p:cNvPr id="19" name="Chart 18"/>
          <p:cNvGraphicFramePr>
            <a:graphicFrameLocks noChangeAspect="1"/>
          </p:cNvGraphicFramePr>
          <p:nvPr/>
        </p:nvGraphicFramePr>
        <p:xfrm>
          <a:off x="4724400" y="4755177"/>
          <a:ext cx="3108957" cy="1867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>
            <a:graphicFrameLocks noChangeAspect="1"/>
          </p:cNvGraphicFramePr>
          <p:nvPr/>
        </p:nvGraphicFramePr>
        <p:xfrm>
          <a:off x="1539243" y="4792642"/>
          <a:ext cx="3108957" cy="1867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685800" y="2712423"/>
            <a:ext cx="8077200" cy="1682352"/>
            <a:chOff x="685800" y="2712423"/>
            <a:chExt cx="8077200" cy="1682352"/>
          </a:xfrm>
        </p:grpSpPr>
        <p:grpSp>
          <p:nvGrpSpPr>
            <p:cNvPr id="22" name="Group 21"/>
            <p:cNvGrpSpPr/>
            <p:nvPr/>
          </p:nvGrpSpPr>
          <p:grpSpPr>
            <a:xfrm>
              <a:off x="685800" y="2712423"/>
              <a:ext cx="5005714" cy="1653334"/>
              <a:chOff x="296931" y="2690066"/>
              <a:chExt cx="5005714" cy="165333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6931" y="2690066"/>
                <a:ext cx="5005714" cy="1653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Oval 5"/>
              <p:cNvSpPr/>
              <p:nvPr/>
            </p:nvSpPr>
            <p:spPr>
              <a:xfrm>
                <a:off x="1645045" y="2918666"/>
                <a:ext cx="2286000" cy="38100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312045" y="3375866"/>
                <a:ext cx="990600" cy="30974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944165" y="2750403"/>
              <a:ext cx="26350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“Tourism and Amusement” </a:t>
              </a:r>
            </a:p>
            <a:p>
              <a:pPr algn="ctr"/>
              <a:r>
                <a:rPr lang="en-US" sz="1600" dirty="0" smtClean="0"/>
                <a:t>and </a:t>
              </a:r>
            </a:p>
            <a:p>
              <a:pPr algn="ctr"/>
              <a:r>
                <a:rPr lang="en-US" sz="1600" dirty="0" smtClean="0"/>
                <a:t>“Food and Drink”</a:t>
              </a:r>
              <a:endParaRPr lang="en-US" sz="1600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7137830" y="3581400"/>
              <a:ext cx="228600" cy="2286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46469" y="3810000"/>
              <a:ext cx="30165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Correlation = h(1.16M),</a:t>
              </a:r>
            </a:p>
            <a:p>
              <a:pPr algn="ctr"/>
              <a:r>
                <a:rPr lang="en-US" sz="1600" dirty="0" smtClean="0"/>
                <a:t>where h is a normalization func.</a:t>
              </a:r>
              <a:endParaRPr lang="en-US" sz="1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5800" y="2712423"/>
              <a:ext cx="8001000" cy="1676400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-19389" y="5357336"/>
            <a:ext cx="19099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smtClean="0"/>
              <a:t>Tourism-Shopping</a:t>
            </a:r>
          </a:p>
          <a:p>
            <a:pPr algn="ctr"/>
            <a:r>
              <a:rPr lang="en-US" sz="1400" dirty="0" smtClean="0">
                <a:cs typeface="Calibri"/>
              </a:rPr>
              <a:t>more likely to happen </a:t>
            </a:r>
          </a:p>
          <a:p>
            <a:pPr algn="ctr"/>
            <a:r>
              <a:rPr lang="en-US" sz="1400" dirty="0" smtClean="0">
                <a:cs typeface="Calibri"/>
              </a:rPr>
              <a:t>together than</a:t>
            </a:r>
            <a:endParaRPr lang="en-US" sz="1400" dirty="0" smtClean="0"/>
          </a:p>
          <a:p>
            <a:pPr algn="ctr"/>
            <a:r>
              <a:rPr lang="en-US" sz="1400" i="1" dirty="0" smtClean="0"/>
              <a:t>Tourism-Sports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600" dirty="0" smtClean="0"/>
              <a:t>Road Map</a:t>
            </a:r>
            <a:endParaRPr lang="en-US" sz="4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440" y="1676400"/>
            <a:ext cx="5677376" cy="107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15341"/>
            <a:ext cx="5348160" cy="369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200400" y="2057400"/>
            <a:ext cx="533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81400" y="2971800"/>
            <a:ext cx="3657600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0" y="2057400"/>
            <a:ext cx="533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28382" y="20529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√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dirty="0" smtClean="0"/>
              <a:t>Solution: Collaborative Location and Activity Recommendation (CLAR)</a:t>
            </a:r>
            <a:endParaRPr lang="en-US" sz="4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Collaborative filtering, with collective matrix factorization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sz="2000" dirty="0" smtClean="0"/>
              <a:t>Low rank approximation, by minimizing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	</a:t>
            </a:r>
          </a:p>
          <a:p>
            <a:pPr lvl="1"/>
            <a:r>
              <a:rPr lang="en-US" sz="2000" dirty="0" smtClean="0"/>
              <a:t>After getting U* and V*, reconstruct the incomplete X</a:t>
            </a:r>
          </a:p>
          <a:p>
            <a:pPr lvl="1"/>
            <a:r>
              <a:rPr lang="en-US" sz="2000" dirty="0" smtClean="0"/>
              <a:t>Efficient: complexity is linear to #(loc), can handle large data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86200"/>
            <a:ext cx="5486400" cy="106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524000" y="49530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/>
              <a:t>where U, V and W are the low-dimensional representations for the locations, activities and location features, respectively. I is an indicatory matrix.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32074"/>
            <a:ext cx="7330938" cy="134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Experiments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Data</a:t>
            </a:r>
            <a:endParaRPr lang="en-US" sz="2000" dirty="0" smtClean="0"/>
          </a:p>
          <a:p>
            <a:pPr lvl="1"/>
            <a:r>
              <a:rPr lang="en-US" sz="1900" dirty="0" smtClean="0"/>
              <a:t>2.5 years (2007.4-2009.10)</a:t>
            </a:r>
          </a:p>
          <a:p>
            <a:pPr lvl="1"/>
            <a:r>
              <a:rPr lang="en-US" sz="1900" dirty="0" smtClean="0"/>
              <a:t>162 users</a:t>
            </a:r>
          </a:p>
          <a:p>
            <a:pPr lvl="1"/>
            <a:r>
              <a:rPr lang="en-US" sz="1900" dirty="0" smtClean="0"/>
              <a:t>13K GPS trajectories, 4M GPS points, 140K kilometers</a:t>
            </a:r>
          </a:p>
          <a:p>
            <a:pPr lvl="1"/>
            <a:r>
              <a:rPr lang="en-US" sz="1900" dirty="0" smtClean="0"/>
              <a:t>530 comments</a:t>
            </a:r>
          </a:p>
          <a:p>
            <a:r>
              <a:rPr lang="en-US" sz="2400" dirty="0" smtClean="0"/>
              <a:t>Evaluation</a:t>
            </a:r>
          </a:p>
          <a:p>
            <a:pPr lvl="1"/>
            <a:r>
              <a:rPr lang="en-US" sz="1900" dirty="0" smtClean="0"/>
              <a:t>Invite 5 subjects to give ratings independently</a:t>
            </a:r>
          </a:p>
          <a:p>
            <a:pPr lvl="1"/>
            <a:r>
              <a:rPr lang="en-US" sz="1900" dirty="0" smtClean="0"/>
              <a:t>Location recommendation</a:t>
            </a:r>
          </a:p>
          <a:p>
            <a:pPr lvl="2"/>
            <a:r>
              <a:rPr lang="en-US" sz="1500" dirty="0" smtClean="0"/>
              <a:t>Measured on top 10 returned locations for each of the 5 activities</a:t>
            </a:r>
          </a:p>
          <a:p>
            <a:pPr lvl="1"/>
            <a:r>
              <a:rPr lang="en-US" sz="1900" dirty="0" smtClean="0"/>
              <a:t>Activity recommendation</a:t>
            </a:r>
          </a:p>
          <a:p>
            <a:pPr lvl="2"/>
            <a:r>
              <a:rPr lang="en-US" sz="1500" dirty="0" smtClean="0"/>
              <a:t>Measured on the 5 activities for top 20 popular locations with most visits</a:t>
            </a:r>
          </a:p>
          <a:p>
            <a:pPr lvl="1"/>
            <a:r>
              <a:rPr lang="en-US" sz="1900" dirty="0" smtClean="0"/>
              <a:t>Normalized discounted cumulative gain (</a:t>
            </a:r>
            <a:r>
              <a:rPr lang="en-US" sz="1900" i="1" dirty="0" err="1" smtClean="0"/>
              <a:t>nDCG</a:t>
            </a:r>
            <a:r>
              <a:rPr lang="en-US" sz="1900" dirty="0" smtClean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010" y="2242923"/>
            <a:ext cx="4365590" cy="164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986790"/>
            <a:ext cx="1941671" cy="114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5624" y="4038600"/>
            <a:ext cx="4375976" cy="132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0100" y="5455920"/>
            <a:ext cx="430530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4316" y="990606"/>
            <a:ext cx="1891284" cy="112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572000" y="5909846"/>
            <a:ext cx="2867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Example: for a rating &lt;1,3,0,2&gt;</a:t>
            </a:r>
            <a:endParaRPr lang="en-US" sz="16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4282" y="6248400"/>
            <a:ext cx="2925318" cy="38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Result 1: System performances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Impact of location feature information (i.e.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@ Fig.11)</a:t>
            </a:r>
          </a:p>
          <a:p>
            <a:r>
              <a:rPr lang="en-US" sz="2400" dirty="0" smtClean="0"/>
              <a:t>Impact of activity correlation information (i.e.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@ Fig.12)</a:t>
            </a:r>
          </a:p>
          <a:p>
            <a:r>
              <a:rPr lang="en-US" sz="2400" dirty="0" smtClean="0"/>
              <a:t>Observations</a:t>
            </a:r>
          </a:p>
          <a:p>
            <a:pPr lvl="1"/>
            <a:r>
              <a:rPr lang="en-US" sz="2000" dirty="0" smtClean="0"/>
              <a:t>The weight for each information source should be moderate</a:t>
            </a:r>
          </a:p>
          <a:p>
            <a:pPr lvl="1"/>
            <a:r>
              <a:rPr lang="en-US" sz="2000" dirty="0" smtClean="0"/>
              <a:t>Using both sources outperforms using single source (i.e. </a:t>
            </a:r>
            <a:r>
              <a:rPr lang="el-GR" sz="2000" dirty="0" smtClean="0"/>
              <a:t>λ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=0, </a:t>
            </a:r>
            <a:r>
              <a:rPr lang="el-GR" sz="2000" dirty="0" smtClean="0"/>
              <a:t>λ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=0)</a:t>
            </a:r>
            <a:endParaRPr lang="en-US" sz="20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720" y="4117848"/>
            <a:ext cx="4450080" cy="235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117848"/>
            <a:ext cx="4395216" cy="235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600" dirty="0" smtClean="0"/>
              <a:t>Result 2: Baseline Comparison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Single collaborative filtering (SCF)</a:t>
            </a:r>
          </a:p>
          <a:p>
            <a:pPr lvl="1"/>
            <a:r>
              <a:rPr lang="en-US" sz="2000" dirty="0" smtClean="0"/>
              <a:t>Using only the location-activity matrix</a:t>
            </a:r>
          </a:p>
          <a:p>
            <a:pPr lvl="1"/>
            <a:r>
              <a:rPr lang="en-US" sz="2300" dirty="0" smtClean="0"/>
              <a:t> </a:t>
            </a:r>
          </a:p>
          <a:p>
            <a:r>
              <a:rPr lang="en-US" sz="2400" dirty="0" smtClean="0"/>
              <a:t>Unifying collaborative filtering (UCF)</a:t>
            </a:r>
          </a:p>
          <a:p>
            <a:pPr lvl="1"/>
            <a:r>
              <a:rPr lang="en-US" sz="2000" dirty="0" smtClean="0"/>
              <a:t>Using all 3 matrices, but in a different way</a:t>
            </a:r>
          </a:p>
          <a:p>
            <a:pPr lvl="1"/>
            <a:r>
              <a:rPr lang="en-US" sz="2000" dirty="0" smtClean="0"/>
              <a:t>For each missing entry, combine the entries belonging to the top N similar locations × top N similar activities in a weighted way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724400"/>
            <a:ext cx="5791200" cy="167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880" y="2819400"/>
            <a:ext cx="291592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19400" y="6398615"/>
            <a:ext cx="3866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One-tail t-test p</a:t>
            </a:r>
            <a:r>
              <a:rPr lang="en-US" sz="1400" b="1" baseline="-25000" dirty="0" smtClean="0"/>
              <a:t>1</a:t>
            </a:r>
            <a:r>
              <a:rPr lang="en-US" sz="1400" b="1" dirty="0" smtClean="0"/>
              <a:t>&lt;0.01, two-tail t-test p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&lt;0.01</a:t>
            </a:r>
            <a:endParaRPr lang="en-US" sz="1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Introduction and Motivation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Users now sharing GPS trajectories on the Web</a:t>
            </a:r>
          </a:p>
          <a:p>
            <a:r>
              <a:rPr lang="en-US" sz="2200" dirty="0" smtClean="0"/>
              <a:t>Wisdom of crowd: incorporating users’ knowledge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00696"/>
            <a:ext cx="5667983" cy="37525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553200" y="364867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Travel experience:</a:t>
            </a:r>
          </a:p>
          <a:p>
            <a:r>
              <a:rPr lang="en-US" dirty="0" smtClean="0"/>
              <a:t>Some places are more </a:t>
            </a:r>
          </a:p>
          <a:p>
            <a:r>
              <a:rPr lang="en-US" dirty="0" smtClean="0"/>
              <a:t>popular than the others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3200" y="486787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User activities:</a:t>
            </a:r>
          </a:p>
          <a:p>
            <a:r>
              <a:rPr lang="en-US" dirty="0" smtClean="0"/>
              <a:t>“The food is delicious” </a:t>
            </a:r>
          </a:p>
          <a:p>
            <a:r>
              <a:rPr lang="en-US" dirty="0" smtClean="0"/>
              <a:t>--&gt; dining at that place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600" dirty="0" smtClean="0"/>
              <a:t>Result 3: Impact of stay region size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Stay region: cluster of stay points, i.e. “locations”</a:t>
            </a:r>
          </a:p>
          <a:p>
            <a:r>
              <a:rPr lang="en-US" sz="2200" dirty="0" smtClean="0"/>
              <a:t>We propose a grid-based clustering algorithm to get stay regions</a:t>
            </a:r>
          </a:p>
          <a:p>
            <a:r>
              <a:rPr lang="en-US" sz="2200" dirty="0" smtClean="0"/>
              <a:t>d=300 implies a size of 300 × 300 m</a:t>
            </a:r>
            <a:r>
              <a:rPr lang="en-US" sz="2200" baseline="30000" dirty="0" smtClean="0"/>
              <a:t>2</a:t>
            </a:r>
          </a:p>
          <a:p>
            <a:r>
              <a:rPr lang="en-US" sz="2200" dirty="0" smtClean="0"/>
              <a:t>Stay region size</a:t>
            </a:r>
          </a:p>
          <a:p>
            <a:pPr lvl="1"/>
            <a:r>
              <a:rPr lang="en-US" sz="1900" dirty="0" smtClean="0"/>
              <a:t>Should not be too small (two regions refer to same place) or too big (hard to find)</a:t>
            </a:r>
            <a:endParaRPr lang="en-US" sz="19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267200"/>
            <a:ext cx="5791200" cy="221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19400" y="6409223"/>
            <a:ext cx="3866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One-tail t-test p</a:t>
            </a:r>
            <a:r>
              <a:rPr lang="en-US" sz="1400" b="1" baseline="-25000" dirty="0" smtClean="0"/>
              <a:t>1</a:t>
            </a:r>
            <a:r>
              <a:rPr lang="en-US" sz="1400" b="1" dirty="0" smtClean="0"/>
              <a:t>&lt;0.05, two-tail t-test p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&lt;0.05</a:t>
            </a:r>
            <a:endParaRPr lang="en-US" sz="1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Result 4: Impact of user number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#(user)</a:t>
            </a:r>
            <a:r>
              <a:rPr lang="en-US" sz="2400" dirty="0" smtClean="0">
                <a:cs typeface="Calibri"/>
              </a:rPr>
              <a:t>↑ </a:t>
            </a:r>
            <a:r>
              <a:rPr lang="en-US" sz="2400" dirty="0" smtClean="0">
                <a:cs typeface="Calibri"/>
                <a:sym typeface="Wingdings" pitchFamily="2" charset="2"/>
              </a:rPr>
              <a:t>-&gt; data</a:t>
            </a:r>
            <a:r>
              <a:rPr lang="en-US" sz="2400" dirty="0" smtClean="0">
                <a:cs typeface="Calibri"/>
              </a:rPr>
              <a:t>↑</a:t>
            </a:r>
            <a:r>
              <a:rPr lang="en-US" sz="2400" dirty="0" smtClean="0">
                <a:cs typeface="Calibri"/>
                <a:sym typeface="Wingdings" pitchFamily="2" charset="2"/>
              </a:rPr>
              <a:t> -&gt; #(loc)</a:t>
            </a:r>
            <a:r>
              <a:rPr lang="en-US" sz="2400" dirty="0" smtClean="0">
                <a:cs typeface="Calibri"/>
              </a:rPr>
              <a:t>↑</a:t>
            </a:r>
            <a:endParaRPr lang="en-US" sz="2000" dirty="0" smtClean="0"/>
          </a:p>
          <a:p>
            <a:pPr lvl="1"/>
            <a:r>
              <a:rPr lang="en-US" sz="2000" dirty="0" smtClean="0"/>
              <a:t>Run on PC with dual core CPU, 2.33GHz, 2G RAM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R</a:t>
            </a:r>
            <a:r>
              <a:rPr lang="en-US" sz="2000" dirty="0" smtClean="0"/>
              <a:t>unning time is linear to #(loc), converge fast (&lt;300 iterations) 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#(stay point) does not necessary linearly increase </a:t>
            </a:r>
            <a:r>
              <a:rPr lang="en-US" sz="2000" dirty="0" err="1" smtClean="0"/>
              <a:t>w.r.t</a:t>
            </a:r>
            <a:r>
              <a:rPr lang="en-US" sz="2000" dirty="0" smtClean="0"/>
              <a:t>. #(user)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170101"/>
            <a:ext cx="6048375" cy="163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2362200" y="6479521"/>
            <a:ext cx="20574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1829594" y="5946121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2316480" y="6098521"/>
            <a:ext cx="4572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682240" y="5588567"/>
            <a:ext cx="1603717" cy="450166"/>
          </a:xfrm>
          <a:custGeom>
            <a:avLst/>
            <a:gdLst>
              <a:gd name="connsiteX0" fmla="*/ 0 w 1603717"/>
              <a:gd name="connsiteY0" fmla="*/ 450166 h 450166"/>
              <a:gd name="connsiteX1" fmla="*/ 365760 w 1603717"/>
              <a:gd name="connsiteY1" fmla="*/ 182880 h 450166"/>
              <a:gd name="connsiteX2" fmla="*/ 1603717 w 1603717"/>
              <a:gd name="connsiteY2" fmla="*/ 0 h 4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3717" h="450166">
                <a:moveTo>
                  <a:pt x="0" y="450166"/>
                </a:moveTo>
                <a:cubicBezTo>
                  <a:pt x="49237" y="354037"/>
                  <a:pt x="98474" y="257908"/>
                  <a:pt x="365760" y="182880"/>
                </a:cubicBezTo>
                <a:cubicBezTo>
                  <a:pt x="633046" y="107852"/>
                  <a:pt x="1118381" y="53926"/>
                  <a:pt x="1603717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6200000">
            <a:off x="1523832" y="5788054"/>
            <a:ext cx="1222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#(stay point) 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3581400" y="6480315"/>
            <a:ext cx="790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#(user) </a:t>
            </a:r>
            <a:endParaRPr lang="en-US" sz="1400" dirty="0"/>
          </a:p>
        </p:txBody>
      </p:sp>
      <p:sp>
        <p:nvSpPr>
          <p:cNvPr id="37" name="Right Triangle 36"/>
          <p:cNvSpPr>
            <a:spLocks noChangeAspect="1"/>
          </p:cNvSpPr>
          <p:nvPr/>
        </p:nvSpPr>
        <p:spPr>
          <a:xfrm flipH="1">
            <a:off x="2438400" y="5900830"/>
            <a:ext cx="365837" cy="56789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95400" y="6553200"/>
            <a:ext cx="1143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 are here.</a:t>
            </a:r>
            <a:endParaRPr lang="en-US" sz="1400" dirty="0"/>
          </a:p>
        </p:txBody>
      </p:sp>
      <p:cxnSp>
        <p:nvCxnSpPr>
          <p:cNvPr id="40" name="Straight Arrow Connector 39"/>
          <p:cNvCxnSpPr>
            <a:endCxn id="37" idx="3"/>
          </p:cNvCxnSpPr>
          <p:nvPr/>
        </p:nvCxnSpPr>
        <p:spPr>
          <a:xfrm flipV="1">
            <a:off x="2438400" y="6468726"/>
            <a:ext cx="182918" cy="2368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36977" y="6479521"/>
            <a:ext cx="20574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4804371" y="5946121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4519260" y="5841006"/>
            <a:ext cx="1175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performance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6556177" y="6480315"/>
            <a:ext cx="790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#(user) </a:t>
            </a:r>
            <a:endParaRPr lang="en-US" sz="1400" dirty="0"/>
          </a:p>
        </p:txBody>
      </p:sp>
      <p:sp>
        <p:nvSpPr>
          <p:cNvPr id="27" name="Freeform 26"/>
          <p:cNvSpPr/>
          <p:nvPr/>
        </p:nvSpPr>
        <p:spPr>
          <a:xfrm>
            <a:off x="5334000" y="5715000"/>
            <a:ext cx="1752599" cy="754039"/>
          </a:xfrm>
          <a:custGeom>
            <a:avLst/>
            <a:gdLst>
              <a:gd name="connsiteX0" fmla="*/ 0 w 1665027"/>
              <a:gd name="connsiteY0" fmla="*/ 696036 h 696036"/>
              <a:gd name="connsiteX1" fmla="*/ 382138 w 1665027"/>
              <a:gd name="connsiteY1" fmla="*/ 259307 h 696036"/>
              <a:gd name="connsiteX2" fmla="*/ 1665027 w 1665027"/>
              <a:gd name="connsiteY2" fmla="*/ 0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5027" h="696036">
                <a:moveTo>
                  <a:pt x="0" y="696036"/>
                </a:moveTo>
                <a:cubicBezTo>
                  <a:pt x="52317" y="535674"/>
                  <a:pt x="104634" y="375313"/>
                  <a:pt x="382138" y="259307"/>
                </a:cubicBezTo>
                <a:cubicBezTo>
                  <a:pt x="659642" y="143301"/>
                  <a:pt x="1162334" y="71650"/>
                  <a:pt x="1665027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3400" y="5715000"/>
            <a:ext cx="1143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Expected: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Discussion 1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Impact of the location types to activity recommendation</a:t>
            </a:r>
          </a:p>
          <a:p>
            <a:pPr lvl="1"/>
            <a:r>
              <a:rPr lang="en-US" sz="2000" dirty="0" smtClean="0"/>
              <a:t>Recommend 5 activities for top 20 locations with most visits</a:t>
            </a:r>
          </a:p>
          <a:p>
            <a:pPr lvl="2"/>
            <a:r>
              <a:rPr lang="en-US" sz="1800" dirty="0" smtClean="0"/>
              <a:t>Aggregate the evaluations and pick top 2 activities as location types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4236695" cy="254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76800" y="4805571"/>
            <a:ext cx="4114800" cy="10618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More often happen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Strong dependency on location features</a:t>
            </a:r>
            <a:endParaRPr lang="en-US" sz="1500" dirty="0" smtClean="0"/>
          </a:p>
          <a:p>
            <a:r>
              <a:rPr lang="en-US" sz="1500" dirty="0" smtClean="0"/>
              <a:t>     - More likely to have many restaurant POIs</a:t>
            </a:r>
          </a:p>
          <a:p>
            <a:r>
              <a:rPr lang="en-US" sz="1500" dirty="0" smtClean="0"/>
              <a:t>     - “sports” with parks and stadium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4314617"/>
            <a:ext cx="41148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Usually more comments for ”tourism”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3357771"/>
            <a:ext cx="4114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Usually also suitable for food hunting and   </a:t>
            </a:r>
          </a:p>
          <a:p>
            <a:r>
              <a:rPr lang="en-US" sz="1600" dirty="0" smtClean="0"/>
              <a:t>   sometimes tourism, dominated by them</a:t>
            </a:r>
            <a:endParaRPr lang="en-US" sz="15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Fewer comments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48000" y="3733800"/>
            <a:ext cx="1752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62400" y="4419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4494557" y="5030443"/>
            <a:ext cx="307286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Discussion 2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BD0D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Impact of the activity types to location recommendation</a:t>
            </a:r>
          </a:p>
          <a:p>
            <a:pPr lvl="1"/>
            <a:r>
              <a:rPr lang="en-US" sz="2000" dirty="0" smtClean="0"/>
              <a:t>Recommend top 10 locations for each activity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4236695" cy="254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76800" y="3540204"/>
            <a:ext cx="396240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3">
              <a:buFont typeface="Arial" pitchFamily="34" charset="0"/>
              <a:buChar char="•"/>
            </a:pPr>
            <a:r>
              <a:rPr lang="en-US" sz="1600" dirty="0" smtClean="0"/>
              <a:t> Popular places with higher scores are</a:t>
            </a:r>
          </a:p>
          <a:p>
            <a:pPr marL="0" lvl="3"/>
            <a:r>
              <a:rPr lang="en-US" sz="1600" dirty="0" smtClean="0"/>
              <a:t>  more likely to be recommended</a:t>
            </a:r>
          </a:p>
          <a:p>
            <a:pPr marL="0" lvl="3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dirty="0" smtClean="0"/>
              <a:t>Many of them are available for </a:t>
            </a:r>
          </a:p>
          <a:p>
            <a:pPr marL="0" lvl="3"/>
            <a:r>
              <a:rPr lang="en-US" sz="1600" dirty="0" smtClean="0"/>
              <a:t>   shows/movies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4876800"/>
            <a:ext cx="39624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Usually more comments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2976771"/>
            <a:ext cx="39624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More often happen</a:t>
            </a:r>
            <a:endParaRPr lang="en-US" sz="1500" dirty="0" smtClean="0"/>
          </a:p>
        </p:txBody>
      </p:sp>
      <p:cxnSp>
        <p:nvCxnSpPr>
          <p:cNvPr id="10" name="Straight Arrow Connector 9"/>
          <p:cNvCxnSpPr>
            <a:endCxn id="9" idx="1"/>
          </p:cNvCxnSpPr>
          <p:nvPr/>
        </p:nvCxnSpPr>
        <p:spPr>
          <a:xfrm flipV="1">
            <a:off x="4419600" y="3146048"/>
            <a:ext cx="457200" cy="282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62400" y="4038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4724400"/>
            <a:ext cx="457200" cy="231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76800" y="5435025"/>
            <a:ext cx="3962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3">
              <a:buFont typeface="Arial" pitchFamily="34" charset="0"/>
              <a:buChar char="•"/>
            </a:pPr>
            <a:r>
              <a:rPr lang="en-US" sz="1600" dirty="0" smtClean="0"/>
              <a:t> Popular places are usually not suitable</a:t>
            </a:r>
          </a:p>
          <a:p>
            <a:pPr marL="0" lvl="3"/>
            <a:r>
              <a:rPr lang="en-US" sz="1600" dirty="0" smtClean="0"/>
              <a:t>   for “sports &amp; exercises”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5909846"/>
            <a:ext cx="41148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Usually fewer comments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1485503" y="5219303"/>
            <a:ext cx="1295400" cy="79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>
            <a:off x="2590800" y="3886200"/>
            <a:ext cx="2209800" cy="1828800"/>
          </a:xfrm>
          <a:prstGeom prst="bentConnector3">
            <a:avLst>
              <a:gd name="adj1" fmla="val -157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dirty="0" smtClean="0"/>
              <a:t>Conclusion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 show how to mine knowledge from the real-world GPS data to answer two typical questions:</a:t>
            </a:r>
          </a:p>
          <a:p>
            <a:pPr lvl="1"/>
            <a:r>
              <a:rPr lang="en-US" dirty="0" smtClean="0"/>
              <a:t>If we want to do something, where shall we go?</a:t>
            </a:r>
          </a:p>
          <a:p>
            <a:pPr lvl="1"/>
            <a:r>
              <a:rPr lang="en-US" dirty="0" smtClean="0"/>
              <a:t>If we visit some place, what can we do there?</a:t>
            </a:r>
          </a:p>
          <a:p>
            <a:r>
              <a:rPr lang="en-US" dirty="0" smtClean="0"/>
              <a:t>We evaluated our system on a large GPS dataset</a:t>
            </a:r>
          </a:p>
          <a:p>
            <a:pPr lvl="1"/>
            <a:r>
              <a:rPr lang="en-US" dirty="0" smtClean="0"/>
              <a:t>&gt;7% improvement on activity recommendation</a:t>
            </a:r>
          </a:p>
          <a:p>
            <a:pPr lvl="1"/>
            <a:r>
              <a:rPr lang="en-US" dirty="0" smtClean="0"/>
              <a:t>&gt;20% improvement on location recommendation </a:t>
            </a:r>
          </a:p>
          <a:p>
            <a:pPr lvl="1">
              <a:buNone/>
            </a:pPr>
            <a:r>
              <a:rPr lang="en-US" dirty="0" smtClean="0"/>
              <a:t>	over the simple baseline without exploiting any additional info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Incorporate user features to provide personalized recommendation</a:t>
            </a:r>
          </a:p>
          <a:p>
            <a:pPr lvl="1"/>
            <a:r>
              <a:rPr lang="en-US" dirty="0" smtClean="0"/>
              <a:t>Establish a comprehensive social network based on user activity and location history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dirty="0" smtClean="0"/>
              <a:t>Thanks!</a:t>
            </a:r>
          </a:p>
          <a:p>
            <a:pPr algn="ctr">
              <a:buNone/>
            </a:pPr>
            <a:r>
              <a:rPr lang="en-US" sz="4800" dirty="0" smtClean="0"/>
              <a:t>Questions?</a:t>
            </a:r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2000" dirty="0" smtClean="0"/>
              <a:t>Vincent W. </a:t>
            </a:r>
            <a:r>
              <a:rPr lang="en-US" sz="2000" dirty="0" err="1" smtClean="0"/>
              <a:t>Zheng</a:t>
            </a:r>
            <a:endParaRPr lang="en-US" sz="2000" dirty="0" smtClean="0"/>
          </a:p>
          <a:p>
            <a:pPr algn="ctr">
              <a:buNone/>
            </a:pPr>
            <a:r>
              <a:rPr lang="en-US" sz="2000" u="sng" dirty="0" smtClean="0"/>
              <a:t>vincentz@cse.ust.hk</a:t>
            </a:r>
          </a:p>
          <a:p>
            <a:pPr algn="ctr">
              <a:buNone/>
            </a:pPr>
            <a:r>
              <a:rPr lang="en-US" sz="2000" dirty="0" smtClean="0"/>
              <a:t>http://www.cse.ust.hk/~vincentz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Goal: To Answer 2 Typical Questions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850" y="1950259"/>
            <a:ext cx="6013950" cy="4450541"/>
          </a:xfrm>
          <a:prstGeom prst="rect">
            <a:avLst/>
          </a:prstGeom>
          <a:noFill/>
          <a:ln w="31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4343400"/>
            <a:ext cx="289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Q2: where should I go if I want to do something?</a:t>
            </a:r>
            <a:endParaRPr lang="en-US" sz="1600" b="1" i="1" dirty="0" smtClean="0"/>
          </a:p>
          <a:p>
            <a:pPr marL="0" lvl="2"/>
            <a:endParaRPr lang="en-US" sz="1600" dirty="0" smtClean="0"/>
          </a:p>
          <a:p>
            <a:pPr marL="0" lvl="2"/>
            <a:r>
              <a:rPr lang="en-US" sz="1600" dirty="0" smtClean="0"/>
              <a:t>(Location recommendation given activity query)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348805"/>
            <a:ext cx="281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Q1: what can I do there if I visit some place?</a:t>
            </a:r>
          </a:p>
          <a:p>
            <a:endParaRPr lang="en-US" sz="1600" dirty="0" smtClean="0"/>
          </a:p>
          <a:p>
            <a:r>
              <a:rPr lang="en-US" sz="1600" dirty="0" smtClean="0"/>
              <a:t>(Activity recommendation given location query)</a:t>
            </a:r>
          </a:p>
        </p:txBody>
      </p:sp>
      <p:sp>
        <p:nvSpPr>
          <p:cNvPr id="9" name="Left Brace 8"/>
          <p:cNvSpPr/>
          <p:nvPr/>
        </p:nvSpPr>
        <p:spPr>
          <a:xfrm>
            <a:off x="2749050" y="2438400"/>
            <a:ext cx="228600" cy="1295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2749050" y="4191000"/>
            <a:ext cx="2286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Problem Definition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to well model the location-activity relation</a:t>
            </a:r>
          </a:p>
          <a:p>
            <a:pPr lvl="1"/>
            <a:r>
              <a:rPr lang="en-US" sz="2200" dirty="0" smtClean="0"/>
              <a:t>Encode it into a matrix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>
              <a:buNone/>
            </a:pPr>
            <a:endParaRPr lang="en-US" sz="2200" dirty="0" smtClean="0"/>
          </a:p>
          <a:p>
            <a:r>
              <a:rPr lang="en-US" sz="2400" dirty="0" smtClean="0"/>
              <a:t>Example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838042"/>
            <a:ext cx="4537179" cy="16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" y="3181758"/>
            <a:ext cx="20574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An entry denotes how </a:t>
            </a:r>
          </a:p>
          <a:p>
            <a:r>
              <a:rPr lang="en-US" sz="1400" dirty="0" smtClean="0"/>
              <a:t>popular  an activity is </a:t>
            </a:r>
          </a:p>
          <a:p>
            <a:r>
              <a:rPr lang="en-US" sz="1400" dirty="0" smtClean="0"/>
              <a:t>performed at a location</a:t>
            </a:r>
            <a:endParaRPr lang="en-US" sz="1400" dirty="0"/>
          </a:p>
        </p:txBody>
      </p:sp>
      <p:sp>
        <p:nvSpPr>
          <p:cNvPr id="37" name="Freeform 36"/>
          <p:cNvSpPr/>
          <p:nvPr/>
        </p:nvSpPr>
        <p:spPr>
          <a:xfrm>
            <a:off x="2133600" y="3089635"/>
            <a:ext cx="1150961" cy="244523"/>
          </a:xfrm>
          <a:custGeom>
            <a:avLst/>
            <a:gdLst>
              <a:gd name="connsiteX0" fmla="*/ 1296537 w 1296537"/>
              <a:gd name="connsiteY0" fmla="*/ 259308 h 259308"/>
              <a:gd name="connsiteX1" fmla="*/ 655092 w 1296537"/>
              <a:gd name="connsiteY1" fmla="*/ 13648 h 259308"/>
              <a:gd name="connsiteX2" fmla="*/ 0 w 1296537"/>
              <a:gd name="connsiteY2" fmla="*/ 177422 h 2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6537" h="259308">
                <a:moveTo>
                  <a:pt x="1296537" y="259308"/>
                </a:moveTo>
                <a:cubicBezTo>
                  <a:pt x="1083859" y="143302"/>
                  <a:pt x="871181" y="27296"/>
                  <a:pt x="655092" y="13648"/>
                </a:cubicBezTo>
                <a:cubicBezTo>
                  <a:pt x="439003" y="0"/>
                  <a:pt x="219501" y="88711"/>
                  <a:pt x="0" y="177422"/>
                </a:cubicBezTo>
              </a:path>
            </a:pathLst>
          </a:custGeom>
          <a:ln w="19050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391400" y="3429000"/>
            <a:ext cx="17526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/>
              <a:t>Ranking along the</a:t>
            </a:r>
          </a:p>
          <a:p>
            <a:r>
              <a:rPr lang="en-US" sz="1400" b="1" dirty="0" smtClean="0"/>
              <a:t>Columns or rows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24200" y="31358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24200" y="3471446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124200" y="3776246"/>
            <a:ext cx="248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508750" y="3124200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42150" y="3124200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75550" y="3124200"/>
            <a:ext cx="284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133600" y="5227320"/>
          <a:ext cx="1981200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400"/>
                <a:gridCol w="660400"/>
                <a:gridCol w="660400"/>
              </a:tblGrid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62000" y="5331023"/>
            <a:ext cx="1347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Forbidden City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066800" y="5791200"/>
            <a:ext cx="1010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Bird’s Nest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62000" y="6321623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Zhongguancun</a:t>
            </a:r>
            <a:endParaRPr lang="en-US" sz="1400" dirty="0"/>
          </a:p>
        </p:txBody>
      </p:sp>
      <p:sp>
        <p:nvSpPr>
          <p:cNvPr id="41" name="Right Arrow 40"/>
          <p:cNvSpPr/>
          <p:nvPr/>
        </p:nvSpPr>
        <p:spPr>
          <a:xfrm>
            <a:off x="4343400" y="5867400"/>
            <a:ext cx="304800" cy="228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815753" y="5105400"/>
            <a:ext cx="37186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Location recommendation</a:t>
            </a:r>
          </a:p>
          <a:p>
            <a:r>
              <a:rPr lang="en-US" sz="1400" dirty="0" smtClean="0"/>
              <a:t>Tourism:</a:t>
            </a:r>
          </a:p>
          <a:p>
            <a:r>
              <a:rPr lang="en-US" sz="1400" dirty="0" smtClean="0"/>
              <a:t>Forbidden City &gt; Bird’s Nest &gt; Zhongguancun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1828800" y="4876800"/>
            <a:ext cx="827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Tourism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2582409" y="4876800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Exhibition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492743" y="4876800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Shopping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4815753" y="5966936"/>
            <a:ext cx="27572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Activity recommendation</a:t>
            </a:r>
          </a:p>
          <a:p>
            <a:r>
              <a:rPr lang="en-US" sz="1400" dirty="0" smtClean="0"/>
              <a:t>Forbidden City:</a:t>
            </a:r>
          </a:p>
          <a:p>
            <a:r>
              <a:rPr lang="en-US" sz="1400" dirty="0" smtClean="0"/>
              <a:t>Tourism &gt; Exhibition &gt; Shopping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Contributions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practice, it’s sparse!</a:t>
            </a:r>
          </a:p>
          <a:p>
            <a:pPr lvl="1"/>
            <a:r>
              <a:rPr lang="en-US" sz="2000" dirty="0" smtClean="0"/>
              <a:t>User comments are few (in out dataset, &lt;0.6% entries are filled)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5212377"/>
          <a:ext cx="1752600" cy="1097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4200"/>
                <a:gridCol w="584200"/>
                <a:gridCol w="584200"/>
              </a:tblGrid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4873823"/>
            <a:ext cx="9296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onstantia" pitchFamily="18" charset="0"/>
              </a:rPr>
              <a:t>Features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-5400000">
            <a:off x="68732" y="5597932"/>
            <a:ext cx="10479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onstantia" pitchFamily="18" charset="0"/>
              </a:rPr>
              <a:t>Locations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2667000" y="5593377"/>
            <a:ext cx="609600" cy="3048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733800" y="5212377"/>
          <a:ext cx="1752600" cy="1097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4200"/>
                <a:gridCol w="584200"/>
                <a:gridCol w="584200"/>
              </a:tblGrid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4800" y="4873823"/>
            <a:ext cx="10110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onstantia" pitchFamily="18" charset="0"/>
              </a:rPr>
              <a:t>Activities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-5400000">
            <a:off x="3040532" y="5597932"/>
            <a:ext cx="10479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nstantia" pitchFamily="18" charset="0"/>
              </a:rPr>
              <a:t>Locations</a:t>
            </a:r>
          </a:p>
        </p:txBody>
      </p:sp>
      <p:sp>
        <p:nvSpPr>
          <p:cNvPr id="13" name="Left-Right Arrow 12"/>
          <p:cNvSpPr/>
          <p:nvPr/>
        </p:nvSpPr>
        <p:spPr>
          <a:xfrm>
            <a:off x="5715000" y="5593377"/>
            <a:ext cx="609600" cy="3048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781800" y="5212377"/>
          <a:ext cx="1752600" cy="1097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4200"/>
                <a:gridCol w="584200"/>
                <a:gridCol w="584200"/>
              </a:tblGrid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62800" y="4873823"/>
            <a:ext cx="10110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onstantia" pitchFamily="18" charset="0"/>
              </a:rPr>
              <a:t>Activities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5400000">
            <a:off x="6106999" y="5597138"/>
            <a:ext cx="10110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onstantia" pitchFamily="18" charset="0"/>
              </a:rPr>
              <a:t>Activities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6115" y="6471046"/>
            <a:ext cx="2227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Location functionalities</a:t>
            </a:r>
            <a:endParaRPr lang="en-US" sz="1400" b="1" dirty="0"/>
          </a:p>
        </p:txBody>
      </p:sp>
      <p:sp>
        <p:nvSpPr>
          <p:cNvPr id="40" name="Rectangle 39"/>
          <p:cNvSpPr/>
          <p:nvPr/>
        </p:nvSpPr>
        <p:spPr>
          <a:xfrm>
            <a:off x="6713029" y="6474023"/>
            <a:ext cx="1897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Activity correlations</a:t>
            </a:r>
            <a:endParaRPr lang="en-US" sz="1400" b="1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505200" y="3169920"/>
          <a:ext cx="1981200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400"/>
                <a:gridCol w="660400"/>
                <a:gridCol w="660400"/>
              </a:tblGrid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492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133600" y="3273623"/>
            <a:ext cx="1347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Forbidden City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200400" y="2819400"/>
            <a:ext cx="827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Tourism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954009" y="2819400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Exhibition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4864343" y="2819400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Shopping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2438400" y="3733800"/>
            <a:ext cx="1010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Bird’s Nest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133600" y="4264223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Zhongguancun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419600" y="5486400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l" rtl="0">
              <a:spcBef>
                <a:spcPct val="0"/>
              </a:spcBef>
            </a:pPr>
            <a:r>
              <a:rPr lang="en-US" sz="4600" dirty="0" smtClean="0">
                <a:solidFill>
                  <a:schemeClr val="tx2"/>
                </a:solidFill>
                <a:latin typeface="+mj-lt"/>
              </a:rPr>
              <a:t>System Architecture</a:t>
            </a:r>
            <a:endParaRPr lang="en-US" sz="4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43254"/>
            <a:ext cx="6570596" cy="453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600" dirty="0" smtClean="0"/>
              <a:t>Road Map</a:t>
            </a:r>
            <a:endParaRPr lang="en-US" sz="4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440" y="1676400"/>
            <a:ext cx="5677376" cy="107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15341"/>
            <a:ext cx="5348160" cy="369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733800" y="1600200"/>
            <a:ext cx="16002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752600" y="2971800"/>
            <a:ext cx="1905000" cy="3352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19600" y="211449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GPS Log Processing</a:t>
            </a:r>
            <a:endParaRPr lang="en-US" sz="4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GPS trajectories*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15" y="2485681"/>
            <a:ext cx="6609685" cy="140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ight Arrow 25"/>
          <p:cNvSpPr/>
          <p:nvPr/>
        </p:nvSpPr>
        <p:spPr>
          <a:xfrm>
            <a:off x="6705600" y="2981309"/>
            <a:ext cx="457200" cy="381000"/>
          </a:xfrm>
          <a:prstGeom prst="rightArrow">
            <a:avLst>
              <a:gd name="adj1" fmla="val 42730"/>
              <a:gd name="adj2" fmla="val 57273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6"/>
          <p:cNvGrpSpPr/>
          <p:nvPr/>
        </p:nvGrpSpPr>
        <p:grpSpPr>
          <a:xfrm>
            <a:off x="7239000" y="2514600"/>
            <a:ext cx="1828800" cy="1371600"/>
            <a:chOff x="7239000" y="4962509"/>
            <a:chExt cx="1828800" cy="1371600"/>
          </a:xfrm>
        </p:grpSpPr>
        <p:sp>
          <p:nvSpPr>
            <p:cNvPr id="25" name="Oval 24"/>
            <p:cNvSpPr/>
            <p:nvPr/>
          </p:nvSpPr>
          <p:spPr>
            <a:xfrm>
              <a:off x="8610600" y="5495909"/>
              <a:ext cx="457200" cy="457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01000" y="5953109"/>
              <a:ext cx="4572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810129" y="4962509"/>
              <a:ext cx="685800" cy="4572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239000" y="5572109"/>
              <a:ext cx="5334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391399" y="5648304"/>
              <a:ext cx="120399" cy="112655"/>
            </a:xfrm>
            <a:prstGeom prst="ellipse">
              <a:avLst/>
            </a:prstGeom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962532" y="5038704"/>
              <a:ext cx="120399" cy="112655"/>
            </a:xfrm>
            <a:prstGeom prst="ellipse">
              <a:avLst/>
            </a:prstGeom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077203" y="6105504"/>
              <a:ext cx="120399" cy="112655"/>
            </a:xfrm>
            <a:prstGeom prst="ellipse">
              <a:avLst/>
            </a:prstGeom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267332" y="5114904"/>
              <a:ext cx="120399" cy="112655"/>
            </a:xfrm>
            <a:prstGeom prst="ellipse">
              <a:avLst/>
            </a:prstGeom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7543800" y="5754745"/>
              <a:ext cx="120399" cy="112655"/>
            </a:xfrm>
            <a:prstGeom prst="ellipse">
              <a:avLst/>
            </a:prstGeom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8305803" y="6105504"/>
              <a:ext cx="120399" cy="112655"/>
            </a:xfrm>
            <a:prstGeom prst="ellipse">
              <a:avLst/>
            </a:prstGeom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038732" y="5267304"/>
              <a:ext cx="120399" cy="112655"/>
            </a:xfrm>
            <a:prstGeom prst="ellipse">
              <a:avLst/>
            </a:prstGeom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8686803" y="5693417"/>
              <a:ext cx="120399" cy="112655"/>
            </a:xfrm>
            <a:prstGeom prst="ellipse">
              <a:avLst/>
            </a:prstGeom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8876932" y="5617217"/>
              <a:ext cx="120399" cy="112655"/>
            </a:xfrm>
            <a:prstGeom prst="ellipse">
              <a:avLst/>
            </a:prstGeom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2" idx="7"/>
              <a:endCxn id="23" idx="3"/>
            </p:cNvCxnSpPr>
            <p:nvPr/>
          </p:nvCxnSpPr>
          <p:spPr>
            <a:xfrm rot="5400000" flipH="1" flipV="1">
              <a:off x="7664848" y="5382192"/>
              <a:ext cx="275151" cy="2162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3" idx="5"/>
              <a:endCxn id="25" idx="1"/>
            </p:cNvCxnSpPr>
            <p:nvPr/>
          </p:nvCxnSpPr>
          <p:spPr>
            <a:xfrm rot="16200000" flipH="1">
              <a:off x="8431470" y="5316779"/>
              <a:ext cx="210110" cy="28205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4" idx="6"/>
            </p:cNvCxnSpPr>
            <p:nvPr/>
          </p:nvCxnSpPr>
          <p:spPr>
            <a:xfrm flipV="1">
              <a:off x="8458200" y="5876910"/>
              <a:ext cx="228599" cy="26669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2" idx="5"/>
              <a:endCxn id="24" idx="2"/>
            </p:cNvCxnSpPr>
            <p:nvPr/>
          </p:nvCxnSpPr>
          <p:spPr>
            <a:xfrm rot="16200000" flipH="1">
              <a:off x="7724494" y="5867103"/>
              <a:ext cx="246296" cy="3067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7543800" y="2209800"/>
            <a:ext cx="1134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stay region </a:t>
            </a:r>
            <a:r>
              <a:rPr lang="en-US" sz="1400" i="1" dirty="0" smtClean="0"/>
              <a:t>r</a:t>
            </a:r>
            <a:endParaRPr lang="en-US" sz="1400" i="1" dirty="0"/>
          </a:p>
        </p:txBody>
      </p:sp>
      <p:sp>
        <p:nvSpPr>
          <p:cNvPr id="27" name="Left Brace 26"/>
          <p:cNvSpPr/>
          <p:nvPr/>
        </p:nvSpPr>
        <p:spPr>
          <a:xfrm rot="16200000">
            <a:off x="1447802" y="2667001"/>
            <a:ext cx="533398" cy="31241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4495800"/>
            <a:ext cx="1756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Raw GPS points</a:t>
            </a:r>
            <a:endParaRPr lang="en-US" dirty="0"/>
          </a:p>
        </p:txBody>
      </p:sp>
      <p:sp>
        <p:nvSpPr>
          <p:cNvPr id="33" name="Left Brace 32"/>
          <p:cNvSpPr/>
          <p:nvPr/>
        </p:nvSpPr>
        <p:spPr>
          <a:xfrm rot="16200000">
            <a:off x="4876800" y="2743199"/>
            <a:ext cx="533398" cy="29718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495800" y="44958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Stay points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43000" y="5188803"/>
            <a:ext cx="4114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Stand for a geo-spot where a user</a:t>
            </a:r>
          </a:p>
          <a:p>
            <a:r>
              <a:rPr lang="en-US" sz="1600" dirty="0" smtClean="0"/>
              <a:t>   has stayed for a while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Preserve the sequence and vicinity info  </a:t>
            </a:r>
          </a:p>
        </p:txBody>
      </p:sp>
      <p:sp>
        <p:nvSpPr>
          <p:cNvPr id="39" name="Left Brace 38"/>
          <p:cNvSpPr/>
          <p:nvPr/>
        </p:nvSpPr>
        <p:spPr>
          <a:xfrm rot="16200000">
            <a:off x="7734299" y="3162302"/>
            <a:ext cx="533398" cy="21335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239000" y="44958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Stay regions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562600" y="5188803"/>
            <a:ext cx="34290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Stand for a geo-region that</a:t>
            </a:r>
            <a:br>
              <a:rPr lang="en-US" sz="1600" dirty="0" smtClean="0"/>
            </a:br>
            <a:r>
              <a:rPr lang="en-US" sz="1600" dirty="0" smtClean="0"/>
              <a:t>   we may recommend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Discover the meaningful locations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10800000" flipV="1">
            <a:off x="4191001" y="4876799"/>
            <a:ext cx="419100" cy="2286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6896100" y="4876799"/>
            <a:ext cx="419100" cy="228600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0" y="6519446"/>
            <a:ext cx="7931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In GPS logs, we have some user comments associated with the trajectories. Shown later.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Stay Region Extraction</a:t>
            </a:r>
            <a:endParaRPr lang="en-US" sz="4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Grid-based clustering</a:t>
            </a:r>
          </a:p>
          <a:p>
            <a:pPr lvl="1"/>
            <a:r>
              <a:rPr lang="en-US" sz="2000" dirty="0" smtClean="0"/>
              <a:t>Greedy algorithm</a:t>
            </a:r>
          </a:p>
          <a:p>
            <a:pPr lvl="1"/>
            <a:r>
              <a:rPr lang="en-US" sz="2000" dirty="0" smtClean="0"/>
              <a:t>Easy, fast and effective</a:t>
            </a:r>
          </a:p>
          <a:p>
            <a:pPr lvl="2"/>
            <a:r>
              <a:rPr lang="en-US" sz="1800" dirty="0" smtClean="0"/>
              <a:t>O(</a:t>
            </a:r>
            <a:r>
              <a:rPr lang="en-US" sz="1800" i="1" dirty="0" smtClean="0"/>
              <a:t>n </a:t>
            </a:r>
            <a:r>
              <a:rPr lang="en-US" sz="1800" dirty="0" smtClean="0"/>
              <a:t>log </a:t>
            </a:r>
            <a:r>
              <a:rPr lang="en-US" sz="1800" i="1" dirty="0" smtClean="0"/>
              <a:t>n</a:t>
            </a:r>
            <a:r>
              <a:rPr lang="en-US" sz="1800" dirty="0" smtClean="0"/>
              <a:t>), due to sorting</a:t>
            </a:r>
          </a:p>
          <a:p>
            <a:pPr lvl="2"/>
            <a:r>
              <a:rPr lang="en-US" sz="1800" dirty="0" smtClean="0"/>
              <a:t>Return fixed-size regions</a:t>
            </a:r>
          </a:p>
          <a:p>
            <a:r>
              <a:rPr lang="en-US" sz="2400" dirty="0" smtClean="0"/>
              <a:t>Example</a:t>
            </a:r>
          </a:p>
          <a:p>
            <a:pPr lvl="1"/>
            <a:r>
              <a:rPr lang="en-US" sz="2000" dirty="0" smtClean="0"/>
              <a:t>A big shopping area (“</a:t>
            </a:r>
            <a:r>
              <a:rPr lang="en-US" sz="2000" dirty="0" err="1" smtClean="0"/>
              <a:t>Zhonggancun</a:t>
            </a:r>
            <a:r>
              <a:rPr lang="en-US" sz="2000" dirty="0" smtClean="0"/>
              <a:t>”) in west Beijing, &gt;6km</a:t>
            </a:r>
            <a:r>
              <a:rPr lang="en-US" sz="2000" baseline="30000" dirty="0" smtClean="0"/>
              <a:t>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26152" y="1905000"/>
          <a:ext cx="31242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4840"/>
                <a:gridCol w="624840"/>
                <a:gridCol w="624840"/>
                <a:gridCol w="624840"/>
                <a:gridCol w="624840"/>
              </a:tblGrid>
              <a:tr h="4267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666234" y="2338919"/>
            <a:ext cx="597107" cy="4042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800" y="2057400"/>
            <a:ext cx="1865376" cy="1255776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918960" y="2767584"/>
            <a:ext cx="597107" cy="4042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477000" y="2438400"/>
            <a:ext cx="1865376" cy="1255776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5070394" y="2244437"/>
            <a:ext cx="1671782" cy="958272"/>
          </a:xfrm>
          <a:custGeom>
            <a:avLst/>
            <a:gdLst>
              <a:gd name="connsiteX0" fmla="*/ 30018 w 1747982"/>
              <a:gd name="connsiteY0" fmla="*/ 284018 h 958272"/>
              <a:gd name="connsiteX1" fmla="*/ 390236 w 1747982"/>
              <a:gd name="connsiteY1" fmla="*/ 103908 h 958272"/>
              <a:gd name="connsiteX2" fmla="*/ 958273 w 1747982"/>
              <a:gd name="connsiteY2" fmla="*/ 6927 h 958272"/>
              <a:gd name="connsiteX3" fmla="*/ 1664855 w 1747982"/>
              <a:gd name="connsiteY3" fmla="*/ 145472 h 958272"/>
              <a:gd name="connsiteX4" fmla="*/ 1457036 w 1747982"/>
              <a:gd name="connsiteY4" fmla="*/ 616527 h 958272"/>
              <a:gd name="connsiteX5" fmla="*/ 792018 w 1747982"/>
              <a:gd name="connsiteY5" fmla="*/ 865908 h 958272"/>
              <a:gd name="connsiteX6" fmla="*/ 210127 w 1747982"/>
              <a:gd name="connsiteY6" fmla="*/ 865908 h 958272"/>
              <a:gd name="connsiteX7" fmla="*/ 30018 w 1747982"/>
              <a:gd name="connsiteY7" fmla="*/ 284018 h 95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7982" h="958272">
                <a:moveTo>
                  <a:pt x="30018" y="284018"/>
                </a:moveTo>
                <a:cubicBezTo>
                  <a:pt x="60036" y="157018"/>
                  <a:pt x="235527" y="150090"/>
                  <a:pt x="390236" y="103908"/>
                </a:cubicBezTo>
                <a:cubicBezTo>
                  <a:pt x="544945" y="57726"/>
                  <a:pt x="745837" y="0"/>
                  <a:pt x="958273" y="6927"/>
                </a:cubicBezTo>
                <a:cubicBezTo>
                  <a:pt x="1170709" y="13854"/>
                  <a:pt x="1581728" y="43872"/>
                  <a:pt x="1664855" y="145472"/>
                </a:cubicBezTo>
                <a:cubicBezTo>
                  <a:pt x="1747982" y="247072"/>
                  <a:pt x="1602509" y="496454"/>
                  <a:pt x="1457036" y="616527"/>
                </a:cubicBezTo>
                <a:cubicBezTo>
                  <a:pt x="1311563" y="736600"/>
                  <a:pt x="999836" y="824345"/>
                  <a:pt x="792018" y="865908"/>
                </a:cubicBezTo>
                <a:cubicBezTo>
                  <a:pt x="584200" y="907471"/>
                  <a:pt x="337127" y="958272"/>
                  <a:pt x="210127" y="865908"/>
                </a:cubicBezTo>
                <a:cubicBezTo>
                  <a:pt x="83127" y="773545"/>
                  <a:pt x="0" y="411018"/>
                  <a:pt x="30018" y="284018"/>
                </a:cubicBezTo>
                <a:close/>
              </a:path>
            </a:pathLst>
          </a:custGeom>
          <a:noFill/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871485" y="2667000"/>
            <a:ext cx="1242291" cy="872836"/>
          </a:xfrm>
          <a:custGeom>
            <a:avLst/>
            <a:gdLst>
              <a:gd name="connsiteX0" fmla="*/ 76200 w 1138382"/>
              <a:gd name="connsiteY0" fmla="*/ 755072 h 965200"/>
              <a:gd name="connsiteX1" fmla="*/ 159327 w 1138382"/>
              <a:gd name="connsiteY1" fmla="*/ 103909 h 965200"/>
              <a:gd name="connsiteX2" fmla="*/ 1032164 w 1138382"/>
              <a:gd name="connsiteY2" fmla="*/ 131618 h 965200"/>
              <a:gd name="connsiteX3" fmla="*/ 796636 w 1138382"/>
              <a:gd name="connsiteY3" fmla="*/ 699654 h 965200"/>
              <a:gd name="connsiteX4" fmla="*/ 242455 w 1138382"/>
              <a:gd name="connsiteY4" fmla="*/ 962891 h 965200"/>
              <a:gd name="connsiteX5" fmla="*/ 76200 w 1138382"/>
              <a:gd name="connsiteY5" fmla="*/ 755072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8382" h="965200">
                <a:moveTo>
                  <a:pt x="76200" y="755072"/>
                </a:moveTo>
                <a:cubicBezTo>
                  <a:pt x="62345" y="611908"/>
                  <a:pt x="0" y="207818"/>
                  <a:pt x="159327" y="103909"/>
                </a:cubicBezTo>
                <a:cubicBezTo>
                  <a:pt x="318654" y="0"/>
                  <a:pt x="925946" y="32327"/>
                  <a:pt x="1032164" y="131618"/>
                </a:cubicBezTo>
                <a:cubicBezTo>
                  <a:pt x="1138382" y="230909"/>
                  <a:pt x="928254" y="561109"/>
                  <a:pt x="796636" y="699654"/>
                </a:cubicBezTo>
                <a:cubicBezTo>
                  <a:pt x="665018" y="838199"/>
                  <a:pt x="362528" y="960582"/>
                  <a:pt x="242455" y="962891"/>
                </a:cubicBezTo>
                <a:cubicBezTo>
                  <a:pt x="122382" y="965200"/>
                  <a:pt x="90055" y="898236"/>
                  <a:pt x="76200" y="755072"/>
                </a:cubicBezTo>
                <a:close/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iamond 43"/>
          <p:cNvSpPr/>
          <p:nvPr/>
        </p:nvSpPr>
        <p:spPr>
          <a:xfrm>
            <a:off x="5751576" y="2590800"/>
            <a:ext cx="152400" cy="152400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iamond 44"/>
          <p:cNvSpPr/>
          <p:nvPr/>
        </p:nvSpPr>
        <p:spPr>
          <a:xfrm>
            <a:off x="7351776" y="2971800"/>
            <a:ext cx="152400" cy="152400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E:\Works\WWW10\code\data\clusters\processed\op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572000"/>
            <a:ext cx="2011680" cy="1739022"/>
          </a:xfrm>
          <a:prstGeom prst="rect">
            <a:avLst/>
          </a:prstGeom>
          <a:noFill/>
        </p:spPr>
      </p:pic>
      <p:pic>
        <p:nvPicPr>
          <p:cNvPr id="18" name="Picture 3" descr="E:\Works\WWW10\code\data\clusters\processed\dbsc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595819"/>
            <a:ext cx="2021655" cy="1745673"/>
          </a:xfrm>
          <a:prstGeom prst="rect">
            <a:avLst/>
          </a:prstGeom>
          <a:noFill/>
        </p:spPr>
      </p:pic>
      <p:pic>
        <p:nvPicPr>
          <p:cNvPr id="19" name="Picture 4" descr="E:\Works\WWW10\code\data\clusters\processed\gr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7545" y="4572000"/>
            <a:ext cx="2021655" cy="1739022"/>
          </a:xfrm>
          <a:prstGeom prst="rect">
            <a:avLst/>
          </a:prstGeom>
          <a:noFill/>
        </p:spPr>
      </p:pic>
      <p:pic>
        <p:nvPicPr>
          <p:cNvPr id="20" name="Picture 5" descr="E:\Works\WWW10\code\data\clusters\processed\kmea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595819"/>
            <a:ext cx="2018330" cy="1729047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529801" y="6304002"/>
            <a:ext cx="1737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(2) DBSCAN</a:t>
            </a:r>
          </a:p>
          <a:p>
            <a:pPr algn="ctr"/>
            <a:r>
              <a:rPr lang="en-US" sz="1400" dirty="0" smtClean="0">
                <a:latin typeface="Calibri"/>
                <a:cs typeface="Calibri"/>
              </a:rPr>
              <a:t>[</a:t>
            </a:r>
            <a:r>
              <a:rPr lang="el-GR" sz="1400" dirty="0" smtClean="0">
                <a:latin typeface="Calibri"/>
                <a:cs typeface="Calibri"/>
              </a:rPr>
              <a:t>ε</a:t>
            </a:r>
            <a:r>
              <a:rPr lang="en-US" sz="1400" dirty="0" smtClean="0">
                <a:latin typeface="Calibri"/>
                <a:cs typeface="Calibri"/>
              </a:rPr>
              <a:t>=0.001, </a:t>
            </a:r>
            <a:r>
              <a:rPr lang="en-US" sz="1400" dirty="0" err="1" smtClean="0">
                <a:latin typeface="Calibri"/>
                <a:cs typeface="Calibri"/>
              </a:rPr>
              <a:t>MinPts</a:t>
            </a:r>
            <a:r>
              <a:rPr lang="en-US" sz="1400" dirty="0" smtClean="0">
                <a:latin typeface="Calibri"/>
                <a:cs typeface="Calibri"/>
              </a:rPr>
              <a:t> = 4]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" y="6304002"/>
            <a:ext cx="13163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arenBoth"/>
            </a:pPr>
            <a:r>
              <a:rPr lang="en-US" sz="1600" dirty="0" smtClean="0"/>
              <a:t>K-means</a:t>
            </a:r>
          </a:p>
          <a:p>
            <a:pPr marL="342900" indent="-342900" algn="ctr"/>
            <a:r>
              <a:rPr lang="en-US" sz="1400" dirty="0" smtClean="0"/>
              <a:t>[K = 200]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0972" y="6304002"/>
            <a:ext cx="16460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(3) OPTICS</a:t>
            </a:r>
          </a:p>
          <a:p>
            <a:pPr algn="ctr"/>
            <a:r>
              <a:rPr lang="en-US" sz="1400" dirty="0" smtClean="0">
                <a:latin typeface="Calibri"/>
                <a:cs typeface="Calibri"/>
              </a:rPr>
              <a:t>[</a:t>
            </a:r>
            <a:r>
              <a:rPr lang="el-GR" sz="1400" dirty="0" smtClean="0">
                <a:latin typeface="Calibri"/>
                <a:cs typeface="Calibri"/>
              </a:rPr>
              <a:t>ε</a:t>
            </a:r>
            <a:r>
              <a:rPr lang="en-US" sz="1400" dirty="0" smtClean="0">
                <a:latin typeface="Calibri"/>
                <a:cs typeface="Calibri"/>
              </a:rPr>
              <a:t>=0.05, </a:t>
            </a:r>
            <a:r>
              <a:rPr lang="en-US" sz="1400" dirty="0" err="1" smtClean="0">
                <a:latin typeface="Calibri"/>
                <a:cs typeface="Calibri"/>
              </a:rPr>
              <a:t>MinPts</a:t>
            </a:r>
            <a:r>
              <a:rPr lang="en-US" sz="1400" dirty="0" smtClean="0">
                <a:latin typeface="Calibri"/>
                <a:cs typeface="Calibri"/>
              </a:rPr>
              <a:t> = 4]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887594" y="6304002"/>
            <a:ext cx="18197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(4) Grid clustering</a:t>
            </a:r>
          </a:p>
          <a:p>
            <a:pPr algn="ctr"/>
            <a:r>
              <a:rPr lang="en-US" sz="1400" dirty="0" smtClean="0"/>
              <a:t>[d=300]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41" grpId="0" animBg="1"/>
      <p:bldP spid="42" grpId="0" animBg="1"/>
      <p:bldP spid="44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3.4|11.9|13.5|16.6|10.7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|6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9.2|191.3|1.5|28.1|18.4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1896</TotalTime>
  <Words>1366</Words>
  <Application>Microsoft Office PowerPoint</Application>
  <PresentationFormat>On-screen Show (4:3)</PresentationFormat>
  <Paragraphs>341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Collaborative Location and Activity Recommendations with GPS History Data</vt:lpstr>
      <vt:lpstr>Introduction and Motivation</vt:lpstr>
      <vt:lpstr>Goal: To Answer 2 Typical Questions</vt:lpstr>
      <vt:lpstr>Problem Definition</vt:lpstr>
      <vt:lpstr>Contributions</vt:lpstr>
      <vt:lpstr>System Architecture</vt:lpstr>
      <vt:lpstr>Road Map</vt:lpstr>
      <vt:lpstr>GPS Log Processing</vt:lpstr>
      <vt:lpstr>Stay Region Extraction</vt:lpstr>
      <vt:lpstr>Location-Activity Extraction</vt:lpstr>
      <vt:lpstr>Road Map</vt:lpstr>
      <vt:lpstr>Location Feature Extraction</vt:lpstr>
      <vt:lpstr>Road Map</vt:lpstr>
      <vt:lpstr>Activity Correlation Extraction</vt:lpstr>
      <vt:lpstr>Road Map</vt:lpstr>
      <vt:lpstr>Solution: Collaborative Location and Activity Recommendation (CLAR)</vt:lpstr>
      <vt:lpstr>Experiments</vt:lpstr>
      <vt:lpstr>Result 1: System performances</vt:lpstr>
      <vt:lpstr>Result 2: Baseline Comparison</vt:lpstr>
      <vt:lpstr>Result 3: Impact of stay region size</vt:lpstr>
      <vt:lpstr>Result 4: Impact of user number</vt:lpstr>
      <vt:lpstr>Discussion 1</vt:lpstr>
      <vt:lpstr>Discussion 2</vt:lpstr>
      <vt:lpstr>Conclusion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Location and Activity Recommendations with GPS History Data</dc:title>
  <dc:creator>Vincent</dc:creator>
  <cp:lastModifiedBy>Vincent</cp:lastModifiedBy>
  <cp:revision>275</cp:revision>
  <dcterms:created xsi:type="dcterms:W3CDTF">2006-08-16T00:00:00Z</dcterms:created>
  <dcterms:modified xsi:type="dcterms:W3CDTF">2010-04-28T21:19:51Z</dcterms:modified>
</cp:coreProperties>
</file>