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33"/>
  </p:notesMasterIdLst>
  <p:handoutMasterIdLst>
    <p:handoutMasterId r:id="rId34"/>
  </p:handoutMasterIdLst>
  <p:sldIdLst>
    <p:sldId id="606" r:id="rId3"/>
    <p:sldId id="746" r:id="rId4"/>
    <p:sldId id="747" r:id="rId5"/>
    <p:sldId id="748" r:id="rId6"/>
    <p:sldId id="749" r:id="rId7"/>
    <p:sldId id="750" r:id="rId8"/>
    <p:sldId id="751" r:id="rId9"/>
    <p:sldId id="774" r:id="rId10"/>
    <p:sldId id="753" r:id="rId11"/>
    <p:sldId id="775" r:id="rId12"/>
    <p:sldId id="754" r:id="rId13"/>
    <p:sldId id="776" r:id="rId14"/>
    <p:sldId id="757" r:id="rId15"/>
    <p:sldId id="777" r:id="rId16"/>
    <p:sldId id="758" r:id="rId17"/>
    <p:sldId id="778" r:id="rId18"/>
    <p:sldId id="759" r:id="rId19"/>
    <p:sldId id="770" r:id="rId20"/>
    <p:sldId id="771" r:id="rId21"/>
    <p:sldId id="772" r:id="rId22"/>
    <p:sldId id="760" r:id="rId23"/>
    <p:sldId id="761" r:id="rId24"/>
    <p:sldId id="762" r:id="rId25"/>
    <p:sldId id="763" r:id="rId26"/>
    <p:sldId id="773" r:id="rId27"/>
    <p:sldId id="764" r:id="rId28"/>
    <p:sldId id="765" r:id="rId29"/>
    <p:sldId id="767" r:id="rId30"/>
    <p:sldId id="768" r:id="rId31"/>
    <p:sldId id="741" r:id="rId32"/>
  </p:sldIdLst>
  <p:sldSz cx="9144000" cy="6400800"/>
  <p:notesSz cx="7023100" cy="93091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6">
          <p15:clr>
            <a:srgbClr val="A4A3A4"/>
          </p15:clr>
        </p15:guide>
        <p15:guide id="2" pos="14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enn Olander" initials="MO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8" autoAdjust="0"/>
    <p:restoredTop sz="87971" autoAdjust="0"/>
  </p:normalViewPr>
  <p:slideViewPr>
    <p:cSldViewPr snapToGrid="0" showGuides="1">
      <p:cViewPr varScale="1">
        <p:scale>
          <a:sx n="70" d="100"/>
          <a:sy n="70" d="100"/>
        </p:scale>
        <p:origin x="1110" y="66"/>
      </p:cViewPr>
      <p:guideLst>
        <p:guide orient="horz" pos="2096"/>
        <p:guide pos="1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2562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36ADD18-F1DA-4900-B6F9-D3D3AC756725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6527277-40CD-4981-980A-780DD3CBB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8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B8E10BF-AC13-4C79-833A-9345B1D95A1F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698500"/>
            <a:ext cx="49879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6F9F7C-5429-46DB-95F7-199710DF6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4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9F7C-5429-46DB-95F7-199710DF6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4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example in the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9F7C-5429-46DB-95F7-199710DF6D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6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variants of the expansion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9F7C-5429-46DB-95F7-199710DF6D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the figure here to explain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9F7C-5429-46DB-95F7-199710DF6D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8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9F7C-5429-46DB-95F7-199710DF6D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7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9F7C-5429-46DB-95F7-199710DF6D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9F7C-5429-46DB-95F7-199710DF6D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9F7C-5429-46DB-95F7-199710DF6D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6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9F7C-5429-46DB-95F7-199710DF6D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81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example, why we need 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9F7C-5429-46DB-95F7-199710DF6D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3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669" y="1778004"/>
            <a:ext cx="7683913" cy="142193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100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662" y="4053847"/>
            <a:ext cx="7683914" cy="43237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34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0">
                      <a:srgbClr val="FFFFFF"/>
                    </a:gs>
                    <a:gs pos="100000">
                      <a:srgbClr val="F8F57B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351284"/>
            <a:ext cx="8363938" cy="1500411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8F57B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351284"/>
            <a:ext cx="8363938" cy="1500411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5822955"/>
            <a:ext cx="9144001" cy="577850"/>
          </a:xfrm>
          <a:solidFill>
            <a:srgbClr val="FFFF99"/>
          </a:solidFill>
        </p:spPr>
        <p:txBody>
          <a:bodyPr wrap="square" lIns="114296" tIns="57146" rIns="114296" bIns="57146" anchor="b" anchorCtr="0">
            <a:noAutofit/>
          </a:bodyPr>
          <a:lstStyle>
            <a:lvl1pPr algn="r">
              <a:buFont typeface="Arial" pitchFamily="34" charset="0"/>
              <a:buNone/>
              <a:defRPr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177950"/>
            <a:ext cx="8382000" cy="150041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665" y="2204720"/>
            <a:ext cx="7683913" cy="120904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662" y="4053841"/>
            <a:ext cx="7683914" cy="43237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34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743143" y="1066801"/>
            <a:ext cx="3715718" cy="8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662" y="2204720"/>
            <a:ext cx="7683914" cy="1209040"/>
          </a:xfrm>
          <a:effectLst/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662" y="4978401"/>
            <a:ext cx="7683914" cy="43088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34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7662" y="3410475"/>
            <a:ext cx="7683914" cy="128673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7500" b="1" i="1" u="none" strike="noStrike" kern="1200" cap="none" spc="-482" normalizeH="0" baseline="0" noProof="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743143" y="1066801"/>
            <a:ext cx="3715718" cy="8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13361"/>
            <a:ext cx="8363938" cy="4016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351280"/>
            <a:ext cx="8363938" cy="1874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13361"/>
            <a:ext cx="8363938" cy="4016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351280"/>
            <a:ext cx="8363938" cy="18748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662" y="1778001"/>
            <a:ext cx="7679150" cy="187488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436" y="1351280"/>
            <a:ext cx="4115872" cy="1717916"/>
          </a:xfrm>
        </p:spPr>
        <p:txBody>
          <a:bodyPr/>
          <a:lstStyle>
            <a:lvl1pPr marL="255016" indent="-255016">
              <a:lnSpc>
                <a:spcPct val="90000"/>
              </a:lnSpc>
              <a:defRPr sz="2100"/>
            </a:lvl1pPr>
            <a:lvl2pPr marL="505071" indent="-244101">
              <a:lnSpc>
                <a:spcPct val="90000"/>
              </a:lnSpc>
              <a:defRPr sz="1800"/>
            </a:lvl2pPr>
            <a:lvl3pPr marL="715434" indent="-216317">
              <a:lnSpc>
                <a:spcPct val="90000"/>
              </a:lnSpc>
              <a:defRPr sz="1500"/>
            </a:lvl3pPr>
            <a:lvl4pPr marL="920836" indent="-205402">
              <a:lnSpc>
                <a:spcPct val="90000"/>
              </a:lnSpc>
              <a:defRPr sz="1400"/>
            </a:lvl4pPr>
            <a:lvl5pPr marL="1137153" indent="-210363">
              <a:lnSpc>
                <a:spcPct val="90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501" y="1351280"/>
            <a:ext cx="4115872" cy="1717916"/>
          </a:xfrm>
        </p:spPr>
        <p:txBody>
          <a:bodyPr/>
          <a:lstStyle>
            <a:lvl1pPr marL="260970" indent="-260970">
              <a:lnSpc>
                <a:spcPct val="90000"/>
              </a:lnSpc>
              <a:defRPr sz="2100"/>
            </a:lvl1pPr>
            <a:lvl2pPr marL="505071" indent="-255016">
              <a:lnSpc>
                <a:spcPct val="90000"/>
              </a:lnSpc>
              <a:defRPr sz="1800"/>
            </a:lvl2pPr>
            <a:lvl3pPr marL="721388" indent="-227232">
              <a:lnSpc>
                <a:spcPct val="90000"/>
              </a:lnSpc>
              <a:defRPr sz="1500"/>
            </a:lvl3pPr>
            <a:lvl4pPr marL="920836" indent="-199449">
              <a:lnSpc>
                <a:spcPct val="90000"/>
              </a:lnSpc>
              <a:defRPr sz="1400"/>
            </a:lvl4pPr>
            <a:lvl5pPr marL="1137153" indent="-205402">
              <a:lnSpc>
                <a:spcPct val="90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432537"/>
            <a:ext cx="4115872" cy="33240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900" b="1"/>
            </a:lvl1pPr>
            <a:lvl2pPr marL="342932" indent="0">
              <a:buNone/>
              <a:defRPr sz="1500" b="1"/>
            </a:lvl2pPr>
            <a:lvl3pPr marL="685864" indent="0">
              <a:buNone/>
              <a:defRPr sz="1400" b="1"/>
            </a:lvl3pPr>
            <a:lvl4pPr marL="1028796" indent="0">
              <a:buNone/>
              <a:defRPr sz="1200" b="1"/>
            </a:lvl4pPr>
            <a:lvl5pPr marL="1371728" indent="0">
              <a:buNone/>
              <a:defRPr sz="1200" b="1"/>
            </a:lvl5pPr>
            <a:lvl6pPr marL="1714660" indent="0">
              <a:buNone/>
              <a:defRPr sz="1200" b="1"/>
            </a:lvl6pPr>
            <a:lvl7pPr marL="2057592" indent="0">
              <a:buNone/>
              <a:defRPr sz="1200" b="1"/>
            </a:lvl7pPr>
            <a:lvl8pPr marL="2400524" indent="0">
              <a:buNone/>
              <a:defRPr sz="1200" b="1"/>
            </a:lvl8pPr>
            <a:lvl9pPr marL="274345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91360"/>
            <a:ext cx="4114800" cy="1690216"/>
          </a:xfrm>
        </p:spPr>
        <p:txBody>
          <a:bodyPr/>
          <a:lstStyle>
            <a:lvl1pPr marL="211356" indent="-211356">
              <a:defRPr sz="1700"/>
            </a:lvl1pPr>
            <a:lvl2pPr marL="421720" indent="-199449">
              <a:defRPr sz="1500"/>
            </a:lvl2pPr>
            <a:lvl3pPr marL="610253" indent="-182580">
              <a:defRPr sz="1400"/>
            </a:lvl3pPr>
            <a:lvl4pPr marL="787871" indent="-171665">
              <a:defRPr sz="1300"/>
            </a:lvl4pPr>
            <a:lvl5pPr marL="959535" indent="-154796">
              <a:defRPr sz="13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7501" y="1432537"/>
            <a:ext cx="4115872" cy="33240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900" b="1"/>
            </a:lvl1pPr>
            <a:lvl2pPr marL="342932" indent="0">
              <a:buNone/>
              <a:defRPr sz="1500" b="1"/>
            </a:lvl2pPr>
            <a:lvl3pPr marL="685864" indent="0">
              <a:buNone/>
              <a:defRPr sz="1400" b="1"/>
            </a:lvl3pPr>
            <a:lvl4pPr marL="1028796" indent="0">
              <a:buNone/>
              <a:defRPr sz="1200" b="1"/>
            </a:lvl4pPr>
            <a:lvl5pPr marL="1371728" indent="0">
              <a:buNone/>
              <a:defRPr sz="1200" b="1"/>
            </a:lvl5pPr>
            <a:lvl6pPr marL="1714660" indent="0">
              <a:buNone/>
              <a:defRPr sz="1200" b="1"/>
            </a:lvl6pPr>
            <a:lvl7pPr marL="2057592" indent="0">
              <a:buNone/>
              <a:defRPr sz="1200" b="1"/>
            </a:lvl7pPr>
            <a:lvl8pPr marL="2400524" indent="0">
              <a:buNone/>
              <a:defRPr sz="1200" b="1"/>
            </a:lvl8pPr>
            <a:lvl9pPr marL="274345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501" y="1991361"/>
            <a:ext cx="4115872" cy="1690216"/>
          </a:xfrm>
        </p:spPr>
        <p:txBody>
          <a:bodyPr/>
          <a:lstStyle>
            <a:lvl1pPr marL="222270" indent="-222270">
              <a:defRPr sz="1700"/>
            </a:lvl1pPr>
            <a:lvl2pPr marL="427673" indent="-205402">
              <a:defRPr sz="1500"/>
            </a:lvl2pPr>
            <a:lvl3pPr marL="616206" indent="-183572">
              <a:defRPr sz="1400"/>
            </a:lvl3pPr>
            <a:lvl4pPr marL="787871" indent="-177618">
              <a:defRPr sz="1300"/>
            </a:lvl4pPr>
            <a:lvl5pPr marL="959535" indent="-165711">
              <a:defRPr sz="13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213" y="640320"/>
            <a:ext cx="6994362" cy="1421929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100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219" y="4055330"/>
            <a:ext cx="6994363" cy="43088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34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7662" y="2628599"/>
            <a:ext cx="7683914" cy="128673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750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28000">
                      <a:schemeClr val="tx1">
                        <a:alpha val="55000"/>
                      </a:schemeClr>
                    </a:gs>
                    <a:gs pos="54000">
                      <a:schemeClr val="accent2">
                        <a:alpha val="44000"/>
                      </a:schemeClr>
                    </a:gs>
                    <a:gs pos="88000">
                      <a:schemeClr val="accent2">
                        <a:alpha val="2000"/>
                      </a:schemeClr>
                    </a:gs>
                  </a:gsLst>
                  <a:lin ang="51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indent="0" algn="r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938856" y="1849120"/>
            <a:ext cx="7266293" cy="15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351280"/>
            <a:ext cx="8363938" cy="187488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351280"/>
            <a:ext cx="8363938" cy="187488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5822951"/>
            <a:ext cx="9144001" cy="577850"/>
          </a:xfrm>
          <a:solidFill>
            <a:srgbClr val="FFFF99"/>
          </a:solidFill>
        </p:spPr>
        <p:txBody>
          <a:bodyPr wrap="square" lIns="114311" tIns="57155" rIns="114311" bIns="57155" anchor="b" anchorCtr="0">
            <a:noAutofit/>
          </a:bodyPr>
          <a:lstStyle>
            <a:lvl1pPr algn="r">
              <a:buFont typeface="Arial" pitchFamily="34" charset="0"/>
              <a:buNone/>
              <a:defRPr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13362"/>
            <a:ext cx="8363938" cy="498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351284"/>
            <a:ext cx="8363938" cy="15004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150041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436" y="1351284"/>
            <a:ext cx="4115872" cy="1323439"/>
          </a:xfrm>
        </p:spPr>
        <p:txBody>
          <a:bodyPr/>
          <a:lstStyle>
            <a:lvl1pPr marL="254984" indent="-254984">
              <a:lnSpc>
                <a:spcPct val="90000"/>
              </a:lnSpc>
              <a:defRPr sz="2100"/>
            </a:lvl1pPr>
            <a:lvl2pPr marL="505008" indent="-244071">
              <a:lnSpc>
                <a:spcPct val="90000"/>
              </a:lnSpc>
              <a:defRPr sz="1800"/>
            </a:lvl2pPr>
            <a:lvl3pPr marL="715344" indent="-216290">
              <a:lnSpc>
                <a:spcPct val="90000"/>
              </a:lnSpc>
              <a:defRPr sz="1500"/>
            </a:lvl3pPr>
            <a:lvl4pPr marL="920719" indent="-205375">
              <a:lnSpc>
                <a:spcPct val="90000"/>
              </a:lnSpc>
              <a:defRPr sz="1400"/>
            </a:lvl4pPr>
            <a:lvl5pPr marL="1137011" indent="-210336">
              <a:lnSpc>
                <a:spcPct val="90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501" y="1351284"/>
            <a:ext cx="4115872" cy="1323439"/>
          </a:xfrm>
        </p:spPr>
        <p:txBody>
          <a:bodyPr/>
          <a:lstStyle>
            <a:lvl1pPr marL="260937" indent="-260937">
              <a:lnSpc>
                <a:spcPct val="90000"/>
              </a:lnSpc>
              <a:defRPr sz="2100"/>
            </a:lvl1pPr>
            <a:lvl2pPr marL="505008" indent="-254984">
              <a:lnSpc>
                <a:spcPct val="90000"/>
              </a:lnSpc>
              <a:defRPr sz="1800"/>
            </a:lvl2pPr>
            <a:lvl3pPr marL="721298" indent="-227205">
              <a:lnSpc>
                <a:spcPct val="90000"/>
              </a:lnSpc>
              <a:defRPr sz="1500"/>
            </a:lvl3pPr>
            <a:lvl4pPr marL="920719" indent="-199422">
              <a:lnSpc>
                <a:spcPct val="90000"/>
              </a:lnSpc>
              <a:defRPr sz="1400"/>
            </a:lvl4pPr>
            <a:lvl5pPr marL="1137011" indent="-205375">
              <a:lnSpc>
                <a:spcPct val="90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377473"/>
            <a:ext cx="4115872" cy="2631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900" b="1"/>
            </a:lvl1pPr>
            <a:lvl2pPr marL="342889" indent="0">
              <a:buNone/>
              <a:defRPr sz="1500" b="1"/>
            </a:lvl2pPr>
            <a:lvl3pPr marL="685778" indent="0">
              <a:buNone/>
              <a:defRPr sz="1400" b="1"/>
            </a:lvl3pPr>
            <a:lvl4pPr marL="1028667" indent="0">
              <a:buNone/>
              <a:defRPr sz="1200" b="1"/>
            </a:lvl4pPr>
            <a:lvl5pPr marL="1371557" indent="0">
              <a:buNone/>
              <a:defRPr sz="1200" b="1"/>
            </a:lvl5pPr>
            <a:lvl6pPr marL="1714444" indent="0">
              <a:buNone/>
              <a:defRPr sz="1200" b="1"/>
            </a:lvl6pPr>
            <a:lvl7pPr marL="2057335" indent="0">
              <a:buNone/>
              <a:defRPr sz="1200" b="1"/>
            </a:lvl7pPr>
            <a:lvl8pPr marL="2400224" indent="0">
              <a:buNone/>
              <a:defRPr sz="1200" b="1"/>
            </a:lvl8pPr>
            <a:lvl9pPr marL="274311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1991367"/>
            <a:ext cx="4114800" cy="1166473"/>
          </a:xfrm>
        </p:spPr>
        <p:txBody>
          <a:bodyPr/>
          <a:lstStyle>
            <a:lvl1pPr marL="211329" indent="-211329">
              <a:defRPr sz="1700"/>
            </a:lvl1pPr>
            <a:lvl2pPr marL="421666" indent="-199422">
              <a:defRPr sz="1500"/>
            </a:lvl2pPr>
            <a:lvl3pPr marL="610176" indent="-182557">
              <a:defRPr sz="1400"/>
            </a:lvl3pPr>
            <a:lvl4pPr marL="787772" indent="-171644">
              <a:defRPr sz="1300"/>
            </a:lvl4pPr>
            <a:lvl5pPr marL="959415" indent="-154778">
              <a:defRPr sz="13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7501" y="1377473"/>
            <a:ext cx="4115872" cy="2631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900" b="1"/>
            </a:lvl1pPr>
            <a:lvl2pPr marL="342889" indent="0">
              <a:buNone/>
              <a:defRPr sz="1500" b="1"/>
            </a:lvl2pPr>
            <a:lvl3pPr marL="685778" indent="0">
              <a:buNone/>
              <a:defRPr sz="1400" b="1"/>
            </a:lvl3pPr>
            <a:lvl4pPr marL="1028667" indent="0">
              <a:buNone/>
              <a:defRPr sz="1200" b="1"/>
            </a:lvl4pPr>
            <a:lvl5pPr marL="1371557" indent="0">
              <a:buNone/>
              <a:defRPr sz="1200" b="1"/>
            </a:lvl5pPr>
            <a:lvl6pPr marL="1714444" indent="0">
              <a:buNone/>
              <a:defRPr sz="1200" b="1"/>
            </a:lvl6pPr>
            <a:lvl7pPr marL="2057335" indent="0">
              <a:buNone/>
              <a:defRPr sz="1200" b="1"/>
            </a:lvl7pPr>
            <a:lvl8pPr marL="2400224" indent="0">
              <a:buNone/>
              <a:defRPr sz="1200" b="1"/>
            </a:lvl8pPr>
            <a:lvl9pPr marL="274311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501" y="1991368"/>
            <a:ext cx="4115872" cy="1166473"/>
          </a:xfrm>
        </p:spPr>
        <p:txBody>
          <a:bodyPr/>
          <a:lstStyle>
            <a:lvl1pPr marL="222243" indent="-222243">
              <a:defRPr sz="1700"/>
            </a:lvl1pPr>
            <a:lvl2pPr marL="427619" indent="-205375">
              <a:defRPr sz="1500"/>
            </a:lvl2pPr>
            <a:lvl3pPr marL="616129" indent="-183549">
              <a:defRPr sz="1400"/>
            </a:lvl3pPr>
            <a:lvl4pPr marL="787772" indent="-177596">
              <a:defRPr sz="1300"/>
            </a:lvl4pPr>
            <a:lvl5pPr marL="959415" indent="-165690">
              <a:defRPr sz="13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13362"/>
            <a:ext cx="836393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8" y="1351284"/>
            <a:ext cx="8363937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ransition>
    <p:fade/>
  </p:transition>
  <p:hf hdr="0"/>
  <p:txStyles>
    <p:titleStyle>
      <a:lvl1pPr algn="l" defTabSz="685778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-113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345282" indent="-345282" algn="l" defTabSz="685778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4"/>
        </a:buBlip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641753" indent="-296470" algn="l" defTabSz="685778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4"/>
        </a:buBlip>
        <a:defRPr sz="21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944175" indent="-302422" algn="l" defTabSz="685778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4"/>
        </a:buBlip>
        <a:defRPr sz="1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203730" indent="-259558" algn="l" defTabSz="685778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4"/>
        </a:buBlip>
        <a:defRPr sz="15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456147" indent="-252415" algn="l" defTabSz="685778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4"/>
        </a:buBlip>
        <a:defRPr sz="15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92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9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69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8" indent="-171445" algn="l" defTabSz="68577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9" algn="l" defTabSz="6857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8" algn="l" defTabSz="6857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7" algn="l" defTabSz="6857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7" algn="l" defTabSz="6857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4" algn="l" defTabSz="6857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5" algn="l" defTabSz="6857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4" algn="l" defTabSz="6857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3" algn="l" defTabSz="68577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13360"/>
            <a:ext cx="8363938" cy="4016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662" y="1778001"/>
            <a:ext cx="7683914" cy="1874882"/>
          </a:xfrm>
          <a:prstGeom prst="rect">
            <a:avLst/>
          </a:prstGeom>
        </p:spPr>
        <p:txBody>
          <a:bodyPr vert="horz" wrap="square" lIns="0" tIns="34295" rIns="0" bIns="34295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685864" rtl="0" eaLnBrk="1" latinLnBrk="0" hangingPunct="1">
        <a:lnSpc>
          <a:spcPct val="90000"/>
        </a:lnSpc>
        <a:spcBef>
          <a:spcPct val="0"/>
        </a:spcBef>
        <a:buNone/>
        <a:tabLst>
          <a:tab pos="3086511" algn="l"/>
        </a:tabLst>
        <a:defRPr lang="en-US" sz="2900" b="0" kern="1200" cap="none" spc="-113" dirty="0" smtClean="0">
          <a:ln w="3175">
            <a:noFill/>
          </a:ln>
          <a:solidFill>
            <a:schemeClr val="bg1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345327" indent="-345327" algn="l" defTabSz="685864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90655" indent="-296506" algn="l" defTabSz="685864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30028" indent="-302459" algn="l" defTabSz="685864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38441" indent="-259591" algn="l" defTabSz="685864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76624" indent="-252446" algn="l" defTabSz="685864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6126" indent="-171466" algn="l" defTabSz="685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8" indent="-171466" algn="l" defTabSz="685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90" indent="-171466" algn="l" defTabSz="685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22" indent="-171466" algn="l" defTabSz="685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2" algn="l" defTabSz="685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4" algn="l" defTabSz="685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6" algn="l" defTabSz="685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8" algn="l" defTabSz="685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60" algn="l" defTabSz="685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92" algn="l" defTabSz="685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24" algn="l" defTabSz="685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56" algn="l" defTabSz="685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image" Target="../media/image16.png"/><Relationship Id="rId4" Type="http://schemas.openxmlformats.org/officeDocument/2006/relationships/image" Target="../media/image8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2360"/>
            <a:ext cx="9144000" cy="2435861"/>
          </a:xfrm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Mining </a:t>
            </a:r>
            <a:r>
              <a:rPr lang="en-US" sz="3600" b="1" dirty="0" smtClean="0"/>
              <a:t>Acronym Expansions and Their Meanings Using </a:t>
            </a:r>
            <a:r>
              <a:rPr lang="en-US" sz="3600" b="1" dirty="0"/>
              <a:t>Query Click Log</a:t>
            </a:r>
            <a:endParaRPr sz="3200" b="1" dirty="0">
              <a:solidFill>
                <a:schemeClr val="tx2">
                  <a:shade val="85000"/>
                  <a:satMod val="150000"/>
                </a:schemeClr>
              </a:solidFill>
              <a:effectLst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55600" y="5943177"/>
            <a:ext cx="2133600" cy="444501"/>
          </a:xfrm>
          <a:prstGeom prst="rect">
            <a:avLst/>
          </a:prstGeom>
        </p:spPr>
        <p:txBody>
          <a:bodyPr/>
          <a:lstStyle/>
          <a:p>
            <a:fld id="{C4E5F552-C769-4AE3-B610-1A16F2FDD01C}" type="datetime1">
              <a:rPr lang="en-US" sz="1400" smtClean="0"/>
              <a:pPr/>
              <a:t>5/16/2013</a:t>
            </a:fld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749640" y="5956299"/>
            <a:ext cx="3337257" cy="44450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/>
              <a:t>WWW 2013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18963" y="3822286"/>
            <a:ext cx="7712112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dirty="0"/>
              <a:t>Bilyana </a:t>
            </a:r>
            <a:r>
              <a:rPr lang="en-US" sz="2400" dirty="0" smtClean="0"/>
              <a:t>Taneva, </a:t>
            </a:r>
            <a:r>
              <a:rPr lang="fr-FR" sz="2400" b="1" dirty="0" smtClean="0"/>
              <a:t>Tao Cheng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 </a:t>
            </a:r>
            <a:r>
              <a:rPr lang="fr-FR" sz="2400" dirty="0" err="1"/>
              <a:t>Kaushik</a:t>
            </a:r>
            <a:r>
              <a:rPr lang="fr-FR" sz="2400" dirty="0"/>
              <a:t> </a:t>
            </a:r>
            <a:r>
              <a:rPr lang="fr-FR" sz="2400" dirty="0" err="1"/>
              <a:t>Chakrabarti</a:t>
            </a:r>
            <a:r>
              <a:rPr lang="fr-FR" sz="2400" dirty="0"/>
              <a:t>, </a:t>
            </a:r>
            <a:r>
              <a:rPr lang="fr-FR" sz="2400" dirty="0" smtClean="0"/>
              <a:t>Yeye He</a:t>
            </a:r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r>
              <a:rPr lang="fr-FR" sz="2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DMX Group, Microsoft </a:t>
            </a:r>
            <a:r>
              <a:rPr lang="fr-FR" sz="2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Research</a:t>
            </a:r>
          </a:p>
          <a:p>
            <a:pPr algn="ctr"/>
            <a:endParaRPr lang="fr-FR" sz="2400" dirty="0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  <a:p>
            <a:pPr algn="ctr"/>
            <a:endParaRPr lang="en-US" sz="2400" dirty="0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44261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Steps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88958" y="2663696"/>
            <a:ext cx="2902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err="1"/>
              <a:t>michigan</a:t>
            </a:r>
            <a:r>
              <a:rPr lang="en-US" dirty="0"/>
              <a:t>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8958" y="4404170"/>
            <a:ext cx="2843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carnegie</a:t>
            </a:r>
            <a:r>
              <a:rPr lang="en-US" dirty="0"/>
              <a:t> </a:t>
            </a:r>
            <a:r>
              <a:rPr lang="en-US" dirty="0" err="1"/>
              <a:t>mellon</a:t>
            </a:r>
            <a:r>
              <a:rPr lang="en-US" dirty="0"/>
              <a:t> university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8958" y="5531052"/>
            <a:ext cx="2457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concrete masonry unit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8334" y="2728534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0.615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28334" y="440417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0.312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8334" y="5531052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0.045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193" y="2663696"/>
            <a:ext cx="2182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michigan</a:t>
            </a:r>
            <a:r>
              <a:rPr lang="en-US" dirty="0"/>
              <a:t>, athletics, </a:t>
            </a:r>
            <a:endParaRPr lang="en-US" dirty="0" smtClean="0"/>
          </a:p>
          <a:p>
            <a:r>
              <a:rPr lang="en-US" dirty="0" smtClean="0"/>
              <a:t>football</a:t>
            </a:r>
            <a:r>
              <a:rPr lang="en-US" dirty="0"/>
              <a:t>,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5129" y="4367358"/>
            <a:ext cx="210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pittsburgh</a:t>
            </a:r>
            <a:r>
              <a:rPr lang="en-US" dirty="0"/>
              <a:t>, library, </a:t>
            </a:r>
            <a:endParaRPr lang="en-US" dirty="0" smtClean="0"/>
          </a:p>
          <a:p>
            <a:r>
              <a:rPr lang="en-US" dirty="0" smtClean="0"/>
              <a:t>computer</a:t>
            </a:r>
            <a:r>
              <a:rPr lang="en-US" dirty="0"/>
              <a:t>, 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75129" y="5531052"/>
            <a:ext cx="1841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block, concrete, </a:t>
            </a:r>
            <a:endParaRPr lang="en-US" dirty="0" smtClean="0"/>
          </a:p>
          <a:p>
            <a:r>
              <a:rPr lang="en-US" dirty="0" smtClean="0"/>
              <a:t>cement, </a:t>
            </a:r>
            <a:r>
              <a:rPr lang="en-US" dirty="0"/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8958" y="3246486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err="1" smtClean="0"/>
              <a:t>mich</a:t>
            </a:r>
            <a:r>
              <a:rPr lang="en-US" dirty="0" smtClean="0"/>
              <a:t>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88958" y="4963155"/>
            <a:ext cx="229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caneigie</a:t>
            </a:r>
            <a:r>
              <a:rPr lang="en-US" dirty="0" smtClean="0"/>
              <a:t> </a:t>
            </a:r>
            <a:r>
              <a:rPr lang="en-US" dirty="0" err="1"/>
              <a:t>mellon</a:t>
            </a:r>
            <a:r>
              <a:rPr lang="en-US" dirty="0"/>
              <a:t>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88958" y="3821380"/>
            <a:ext cx="222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smtClean="0"/>
              <a:t>mi university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7548" y="3649523"/>
            <a:ext cx="67807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CMU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7548" y="1486431"/>
            <a:ext cx="164500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Expansion </a:t>
            </a:r>
          </a:p>
          <a:p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1952550" y="1486431"/>
            <a:ext cx="135101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Expansion </a:t>
            </a:r>
          </a:p>
          <a:p>
            <a:r>
              <a:rPr lang="en-US" b="1" dirty="0" smtClean="0"/>
              <a:t>Clustering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303561" y="1486430"/>
            <a:ext cx="24683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Canonical Expansion </a:t>
            </a:r>
          </a:p>
          <a:p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26189" y="1089802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8542" y="815352"/>
            <a:ext cx="32380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71865" y="1486429"/>
            <a:ext cx="13024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Popularity</a:t>
            </a:r>
          </a:p>
          <a:p>
            <a:r>
              <a:rPr lang="en-US" b="1" dirty="0" smtClean="0"/>
              <a:t>Mining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7074273" y="1486429"/>
            <a:ext cx="104137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Context</a:t>
            </a:r>
          </a:p>
          <a:p>
            <a:r>
              <a:rPr lang="en-US" b="1" dirty="0" smtClean="0"/>
              <a:t>Mining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41540" y="1115602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34904" y="1104814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5558" y="1114777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1764147" y="2536974"/>
            <a:ext cx="3078827" cy="1677347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771471" y="4343123"/>
            <a:ext cx="3078827" cy="989363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771471" y="5459779"/>
            <a:ext cx="3078827" cy="586180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952550" y="2728534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13757" y="4476855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913757" y="5595890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2445949" y="2202601"/>
            <a:ext cx="364211" cy="2714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91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 Expansion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3924151"/>
          </a:xfrm>
        </p:spPr>
        <p:txBody>
          <a:bodyPr/>
          <a:lstStyle/>
          <a:p>
            <a:r>
              <a:rPr lang="en-US" dirty="0" smtClean="0"/>
              <a:t>Edit distance is inadequate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, “central </a:t>
            </a:r>
            <a:r>
              <a:rPr lang="en-US" dirty="0" err="1"/>
              <a:t>michigan</a:t>
            </a:r>
            <a:r>
              <a:rPr lang="en-US" dirty="0"/>
              <a:t> </a:t>
            </a:r>
            <a:r>
              <a:rPr lang="en-US" dirty="0" smtClean="0"/>
              <a:t>university” and “</a:t>
            </a:r>
            <a:r>
              <a:rPr lang="en-US" dirty="0"/>
              <a:t>central </a:t>
            </a:r>
            <a:r>
              <a:rPr lang="en-US" dirty="0" err="1"/>
              <a:t>mich</a:t>
            </a:r>
            <a:r>
              <a:rPr lang="en-US" dirty="0"/>
              <a:t> </a:t>
            </a:r>
            <a:r>
              <a:rPr lang="en-US" dirty="0" err="1" smtClean="0"/>
              <a:t>univ</a:t>
            </a:r>
            <a:r>
              <a:rPr lang="en-US" dirty="0" smtClean="0"/>
              <a:t>”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Insight: leveraging clicked documents</a:t>
            </a:r>
          </a:p>
          <a:p>
            <a:pPr lvl="1"/>
            <a:r>
              <a:rPr lang="en-US" dirty="0" smtClean="0"/>
              <a:t>Each document typically corresponds to a single meaning</a:t>
            </a:r>
          </a:p>
          <a:p>
            <a:pPr lvl="1"/>
            <a:r>
              <a:rPr lang="en-US" dirty="0" smtClean="0"/>
              <a:t>Expansion of same meaning click on same set of documents, and expansion of different meanings click on different documents</a:t>
            </a:r>
          </a:p>
          <a:p>
            <a:pPr lvl="1"/>
            <a:endParaRPr lang="en-US" dirty="0"/>
          </a:p>
          <a:p>
            <a:r>
              <a:rPr lang="en-US" dirty="0" smtClean="0"/>
              <a:t>Clicked document based distance</a:t>
            </a:r>
          </a:p>
          <a:p>
            <a:pPr lvl="1"/>
            <a:r>
              <a:rPr lang="en-US" dirty="0" smtClean="0"/>
              <a:t>Set distance (</a:t>
            </a:r>
            <a:r>
              <a:rPr lang="en-US" dirty="0" err="1" smtClean="0"/>
              <a:t>Jaccard</a:t>
            </a:r>
            <a:r>
              <a:rPr lang="en-US" dirty="0" smtClean="0"/>
              <a:t> distance)</a:t>
            </a:r>
          </a:p>
          <a:p>
            <a:pPr lvl="1"/>
            <a:r>
              <a:rPr lang="en-US" dirty="0" smtClean="0"/>
              <a:t>Distributional distance (Jensen-Shannon Divergence)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95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Steps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88958" y="2663696"/>
            <a:ext cx="2902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err="1"/>
              <a:t>michigan</a:t>
            </a:r>
            <a:r>
              <a:rPr lang="en-US" dirty="0"/>
              <a:t>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8958" y="4404170"/>
            <a:ext cx="2843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carnegie</a:t>
            </a:r>
            <a:r>
              <a:rPr lang="en-US" dirty="0"/>
              <a:t> </a:t>
            </a:r>
            <a:r>
              <a:rPr lang="en-US" dirty="0" err="1"/>
              <a:t>mellon</a:t>
            </a:r>
            <a:r>
              <a:rPr lang="en-US" dirty="0"/>
              <a:t> university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8958" y="5531052"/>
            <a:ext cx="2457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concrete masonry unit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8334" y="2728534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0.615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28334" y="440417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0.312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8334" y="5531052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0.045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193" y="2663696"/>
            <a:ext cx="2182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michigan</a:t>
            </a:r>
            <a:r>
              <a:rPr lang="en-US" dirty="0"/>
              <a:t>, athletics, </a:t>
            </a:r>
            <a:endParaRPr lang="en-US" dirty="0" smtClean="0"/>
          </a:p>
          <a:p>
            <a:r>
              <a:rPr lang="en-US" dirty="0" smtClean="0"/>
              <a:t>football</a:t>
            </a:r>
            <a:r>
              <a:rPr lang="en-US" dirty="0"/>
              <a:t>,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5129" y="4367358"/>
            <a:ext cx="210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pittsburgh</a:t>
            </a:r>
            <a:r>
              <a:rPr lang="en-US" dirty="0"/>
              <a:t>, library, </a:t>
            </a:r>
            <a:endParaRPr lang="en-US" dirty="0" smtClean="0"/>
          </a:p>
          <a:p>
            <a:r>
              <a:rPr lang="en-US" dirty="0" smtClean="0"/>
              <a:t>computer</a:t>
            </a:r>
            <a:r>
              <a:rPr lang="en-US" dirty="0"/>
              <a:t>, 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75129" y="5531052"/>
            <a:ext cx="1841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block, concrete, </a:t>
            </a:r>
            <a:endParaRPr lang="en-US" dirty="0" smtClean="0"/>
          </a:p>
          <a:p>
            <a:r>
              <a:rPr lang="en-US" dirty="0" smtClean="0"/>
              <a:t>cement, </a:t>
            </a:r>
            <a:r>
              <a:rPr lang="en-US" dirty="0"/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8958" y="3246486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err="1" smtClean="0"/>
              <a:t>mich</a:t>
            </a:r>
            <a:r>
              <a:rPr lang="en-US" dirty="0" smtClean="0"/>
              <a:t>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88958" y="4963155"/>
            <a:ext cx="229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caneigie</a:t>
            </a:r>
            <a:r>
              <a:rPr lang="en-US" dirty="0" smtClean="0"/>
              <a:t> </a:t>
            </a:r>
            <a:r>
              <a:rPr lang="en-US" dirty="0" err="1"/>
              <a:t>mellon</a:t>
            </a:r>
            <a:r>
              <a:rPr lang="en-US" dirty="0"/>
              <a:t>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88958" y="3821380"/>
            <a:ext cx="222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smtClean="0"/>
              <a:t>mi university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7548" y="3649523"/>
            <a:ext cx="67807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CMU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7548" y="1486431"/>
            <a:ext cx="164500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Expansion </a:t>
            </a:r>
          </a:p>
          <a:p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1952550" y="1486431"/>
            <a:ext cx="135101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Expansion </a:t>
            </a:r>
          </a:p>
          <a:p>
            <a:r>
              <a:rPr lang="en-US" b="1" dirty="0" smtClean="0"/>
              <a:t>Clustering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303561" y="1486430"/>
            <a:ext cx="24683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Canonical Expansion </a:t>
            </a:r>
          </a:p>
          <a:p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26189" y="1089802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3223" y="1099491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71865" y="1486429"/>
            <a:ext cx="13024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Popularity</a:t>
            </a:r>
          </a:p>
          <a:p>
            <a:r>
              <a:rPr lang="en-US" b="1" dirty="0" smtClean="0"/>
              <a:t>Mining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7074273" y="1486429"/>
            <a:ext cx="104137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Context</a:t>
            </a:r>
          </a:p>
          <a:p>
            <a:r>
              <a:rPr lang="en-US" b="1" dirty="0" smtClean="0"/>
              <a:t>Mining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14912" y="884679"/>
            <a:ext cx="32380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34904" y="1104814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5558" y="1114777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1764147" y="2536974"/>
            <a:ext cx="3078827" cy="1677347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771471" y="4343123"/>
            <a:ext cx="3078827" cy="989363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771471" y="5459779"/>
            <a:ext cx="3078827" cy="586180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952550" y="2728534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13757" y="4476855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913757" y="5595890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3993239" y="2333521"/>
            <a:ext cx="496192" cy="209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47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Canonical Expansion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436" y="1146740"/>
                <a:ext cx="8363938" cy="664797"/>
              </a:xfrm>
            </p:spPr>
            <p:txBody>
              <a:bodyPr/>
              <a:lstStyle/>
              <a:p>
                <a:r>
                  <a:rPr lang="en-US" dirty="0" smtClean="0"/>
                  <a:t>The probability that a click of acronym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on </a:t>
                </a:r>
                <a:r>
                  <a:rPr lang="en-US" dirty="0"/>
                  <a:t>document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is intended for </a:t>
                </a:r>
                <a:r>
                  <a:rPr lang="en-US" dirty="0"/>
                  <a:t>expansion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436" y="1146740"/>
                <a:ext cx="8363938" cy="664797"/>
              </a:xfrm>
              <a:blipFill rotWithShape="0">
                <a:blip r:embed="rId2"/>
                <a:stretch>
                  <a:fillRect l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32" y="2012084"/>
            <a:ext cx="4437147" cy="827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232" y="3869000"/>
            <a:ext cx="4438389" cy="90753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9436" y="5043184"/>
            <a:ext cx="8363938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5282" indent="-345282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641753" indent="-296470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21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44175" indent="-302422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203730" indent="-259558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456147" indent="-252415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5892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79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69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8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each meaning group, canonical expansion is the one with the highest probability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9436" y="3021664"/>
                <a:ext cx="8363938" cy="6647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345282" indent="-345282" algn="l" defTabSz="685778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SzPct val="90000"/>
                  <a:buFontTx/>
                  <a:buBlip>
                    <a:blip r:embed="rId5"/>
                  </a:buBlip>
                  <a:defRPr sz="2400" kern="1200">
                    <a:gradFill>
                      <a:gsLst>
                        <a:gs pos="0">
                          <a:schemeClr val="tx1"/>
                        </a:gs>
                        <a:gs pos="86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1pPr>
                <a:lvl2pPr marL="641753" indent="-296470" algn="l" defTabSz="685778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SzPct val="90000"/>
                  <a:buFontTx/>
                  <a:buBlip>
                    <a:blip r:embed="rId5"/>
                  </a:buBlip>
                  <a:defRPr sz="2100" kern="1200">
                    <a:gradFill>
                      <a:gsLst>
                        <a:gs pos="0">
                          <a:schemeClr val="tx1"/>
                        </a:gs>
                        <a:gs pos="86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944175" indent="-302422" algn="l" defTabSz="685778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SzPct val="90000"/>
                  <a:buFontTx/>
                  <a:buBlip>
                    <a:blip r:embed="rId5"/>
                  </a:buBlip>
                  <a:defRPr sz="1800" kern="1200">
                    <a:gradFill>
                      <a:gsLst>
                        <a:gs pos="0">
                          <a:schemeClr val="tx1"/>
                        </a:gs>
                        <a:gs pos="86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203730" indent="-259558" algn="l" defTabSz="685778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SzPct val="90000"/>
                  <a:buFontTx/>
                  <a:buBlip>
                    <a:blip r:embed="rId5"/>
                  </a:buBlip>
                  <a:defRPr sz="1500" kern="1200">
                    <a:gradFill>
                      <a:gsLst>
                        <a:gs pos="0">
                          <a:schemeClr val="tx1"/>
                        </a:gs>
                        <a:gs pos="86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456147" indent="-252415" algn="l" defTabSz="685778" rtl="0" eaLnBrk="1" latinLnBrk="0" hangingPunct="1">
                  <a:lnSpc>
                    <a:spcPct val="90000"/>
                  </a:lnSpc>
                  <a:spcBef>
                    <a:spcPct val="20000"/>
                  </a:spcBef>
                  <a:buSzPct val="90000"/>
                  <a:buFontTx/>
                  <a:buBlip>
                    <a:blip r:embed="rId5"/>
                  </a:buBlip>
                  <a:defRPr sz="1500" kern="1200">
                    <a:gradFill>
                      <a:gsLst>
                        <a:gs pos="0">
                          <a:schemeClr val="tx1"/>
                        </a:gs>
                        <a:gs pos="86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1885892" indent="-171445" algn="l" defTabSz="6857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79" indent="-171445" algn="l" defTabSz="6857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69" indent="-171445" algn="l" defTabSz="6857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58" indent="-171445" algn="l" defTabSz="6857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probability that acronym query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is intended for </a:t>
                </a:r>
                <a:r>
                  <a:rPr lang="en-US" dirty="0"/>
                  <a:t>expansion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6" y="3021664"/>
                <a:ext cx="8363938" cy="664797"/>
              </a:xfrm>
              <a:prstGeom prst="rect">
                <a:avLst/>
              </a:prstGeom>
              <a:blipFill rotWithShape="0">
                <a:blip r:embed="rId6"/>
                <a:stretch>
                  <a:fillRect l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370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Steps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88958" y="2663696"/>
            <a:ext cx="2902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err="1"/>
              <a:t>michigan</a:t>
            </a:r>
            <a:r>
              <a:rPr lang="en-US" dirty="0"/>
              <a:t>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8958" y="4404170"/>
            <a:ext cx="2843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carnegie</a:t>
            </a:r>
            <a:r>
              <a:rPr lang="en-US" dirty="0"/>
              <a:t> </a:t>
            </a:r>
            <a:r>
              <a:rPr lang="en-US" dirty="0" err="1"/>
              <a:t>mellon</a:t>
            </a:r>
            <a:r>
              <a:rPr lang="en-US" dirty="0"/>
              <a:t> university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8958" y="5531052"/>
            <a:ext cx="2457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concrete masonry unit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8334" y="2728534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0.615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28334" y="440417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0.312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8334" y="5531052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0.045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193" y="2663696"/>
            <a:ext cx="2182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michigan</a:t>
            </a:r>
            <a:r>
              <a:rPr lang="en-US" dirty="0"/>
              <a:t>, athletics, </a:t>
            </a:r>
            <a:endParaRPr lang="en-US" dirty="0" smtClean="0"/>
          </a:p>
          <a:p>
            <a:r>
              <a:rPr lang="en-US" dirty="0" smtClean="0"/>
              <a:t>football</a:t>
            </a:r>
            <a:r>
              <a:rPr lang="en-US" dirty="0"/>
              <a:t>,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5129" y="4367358"/>
            <a:ext cx="210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pittsburgh</a:t>
            </a:r>
            <a:r>
              <a:rPr lang="en-US" dirty="0"/>
              <a:t>, library, </a:t>
            </a:r>
            <a:endParaRPr lang="en-US" dirty="0" smtClean="0"/>
          </a:p>
          <a:p>
            <a:r>
              <a:rPr lang="en-US" dirty="0" smtClean="0"/>
              <a:t>computer</a:t>
            </a:r>
            <a:r>
              <a:rPr lang="en-US" dirty="0"/>
              <a:t>, 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75129" y="5531052"/>
            <a:ext cx="1841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block, concrete, </a:t>
            </a:r>
            <a:endParaRPr lang="en-US" dirty="0" smtClean="0"/>
          </a:p>
          <a:p>
            <a:r>
              <a:rPr lang="en-US" dirty="0" smtClean="0"/>
              <a:t>cement, </a:t>
            </a:r>
            <a:r>
              <a:rPr lang="en-US" dirty="0"/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8958" y="3246486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err="1" smtClean="0"/>
              <a:t>mich</a:t>
            </a:r>
            <a:r>
              <a:rPr lang="en-US" dirty="0" smtClean="0"/>
              <a:t>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88958" y="4963155"/>
            <a:ext cx="229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caneigie</a:t>
            </a:r>
            <a:r>
              <a:rPr lang="en-US" dirty="0" smtClean="0"/>
              <a:t> </a:t>
            </a:r>
            <a:r>
              <a:rPr lang="en-US" dirty="0" err="1"/>
              <a:t>mellon</a:t>
            </a:r>
            <a:r>
              <a:rPr lang="en-US" dirty="0"/>
              <a:t>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88958" y="3821380"/>
            <a:ext cx="222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smtClean="0"/>
              <a:t>mi university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7548" y="3649523"/>
            <a:ext cx="67807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CMU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7548" y="1486431"/>
            <a:ext cx="164500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Expansion </a:t>
            </a:r>
          </a:p>
          <a:p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1952550" y="1486431"/>
            <a:ext cx="135101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Expansion </a:t>
            </a:r>
          </a:p>
          <a:p>
            <a:r>
              <a:rPr lang="en-US" b="1" dirty="0" smtClean="0"/>
              <a:t>Clustering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303561" y="1486430"/>
            <a:ext cx="24683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Canonical Expansion </a:t>
            </a:r>
          </a:p>
          <a:p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26189" y="1089802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3223" y="1099491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71865" y="1486429"/>
            <a:ext cx="13024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Popularity</a:t>
            </a:r>
          </a:p>
          <a:p>
            <a:r>
              <a:rPr lang="en-US" b="1" dirty="0" smtClean="0"/>
              <a:t>Mining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7074273" y="1486429"/>
            <a:ext cx="104137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Context</a:t>
            </a:r>
          </a:p>
          <a:p>
            <a:r>
              <a:rPr lang="en-US" b="1" dirty="0" smtClean="0"/>
              <a:t>Mining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1405" y="1049043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64418" y="865176"/>
            <a:ext cx="32380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5558" y="1114777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1764147" y="2536974"/>
            <a:ext cx="3078827" cy="1677347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771471" y="4343123"/>
            <a:ext cx="3078827" cy="989363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771471" y="5459779"/>
            <a:ext cx="3078827" cy="586180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952550" y="2728534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13757" y="4476855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913757" y="5595890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6990835">
            <a:off x="5783545" y="2320072"/>
            <a:ext cx="659951" cy="3469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0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Meaning Popularity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436" y="1351284"/>
                <a:ext cx="8363938" cy="1809726"/>
              </a:xfrm>
            </p:spPr>
            <p:txBody>
              <a:bodyPr/>
              <a:lstStyle/>
              <a:p>
                <a:r>
                  <a:rPr lang="en-US" dirty="0" smtClean="0"/>
                  <a:t>Remember we mined the </a:t>
                </a:r>
                <a:r>
                  <a:rPr lang="en-US" dirty="0" smtClean="0"/>
                  <a:t>probability for </a:t>
                </a:r>
                <a:r>
                  <a:rPr lang="en-US" dirty="0" smtClean="0"/>
                  <a:t>an expansion in identifying the canonical expansion</a:t>
                </a:r>
              </a:p>
              <a:p>
                <a:endParaRPr lang="en-US" dirty="0"/>
              </a:p>
              <a:p>
                <a:r>
                  <a:rPr lang="en-US" dirty="0" smtClean="0"/>
                  <a:t>The popularity for a meaning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acronym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is the aggregated popularity of all the expansions in its group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436" y="1351284"/>
                <a:ext cx="8363938" cy="1809726"/>
              </a:xfrm>
              <a:blipFill rotWithShape="0">
                <a:blip r:embed="rId2"/>
                <a:stretch>
                  <a:fillRect l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14" y="3574058"/>
            <a:ext cx="2905377" cy="9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58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Steps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88958" y="2663696"/>
            <a:ext cx="2902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err="1"/>
              <a:t>michigan</a:t>
            </a:r>
            <a:r>
              <a:rPr lang="en-US" dirty="0"/>
              <a:t>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8958" y="4404170"/>
            <a:ext cx="2843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carnegie</a:t>
            </a:r>
            <a:r>
              <a:rPr lang="en-US" dirty="0"/>
              <a:t> </a:t>
            </a:r>
            <a:r>
              <a:rPr lang="en-US" dirty="0" err="1"/>
              <a:t>mellon</a:t>
            </a:r>
            <a:r>
              <a:rPr lang="en-US" dirty="0"/>
              <a:t> university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8958" y="5531052"/>
            <a:ext cx="2457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concrete masonry unit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8334" y="2728534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0.615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28334" y="440417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0.312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8334" y="5531052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0.045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193" y="2663696"/>
            <a:ext cx="2182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michigan</a:t>
            </a:r>
            <a:r>
              <a:rPr lang="en-US" dirty="0"/>
              <a:t>, athletics, </a:t>
            </a:r>
            <a:endParaRPr lang="en-US" dirty="0" smtClean="0"/>
          </a:p>
          <a:p>
            <a:r>
              <a:rPr lang="en-US" dirty="0" smtClean="0"/>
              <a:t>football</a:t>
            </a:r>
            <a:r>
              <a:rPr lang="en-US" dirty="0"/>
              <a:t>,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5129" y="4367358"/>
            <a:ext cx="210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pittsburgh</a:t>
            </a:r>
            <a:r>
              <a:rPr lang="en-US" dirty="0"/>
              <a:t>, library, </a:t>
            </a:r>
            <a:endParaRPr lang="en-US" dirty="0" smtClean="0"/>
          </a:p>
          <a:p>
            <a:r>
              <a:rPr lang="en-US" dirty="0" smtClean="0"/>
              <a:t>computer</a:t>
            </a:r>
            <a:r>
              <a:rPr lang="en-US" dirty="0"/>
              <a:t>, 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75129" y="5531052"/>
            <a:ext cx="1841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block, concrete, </a:t>
            </a:r>
            <a:endParaRPr lang="en-US" dirty="0" smtClean="0"/>
          </a:p>
          <a:p>
            <a:r>
              <a:rPr lang="en-US" dirty="0" smtClean="0"/>
              <a:t>cement, </a:t>
            </a:r>
            <a:r>
              <a:rPr lang="en-US" dirty="0"/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8958" y="3246486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err="1" smtClean="0"/>
              <a:t>mich</a:t>
            </a:r>
            <a:r>
              <a:rPr lang="en-US" dirty="0" smtClean="0"/>
              <a:t>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88958" y="4963155"/>
            <a:ext cx="229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caneigie</a:t>
            </a:r>
            <a:r>
              <a:rPr lang="en-US" dirty="0" smtClean="0"/>
              <a:t> </a:t>
            </a:r>
            <a:r>
              <a:rPr lang="en-US" dirty="0" err="1"/>
              <a:t>mellon</a:t>
            </a:r>
            <a:r>
              <a:rPr lang="en-US" dirty="0"/>
              <a:t>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88958" y="3821380"/>
            <a:ext cx="222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smtClean="0"/>
              <a:t>mi university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7548" y="3649523"/>
            <a:ext cx="67807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CMU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7548" y="1486431"/>
            <a:ext cx="164500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Expansion </a:t>
            </a:r>
          </a:p>
          <a:p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1952550" y="1486431"/>
            <a:ext cx="135101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Expansion </a:t>
            </a:r>
          </a:p>
          <a:p>
            <a:r>
              <a:rPr lang="en-US" b="1" dirty="0" smtClean="0"/>
              <a:t>Clustering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303561" y="1486430"/>
            <a:ext cx="24683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Canonical Expansion </a:t>
            </a:r>
          </a:p>
          <a:p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26189" y="1089802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3223" y="1099491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71865" y="1486429"/>
            <a:ext cx="13024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Popularity</a:t>
            </a:r>
          </a:p>
          <a:p>
            <a:r>
              <a:rPr lang="en-US" b="1" dirty="0" smtClean="0"/>
              <a:t>Mining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7074273" y="1486429"/>
            <a:ext cx="104137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Context</a:t>
            </a:r>
          </a:p>
          <a:p>
            <a:r>
              <a:rPr lang="en-US" b="1" dirty="0" smtClean="0"/>
              <a:t>Mining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37118" y="1104901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34904" y="1104814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98793" y="869289"/>
            <a:ext cx="32380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1764147" y="2536974"/>
            <a:ext cx="3078827" cy="1677347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771471" y="4343123"/>
            <a:ext cx="3078827" cy="989363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771471" y="5459779"/>
            <a:ext cx="3078827" cy="586180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952550" y="2728534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13757" y="4476855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913757" y="5595890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7395627" y="2310638"/>
            <a:ext cx="496192" cy="209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41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Context Words for Each Meaning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436" y="1351284"/>
                <a:ext cx="8363938" cy="2474524"/>
              </a:xfrm>
            </p:spPr>
            <p:txBody>
              <a:bodyPr/>
              <a:lstStyle/>
              <a:p>
                <a:r>
                  <a:rPr lang="en-US" dirty="0" smtClean="0"/>
                  <a:t>Consider the set of documents clicked by expansions in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we treat all the words from queries clicked on these documents as the context words for the meaning group</a:t>
                </a:r>
              </a:p>
              <a:p>
                <a:endParaRPr lang="en-US" dirty="0"/>
              </a:p>
              <a:p>
                <a:r>
                  <a:rPr lang="en-US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aggregated </a:t>
                </a:r>
                <a:r>
                  <a:rPr lang="en-US" dirty="0" smtClean="0"/>
                  <a:t>frequency </a:t>
                </a:r>
                <a:r>
                  <a:rPr lang="en-US" dirty="0"/>
                  <a:t>of a word w in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the probability of a word </a:t>
                </a:r>
                <a:r>
                  <a:rPr lang="en-US" dirty="0" smtClean="0"/>
                  <a:t>given a meaning </a:t>
                </a:r>
                <a:r>
                  <a:rPr lang="en-US" dirty="0" smtClean="0"/>
                  <a:t>is: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436" y="1351284"/>
                <a:ext cx="8363938" cy="2474524"/>
              </a:xfrm>
              <a:blipFill rotWithShape="0">
                <a:blip r:embed="rId2"/>
                <a:stretch>
                  <a:fillRect l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12" y="4145695"/>
            <a:ext cx="4519920" cy="9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 for Tail Meanings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2470" y="2015238"/>
            <a:ext cx="57151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42164" y="2911297"/>
            <a:ext cx="253161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mass institute of tech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2164" y="2271579"/>
            <a:ext cx="140933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boston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13678" y="1671709"/>
            <a:ext cx="4303891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massachusetts</a:t>
            </a:r>
            <a:r>
              <a:rPr lang="en-US" b="1" dirty="0" smtClean="0">
                <a:solidFill>
                  <a:srgbClr val="FF0000"/>
                </a:solidFill>
              </a:rPr>
              <a:t> institute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technology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17" y="1685707"/>
            <a:ext cx="519784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63" y="2571920"/>
            <a:ext cx="519784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31616" y="4748272"/>
            <a:ext cx="44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cxnSp>
        <p:nvCxnSpPr>
          <p:cNvPr id="11" name="Straight Connector 10"/>
          <p:cNvCxnSpPr>
            <a:stCxn id="4" idx="3"/>
            <a:endCxn id="8" idx="1"/>
          </p:cNvCxnSpPr>
          <p:nvPr/>
        </p:nvCxnSpPr>
        <p:spPr>
          <a:xfrm flipV="1">
            <a:off x="1673988" y="1987303"/>
            <a:ext cx="757629" cy="2126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3"/>
            <a:endCxn id="9" idx="1"/>
          </p:cNvCxnSpPr>
          <p:nvPr/>
        </p:nvCxnSpPr>
        <p:spPr>
          <a:xfrm>
            <a:off x="1673988" y="2199904"/>
            <a:ext cx="762875" cy="6736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7" idx="1"/>
          </p:cNvCxnSpPr>
          <p:nvPr/>
        </p:nvCxnSpPr>
        <p:spPr>
          <a:xfrm flipV="1">
            <a:off x="2951401" y="1856375"/>
            <a:ext cx="962277" cy="1309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  <a:endCxn id="7" idx="1"/>
          </p:cNvCxnSpPr>
          <p:nvPr/>
        </p:nvCxnSpPr>
        <p:spPr>
          <a:xfrm flipV="1">
            <a:off x="2956647" y="1856375"/>
            <a:ext cx="957031" cy="10171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6" idx="1"/>
          </p:cNvCxnSpPr>
          <p:nvPr/>
        </p:nvCxnSpPr>
        <p:spPr>
          <a:xfrm>
            <a:off x="2951401" y="1987303"/>
            <a:ext cx="990763" cy="468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  <a:endCxn id="5" idx="1"/>
          </p:cNvCxnSpPr>
          <p:nvPr/>
        </p:nvCxnSpPr>
        <p:spPr>
          <a:xfrm>
            <a:off x="2956647" y="2873516"/>
            <a:ext cx="985517" cy="2224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33223" y="1357689"/>
                <a:ext cx="531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23" y="1357689"/>
                <a:ext cx="531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31617" y="2250262"/>
                <a:ext cx="5372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617" y="2250262"/>
                <a:ext cx="53721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54" y="3463876"/>
            <a:ext cx="519784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23019" y="3137708"/>
                <a:ext cx="5372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019" y="3137708"/>
                <a:ext cx="53721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913677" y="3572432"/>
            <a:ext cx="468362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maharashtra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institute of technology</a:t>
            </a:r>
            <a:r>
              <a:rPr lang="en-US" b="1" dirty="0" smtClean="0"/>
              <a:t> </a:t>
            </a:r>
            <a:r>
              <a:rPr lang="en-US" dirty="0" err="1" smtClean="0"/>
              <a:t>pune</a:t>
            </a:r>
            <a:endParaRPr lang="en-US" dirty="0"/>
          </a:p>
        </p:txBody>
      </p:sp>
      <p:pic>
        <p:nvPicPr>
          <p:cNvPr id="22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15" y="4324732"/>
            <a:ext cx="519784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45510" y="4005141"/>
                <a:ext cx="5372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510" y="4005141"/>
                <a:ext cx="53721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29" idx="3"/>
            <a:endCxn id="22" idx="1"/>
          </p:cNvCxnSpPr>
          <p:nvPr/>
        </p:nvCxnSpPr>
        <p:spPr>
          <a:xfrm>
            <a:off x="1786473" y="4500085"/>
            <a:ext cx="674542" cy="1262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42164" y="4242621"/>
            <a:ext cx="421748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mahakal</a:t>
            </a:r>
            <a:r>
              <a:rPr lang="en-US" b="1" dirty="0" smtClean="0">
                <a:solidFill>
                  <a:srgbClr val="FFFF00"/>
                </a:solidFill>
              </a:rPr>
              <a:t> institute </a:t>
            </a:r>
            <a:r>
              <a:rPr lang="en-US" b="1" dirty="0">
                <a:solidFill>
                  <a:srgbClr val="FFFF00"/>
                </a:solidFill>
              </a:rPr>
              <a:t>of </a:t>
            </a:r>
            <a:r>
              <a:rPr lang="en-US" b="1" dirty="0" smtClean="0">
                <a:solidFill>
                  <a:srgbClr val="FFFF00"/>
                </a:solidFill>
              </a:rPr>
              <a:t>technology</a:t>
            </a:r>
            <a:r>
              <a:rPr lang="en-US" dirty="0" smtClean="0"/>
              <a:t> </a:t>
            </a:r>
            <a:r>
              <a:rPr lang="en-US" dirty="0" err="1" smtClean="0"/>
              <a:t>ujjain</a:t>
            </a:r>
            <a:endParaRPr lang="en-US" dirty="0"/>
          </a:p>
        </p:txBody>
      </p:sp>
      <p:cxnSp>
        <p:nvCxnSpPr>
          <p:cNvPr id="26" name="Straight Connector 25"/>
          <p:cNvCxnSpPr>
            <a:stCxn id="19" idx="3"/>
            <a:endCxn id="21" idx="1"/>
          </p:cNvCxnSpPr>
          <p:nvPr/>
        </p:nvCxnSpPr>
        <p:spPr>
          <a:xfrm flipV="1">
            <a:off x="2968438" y="3757098"/>
            <a:ext cx="945239" cy="83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3"/>
            <a:endCxn id="25" idx="1"/>
          </p:cNvCxnSpPr>
          <p:nvPr/>
        </p:nvCxnSpPr>
        <p:spPr>
          <a:xfrm flipV="1">
            <a:off x="2980799" y="4427287"/>
            <a:ext cx="961365" cy="1990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6142" y="3222861"/>
            <a:ext cx="116069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m</a:t>
            </a:r>
            <a:r>
              <a:rPr lang="en-US" b="1" dirty="0" err="1" smtClean="0"/>
              <a:t>it</a:t>
            </a:r>
            <a:r>
              <a:rPr lang="en-US" dirty="0" smtClean="0"/>
              <a:t> </a:t>
            </a:r>
            <a:r>
              <a:rPr lang="en-US" dirty="0" err="1" smtClean="0"/>
              <a:t>pune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6142" y="4315419"/>
            <a:ext cx="1200331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m</a:t>
            </a:r>
            <a:r>
              <a:rPr lang="en-US" b="1" dirty="0" err="1" smtClean="0"/>
              <a:t>it</a:t>
            </a:r>
            <a:r>
              <a:rPr lang="en-US" dirty="0" smtClean="0"/>
              <a:t> </a:t>
            </a:r>
            <a:r>
              <a:rPr lang="en-US" dirty="0" err="1" smtClean="0"/>
              <a:t>ujjain</a:t>
            </a:r>
            <a:endParaRPr lang="en-US" dirty="0"/>
          </a:p>
        </p:txBody>
      </p:sp>
      <p:cxnSp>
        <p:nvCxnSpPr>
          <p:cNvPr id="30" name="Straight Connector 29"/>
          <p:cNvCxnSpPr>
            <a:stCxn id="28" idx="3"/>
            <a:endCxn id="19" idx="1"/>
          </p:cNvCxnSpPr>
          <p:nvPr/>
        </p:nvCxnSpPr>
        <p:spPr>
          <a:xfrm>
            <a:off x="1746834" y="3407527"/>
            <a:ext cx="701820" cy="3579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65774" y="4948818"/>
            <a:ext cx="361309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mahakal</a:t>
            </a:r>
            <a:r>
              <a:rPr lang="en-US" b="1" dirty="0" smtClean="0">
                <a:solidFill>
                  <a:srgbClr val="FFFF00"/>
                </a:solidFill>
              </a:rPr>
              <a:t> institute </a:t>
            </a:r>
            <a:r>
              <a:rPr lang="en-US" b="1" dirty="0">
                <a:solidFill>
                  <a:srgbClr val="FFFF00"/>
                </a:solidFill>
              </a:rPr>
              <a:t>of </a:t>
            </a:r>
            <a:r>
              <a:rPr lang="en-US" b="1" dirty="0" smtClean="0">
                <a:solidFill>
                  <a:srgbClr val="FFFF00"/>
                </a:solidFill>
              </a:rPr>
              <a:t>technology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/>
          <p:cNvCxnSpPr>
            <a:stCxn id="22" idx="3"/>
            <a:endCxn id="31" idx="1"/>
          </p:cNvCxnSpPr>
          <p:nvPr/>
        </p:nvCxnSpPr>
        <p:spPr>
          <a:xfrm>
            <a:off x="2980799" y="4626328"/>
            <a:ext cx="984975" cy="5071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07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Identification (Enhanced)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89" y="1278583"/>
            <a:ext cx="8363938" cy="2876172"/>
          </a:xfrm>
        </p:spPr>
        <p:txBody>
          <a:bodyPr/>
          <a:lstStyle/>
          <a:p>
            <a:r>
              <a:rPr lang="en-US" dirty="0" smtClean="0"/>
              <a:t>Consider acronym </a:t>
            </a:r>
            <a:r>
              <a:rPr lang="en-US" dirty="0" err="1" smtClean="0"/>
              <a:t>supersequence</a:t>
            </a:r>
            <a:r>
              <a:rPr lang="en-US" dirty="0" smtClean="0"/>
              <a:t> queries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, “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pune</a:t>
            </a:r>
            <a:r>
              <a:rPr lang="en-US" dirty="0" smtClean="0"/>
              <a:t>”, “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ujjain</a:t>
            </a:r>
            <a:r>
              <a:rPr lang="en-US" dirty="0" smtClean="0"/>
              <a:t>”, etc. </a:t>
            </a:r>
          </a:p>
          <a:p>
            <a:pPr lvl="1"/>
            <a:endParaRPr lang="en-US" dirty="0"/>
          </a:p>
          <a:p>
            <a:r>
              <a:rPr lang="en-US" dirty="0" smtClean="0"/>
              <a:t>Identify expansions from the co-clicked queries of the acronym </a:t>
            </a:r>
            <a:r>
              <a:rPr lang="en-US" dirty="0" err="1" smtClean="0"/>
              <a:t>supersequence</a:t>
            </a:r>
            <a:r>
              <a:rPr lang="en-US" dirty="0" smtClean="0"/>
              <a:t> queries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, “</a:t>
            </a:r>
            <a:r>
              <a:rPr lang="en-US" b="1" dirty="0" err="1" smtClean="0"/>
              <a:t>maharashtra</a:t>
            </a:r>
            <a:r>
              <a:rPr lang="en-US" b="1" dirty="0" smtClean="0"/>
              <a:t> institute of technology</a:t>
            </a:r>
            <a:r>
              <a:rPr lang="en-US" dirty="0" smtClean="0"/>
              <a:t> </a:t>
            </a:r>
            <a:r>
              <a:rPr lang="en-US" dirty="0" err="1" smtClean="0"/>
              <a:t>pune</a:t>
            </a:r>
            <a:r>
              <a:rPr lang="en-US" dirty="0" smtClean="0"/>
              <a:t>”, “</a:t>
            </a:r>
            <a:r>
              <a:rPr lang="en-US" b="1" dirty="0" err="1" smtClean="0"/>
              <a:t>mahakal</a:t>
            </a:r>
            <a:r>
              <a:rPr lang="en-US" b="1" dirty="0" smtClean="0"/>
              <a:t> </a:t>
            </a:r>
            <a:r>
              <a:rPr lang="en-US" b="1" dirty="0"/>
              <a:t>institute of technology </a:t>
            </a:r>
            <a:r>
              <a:rPr lang="en-US" dirty="0" err="1" smtClean="0"/>
              <a:t>ujjain</a:t>
            </a:r>
            <a:r>
              <a:rPr lang="en-US" dirty="0" smtClean="0"/>
              <a:t>”, etc.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11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Popularity of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4321183"/>
          </a:xfrm>
        </p:spPr>
        <p:txBody>
          <a:bodyPr/>
          <a:lstStyle/>
          <a:p>
            <a:r>
              <a:rPr lang="en-US" dirty="0" smtClean="0"/>
              <a:t>Acronym</a:t>
            </a:r>
            <a:r>
              <a:rPr lang="en-US" dirty="0"/>
              <a:t>: abbreviations formed from the initial </a:t>
            </a:r>
            <a:r>
              <a:rPr lang="en-US" dirty="0" smtClean="0"/>
              <a:t>components </a:t>
            </a:r>
            <a:r>
              <a:rPr lang="en-US" dirty="0"/>
              <a:t>of words or phrases</a:t>
            </a:r>
            <a:endParaRPr lang="en-US" dirty="0" smtClean="0"/>
          </a:p>
          <a:p>
            <a:pPr lvl="1"/>
            <a:r>
              <a:rPr lang="en-US" altLang="zh-CN" dirty="0" smtClean="0"/>
              <a:t>E.g., CMU, MIT, RISC, MBA, …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Acronyms are very commonly used in</a:t>
            </a:r>
          </a:p>
          <a:p>
            <a:pPr lvl="1"/>
            <a:r>
              <a:rPr lang="en-US" dirty="0" smtClean="0"/>
              <a:t>Web search </a:t>
            </a:r>
          </a:p>
          <a:p>
            <a:pPr lvl="1"/>
            <a:r>
              <a:rPr lang="en-US" dirty="0" smtClean="0"/>
              <a:t>Tweets</a:t>
            </a:r>
          </a:p>
          <a:p>
            <a:pPr lvl="1"/>
            <a:r>
              <a:rPr lang="en-US" dirty="0" smtClean="0"/>
              <a:t>Text messages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Even more common on mobile devices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47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Clustering (Enhanced)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4187300"/>
          </a:xfrm>
        </p:spPr>
        <p:txBody>
          <a:bodyPr/>
          <a:lstStyle/>
          <a:p>
            <a:r>
              <a:rPr lang="en-US" dirty="0" smtClean="0"/>
              <a:t>Need </a:t>
            </a:r>
            <a:r>
              <a:rPr lang="en-US" dirty="0" smtClean="0"/>
              <a:t>to </a:t>
            </a:r>
            <a:r>
              <a:rPr lang="en-US" dirty="0" smtClean="0"/>
              <a:t>aggregate across </a:t>
            </a:r>
            <a:r>
              <a:rPr lang="en-US" dirty="0" err="1" smtClean="0"/>
              <a:t>supersequence</a:t>
            </a:r>
            <a:r>
              <a:rPr lang="en-US" dirty="0" smtClean="0"/>
              <a:t> queries</a:t>
            </a:r>
          </a:p>
          <a:p>
            <a:pPr lvl="1"/>
            <a:r>
              <a:rPr lang="en-US" dirty="0" smtClean="0"/>
              <a:t>E.g., “</a:t>
            </a:r>
            <a:r>
              <a:rPr lang="en-US" dirty="0" err="1" smtClean="0"/>
              <a:t>mahakal</a:t>
            </a:r>
            <a:r>
              <a:rPr lang="en-US" dirty="0" smtClean="0"/>
              <a:t> institute of technology </a:t>
            </a:r>
            <a:r>
              <a:rPr lang="en-US" dirty="0" err="1" smtClean="0"/>
              <a:t>ujjain</a:t>
            </a:r>
            <a:r>
              <a:rPr lang="en-US" dirty="0"/>
              <a:t>”, “</a:t>
            </a:r>
            <a:r>
              <a:rPr lang="en-US" dirty="0" err="1"/>
              <a:t>mahakal</a:t>
            </a:r>
            <a:r>
              <a:rPr lang="en-US" dirty="0"/>
              <a:t> institute of technology </a:t>
            </a:r>
            <a:r>
              <a:rPr lang="en-US" dirty="0" err="1" smtClean="0"/>
              <a:t>india</a:t>
            </a:r>
            <a:r>
              <a:rPr lang="en-US" dirty="0" smtClean="0"/>
              <a:t>”, …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Distance aggregation</a:t>
            </a:r>
          </a:p>
          <a:p>
            <a:pPr lvl="1"/>
            <a:r>
              <a:rPr lang="en-US" dirty="0" smtClean="0"/>
              <a:t>For each </a:t>
            </a:r>
            <a:r>
              <a:rPr lang="en-US" dirty="0" err="1" smtClean="0"/>
              <a:t>supersequence</a:t>
            </a:r>
            <a:r>
              <a:rPr lang="en-US" dirty="0" smtClean="0"/>
              <a:t> pair, compute the distance and then aggregate the distances over all </a:t>
            </a:r>
            <a:r>
              <a:rPr lang="en-US" dirty="0" err="1" smtClean="0"/>
              <a:t>supersequence</a:t>
            </a:r>
            <a:r>
              <a:rPr lang="en-US" dirty="0" smtClean="0"/>
              <a:t> pairs</a:t>
            </a:r>
          </a:p>
          <a:p>
            <a:endParaRPr lang="en-US" dirty="0"/>
          </a:p>
          <a:p>
            <a:r>
              <a:rPr lang="en-US" dirty="0" smtClean="0"/>
              <a:t>Click frequency aggregation</a:t>
            </a:r>
          </a:p>
          <a:p>
            <a:pPr lvl="1"/>
            <a:r>
              <a:rPr lang="en-US" dirty="0" smtClean="0"/>
              <a:t>For each expansion, consider all the documents, including the ones clicked by </a:t>
            </a:r>
            <a:r>
              <a:rPr lang="en-US" dirty="0" err="1" smtClean="0"/>
              <a:t>supersequence</a:t>
            </a:r>
            <a:r>
              <a:rPr lang="en-US" dirty="0" smtClean="0"/>
              <a:t> queries, and then compute the distributional distance on the aggregated click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8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Online Meaning Prediction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436" y="1351284"/>
                <a:ext cx="8363938" cy="1809726"/>
              </a:xfrm>
            </p:spPr>
            <p:txBody>
              <a:bodyPr/>
              <a:lstStyle/>
              <a:p>
                <a:r>
                  <a:rPr lang="en-US" dirty="0" smtClean="0"/>
                  <a:t>Given an acronym and context, predict the meaning of the acronym under that context</a:t>
                </a:r>
              </a:p>
              <a:p>
                <a:endParaRPr lang="en-US" dirty="0"/>
              </a:p>
              <a:p>
                <a:r>
                  <a:rPr lang="en-US" dirty="0" smtClean="0"/>
                  <a:t>Given a context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, the probability that the intended meaning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calculated as follows: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436" y="1351284"/>
                <a:ext cx="8363938" cy="1809726"/>
              </a:xfrm>
              <a:blipFill rotWithShape="0">
                <a:blip r:embed="rId3"/>
                <a:stretch>
                  <a:fillRect l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38" y="3254977"/>
            <a:ext cx="3663840" cy="705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38" y="5023630"/>
            <a:ext cx="5806417" cy="6793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9436" y="4219534"/>
            <a:ext cx="7886685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5282" indent="-345282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6"/>
              </a:buBlip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641753" indent="-296470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6"/>
              </a:buBlip>
              <a:defRPr sz="21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44175" indent="-302422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6"/>
              </a:buBlip>
              <a:defRPr sz="1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203730" indent="-259558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6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456147" indent="-252415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6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5892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79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69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8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can be </a:t>
            </a:r>
            <a:r>
              <a:rPr lang="en-US" dirty="0" smtClean="0"/>
              <a:t>extended </a:t>
            </a:r>
            <a:r>
              <a:rPr lang="en-US" dirty="0" smtClean="0"/>
              <a:t>to handle context with multiple  words</a:t>
            </a:r>
          </a:p>
        </p:txBody>
      </p:sp>
    </p:spTree>
    <p:extLst>
      <p:ext uri="{BB962C8B-B14F-4D97-AF65-F5344CB8AC3E}">
        <p14:creationId xmlns:p14="http://schemas.microsoft.com/office/powerpoint/2010/main" val="2669528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4662815"/>
          </a:xfrm>
        </p:spPr>
        <p:txBody>
          <a:bodyPr/>
          <a:lstStyle/>
          <a:p>
            <a:r>
              <a:rPr lang="en-US" dirty="0" smtClean="0"/>
              <a:t>Data: 100 input </a:t>
            </a:r>
            <a:r>
              <a:rPr lang="en-US" dirty="0" smtClean="0"/>
              <a:t>acronyms sampled </a:t>
            </a:r>
            <a:r>
              <a:rPr lang="en-US" dirty="0" smtClean="0"/>
              <a:t>from Wikipedia disambiguation pages</a:t>
            </a:r>
          </a:p>
          <a:p>
            <a:endParaRPr lang="en-US" dirty="0"/>
          </a:p>
          <a:p>
            <a:r>
              <a:rPr lang="en-US" dirty="0" smtClean="0"/>
              <a:t>Compared methods</a:t>
            </a:r>
          </a:p>
          <a:p>
            <a:pPr lvl="1"/>
            <a:r>
              <a:rPr lang="en-US" dirty="0" smtClean="0"/>
              <a:t>Edit </a:t>
            </a:r>
            <a:r>
              <a:rPr lang="en-US" dirty="0"/>
              <a:t>Distance based Clustering (</a:t>
            </a:r>
            <a:r>
              <a:rPr lang="en-US" b="1" dirty="0" smtClean="0"/>
              <a:t>EDC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Jaccard</a:t>
            </a:r>
            <a:r>
              <a:rPr lang="en-US" dirty="0" smtClean="0"/>
              <a:t> </a:t>
            </a:r>
            <a:r>
              <a:rPr lang="en-US" dirty="0"/>
              <a:t>Distance based Clustering (</a:t>
            </a:r>
            <a:r>
              <a:rPr lang="en-US" b="1" dirty="0"/>
              <a:t>JDC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Acronym </a:t>
            </a:r>
            <a:r>
              <a:rPr lang="en-US" dirty="0"/>
              <a:t>Expansion Clustering (</a:t>
            </a:r>
            <a:r>
              <a:rPr lang="en-US" b="1" dirty="0"/>
              <a:t>AEC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Enhanced </a:t>
            </a:r>
            <a:r>
              <a:rPr lang="en-US" dirty="0"/>
              <a:t>Acronym Expansion Clustering (</a:t>
            </a:r>
            <a:r>
              <a:rPr lang="en-US" b="1" dirty="0"/>
              <a:t>EAEC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Ground Truth</a:t>
            </a:r>
          </a:p>
          <a:p>
            <a:pPr lvl="1"/>
            <a:r>
              <a:rPr lang="en-US" dirty="0" smtClean="0"/>
              <a:t>Wikipedia meanings: Wikipedia disambiguation page</a:t>
            </a:r>
          </a:p>
          <a:p>
            <a:pPr lvl="1"/>
            <a:r>
              <a:rPr lang="en-US" dirty="0" smtClean="0"/>
              <a:t>Golden standard meanings: manually </a:t>
            </a:r>
            <a:r>
              <a:rPr lang="en-US" dirty="0" smtClean="0"/>
              <a:t>captured from co-clicked </a:t>
            </a:r>
            <a:r>
              <a:rPr lang="en-US" dirty="0" smtClean="0"/>
              <a:t>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61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3531736"/>
          </a:xfrm>
        </p:spPr>
        <p:txBody>
          <a:bodyPr/>
          <a:lstStyle/>
          <a:p>
            <a:r>
              <a:rPr lang="en-US" dirty="0" smtClean="0"/>
              <a:t>Standard measures used for evaluating clustering, specifically: 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Purity</a:t>
            </a:r>
            <a:r>
              <a:rPr lang="en-US" dirty="0" smtClean="0"/>
              <a:t>: how pure are the meaning clusters</a:t>
            </a:r>
          </a:p>
          <a:p>
            <a:endParaRPr lang="en-US" dirty="0"/>
          </a:p>
          <a:p>
            <a:pPr lvl="1"/>
            <a:r>
              <a:rPr lang="en-US" b="1" dirty="0" smtClean="0"/>
              <a:t>Normalized Mutual Information (NMI)</a:t>
            </a:r>
            <a:r>
              <a:rPr lang="en-US" dirty="0" smtClean="0"/>
              <a:t>: consider</a:t>
            </a:r>
            <a:r>
              <a:rPr lang="en-US" altLang="zh-CN" dirty="0" smtClean="0"/>
              <a:t>ing</a:t>
            </a:r>
            <a:r>
              <a:rPr lang="en-US" dirty="0" smtClean="0"/>
              <a:t> both the quality of clusters and the number of clusters </a:t>
            </a:r>
          </a:p>
          <a:p>
            <a:endParaRPr lang="en-US" dirty="0"/>
          </a:p>
          <a:p>
            <a:pPr lvl="1"/>
            <a:r>
              <a:rPr lang="en-US" b="1" dirty="0" smtClean="0"/>
              <a:t>Recall</a:t>
            </a:r>
            <a:r>
              <a:rPr lang="en-US" dirty="0" smtClean="0"/>
              <a:t>: number of meanings found with respect to the Golden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69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Meanings, Popularity and Context Words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8" y="1755107"/>
            <a:ext cx="9025814" cy="278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74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3988784"/>
          </a:xfrm>
        </p:spPr>
        <p:txBody>
          <a:bodyPr/>
          <a:lstStyle/>
          <a:p>
            <a:r>
              <a:rPr lang="en-US" dirty="0" smtClean="0"/>
              <a:t>AEC &gt; JDE &gt; EDC: weighting by click frequency helps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EAEC &gt; ACE: exploiting </a:t>
            </a:r>
            <a:r>
              <a:rPr lang="en-US" dirty="0" err="1" smtClean="0"/>
              <a:t>supersequence</a:t>
            </a:r>
            <a:r>
              <a:rPr lang="en-US" dirty="0" smtClean="0"/>
              <a:t> </a:t>
            </a:r>
            <a:r>
              <a:rPr lang="en-US" dirty="0" smtClean="0"/>
              <a:t>queries boost recall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64" y="4354332"/>
            <a:ext cx="4585003" cy="1261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40" y="1964483"/>
            <a:ext cx="3292640" cy="15848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473962" y="5172501"/>
            <a:ext cx="4476466" cy="34784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33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and Golden Standard Meanings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3" y="1498684"/>
            <a:ext cx="8936944" cy="41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09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vs. Golden Standard Meanings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" y="1766387"/>
            <a:ext cx="9046243" cy="30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03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Meaning Prediction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4270400"/>
          </a:xfrm>
        </p:spPr>
        <p:txBody>
          <a:bodyPr/>
          <a:lstStyle/>
          <a:p>
            <a:r>
              <a:rPr lang="en-US" dirty="0" smtClean="0"/>
              <a:t>Data: 7,612 </a:t>
            </a:r>
            <a:r>
              <a:rPr lang="en-US" dirty="0" err="1" smtClean="0"/>
              <a:t>acronym+context</a:t>
            </a:r>
            <a:r>
              <a:rPr lang="en-US" dirty="0" smtClean="0"/>
              <a:t> queries</a:t>
            </a:r>
          </a:p>
          <a:p>
            <a:endParaRPr lang="en-US" dirty="0"/>
          </a:p>
          <a:p>
            <a:r>
              <a:rPr lang="en-US" dirty="0" smtClean="0"/>
              <a:t>Each query is manually labeled to the most probable meaning by judges. </a:t>
            </a:r>
          </a:p>
          <a:p>
            <a:pPr lvl="1"/>
            <a:r>
              <a:rPr lang="en-US" dirty="0" smtClean="0"/>
              <a:t>Examples: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Average Precision: </a:t>
            </a:r>
            <a:r>
              <a:rPr lang="en-US" b="1" dirty="0" smtClean="0"/>
              <a:t>94.1%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86" y="3344521"/>
            <a:ext cx="6328861" cy="16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00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3287054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introduce the problem of ﬁnding </a:t>
            </a:r>
            <a:r>
              <a:rPr lang="en-US" dirty="0" smtClean="0"/>
              <a:t>distinct </a:t>
            </a:r>
            <a:r>
              <a:rPr lang="en-US" dirty="0"/>
              <a:t>meanings of each acronym, along with the canonical expansion, popularity score and context </a:t>
            </a:r>
            <a:r>
              <a:rPr lang="en-US" dirty="0" smtClean="0"/>
              <a:t>words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present a novel, end-to-end solution </a:t>
            </a:r>
            <a:r>
              <a:rPr lang="en-US" dirty="0" smtClean="0"/>
              <a:t>leveraging query click log</a:t>
            </a:r>
          </a:p>
          <a:p>
            <a:endParaRPr lang="en-US" dirty="0"/>
          </a:p>
          <a:p>
            <a:r>
              <a:rPr lang="en-US" dirty="0" smtClean="0"/>
              <a:t>We demonstrate the mined information can be used effectively for online queries in web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23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4168834"/>
          </a:xfrm>
        </p:spPr>
        <p:txBody>
          <a:bodyPr/>
          <a:lstStyle/>
          <a:p>
            <a:r>
              <a:rPr lang="en-US" dirty="0" smtClean="0"/>
              <a:t>Ambiguous: one acronym can have many different meanings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CMU can refer to  “Central Michigan University</a:t>
            </a:r>
            <a:r>
              <a:rPr lang="en-US" dirty="0" smtClean="0"/>
              <a:t>”, “</a:t>
            </a:r>
            <a:r>
              <a:rPr lang="en-US" dirty="0"/>
              <a:t>Carnegie Mellon University</a:t>
            </a:r>
            <a:r>
              <a:rPr lang="en-US" dirty="0" smtClean="0"/>
              <a:t>”, “</a:t>
            </a:r>
            <a:r>
              <a:rPr lang="en-US" dirty="0"/>
              <a:t>Central Methodist University”, and many other </a:t>
            </a:r>
            <a:r>
              <a:rPr lang="en-US" dirty="0" smtClean="0"/>
              <a:t>meanings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Disambiguated by context: the meaning is often clear when context is available</a:t>
            </a:r>
          </a:p>
          <a:p>
            <a:pPr lvl="1"/>
            <a:r>
              <a:rPr lang="en-US" dirty="0"/>
              <a:t>E.g., “</a:t>
            </a:r>
            <a:r>
              <a:rPr lang="en-US" dirty="0" err="1"/>
              <a:t>cmu</a:t>
            </a:r>
            <a:r>
              <a:rPr lang="en-US" dirty="0"/>
              <a:t> football” </a:t>
            </a:r>
            <a:r>
              <a:rPr lang="en-US" dirty="0" smtClean="0"/>
              <a:t>-&gt; </a:t>
            </a:r>
            <a:r>
              <a:rPr lang="en-US" dirty="0"/>
              <a:t>“Central Michigan University” </a:t>
            </a:r>
            <a:endParaRPr lang="en-US" dirty="0" smtClean="0"/>
          </a:p>
          <a:p>
            <a:pPr marL="345283" lvl="1" indent="0">
              <a:buNone/>
            </a:pPr>
            <a:r>
              <a:rPr lang="en-US" dirty="0" smtClean="0"/>
              <a:t>	       “</a:t>
            </a:r>
            <a:r>
              <a:rPr lang="en-US" dirty="0" err="1"/>
              <a:t>cmu</a:t>
            </a:r>
            <a:r>
              <a:rPr lang="en-US" dirty="0"/>
              <a:t> computer science” </a:t>
            </a:r>
            <a:r>
              <a:rPr lang="en-US" dirty="0" smtClean="0"/>
              <a:t>-&gt; “</a:t>
            </a:r>
            <a:r>
              <a:rPr lang="en-US" dirty="0"/>
              <a:t>Carnegie Mellon University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43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2347570"/>
            <a:ext cx="8363938" cy="664797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/>
              <a:t>Thanks!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78623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3467103"/>
          </a:xfrm>
        </p:spPr>
        <p:txBody>
          <a:bodyPr/>
          <a:lstStyle/>
          <a:p>
            <a:r>
              <a:rPr lang="en-US" dirty="0" smtClean="0"/>
              <a:t>Web Search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Acronym Queries</a:t>
            </a:r>
          </a:p>
          <a:p>
            <a:pPr lvl="2"/>
            <a:r>
              <a:rPr lang="en-US" dirty="0" smtClean="0"/>
              <a:t>Suggest the different meanings of the input acronym, or expand to the most likely intended meaning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Acronym + Context Queries</a:t>
            </a:r>
          </a:p>
          <a:p>
            <a:pPr lvl="2"/>
            <a:r>
              <a:rPr lang="en-US" dirty="0" smtClean="0"/>
              <a:t>Infer the most likely intended meaning given the context and then perform query alteration, e.g., </a:t>
            </a:r>
            <a:r>
              <a:rPr lang="en-US" dirty="0"/>
              <a:t>“</a:t>
            </a:r>
            <a:r>
              <a:rPr lang="en-US" dirty="0" err="1"/>
              <a:t>cmu</a:t>
            </a:r>
            <a:r>
              <a:rPr lang="en-US" dirty="0"/>
              <a:t> football” -&gt; </a:t>
            </a:r>
            <a:r>
              <a:rPr lang="en-US" dirty="0" smtClean="0"/>
              <a:t>“central </a:t>
            </a:r>
            <a:r>
              <a:rPr lang="en-US" dirty="0" err="1" smtClean="0"/>
              <a:t>michigan</a:t>
            </a:r>
            <a:r>
              <a:rPr lang="en-US" dirty="0" smtClean="0"/>
              <a:t> university </a:t>
            </a:r>
            <a:r>
              <a:rPr lang="en-US" dirty="0"/>
              <a:t>football</a:t>
            </a:r>
            <a:r>
              <a:rPr lang="en-US" dirty="0" smtClean="0"/>
              <a:t>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1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13362"/>
            <a:ext cx="8363938" cy="498598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2215991"/>
          </a:xfrm>
        </p:spPr>
        <p:txBody>
          <a:bodyPr/>
          <a:lstStyle/>
          <a:p>
            <a:r>
              <a:rPr lang="en-US" dirty="0" smtClean="0"/>
              <a:t>Input: an acronym</a:t>
            </a:r>
          </a:p>
          <a:p>
            <a:endParaRPr lang="en-US" dirty="0"/>
          </a:p>
          <a:p>
            <a:r>
              <a:rPr lang="en-US" dirty="0" smtClean="0"/>
              <a:t>Output: the various different meanings of the acronym; each meaning is represented by its canonical expansion, a popularity score and a set of associated context words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39760"/>
              </p:ext>
            </p:extLst>
          </p:nvPr>
        </p:nvGraphicFramePr>
        <p:xfrm>
          <a:off x="2009272" y="3442368"/>
          <a:ext cx="7026444" cy="2441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75692"/>
                <a:gridCol w="1073357"/>
                <a:gridCol w="3277395"/>
              </a:tblGrid>
              <a:tr h="406846"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Context Words </a:t>
                      </a:r>
                      <a:endParaRPr lang="en-US" dirty="0"/>
                    </a:p>
                  </a:txBody>
                  <a:tcPr/>
                </a:tc>
              </a:tr>
              <a:tr h="4068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central </a:t>
                      </a:r>
                      <a:r>
                        <a:rPr lang="en-US" sz="1600" dirty="0" err="1" smtClean="0"/>
                        <a:t>michigan</a:t>
                      </a:r>
                      <a:r>
                        <a:rPr lang="en-US" sz="1600" dirty="0" smtClean="0"/>
                        <a:t> university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0.615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michigan</a:t>
                      </a:r>
                      <a:r>
                        <a:rPr lang="en-US" sz="1600" dirty="0" smtClean="0"/>
                        <a:t>, athletics, football, …</a:t>
                      </a:r>
                      <a:endParaRPr lang="en-US" sz="1600" dirty="0"/>
                    </a:p>
                  </a:txBody>
                  <a:tcPr/>
                </a:tc>
              </a:tr>
              <a:tr h="40684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carnegie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mellon</a:t>
                      </a:r>
                      <a:r>
                        <a:rPr lang="en-US" sz="1600" dirty="0" smtClean="0"/>
                        <a:t> university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0.312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pittsburgh</a:t>
                      </a:r>
                      <a:r>
                        <a:rPr lang="en-US" sz="1600" dirty="0" smtClean="0"/>
                        <a:t>, library, computer, …</a:t>
                      </a:r>
                      <a:endParaRPr lang="en-US" sz="1600" dirty="0"/>
                    </a:p>
                  </a:txBody>
                  <a:tcPr/>
                </a:tc>
              </a:tr>
              <a:tr h="4068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concrete masonry unit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0.045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block, concrete, cement, …</a:t>
                      </a:r>
                      <a:endParaRPr lang="en-US" sz="1600" dirty="0"/>
                    </a:p>
                  </a:txBody>
                  <a:tcPr/>
                </a:tc>
              </a:tr>
              <a:tr h="4068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central </a:t>
                      </a:r>
                      <a:r>
                        <a:rPr lang="en-US" sz="1600" dirty="0" err="1" smtClean="0"/>
                        <a:t>methodist</a:t>
                      </a:r>
                      <a:r>
                        <a:rPr lang="en-US" sz="1600" dirty="0" smtClean="0"/>
                        <a:t> university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0.017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fayette</a:t>
                      </a:r>
                      <a:r>
                        <a:rPr lang="en-US" sz="1600" dirty="0" smtClean="0"/>
                        <a:t>, central, </a:t>
                      </a:r>
                      <a:r>
                        <a:rPr lang="en-US" sz="1600" dirty="0" err="1" smtClean="0"/>
                        <a:t>missouri</a:t>
                      </a:r>
                      <a:r>
                        <a:rPr lang="en-US" sz="1600" dirty="0" smtClean="0"/>
                        <a:t>, …</a:t>
                      </a:r>
                      <a:endParaRPr lang="en-US" sz="1600" dirty="0"/>
                    </a:p>
                  </a:txBody>
                  <a:tcPr/>
                </a:tc>
              </a:tr>
              <a:tr h="4068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canton municipal utilities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0.004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court, docket, case, …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29941"/>
              </p:ext>
            </p:extLst>
          </p:nvPr>
        </p:nvGraphicFramePr>
        <p:xfrm>
          <a:off x="281151" y="4236451"/>
          <a:ext cx="1074821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48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Input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1479884" y="4439652"/>
            <a:ext cx="409074" cy="3489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31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Insight: Exploiting Query Co-click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37318" y="2975065"/>
            <a:ext cx="588623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cmu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77012" y="3240053"/>
            <a:ext cx="206363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central </a:t>
            </a:r>
            <a:r>
              <a:rPr lang="en-US" b="1" dirty="0" err="1" smtClean="0"/>
              <a:t>mich</a:t>
            </a:r>
            <a:r>
              <a:rPr lang="en-US" b="1" dirty="0" smtClean="0"/>
              <a:t> </a:t>
            </a:r>
            <a:r>
              <a:rPr lang="en-US" b="1" dirty="0" err="1" smtClean="0"/>
              <a:t>univ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77012" y="2445787"/>
            <a:ext cx="157033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cmu</a:t>
            </a:r>
            <a:r>
              <a:rPr lang="en-US" dirty="0" smtClean="0"/>
              <a:t> football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48526" y="1639853"/>
            <a:ext cx="3150899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central </a:t>
            </a:r>
            <a:r>
              <a:rPr lang="en-US" b="1" dirty="0" err="1" smtClean="0"/>
              <a:t>michigan</a:t>
            </a:r>
            <a:r>
              <a:rPr lang="en-US" b="1" dirty="0" smtClean="0"/>
              <a:t> university</a:t>
            </a:r>
            <a:endParaRPr lang="en-US" b="1" dirty="0"/>
          </a:p>
        </p:txBody>
      </p:sp>
      <p:pic>
        <p:nvPicPr>
          <p:cNvPr id="12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65" y="1653851"/>
            <a:ext cx="462446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11" y="2540064"/>
            <a:ext cx="462446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66465" y="4716416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cxnSp>
        <p:nvCxnSpPr>
          <p:cNvPr id="15" name="Straight Connector 14"/>
          <p:cNvCxnSpPr>
            <a:stCxn id="8" idx="3"/>
            <a:endCxn id="12" idx="1"/>
          </p:cNvCxnSpPr>
          <p:nvPr/>
        </p:nvCxnSpPr>
        <p:spPr>
          <a:xfrm flipV="1">
            <a:off x="2025941" y="1955447"/>
            <a:ext cx="740524" cy="1204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3"/>
            <a:endCxn id="13" idx="1"/>
          </p:cNvCxnSpPr>
          <p:nvPr/>
        </p:nvCxnSpPr>
        <p:spPr>
          <a:xfrm flipV="1">
            <a:off x="2025941" y="2841660"/>
            <a:ext cx="745770" cy="318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11" idx="1"/>
          </p:cNvCxnSpPr>
          <p:nvPr/>
        </p:nvCxnSpPr>
        <p:spPr>
          <a:xfrm flipV="1">
            <a:off x="3228911" y="1824519"/>
            <a:ext cx="1019615" cy="1309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3"/>
            <a:endCxn id="11" idx="1"/>
          </p:cNvCxnSpPr>
          <p:nvPr/>
        </p:nvCxnSpPr>
        <p:spPr>
          <a:xfrm flipV="1">
            <a:off x="3234157" y="1824519"/>
            <a:ext cx="1014369" cy="10171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3"/>
            <a:endCxn id="10" idx="1"/>
          </p:cNvCxnSpPr>
          <p:nvPr/>
        </p:nvCxnSpPr>
        <p:spPr>
          <a:xfrm>
            <a:off x="3228911" y="1955447"/>
            <a:ext cx="1048101" cy="6750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3"/>
            <a:endCxn id="9" idx="1"/>
          </p:cNvCxnSpPr>
          <p:nvPr/>
        </p:nvCxnSpPr>
        <p:spPr>
          <a:xfrm>
            <a:off x="3234157" y="2841660"/>
            <a:ext cx="1042855" cy="5830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68072" y="1325833"/>
                <a:ext cx="472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072" y="1325833"/>
                <a:ext cx="47263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66465" y="2218406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465" y="2218406"/>
                <a:ext cx="47795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02" y="3432020"/>
            <a:ext cx="462446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57867" y="310585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67" y="3105852"/>
                <a:ext cx="47795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248526" y="3901188"/>
            <a:ext cx="305464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carnegie</a:t>
            </a:r>
            <a:r>
              <a:rPr lang="en-US" b="1" dirty="0" smtClean="0"/>
              <a:t> </a:t>
            </a:r>
            <a:r>
              <a:rPr lang="en-US" b="1" dirty="0" err="1" smtClean="0"/>
              <a:t>mellon</a:t>
            </a:r>
            <a:r>
              <a:rPr lang="en-US" b="1" dirty="0" smtClean="0"/>
              <a:t> university</a:t>
            </a:r>
            <a:endParaRPr lang="en-US" b="1" dirty="0"/>
          </a:p>
        </p:txBody>
      </p:sp>
      <p:pic>
        <p:nvPicPr>
          <p:cNvPr id="26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63" y="4292876"/>
            <a:ext cx="462446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80358" y="3973285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358" y="3973285"/>
                <a:ext cx="47795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8" idx="3"/>
            <a:endCxn id="23" idx="1"/>
          </p:cNvCxnSpPr>
          <p:nvPr/>
        </p:nvCxnSpPr>
        <p:spPr>
          <a:xfrm>
            <a:off x="2025941" y="3159731"/>
            <a:ext cx="757561" cy="5738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  <a:endCxn id="26" idx="1"/>
          </p:cNvCxnSpPr>
          <p:nvPr/>
        </p:nvCxnSpPr>
        <p:spPr>
          <a:xfrm>
            <a:off x="2025941" y="3159731"/>
            <a:ext cx="769922" cy="14347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  <a:endCxn id="11" idx="1"/>
          </p:cNvCxnSpPr>
          <p:nvPr/>
        </p:nvCxnSpPr>
        <p:spPr>
          <a:xfrm flipV="1">
            <a:off x="3245948" y="1824519"/>
            <a:ext cx="1002578" cy="1909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77011" y="4558498"/>
            <a:ext cx="206363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</a:t>
            </a:r>
            <a:r>
              <a:rPr lang="en-US" dirty="0" smtClean="0"/>
              <a:t> </a:t>
            </a:r>
            <a:r>
              <a:rPr lang="en-US" dirty="0" err="1" smtClean="0"/>
              <a:t>carnegie</a:t>
            </a:r>
            <a:r>
              <a:rPr lang="en-US" dirty="0" smtClean="0"/>
              <a:t> </a:t>
            </a:r>
            <a:r>
              <a:rPr lang="en-US" dirty="0" err="1" smtClean="0"/>
              <a:t>mellon</a:t>
            </a:r>
            <a:endParaRPr lang="en-US" dirty="0"/>
          </a:p>
        </p:txBody>
      </p:sp>
      <p:cxnSp>
        <p:nvCxnSpPr>
          <p:cNvPr id="32" name="Straight Connector 31"/>
          <p:cNvCxnSpPr>
            <a:stCxn id="23" idx="3"/>
            <a:endCxn id="9" idx="1"/>
          </p:cNvCxnSpPr>
          <p:nvPr/>
        </p:nvCxnSpPr>
        <p:spPr>
          <a:xfrm flipV="1">
            <a:off x="3245948" y="3424719"/>
            <a:ext cx="1031064" cy="3088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3"/>
            <a:endCxn id="25" idx="1"/>
          </p:cNvCxnSpPr>
          <p:nvPr/>
        </p:nvCxnSpPr>
        <p:spPr>
          <a:xfrm flipV="1">
            <a:off x="3258309" y="4085854"/>
            <a:ext cx="990217" cy="5086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  <a:endCxn id="31" idx="1"/>
          </p:cNvCxnSpPr>
          <p:nvPr/>
        </p:nvCxnSpPr>
        <p:spPr>
          <a:xfrm>
            <a:off x="3258309" y="4594472"/>
            <a:ext cx="1018702" cy="148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91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351284"/>
            <a:ext cx="8363938" cy="332399"/>
          </a:xfrm>
        </p:spPr>
        <p:txBody>
          <a:bodyPr/>
          <a:lstStyle/>
          <a:p>
            <a:r>
              <a:rPr lang="en-US" dirty="0" smtClean="0"/>
              <a:t>Identify co-clicked queries that are expansions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9436" y="2046184"/>
            <a:ext cx="8363938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5282" indent="-345282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641753" indent="-296470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1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44175" indent="-302422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203730" indent="-259558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456147" indent="-252415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5892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79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69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8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Mined expansions are often noisy, containing variants for the same meaning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9436" y="3768382"/>
            <a:ext cx="8363938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5282" indent="-345282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641753" indent="-296470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1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44175" indent="-302422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203730" indent="-259558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456147" indent="-252415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5892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79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69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8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Handle tail meanings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9436" y="3073482"/>
            <a:ext cx="8363938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5282" indent="-345282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641753" indent="-296470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1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44175" indent="-302422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203730" indent="-259558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456147" indent="-252415" algn="l" defTabSz="685778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5892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79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69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8" indent="-171445" algn="l" defTabSz="6857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Identify context words for each 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8770" y="4749691"/>
            <a:ext cx="588623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cmu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6502" y="4735453"/>
            <a:ext cx="206363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central </a:t>
            </a:r>
            <a:r>
              <a:rPr lang="en-US" b="1" dirty="0" err="1" smtClean="0"/>
              <a:t>mich</a:t>
            </a:r>
            <a:r>
              <a:rPr lang="en-US" b="1" dirty="0" smtClean="0"/>
              <a:t> </a:t>
            </a:r>
            <a:r>
              <a:rPr lang="en-US" b="1" dirty="0" err="1" smtClean="0"/>
              <a:t>univ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46502" y="4158876"/>
            <a:ext cx="157033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cmu</a:t>
            </a:r>
            <a:r>
              <a:rPr lang="en-US" dirty="0" smtClean="0"/>
              <a:t> football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3286" y="3558657"/>
            <a:ext cx="3150899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central </a:t>
            </a:r>
            <a:r>
              <a:rPr lang="en-US" b="1" dirty="0" err="1" smtClean="0"/>
              <a:t>michigan</a:t>
            </a:r>
            <a:r>
              <a:rPr lang="en-US" b="1" dirty="0" smtClean="0"/>
              <a:t> university</a:t>
            </a:r>
            <a:endParaRPr lang="en-US" b="1" dirty="0"/>
          </a:p>
        </p:txBody>
      </p:sp>
      <p:pic>
        <p:nvPicPr>
          <p:cNvPr id="11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56" y="3611099"/>
            <a:ext cx="360080" cy="46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01" y="4293218"/>
            <a:ext cx="369683" cy="4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35956" y="593913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cxnSp>
        <p:nvCxnSpPr>
          <p:cNvPr id="14" name="Straight Connector 13"/>
          <p:cNvCxnSpPr>
            <a:stCxn id="7" idx="3"/>
            <a:endCxn id="11" idx="1"/>
          </p:cNvCxnSpPr>
          <p:nvPr/>
        </p:nvCxnSpPr>
        <p:spPr>
          <a:xfrm flipV="1">
            <a:off x="3557393" y="3845934"/>
            <a:ext cx="778563" cy="10884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3"/>
            <a:endCxn id="12" idx="1"/>
          </p:cNvCxnSpPr>
          <p:nvPr/>
        </p:nvCxnSpPr>
        <p:spPr>
          <a:xfrm flipV="1">
            <a:off x="3557393" y="4534316"/>
            <a:ext cx="783808" cy="4000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3"/>
            <a:endCxn id="10" idx="1"/>
          </p:cNvCxnSpPr>
          <p:nvPr/>
        </p:nvCxnSpPr>
        <p:spPr>
          <a:xfrm flipV="1">
            <a:off x="4696036" y="3743323"/>
            <a:ext cx="1137250" cy="102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10" idx="1"/>
          </p:cNvCxnSpPr>
          <p:nvPr/>
        </p:nvCxnSpPr>
        <p:spPr>
          <a:xfrm flipV="1">
            <a:off x="4710884" y="3743323"/>
            <a:ext cx="1122402" cy="7909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3"/>
            <a:endCxn id="9" idx="1"/>
          </p:cNvCxnSpPr>
          <p:nvPr/>
        </p:nvCxnSpPr>
        <p:spPr>
          <a:xfrm>
            <a:off x="4696036" y="3845934"/>
            <a:ext cx="1150466" cy="4976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3"/>
            <a:endCxn id="8" idx="1"/>
          </p:cNvCxnSpPr>
          <p:nvPr/>
        </p:nvCxnSpPr>
        <p:spPr>
          <a:xfrm>
            <a:off x="4710884" y="4534316"/>
            <a:ext cx="1135618" cy="3858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96619" y="3299187"/>
                <a:ext cx="472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19" y="3299187"/>
                <a:ext cx="47263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08660" y="398704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60" y="3987042"/>
                <a:ext cx="47795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12" y="5021237"/>
            <a:ext cx="369807" cy="4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86414" y="4683419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414" y="4683419"/>
                <a:ext cx="477951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818017" y="5318928"/>
            <a:ext cx="305464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carnegie</a:t>
            </a:r>
            <a:r>
              <a:rPr lang="en-US" b="1" dirty="0" smtClean="0"/>
              <a:t> </a:t>
            </a:r>
            <a:r>
              <a:rPr lang="en-US" b="1" dirty="0" err="1" smtClean="0"/>
              <a:t>mellon</a:t>
            </a:r>
            <a:r>
              <a:rPr lang="en-US" b="1" dirty="0" smtClean="0"/>
              <a:t> university</a:t>
            </a:r>
            <a:endParaRPr lang="en-US" b="1" dirty="0"/>
          </a:p>
        </p:txBody>
      </p:sp>
      <p:pic>
        <p:nvPicPr>
          <p:cNvPr id="25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54" y="5754561"/>
            <a:ext cx="373410" cy="48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08905" y="5441668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05" y="5441668"/>
                <a:ext cx="47795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>
            <a:stCxn id="7" idx="3"/>
            <a:endCxn id="22" idx="1"/>
          </p:cNvCxnSpPr>
          <p:nvPr/>
        </p:nvCxnSpPr>
        <p:spPr>
          <a:xfrm>
            <a:off x="3557393" y="4934357"/>
            <a:ext cx="794319" cy="3280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3"/>
            <a:endCxn id="25" idx="1"/>
          </p:cNvCxnSpPr>
          <p:nvPr/>
        </p:nvCxnSpPr>
        <p:spPr>
          <a:xfrm>
            <a:off x="3557393" y="4934357"/>
            <a:ext cx="807961" cy="10637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  <a:endCxn id="10" idx="1"/>
          </p:cNvCxnSpPr>
          <p:nvPr/>
        </p:nvCxnSpPr>
        <p:spPr>
          <a:xfrm flipV="1">
            <a:off x="4721519" y="3743323"/>
            <a:ext cx="1111767" cy="15190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46502" y="5855230"/>
            <a:ext cx="206363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</a:t>
            </a:r>
            <a:r>
              <a:rPr lang="en-US" dirty="0" smtClean="0"/>
              <a:t> </a:t>
            </a:r>
            <a:r>
              <a:rPr lang="en-US" dirty="0" err="1" smtClean="0"/>
              <a:t>carnegie</a:t>
            </a:r>
            <a:r>
              <a:rPr lang="en-US" dirty="0" smtClean="0"/>
              <a:t> </a:t>
            </a:r>
            <a:r>
              <a:rPr lang="en-US" dirty="0" err="1" smtClean="0"/>
              <a:t>mellon</a:t>
            </a:r>
            <a:endParaRPr lang="en-US" dirty="0"/>
          </a:p>
        </p:txBody>
      </p:sp>
      <p:cxnSp>
        <p:nvCxnSpPr>
          <p:cNvPr id="31" name="Straight Connector 30"/>
          <p:cNvCxnSpPr>
            <a:stCxn id="22" idx="3"/>
            <a:endCxn id="8" idx="1"/>
          </p:cNvCxnSpPr>
          <p:nvPr/>
        </p:nvCxnSpPr>
        <p:spPr>
          <a:xfrm flipV="1">
            <a:off x="4721519" y="4920119"/>
            <a:ext cx="1124983" cy="3422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3"/>
            <a:endCxn id="24" idx="1"/>
          </p:cNvCxnSpPr>
          <p:nvPr/>
        </p:nvCxnSpPr>
        <p:spPr>
          <a:xfrm flipV="1">
            <a:off x="4738764" y="5503594"/>
            <a:ext cx="1079253" cy="494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5" idx="3"/>
            <a:endCxn id="30" idx="1"/>
          </p:cNvCxnSpPr>
          <p:nvPr/>
        </p:nvCxnSpPr>
        <p:spPr>
          <a:xfrm>
            <a:off x="4738764" y="5998090"/>
            <a:ext cx="1107738" cy="418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213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Steps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88958" y="2663696"/>
            <a:ext cx="2902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err="1"/>
              <a:t>michigan</a:t>
            </a:r>
            <a:r>
              <a:rPr lang="en-US" dirty="0"/>
              <a:t>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8958" y="4404170"/>
            <a:ext cx="2843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carnegie</a:t>
            </a:r>
            <a:r>
              <a:rPr lang="en-US" dirty="0"/>
              <a:t> </a:t>
            </a:r>
            <a:r>
              <a:rPr lang="en-US" dirty="0" err="1"/>
              <a:t>mellon</a:t>
            </a:r>
            <a:r>
              <a:rPr lang="en-US" dirty="0"/>
              <a:t> university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8958" y="5531052"/>
            <a:ext cx="2457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concrete masonry unit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8334" y="2728534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0.615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28334" y="440417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0.312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8334" y="5531052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0.045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193" y="2663696"/>
            <a:ext cx="2182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michigan</a:t>
            </a:r>
            <a:r>
              <a:rPr lang="en-US" dirty="0"/>
              <a:t>, athletics, </a:t>
            </a:r>
            <a:endParaRPr lang="en-US" dirty="0" smtClean="0"/>
          </a:p>
          <a:p>
            <a:r>
              <a:rPr lang="en-US" dirty="0" smtClean="0"/>
              <a:t>football</a:t>
            </a:r>
            <a:r>
              <a:rPr lang="en-US" dirty="0"/>
              <a:t>,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5129" y="4367358"/>
            <a:ext cx="210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pittsburgh</a:t>
            </a:r>
            <a:r>
              <a:rPr lang="en-US" dirty="0"/>
              <a:t>, library, </a:t>
            </a:r>
            <a:endParaRPr lang="en-US" dirty="0" smtClean="0"/>
          </a:p>
          <a:p>
            <a:r>
              <a:rPr lang="en-US" dirty="0" smtClean="0"/>
              <a:t>computer</a:t>
            </a:r>
            <a:r>
              <a:rPr lang="en-US" dirty="0"/>
              <a:t>, 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75129" y="5531052"/>
            <a:ext cx="1841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block, concrete, </a:t>
            </a:r>
            <a:endParaRPr lang="en-US" dirty="0" smtClean="0"/>
          </a:p>
          <a:p>
            <a:r>
              <a:rPr lang="en-US" dirty="0" smtClean="0"/>
              <a:t>cement, </a:t>
            </a:r>
            <a:r>
              <a:rPr lang="en-US" dirty="0"/>
              <a:t>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8958" y="3246486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err="1" smtClean="0"/>
              <a:t>mich</a:t>
            </a:r>
            <a:r>
              <a:rPr lang="en-US" dirty="0" smtClean="0"/>
              <a:t>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88958" y="4963155"/>
            <a:ext cx="229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caneigie</a:t>
            </a:r>
            <a:r>
              <a:rPr lang="en-US" dirty="0" smtClean="0"/>
              <a:t> </a:t>
            </a:r>
            <a:r>
              <a:rPr lang="en-US" dirty="0" err="1"/>
              <a:t>mellon</a:t>
            </a:r>
            <a:r>
              <a:rPr lang="en-US" dirty="0"/>
              <a:t>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88958" y="3821380"/>
            <a:ext cx="222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</a:t>
            </a:r>
            <a:r>
              <a:rPr lang="en-US" dirty="0" smtClean="0"/>
              <a:t>mi university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7548" y="3649523"/>
            <a:ext cx="67807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CMU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7548" y="1486431"/>
            <a:ext cx="164500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Expansion </a:t>
            </a:r>
          </a:p>
          <a:p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1952550" y="1486431"/>
            <a:ext cx="135101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Expansion </a:t>
            </a:r>
          </a:p>
          <a:p>
            <a:r>
              <a:rPr lang="en-US" b="1" dirty="0" smtClean="0"/>
              <a:t>Clustering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303561" y="1486430"/>
            <a:ext cx="24683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Canonical Expansion </a:t>
            </a:r>
          </a:p>
          <a:p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26189" y="1089802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55022" y="1101955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71865" y="1486429"/>
            <a:ext cx="13024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Popularity</a:t>
            </a:r>
          </a:p>
          <a:p>
            <a:r>
              <a:rPr lang="en-US" b="1" dirty="0" smtClean="0"/>
              <a:t>Mining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7074273" y="1486429"/>
            <a:ext cx="104137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Context</a:t>
            </a:r>
          </a:p>
          <a:p>
            <a:r>
              <a:rPr lang="en-US" b="1" dirty="0" smtClean="0"/>
              <a:t>Mining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41540" y="1115602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34904" y="1104814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5558" y="1114777"/>
            <a:ext cx="176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1764147" y="2536974"/>
            <a:ext cx="3078827" cy="1677347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771471" y="4343123"/>
            <a:ext cx="3078827" cy="989363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771471" y="5459779"/>
            <a:ext cx="3078827" cy="586180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952550" y="2728534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13757" y="4476855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913757" y="5595890"/>
            <a:ext cx="2765320" cy="258327"/>
          </a:xfrm>
          <a:prstGeom prst="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73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 Candidate Expansion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52" y="4876025"/>
            <a:ext cx="8363938" cy="978729"/>
          </a:xfrm>
        </p:spPr>
        <p:txBody>
          <a:bodyPr/>
          <a:lstStyle/>
          <a:p>
            <a:r>
              <a:rPr lang="en-US" dirty="0" smtClean="0"/>
              <a:t>Rely on Acronym-Expansion Checking Function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a trivial </a:t>
            </a:r>
            <a:r>
              <a:rPr lang="en-US" dirty="0" smtClean="0"/>
              <a:t>task</a:t>
            </a:r>
            <a:r>
              <a:rPr lang="en-US" dirty="0"/>
              <a:t>, e.g., “</a:t>
            </a:r>
            <a:r>
              <a:rPr lang="en-US" u="sng" dirty="0"/>
              <a:t>H</a:t>
            </a:r>
            <a:r>
              <a:rPr lang="en-US" dirty="0"/>
              <a:t>yper</a:t>
            </a:r>
            <a:r>
              <a:rPr lang="en-US" u="sng" dirty="0"/>
              <a:t>t</a:t>
            </a:r>
            <a:r>
              <a:rPr lang="en-US" dirty="0"/>
              <a:t>ext </a:t>
            </a:r>
            <a:r>
              <a:rPr lang="en-US" u="sng" dirty="0"/>
              <a:t>T</a:t>
            </a:r>
            <a:r>
              <a:rPr lang="en-US" dirty="0"/>
              <a:t>ransfer </a:t>
            </a:r>
            <a:r>
              <a:rPr lang="en-US" u="sng" dirty="0"/>
              <a:t>P</a:t>
            </a:r>
            <a:r>
              <a:rPr lang="en-US" dirty="0"/>
              <a:t>rotocol” </a:t>
            </a:r>
            <a:r>
              <a:rPr lang="en-US" dirty="0" smtClean="0"/>
              <a:t>for </a:t>
            </a:r>
            <a:r>
              <a:rPr lang="en-US" dirty="0"/>
              <a:t>“HTTP”, </a:t>
            </a:r>
            <a:r>
              <a:rPr lang="en-US" dirty="0" smtClean="0"/>
              <a:t>“</a:t>
            </a:r>
            <a:r>
              <a:rPr lang="en-US" u="sng" dirty="0" smtClean="0"/>
              <a:t>M</a:t>
            </a:r>
            <a:r>
              <a:rPr lang="en-US" dirty="0" smtClean="0"/>
              <a:t>aster </a:t>
            </a:r>
            <a:r>
              <a:rPr lang="en-US" dirty="0"/>
              <a:t>of </a:t>
            </a:r>
            <a:r>
              <a:rPr lang="en-US" u="sng" dirty="0"/>
              <a:t>B</a:t>
            </a:r>
            <a:r>
              <a:rPr lang="en-US" dirty="0"/>
              <a:t>usiness </a:t>
            </a:r>
            <a:r>
              <a:rPr lang="en-US" u="sng" dirty="0"/>
              <a:t>A</a:t>
            </a:r>
            <a:r>
              <a:rPr lang="en-US" dirty="0"/>
              <a:t>dministration” is </a:t>
            </a:r>
            <a:r>
              <a:rPr lang="en-US" dirty="0" smtClean="0"/>
              <a:t>for </a:t>
            </a:r>
            <a:r>
              <a:rPr lang="en-US" dirty="0"/>
              <a:t>“MBA”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7318" y="2469725"/>
            <a:ext cx="588623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cmu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7012" y="2445945"/>
            <a:ext cx="206363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central </a:t>
            </a:r>
            <a:r>
              <a:rPr lang="en-US" b="1" dirty="0" err="1" smtClean="0"/>
              <a:t>mich</a:t>
            </a:r>
            <a:r>
              <a:rPr lang="en-US" b="1" dirty="0" smtClean="0"/>
              <a:t> </a:t>
            </a:r>
            <a:r>
              <a:rPr lang="en-US" b="1" dirty="0" err="1" smtClean="0"/>
              <a:t>univ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48526" y="1615781"/>
            <a:ext cx="3150899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central </a:t>
            </a:r>
            <a:r>
              <a:rPr lang="en-US" b="1" dirty="0" err="1" smtClean="0"/>
              <a:t>michigan</a:t>
            </a:r>
            <a:r>
              <a:rPr lang="en-US" b="1" dirty="0" smtClean="0"/>
              <a:t> university</a:t>
            </a:r>
            <a:endParaRPr lang="en-US" b="1" dirty="0"/>
          </a:p>
        </p:txBody>
      </p:sp>
      <p:pic>
        <p:nvPicPr>
          <p:cNvPr id="8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65" y="1148511"/>
            <a:ext cx="462446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11" y="2034724"/>
            <a:ext cx="462446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66465" y="4211076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cxnSp>
        <p:nvCxnSpPr>
          <p:cNvPr id="11" name="Straight Connector 10"/>
          <p:cNvCxnSpPr>
            <a:stCxn id="4" idx="3"/>
            <a:endCxn id="8" idx="1"/>
          </p:cNvCxnSpPr>
          <p:nvPr/>
        </p:nvCxnSpPr>
        <p:spPr>
          <a:xfrm flipV="1">
            <a:off x="2025941" y="1450107"/>
            <a:ext cx="740524" cy="1204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3"/>
            <a:endCxn id="9" idx="1"/>
          </p:cNvCxnSpPr>
          <p:nvPr/>
        </p:nvCxnSpPr>
        <p:spPr>
          <a:xfrm flipV="1">
            <a:off x="2025941" y="2336320"/>
            <a:ext cx="745770" cy="318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7" idx="1"/>
          </p:cNvCxnSpPr>
          <p:nvPr/>
        </p:nvCxnSpPr>
        <p:spPr>
          <a:xfrm>
            <a:off x="3228911" y="1450107"/>
            <a:ext cx="1019615" cy="3503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  <a:endCxn id="7" idx="1"/>
          </p:cNvCxnSpPr>
          <p:nvPr/>
        </p:nvCxnSpPr>
        <p:spPr>
          <a:xfrm flipV="1">
            <a:off x="3234157" y="1800447"/>
            <a:ext cx="1014369" cy="5358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  <a:endCxn id="5" idx="1"/>
          </p:cNvCxnSpPr>
          <p:nvPr/>
        </p:nvCxnSpPr>
        <p:spPr>
          <a:xfrm>
            <a:off x="3234157" y="2336320"/>
            <a:ext cx="1042855" cy="294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68072" y="820493"/>
                <a:ext cx="472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072" y="820493"/>
                <a:ext cx="47263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66465" y="1713066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465" y="1713066"/>
                <a:ext cx="47795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02" y="2926680"/>
            <a:ext cx="462446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57867" y="2600512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67" y="2600512"/>
                <a:ext cx="47795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248526" y="3395848"/>
            <a:ext cx="305464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carnegie</a:t>
            </a:r>
            <a:r>
              <a:rPr lang="en-US" b="1" dirty="0" smtClean="0"/>
              <a:t> </a:t>
            </a:r>
            <a:r>
              <a:rPr lang="en-US" b="1" dirty="0" err="1" smtClean="0"/>
              <a:t>mellon</a:t>
            </a:r>
            <a:r>
              <a:rPr lang="en-US" b="1" dirty="0" smtClean="0"/>
              <a:t> university</a:t>
            </a:r>
            <a:endParaRPr lang="en-US" b="1" dirty="0"/>
          </a:p>
        </p:txBody>
      </p:sp>
      <p:pic>
        <p:nvPicPr>
          <p:cNvPr id="22" name="Picture 2" descr="http://t2.gstatic.com/images?q=tbn:ANd9GcR6NErqdUtH3vCJ4TV6trzj4BM-qePoMgbXiJcLYZ5wgiyhrT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63" y="3787536"/>
            <a:ext cx="462446" cy="6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80358" y="3467945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358" y="3467945"/>
                <a:ext cx="47795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4" idx="3"/>
            <a:endCxn id="19" idx="1"/>
          </p:cNvCxnSpPr>
          <p:nvPr/>
        </p:nvCxnSpPr>
        <p:spPr>
          <a:xfrm>
            <a:off x="2025941" y="2654391"/>
            <a:ext cx="757561" cy="5738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3"/>
            <a:endCxn id="22" idx="1"/>
          </p:cNvCxnSpPr>
          <p:nvPr/>
        </p:nvCxnSpPr>
        <p:spPr>
          <a:xfrm>
            <a:off x="2025941" y="2654391"/>
            <a:ext cx="769922" cy="14347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3"/>
            <a:endCxn id="7" idx="1"/>
          </p:cNvCxnSpPr>
          <p:nvPr/>
        </p:nvCxnSpPr>
        <p:spPr>
          <a:xfrm flipV="1">
            <a:off x="3245948" y="1800447"/>
            <a:ext cx="1002578" cy="1427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3"/>
            <a:endCxn id="5" idx="1"/>
          </p:cNvCxnSpPr>
          <p:nvPr/>
        </p:nvCxnSpPr>
        <p:spPr>
          <a:xfrm flipV="1">
            <a:off x="3245948" y="2630611"/>
            <a:ext cx="1031064" cy="59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  <a:endCxn id="21" idx="1"/>
          </p:cNvCxnSpPr>
          <p:nvPr/>
        </p:nvCxnSpPr>
        <p:spPr>
          <a:xfrm flipV="1">
            <a:off x="3258309" y="3580514"/>
            <a:ext cx="990217" cy="5086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045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Public Sector CIO Summit 2010 16x9 (2)">
  <a:themeElements>
    <a:clrScheme name="US Public Sector 2010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00B0F0"/>
      </a:accent2>
      <a:accent3>
        <a:srgbClr val="00B050"/>
      </a:accent3>
      <a:accent4>
        <a:srgbClr val="F5CD2D"/>
      </a:accent4>
      <a:accent5>
        <a:srgbClr val="AEBAD5"/>
      </a:accent5>
      <a:accent6>
        <a:srgbClr val="002060"/>
      </a:accent6>
      <a:hlink>
        <a:srgbClr val="00B0F0"/>
      </a:hlink>
      <a:folHlink>
        <a:srgbClr val="FFF39D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400" dirty="0" smtClean="0">
            <a:gradFill>
              <a:gsLst>
                <a:gs pos="50000">
                  <a:schemeClr val="tx1"/>
                </a:gs>
                <a:gs pos="100000">
                  <a:schemeClr val="tx1"/>
                </a:gs>
              </a:gsLst>
              <a:lin ang="5400000" scaled="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2400" dirty="0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acultySummit2010_2007Template_r03">
  <a:themeElements>
    <a:clrScheme name="FacultySummit2010">
      <a:dk1>
        <a:srgbClr val="000000"/>
      </a:dk1>
      <a:lt1>
        <a:srgbClr val="FFFFFF"/>
      </a:lt1>
      <a:dk2>
        <a:srgbClr val="17375E"/>
      </a:dk2>
      <a:lt2>
        <a:srgbClr val="8ED0D2"/>
      </a:lt2>
      <a:accent1>
        <a:srgbClr val="404040"/>
      </a:accent1>
      <a:accent2>
        <a:srgbClr val="008080"/>
      </a:accent2>
      <a:accent3>
        <a:srgbClr val="792919"/>
      </a:accent3>
      <a:accent4>
        <a:srgbClr val="5C9622"/>
      </a:accent4>
      <a:accent5>
        <a:srgbClr val="C86900"/>
      </a:accent5>
      <a:accent6>
        <a:srgbClr val="3366CC"/>
      </a:accent6>
      <a:hlink>
        <a:srgbClr val="1D4775"/>
      </a:hlink>
      <a:folHlink>
        <a:srgbClr val="333399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accent2">
                <a:lumMod val="50000"/>
              </a:schemeClr>
            </a:gs>
            <a:gs pos="72000">
              <a:schemeClr val="accent2"/>
            </a:gs>
            <a:gs pos="100000">
              <a:schemeClr val="accent2"/>
            </a:gs>
          </a:gsLst>
        </a:gradFill>
        <a:ln>
          <a:headEnd type="none" w="med" len="med"/>
          <a:tailEnd type="none" w="med" len="med"/>
        </a:ln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26911</TotalTime>
  <Words>1322</Words>
  <Application>Microsoft Office PowerPoint</Application>
  <PresentationFormat>Custom</PresentationFormat>
  <Paragraphs>380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Segoe UI</vt:lpstr>
      <vt:lpstr>Wingdings</vt:lpstr>
      <vt:lpstr>US Public Sector CIO Summit 2010 16x9 (2)</vt:lpstr>
      <vt:lpstr>FacultySummit2010_2007Template_r03</vt:lpstr>
      <vt:lpstr>Mining Acronym Expansions and Their Meanings Using Query Click Log</vt:lpstr>
      <vt:lpstr>The Popularity of Acronyms</vt:lpstr>
      <vt:lpstr>Acronym Characteristics</vt:lpstr>
      <vt:lpstr>Application Scenario</vt:lpstr>
      <vt:lpstr>Problem Statement</vt:lpstr>
      <vt:lpstr>Insight: Exploiting Query Co-click</vt:lpstr>
      <vt:lpstr>Technical Challenges</vt:lpstr>
      <vt:lpstr>Mining Steps</vt:lpstr>
      <vt:lpstr>Acronym Candidate Expansion Identification</vt:lpstr>
      <vt:lpstr>Mining Steps</vt:lpstr>
      <vt:lpstr>Acronym Expansion Clustering</vt:lpstr>
      <vt:lpstr>Mining Steps</vt:lpstr>
      <vt:lpstr>Identifying Canonical Expansion</vt:lpstr>
      <vt:lpstr>Mining Steps</vt:lpstr>
      <vt:lpstr>Measure Meaning Popularity</vt:lpstr>
      <vt:lpstr>Mining Steps</vt:lpstr>
      <vt:lpstr>Compute Context Words for Each Meaning</vt:lpstr>
      <vt:lpstr>Enhancement for Tail Meanings</vt:lpstr>
      <vt:lpstr>Expansion Identification (Enhanced)</vt:lpstr>
      <vt:lpstr>Expansion Clustering (Enhanced)</vt:lpstr>
      <vt:lpstr>Application: Online Meaning Prediction</vt:lpstr>
      <vt:lpstr>Experiments</vt:lpstr>
      <vt:lpstr>Evaluation Measures</vt:lpstr>
      <vt:lpstr>Meanings, Popularity and Context Words</vt:lpstr>
      <vt:lpstr>Mining Results</vt:lpstr>
      <vt:lpstr>Wikipedia and Golden Standard Meanings</vt:lpstr>
      <vt:lpstr>Wikipedia vs. Golden Standard Meanings</vt:lpstr>
      <vt:lpstr>Online Meaning Prediction Results 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Frontiers in  Business Intelligence</dc:title>
  <dc:creator>Vivek Narasayya</dc:creator>
  <cp:lastModifiedBy>Tao Cheng</cp:lastModifiedBy>
  <cp:revision>2560</cp:revision>
  <cp:lastPrinted>2011-08-24T00:48:11Z</cp:lastPrinted>
  <dcterms:created xsi:type="dcterms:W3CDTF">2010-02-12T20:08:21Z</dcterms:created>
  <dcterms:modified xsi:type="dcterms:W3CDTF">2013-05-17T15:36:33Z</dcterms:modified>
</cp:coreProperties>
</file>