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8"/>
  </p:notesMasterIdLst>
  <p:sldIdLst>
    <p:sldId id="257" r:id="rId2"/>
    <p:sldId id="258" r:id="rId3"/>
    <p:sldId id="259" r:id="rId4"/>
    <p:sldId id="267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1" r:id="rId24"/>
    <p:sldId id="282" r:id="rId25"/>
    <p:sldId id="283" r:id="rId26"/>
    <p:sldId id="290" r:id="rId27"/>
    <p:sldId id="288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5" r:id="rId44"/>
    <p:sldId id="312" r:id="rId45"/>
    <p:sldId id="313" r:id="rId46"/>
    <p:sldId id="314" r:id="rId47"/>
    <p:sldId id="316" r:id="rId48"/>
    <p:sldId id="317" r:id="rId49"/>
    <p:sldId id="318" r:id="rId50"/>
    <p:sldId id="319" r:id="rId51"/>
    <p:sldId id="320" r:id="rId52"/>
    <p:sldId id="322" r:id="rId53"/>
    <p:sldId id="321" r:id="rId54"/>
    <p:sldId id="323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6" r:id="rId74"/>
    <p:sldId id="347" r:id="rId75"/>
    <p:sldId id="345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8" r:id="rId84"/>
    <p:sldId id="355" r:id="rId85"/>
    <p:sldId id="356" r:id="rId86"/>
    <p:sldId id="357" r:id="rId87"/>
  </p:sldIdLst>
  <p:sldSz cx="9144000" cy="6858000" type="screen4x3"/>
  <p:notesSz cx="6718300" cy="9855200"/>
  <p:embeddedFontLst>
    <p:embeddedFont>
      <p:font typeface="Calibri" pitchFamily="34" charset="0"/>
      <p:regular r:id="rId89"/>
      <p:bold r:id="rId90"/>
      <p:italic r:id="rId91"/>
      <p:boldItalic r:id="rId92"/>
    </p:embeddedFont>
    <p:embeddedFont>
      <p:font typeface="CMMI9" pitchFamily="34" charset="0"/>
      <p:regular r:id="rId93"/>
    </p:embeddedFont>
    <p:embeddedFont>
      <p:font typeface="CMSY9" pitchFamily="34" charset="0"/>
      <p:regular r:id="rId94"/>
    </p:embeddedFont>
    <p:embeddedFont>
      <p:font typeface="cmr12" pitchFamily="34" charset="0"/>
      <p:regular r:id="rId95"/>
    </p:embeddedFont>
    <p:embeddedFont>
      <p:font typeface="cmmi12" pitchFamily="34" charset="0"/>
      <p:regular r:id="rId96"/>
    </p:embeddedFont>
    <p:embeddedFont>
      <p:font typeface="cmbx12" pitchFamily="34" charset="0"/>
      <p:regular r:id="rId97"/>
    </p:embeddedFont>
    <p:embeddedFont>
      <p:font typeface="cmmib10" pitchFamily="34" charset="0"/>
      <p:regular r:id="rId98"/>
    </p:embeddedFont>
    <p:embeddedFont>
      <p:font typeface="CMMI10" pitchFamily="34" charset="0"/>
      <p:regular r:id="rId99"/>
    </p:embeddedFont>
    <p:embeddedFont>
      <p:font typeface="CMSY10" pitchFamily="34" charset="0"/>
      <p:regular r:id="rId100"/>
    </p:embeddedFont>
    <p:embeddedFont>
      <p:font typeface="CMBX10" pitchFamily="34" charset="0"/>
      <p:regular r:id="rId101"/>
    </p:embeddedFont>
  </p:embeddedFontLst>
  <p:custDataLst>
    <p:tags r:id="rId10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FF00"/>
    <a:srgbClr val="238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 autoAdjust="0"/>
    <p:restoredTop sz="91252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8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7/8/2008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0.xml"/><Relationship Id="rId10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3.xml"/><Relationship Id="rId7" Type="http://schemas.openxmlformats.org/officeDocument/2006/relationships/image" Target="../media/image4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35.xml"/><Relationship Id="rId10" Type="http://schemas.openxmlformats.org/officeDocument/2006/relationships/image" Target="../media/image43.png"/><Relationship Id="rId4" Type="http://schemas.openxmlformats.org/officeDocument/2006/relationships/tags" Target="../tags/tag34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3.xml"/><Relationship Id="rId7" Type="http://schemas.openxmlformats.org/officeDocument/2006/relationships/image" Target="../media/image5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48.xml"/><Relationship Id="rId7" Type="http://schemas.openxmlformats.org/officeDocument/2006/relationships/image" Target="../media/image6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8.jpeg"/><Relationship Id="rId4" Type="http://schemas.openxmlformats.org/officeDocument/2006/relationships/tags" Target="../tags/tag49.xml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0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78.png"/><Relationship Id="rId5" Type="http://schemas.openxmlformats.org/officeDocument/2006/relationships/tags" Target="../tags/tag58.xml"/><Relationship Id="rId10" Type="http://schemas.openxmlformats.org/officeDocument/2006/relationships/image" Target="../media/image77.png"/><Relationship Id="rId4" Type="http://schemas.openxmlformats.org/officeDocument/2006/relationships/tags" Target="../tags/tag57.xml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8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88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91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9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1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9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95.xml"/><Relationship Id="rId7" Type="http://schemas.openxmlformats.org/officeDocument/2006/relationships/image" Target="../media/image12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3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image" Target="../media/image1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13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113.xml"/><Relationship Id="rId7" Type="http://schemas.openxmlformats.org/officeDocument/2006/relationships/image" Target="../media/image14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9" Type="http://schemas.openxmlformats.org/officeDocument/2006/relationships/image" Target="../media/image1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53.png"/><Relationship Id="rId5" Type="http://schemas.openxmlformats.org/officeDocument/2006/relationships/image" Target="../media/image152.jpeg"/><Relationship Id="rId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16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tags" Target="../tags/tag127.xml"/><Relationship Id="rId7" Type="http://schemas.openxmlformats.org/officeDocument/2006/relationships/image" Target="../media/image165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9.png"/><Relationship Id="rId5" Type="http://schemas.openxmlformats.org/officeDocument/2006/relationships/tags" Target="../tags/tag129.xml"/><Relationship Id="rId10" Type="http://schemas.openxmlformats.org/officeDocument/2006/relationships/image" Target="../media/image168.png"/><Relationship Id="rId4" Type="http://schemas.openxmlformats.org/officeDocument/2006/relationships/tags" Target="../tags/tag128.xml"/><Relationship Id="rId9" Type="http://schemas.openxmlformats.org/officeDocument/2006/relationships/image" Target="../media/image16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tags" Target="../tags/tag132.xml"/><Relationship Id="rId7" Type="http://schemas.openxmlformats.org/officeDocument/2006/relationships/image" Target="../media/image170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4.png"/><Relationship Id="rId5" Type="http://schemas.openxmlformats.org/officeDocument/2006/relationships/tags" Target="../tags/tag134.xml"/><Relationship Id="rId10" Type="http://schemas.openxmlformats.org/officeDocument/2006/relationships/image" Target="../media/image173.png"/><Relationship Id="rId4" Type="http://schemas.openxmlformats.org/officeDocument/2006/relationships/tags" Target="../tags/tag133.xml"/><Relationship Id="rId9" Type="http://schemas.openxmlformats.org/officeDocument/2006/relationships/image" Target="../media/image1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tags" Target="../tags/tag141.xml"/><Relationship Id="rId7" Type="http://schemas.openxmlformats.org/officeDocument/2006/relationships/image" Target="../media/image180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7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9" Type="http://schemas.openxmlformats.org/officeDocument/2006/relationships/image" Target="../media/image1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85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190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tags" Target="../tags/tag157.xml"/><Relationship Id="rId7" Type="http://schemas.openxmlformats.org/officeDocument/2006/relationships/image" Target="../media/image196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9" Type="http://schemas.openxmlformats.org/officeDocument/2006/relationships/image" Target="../media/image1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Relationship Id="rId4" Type="http://schemas.openxmlformats.org/officeDocument/2006/relationships/image" Target="../media/image202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tags" Target="../tags/tag164.xml"/><Relationship Id="rId7" Type="http://schemas.openxmlformats.org/officeDocument/2006/relationships/image" Target="../media/image204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20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5.xml"/><Relationship Id="rId9" Type="http://schemas.openxmlformats.org/officeDocument/2006/relationships/image" Target="../media/image2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209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212.jpe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1.xml"/><Relationship Id="rId4" Type="http://schemas.openxmlformats.org/officeDocument/2006/relationships/image" Target="../media/image21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tags" Target="../tags/tag174.xml"/><Relationship Id="rId7" Type="http://schemas.openxmlformats.org/officeDocument/2006/relationships/image" Target="../media/image215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9.png"/><Relationship Id="rId5" Type="http://schemas.openxmlformats.org/officeDocument/2006/relationships/tags" Target="../tags/tag176.xml"/><Relationship Id="rId10" Type="http://schemas.openxmlformats.org/officeDocument/2006/relationships/image" Target="../media/image218.png"/><Relationship Id="rId4" Type="http://schemas.openxmlformats.org/officeDocument/2006/relationships/tags" Target="../tags/tag175.xml"/><Relationship Id="rId9" Type="http://schemas.openxmlformats.org/officeDocument/2006/relationships/image" Target="../media/image21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Relationship Id="rId6" Type="http://schemas.openxmlformats.org/officeDocument/2006/relationships/image" Target="../media/image225.png"/><Relationship Id="rId5" Type="http://schemas.openxmlformats.org/officeDocument/2006/relationships/image" Target="../media/image224.jpeg"/><Relationship Id="rId4" Type="http://schemas.openxmlformats.org/officeDocument/2006/relationships/image" Target="../media/image2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313" y="4483100"/>
            <a:ext cx="7772400" cy="107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Pattern Recognition </a:t>
            </a:r>
            <a:b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Machine Learning</a:t>
            </a:r>
            <a:endParaRPr kumimoji="0" lang="en-GB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75" y="5562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latin typeface="+mj-lt"/>
                <a:ea typeface="+mj-ea"/>
                <a:cs typeface="+mj-cs"/>
              </a:rPr>
              <a:t>Chapter 2: Probability distributions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 Distribution</a:t>
            </a:r>
            <a:endParaRPr lang="en-GB" dirty="0"/>
          </a:p>
        </p:txBody>
      </p:sp>
      <p:pic>
        <p:nvPicPr>
          <p:cNvPr id="5" name="Content Placeholder 4" descr="Figure2.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3143250" cy="2366010"/>
          </a:xfrm>
        </p:spPr>
      </p:pic>
      <p:pic>
        <p:nvPicPr>
          <p:cNvPr id="6" name="Picture 5" descr="Figure2.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158490" cy="2366010"/>
          </a:xfrm>
          <a:prstGeom prst="rect">
            <a:avLst/>
          </a:prstGeom>
        </p:spPr>
      </p:pic>
      <p:pic>
        <p:nvPicPr>
          <p:cNvPr id="7" name="Picture 6" descr="Figure2.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77634"/>
            <a:ext cx="3143250" cy="2366010"/>
          </a:xfrm>
          <a:prstGeom prst="rect">
            <a:avLst/>
          </a:prstGeom>
        </p:spPr>
      </p:pic>
      <p:pic>
        <p:nvPicPr>
          <p:cNvPr id="8" name="Picture 7" descr="Figure2.2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534" y="3786190"/>
            <a:ext cx="3158490" cy="2366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 ∙ Likelihood = Posterior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19124" y="2706632"/>
            <a:ext cx="7500990" cy="1865376"/>
            <a:chOff x="857224" y="2807208"/>
            <a:chExt cx="7500990" cy="1865376"/>
          </a:xfrm>
        </p:grpSpPr>
        <p:pic>
          <p:nvPicPr>
            <p:cNvPr id="4" name="Picture 3" descr="Figure2.3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2807208"/>
              <a:ext cx="2478024" cy="1865376"/>
            </a:xfrm>
            <a:prstGeom prst="rect">
              <a:avLst/>
            </a:prstGeom>
          </p:spPr>
        </p:pic>
        <p:pic>
          <p:nvPicPr>
            <p:cNvPr id="5" name="Picture 4" descr="Figure2.3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554" y="2807208"/>
              <a:ext cx="2478024" cy="1865376"/>
            </a:xfrm>
            <a:prstGeom prst="rect">
              <a:avLst/>
            </a:prstGeom>
          </p:spPr>
        </p:pic>
        <p:pic>
          <p:nvPicPr>
            <p:cNvPr id="6" name="Picture 5" descr="Figure2.3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0190" y="2807208"/>
              <a:ext cx="2478024" cy="1865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Properties of the Posterior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62158" y="2285992"/>
            <a:ext cx="4799585" cy="1828414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785786" y="150017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As the size of the data set, </a:t>
            </a:r>
            <a:r>
              <a:rPr lang="en-GB" sz="2400" dirty="0" smtClean="0">
                <a:latin typeface="CMMI9" pitchFamily="34" charset="2"/>
              </a:rPr>
              <a:t>N         </a:t>
            </a:r>
            <a:r>
              <a:rPr lang="en-GB" sz="2400" dirty="0" smtClean="0"/>
              <a:t>, increase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under the Posterior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3220" y="2662238"/>
            <a:ext cx="5968007" cy="1981208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1071538" y="1526433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the probability that the next coin toss will land heads up?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Multinomial Variables</a:t>
            </a:r>
            <a:endParaRPr lang="en-GB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9361" y="3286124"/>
            <a:ext cx="3328429" cy="786388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689" y="2356862"/>
            <a:ext cx="1880620" cy="78638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217" y="4929198"/>
            <a:ext cx="2615189" cy="78638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6273" y="4228536"/>
            <a:ext cx="4748793" cy="55778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309210" y="1806022"/>
            <a:ext cx="4507512" cy="369332"/>
            <a:chOff x="1142976" y="1806022"/>
            <a:chExt cx="4507512" cy="369332"/>
          </a:xfrm>
        </p:grpSpPr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3512" y="1814086"/>
              <a:ext cx="2156976" cy="3290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142976" y="1806022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mr12" pitchFamily="34" charset="0"/>
                </a:rPr>
                <a:t>1</a:t>
              </a:r>
              <a:r>
                <a:rPr lang="en-GB" dirty="0" smtClean="0"/>
                <a:t>-of-</a:t>
              </a:r>
              <a:r>
                <a:rPr lang="en-GB" dirty="0" smtClean="0">
                  <a:latin typeface="cmmi12" pitchFamily="34" charset="0"/>
                </a:rPr>
                <a:t>K</a:t>
              </a:r>
              <a:r>
                <a:rPr lang="en-GB" dirty="0" smtClean="0"/>
                <a:t> coding scheme: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Parameter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Given: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Ensure                  , use a Lagrange multiplier,  </a:t>
            </a:r>
            <a:r>
              <a:rPr lang="en-GB" sz="2400" dirty="0" smtClean="0">
                <a:latin typeface="cmmi12"/>
              </a:rPr>
              <a:t>¸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986" y="2285992"/>
            <a:ext cx="5462027" cy="78638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293" y="4071374"/>
            <a:ext cx="3300989" cy="78638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9731" y="5161584"/>
            <a:ext cx="3151272" cy="481994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3131" y="1735753"/>
            <a:ext cx="1959247" cy="28076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8302" y="3471532"/>
            <a:ext cx="1167748" cy="2805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Multinomial Distribution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07039" y="1928802"/>
            <a:ext cx="6529920" cy="19297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Dirichlet</a:t>
            </a:r>
            <a:r>
              <a:rPr lang="en-GB" dirty="0" smtClean="0"/>
              <a:t> Distribution</a:t>
            </a:r>
            <a:endParaRPr lang="en-GB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928802"/>
            <a:ext cx="4242823" cy="7863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000372"/>
            <a:ext cx="1295402" cy="786386"/>
          </a:xfrm>
          <a:prstGeom prst="rect">
            <a:avLst/>
          </a:prstGeom>
          <a:noFill/>
        </p:spPr>
      </p:pic>
      <p:pic>
        <p:nvPicPr>
          <p:cNvPr id="12" name="Picture 11" descr="Figure2.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08" y="2889140"/>
            <a:ext cx="2871216" cy="2968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488" y="4354305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Conjugate prior for the multinomial distribution.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Multinomial (1)</a:t>
            </a:r>
            <a:endParaRPr lang="en-GB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857364"/>
            <a:ext cx="4824993" cy="7863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3214692"/>
            <a:ext cx="6501398" cy="114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Multinomial (2)</a:t>
            </a:r>
            <a:endParaRPr lang="en-GB" dirty="0"/>
          </a:p>
        </p:txBody>
      </p:sp>
      <p:pic>
        <p:nvPicPr>
          <p:cNvPr id="9" name="Picture 8" descr="Figure2.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143116"/>
            <a:ext cx="2590800" cy="3401568"/>
          </a:xfrm>
          <a:prstGeom prst="rect">
            <a:avLst/>
          </a:prstGeom>
        </p:spPr>
      </p:pic>
      <p:pic>
        <p:nvPicPr>
          <p:cNvPr id="7" name="Picture 6" descr="Figure2.5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9" y="2141997"/>
            <a:ext cx="2590800" cy="3401568"/>
          </a:xfrm>
          <a:prstGeom prst="rect">
            <a:avLst/>
          </a:prstGeom>
        </p:spPr>
      </p:pic>
      <p:pic>
        <p:nvPicPr>
          <p:cNvPr id="10" name="Picture 9" descr="Figure2.5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2143116"/>
            <a:ext cx="2590800" cy="3401568"/>
          </a:xfrm>
          <a:prstGeom prst="rect">
            <a:avLst/>
          </a:prstGeom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9196" y="5643578"/>
            <a:ext cx="1143002" cy="280416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6708" y="5634051"/>
            <a:ext cx="990603" cy="280416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00877" y="5638815"/>
            <a:ext cx="990603" cy="2804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Distributions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building blocks:</a:t>
            </a:r>
          </a:p>
          <a:p>
            <a:r>
              <a:rPr lang="en-GB" dirty="0" smtClean="0"/>
              <a:t>	Need to determine     given </a:t>
            </a:r>
          </a:p>
          <a:p>
            <a:r>
              <a:rPr lang="en-GB" dirty="0" smtClean="0"/>
              <a:t>	Representation:        or           ?</a:t>
            </a:r>
          </a:p>
          <a:p>
            <a:pPr>
              <a:lnSpc>
                <a:spcPts val="1900"/>
              </a:lnSpc>
            </a:pPr>
            <a:endParaRPr lang="en-GB" dirty="0" smtClean="0"/>
          </a:p>
          <a:p>
            <a:r>
              <a:rPr lang="en-GB" dirty="0" smtClean="0"/>
              <a:t>Recall Curve Fitting</a:t>
            </a:r>
            <a:endParaRPr lang="en-GB" dirty="0"/>
          </a:p>
        </p:txBody>
      </p:sp>
      <p:pic>
        <p:nvPicPr>
          <p:cNvPr id="6" name="Content Placeholder 3" descr="Figure1.1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019" y="3822938"/>
            <a:ext cx="3220195" cy="2392144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62" y="4357694"/>
            <a:ext cx="4037962" cy="60950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714488"/>
            <a:ext cx="1065279" cy="420624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012" y="2327333"/>
            <a:ext cx="228600" cy="306324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2058" y="2314567"/>
            <a:ext cx="2135127" cy="420624"/>
          </a:xfrm>
          <a:prstGeom prst="rect">
            <a:avLst/>
          </a:prstGeom>
          <a:noFill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2053" y="2919409"/>
            <a:ext cx="722375" cy="420623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5625" y="2876546"/>
            <a:ext cx="420623" cy="3428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7694" y="1428737"/>
            <a:ext cx="3444240" cy="24917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smtClean="0"/>
              <a:t>Gaussian Distribution</a:t>
            </a:r>
            <a:endParaRPr lang="en-GB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671628"/>
            <a:ext cx="5081025" cy="6858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31" y="5214950"/>
            <a:ext cx="6705613" cy="633986"/>
          </a:xfrm>
          <a:prstGeom prst="rect">
            <a:avLst/>
          </a:prstGeom>
          <a:noFill/>
        </p:spPr>
      </p:pic>
      <p:pic>
        <p:nvPicPr>
          <p:cNvPr id="10" name="Content Placeholder 3" descr="Figure2.8a.jpg"/>
          <p:cNvPicPr>
            <a:picLocks noChangeAspect="1"/>
          </p:cNvPicPr>
          <p:nvPr/>
        </p:nvPicPr>
        <p:blipFill>
          <a:blip r:embed="rId7"/>
          <a:srcRect b="13871"/>
          <a:stretch>
            <a:fillRect/>
          </a:stretch>
        </p:blipFill>
        <p:spPr>
          <a:xfrm>
            <a:off x="6013922" y="3145168"/>
            <a:ext cx="2487168" cy="19269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Limit Theorem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The distribution of the sum of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dirty="0" smtClean="0"/>
              <a:t> </a:t>
            </a:r>
            <a:r>
              <a:rPr lang="en-GB" dirty="0" err="1" smtClean="0"/>
              <a:t>i.i.d</a:t>
            </a:r>
            <a:r>
              <a:rPr lang="en-GB" dirty="0" smtClean="0"/>
              <a:t>. random variables becomes increasingly Gaussian as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dirty="0" smtClean="0"/>
              <a:t> grows.</a:t>
            </a:r>
          </a:p>
          <a:p>
            <a:pPr marL="0" indent="0"/>
            <a:r>
              <a:rPr lang="en-GB" dirty="0" smtClean="0"/>
              <a:t>Example: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dirty="0" smtClean="0"/>
              <a:t> uniform </a:t>
            </a:r>
            <a:r>
              <a:rPr lang="en-GB" dirty="0" smtClean="0">
                <a:latin typeface="cmr12" pitchFamily="34" charset="0"/>
              </a:rPr>
              <a:t>[0,1]</a:t>
            </a:r>
            <a:r>
              <a:rPr lang="en-GB" dirty="0" smtClean="0"/>
              <a:t> random variables.</a:t>
            </a:r>
          </a:p>
          <a:p>
            <a:pPr marL="0" indent="0"/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25052" y="3963938"/>
            <a:ext cx="7876038" cy="1838630"/>
            <a:chOff x="357158" y="2214554"/>
            <a:chExt cx="7500990" cy="1751076"/>
          </a:xfrm>
        </p:grpSpPr>
        <p:pic>
          <p:nvPicPr>
            <p:cNvPr id="4" name="Picture 3" descr="Figure2.6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2214554"/>
              <a:ext cx="2478024" cy="1751076"/>
            </a:xfrm>
            <a:prstGeom prst="rect">
              <a:avLst/>
            </a:prstGeom>
          </p:spPr>
        </p:pic>
        <p:pic>
          <p:nvPicPr>
            <p:cNvPr id="5" name="Picture 4" descr="Figure2.6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794" y="2214554"/>
              <a:ext cx="2478024" cy="1751076"/>
            </a:xfrm>
            <a:prstGeom prst="rect">
              <a:avLst/>
            </a:prstGeom>
          </p:spPr>
        </p:pic>
        <p:pic>
          <p:nvPicPr>
            <p:cNvPr id="6" name="Picture 5" descr="Figure2.6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24" y="2214554"/>
              <a:ext cx="2478024" cy="1751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Geometry of the Multivariate Gaussian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956" y="1643050"/>
            <a:ext cx="2971806" cy="329184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206" y="2143116"/>
            <a:ext cx="2057404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956" y="3095627"/>
            <a:ext cx="1347217" cy="762001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956" y="4071942"/>
            <a:ext cx="1700788" cy="329184"/>
          </a:xfrm>
          <a:prstGeom prst="rect">
            <a:avLst/>
          </a:prstGeom>
          <a:noFill/>
        </p:spPr>
      </p:pic>
      <p:pic>
        <p:nvPicPr>
          <p:cNvPr id="13" name="Picture 12" descr="Figure2.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2581122"/>
            <a:ext cx="5143536" cy="3633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Moments of the Multivariate Gaussian (1)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84" y="2000240"/>
            <a:ext cx="7214630" cy="1347218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698" y="4505906"/>
            <a:ext cx="990602" cy="280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14493" y="3753153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thanks to </a:t>
            </a:r>
            <a:r>
              <a:rPr lang="en-GB" sz="2400" dirty="0" smtClean="0"/>
              <a:t>anti-symmetry </a:t>
            </a:r>
            <a:r>
              <a:rPr lang="en-GB" sz="2400" dirty="0" smtClean="0"/>
              <a:t>of </a:t>
            </a:r>
            <a:r>
              <a:rPr lang="en-GB" sz="2400" dirty="0" smtClean="0">
                <a:latin typeface="cmbx12" pitchFamily="34" charset="0"/>
              </a:rPr>
              <a:t>z </a:t>
            </a:r>
            <a:endParaRPr lang="en-GB" sz="2400" dirty="0">
              <a:latin typeface="cmbx12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Moments of the Multivariate Gaussian (2)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006" y="1857364"/>
            <a:ext cx="2157988" cy="329184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74382" y="2429441"/>
            <a:ext cx="4395233" cy="356617"/>
          </a:xfrm>
          <a:prstGeom prst="rect">
            <a:avLst/>
          </a:prstGeom>
          <a:noFill/>
          <a:ln/>
          <a:effectLst/>
        </p:spPr>
      </p:pic>
      <p:pic>
        <p:nvPicPr>
          <p:cNvPr id="11" name="Content Placeholder 10" descr="Figure2.8a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2910" y="3857628"/>
            <a:ext cx="2487168" cy="2237232"/>
          </a:xfrm>
        </p:spPr>
      </p:pic>
      <p:pic>
        <p:nvPicPr>
          <p:cNvPr id="12" name="Picture 11" descr="Figure2.8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278" y="3857628"/>
            <a:ext cx="2487168" cy="2237232"/>
          </a:xfrm>
          <a:prstGeom prst="rect">
            <a:avLst/>
          </a:prstGeom>
        </p:spPr>
      </p:pic>
      <p:pic>
        <p:nvPicPr>
          <p:cNvPr id="13" name="Picture 12" descr="Figure2.8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2484" y="3857628"/>
            <a:ext cx="2487168" cy="223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Partitioned Gaussian Distributions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88668" y="4580964"/>
            <a:ext cx="4348706" cy="633986"/>
            <a:chOff x="2418812" y="4479382"/>
            <a:chExt cx="4348706" cy="633986"/>
          </a:xfrm>
        </p:grpSpPr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8812" y="4625974"/>
              <a:ext cx="1014986" cy="252984"/>
            </a:xfrm>
            <a:prstGeom prst="rect">
              <a:avLst/>
            </a:prstGeom>
            <a:noFill/>
          </p:spPr>
        </p:pic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6314" y="4479382"/>
              <a:ext cx="1981204" cy="633986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1327146" y="3071810"/>
            <a:ext cx="6469612" cy="633986"/>
            <a:chOff x="1684336" y="2143116"/>
            <a:chExt cx="6469612" cy="633986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744" y="2143116"/>
              <a:ext cx="1981204" cy="633986"/>
            </a:xfrm>
            <a:prstGeom prst="rect">
              <a:avLst/>
            </a:prstGeom>
            <a:noFill/>
          </p:spPr>
        </p:pic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0400" y="2143116"/>
              <a:ext cx="1167386" cy="633986"/>
            </a:xfrm>
            <a:prstGeom prst="rect">
              <a:avLst/>
            </a:prstGeom>
            <a:noFill/>
          </p:spPr>
        </p:pic>
        <p:pic>
          <p:nvPicPr>
            <p:cNvPr id="16" name="Content Placeholder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4336" y="2143116"/>
              <a:ext cx="1118617" cy="633985"/>
            </a:xfrm>
            <a:prstGeom prst="rect">
              <a:avLst/>
            </a:prstGeom>
            <a:noFill/>
          </p:spPr>
        </p:pic>
      </p:grp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398" y="2005576"/>
            <a:ext cx="1981204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Partitioned </a:t>
            </a:r>
            <a:r>
              <a:rPr lang="en-GB" dirty="0" smtClean="0"/>
              <a:t>Conditionals and Marginals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088" y="1857364"/>
            <a:ext cx="3099822" cy="304800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6281" y="2428868"/>
            <a:ext cx="4471435" cy="152400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603" y="4643446"/>
            <a:ext cx="3024791" cy="9391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Partitioned Conditionals and </a:t>
            </a:r>
            <a:r>
              <a:rPr lang="en-GB" dirty="0" err="1" smtClean="0"/>
              <a:t>Marginals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39770" y="1664879"/>
            <a:ext cx="8054759" cy="4050137"/>
            <a:chOff x="509626" y="1571613"/>
            <a:chExt cx="8054759" cy="4050137"/>
          </a:xfrm>
        </p:grpSpPr>
        <p:pic>
          <p:nvPicPr>
            <p:cNvPr id="4" name="Picture 3" descr="Figure2.9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626" y="1578883"/>
              <a:ext cx="4062374" cy="4042867"/>
            </a:xfrm>
            <a:prstGeom prst="rect">
              <a:avLst/>
            </a:prstGeom>
          </p:spPr>
        </p:pic>
        <p:pic>
          <p:nvPicPr>
            <p:cNvPr id="5" name="Picture 4" descr="Figure2.9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438" y="1571613"/>
              <a:ext cx="3920947" cy="4042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Bayes</a:t>
            </a:r>
            <a:r>
              <a:rPr lang="en-GB" dirty="0" smtClean="0"/>
              <a:t>’ Theorem for Gaussian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</a:t>
            </a:r>
          </a:p>
          <a:p>
            <a:endParaRPr lang="en-GB" dirty="0" smtClean="0"/>
          </a:p>
          <a:p>
            <a:r>
              <a:rPr lang="en-GB" dirty="0" smtClean="0"/>
              <a:t>we have</a:t>
            </a:r>
          </a:p>
          <a:p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488" y="2000240"/>
            <a:ext cx="3557023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5090" y="3503884"/>
            <a:ext cx="4933819" cy="71093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8404" y="5000636"/>
            <a:ext cx="2286604" cy="3292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for the Gaussian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</a:t>
            </a:r>
            <a:r>
              <a:rPr lang="en-GB" dirty="0" err="1" smtClean="0"/>
              <a:t>i.i.d</a:t>
            </a:r>
            <a:r>
              <a:rPr lang="en-GB" dirty="0" smtClean="0"/>
              <a:t>. data                             , the log </a:t>
            </a:r>
            <a:r>
              <a:rPr lang="en-GB" dirty="0" err="1" smtClean="0"/>
              <a:t>likeli</a:t>
            </a:r>
            <a:r>
              <a:rPr lang="en-GB" dirty="0" smtClean="0"/>
              <a:t>-hood function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Sufficient statistics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27087" y="1714488"/>
            <a:ext cx="2602235" cy="41148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784" y="2857496"/>
            <a:ext cx="7900431" cy="762002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9605" y="4714884"/>
            <a:ext cx="3224789" cy="76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Variables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Coin flipping: heads=1, tails=0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Bernoulli Distribution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136" y="2577080"/>
            <a:ext cx="1652020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9030" y="4290644"/>
            <a:ext cx="3225938" cy="1067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for the Gaussian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the derivative of  the log likelihood function to zero,</a:t>
            </a:r>
          </a:p>
          <a:p>
            <a:endParaRPr lang="en-GB" dirty="0" smtClean="0"/>
          </a:p>
          <a:p>
            <a:endParaRPr lang="en-GB" sz="1800" dirty="0" smtClean="0"/>
          </a:p>
          <a:p>
            <a:r>
              <a:rPr lang="en-GB" dirty="0" smtClean="0"/>
              <a:t>and solve to obtain</a:t>
            </a:r>
          </a:p>
          <a:p>
            <a:endParaRPr lang="en-GB" dirty="0" smtClean="0"/>
          </a:p>
          <a:p>
            <a:r>
              <a:rPr lang="en-GB" dirty="0" smtClean="0"/>
              <a:t>Similarly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6913" y="2738650"/>
            <a:ext cx="4470171" cy="76178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3365" y="4167022"/>
            <a:ext cx="1957267" cy="76217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73867" y="5310024"/>
            <a:ext cx="4396265" cy="762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Maximum Likelihood for the Gaussian (3)</a:t>
            </a:r>
            <a:endParaRPr lang="en-GB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2543" y="2357429"/>
            <a:ext cx="2565237" cy="88960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23038" y="3952524"/>
            <a:ext cx="4497922" cy="762360"/>
          </a:xfrm>
          <a:prstGeom prst="rect">
            <a:avLst/>
          </a:prstGeom>
          <a:noFill/>
          <a:ln/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the true distribution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dirty="0" smtClean="0"/>
              <a:t>Hence define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 of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</a:rPr>
              <a:t>N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</a:rPr>
              <a:t> 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point,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bx12" pitchFamily="34" charset="0"/>
              </a:rPr>
              <a:t>x</a:t>
            </a:r>
            <a:r>
              <a:rPr kumimoji="0" lang="en-GB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</a:rPr>
              <a:t>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Sequential Estimation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43884" y="2143116"/>
            <a:ext cx="6700116" cy="4051870"/>
            <a:chOff x="2443884" y="2143116"/>
            <a:chExt cx="6700116" cy="4051870"/>
          </a:xfrm>
        </p:grpSpPr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43884" y="2143116"/>
              <a:ext cx="4242554" cy="28954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Right Brace 6"/>
            <p:cNvSpPr/>
            <p:nvPr/>
          </p:nvSpPr>
          <p:spPr>
            <a:xfrm rot="5400000">
              <a:off x="5812117" y="4321975"/>
              <a:ext cx="142876" cy="1500198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Elbow Connector 9"/>
            <p:cNvCxnSpPr/>
            <p:nvPr/>
          </p:nvCxnSpPr>
          <p:spPr>
            <a:xfrm>
              <a:off x="5877981" y="5214950"/>
              <a:ext cx="694285" cy="214316"/>
            </a:xfrm>
            <a:prstGeom prst="bentConnector3">
              <a:avLst>
                <a:gd name="adj1" fmla="val 792"/>
              </a:avLst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9"/>
            <p:cNvCxnSpPr/>
            <p:nvPr/>
          </p:nvCxnSpPr>
          <p:spPr>
            <a:xfrm>
              <a:off x="4929190" y="5143512"/>
              <a:ext cx="1643076" cy="571504"/>
            </a:xfrm>
            <a:prstGeom prst="bentConnector3">
              <a:avLst>
                <a:gd name="adj1" fmla="val -759"/>
              </a:avLst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9"/>
            <p:cNvCxnSpPr/>
            <p:nvPr/>
          </p:nvCxnSpPr>
          <p:spPr>
            <a:xfrm>
              <a:off x="4000496" y="5072074"/>
              <a:ext cx="2571768" cy="928698"/>
            </a:xfrm>
            <a:prstGeom prst="bentConnector3">
              <a:avLst>
                <a:gd name="adj1" fmla="val -403"/>
              </a:avLst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72264" y="5256244"/>
              <a:ext cx="257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correction given </a:t>
              </a:r>
              <a:r>
                <a:rPr lang="en-GB" dirty="0" err="1" smtClean="0">
                  <a:latin typeface="cmbx12" pitchFamily="34" charset="0"/>
                </a:rPr>
                <a:t>x</a:t>
              </a:r>
              <a:r>
                <a:rPr lang="en-GB" baseline="-25000" dirty="0" err="1" smtClean="0">
                  <a:latin typeface="cmmi12" pitchFamily="34" charset="0"/>
                </a:rPr>
                <a:t>N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72264" y="552985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correction weight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72264" y="582565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old estimate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</a:rPr>
              <a:t>µ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GB" sz="3200" dirty="0" smtClean="0">
                <a:latin typeface="cmmi12" pitchFamily="34" charset="0"/>
              </a:rPr>
              <a:t>z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governed by </a:t>
            </a:r>
            <a:r>
              <a:rPr lang="en-GB" sz="3200" dirty="0" smtClean="0">
                <a:latin typeface="cmmi12" pitchFamily="34" charset="0"/>
              </a:rPr>
              <a:t>p</a:t>
            </a:r>
            <a:r>
              <a:rPr lang="en-GB" sz="3200" dirty="0" smtClean="0">
                <a:latin typeface="cmr12" pitchFamily="34" charset="0"/>
              </a:rPr>
              <a:t>(</a:t>
            </a:r>
            <a:r>
              <a:rPr lang="en-GB" sz="3200" dirty="0" smtClean="0">
                <a:latin typeface="cmmi12" pitchFamily="34" charset="0"/>
              </a:rPr>
              <a:t>z</a:t>
            </a:r>
            <a:r>
              <a:rPr lang="en-GB" sz="3200" dirty="0" smtClean="0">
                <a:latin typeface="cmr12" pitchFamily="34" charset="0"/>
              </a:rPr>
              <a:t>,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dirty="0" smtClean="0">
                <a:latin typeface="cmr12" pitchFamily="34" charset="0"/>
              </a:rPr>
              <a:t>)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define the 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 function</a:t>
            </a:r>
            <a:endParaRPr kumimoji="0" lang="en-GB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3200" dirty="0" smtClean="0"/>
              <a:t>Seek 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baseline="40000" dirty="0" smtClean="0">
                <a:latin typeface="cmmi12" pitchFamily="34" charset="0"/>
              </a:rPr>
              <a:t>?</a:t>
            </a:r>
            <a:r>
              <a:rPr lang="en-GB" sz="3200" dirty="0" smtClean="0"/>
              <a:t> such that </a:t>
            </a:r>
            <a:r>
              <a:rPr lang="en-GB" sz="3200" dirty="0" smtClean="0">
                <a:latin typeface="cmmi12" pitchFamily="34" charset="0"/>
              </a:rPr>
              <a:t>f</a:t>
            </a:r>
            <a:r>
              <a:rPr lang="en-GB" sz="3200" dirty="0" smtClean="0">
                <a:latin typeface="cmr12" pitchFamily="34" charset="0"/>
              </a:rPr>
              <a:t>(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baseline="40000" dirty="0" smtClean="0">
                <a:latin typeface="cmmi12" pitchFamily="34" charset="0"/>
              </a:rPr>
              <a:t>?</a:t>
            </a:r>
            <a:r>
              <a:rPr lang="en-GB" sz="3200" dirty="0" smtClean="0">
                <a:latin typeface="cmr12" pitchFamily="34" charset="0"/>
              </a:rPr>
              <a:t>) = 0.</a:t>
            </a: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Robbins-</a:t>
            </a:r>
            <a:r>
              <a:rPr lang="en-GB" dirty="0" err="1" smtClean="0"/>
              <a:t>Monro</a:t>
            </a:r>
            <a:r>
              <a:rPr lang="en-GB" dirty="0" smtClean="0"/>
              <a:t> Algorithm (1)</a:t>
            </a:r>
            <a:endParaRPr lang="en-GB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1784" y="2857496"/>
            <a:ext cx="3970028" cy="76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000636"/>
            <a:ext cx="7924800" cy="112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we are given samples from </a:t>
            </a:r>
            <a:r>
              <a:rPr lang="en-GB" sz="3200" dirty="0" smtClean="0">
                <a:latin typeface="cmmi12" pitchFamily="34" charset="0"/>
              </a:rPr>
              <a:t>p</a:t>
            </a:r>
            <a:r>
              <a:rPr lang="en-GB" sz="3200" dirty="0" smtClean="0">
                <a:latin typeface="cmr12" pitchFamily="34" charset="0"/>
              </a:rPr>
              <a:t>(</a:t>
            </a:r>
            <a:r>
              <a:rPr lang="en-GB" sz="3200" dirty="0" smtClean="0">
                <a:latin typeface="cmmi12" pitchFamily="34" charset="0"/>
              </a:rPr>
              <a:t>z</a:t>
            </a:r>
            <a:r>
              <a:rPr lang="en-GB" sz="3200" dirty="0" smtClean="0">
                <a:latin typeface="cmr12" pitchFamily="34" charset="0"/>
              </a:rPr>
              <a:t>,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dirty="0" smtClean="0">
                <a:latin typeface="cmr12" pitchFamily="34" charset="0"/>
              </a:rPr>
              <a:t>)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one at the time.</a:t>
            </a:r>
            <a:endParaRPr kumimoji="0" lang="en-GB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Robbins-</a:t>
            </a:r>
            <a:r>
              <a:rPr lang="en-GB" dirty="0" err="1" smtClean="0"/>
              <a:t>Monro</a:t>
            </a:r>
            <a:r>
              <a:rPr lang="en-GB" dirty="0" smtClean="0"/>
              <a:t> Algorithm (2)</a:t>
            </a:r>
            <a:endParaRPr lang="en-GB" dirty="0"/>
          </a:p>
        </p:txBody>
      </p:sp>
      <p:pic>
        <p:nvPicPr>
          <p:cNvPr id="7" name="Picture 6" descr="Figure2.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04" y="1572776"/>
            <a:ext cx="4800600" cy="337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Successive estimates of 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baseline="40000" dirty="0" smtClean="0">
                <a:latin typeface="cmmi12" pitchFamily="34" charset="0"/>
              </a:rPr>
              <a:t>?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given by</a:t>
            </a:r>
            <a:endParaRPr kumimoji="0" lang="en-GB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3200" dirty="0" smtClean="0"/>
              <a:t>Conditions on </a:t>
            </a:r>
            <a:r>
              <a:rPr lang="en-GB" sz="3200" dirty="0" err="1" smtClean="0">
                <a:latin typeface="cmmi12" pitchFamily="34" charset="0"/>
              </a:rPr>
              <a:t>a</a:t>
            </a:r>
            <a:r>
              <a:rPr lang="en-GB" sz="3200" baseline="-20000" dirty="0" err="1" smtClean="0">
                <a:latin typeface="cmmi12" pitchFamily="34" charset="0"/>
              </a:rPr>
              <a:t>N</a:t>
            </a:r>
            <a:r>
              <a:rPr lang="en-GB" sz="3200" dirty="0" smtClean="0"/>
              <a:t> for convergence :</a:t>
            </a: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Robbins-</a:t>
            </a:r>
            <a:r>
              <a:rPr lang="en-GB" dirty="0" err="1" smtClean="0"/>
              <a:t>Monro</a:t>
            </a:r>
            <a:r>
              <a:rPr lang="en-GB" dirty="0" smtClean="0"/>
              <a:t> Algorithm (3)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27697" y="2445884"/>
            <a:ext cx="4478201" cy="41161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8" y="3977265"/>
            <a:ext cx="5715022" cy="7376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/>
              <a:t>Regarding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1588" indent="-1588">
              <a:spcBef>
                <a:spcPct val="20000"/>
              </a:spcBef>
              <a:defRPr/>
            </a:pPr>
            <a:r>
              <a:rPr lang="en-GB" sz="3200" dirty="0" smtClean="0"/>
              <a:t>as a regression function, finding its root is equivalent to finding the maximum likelihood solution </a:t>
            </a:r>
            <a:r>
              <a:rPr lang="en-GB" sz="3200" dirty="0" smtClean="0">
                <a:latin typeface="cmmi12" pitchFamily="34" charset="0"/>
              </a:rPr>
              <a:t>µ</a:t>
            </a:r>
            <a:r>
              <a:rPr lang="en-GB" sz="3200" baseline="-20000" dirty="0" smtClean="0">
                <a:latin typeface="cmr12" pitchFamily="34" charset="0"/>
              </a:rPr>
              <a:t>ML</a:t>
            </a:r>
            <a:r>
              <a:rPr lang="en-GB" sz="3200" dirty="0" smtClean="0"/>
              <a:t>. Thus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Robbins-</a:t>
            </a:r>
            <a:r>
              <a:rPr lang="en-GB" sz="3600" dirty="0" err="1" smtClean="0"/>
              <a:t>Monro</a:t>
            </a:r>
            <a:r>
              <a:rPr lang="en-GB" sz="3600" dirty="0" smtClean="0"/>
              <a:t> for Maximum Likelihood (1)</a:t>
            </a:r>
            <a:endParaRPr lang="en-GB" sz="36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9817" y="2285992"/>
            <a:ext cx="6113921" cy="85725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5143512"/>
            <a:ext cx="6429389" cy="62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57161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/>
              <a:t>Example: estimate the mean of a Gaussian.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GB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Robbins-</a:t>
            </a:r>
            <a:r>
              <a:rPr lang="en-GB" sz="3600" dirty="0" err="1" smtClean="0"/>
              <a:t>Monro</a:t>
            </a:r>
            <a:r>
              <a:rPr lang="en-GB" sz="3600" dirty="0" smtClean="0"/>
              <a:t> for Maximum Likelihood (2)</a:t>
            </a:r>
            <a:endParaRPr lang="en-GB" sz="3600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3416" y="2816085"/>
            <a:ext cx="4055774" cy="1371351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Figure2.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401486"/>
            <a:ext cx="3531108" cy="38135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10" y="4357694"/>
            <a:ext cx="4368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distribution of </a:t>
            </a:r>
            <a:r>
              <a:rPr lang="en-GB" sz="2400" dirty="0" smtClean="0">
                <a:latin typeface="cmmi12" pitchFamily="34" charset="0"/>
              </a:rPr>
              <a:t>z</a:t>
            </a:r>
            <a:r>
              <a:rPr lang="en-GB" sz="2400" dirty="0" smtClean="0"/>
              <a:t> is Gaussian with mean </a:t>
            </a:r>
            <a:r>
              <a:rPr lang="en-GB" sz="2400" dirty="0" smtClean="0">
                <a:latin typeface="cmmi12" pitchFamily="34" charset="0"/>
              </a:rPr>
              <a:t>¹</a:t>
            </a:r>
            <a:r>
              <a:rPr lang="en-GB" sz="2400" dirty="0" smtClean="0">
                <a:latin typeface="cmr12" pitchFamily="34" charset="0"/>
              </a:rPr>
              <a:t> { </a:t>
            </a:r>
            <a:r>
              <a:rPr lang="en-GB" sz="2400" dirty="0" smtClean="0">
                <a:latin typeface="cmmi12" pitchFamily="34" charset="0"/>
              </a:rPr>
              <a:t>¹</a:t>
            </a:r>
            <a:r>
              <a:rPr lang="en-GB" sz="2400" baseline="-20000" dirty="0" smtClean="0">
                <a:latin typeface="cmr12" pitchFamily="34" charset="0"/>
              </a:rPr>
              <a:t>ML</a:t>
            </a:r>
            <a:r>
              <a:rPr lang="en-GB" sz="2400" dirty="0" smtClean="0"/>
              <a:t>. </a:t>
            </a:r>
          </a:p>
          <a:p>
            <a:endParaRPr lang="en-GB" sz="1200" dirty="0" smtClean="0"/>
          </a:p>
          <a:p>
            <a:r>
              <a:rPr lang="en-GB" sz="2400" dirty="0" smtClean="0"/>
              <a:t>For the Robbins-</a:t>
            </a:r>
            <a:r>
              <a:rPr lang="en-GB" sz="2400" dirty="0" err="1" smtClean="0"/>
              <a:t>Monro</a:t>
            </a:r>
            <a:r>
              <a:rPr lang="en-GB" sz="2400" dirty="0" smtClean="0"/>
              <a:t> update equation, </a:t>
            </a:r>
            <a:r>
              <a:rPr lang="en-GB" sz="2400" dirty="0" err="1" smtClean="0">
                <a:latin typeface="cmmi12" pitchFamily="34" charset="0"/>
              </a:rPr>
              <a:t>a</a:t>
            </a:r>
            <a:r>
              <a:rPr lang="en-GB" sz="2400" baseline="-20000" dirty="0" err="1" smtClean="0">
                <a:latin typeface="cmmi12" pitchFamily="34" charset="0"/>
              </a:rPr>
              <a:t>N</a:t>
            </a:r>
            <a:r>
              <a:rPr lang="en-GB" sz="2400" dirty="0" smtClean="0">
                <a:latin typeface="cmr12" pitchFamily="34" charset="0"/>
              </a:rPr>
              <a:t> = </a:t>
            </a:r>
            <a:r>
              <a:rPr lang="en-GB" sz="2400" dirty="0" smtClean="0">
                <a:latin typeface="cmmi12" pitchFamily="34" charset="0"/>
              </a:rPr>
              <a:t>¾</a:t>
            </a:r>
            <a:r>
              <a:rPr lang="en-GB" sz="2400" baseline="36000" dirty="0" smtClean="0">
                <a:latin typeface="cmmi12" pitchFamily="34" charset="0"/>
              </a:rPr>
              <a:t>2</a:t>
            </a:r>
            <a:r>
              <a:rPr lang="en-GB" sz="2400" dirty="0" smtClean="0">
                <a:latin typeface="cmmi12" pitchFamily="34" charset="0"/>
              </a:rPr>
              <a:t>=N</a:t>
            </a:r>
            <a:r>
              <a:rPr lang="en-GB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</a:t>
            </a:r>
            <a:r>
              <a:rPr lang="en-GB" dirty="0" smtClean="0">
                <a:latin typeface="cmmi12" pitchFamily="34" charset="0"/>
              </a:rPr>
              <a:t>¾</a:t>
            </a:r>
            <a:r>
              <a:rPr lang="en-GB" baseline="36000" dirty="0" smtClean="0">
                <a:latin typeface="cmmi12" pitchFamily="34" charset="0"/>
              </a:rPr>
              <a:t>2</a:t>
            </a:r>
            <a:r>
              <a:rPr lang="en-GB" dirty="0" smtClean="0"/>
              <a:t> is known. Given </a:t>
            </a:r>
            <a:r>
              <a:rPr lang="en-GB" dirty="0" err="1" smtClean="0"/>
              <a:t>i.i.d</a:t>
            </a:r>
            <a:r>
              <a:rPr lang="en-GB" dirty="0" smtClean="0"/>
              <a:t>. data</a:t>
            </a:r>
            <a:br>
              <a:rPr lang="en-GB" dirty="0" smtClean="0"/>
            </a:br>
            <a:r>
              <a:rPr lang="en-GB" dirty="0" smtClean="0"/>
              <a:t>                           , the </a:t>
            </a:r>
            <a:r>
              <a:rPr lang="en-GB" dirty="0" smtClean="0">
                <a:latin typeface="Calibri"/>
              </a:rPr>
              <a:t>likelihood</a:t>
            </a:r>
            <a:r>
              <a:rPr lang="en-GB" dirty="0" smtClean="0"/>
              <a:t> function for</a:t>
            </a:r>
            <a:br>
              <a:rPr lang="en-GB" dirty="0" smtClean="0"/>
            </a:b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has a Gaussian shape as a function of </a:t>
            </a:r>
            <a:r>
              <a:rPr lang="en-GB" dirty="0" smtClean="0">
                <a:latin typeface="cmmi12" pitchFamily="34" charset="0"/>
              </a:rPr>
              <a:t>¹ </a:t>
            </a:r>
            <a:r>
              <a:rPr lang="en-GB" dirty="0" smtClean="0"/>
              <a:t>(but it is </a:t>
            </a:r>
            <a:r>
              <a:rPr lang="en-GB" i="1" dirty="0" smtClean="0"/>
              <a:t>not</a:t>
            </a:r>
            <a:r>
              <a:rPr lang="en-GB" dirty="0" smtClean="0"/>
              <a:t> a distribution over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).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490" y="2262518"/>
            <a:ext cx="2350775" cy="350520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84" y="3214118"/>
            <a:ext cx="6909830" cy="78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Combined with a Gaussian prior over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,</a:t>
            </a:r>
          </a:p>
          <a:p>
            <a:endParaRPr lang="en-GB" dirty="0" smtClean="0"/>
          </a:p>
          <a:p>
            <a:endParaRPr lang="en-GB" sz="800" dirty="0" smtClean="0"/>
          </a:p>
          <a:p>
            <a:r>
              <a:rPr lang="en-GB" dirty="0" smtClean="0"/>
              <a:t>this gives the posterior</a:t>
            </a:r>
          </a:p>
          <a:p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Completing the square over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, we see that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09731" y="2374578"/>
            <a:ext cx="2922275" cy="41148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8185" y="3714752"/>
            <a:ext cx="2792042" cy="35043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83267" y="5089323"/>
            <a:ext cx="3172956" cy="4113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Variables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MMI9" pitchFamily="34" charset="2"/>
              </a:rPr>
              <a:t>N</a:t>
            </a:r>
            <a:r>
              <a:rPr lang="en-GB" dirty="0" smtClean="0"/>
              <a:t> coin flips:</a:t>
            </a:r>
          </a:p>
          <a:p>
            <a:endParaRPr lang="en-GB" dirty="0" smtClean="0"/>
          </a:p>
          <a:p>
            <a:r>
              <a:rPr lang="en-GB" dirty="0" smtClean="0"/>
              <a:t>Binomial Distribution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840" y="2219890"/>
            <a:ext cx="1828804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024" y="3571876"/>
            <a:ext cx="3962408" cy="633986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5" y="4357694"/>
            <a:ext cx="3657608" cy="762002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092" y="5286388"/>
            <a:ext cx="5815596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where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Note:</a:t>
            </a:r>
          </a:p>
          <a:p>
            <a:endParaRPr lang="en-GB" dirty="0" smtClean="0"/>
          </a:p>
          <a:p>
            <a:endParaRPr lang="en-GB" sz="1200" dirty="0" smtClean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9728" y="2214553"/>
            <a:ext cx="7064920" cy="147274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5747" y="4429131"/>
            <a:ext cx="3587994" cy="12074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(4)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                                       for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dirty="0" smtClean="0">
                <a:latin typeface="cmr12" pitchFamily="34" charset="0"/>
              </a:rPr>
              <a:t> = 0, 1, 2 </a:t>
            </a:r>
            <a:r>
              <a:rPr lang="en-GB" dirty="0" smtClean="0"/>
              <a:t>and </a:t>
            </a:r>
            <a:r>
              <a:rPr lang="en-GB" dirty="0" smtClean="0">
                <a:latin typeface="cmr12" pitchFamily="34" charset="0"/>
              </a:rPr>
              <a:t>10.</a:t>
            </a:r>
            <a:endParaRPr lang="en-GB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99176" y="1734584"/>
            <a:ext cx="3172956" cy="41137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Figure2.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78" y="2606250"/>
            <a:ext cx="5102352" cy="360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(5)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Sequential Estimation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posterior obtained after observing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dirty="0" smtClean="0">
                <a:latin typeface="cmr12" pitchFamily="34" charset="0"/>
              </a:rPr>
              <a:t> { 1</a:t>
            </a:r>
            <a:r>
              <a:rPr lang="en-GB" dirty="0" smtClean="0"/>
              <a:t> data points becomes the prior when we observe the </a:t>
            </a:r>
            <a:r>
              <a:rPr lang="en-GB" dirty="0" smtClean="0">
                <a:latin typeface="cmmi12" pitchFamily="34" charset="0"/>
              </a:rPr>
              <a:t>N</a:t>
            </a:r>
            <a:r>
              <a:rPr lang="en-GB" sz="1200" baseline="30000" dirty="0" smtClean="0">
                <a:latin typeface="cmr12" pitchFamily="34" charset="0"/>
              </a:rPr>
              <a:t> </a:t>
            </a:r>
            <a:r>
              <a:rPr lang="en-GB" baseline="30000" dirty="0" err="1" smtClean="0">
                <a:latin typeface="cmr12" pitchFamily="34" charset="0"/>
              </a:rPr>
              <a:t>th</a:t>
            </a:r>
            <a:r>
              <a:rPr lang="en-GB" dirty="0" smtClean="0"/>
              <a:t> data point.</a:t>
            </a:r>
            <a:endParaRPr lang="en-GB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80170" y="2513458"/>
            <a:ext cx="4972068" cy="1772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assume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 is known. The </a:t>
            </a:r>
            <a:r>
              <a:rPr lang="en-GB" dirty="0" smtClean="0">
                <a:latin typeface="Calibri"/>
              </a:rPr>
              <a:t>likelihood</a:t>
            </a:r>
            <a:r>
              <a:rPr lang="en-GB" dirty="0" smtClean="0"/>
              <a:t> function for </a:t>
            </a:r>
            <a:r>
              <a:rPr lang="en-GB" dirty="0" smtClean="0">
                <a:latin typeface="cmmi12" pitchFamily="34" charset="0"/>
              </a:rPr>
              <a:t> ¸ </a:t>
            </a:r>
            <a:r>
              <a:rPr lang="en-GB" dirty="0" smtClean="0">
                <a:latin typeface="cmr12" pitchFamily="34" charset="0"/>
              </a:rPr>
              <a:t> = 1/</a:t>
            </a:r>
            <a:r>
              <a:rPr lang="en-GB" dirty="0" smtClean="0">
                <a:latin typeface="cmmi12" pitchFamily="34" charset="0"/>
              </a:rPr>
              <a:t>¾</a:t>
            </a:r>
            <a:r>
              <a:rPr lang="en-GB" baseline="36000" dirty="0" smtClean="0">
                <a:latin typeface="cmmi12" pitchFamily="34" charset="0"/>
              </a:rPr>
              <a:t>2</a:t>
            </a:r>
            <a:r>
              <a:rPr lang="en-GB" dirty="0" smtClean="0"/>
              <a:t>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has a Gamma shape as a function of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4604" y="2856811"/>
            <a:ext cx="6654789" cy="7865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Gamma distribution</a:t>
            </a:r>
          </a:p>
          <a:p>
            <a:endParaRPr lang="en-GB" dirty="0" smtClean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2698" y="2462209"/>
            <a:ext cx="4038601" cy="609601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1004" y="3376044"/>
            <a:ext cx="3681991" cy="481584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500034" y="4214818"/>
            <a:ext cx="8141628" cy="1795997"/>
            <a:chOff x="500034" y="4357694"/>
            <a:chExt cx="8141628" cy="1795997"/>
          </a:xfrm>
        </p:grpSpPr>
        <p:pic>
          <p:nvPicPr>
            <p:cNvPr id="9" name="Picture 8" descr="Figure2.13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034" y="4357694"/>
              <a:ext cx="2569464" cy="1792224"/>
            </a:xfrm>
            <a:prstGeom prst="rect">
              <a:avLst/>
            </a:prstGeom>
          </p:spPr>
        </p:pic>
        <p:pic>
          <p:nvPicPr>
            <p:cNvPr id="14" name="Picture 13" descr="Figure2.13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8420" y="4361468"/>
              <a:ext cx="2569464" cy="1792223"/>
            </a:xfrm>
            <a:prstGeom prst="rect">
              <a:avLst/>
            </a:prstGeom>
          </p:spPr>
        </p:pic>
        <p:pic>
          <p:nvPicPr>
            <p:cNvPr id="15" name="Picture 14" descr="Figure2.13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2198" y="4361468"/>
              <a:ext cx="2569464" cy="17922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Inference for the Gaussian (8)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we combine a Gamma prior,                      ,</a:t>
            </a:r>
            <a:br>
              <a:rPr lang="en-GB" dirty="0" smtClean="0"/>
            </a:br>
            <a:r>
              <a:rPr lang="en-GB" dirty="0" smtClean="0"/>
              <a:t>with the likelihood function for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 to obtain</a:t>
            </a:r>
          </a:p>
          <a:p>
            <a:endParaRPr lang="en-GB" dirty="0" smtClean="0"/>
          </a:p>
          <a:p>
            <a:endParaRPr lang="en-GB" sz="800" dirty="0" smtClean="0"/>
          </a:p>
          <a:p>
            <a:endParaRPr lang="en-GB" dirty="0" smtClean="0"/>
          </a:p>
          <a:p>
            <a:r>
              <a:rPr lang="en-GB" dirty="0" smtClean="0"/>
              <a:t>which we recognize as                         with </a:t>
            </a:r>
          </a:p>
          <a:p>
            <a:endParaRPr lang="en-GB" dirty="0" smtClean="0"/>
          </a:p>
          <a:p>
            <a:endParaRPr lang="en-GB" sz="1200" dirty="0" smtClean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71086" y="2874216"/>
            <a:ext cx="5586996" cy="78638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13515" y="4714883"/>
            <a:ext cx="4902230" cy="142371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0813" y="1775878"/>
            <a:ext cx="1874525" cy="350520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00562" y="4173523"/>
            <a:ext cx="2096931" cy="3507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Bayesian Inference for the Gaussian (9)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both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 are unknown, the joint </a:t>
            </a:r>
            <a:r>
              <a:rPr lang="en-GB" dirty="0" smtClean="0">
                <a:latin typeface="Calibri"/>
              </a:rPr>
              <a:t>likelihood</a:t>
            </a:r>
            <a:r>
              <a:rPr lang="en-GB" dirty="0" smtClean="0"/>
              <a:t> function is given by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need a prior with the same functional dependence on </a:t>
            </a:r>
            <a:r>
              <a:rPr lang="en-GB" dirty="0" smtClean="0">
                <a:latin typeface="cmmi12" pitchFamily="34" charset="0"/>
              </a:rPr>
              <a:t>¹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0"/>
              </a:rPr>
              <a:t>¸</a:t>
            </a:r>
            <a:r>
              <a:rPr lang="en-GB" dirty="0" smtClean="0"/>
              <a:t>.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5689" y="2895607"/>
            <a:ext cx="6452619" cy="16764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40" y="274638"/>
            <a:ext cx="8256664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Bayesian Inference for the Gaussian (10)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Gaussian-gamma distribution</a:t>
            </a:r>
          </a:p>
          <a:p>
            <a:endParaRPr lang="en-GB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509112" y="2605085"/>
            <a:ext cx="6113524" cy="2109799"/>
            <a:chOff x="1714480" y="2462209"/>
            <a:chExt cx="6113524" cy="2109799"/>
          </a:xfrm>
        </p:grpSpPr>
        <p:pic>
          <p:nvPicPr>
            <p:cNvPr id="17" name="Picture 1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714480" y="2462209"/>
              <a:ext cx="4876021" cy="10148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Right Brace 10"/>
            <p:cNvSpPr/>
            <p:nvPr/>
          </p:nvSpPr>
          <p:spPr>
            <a:xfrm rot="5400000">
              <a:off x="3749535" y="2821775"/>
              <a:ext cx="214316" cy="1571636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Brace 11"/>
            <p:cNvSpPr/>
            <p:nvPr/>
          </p:nvSpPr>
          <p:spPr>
            <a:xfrm rot="5400000">
              <a:off x="5616972" y="2750338"/>
              <a:ext cx="214314" cy="1714512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9485" y="3925677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Quadratic in </a:t>
              </a:r>
              <a:r>
                <a:rPr lang="en-GB" dirty="0" smtClean="0">
                  <a:latin typeface="cmmi12" pitchFamily="34" charset="0"/>
                </a:rPr>
                <a:t>¹</a:t>
              </a:r>
              <a:r>
                <a:rPr lang="en-GB" dirty="0" smtClean="0"/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Linear in </a:t>
              </a:r>
              <a:r>
                <a:rPr lang="en-GB" dirty="0" smtClean="0">
                  <a:latin typeface="cmmi12" pitchFamily="34" charset="0"/>
                </a:rPr>
                <a:t>¸</a:t>
              </a:r>
              <a:r>
                <a:rPr lang="en-GB" dirty="0" smtClean="0"/>
                <a:t>.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8311" y="3925677"/>
              <a:ext cx="2889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Gamma distribution over </a:t>
              </a:r>
              <a:r>
                <a:rPr lang="en-GB" dirty="0" smtClean="0">
                  <a:latin typeface="cmmi12" pitchFamily="34" charset="0"/>
                </a:rPr>
                <a:t>¸</a:t>
              </a:r>
              <a:r>
                <a:rPr lang="en-GB" dirty="0" smtClean="0"/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en-GB" dirty="0" smtClean="0"/>
                <a:t> Independent of </a:t>
              </a:r>
              <a:r>
                <a:rPr lang="en-GB" dirty="0" smtClean="0">
                  <a:latin typeface="cmmi12" pitchFamily="34" charset="0"/>
                </a:rPr>
                <a:t>¹</a:t>
              </a:r>
              <a:r>
                <a:rPr lang="en-GB" dirty="0" smtClean="0"/>
                <a:t>. 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40" y="274638"/>
            <a:ext cx="8256664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Bayesian Inference for the Gaussian (11)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Gaussian-gamma distribution</a:t>
            </a:r>
          </a:p>
          <a:p>
            <a:endParaRPr lang="en-GB" dirty="0" smtClean="0"/>
          </a:p>
        </p:txBody>
      </p:sp>
      <p:pic>
        <p:nvPicPr>
          <p:cNvPr id="10" name="Picture 9" descr="Figure2.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32" y="2358028"/>
            <a:ext cx="5309616" cy="378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40" y="274638"/>
            <a:ext cx="8256664" cy="114300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Bayesian Inference for the Gaussian (12)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Multivariate conjugate priors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/>
              <a:t> unknown, </a:t>
            </a:r>
            <a:r>
              <a:rPr lang="en-GB" dirty="0" smtClean="0">
                <a:latin typeface="cmbx12" pitchFamily="34" charset="0"/>
              </a:rPr>
              <a:t>¤</a:t>
            </a:r>
            <a:r>
              <a:rPr lang="en-GB" dirty="0" smtClean="0"/>
              <a:t> known: </a:t>
            </a:r>
            <a:r>
              <a:rPr lang="en-GB" dirty="0" smtClean="0">
                <a:latin typeface="cmmi12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 Gaussian.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mbx12" pitchFamily="34" charset="0"/>
              </a:rPr>
              <a:t>¤</a:t>
            </a:r>
            <a:r>
              <a:rPr lang="en-GB" dirty="0" smtClean="0"/>
              <a:t> unknown, </a:t>
            </a: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/>
              <a:t> known: </a:t>
            </a:r>
            <a:r>
              <a:rPr lang="en-GB" dirty="0" smtClean="0">
                <a:latin typeface="cmmi12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smtClean="0">
                <a:latin typeface="cmbx12" pitchFamily="34" charset="0"/>
              </a:rPr>
              <a:t>¤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 Wishart,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mbx12" pitchFamily="34" charset="0"/>
              </a:rPr>
              <a:t>¤</a:t>
            </a:r>
            <a:r>
              <a:rPr lang="en-GB" dirty="0" smtClean="0"/>
              <a:t> and </a:t>
            </a: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/>
              <a:t> unknown: </a:t>
            </a:r>
            <a:r>
              <a:rPr lang="en-GB" dirty="0" smtClean="0">
                <a:latin typeface="cmmi12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>
                <a:latin typeface="cmr12" pitchFamily="34" charset="0"/>
              </a:rPr>
              <a:t>,</a:t>
            </a:r>
            <a:r>
              <a:rPr lang="en-GB" dirty="0" smtClean="0">
                <a:latin typeface="cmbx12" pitchFamily="34" charset="0"/>
              </a:rPr>
              <a:t>¤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 Gaussian-</a:t>
            </a:r>
            <a:r>
              <a:rPr lang="en-GB" dirty="0" err="1" smtClean="0"/>
              <a:t>Wishart</a:t>
            </a:r>
            <a:r>
              <a:rPr lang="en-GB" dirty="0" smtClean="0"/>
              <a:t>,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804" y="3501584"/>
            <a:ext cx="6573407" cy="713234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3174" y="4923485"/>
            <a:ext cx="3439376" cy="39952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5494990"/>
            <a:ext cx="4633605" cy="4342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Binomial Distribution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928662" y="1785926"/>
            <a:ext cx="6759141" cy="3785616"/>
            <a:chOff x="1142976" y="1928802"/>
            <a:chExt cx="6759141" cy="3785616"/>
          </a:xfrm>
        </p:grpSpPr>
        <p:pic>
          <p:nvPicPr>
            <p:cNvPr id="14" name="Picture 13" descr="Figure2.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749" y="1928802"/>
              <a:ext cx="5230368" cy="3785616"/>
            </a:xfrm>
            <a:prstGeom prst="rect">
              <a:avLst/>
            </a:prstGeom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976" y="3500438"/>
              <a:ext cx="1700788" cy="2804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  <a:p>
            <a:endParaRPr lang="en-GB" dirty="0" smtClean="0"/>
          </a:p>
          <a:p>
            <a:r>
              <a:rPr lang="en-GB" dirty="0" smtClean="0"/>
              <a:t>Infinite mixture of Gaussians.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Student’s t-Distribution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7659" y="1714487"/>
            <a:ext cx="7288680" cy="246206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26266" y="4863096"/>
            <a:ext cx="4091466" cy="280487"/>
          </a:xfrm>
          <a:prstGeom prst="rect">
            <a:avLst/>
          </a:prstGeom>
          <a:noFill/>
          <a:ln/>
          <a:effectLst/>
        </p:spPr>
      </p:pic>
      <p:sp>
        <p:nvSpPr>
          <p:cNvPr id="30" name="Freeform 29"/>
          <p:cNvSpPr/>
          <p:nvPr/>
        </p:nvSpPr>
        <p:spPr>
          <a:xfrm>
            <a:off x="5617029" y="2753248"/>
            <a:ext cx="2813538" cy="2924071"/>
          </a:xfrm>
          <a:custGeom>
            <a:avLst/>
            <a:gdLst>
              <a:gd name="connsiteX0" fmla="*/ 0 w 2813538"/>
              <a:gd name="connsiteY0" fmla="*/ 2924071 h 2924071"/>
              <a:gd name="connsiteX1" fmla="*/ 2813538 w 2813538"/>
              <a:gd name="connsiteY1" fmla="*/ 2924071 h 2924071"/>
              <a:gd name="connsiteX2" fmla="*/ 2783393 w 2813538"/>
              <a:gd name="connsiteY2" fmla="*/ 0 h 2924071"/>
              <a:gd name="connsiteX3" fmla="*/ 1838848 w 2813538"/>
              <a:gd name="connsiteY3" fmla="*/ 0 h 2924071"/>
              <a:gd name="connsiteX4" fmla="*/ 1838848 w 2813538"/>
              <a:gd name="connsiteY4" fmla="*/ 0 h 29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538" h="2924071">
                <a:moveTo>
                  <a:pt x="0" y="2924071"/>
                </a:moveTo>
                <a:lnTo>
                  <a:pt x="2813538" y="2924071"/>
                </a:lnTo>
                <a:lnTo>
                  <a:pt x="2783393" y="0"/>
                </a:lnTo>
                <a:lnTo>
                  <a:pt x="1838848" y="0"/>
                </a:lnTo>
                <a:lnTo>
                  <a:pt x="1838848" y="0"/>
                </a:lnTo>
              </a:path>
            </a:pathLst>
          </a:custGeom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Student’s t-Distribution</a:t>
            </a:r>
            <a:endParaRPr lang="en-GB" dirty="0"/>
          </a:p>
        </p:txBody>
      </p:sp>
      <p:pic>
        <p:nvPicPr>
          <p:cNvPr id="8" name="Picture 7" descr="Figure2.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70" y="1428736"/>
            <a:ext cx="4980432" cy="3608832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1427" y="5286388"/>
            <a:ext cx="5648131" cy="9216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Student’s t-Distribution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Robustness to outliers: </a:t>
            </a:r>
            <a:r>
              <a:rPr lang="en-GB" sz="2800" dirty="0" smtClean="0">
                <a:solidFill>
                  <a:srgbClr val="00FF00"/>
                </a:solidFill>
              </a:rPr>
              <a:t>Gaussian</a:t>
            </a:r>
            <a:r>
              <a:rPr lang="en-GB" sz="2800" dirty="0" smtClean="0"/>
              <a:t> </a:t>
            </a:r>
            <a:r>
              <a:rPr lang="en-GB" sz="2800" dirty="0" err="1" smtClean="0"/>
              <a:t>vs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t-distribution.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5882" y="2428868"/>
            <a:ext cx="7382752" cy="3680270"/>
            <a:chOff x="761148" y="2320498"/>
            <a:chExt cx="7382752" cy="3680270"/>
          </a:xfrm>
        </p:grpSpPr>
        <p:pic>
          <p:nvPicPr>
            <p:cNvPr id="8" name="Picture 7" descr="Figure2.1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148" y="2320498"/>
              <a:ext cx="3525100" cy="3608832"/>
            </a:xfrm>
            <a:prstGeom prst="rect">
              <a:avLst/>
            </a:prstGeom>
          </p:spPr>
        </p:pic>
        <p:pic>
          <p:nvPicPr>
            <p:cNvPr id="6" name="Picture 5" descr="Figure2.1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800" y="2320499"/>
              <a:ext cx="3525100" cy="360883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85918" y="5643578"/>
              <a:ext cx="535785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Student’s t-Distribution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latin typeface="cmmi12" pitchFamily="34" charset="0"/>
              </a:rPr>
              <a:t>D</a:t>
            </a:r>
            <a:r>
              <a:rPr lang="en-GB" dirty="0" smtClean="0"/>
              <a:t>-</a:t>
            </a:r>
            <a:r>
              <a:rPr lang="en-GB" dirty="0" err="1" smtClean="0"/>
              <a:t>variate</a:t>
            </a:r>
            <a:r>
              <a:rPr lang="en-GB" dirty="0" smtClean="0"/>
              <a:t> case: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sz="1800" dirty="0" smtClean="0"/>
          </a:p>
          <a:p>
            <a:r>
              <a:rPr lang="en-GB" dirty="0" smtClean="0"/>
              <a:t>where                               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Properties: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0680" y="2214554"/>
            <a:ext cx="6782637" cy="142359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611" y="3857628"/>
            <a:ext cx="2691389" cy="329184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2421" y="4633398"/>
            <a:ext cx="3706919" cy="12945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Periodic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Examples: calendar time, direction, …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require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4" name="Content Placeholder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78" y="2857496"/>
            <a:ext cx="3143258" cy="1684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von </a:t>
            </a:r>
            <a:r>
              <a:rPr lang="en-GB" dirty="0" err="1" smtClean="0"/>
              <a:t>Mises</a:t>
            </a:r>
            <a:r>
              <a:rPr lang="en-GB" dirty="0" smtClean="0"/>
              <a:t> Distribution (1)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requirement is satisfied by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is the 0</a:t>
            </a:r>
            <a:r>
              <a:rPr lang="en-GB" baseline="30000" dirty="0" smtClean="0"/>
              <a:t>th</a:t>
            </a:r>
            <a:r>
              <a:rPr lang="en-GB" dirty="0" smtClean="0"/>
              <a:t> order modified Bessel function of the 1</a:t>
            </a:r>
            <a:r>
              <a:rPr lang="en-GB" baseline="30000" dirty="0" smtClean="0"/>
              <a:t>st</a:t>
            </a:r>
            <a:r>
              <a:rPr lang="en-GB" dirty="0" smtClean="0"/>
              <a:t> kind.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186" y="2428868"/>
            <a:ext cx="5779783" cy="762003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44172" y="3762375"/>
            <a:ext cx="4637809" cy="8269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von </a:t>
            </a:r>
            <a:r>
              <a:rPr lang="en-GB" dirty="0" err="1" smtClean="0"/>
              <a:t>Mises</a:t>
            </a:r>
            <a:r>
              <a:rPr lang="en-GB" dirty="0" smtClean="0"/>
              <a:t> Distribution (4)</a:t>
            </a:r>
            <a:endParaRPr lang="en-GB" dirty="0"/>
          </a:p>
        </p:txBody>
      </p:sp>
      <p:pic>
        <p:nvPicPr>
          <p:cNvPr id="11" name="Content Placeholder 10" descr="Figure2.19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3888486" cy="3888486"/>
          </a:xfrm>
        </p:spPr>
      </p:pic>
      <p:pic>
        <p:nvPicPr>
          <p:cNvPr id="12" name="Content Placeholder 11" descr="Figure2.19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14488"/>
            <a:ext cx="3888486" cy="3888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Likelihood for von </a:t>
            </a:r>
            <a:r>
              <a:rPr lang="en-GB" dirty="0" err="1" smtClean="0"/>
              <a:t>Mises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61488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Given a data set,                                , the log likelihood function is given by</a:t>
            </a:r>
          </a:p>
          <a:p>
            <a:endParaRPr lang="en-GB" sz="2400" dirty="0" smtClean="0"/>
          </a:p>
          <a:p>
            <a:pPr>
              <a:spcBef>
                <a:spcPts val="3000"/>
              </a:spcBef>
            </a:pPr>
            <a:r>
              <a:rPr lang="en-GB" sz="2400" dirty="0" smtClean="0"/>
              <a:t>Maximizing with respect to </a:t>
            </a:r>
            <a:r>
              <a:rPr lang="en-GB" sz="2400" dirty="0" smtClean="0">
                <a:latin typeface="cmmi12" pitchFamily="34" charset="0"/>
              </a:rPr>
              <a:t>µ</a:t>
            </a:r>
            <a:r>
              <a:rPr lang="en-GB" sz="2400" baseline="-20000" dirty="0" smtClean="0">
                <a:latin typeface="CMR12" pitchFamily="34" charset="2"/>
              </a:rPr>
              <a:t>0</a:t>
            </a:r>
            <a:r>
              <a:rPr lang="en-GB" sz="2400" dirty="0" smtClean="0"/>
              <a:t> we directly obtain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>
              <a:spcBef>
                <a:spcPts val="3600"/>
              </a:spcBef>
            </a:pPr>
            <a:r>
              <a:rPr lang="en-GB" sz="2400" dirty="0" smtClean="0"/>
              <a:t>Similarly, maximizing with respect to </a:t>
            </a:r>
            <a:r>
              <a:rPr lang="en-GB" sz="2400" dirty="0" smtClean="0">
                <a:latin typeface="CMMI12" pitchFamily="34" charset="2"/>
              </a:rPr>
              <a:t>m</a:t>
            </a:r>
            <a:r>
              <a:rPr lang="en-GB" sz="2400" dirty="0" smtClean="0"/>
              <a:t> we get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which can be solved numerically for </a:t>
            </a:r>
            <a:r>
              <a:rPr lang="en-GB" sz="2400" dirty="0" err="1" smtClean="0">
                <a:latin typeface="CMMI12" pitchFamily="34" charset="2"/>
              </a:rPr>
              <a:t>m</a:t>
            </a:r>
            <a:r>
              <a:rPr lang="en-GB" sz="2400" baseline="-20000" dirty="0" err="1" smtClean="0">
                <a:latin typeface="CMR12" pitchFamily="34" charset="2"/>
              </a:rPr>
              <a:t>ML</a:t>
            </a:r>
            <a:r>
              <a:rPr lang="en-GB" sz="2400" dirty="0" smtClean="0"/>
              <a:t>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0" y="1704440"/>
            <a:ext cx="2143130" cy="315468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093" y="2309808"/>
            <a:ext cx="6781813" cy="7620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5805" y="3696276"/>
            <a:ext cx="3072389" cy="661418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5388" y="4881576"/>
            <a:ext cx="3633223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Old Faithful data set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47176" y="2285992"/>
            <a:ext cx="7434289" cy="3736992"/>
            <a:chOff x="857224" y="2786058"/>
            <a:chExt cx="7434289" cy="3736992"/>
          </a:xfrm>
        </p:grpSpPr>
        <p:grpSp>
          <p:nvGrpSpPr>
            <p:cNvPr id="7" name="Group 6"/>
            <p:cNvGrpSpPr/>
            <p:nvPr/>
          </p:nvGrpSpPr>
          <p:grpSpPr>
            <a:xfrm>
              <a:off x="857224" y="2786058"/>
              <a:ext cx="3505200" cy="3736992"/>
              <a:chOff x="1219724" y="2347356"/>
              <a:chExt cx="3505200" cy="3736992"/>
            </a:xfrm>
          </p:grpSpPr>
          <p:pic>
            <p:nvPicPr>
              <p:cNvPr id="4" name="Picture 3" descr="Figure2.21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724" y="2347356"/>
                <a:ext cx="3505200" cy="322478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Single Gaussian</a:t>
                </a:r>
                <a:endParaRPr lang="en-GB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86314" y="2786058"/>
              <a:ext cx="3505199" cy="3736992"/>
              <a:chOff x="1219724" y="2347356"/>
              <a:chExt cx="3505199" cy="3736992"/>
            </a:xfrm>
          </p:grpSpPr>
          <p:pic>
            <p:nvPicPr>
              <p:cNvPr id="9" name="Picture 8" descr="Figure2.21a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724" y="2347356"/>
                <a:ext cx="3505199" cy="322478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847308" y="5715016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Mixture of two Gaussians</a:t>
                </a:r>
                <a:endParaRPr lang="en-GB" dirty="0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Combine simple models </a:t>
            </a:r>
            <a:br>
              <a:rPr lang="en-GB" dirty="0" smtClean="0"/>
            </a:br>
            <a:r>
              <a:rPr lang="en-GB" dirty="0" smtClean="0"/>
              <a:t>into a complex model:</a:t>
            </a:r>
            <a:endParaRPr lang="en-GB" dirty="0"/>
          </a:p>
        </p:txBody>
      </p:sp>
      <p:pic>
        <p:nvPicPr>
          <p:cNvPr id="13" name="Content Placeholder 12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643182"/>
            <a:ext cx="2919989" cy="786386"/>
          </a:xfrm>
          <a:noFill/>
        </p:spPr>
      </p:pic>
      <p:sp>
        <p:nvSpPr>
          <p:cNvPr id="14" name="Right Brace 13"/>
          <p:cNvSpPr/>
          <p:nvPr/>
        </p:nvSpPr>
        <p:spPr>
          <a:xfrm rot="5400000">
            <a:off x="3107521" y="2607463"/>
            <a:ext cx="142876" cy="135732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571736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Component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062416" y="3499644"/>
            <a:ext cx="571504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3540" y="37348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Mixing coefficient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86248" y="1714488"/>
            <a:ext cx="4267200" cy="2726786"/>
            <a:chOff x="4286248" y="1643050"/>
            <a:chExt cx="4267200" cy="2726786"/>
          </a:xfrm>
        </p:grpSpPr>
        <p:pic>
          <p:nvPicPr>
            <p:cNvPr id="24" name="Picture 23" descr="Figure2.2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6248" y="1643050"/>
              <a:ext cx="4267200" cy="25420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72198" y="4000504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2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=3</a:t>
              </a:r>
              <a:endParaRPr lang="en-GB" dirty="0">
                <a:latin typeface="CMR12" pitchFamily="34" charset="2"/>
              </a:endParaRPr>
            </a:p>
          </p:txBody>
        </p:sp>
      </p:grp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411" y="4357126"/>
            <a:ext cx="2919989" cy="78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 Estimation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ML for Bernoulli</a:t>
            </a:r>
          </a:p>
          <a:p>
            <a:r>
              <a:rPr lang="en-GB" sz="2400" dirty="0" smtClean="0"/>
              <a:t>	Given: </a:t>
            </a:r>
          </a:p>
          <a:p>
            <a:r>
              <a:rPr lang="en-GB" dirty="0" smtClean="0"/>
              <a:t>	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9744" y="2295517"/>
            <a:ext cx="5312414" cy="28056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694" y="2809874"/>
            <a:ext cx="4800610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184" y="3786190"/>
            <a:ext cx="6833630" cy="762002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605" y="4786322"/>
            <a:ext cx="2462789" cy="76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(3)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0034" y="2357430"/>
            <a:ext cx="8072494" cy="2570232"/>
            <a:chOff x="500034" y="2357430"/>
            <a:chExt cx="8072494" cy="2570232"/>
          </a:xfrm>
        </p:grpSpPr>
        <p:pic>
          <p:nvPicPr>
            <p:cNvPr id="19" name="Picture 18" descr="Figure2.23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2358198"/>
              <a:ext cx="2647188" cy="2569464"/>
            </a:xfrm>
            <a:prstGeom prst="rect">
              <a:avLst/>
            </a:prstGeom>
          </p:spPr>
        </p:pic>
        <p:pic>
          <p:nvPicPr>
            <p:cNvPr id="20" name="Picture 19" descr="Figure2.23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4678" y="2357430"/>
              <a:ext cx="2647188" cy="2569463"/>
            </a:xfrm>
            <a:prstGeom prst="rect">
              <a:avLst/>
            </a:prstGeom>
          </p:spPr>
        </p:pic>
        <p:pic>
          <p:nvPicPr>
            <p:cNvPr id="21" name="Picture 20" descr="Figure2.23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5340" y="2464587"/>
              <a:ext cx="2647188" cy="2355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 of Gaussians (4)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Determining parameters </a:t>
            </a:r>
            <a:r>
              <a:rPr lang="en-GB" dirty="0" smtClean="0">
                <a:latin typeface="cmmib10" pitchFamily="34" charset="0"/>
              </a:rPr>
              <a:t>¹</a:t>
            </a:r>
            <a:r>
              <a:rPr lang="en-GB" dirty="0" smtClean="0"/>
              <a:t>, </a:t>
            </a:r>
            <a:r>
              <a:rPr lang="en-GB" dirty="0" smtClean="0">
                <a:latin typeface="CMBX12" pitchFamily="34" charset="2"/>
              </a:rPr>
              <a:t>§</a:t>
            </a:r>
            <a:r>
              <a:rPr lang="en-GB" dirty="0" smtClean="0"/>
              <a:t>, and </a:t>
            </a:r>
            <a:r>
              <a:rPr lang="en-GB" dirty="0" smtClean="0">
                <a:latin typeface="cmmib10" pitchFamily="34" charset="0"/>
              </a:rPr>
              <a:t>¼</a:t>
            </a:r>
            <a:r>
              <a:rPr lang="en-GB" dirty="0" smtClean="0"/>
              <a:t> using maximum log likelihood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Solution: use standard, iterative, numeric optimization methods or the </a:t>
            </a:r>
            <a:r>
              <a:rPr lang="en-GB" i="1" dirty="0" smtClean="0"/>
              <a:t>expectation maximization</a:t>
            </a:r>
            <a:r>
              <a:rPr lang="en-GB" dirty="0" smtClean="0"/>
              <a:t> algorithm (Chapter 9). </a:t>
            </a:r>
          </a:p>
          <a:p>
            <a:endParaRPr lang="en-GB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5453" y="2928934"/>
            <a:ext cx="6602743" cy="982983"/>
          </a:xfrm>
          <a:prstGeom prst="rect">
            <a:avLst/>
          </a:prstGeom>
          <a:noFill/>
        </p:spPr>
      </p:pic>
      <p:sp>
        <p:nvSpPr>
          <p:cNvPr id="10" name="Right Brace 9"/>
          <p:cNvSpPr/>
          <p:nvPr/>
        </p:nvSpPr>
        <p:spPr>
          <a:xfrm rot="5400000">
            <a:off x="6030904" y="2214554"/>
            <a:ext cx="142876" cy="357190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21651" y="4131238"/>
            <a:ext cx="396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Log of a sum; no closed form maximum.</a:t>
            </a:r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 smtClean="0">
                <a:latin typeface="CMMIB10" pitchFamily="34" charset="2"/>
              </a:rPr>
              <a:t>´</a:t>
            </a:r>
            <a:r>
              <a:rPr lang="en-GB" dirty="0" smtClean="0"/>
              <a:t> is the </a:t>
            </a:r>
            <a:r>
              <a:rPr lang="en-GB" i="1" dirty="0" smtClean="0"/>
              <a:t>natural parameter</a:t>
            </a:r>
            <a:r>
              <a:rPr lang="en-GB" dirty="0" smtClean="0"/>
              <a:t> and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 smtClean="0">
                <a:latin typeface="CMMI10" pitchFamily="34" charset="2"/>
              </a:rPr>
              <a:t>g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MIB10" pitchFamily="34" charset="2"/>
              </a:rPr>
              <a:t>´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can  be interpreted as a normalization coefficient.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7914" y="2000240"/>
            <a:ext cx="4507240" cy="445770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1666" y="3595691"/>
            <a:ext cx="4697740" cy="7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(2.1)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Bernoulli Distribution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Comparing with the general form we see that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63198" y="2390203"/>
            <a:ext cx="4800620" cy="139598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040" y="4867808"/>
            <a:ext cx="1728220" cy="633986"/>
          </a:xfrm>
          <a:prstGeom prst="rect">
            <a:avLst/>
          </a:prstGeom>
          <a:noFill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7405" y="4871003"/>
            <a:ext cx="2792532" cy="609059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3286116" y="4844489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and so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67866" y="5488561"/>
            <a:ext cx="2428892" cy="583645"/>
            <a:chOff x="5113360" y="5500703"/>
            <a:chExt cx="2428892" cy="583645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6235574" y="4449927"/>
              <a:ext cx="184466" cy="2286017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3360" y="5715016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Logistic sigmoid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(2.2)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Bernoulli distribution can hence be written as</a:t>
            </a:r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9022" y="2864166"/>
            <a:ext cx="3238508" cy="35052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4470" y="4000504"/>
            <a:ext cx="3972097" cy="13037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(3.1)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Multinomial Distribution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where,                             ,                             and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5758" y="2357047"/>
            <a:ext cx="7138041" cy="78634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9287" y="3480342"/>
            <a:ext cx="2541275" cy="411480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221" y="3480342"/>
            <a:ext cx="2506985" cy="41148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500166" y="4143380"/>
            <a:ext cx="6143668" cy="1816094"/>
            <a:chOff x="1643042" y="4143380"/>
            <a:chExt cx="6143668" cy="1816094"/>
          </a:xfrm>
        </p:grpSpPr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43042" y="4143380"/>
              <a:ext cx="2192602" cy="178077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22" name="Group 21"/>
            <p:cNvGrpSpPr/>
            <p:nvPr/>
          </p:nvGrpSpPr>
          <p:grpSpPr>
            <a:xfrm>
              <a:off x="4857752" y="4143380"/>
              <a:ext cx="2928958" cy="1816094"/>
              <a:chOff x="4857752" y="4071942"/>
              <a:chExt cx="2928958" cy="181609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899046" y="4071942"/>
                <a:ext cx="2867568" cy="1718364"/>
                <a:chOff x="4899046" y="4071942"/>
                <a:chExt cx="2867568" cy="171836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899046" y="4071942"/>
                  <a:ext cx="28675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NOTE: The </a:t>
                  </a:r>
                  <a:r>
                    <a:rPr lang="en-GB" dirty="0" smtClean="0">
                      <a:latin typeface="CMMI12" pitchFamily="34" charset="2"/>
                    </a:rPr>
                    <a:t>´</a:t>
                  </a:r>
                  <a:r>
                    <a:rPr lang="en-GB" dirty="0" smtClean="0">
                      <a:latin typeface="cmmib10" pitchFamily="34" charset="0"/>
                    </a:rPr>
                    <a:t> </a:t>
                  </a:r>
                  <a:r>
                    <a:rPr lang="en-GB" baseline="-20000" dirty="0" smtClean="0">
                      <a:latin typeface="CMMI12" pitchFamily="34" charset="2"/>
                    </a:rPr>
                    <a:t>k</a:t>
                  </a:r>
                  <a:r>
                    <a:rPr lang="en-GB" dirty="0" smtClean="0"/>
                    <a:t> parameters are not independent since the corresponding </a:t>
                  </a:r>
                  <a:r>
                    <a:rPr lang="en-GB" dirty="0" smtClean="0">
                      <a:latin typeface="CMMI12" pitchFamily="34" charset="2"/>
                    </a:rPr>
                    <a:t>¹</a:t>
                  </a:r>
                  <a:r>
                    <a:rPr lang="en-GB" baseline="-20000" dirty="0" smtClean="0">
                      <a:latin typeface="CMMI12" pitchFamily="34" charset="2"/>
                    </a:rPr>
                    <a:t>k</a:t>
                  </a:r>
                  <a:r>
                    <a:rPr lang="en-GB" dirty="0" smtClean="0"/>
                    <a:t> must satisfy</a:t>
                  </a:r>
                  <a:endParaRPr lang="en-GB" dirty="0"/>
                </a:p>
              </p:txBody>
            </p:sp>
            <p:pic>
              <p:nvPicPr>
                <p:cNvPr id="17" name="Picture 16" descr="TP_tmp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781166" y="5102218"/>
                  <a:ext cx="1066802" cy="68808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" name="Rectangle 19"/>
              <p:cNvSpPr/>
              <p:nvPr/>
            </p:nvSpPr>
            <p:spPr>
              <a:xfrm>
                <a:off x="4857752" y="4071942"/>
                <a:ext cx="2928958" cy="18160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(3.2)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                                . This leads to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dirty="0" smtClean="0"/>
              <a:t> and      </a:t>
            </a:r>
          </a:p>
          <a:p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dirty="0" smtClean="0"/>
              <a:t>Here the </a:t>
            </a:r>
            <a:r>
              <a:rPr lang="en-GB" dirty="0" smtClean="0">
                <a:latin typeface="CMMI12" pitchFamily="34" charset="2"/>
              </a:rPr>
              <a:t>´</a:t>
            </a:r>
            <a:r>
              <a:rPr lang="en-GB" dirty="0" smtClean="0">
                <a:latin typeface="cmmib10" pitchFamily="34" charset="0"/>
              </a:rPr>
              <a:t> </a:t>
            </a:r>
            <a:r>
              <a:rPr lang="en-GB" baseline="-20000" dirty="0" smtClean="0">
                <a:latin typeface="CMMI12" pitchFamily="34" charset="2"/>
              </a:rPr>
              <a:t>k</a:t>
            </a:r>
            <a:r>
              <a:rPr lang="en-GB" dirty="0" smtClean="0"/>
              <a:t> parameters are independent. Note that</a:t>
            </a:r>
          </a:p>
          <a:p>
            <a:pPr algn="ctr"/>
            <a:r>
              <a:rPr lang="en-GB" dirty="0" smtClean="0"/>
              <a:t>and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7290" y="1687298"/>
            <a:ext cx="2762255" cy="44577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6735" y="2448964"/>
            <a:ext cx="3429013" cy="101727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64667" y="2560594"/>
            <a:ext cx="3460949" cy="92241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5232901"/>
            <a:ext cx="1493523" cy="28575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00370" y="4875711"/>
            <a:ext cx="1617933" cy="982181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5673714" y="3416859"/>
            <a:ext cx="2928958" cy="583645"/>
            <a:chOff x="5113360" y="5500703"/>
            <a:chExt cx="2428892" cy="583645"/>
          </a:xfrm>
        </p:grpSpPr>
        <p:sp>
          <p:nvSpPr>
            <p:cNvPr id="23" name="Right Brace 22"/>
            <p:cNvSpPr/>
            <p:nvPr/>
          </p:nvSpPr>
          <p:spPr>
            <a:xfrm rot="5400000">
              <a:off x="6235574" y="4449927"/>
              <a:ext cx="184466" cy="2286017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3360" y="5715016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Softmax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(3.3)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Multinomial distribution can then be written as </a:t>
            </a:r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  <a:p>
            <a:endParaRPr lang="en-GB" dirty="0" smtClean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29914" y="2768916"/>
            <a:ext cx="4476760" cy="44577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4907" y="3635326"/>
            <a:ext cx="4734547" cy="25083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Exponential Family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Gaussian Distribution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2400"/>
              </a:spcBef>
            </a:pPr>
            <a:r>
              <a:rPr lang="en-GB" dirty="0" smtClean="0"/>
              <a:t>where</a:t>
            </a:r>
          </a:p>
          <a:p>
            <a:endParaRPr lang="en-GB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7194" y="2366392"/>
            <a:ext cx="6452630" cy="1776988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293" y="4714884"/>
            <a:ext cx="5867412" cy="137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ML for the Exponential Family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the definition of </a:t>
            </a:r>
            <a:r>
              <a:rPr lang="en-GB" dirty="0" smtClean="0">
                <a:latin typeface="CMMI10" pitchFamily="34" charset="2"/>
              </a:rPr>
              <a:t>g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MIB10" pitchFamily="34" charset="2"/>
              </a:rPr>
              <a:t>´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we get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Thus</a:t>
            </a:r>
          </a:p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199" y="2357430"/>
            <a:ext cx="8101600" cy="1285884"/>
            <a:chOff x="521199" y="2357430"/>
            <a:chExt cx="8101600" cy="1285884"/>
          </a:xfrm>
        </p:grpSpPr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199" y="2357430"/>
              <a:ext cx="8101600" cy="585218"/>
            </a:xfrm>
            <a:prstGeom prst="rect">
              <a:avLst/>
            </a:prstGeom>
            <a:noFill/>
          </p:spPr>
        </p:pic>
        <p:sp>
          <p:nvSpPr>
            <p:cNvPr id="6" name="Right Brace 5"/>
            <p:cNvSpPr/>
            <p:nvPr/>
          </p:nvSpPr>
          <p:spPr>
            <a:xfrm rot="5400000">
              <a:off x="2550724" y="1693476"/>
              <a:ext cx="214314" cy="2828106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Brace 6"/>
            <p:cNvSpPr/>
            <p:nvPr/>
          </p:nvSpPr>
          <p:spPr>
            <a:xfrm rot="5400000">
              <a:off x="6139163" y="1178703"/>
              <a:ext cx="214314" cy="3857652"/>
            </a:xfrm>
            <a:prstGeom prst="rightBrac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47836" y="3362898"/>
              <a:ext cx="813817" cy="280416"/>
            </a:xfrm>
            <a:prstGeom prst="rect">
              <a:avLst/>
            </a:prstGeom>
            <a:noFill/>
          </p:spPr>
        </p:pic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5984" y="3363298"/>
              <a:ext cx="736566" cy="28001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3144" y="4650116"/>
            <a:ext cx="2887985" cy="3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 Estimation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Example:</a:t>
            </a:r>
          </a:p>
          <a:p>
            <a:r>
              <a:rPr lang="en-GB" dirty="0" smtClean="0"/>
              <a:t>	</a:t>
            </a:r>
            <a:r>
              <a:rPr lang="en-GB" sz="2400" dirty="0" smtClean="0"/>
              <a:t>Prediction: </a:t>
            </a:r>
            <a:r>
              <a:rPr lang="en-GB" sz="2400" i="1" dirty="0" smtClean="0"/>
              <a:t>all</a:t>
            </a:r>
            <a:r>
              <a:rPr lang="en-GB" sz="2400" dirty="0" smtClean="0"/>
              <a:t> future tosses will land heads up</a:t>
            </a:r>
          </a:p>
          <a:p>
            <a:endParaRPr lang="en-GB" dirty="0" smtClean="0"/>
          </a:p>
          <a:p>
            <a:r>
              <a:rPr lang="en-GB" dirty="0" err="1" smtClean="0"/>
              <a:t>Overfitting</a:t>
            </a:r>
            <a:r>
              <a:rPr lang="en-GB" dirty="0" smtClean="0"/>
              <a:t> to </a:t>
            </a:r>
            <a:r>
              <a:rPr lang="en-GB" dirty="0" smtClean="0">
                <a:latin typeface="CMSY9" pitchFamily="34" charset="2"/>
              </a:rPr>
              <a:t>D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39252" y="1666863"/>
            <a:ext cx="3256772" cy="5585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ML for the Exponential Family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a data set,                            , the likelihood function is given by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Thus we have  </a:t>
            </a:r>
          </a:p>
          <a:p>
            <a:endParaRPr lang="en-GB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9703" y="2786058"/>
            <a:ext cx="7174245" cy="982983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2525" y="4477179"/>
            <a:ext cx="4029222" cy="95208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461" y="1775878"/>
            <a:ext cx="2506985" cy="350520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 rot="5400000">
            <a:off x="5786446" y="4929198"/>
            <a:ext cx="214314" cy="135732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756170" y="57864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Sufficient statistic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Conjugate priors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any member of the exponential family, there exists a prior</a:t>
            </a:r>
          </a:p>
          <a:p>
            <a:endParaRPr lang="en-GB" dirty="0" smtClean="0"/>
          </a:p>
          <a:p>
            <a:pPr>
              <a:spcBef>
                <a:spcPts val="3600"/>
              </a:spcBef>
            </a:pPr>
            <a:r>
              <a:rPr lang="en-GB" dirty="0" smtClean="0"/>
              <a:t>Combining with the likelihood function, we get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4976" y="2911791"/>
            <a:ext cx="5334020" cy="44577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95" y="4374843"/>
            <a:ext cx="7620015" cy="9829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17032" y="5643578"/>
            <a:ext cx="750099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Prior corresponds to </a:t>
            </a:r>
            <a:r>
              <a:rPr lang="en-GB" sz="2400" dirty="0" smtClean="0">
                <a:latin typeface="CMMI12" pitchFamily="34" charset="2"/>
              </a:rPr>
              <a:t>º</a:t>
            </a:r>
            <a:r>
              <a:rPr lang="en-GB" sz="2400" dirty="0" smtClean="0"/>
              <a:t> pseudo-observations with value </a:t>
            </a:r>
            <a:r>
              <a:rPr lang="en-GB" sz="2400" dirty="0" smtClean="0">
                <a:latin typeface="CMMIB10" pitchFamily="34" charset="2"/>
              </a:rPr>
              <a:t>Â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Noninformative</a:t>
            </a:r>
            <a:r>
              <a:rPr lang="en-GB" dirty="0" smtClean="0"/>
              <a:t> Priors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With little or no information available a-priori, we might choose a non-informative prior.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MMI12" pitchFamily="34" charset="2"/>
              </a:rPr>
              <a:t>¸</a:t>
            </a:r>
            <a:r>
              <a:rPr lang="en-GB" sz="2400" dirty="0" smtClean="0"/>
              <a:t> discrete, </a:t>
            </a:r>
            <a:r>
              <a:rPr lang="en-GB" sz="2400" dirty="0" smtClean="0">
                <a:latin typeface="CMMI12" pitchFamily="34" charset="2"/>
              </a:rPr>
              <a:t>K</a:t>
            </a:r>
            <a:r>
              <a:rPr lang="en-GB" sz="2400" dirty="0" smtClean="0"/>
              <a:t>-</a:t>
            </a:r>
            <a:r>
              <a:rPr lang="en-GB" sz="2400" dirty="0" err="1" smtClean="0"/>
              <a:t>nomial</a:t>
            </a:r>
            <a:r>
              <a:rPr lang="en-GB" sz="240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MMI12" pitchFamily="34" charset="2"/>
              </a:rPr>
              <a:t>¸</a:t>
            </a:r>
            <a:r>
              <a:rPr lang="en-GB" sz="2400" dirty="0" smtClean="0">
                <a:latin typeface="CMSY10" pitchFamily="34" charset="2"/>
              </a:rPr>
              <a:t>2</a:t>
            </a:r>
            <a:r>
              <a:rPr lang="en-GB" sz="2400" dirty="0" smtClean="0">
                <a:latin typeface="CMR12" pitchFamily="34" charset="2"/>
              </a:rPr>
              <a:t>[</a:t>
            </a:r>
            <a:r>
              <a:rPr lang="en-GB" sz="2400" dirty="0" err="1" smtClean="0">
                <a:latin typeface="CMMI12" pitchFamily="34" charset="2"/>
              </a:rPr>
              <a:t>a</a:t>
            </a:r>
            <a:r>
              <a:rPr lang="en-GB" sz="2400" dirty="0" err="1" smtClean="0">
                <a:latin typeface="CMR12" pitchFamily="34" charset="2"/>
              </a:rPr>
              <a:t>,</a:t>
            </a:r>
            <a:r>
              <a:rPr lang="en-GB" sz="2400" dirty="0" err="1" smtClean="0">
                <a:latin typeface="CMMI12" pitchFamily="34" charset="2"/>
              </a:rPr>
              <a:t>b</a:t>
            </a:r>
            <a:r>
              <a:rPr lang="en-GB" sz="2400" dirty="0" smtClean="0">
                <a:latin typeface="CMR12" pitchFamily="34" charset="2"/>
              </a:rPr>
              <a:t>] </a:t>
            </a:r>
            <a:r>
              <a:rPr lang="en-GB" sz="2400" dirty="0" smtClean="0"/>
              <a:t>real and bounded: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MMI12" pitchFamily="34" charset="2"/>
              </a:rPr>
              <a:t>¸</a:t>
            </a:r>
            <a:r>
              <a:rPr lang="en-GB" sz="2400" dirty="0" smtClean="0"/>
              <a:t> real and unbounded: </a:t>
            </a:r>
            <a:r>
              <a:rPr lang="en-GB" sz="2400" dirty="0" smtClean="0">
                <a:solidFill>
                  <a:srgbClr val="FF0000"/>
                </a:solidFill>
              </a:rPr>
              <a:t>improper!</a:t>
            </a:r>
          </a:p>
          <a:p>
            <a:r>
              <a:rPr lang="en-GB" sz="2800" dirty="0" smtClean="0"/>
              <a:t>A constant prior may no longer be constant after a change of variable; consider </a:t>
            </a:r>
            <a:r>
              <a:rPr lang="en-GB" sz="2800" dirty="0" smtClean="0">
                <a:latin typeface="CMMI12" pitchFamily="34" charset="2"/>
              </a:rPr>
              <a:t>p</a:t>
            </a:r>
            <a:r>
              <a:rPr lang="en-GB" sz="2800" dirty="0" smtClean="0">
                <a:latin typeface="CMR12" pitchFamily="34" charset="2"/>
              </a:rPr>
              <a:t>(</a:t>
            </a:r>
            <a:r>
              <a:rPr lang="en-GB" sz="2800" dirty="0" smtClean="0">
                <a:latin typeface="CMMI12" pitchFamily="34" charset="2"/>
              </a:rPr>
              <a:t>¸</a:t>
            </a:r>
            <a:r>
              <a:rPr lang="en-GB" sz="2800" dirty="0" smtClean="0">
                <a:latin typeface="CMR12" pitchFamily="34" charset="2"/>
              </a:rPr>
              <a:t>)</a:t>
            </a:r>
            <a:r>
              <a:rPr lang="en-GB" sz="2800" dirty="0" smtClean="0"/>
              <a:t> constant and </a:t>
            </a:r>
            <a:r>
              <a:rPr lang="en-GB" sz="2800" dirty="0" smtClean="0">
                <a:latin typeface="CMMI12" pitchFamily="34" charset="2"/>
              </a:rPr>
              <a:t>¸</a:t>
            </a:r>
            <a:r>
              <a:rPr lang="en-GB" sz="2800" dirty="0" smtClean="0">
                <a:latin typeface="CMR12" pitchFamily="34" charset="2"/>
              </a:rPr>
              <a:t>=</a:t>
            </a:r>
            <a:r>
              <a:rPr lang="en-GB" sz="2800" dirty="0" smtClean="0">
                <a:latin typeface="CMMI12" pitchFamily="34" charset="2"/>
              </a:rPr>
              <a:t>´</a:t>
            </a:r>
            <a:r>
              <a:rPr lang="en-GB" sz="2800" baseline="30000" dirty="0" smtClean="0">
                <a:latin typeface="CMMI12" pitchFamily="34" charset="2"/>
              </a:rPr>
              <a:t>2</a:t>
            </a:r>
            <a:r>
              <a:rPr lang="en-GB" sz="2800" dirty="0" smtClean="0"/>
              <a:t>:</a:t>
            </a:r>
          </a:p>
          <a:p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3394" y="2633562"/>
            <a:ext cx="1543052" cy="315468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1753" y="3061762"/>
            <a:ext cx="1913387" cy="315468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7374" y="5223906"/>
            <a:ext cx="4430277" cy="71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Noninformative</a:t>
            </a:r>
            <a:r>
              <a:rPr lang="en-GB" dirty="0" smtClean="0"/>
              <a:t> Priors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Translation invariant priors. Consider</a:t>
            </a:r>
          </a:p>
          <a:p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For a corresponding prior over 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dirty="0" smtClean="0"/>
              <a:t>, we have</a:t>
            </a:r>
          </a:p>
          <a:p>
            <a:pPr>
              <a:spcBef>
                <a:spcPts val="2400"/>
              </a:spcBef>
            </a:pPr>
            <a:endParaRPr lang="en-GB" dirty="0" smtClean="0"/>
          </a:p>
          <a:p>
            <a:pPr>
              <a:spcBef>
                <a:spcPts val="3000"/>
              </a:spcBef>
            </a:pPr>
            <a:r>
              <a:rPr lang="en-GB" dirty="0" smtClean="0"/>
              <a:t>for any </a:t>
            </a:r>
            <a:r>
              <a:rPr lang="en-GB" dirty="0" smtClean="0">
                <a:latin typeface="CMMI12" pitchFamily="34" charset="2"/>
              </a:rPr>
              <a:t>A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2"/>
              </a:rPr>
              <a:t>B</a:t>
            </a:r>
            <a:r>
              <a:rPr lang="en-GB" dirty="0" smtClean="0"/>
              <a:t>. Thus </a:t>
            </a:r>
            <a:r>
              <a:rPr lang="en-GB" dirty="0" smtClean="0">
                <a:latin typeface="CMMI12" pitchFamily="34" charset="2"/>
              </a:rPr>
              <a:t>p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dirty="0" smtClean="0">
                <a:latin typeface="CMR12" pitchFamily="34" charset="2"/>
              </a:rPr>
              <a:t>) = </a:t>
            </a:r>
            <a:r>
              <a:rPr lang="en-GB" dirty="0" smtClean="0">
                <a:latin typeface="CMMI12" pitchFamily="34" charset="2"/>
              </a:rPr>
              <a:t>p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dirty="0" smtClean="0">
                <a:latin typeface="CMR12" pitchFamily="34" charset="2"/>
              </a:rPr>
              <a:t> { </a:t>
            </a:r>
            <a:r>
              <a:rPr lang="en-GB" dirty="0" smtClean="0">
                <a:latin typeface="CMMI12" pitchFamily="34" charset="2"/>
              </a:rPr>
              <a:t>  c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and </a:t>
            </a:r>
            <a:r>
              <a:rPr lang="en-GB" dirty="0" smtClean="0">
                <a:latin typeface="CMMI12" pitchFamily="34" charset="2"/>
              </a:rPr>
              <a:t>p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MI12" pitchFamily="34" charset="2"/>
              </a:rPr>
              <a:t>¹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must be constant.</a:t>
            </a:r>
            <a:endParaRPr lang="en-GB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189" y="2362766"/>
            <a:ext cx="7773559" cy="31546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1551" y="3613599"/>
            <a:ext cx="5829311" cy="744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Noninformative</a:t>
            </a:r>
            <a:r>
              <a:rPr lang="en-GB" dirty="0" smtClean="0"/>
              <a:t> Priors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Example: The mean of a Gaussian, </a:t>
            </a:r>
            <a:r>
              <a:rPr lang="en-GB" dirty="0" smtClean="0">
                <a:latin typeface="CMMI12" pitchFamily="34" charset="2"/>
              </a:rPr>
              <a:t>¹ </a:t>
            </a:r>
            <a:r>
              <a:rPr lang="en-GB" dirty="0" smtClean="0"/>
              <a:t>; the conjugate prior is also a Gaussian,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As              , this will become constant over </a:t>
            </a:r>
            <a:r>
              <a:rPr lang="en-GB" dirty="0" smtClean="0">
                <a:latin typeface="CMMI12" pitchFamily="34" charset="2"/>
              </a:rPr>
              <a:t>¹ </a:t>
            </a:r>
            <a:r>
              <a:rPr lang="en-GB" dirty="0" smtClean="0"/>
              <a:t>.</a:t>
            </a:r>
            <a:endParaRPr lang="en-GB" dirty="0" smtClean="0">
              <a:latin typeface="CMSY10" pitchFamily="34" charset="2"/>
            </a:endParaRPr>
          </a:p>
          <a:p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86050" y="2857496"/>
            <a:ext cx="3554738" cy="38100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3500438"/>
            <a:ext cx="1143003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Noninformative</a:t>
            </a:r>
            <a:r>
              <a:rPr lang="en-GB" dirty="0" smtClean="0"/>
              <a:t> Priors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Scale invariant priors. Consider                                    and make the change of variable </a:t>
            </a:r>
          </a:p>
          <a:p>
            <a:endParaRPr lang="en-GB" sz="2800" dirty="0" smtClean="0"/>
          </a:p>
          <a:p>
            <a:pPr>
              <a:spcBef>
                <a:spcPts val="3600"/>
              </a:spcBef>
            </a:pPr>
            <a:r>
              <a:rPr lang="en-GB" sz="2800" dirty="0" smtClean="0"/>
              <a:t>For a corresponding prior over 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dirty="0" smtClean="0"/>
              <a:t>, we have</a:t>
            </a:r>
          </a:p>
          <a:p>
            <a:pPr>
              <a:spcBef>
                <a:spcPts val="2400"/>
              </a:spcBef>
            </a:pPr>
            <a:endParaRPr lang="en-GB" sz="2800" dirty="0" smtClean="0"/>
          </a:p>
          <a:p>
            <a:pPr>
              <a:spcBef>
                <a:spcPts val="3600"/>
              </a:spcBef>
            </a:pPr>
            <a:r>
              <a:rPr lang="en-GB" sz="2800" dirty="0" smtClean="0"/>
              <a:t>for any </a:t>
            </a:r>
            <a:r>
              <a:rPr lang="en-GB" sz="2800" dirty="0" smtClean="0">
                <a:latin typeface="CMMI12" pitchFamily="34" charset="2"/>
              </a:rPr>
              <a:t>A</a:t>
            </a:r>
            <a:r>
              <a:rPr lang="en-GB" sz="2800" dirty="0" smtClean="0"/>
              <a:t> and </a:t>
            </a:r>
            <a:r>
              <a:rPr lang="en-GB" sz="2800" dirty="0" smtClean="0">
                <a:latin typeface="CMMI12" pitchFamily="34" charset="2"/>
              </a:rPr>
              <a:t>B</a:t>
            </a:r>
            <a:r>
              <a:rPr lang="en-GB" sz="2800" dirty="0" smtClean="0"/>
              <a:t>. Thus </a:t>
            </a:r>
            <a:r>
              <a:rPr lang="en-GB" sz="2800" dirty="0" smtClean="0">
                <a:latin typeface="CMMI12" pitchFamily="34" charset="2"/>
              </a:rPr>
              <a:t>p</a:t>
            </a:r>
            <a:r>
              <a:rPr lang="en-GB" sz="2800" dirty="0" smtClean="0">
                <a:latin typeface="CMR12" pitchFamily="34" charset="2"/>
              </a:rPr>
              <a:t>(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dirty="0" smtClean="0">
                <a:latin typeface="CMR12" pitchFamily="34" charset="2"/>
              </a:rPr>
              <a:t>) </a:t>
            </a:r>
            <a:r>
              <a:rPr lang="en-GB" sz="2800" dirty="0" smtClean="0">
                <a:latin typeface="CMSY10" pitchFamily="34" charset="2"/>
              </a:rPr>
              <a:t>/</a:t>
            </a:r>
            <a:r>
              <a:rPr lang="en-GB" sz="2800" dirty="0" smtClean="0">
                <a:latin typeface="CMR12" pitchFamily="34" charset="2"/>
              </a:rPr>
              <a:t> 1/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dirty="0" smtClean="0"/>
              <a:t> and so this prior is improper too. Note that this corresponds to </a:t>
            </a:r>
            <a:r>
              <a:rPr lang="en-GB" sz="2800" dirty="0" smtClean="0">
                <a:latin typeface="CMMI12" pitchFamily="34" charset="2"/>
              </a:rPr>
              <a:t>p</a:t>
            </a:r>
            <a:r>
              <a:rPr lang="en-GB" sz="2800" dirty="0" smtClean="0">
                <a:latin typeface="CMR12" pitchFamily="34" charset="2"/>
              </a:rPr>
              <a:t>(</a:t>
            </a:r>
            <a:r>
              <a:rPr lang="en-GB" sz="2800" dirty="0" err="1" smtClean="0">
                <a:latin typeface="CMR12" pitchFamily="34" charset="2"/>
              </a:rPr>
              <a:t>ln</a:t>
            </a:r>
            <a:r>
              <a:rPr lang="en-GB" sz="800" dirty="0" smtClean="0">
                <a:latin typeface="CMR12" pitchFamily="34" charset="2"/>
              </a:rPr>
              <a:t> 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dirty="0" smtClean="0">
                <a:latin typeface="CMR12" pitchFamily="34" charset="2"/>
              </a:rPr>
              <a:t>) </a:t>
            </a:r>
            <a:r>
              <a:rPr lang="en-GB" sz="2800" dirty="0" smtClean="0"/>
              <a:t>being constant.</a:t>
            </a:r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88058" y="3929066"/>
            <a:ext cx="5358394" cy="71018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5134" y="1694820"/>
            <a:ext cx="2715773" cy="315468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3882" y="2071678"/>
            <a:ext cx="829820" cy="229743"/>
          </a:xfrm>
          <a:prstGeom prst="rect">
            <a:avLst/>
          </a:prstGeom>
          <a:noFill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501" y="2571744"/>
            <a:ext cx="6348996" cy="633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Noninformative</a:t>
            </a:r>
            <a:r>
              <a:rPr lang="en-GB" dirty="0" smtClean="0"/>
              <a:t> Priors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577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Example: For the variance of a Gaussian, 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baseline="36000" dirty="0" smtClean="0">
                <a:latin typeface="CMR12" pitchFamily="34" charset="2"/>
              </a:rPr>
              <a:t>2</a:t>
            </a:r>
            <a:r>
              <a:rPr lang="en-GB" sz="2800" dirty="0" smtClean="0"/>
              <a:t>, we have </a:t>
            </a:r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3000"/>
              </a:spcBef>
            </a:pPr>
            <a:r>
              <a:rPr lang="en-GB" sz="2800" dirty="0" smtClean="0"/>
              <a:t>If </a:t>
            </a:r>
            <a:r>
              <a:rPr lang="en-GB" sz="2800" dirty="0" smtClean="0">
                <a:latin typeface="CMMI12" pitchFamily="34" charset="2"/>
              </a:rPr>
              <a:t>¸</a:t>
            </a:r>
            <a:r>
              <a:rPr lang="en-GB" sz="2800" dirty="0" smtClean="0"/>
              <a:t> </a:t>
            </a:r>
            <a:r>
              <a:rPr lang="en-GB" sz="2800" dirty="0" smtClean="0">
                <a:latin typeface="CMR12" pitchFamily="34" charset="2"/>
              </a:rPr>
              <a:t>= 1/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baseline="36000" dirty="0" smtClean="0">
                <a:latin typeface="CMR12" pitchFamily="34" charset="2"/>
              </a:rPr>
              <a:t>2</a:t>
            </a:r>
            <a:r>
              <a:rPr lang="en-GB" sz="2800" dirty="0" smtClean="0"/>
              <a:t> and </a:t>
            </a:r>
            <a:r>
              <a:rPr lang="en-GB" sz="2800" dirty="0" smtClean="0">
                <a:latin typeface="CMMI12" pitchFamily="34" charset="2"/>
              </a:rPr>
              <a:t>p</a:t>
            </a:r>
            <a:r>
              <a:rPr lang="en-GB" sz="2800" dirty="0" smtClean="0">
                <a:latin typeface="CMR12" pitchFamily="34" charset="2"/>
              </a:rPr>
              <a:t>(</a:t>
            </a:r>
            <a:r>
              <a:rPr lang="en-GB" sz="2800" dirty="0" smtClean="0">
                <a:latin typeface="CMMI12" pitchFamily="34" charset="2"/>
              </a:rPr>
              <a:t>¾</a:t>
            </a:r>
            <a:r>
              <a:rPr lang="en-GB" sz="2800" dirty="0" smtClean="0">
                <a:latin typeface="CMR12" pitchFamily="34" charset="2"/>
              </a:rPr>
              <a:t>) </a:t>
            </a:r>
            <a:r>
              <a:rPr lang="en-GB" sz="2800" dirty="0" smtClean="0">
                <a:latin typeface="CMSY10" pitchFamily="34" charset="2"/>
              </a:rPr>
              <a:t>/</a:t>
            </a:r>
            <a:r>
              <a:rPr lang="en-GB" sz="2800" dirty="0" smtClean="0">
                <a:latin typeface="CMR12" pitchFamily="34" charset="2"/>
              </a:rPr>
              <a:t> 1/</a:t>
            </a:r>
            <a:r>
              <a:rPr lang="en-GB" sz="2800" dirty="0" smtClean="0">
                <a:latin typeface="CMMI12" pitchFamily="34" charset="2"/>
              </a:rPr>
              <a:t>¾ </a:t>
            </a:r>
            <a:r>
              <a:rPr lang="en-GB" sz="2800" dirty="0" smtClean="0"/>
              <a:t>, then </a:t>
            </a:r>
            <a:r>
              <a:rPr lang="en-GB" sz="2800" dirty="0" smtClean="0">
                <a:latin typeface="CMMI12" pitchFamily="34" charset="2"/>
              </a:rPr>
              <a:t>p</a:t>
            </a:r>
            <a:r>
              <a:rPr lang="en-GB" sz="2800" dirty="0" smtClean="0">
                <a:latin typeface="CMR12" pitchFamily="34" charset="2"/>
              </a:rPr>
              <a:t>(</a:t>
            </a:r>
            <a:r>
              <a:rPr lang="en-GB" sz="2800" dirty="0" smtClean="0">
                <a:latin typeface="CMMI12" pitchFamily="34" charset="2"/>
              </a:rPr>
              <a:t>¸</a:t>
            </a:r>
            <a:r>
              <a:rPr lang="en-GB" sz="2800" dirty="0" smtClean="0">
                <a:latin typeface="CMR12" pitchFamily="34" charset="2"/>
              </a:rPr>
              <a:t>) </a:t>
            </a:r>
            <a:r>
              <a:rPr lang="en-GB" sz="2800" dirty="0" smtClean="0">
                <a:latin typeface="CMSY10" pitchFamily="34" charset="2"/>
              </a:rPr>
              <a:t>/</a:t>
            </a:r>
            <a:r>
              <a:rPr lang="en-GB" sz="2800" dirty="0" smtClean="0">
                <a:latin typeface="CMR12" pitchFamily="34" charset="2"/>
              </a:rPr>
              <a:t> 1/</a:t>
            </a:r>
            <a:r>
              <a:rPr lang="en-GB" sz="2800" dirty="0" smtClean="0">
                <a:latin typeface="CMMI12" pitchFamily="34" charset="2"/>
              </a:rPr>
              <a:t> ¸</a:t>
            </a:r>
            <a:r>
              <a:rPr lang="en-GB" sz="28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We know that the conjugate distribution for </a:t>
            </a:r>
            <a:r>
              <a:rPr lang="en-GB" sz="2800" dirty="0" smtClean="0">
                <a:latin typeface="CMMI12" pitchFamily="34" charset="2"/>
              </a:rPr>
              <a:t>¸</a:t>
            </a:r>
            <a:r>
              <a:rPr lang="en-GB" sz="2800" dirty="0" smtClean="0"/>
              <a:t> is the Gamma distribution, </a:t>
            </a:r>
          </a:p>
          <a:p>
            <a:pPr>
              <a:spcBef>
                <a:spcPts val="600"/>
              </a:spcBef>
            </a:pPr>
            <a:endParaRPr lang="en-GB" sz="2800" dirty="0" smtClean="0"/>
          </a:p>
          <a:p>
            <a:pPr>
              <a:spcBef>
                <a:spcPts val="2400"/>
              </a:spcBef>
            </a:pPr>
            <a:r>
              <a:rPr lang="en-GB" sz="2800" dirty="0" smtClean="0"/>
              <a:t>A </a:t>
            </a:r>
            <a:r>
              <a:rPr lang="en-GB" sz="2800" dirty="0" err="1" smtClean="0"/>
              <a:t>noninformative</a:t>
            </a:r>
            <a:r>
              <a:rPr lang="en-GB" sz="2800" dirty="0" smtClean="0"/>
              <a:t> prior is obtained when </a:t>
            </a:r>
            <a:r>
              <a:rPr lang="en-GB" sz="2800" dirty="0" smtClean="0">
                <a:latin typeface="CMMI12" pitchFamily="34" charset="2"/>
              </a:rPr>
              <a:t>a</a:t>
            </a:r>
            <a:r>
              <a:rPr lang="en-GB" sz="2800" baseline="-20000" dirty="0" smtClean="0">
                <a:latin typeface="CMR12" pitchFamily="34" charset="2"/>
              </a:rPr>
              <a:t>0</a:t>
            </a:r>
            <a:r>
              <a:rPr lang="en-GB" sz="2800" dirty="0" smtClean="0">
                <a:latin typeface="CMR12" pitchFamily="34" charset="2"/>
              </a:rPr>
              <a:t> = 0</a:t>
            </a:r>
            <a:r>
              <a:rPr lang="en-GB" sz="2800" dirty="0" smtClean="0"/>
              <a:t> and </a:t>
            </a:r>
            <a:r>
              <a:rPr lang="en-GB" sz="2800" dirty="0" smtClean="0">
                <a:latin typeface="CMMI12" pitchFamily="34" charset="2"/>
              </a:rPr>
              <a:t>b</a:t>
            </a:r>
            <a:r>
              <a:rPr lang="en-GB" sz="2800" baseline="-20000" dirty="0" smtClean="0">
                <a:latin typeface="CMR12" pitchFamily="34" charset="2"/>
              </a:rPr>
              <a:t>0</a:t>
            </a:r>
            <a:r>
              <a:rPr lang="en-GB" sz="2800" dirty="0" smtClean="0">
                <a:latin typeface="CMR12" pitchFamily="34" charset="2"/>
              </a:rPr>
              <a:t> = 0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02878" y="2303396"/>
            <a:ext cx="5521079" cy="41122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642" y="4619636"/>
            <a:ext cx="466726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Parametric distribution models are restricted to specific forms, which may not always be suitable; for example, consider modelling a multimodal distribution with a single, </a:t>
            </a:r>
            <a:r>
              <a:rPr lang="en-GB" dirty="0" err="1" smtClean="0"/>
              <a:t>unimodal</a:t>
            </a:r>
            <a:r>
              <a:rPr lang="en-GB" dirty="0" smtClean="0"/>
              <a:t> model.</a:t>
            </a:r>
          </a:p>
          <a:p>
            <a:r>
              <a:rPr lang="en-GB" dirty="0" smtClean="0"/>
              <a:t>Nonparametric approaches make few assumptions about the overall shape of the distribution being modelled.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(2)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588" indent="-1588">
              <a:tabLst>
                <a:tab pos="361950" algn="l"/>
              </a:tabLst>
            </a:pPr>
            <a:r>
              <a:rPr lang="en-GB" b="1" dirty="0" smtClean="0"/>
              <a:t>Histogram methods </a:t>
            </a:r>
            <a:r>
              <a:rPr lang="en-GB" dirty="0" smtClean="0"/>
              <a:t>partition the data space into distinct bins with widths </a:t>
            </a:r>
            <a:r>
              <a:rPr lang="en-GB" dirty="0" smtClean="0">
                <a:latin typeface="CMR12" pitchFamily="34" charset="2"/>
              </a:rPr>
              <a:t>¢</a:t>
            </a:r>
            <a:r>
              <a:rPr lang="en-GB" baseline="-20000" dirty="0" err="1" smtClean="0">
                <a:latin typeface="CMMI12" pitchFamily="34" charset="2"/>
              </a:rPr>
              <a:t>i</a:t>
            </a:r>
            <a:r>
              <a:rPr lang="en-GB" dirty="0" smtClean="0"/>
              <a:t> and count the number of observations, </a:t>
            </a:r>
            <a:r>
              <a:rPr lang="en-GB" dirty="0" err="1" smtClean="0">
                <a:latin typeface="CMMI12" pitchFamily="34" charset="2"/>
              </a:rPr>
              <a:t>n</a:t>
            </a:r>
            <a:r>
              <a:rPr lang="en-GB" baseline="-20000" dirty="0" err="1" smtClean="0">
                <a:latin typeface="CMMI12" pitchFamily="34" charset="2"/>
              </a:rPr>
              <a:t>i</a:t>
            </a:r>
            <a:r>
              <a:rPr lang="en-GB" dirty="0" smtClean="0"/>
              <a:t>, in each bin.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Often, the same width is used for all bins, </a:t>
            </a:r>
            <a:r>
              <a:rPr lang="en-GB" dirty="0" smtClean="0">
                <a:latin typeface="CMR12" pitchFamily="34" charset="2"/>
              </a:rPr>
              <a:t>¢</a:t>
            </a:r>
            <a:r>
              <a:rPr lang="en-GB" baseline="-20000" dirty="0" err="1" smtClean="0">
                <a:latin typeface="CMMI12" pitchFamily="34" charset="2"/>
              </a:rPr>
              <a:t>i</a:t>
            </a:r>
            <a:r>
              <a:rPr lang="en-GB" dirty="0" smtClean="0"/>
              <a:t> = </a:t>
            </a:r>
            <a:r>
              <a:rPr lang="en-GB" dirty="0" smtClean="0">
                <a:latin typeface="CMR12" pitchFamily="34" charset="2"/>
              </a:rPr>
              <a:t>¢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MR12" pitchFamily="34" charset="2"/>
              </a:rPr>
              <a:t>¢ </a:t>
            </a:r>
            <a:r>
              <a:rPr lang="en-GB" dirty="0" smtClean="0"/>
              <a:t>acts as a smoothing parameter.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00" y="3643314"/>
            <a:ext cx="1143002" cy="533402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GB" dirty="0" smtClean="0"/>
              <a:t>In a </a:t>
            </a:r>
            <a:r>
              <a:rPr lang="en-GB" dirty="0" smtClean="0">
                <a:latin typeface="CMMI12" pitchFamily="34" charset="2"/>
              </a:rPr>
              <a:t>D</a:t>
            </a:r>
            <a:r>
              <a:rPr lang="en-GB" dirty="0" smtClean="0"/>
              <a:t>-dimensional space, using </a:t>
            </a:r>
            <a:r>
              <a:rPr lang="en-GB" dirty="0" smtClean="0">
                <a:latin typeface="CMMI12" pitchFamily="34" charset="2"/>
              </a:rPr>
              <a:t>M</a:t>
            </a:r>
            <a:r>
              <a:rPr lang="en-GB" dirty="0" smtClean="0"/>
              <a:t> bins in each </a:t>
            </a:r>
            <a:r>
              <a:rPr lang="en-GB" dirty="0" err="1" smtClean="0"/>
              <a:t>dimen-sion</a:t>
            </a:r>
            <a:r>
              <a:rPr lang="en-GB" dirty="0" smtClean="0"/>
              <a:t> will require </a:t>
            </a:r>
            <a:r>
              <a:rPr lang="en-GB" dirty="0" smtClean="0">
                <a:latin typeface="CMMI12" pitchFamily="34" charset="2"/>
              </a:rPr>
              <a:t>M</a:t>
            </a:r>
            <a:r>
              <a:rPr lang="en-GB" baseline="34000" dirty="0" smtClean="0">
                <a:latin typeface="CMMI12" pitchFamily="34" charset="2"/>
              </a:rPr>
              <a:t>D</a:t>
            </a:r>
            <a:r>
              <a:rPr lang="en-GB" dirty="0" smtClean="0"/>
              <a:t> bins!</a:t>
            </a:r>
          </a:p>
        </p:txBody>
      </p:sp>
      <p:pic>
        <p:nvPicPr>
          <p:cNvPr id="11" name="Picture 10" descr="Figure2.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61" y="1423806"/>
            <a:ext cx="4000500" cy="329107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Nonparametric Methods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Assume observations drawn from a density </a:t>
            </a:r>
            <a:r>
              <a:rPr lang="en-GB" dirty="0" smtClean="0">
                <a:latin typeface="CMMI12" pitchFamily="34" charset="2"/>
              </a:rPr>
              <a:t>p</a:t>
            </a:r>
            <a:r>
              <a:rPr lang="en-GB" dirty="0" smtClean="0">
                <a:latin typeface="CMR12" pitchFamily="34" charset="2"/>
              </a:rPr>
              <a:t>(</a:t>
            </a:r>
            <a:r>
              <a:rPr lang="en-GB" dirty="0" smtClean="0">
                <a:latin typeface="CMBX10" pitchFamily="34" charset="2"/>
              </a:rPr>
              <a:t>x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and consider a small region </a:t>
            </a:r>
            <a:r>
              <a:rPr lang="en-GB" dirty="0" smtClean="0">
                <a:latin typeface="CMSY10" pitchFamily="34" charset="2"/>
              </a:rPr>
              <a:t>R</a:t>
            </a:r>
            <a:r>
              <a:rPr lang="en-GB" dirty="0" smtClean="0"/>
              <a:t> containing </a:t>
            </a:r>
            <a:r>
              <a:rPr lang="en-GB" dirty="0" smtClean="0">
                <a:latin typeface="CMBX12" pitchFamily="34" charset="2"/>
              </a:rPr>
              <a:t>x</a:t>
            </a:r>
            <a:r>
              <a:rPr lang="en-GB" dirty="0" smtClean="0"/>
              <a:t> such that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probability that </a:t>
            </a:r>
            <a:r>
              <a:rPr lang="en-GB" dirty="0" smtClean="0">
                <a:latin typeface="CMMI12" pitchFamily="34" charset="2"/>
              </a:rPr>
              <a:t>K</a:t>
            </a:r>
            <a:r>
              <a:rPr lang="en-GB" dirty="0" smtClean="0"/>
              <a:t> out of </a:t>
            </a:r>
            <a:r>
              <a:rPr lang="en-GB" dirty="0" smtClean="0">
                <a:latin typeface="CMMI12" pitchFamily="34" charset="2"/>
              </a:rPr>
              <a:t>N</a:t>
            </a:r>
            <a:r>
              <a:rPr lang="en-GB" dirty="0" smtClean="0"/>
              <a:t> observations lie inside </a:t>
            </a:r>
            <a:r>
              <a:rPr lang="en-GB" dirty="0" smtClean="0">
                <a:latin typeface="CMSY10" pitchFamily="34" charset="2"/>
              </a:rPr>
              <a:t>R</a:t>
            </a:r>
            <a:r>
              <a:rPr lang="en-GB" dirty="0" smtClean="0"/>
              <a:t> is  </a:t>
            </a:r>
            <a:r>
              <a:rPr lang="en-GB" dirty="0" smtClean="0">
                <a:latin typeface="CMR12" pitchFamily="34" charset="2"/>
              </a:rPr>
              <a:t>Bin(</a:t>
            </a:r>
            <a:r>
              <a:rPr lang="en-GB" dirty="0" err="1" smtClean="0">
                <a:latin typeface="CMMI12" pitchFamily="34" charset="2"/>
              </a:rPr>
              <a:t>K</a:t>
            </a:r>
            <a:r>
              <a:rPr lang="en-GB" dirty="0" err="1" smtClean="0">
                <a:latin typeface="CMSY10" pitchFamily="34" charset="2"/>
              </a:rPr>
              <a:t>j</a:t>
            </a:r>
            <a:r>
              <a:rPr lang="en-GB" dirty="0" err="1" smtClean="0">
                <a:latin typeface="CMMI12" pitchFamily="34" charset="2"/>
              </a:rPr>
              <a:t>N</a:t>
            </a:r>
            <a:r>
              <a:rPr lang="en-GB" dirty="0" err="1" smtClean="0">
                <a:latin typeface="CMR12" pitchFamily="34" charset="2"/>
              </a:rPr>
              <a:t>,</a:t>
            </a:r>
            <a:r>
              <a:rPr lang="en-GB" dirty="0" err="1" smtClean="0">
                <a:latin typeface="CMMI12" pitchFamily="34" charset="2"/>
              </a:rPr>
              <a:t>P</a:t>
            </a:r>
            <a:r>
              <a:rPr lang="en-GB" dirty="0" smtClean="0">
                <a:latin typeface="CMMI12" pitchFamily="34" charset="2"/>
              </a:rPr>
              <a:t> </a:t>
            </a:r>
            <a:r>
              <a:rPr lang="en-GB" dirty="0" smtClean="0">
                <a:latin typeface="CMR12" pitchFamily="34" charset="2"/>
              </a:rPr>
              <a:t>)</a:t>
            </a:r>
            <a:r>
              <a:rPr lang="en-GB" dirty="0" smtClean="0"/>
              <a:t> and if </a:t>
            </a:r>
            <a:r>
              <a:rPr lang="en-GB" dirty="0" smtClean="0">
                <a:latin typeface="CMMI12" pitchFamily="34" charset="2"/>
              </a:rPr>
              <a:t>N</a:t>
            </a:r>
            <a:r>
              <a:rPr lang="en-GB" dirty="0" smtClean="0"/>
              <a:t> is large</a:t>
            </a:r>
          </a:p>
        </p:txBody>
      </p:sp>
      <p:pic>
        <p:nvPicPr>
          <p:cNvPr id="6" name="Content Placeholder 5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134" y="3214686"/>
            <a:ext cx="2029973" cy="685802"/>
          </a:xfr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986" y="5699587"/>
            <a:ext cx="1172720" cy="229743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605366" y="159758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volume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GB" sz="2400" dirty="0" smtClean="0">
                <a:latin typeface="CMSY10" pitchFamily="34" charset="2"/>
              </a:rPr>
              <a:t>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2"/>
              </a:rPr>
              <a:t>V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 sufficiently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2"/>
                <a:ea typeface="+mn-ea"/>
                <a:cs typeface="+mn-cs"/>
              </a:rPr>
              <a:t>(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BX12" pitchFamily="34" charset="2"/>
                <a:ea typeface="+mn-ea"/>
                <a:cs typeface="+mn-cs"/>
              </a:rPr>
              <a:t>x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2"/>
                <a:ea typeface="+mn-ea"/>
                <a:cs typeface="+mn-cs"/>
              </a:rPr>
              <a:t>)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approximately constant over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 pitchFamily="34" charset="2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</a:t>
            </a: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042" y="3409332"/>
            <a:ext cx="1371602" cy="315468"/>
          </a:xfrm>
          <a:prstGeom prst="rect">
            <a:avLst/>
          </a:prstGeom>
          <a:noFill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940" y="4286256"/>
            <a:ext cx="1570484" cy="627509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4714876" y="5354437"/>
            <a:ext cx="3786214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MMI12" pitchFamily="34" charset="2"/>
              </a:rPr>
              <a:t>V</a:t>
            </a:r>
            <a:r>
              <a:rPr lang="en-GB" dirty="0" smtClean="0"/>
              <a:t>  small, yet </a:t>
            </a:r>
            <a:r>
              <a:rPr lang="en-GB" dirty="0" smtClean="0">
                <a:latin typeface="CMMI12" pitchFamily="34" charset="2"/>
              </a:rPr>
              <a:t>K&gt;</a:t>
            </a:r>
            <a:r>
              <a:rPr lang="en-GB" dirty="0" smtClean="0">
                <a:latin typeface="CMR12" pitchFamily="34" charset="2"/>
              </a:rPr>
              <a:t>0</a:t>
            </a:r>
            <a:r>
              <a:rPr lang="en-GB" dirty="0" smtClean="0"/>
              <a:t>, therefore </a:t>
            </a:r>
            <a:r>
              <a:rPr lang="en-GB" dirty="0" smtClean="0">
                <a:latin typeface="CMMI12" pitchFamily="34" charset="2"/>
              </a:rPr>
              <a:t>N</a:t>
            </a:r>
            <a:r>
              <a:rPr lang="en-GB" dirty="0" smtClean="0"/>
              <a:t> large?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715008" y="4214818"/>
            <a:ext cx="1785950" cy="785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 Distribution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Distribution over              .</a:t>
            </a:r>
            <a:endParaRPr lang="en-GB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35149" y="2500306"/>
            <a:ext cx="4673701" cy="188106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1772" y="1782548"/>
            <a:ext cx="1207773" cy="350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(4)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indent="-1588">
              <a:tabLst>
                <a:tab pos="361950" algn="l"/>
              </a:tabLst>
            </a:pPr>
            <a:r>
              <a:rPr lang="en-GB" sz="2800" b="1" dirty="0" smtClean="0"/>
              <a:t>Kernel Density Estimation: </a:t>
            </a:r>
            <a:r>
              <a:rPr lang="en-GB" sz="2800" dirty="0" smtClean="0"/>
              <a:t>fix </a:t>
            </a:r>
            <a:r>
              <a:rPr lang="en-GB" sz="2800" dirty="0" smtClean="0">
                <a:latin typeface="CMMI12" pitchFamily="34" charset="2"/>
              </a:rPr>
              <a:t>V</a:t>
            </a:r>
            <a:r>
              <a:rPr lang="en-GB" sz="2800" dirty="0" smtClean="0"/>
              <a:t>, estimate </a:t>
            </a:r>
            <a:r>
              <a:rPr lang="en-GB" sz="2800" dirty="0" smtClean="0">
                <a:latin typeface="CMMI12" pitchFamily="34" charset="2"/>
              </a:rPr>
              <a:t>K</a:t>
            </a:r>
            <a:r>
              <a:rPr lang="en-GB" sz="2800" dirty="0" smtClean="0"/>
              <a:t> from the data. Let </a:t>
            </a:r>
            <a:r>
              <a:rPr lang="en-GB" sz="2800" dirty="0" smtClean="0">
                <a:latin typeface="CMSY10" pitchFamily="34" charset="2"/>
              </a:rPr>
              <a:t>R</a:t>
            </a:r>
            <a:r>
              <a:rPr lang="en-GB" sz="2800" dirty="0" smtClean="0"/>
              <a:t> be a hypercube centred on </a:t>
            </a:r>
            <a:r>
              <a:rPr lang="en-GB" sz="2800" dirty="0" smtClean="0">
                <a:latin typeface="CMBX10" pitchFamily="34" charset="2"/>
              </a:rPr>
              <a:t>x</a:t>
            </a:r>
            <a:r>
              <a:rPr lang="en-GB" sz="2800" dirty="0" smtClean="0"/>
              <a:t> and define the kernel function (</a:t>
            </a:r>
            <a:r>
              <a:rPr lang="en-GB" sz="2800" dirty="0" err="1" smtClean="0"/>
              <a:t>Parzen</a:t>
            </a:r>
            <a:r>
              <a:rPr lang="en-GB" sz="2800" dirty="0" smtClean="0"/>
              <a:t> window)</a:t>
            </a:r>
          </a:p>
          <a:p>
            <a:pPr marL="1588" indent="-1588">
              <a:tabLst>
                <a:tab pos="361950" algn="l"/>
              </a:tabLst>
            </a:pPr>
            <a:endParaRPr lang="en-GB" sz="2800" dirty="0" smtClean="0"/>
          </a:p>
          <a:p>
            <a:pPr marL="1588" indent="-1588">
              <a:tabLst>
                <a:tab pos="361950" algn="l"/>
              </a:tabLst>
            </a:pPr>
            <a:endParaRPr lang="en-GB" sz="2800" dirty="0" smtClean="0"/>
          </a:p>
          <a:p>
            <a:pPr marL="1588" indent="-1588">
              <a:spcBef>
                <a:spcPts val="2400"/>
              </a:spcBef>
              <a:tabLst>
                <a:tab pos="361950" algn="l"/>
              </a:tabLst>
            </a:pPr>
            <a:r>
              <a:rPr lang="en-GB" sz="2800" dirty="0" smtClean="0"/>
              <a:t>	It follows  that </a:t>
            </a:r>
          </a:p>
          <a:p>
            <a:pPr marL="1588" indent="-1588">
              <a:spcBef>
                <a:spcPts val="2400"/>
              </a:spcBef>
              <a:tabLst>
                <a:tab pos="361950" algn="l"/>
              </a:tabLst>
            </a:pPr>
            <a:r>
              <a:rPr lang="en-GB" sz="2800" dirty="0" smtClean="0"/>
              <a:t>                                and hence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5786" y="4837882"/>
            <a:ext cx="7552794" cy="766877"/>
            <a:chOff x="1091172" y="4738700"/>
            <a:chExt cx="7552794" cy="766877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1172" y="4738700"/>
              <a:ext cx="2337820" cy="762002"/>
            </a:xfrm>
            <a:prstGeom prst="rect">
              <a:avLst/>
            </a:prstGeom>
            <a:noFill/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90047" y="4743459"/>
              <a:ext cx="3453919" cy="7621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8356" y="3223595"/>
            <a:ext cx="6882910" cy="6340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(5)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/>
          </a:bodyPr>
          <a:lstStyle/>
          <a:p>
            <a:pPr marL="1588" indent="-1588">
              <a:tabLst>
                <a:tab pos="361950" algn="l"/>
              </a:tabLst>
            </a:pPr>
            <a:r>
              <a:rPr lang="en-GB" dirty="0" smtClean="0"/>
              <a:t>To avoid discontinuities in p(x), use a smooth kernel, e.g. a Gaussian</a:t>
            </a:r>
          </a:p>
          <a:p>
            <a:pPr marL="1588" indent="-1588">
              <a:tabLst>
                <a:tab pos="361950" algn="l"/>
              </a:tabLst>
            </a:pPr>
            <a:endParaRPr lang="en-GB" dirty="0" smtClean="0"/>
          </a:p>
          <a:p>
            <a:pPr marL="1588" indent="-1588">
              <a:tabLst>
                <a:tab pos="361950" algn="l"/>
              </a:tabLst>
            </a:pPr>
            <a:endParaRPr lang="en-GB" dirty="0" smtClean="0"/>
          </a:p>
          <a:p>
            <a:pPr marL="1588" indent="-1588">
              <a:tabLst>
                <a:tab pos="361950" algn="l"/>
              </a:tabLst>
            </a:pPr>
            <a:endParaRPr lang="en-GB" dirty="0" smtClean="0"/>
          </a:p>
          <a:p>
            <a:pPr marL="1588" indent="-1588">
              <a:tabLst>
                <a:tab pos="361950" algn="l"/>
              </a:tabLst>
            </a:pPr>
            <a:endParaRPr lang="en-GB" dirty="0" smtClean="0"/>
          </a:p>
          <a:p>
            <a:pPr marL="1588" indent="-1588">
              <a:tabLst>
                <a:tab pos="361950" algn="l"/>
              </a:tabLst>
            </a:pPr>
            <a:r>
              <a:rPr lang="en-GB" sz="1800" dirty="0" smtClean="0"/>
              <a:t>Any kernel such that</a:t>
            </a:r>
          </a:p>
          <a:p>
            <a:pPr marL="1588" indent="-1588">
              <a:tabLst>
                <a:tab pos="361950" algn="l"/>
              </a:tabLst>
            </a:pPr>
            <a:endParaRPr lang="en-GB" sz="1800" dirty="0" smtClean="0"/>
          </a:p>
          <a:p>
            <a:pPr marL="1588" indent="-1588">
              <a:tabLst>
                <a:tab pos="361950" algn="l"/>
              </a:tabLst>
            </a:pPr>
            <a:endParaRPr lang="en-GB" sz="1800" dirty="0" smtClean="0"/>
          </a:p>
          <a:p>
            <a:pPr marL="1588" indent="-1588">
              <a:tabLst>
                <a:tab pos="361950" algn="l"/>
              </a:tabLst>
            </a:pPr>
            <a:endParaRPr lang="en-GB" sz="1800" dirty="0" smtClean="0"/>
          </a:p>
          <a:p>
            <a:pPr marL="1588" indent="-1588">
              <a:tabLst>
                <a:tab pos="361950" algn="l"/>
              </a:tabLst>
            </a:pPr>
            <a:r>
              <a:rPr lang="en-GB" sz="1800" dirty="0" smtClean="0"/>
              <a:t>will work.</a:t>
            </a: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83789" y="5036454"/>
            <a:ext cx="1778893" cy="821438"/>
          </a:xfrm>
          <a:prstGeom prst="rect">
            <a:avLst/>
          </a:prstGeom>
          <a:noFill/>
          <a:ln/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2715498"/>
            <a:ext cx="3757439" cy="1499320"/>
          </a:xfrm>
          <a:prstGeom prst="rect">
            <a:avLst/>
          </a:prstGeom>
          <a:noFill/>
          <a:ln/>
          <a:effectLst/>
        </p:spPr>
      </p:pic>
      <p:grpSp>
        <p:nvGrpSpPr>
          <p:cNvPr id="17" name="Group 16"/>
          <p:cNvGrpSpPr/>
          <p:nvPr/>
        </p:nvGrpSpPr>
        <p:grpSpPr>
          <a:xfrm>
            <a:off x="4695026" y="2138187"/>
            <a:ext cx="4000500" cy="3660409"/>
            <a:chOff x="4643466" y="2138187"/>
            <a:chExt cx="4000500" cy="3660409"/>
          </a:xfrm>
        </p:grpSpPr>
        <p:pic>
          <p:nvPicPr>
            <p:cNvPr id="11" name="Picture 10" descr="Figure2.2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3466" y="2138187"/>
              <a:ext cx="4000500" cy="329107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45356" y="5429264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h</a:t>
              </a:r>
              <a:r>
                <a:rPr lang="en-GB" dirty="0" smtClean="0"/>
                <a:t> acts as a smoother.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(6)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588" indent="-1588">
              <a:tabLst>
                <a:tab pos="361950" algn="l"/>
              </a:tabLst>
            </a:pPr>
            <a:r>
              <a:rPr lang="en-GB" sz="2800" b="1" dirty="0" smtClean="0"/>
              <a:t>Nearest Neighbour Density Estimation: </a:t>
            </a:r>
            <a:r>
              <a:rPr lang="en-GB" sz="2800" dirty="0" smtClean="0"/>
              <a:t>fix </a:t>
            </a:r>
            <a:r>
              <a:rPr lang="en-GB" sz="2800" dirty="0" smtClean="0">
                <a:latin typeface="CMMI12" pitchFamily="34" charset="2"/>
              </a:rPr>
              <a:t>K</a:t>
            </a:r>
            <a:r>
              <a:rPr lang="en-GB" sz="2800" dirty="0" smtClean="0"/>
              <a:t>, estimate </a:t>
            </a:r>
            <a:r>
              <a:rPr lang="en-GB" sz="2800" dirty="0" smtClean="0">
                <a:latin typeface="CMMI12" pitchFamily="34" charset="2"/>
              </a:rPr>
              <a:t>V</a:t>
            </a:r>
            <a:r>
              <a:rPr lang="en-GB" sz="2800" dirty="0" smtClean="0"/>
              <a:t> from the data. Consider a </a:t>
            </a:r>
            <a:r>
              <a:rPr lang="en-GB" sz="2800" dirty="0" err="1" smtClean="0"/>
              <a:t>hypersphere</a:t>
            </a:r>
            <a:r>
              <a:rPr lang="en-GB" sz="2800" dirty="0" smtClean="0"/>
              <a:t> centred on </a:t>
            </a:r>
            <a:r>
              <a:rPr lang="en-GB" sz="2800" dirty="0" smtClean="0">
                <a:latin typeface="CMBX10" pitchFamily="34" charset="2"/>
              </a:rPr>
              <a:t>x</a:t>
            </a:r>
            <a:r>
              <a:rPr lang="en-GB" sz="2800" dirty="0" smtClean="0"/>
              <a:t> and let it grow to a volume, </a:t>
            </a:r>
            <a:r>
              <a:rPr lang="en-GB" sz="2800" dirty="0" smtClean="0">
                <a:latin typeface="CMMI12" pitchFamily="34" charset="2"/>
              </a:rPr>
              <a:t>V</a:t>
            </a:r>
            <a:r>
              <a:rPr lang="en-GB" sz="2800" dirty="0" smtClean="0"/>
              <a:t> </a:t>
            </a:r>
            <a:r>
              <a:rPr lang="en-GB" sz="2800" baseline="36000" dirty="0" smtClean="0">
                <a:latin typeface="CMMI10" pitchFamily="34" charset="2"/>
              </a:rPr>
              <a:t>?</a:t>
            </a:r>
            <a:r>
              <a:rPr lang="en-GB" sz="2800" dirty="0" smtClean="0"/>
              <a:t>, that includes </a:t>
            </a:r>
            <a:r>
              <a:rPr lang="en-GB" sz="2800" dirty="0" smtClean="0">
                <a:latin typeface="CMMI12" pitchFamily="34" charset="2"/>
              </a:rPr>
              <a:t>K</a:t>
            </a:r>
            <a:r>
              <a:rPr lang="en-GB" sz="2800" dirty="0" smtClean="0"/>
              <a:t> of the given </a:t>
            </a:r>
            <a:r>
              <a:rPr lang="en-GB" sz="2800" dirty="0" smtClean="0">
                <a:latin typeface="CMMI12" pitchFamily="34" charset="2"/>
              </a:rPr>
              <a:t>N </a:t>
            </a:r>
            <a:r>
              <a:rPr lang="en-GB" sz="2800" dirty="0" smtClean="0"/>
              <a:t>data points. Then</a:t>
            </a:r>
          </a:p>
        </p:txBody>
      </p:sp>
      <p:pic>
        <p:nvPicPr>
          <p:cNvPr id="11" name="Content Placeholder 10" descr="Figure2.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4998" y="2133177"/>
            <a:ext cx="4000500" cy="3291078"/>
          </a:xfrm>
        </p:spPr>
      </p:pic>
      <p:sp>
        <p:nvSpPr>
          <p:cNvPr id="13" name="TextBox 12"/>
          <p:cNvSpPr txBox="1"/>
          <p:nvPr/>
        </p:nvSpPr>
        <p:spPr>
          <a:xfrm>
            <a:off x="4796916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 acts as a smoother.</a:t>
            </a:r>
            <a:endParaRPr lang="en-GB" dirty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71707" y="5227412"/>
            <a:ext cx="1685847" cy="6304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Nonparametric Methods (7)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Nonparametric models (not histograms) requires storing and computing with the entire data set. </a:t>
            </a:r>
          </a:p>
          <a:p>
            <a:r>
              <a:rPr lang="en-GB" dirty="0" smtClean="0"/>
              <a:t>Parametric models, once fitted, are much more efficient in terms of storage and computation.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-Nearest-Neighbours for Classification (1)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Given a data set with </a:t>
            </a:r>
            <a:r>
              <a:rPr lang="en-GB" sz="2800" dirty="0" err="1" smtClean="0">
                <a:latin typeface="CMMI10" pitchFamily="34" charset="2"/>
              </a:rPr>
              <a:t>N</a:t>
            </a:r>
            <a:r>
              <a:rPr lang="en-GB" sz="2800" baseline="-20000" dirty="0" err="1" smtClean="0">
                <a:latin typeface="CMMI10" pitchFamily="34" charset="2"/>
              </a:rPr>
              <a:t>k</a:t>
            </a:r>
            <a:r>
              <a:rPr lang="en-GB" sz="2800" dirty="0" smtClean="0"/>
              <a:t> data points from class </a:t>
            </a:r>
            <a:r>
              <a:rPr lang="en-GB" sz="2800" dirty="0" smtClean="0">
                <a:latin typeface="CMSY10" pitchFamily="34" charset="2"/>
              </a:rPr>
              <a:t>C</a:t>
            </a:r>
            <a:r>
              <a:rPr lang="en-GB" sz="2800" baseline="-20000" dirty="0" smtClean="0">
                <a:latin typeface="CMMI10" pitchFamily="34" charset="2"/>
              </a:rPr>
              <a:t>k</a:t>
            </a:r>
            <a:r>
              <a:rPr lang="en-GB" sz="2800" dirty="0" smtClean="0"/>
              <a:t> and                      ,  we have</a:t>
            </a:r>
          </a:p>
          <a:p>
            <a:endParaRPr lang="en-GB" sz="2800" dirty="0" smtClean="0"/>
          </a:p>
          <a:p>
            <a:pPr>
              <a:spcBef>
                <a:spcPts val="2100"/>
              </a:spcBef>
            </a:pPr>
            <a:r>
              <a:rPr lang="en-GB" sz="2800" dirty="0" smtClean="0"/>
              <a:t>and correspondingly</a:t>
            </a:r>
          </a:p>
          <a:p>
            <a:endParaRPr lang="en-GB" sz="2800" dirty="0" smtClean="0"/>
          </a:p>
          <a:p>
            <a:pPr>
              <a:spcBef>
                <a:spcPts val="1800"/>
              </a:spcBef>
            </a:pPr>
            <a:r>
              <a:rPr lang="en-GB" sz="2800" dirty="0" smtClean="0"/>
              <a:t>Since                       , </a:t>
            </a:r>
            <a:r>
              <a:rPr lang="en-GB" sz="2800" dirty="0" err="1" smtClean="0"/>
              <a:t>Bayes</a:t>
            </a:r>
            <a:r>
              <a:rPr lang="en-GB" sz="2800" dirty="0" smtClean="0"/>
              <a:t>’ theorem gives</a:t>
            </a:r>
            <a:endParaRPr lang="en-GB" sz="2800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6040" y="2149786"/>
            <a:ext cx="1649733" cy="35052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1499" y="2643182"/>
            <a:ext cx="1484759" cy="627509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4605" y="3714752"/>
            <a:ext cx="2057405" cy="658370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7324" y="4562170"/>
            <a:ext cx="1800230" cy="315468"/>
          </a:xfrm>
          <a:prstGeom prst="rect">
            <a:avLst/>
          </a:prstGeom>
          <a:noFill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3113" y="5152468"/>
            <a:ext cx="3830200" cy="71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-Nearest-Neighbours for Classification (2)</a:t>
            </a:r>
            <a:endParaRPr lang="en-GB" dirty="0"/>
          </a:p>
        </p:txBody>
      </p:sp>
      <p:pic>
        <p:nvPicPr>
          <p:cNvPr id="9" name="Content Placeholder 8" descr="Figure2.27a.jpg"/>
          <p:cNvPicPr>
            <a:picLocks noGrp="1" noChangeAspect="1"/>
          </p:cNvPicPr>
          <p:nvPr>
            <p:ph idx="1"/>
          </p:nvPr>
        </p:nvPicPr>
        <p:blipFill>
          <a:blip r:embed="rId2"/>
          <a:srcRect b="7435"/>
          <a:stretch>
            <a:fillRect/>
          </a:stretch>
        </p:blipFill>
        <p:spPr>
          <a:xfrm>
            <a:off x="700086" y="1980362"/>
            <a:ext cx="3657600" cy="3571900"/>
          </a:xfrm>
        </p:spPr>
      </p:pic>
      <p:grpSp>
        <p:nvGrpSpPr>
          <p:cNvPr id="15" name="Group 14"/>
          <p:cNvGrpSpPr/>
          <p:nvPr/>
        </p:nvGrpSpPr>
        <p:grpSpPr>
          <a:xfrm>
            <a:off x="4857752" y="1980362"/>
            <a:ext cx="3657600" cy="3736857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MMI10" pitchFamily="34" charset="2"/>
                </a:rPr>
                <a:t>K</a:t>
              </a:r>
              <a:r>
                <a:rPr lang="en-GB" dirty="0" smtClean="0">
                  <a:latin typeface="CMR12" pitchFamily="34" charset="2"/>
                </a:rPr>
                <a:t> = 1</a:t>
              </a:r>
              <a:endParaRPr lang="en-GB" dirty="0">
                <a:latin typeface="CMR12" pitchFamily="34" charset="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08968" y="536556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>
                <a:latin typeface="CMR12" pitchFamily="34" charset="2"/>
              </a:rPr>
              <a:t> = 3</a:t>
            </a:r>
            <a:endParaRPr lang="en-GB" dirty="0">
              <a:latin typeface="CMR12" pitchFamily="34" charset="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MMI10" pitchFamily="34" charset="2"/>
              </a:rPr>
              <a:t>K</a:t>
            </a:r>
            <a:r>
              <a:rPr lang="en-GB" dirty="0" smtClean="0"/>
              <a:t>-Nearest-Neighbours for Classification (3)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77" y="1428736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342" y="1428736"/>
            <a:ext cx="2706624" cy="32552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372" y="500063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K acts as a smother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For                , the error rate of the 1-nearest-neighbour classifier is never more than twice the optimal error (obtained from the true conditional class distributions).</a:t>
            </a: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878" y="5353695"/>
            <a:ext cx="778766" cy="178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Bayesian Bernoulli</a:t>
            </a:r>
            <a:endParaRPr lang="en-GB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780" y="1785360"/>
            <a:ext cx="6248437" cy="1929396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7863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Beta distribution provides the </a:t>
            </a:r>
            <a:r>
              <a:rPr lang="en-GB" sz="2400" i="1" dirty="0" smtClean="0"/>
              <a:t>conjugate</a:t>
            </a:r>
            <a:r>
              <a:rPr lang="en-GB" sz="2400" dirty="0" smtClean="0"/>
              <a:t> prior for the Bernoulli distribution.</a:t>
            </a:r>
            <a:endParaRPr lang="en-GB" sz="2400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504" y="4077278"/>
            <a:ext cx="4062991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book}&#10;\pagestyle{empty}&#10;\input{C:/Users/markussv/depots/CMBBOOK/latex/prml-utils}&#10;\begin{document}&#10;\[&#10;&#10;\]&#10;\end{document}&#10;"/>
  <p:tag name="EMBEDFONTS" val="1"/>
  <p:tag name="FIRSTMARKUSSV@9CFEVIMFUVWXY5M7" val="28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 \mbox{$m$ heads}| N, 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99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mu, \boldLambda|\boldmu_0, \beta, \bfW, \nu) =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3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oldmu|\boldmu_0, (\beta&#10;    \boldLambda)^{-1}) \, {\cal W}(\boldLambda|\bfW, \n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472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|\mu, a, b) &amp;=&amp; \int_0^\infty {\cal N}(x|\mu, \tau^{-1}) {\rm&#10;    Gam}(\tau|a,b) \diff{\tau} \\&#10;    &amp;=&amp; \int_0^\infty {\cal N}&#10;    \left (x|\mu, (\eta \lambda)^{-1} \right) {\rm&#10;    Gam}(\eta|\nu/2, \nu/2) \diff{\eta} \\&#10;    &amp; = &amp; \frac{\Gamma(\nu/2 + 1/2)}&#10;    {\Gamma(\nu/2)} \left(&#10;    \frac{\lambda}{\pi \nu} \right)^{1/2} \left[ 1 +&#10;    \frac{\lambda (x - \mu)^2}{\nu} \right]^{-\nu/2 - 1/2} \\&#10;    &amp;=&amp; {\rm St}(x|\mu, \lambda, \nu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7"/>
  <p:tag name="PICTUREFILESIZE" val="2492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ambda = a/b \hspace{1cm} \eta = \tau b/a \hspace{1cm}  \nu = 2a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1"/>
  <p:tag name="PICTUREFILESIZE" val="33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cc}&#10; &amp; $\nu=1$ &amp; $\nu \rightarrow \infty$   \\ \hline&#10;${\rm St}(x|\mu, \lambda, \nu)$ &amp; Cauchy &amp; ${\cal N}(x|\mu,&#10;\lambda^{-1})$ \rule{0mm}{4mm} % strut for extra v.space&#10;\end{tabular} 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8"/>
  <p:tag name="PICTUREFILESIZE" val="662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{\rm St}(\bfx|\boldmu, \boldLambda, \nu) &amp; = &amp; \int_0^\infty&#10;    {\cal N}(\bfx|\boldmu, (\eta \boldLambda)^{-1}) {\rm&#10;    Gam}(\eta|\nu/2, \nu/2) \diff{\eta} \\&#10;&amp; = &amp;  \frac{\Gamma(D/2 +&#10;    \nu/2)} {\Gamma(\nu/2)}&#10;    \frac{|\boldLambda|^{1/2}}{(\pi \nu)^{D/2}}  \left[ 1 +&#10;    \frac{\Delta^2}{\nu} \right]^{-D/2 - \nu/2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7"/>
  <p:tag name="PICTUREFILESIZE" val="166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Delta^2 = (\bfx - \boldmu)^\T \boldLambda (\bfx -&#10;    \bold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29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alignat*}{2}&#10;  \expect[\bfx] &amp;= \boldmu, \quad &amp;\mbox{if $\nu  &gt; 1$} \\&#10;  {\rm cov}[\bfx] &amp;= \frac{\nu}{(\nu - 2)} &#10; \boldLambda^{-1}, \quad &amp;\mbox{if $\nu  &gt; 2$} \\&#10;  {\rm mode}[\bfx] &amp;= \boldmu &amp;&#10;\end{alignat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6"/>
  <p:tag name="PICTUREFILESIZE" val="77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theta) &amp;\geqslant&amp; 0 \\&#10;  \int_0^{2\pi} p(\theta) \diff{\theta} &amp;=&amp; 1\\&#10;  p(\theta + 2\pi) &amp;=&amp; p(\theta).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9"/>
  <p:tag name="PICTUREFILESIZE" val="6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\theta|\theta_0, m) = \frac{1}{2 \pi I_0(m)} \exp \left\{ m \cos(\theta&#10;    - \theta_0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6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Bin}(m|N, \mu) = {N \choose m}&#10;    \mu^{m} (1 - \mu)^{N-m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6"/>
  <p:tag name="PICTUREFILESIZE" val="589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I_0(m) = \frac{1}{2\pi} \int_0^{2\pi} \exp \left\{ m \cos&#10;    \theta \right\} \diff{\theta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6"/>
  <p:tag name="PICTUREFILESIZE" val="55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D} = \{\theta_1, \ldots, \theta_N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5"/>
  <p:tag name="PICTUREFILESIZE" val="239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{\cal D}|\theta_0, m) = - N \ln (2\pi) - N \ln I_0(m) +&#10;    m \sum_{n=1}^N \cos (\theta_n - \theta_0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7"/>
  <p:tag name="PICTUREFILESIZE" val="87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heta_0^{\rm ML} = \tan^{-1} \left\{ \frac{\sum_n \sin \theta_n}&#10;    {\sum_n \cos \theta_n}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1"/>
  <p:tag name="PICTUREFILESIZE" val="54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I_1(m_{\rm ML})}{I_0(m_{\rm ML})} = &#10;\frac{1}{N} \sum_{n=1}^N \cos (\theta_n -&#10;    \theta_0^{\rm ML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68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sum_{k=1}^K \pi_k {\cal N}(\bfx|\boldmu_k,&#10;    \boldSigma_k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52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 \pi_k \geqslant 0 \qquad \sum_{k=1}^K \pi_k = 1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40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\bfX|\boldpi, \boldmu, \boldSigma) = \sum_{n=1}^N \ln&#10;    \left\{ \sum_{k=1}^K \pi_k {\cal N}(\bfx_n|\boldmu_k,&#10;    \boldSigma_k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8"/>
  <p:tag name="PICTUREFILESIZE" val="90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eta) = h(\bfx)g(\boldeta)&#10;    \exp \left\{ \boldeta^\T \bfu(\bfx)&#10;    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2"/>
  <p:tag name="PICTUREFILESIZE" val="49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g(\boldeta) \int h(\bfx) \exp \left\{ \boldeta^\T \bfu(\bfx)&#10;     \right\} \diff{\bfx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8"/>
  <p:tag name="PICTUREFILESIZE" val="550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m] \equiv \sum_{m=0}^N m {\rm Bin}(m|N, \mu) = N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54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x|\mu) &amp; = &amp; {\rm Bern}(x|\mu) = \mu^x (1 - \mu)^{1 - x} \\&#10;&amp;=&amp; \exp \left\{ x \ln \mu + (1 - x) \ln (1 - \mu)&#10;\right\} \\&#10;&amp;=&amp; (1 - \mu) \exp  \left\{ \ln \left( \frac{\mu}{1-\mu}\right) x&#10;\right\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9"/>
  <p:tag name="PICTUREFILESIZE" val="123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ta = \ln \left( \frac{\mu}{1-\mu}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8"/>
  <p:tag name="PICTUREFILESIZE" val="298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 = \sigma(\eta) = \frac{1}{1 + \exp(-\eta)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6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|\eta) = \sigma(-\eta) \exp( \eta 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35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u(x) &amp;=&amp; x \\&#10;  h(x) &amp;=&amp; 1 \\&#10;  g(\eta) &amp;=&amp; 1 - \sigma(\eta) = \sigma(-\eta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5"/>
  <p:tag name="PICTUREFILESIZE" val="56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mu) = \prod_{k=1}^M \mu_k^{x_k} = \exp \left\{&#10;\sum_{k=1}^M x_k \ln \mu_k \right\} = &#10;h(\bfx) g(\boldeta) \exp\left( \boldeta^\T \bfu(\bfx)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1"/>
  <p:tag name="PICTUREFILESIZE" val="114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(x_1, \ldots, x_M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0"/>
  <p:tag name="PICTUREFILESIZE" val="24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eta = (\eta_1, \ldots, \eta_M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25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eta_k &amp;=&amp; \ln \mu_k \\&#10;\bfu(\bfx) &amp;=&amp; \bfx \\&#10;  h(\bfx) &amp;=&amp; 1 \\&#10;  g(\boldeta) &amp;=&amp; 1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9"/>
  <p:tag name="PICTUREFILESIZE" val="518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k=1}^M \mu_k = 1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28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var}[m] \equiv \sum_{m=0}^N \left(m - \expect [ m ] \right)^2&#10;  {\rm Bin}(m|N, \mu) = N \mu (1 - 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77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extstyle \mu_{M} = 1 - \sum_{k=1}^{M-1} \mu_k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7"/>
  <p:tag name="PICTUREFILESIZE" val="28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ta_k = \ln \left( \frac{\mu_k}{1 - \sum_{j=1}^{M-1} \mu_j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46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_k = \frac{\exp(\eta_k)}{1 + \sum_{j=1}^{M-1} \exp(\eta_j)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9"/>
  <p:tag name="PICTUREFILESIZE" val="51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0 \leqslant \mu_k \leqslant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9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k=1}^{M-1} \mu_k \leqslant 1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1"/>
  <p:tag name="PICTUREFILESIZE" val="307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mu) = h(\bfx) g(\boldeta) \exp\left( \boldeta^\T \bfu(\bfx)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1"/>
  <p:tag name="PICTUREFILESIZE" val="51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boldeta &amp; = &amp; (\eta_1, \ldots, \eta_{M-1},0)^\T \\&#10;\bfu(\bfx) &amp;=&amp; \bfx \\&#10;  h(\bfx) &amp;=&amp; 1 \\&#10;  g(\boldeta) &amp;=&amp; \left(1 + \sum_{k=1}^{M-1} \exp(\eta_k) \right)^{-1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9"/>
  <p:tag name="PICTUREFILESIZE" val="1121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x|\mu, \sigma^2) &amp;=&amp; \frac{1}{(2 \pi \sigma^2)^{1/2}}&#10;  \exp \left\{ - \frac{1}{2 \sigma^2} (x - \mu)^2 \right\} \\&#10;  &amp;=&amp; \frac{1}{(2 \pi \sigma^2)^{1/2}} \exp \left\{ - \frac{1}{2 \sigma^2}x^2 +&#10;  \frac{\mu}{\sigma^2} x - \frac{1}{2 \sigma^2}\mu^2 \right\} \\&#10;&amp; = &amp; h(x) g(\boldeta) \exp \left\{ \boldeta^\T \bfu(x)  \right\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4"/>
  <p:tag name="PICTUREFILESIZE" val="1770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alignat*}{2}&#10;  \boldeta &amp;= \begin{pmatrix} \mu/\sigma^2 \\ -1/2\sigma^2 &#10; \end{pmatrix} &amp; \qquad  h(\bfx) &amp;= (2\pi)^{-1/2} \\&#10;  \bfu(x) &amp;= \begin{pmatrix} x \\ x^2 \end{pmatrix} &amp; \qquad&#10;   g(\boldeta) &amp;= (-2\eta_2)^{1/2} \exp \left( \frac{\eta_1^2}&#10;    {4\eta_2} \right). &#10;\end{alignat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1"/>
  <p:tag name="PICTUREFILESIZE" val="134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- \nabla \ln g(\boldeta) = \expect[\bfu(\bfx)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1"/>
  <p:tag name="PICTUREFILESIZE" val="31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Bin}(m|10, 0.25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7"/>
  <p:tag name="PICTUREFILESIZE" val="258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abla g(\boldeta) \int h(\bfx)&#10;    \exp \left\{ \boldeta^\T \bfu(\bfx) \right\} \diff{\bfx} +&#10;  g(\boldeta) \int h(\bfx) \exp&#10;    \left\{ \boldeta^\T \bfu(\bfx) \right\} \bfu(\bfx) \diff{\bfx} =&#10;   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9"/>
  <p:tag name="PICTUREFILESIZE" val="93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\bfu(\bfx)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"/>
  <p:tag name="PICTUREFILESIZE" val="17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1 / g(\bold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"/>
  <p:tag name="PICTUREFILESIZE" val="18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eta) = \left( \prod_{n=1}^N h(\bfx_n) \right)&#10;    g(\boldeta)^N \exp\left\{ \boldeta^\T \sum_{n=1}^N&#10;    \bfu(\bfx_n) \right\}.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6"/>
  <p:tag name="PICTUREFILESIZE" val="983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- \nabla \ln g(\boldeta_{\rm ML}) = \frac{1}{N}&#10;    \sum_{n=1}^N \bfu(\bfx_n)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7"/>
  <p:tag name="PICTUREFILESIZE" val="54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\{\bfx_1, \ldots, \bfx_N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23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\boldeta|\boldchi, \nu) = f(\boldchi, \nu) g(\boldeta)^\nu&#10;    \exp \left\{ \nu \boldeta^\T \boldchi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8"/>
  <p:tag name="PICTUREFILESIZE" val="53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eta|\bfX, \boldchi, \nu) \propto&#10;    g(\boldeta)^{\nu + N} \exp\left\{ \boldeta^\T \left( \sum_{n=1}^N&#10;    \bfu(\bfx_n) + \nu \boldchi \right)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0"/>
  <p:tag name="PICTUREFILESIZE" val="96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lambda) = 1/K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4"/>
  <p:tag name="PICTUREFILESIZE" val="22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lambda) = 1/b-a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7"/>
  <p:tag name="PICTUREFILESIZE" val="24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x_{1}, \ldots, x_{N} \}, &#10;\mbox{\sf ~$m$ heads ($1$), $N-m$ tails ($0$)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9"/>
  <p:tag name="PICTUREFILESIZE" val="53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_\eta(\eta) = p_\lambda(\lambda) \left|&#10;  \frac{\diff{\lambda}}{\diff{\eta}} \right| = p_\lambda(\eta^2)&#10;  2 \eta \propto \et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5"/>
  <p:tag name="PICTUREFILESIZE" val="61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|\mu) =  f(x - \mu ) = f((x+c) - (\mu+c)) = &#10;f(\widehat{x} - \widehat{\mu}) = p(\widehat{x}|\widehat{\mu}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584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int_A^B p(\mu) \diff{\mu} = \int_{A-c}^{B-c} p(\mu) \diff{\mu}&#10;  = \int_A^B p(\mu - c) \diff{\mu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56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mu|\mu_0, \sigma_0^2) = {\cal N}(\mu|\mu_0,&#10;\sigma_0^2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2"/>
  <p:tag name="PICTUREFILESIZE" val="35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_{0}^{2} \rightarrow \infty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8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int_A^B p(\sigma) \diff{\sigma} = \int_{A/c}^{B/c} p(\sigma) \diff{\sigma}&#10;  = \int_A^B p\left(\frac{1}{c}\sigma \right) \frac{1}{c} \diff{\sigma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710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extstyle p(x|\sigma) = (1 / \sigma) f(x / \sigm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2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hat{x} = c x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"/>
  <p:tag name="PICTUREFILESIZE" val="149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_{\widehat{x}}(\widehat{x}) &#10;= p_{x}(x) \left| \frac{\diff{x}}{\diff{\widehat{x}}} \right| &#10;= p_{x}\left(\frac{\widehat{x}}{c}\right) \frac{1}{c}&#10;= \frac{1}{c \sigma} f\left(\frac{\widehat{x}}{c \sigma}\right) &#10;= p_{x}(\widehat{x}|\widehat{\sigma}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0"/>
  <p:tag name="PICTUREFILESIZE" val="93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cal N}(x|\mu, \sigma^2) \propto \sigma^{-1} \exp \left\{&#10;  -((x - \mu)/\sigma)^2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4"/>
  <p:tag name="PICTUREFILESIZE" val="51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 \mu) = \prod_{n=1}^N p(x_n|\mu) = \prod_{n=1}^N&#10;  \mu^{x_n} (1 - \mu)^{1 - {x_n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9"/>
  <p:tag name="PICTUREFILESIZE" val="65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Gam}(\lambda|a_{0},b_{0}) \propto  \lambda^{a_{0}-1} \exp ( - b_{0}&#10;    \lambda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7"/>
  <p:tag name="PICTUREFILESIZE" val="48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_i = \frac{n_i}{N \Delta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5"/>
  <p:tag name="PICTUREFILESIZE" val="24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= \int_{\cal R} p(\bfx) \diff{\bfx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1"/>
  <p:tag name="PICTUREFILESIZE" val="313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K \simeq NP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5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\simeq p({\bfx}) V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21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bfx}) \simeq \frac{K}{NV}.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"/>
  <p:tag name="PICTUREFILESIZE" val="28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k((\bfx - \bfx_n)/h) = \left\{%&#10;\begin{array}{ll}&#10;    1, &amp; \hbox{$|(x_{i} - x_{ni})/h| \leqslant 1/2$, \hspace{5mm}&#10;    $i = 1, \ldots, D$,} \\&#10;    0, &amp; \hbox{otherwise.} \\&#10;\end{array}%&#10;\right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1"/>
  <p:tag name="PICTUREFILESIZE" val="84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K = \sum_{n=1}^N k\left(\frac{\bfx - \bfx_n}{h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426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\bfx) = \frac{1}{N}&#10;    \sum_{n=1}^N \frac{1}{h^D} k\left(\frac{\bfx - \bfx_n}{h}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6"/>
  <p:tag name="PICTUREFILESIZE" val="612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k(\bfu) &amp;\geqslant&amp; 0, \\&#10;  \int k(\bfu) \diff{\bfu} &amp;=&amp; 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0"/>
  <p:tag name="PICTUREFILESIZE" val="39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{\cal D}| \mu) = \sum_{n=1}^N \ln p(x_n|\mu) = \sum_{n=1}^N&#10;  \left\{ x_n \ln \mu + (1 - x_n) \ln (1 - \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9"/>
  <p:tag name="PICTUREFILESIZE" val="812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align*}&#10;p(\bfx) = \frac{1}{N} \sum_{n=1}^N &amp; \frac{1}{(2 \pi h^2)^{D/2}} \\&#10;    &amp; \exp \left\{ - \frac{\|\bfx - \bfx_n\|^2}{2h^2} \right\}&#10;\end{align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8"/>
  <p:tag name="PICTUREFILESIZE" val="87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bfx}) \simeq \frac{K}{NV^{\star}}.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9"/>
  <p:tag name="PICTUREFILESIZE" val="174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extstyle \sum_k N_k = 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2"/>
  <p:tag name="PICTUREFILESIZE" val="220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frac{K}{N V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2"/>
  <p:tag name="PICTUREFILESIZE" val="28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\bfx|{\cal C}_k) = \frac{K_k}{N_k V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370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extstyle  p({\cal C}_k) = N_k / 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3"/>
  <p:tag name="PICTUREFILESIZE" val="260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C}_k|\bfx) = \frac{p(\bfx|{\cal C}_k) p({\cal C}_k)}{p(\bfx)}&#10;    = \frac{K_k}{K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4"/>
  <p:tag name="PICTUREFILESIZE" val="597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\rightarrow \infty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"/>
  <p:tag name="PICTUREFILESIZE" val="1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_{\rm ML} = \frac{1}{N} \sum_{n=1}^N x_n = \frac{m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7"/>
  <p:tag name="PICTUREFILESIZE" val="43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1, 1, 1 \} \rightarrow \mu_{\rm ML} = \frac{3}{3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36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x, \vectx, \vectt) = \int p(t|x, \bfw) p(\bfw| \vectx, \vectt)&#10;  \diff{\bfw}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9"/>
  <p:tag name="PICTUREFILESIZE" val="56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{\rm Beta}(\mu|a,b) &amp;=&amp;&#10;    \frac{\Gamma(a+b)}{\Gamma(a) \Gamma(b)}&#10;    \mu^{a-1} (1 - \mu)^{b-1} \\&#10;  \expect[\mu] &amp;=&amp; \frac{a}{a+b} \\&#10;  {\rm var}[\mu] &amp;=&amp; \frac{ab}{(a+b)^2(a+b+1)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126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 \in [0,1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6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mu|a_{0},b_{0},\mathcal{D}) &amp; \propto &amp; &#10;p(\mathcal{D}|\mu) p(\mu|a_{0},b_{0}) \\&#10;&amp; = &amp; \left( \prod_{n=1}^{N}   \mu^{x_n} (1 - \mu)^{1 - {x_n}}\right)&#10;{\rm Beta}(\mu|a_{0},b_{0}) \\&#10;&amp; \propto &amp; \mu^{m + a_{0} -1} (1 - \mu)^{(N-m) + b_{0} - 1} \\&#10;&amp; \propto &amp; {\rm Beta}(\mu|a_{N},b_{N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6"/>
  <p:tag name="PICTUREFILESIZE" val="180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_{N} = a_{0} + m \qquad b_{N} = b_{0} + (N-m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0"/>
  <p:tag name="PICTUREFILESIZE" val="36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a_{N} &amp; \rightarrow &amp; m \\&#10;   b_{N} &amp; \rightarrow &amp; N-m \\ &#10;  \expect[\mu] &amp;=&amp; \frac{a_{N}}{a_{N}+b_{N}} \rightarrow \frac{m}{N} &#10; = \mu_{\rm ML} \\&#10;  {\rm var}[\mu] &amp;=&amp; \frac{a_{N}b_{N}}{(a_{N}+b_{N})^2(a_{N}+b_{N}+1)}&#10; \rightarrow 0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9"/>
  <p:tag name="PICTUREFILESIZE" val="121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=1|a_{0},b_{0},{\cal D}) &amp; = &amp; \int_0^1 p(x=1|\mu) p(\mu |a_{0},b_{0},{\cal D}) \diff{\mu} \\&#10;    &amp; = &amp; \int_0^1 \mu p(\mu |a_{0},b_{0},{\cal D}) \diff{\mu} \\&#10;   &amp; = &amp; \expect[\mu|a_{0},b_{0},{\cal D}]&#10; = \frac{a_{N}}{b_{N}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5"/>
  <p:tag name="PICTUREFILESIZE" val="149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k:\mu_k \geqslant 0 \quad \mbox{\sf and} \quad &#10;\sum_{k=1}^{K} \mu_k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1"/>
  <p:tag name="PICTUREFILESIZE" val="46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|\boldmu) = \prod_{k=1}^K \mu_k^{x_k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4"/>
  <p:tag name="PICTUREFILESIZE" val="37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sum_{\bfx} p(\bfx|\boldmu) = \sum_{k=1}^K \mu_k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3"/>
  <p:tag name="PICTUREFILESIZE" val="45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expect[\bfx|\boldmu] = \sum_\bfx p(\bfx|\boldmu) \bfx = (\mu_1,&#10;    \ldots, \mu_K)^\T = \bold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7"/>
  <p:tag name="PICTUREFILESIZE" val="55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 | \boldth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"/>
  <p:tag name="PICTUREFILESIZE" val="18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(0, 0, 1, 0, 0, 0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23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\boldmu) = \prod_{n=1}^N \prod_{k=1}^K \mu_k^{x_{nk}} =&#10;\prod_{k=1}^K \mu_k^{ \left( \sum_n x_{nk} \right)} = \prod_{k=1}^K&#10;\mu_k^{m_k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5"/>
  <p:tag name="PICTUREFILESIZE" val="82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k=1}^K m_k \ln \mu_k + \lambda \left( \sum_{k=1}^K \mu_k - 1&#10;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0"/>
  <p:tag name="PICTUREFILESIZE" val="54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mu_k = - m_k/\lambda \qquad \mu^{\rm ML}_k = \frac{m_k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39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thcal{D} = \{ \bfx_{1}, \ldots, \bfx_{N}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7"/>
  <p:tag name="PICTUREFILESIZE" val="23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$\sum_{k} \mu_k = 1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19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Mult}(m_1, m_2, \ldots, m_K|\boldmu, N) &amp;=&amp;&#10;    {N \choose m_1 m_2 \ldots m_K} \prod_{k=1}^K \mu_k^{m_k} \\&#10;    \expect[m_k] &amp;=&amp; N \mu_k \\&#10;    {\rm var}[m_k] &amp;=&amp; N \mu_k (1 - \mu_k)  \\&#10;    {\rm cov}[m_j m_k] &amp;=&amp; - N \mu_j \mu_k&#10;\end{eqnarray*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7"/>
  <p:tag name="PICTUREFILESIZE" val="173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Dir}(\boldmu|\boldalpha) = \frac{\Gamma(\alpha_0)}&#10;    {\Gamma(\alpha_1) \cdots \Gamma(\alpha_K)} \prod_{k=1}^K&#10;    \mu_k^{\alpha_k - 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7"/>
  <p:tag name="PICTUREFILESIZE" val="67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_0 = \sum_{k=1}^K \alpha_k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1"/>
  <p:tag name="PICTUREFILESIZE" val="28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mu|{\cal D}, \boldalpha) \propto p({\cal D}|\boldmu)&#10;    p(\boldmu|\boldalpha)&#10;    \propto \prod_{k=1}^K \mu_k^{\alpha_k + m_k - 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0"/>
  <p:tag name="PICTUREFILESIZE" val="73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thet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"/>
  <p:tag name="PICTUREFILESIZE" val="11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\boldmu|{\cal D}, \boldalpha) &amp;=&amp; {\rm Dir}(\boldmu|\boldalpha + \bfm)&#10;    \\ &amp;=&amp; \frac{\Gamma(\alpha_0 + N)}&#10;    {\Gamma(\alpha_1 + m_1) \cdots \Gamma(\alpha_K + m_K)}&#10;    \prod_{k=1}^K \mu_k^{\alpha_k + m_k - 1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6"/>
  <p:tag name="PICTUREFILESIZE" val="112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_{k} = 10^{-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5"/>
  <p:tag name="PICTUREFILESIZE" val="17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_{k} = 10^{0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7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lpha_{k} = 10^{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67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Delta^2 = (\bfx - \boldmu)^\T \boldSigma^{-1} (\bfx -&#10;    \bold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7"/>
  <p:tag name="PICTUREFILESIZE" val="29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Sigma^{-1} = \sum_{i=1}^D \frac{1}{\lambda_i} \bfu_i \bfu_i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34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Delta^2 = \sum_{i=1}^D \frac{y_i^2}{\lambda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3"/>
  <p:tag name="PICTUREFILESIZE" val="30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y_i = \bfu_i^\T (\bfx - \bold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7"/>
  <p:tag name="PICTUREFILESIZE" val="2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{ \bfx_{1}, \ldots, \bfx_{N} \}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6"/>
  <p:tag name="PICTUREFILESIZE" val="190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expect[\bfx] &amp;=&amp; \frac{1}{(2\pi)^{D/2}} \frac{1}{|\boldSigma|^{1/2}} \int&#10;    \exp \left\{ -&#10;    \frac{1}{2} (\bfx - \boldmu)^\T \boldSigma^{-1} (\bfx -&#10;    \boldmu) \right\} \bfx \diff{\bfx} \\&#10;    &amp;=&amp; \frac{1}{(2\pi)^{D/2}} \frac{1}{|\boldSigma|^{1/2}} \int \exp \left\{ -&#10;    \frac{1}{2} \bfz^\T \boldSigma^{-1} \bfz \right\}&#10;    (\bfz + \boldmu) \diff{\bfz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4"/>
  <p:tag name="PICTUREFILESIZE" val="166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\bfx] = \bold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7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\bfx \bfx^\T] = \boldmu \boldmu^\T + \boldSigm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25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cov}[\bfx] = \expect \left[(\bfx - \expect[\bfx])&#10;    (\bfx - \expect[\bfx])^\T&#10;    \right] = \boldSigm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3"/>
  <p:tag name="PICTUREFILESIZE" val="43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 = \mathcal{N}( \bfx | \boldmu, \boldSigma 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30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Sigma =  \begin{pmatrix}&#10;  \boldSigma_{aa} &amp; \boldSigma_{ab} \\&#10;  \boldSigma_{ba} &amp; \boldSigma_{bb}&#10;\end{pmatri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38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mu = \begin{pmatrix}&#10;  \boldmu_a \\&#10;  \boldmu_b \\&#10;\end{pmatri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"/>
  <p:tag name="PICTUREFILESIZE" val="265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\begin{pmatrix}&#10;  \bfx_a \\&#10;  \bfx_b \\&#10;\end{pmatri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4"/>
  <p:tag name="PICTUREFILESIZE" val="25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Lambda \equiv \boldSigma^{-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5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boldLambda = \begin{pmatrix}&#10;  \boldLambda_{aa} &amp; \boldLambda_{ab} \\&#10;  \boldLambda_{ba} &amp; \boldLambda_{bb}&#10;\end{pmatri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36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thet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"/>
  <p:tag name="PICTUREFILESIZE" val="15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 \bfx_{a} | \bfx_{b} ) = \mathcal{N}( \bfx_{a} | \boldmu_{a|b}, \boldSigma_{a|b} 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2"/>
  <p:tag name="PICTUREFILESIZE" val="41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boldSigma_{a|b}  &amp;=&amp; \boldLambda_{aa}^{-1} &#10;  = \boldSigma_{aa} -  \boldSigma_{ab}&#10;  \boldSigma_{bb}^{-1} \boldSigma_{ba} \\&#10;  \boldmu_{a|b}  &amp;=&amp; \boldSigma_{a|b} \left\{ \boldLambda_{aa} \boldmu_a - \boldLambda_{ab}&#10;    (\bfx_b - \boldmu_b) \right\} \\&#10;    &amp;=&amp; \boldmu_a - \boldLambda_{aa}^{-1} \boldLambda_{ab}&#10;    (\bfx_b - \boldmu_b)  \\&#10;&amp;=&amp; \boldmu_a + \boldSigma_{ab}&#10;  \boldSigma_{bb}^{-1} (\bfx_b - \boldmu_b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6"/>
  <p:tag name="PICTUREFILESIZE" val="134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bfx_a) &amp; = &amp; \int p(\bfx_a, \bfx_b) \diff{\bfx_b} \\&#10;&amp; = &amp; {\cal N}(\bfx_a|\boldmu_a, \boldSigma_{aa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9"/>
  <p:tag name="PICTUREFILESIZE" val="61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bfx) &amp;=&amp; {\cal N} \left(\bfx | \boldmu, \boldLambda^{-1} \right)&#10;  \\&#10;  p(\bfy|\bfx) &amp;=&amp; {\cal N} \left(\bfy | \bfA \bfx + \bfb,&#10;  \bfL^{-1} \right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0"/>
  <p:tag name="PICTUREFILESIZE" val="71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bfy) &amp;=&amp; {\cal N}(\bfy | \bfA \boldmu + \bfb,&#10;  \bfL^{-1} + \bfA \boldLambda^{-1} \bfA^\T) \\&#10;  p(\bfx|\bfy) &amp;=&amp; {\cal N}(\bfx | \boldSigma \{&#10;  \bfA^\T \bfL (\bfy - \bfb) +&#10;  \boldLambda \boldmu \}, \boldSigma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4"/>
  <p:tag name="PICTUREFILESIZE" val="101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Sigma = (\boldLambda + \bfA^\T \bfL \bfA)^{-1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268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X = (\bfx_1, \ldots, \bfx_N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2"/>
  <p:tag name="PICTUREFILESIZE" val="24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\bfX | \boldmu, \boldSigma) = - \frac{ND}{2} \ln (2\pi) -&#10;\frac{N}{2} \ln |\boldSigma| - \frac{1}{2} \sum_{n=1}^N (\bfx_n -&#10;\boldmu)^\T \boldSigma^{-1} (\bfx_n - \bold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1"/>
  <p:tag name="PICTUREFILESIZE" val="99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um_{n=1}^N \bfx_n \hspace{20mm} \sum_{n=1}^N \bfx_n&#10;    \bfx_n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7"/>
  <p:tag name="PICTUREFILESIZE" val="38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\partial}{\partial \boldmu} \ln p(\bfX | \boldmu, \boldSigma)&#10;    = \sum_{n=1}^N \boldSigma^{-1} (\bfx_n - \boldmu)  = 0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6"/>
  <p:tag name="PICTUREFILESIZE" val="67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theta^{\star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"/>
  <p:tag name="PICTUREFILESIZE" val="12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mu_{\rm ML} = \frac{1}{N} \sum_{n=1}^N \bfx_n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7"/>
  <p:tag name="PICTUREFILESIZE" val="36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Sigma_{\rm ML} = \frac{1}{N} \sum_{n=1}^N&#10;    (\bfx_n - \boldmu_{\rm ML}) (\bfx_n - \boldmu_{\rm ML})^\T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3"/>
  <p:tag name="PICTUREFILESIZE" val="58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expect[\boldmu_{\rm ML}] &amp;=&amp; \boldmu \\&#10;  \expect[\boldSigma_{\rm ML}] &amp;=&amp; \frac{N-1}{N} \boldSigma 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1"/>
  <p:tag name="PICTUREFILESIZE" val="484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tilde{\boldSigma} = \frac{1}{N-1} \sum_{n=1}^N&#10;    (\bfx_n - \boldmu_{\rm ML}) (\bfx_n - \boldmu_{\rm ML})^\T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578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boldmu_{\rm ML}^{(N)} &amp;=&amp; \frac{1}{N} \sum_{n=1}^{N} \bfx_n \\&#10;  &amp;=&amp; \frac{1}{N} \bfx_{N} + \frac{1}{N} \sum_{n=1}^{N-1} \bfx_n \\&#10;  &amp;=&amp; \frac{1}{N} \bfx_{N} + \frac{N-1}{N} \boldmu_{\rm ML}^{(N-1)} \\&#10;  &amp;=&amp; \boldmu_{\rm ML}^{(N-1)} + \frac{1}{N} (\bfx_{N} - \boldmu_{\rm&#10;  ML}^{(N-1)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7"/>
  <p:tag name="PICTUREFILESIZE" val="156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f(\theta) \equiv \expect[z|\theta] = \int z p(z|\theta) \diff{z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5"/>
  <p:tag name="PICTUREFILESIZE" val="484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heta^{(N)} = \theta^{(N-1)} - a_{N-1} z(\theta^{(N-1)})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1"/>
  <p:tag name="PICTUREFILESIZE" val="360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im_{N \rightarrow \infty} a_N = 0 \hspace*{1cm}&#10;\sum_{N=1}^\infty a_N = \infty \hspace*{1cm}&#10;\sum_{N=1}^\infty a_N^2 &lt; \infty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5"/>
  <p:tag name="PICTUREFILESIZE" val="59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- \lim_{N \rightarrow \infty} \frac{1}{N}&#10;    \sum_{n=1}^N \frac{\partial}{\partial \theta}&#10;    \ln p(x_n|\theta) = \expect_x \left[ - \frac{\partial}&#10;    {\partial \theta} \ln p(x|\theta) \right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4"/>
  <p:tag name="PICTUREFILESIZE" val="815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theta^{(N)} = \theta^{(N-1)} - a_{N-1} \frac{\partial}{\partial&#10;    \theta^{(N-1)}}  \left[ -\ln p(x_{N}|\theta^{(N-1)}) \right]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5"/>
  <p:tag name="PICTUREFILESIZE" val="64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=1|\mu)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5"/>
  <p:tag name="PICTUREFILESIZE" val="232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z &amp; = &amp; \frac{\partial}{\partial \mu_{\rm ML}} \left[ -\ln&#10;    p(x|\mu_{\rm ML}, \sigma^2) \right ] \\&#10;    &amp; = &amp; -\frac{1}{\sigma^2} (x - \mu_{\rm ML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2"/>
  <p:tag name="PICTUREFILESIZE" val="73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vectx = \{x_1, \ldots, x_N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4"/>
  <p:tag name="PICTUREFILESIZE" val="22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x|\mu) = \prod_{n=1}^N p(x_n|\mu)&#10;    = \frac{1}{(2\pi \sigma^2)^{N/2}} \exp \left\{&#10;    - \frac{1}{2\sigma^2} \sum_{n=1}^N (x_n - \mu)^2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02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mu) = {\cal N} \left(\mu|\mu_0, \sigma_0^2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33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mu|\vectx) \propto p(\vectx|\mu) p(\mu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8"/>
  <p:tag name="PICTUREFILESIZE" val="33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mu|\vectx) = {\cal N} \left(\mu|\mu_N, \sigma^2_N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37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u_N &amp;=&amp;  \frac{\sigma^2}{N\sigma_0^2 + \sigma^2} \mu_0 +&#10;  \frac{N \sigma_0^2}{N\sigma_0^2 + \sigma^2} \mu_{\rm ML}, &#10;  \hspace*{1cm} \mu_{\rm ML} = \frac{1}{N} \sum_{n=1}^N x_n \\&#10;  \frac{1}{\sigma^2_N} &amp;=&amp; \frac{1}{\sigma^2_0} + \frac{N}{\sigma^2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8"/>
  <p:tag name="PICTUREFILESIZE" val="109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cc}&#10; &amp; $N=0$ &amp; $N \rightarrow \infty$ \\ \hline &#10;$\mu_{N}$ &amp; $\mu_{0}$ &amp; $\mu_{\rm ML}$ \\&#10;$\sigma^{2}_{N}$ &amp; $\sigma^{2}_{0}$ &amp; $0$&#10;\end{tabular} 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3"/>
  <p:tag name="PICTUREFILESIZE" val="540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mu|\vectx) = {\cal N} \left(\mu|\mu_N, \sigma^2_N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37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\mu|\vectx) &amp; \propto &amp; p(\mu) p(\vectx|\mu)   \\&#10;&amp; = &amp; \left[ p(\mu) \prod_{n=1}^{N-1} p(x_n|\mu) \right] p(x_{N}|\mu)  \\&#10;&amp; \propto &amp; {\cal N} \left(\mu|\mu_{N-1}, \sigma^2_{N-1} \right) p(x_{N}|\mu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4"/>
  <p:tag name="PICTUREFILESIZE" val="131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{\rm Bern}(x|\mu) &amp;=&amp; \mu^x (1 - \mu)^{1 - x} \\&#10;  \expect[x] &amp;=&amp; \mu \\&#10;  {\rm var}[x] &amp;=&amp; \mu (1 - \mu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7"/>
  <p:tag name="PICTUREFILESIZE" val="68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\vectx|\lambda) = \prod_{n=1}^N {\cal N}(x_n|\mu, \lambda^{-1})&#10;    \propto \lambda^{N/2} \exp \left\{ - \frac{\lambda}{2} \sum_{n=1}^N&#10;    (x_n - \mu)^2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2"/>
  <p:tag name="PICTUREFILESIZE" val="101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Gam}(\lambda|a,b) = \frac{1}{\Gamma(a)} b^a \lambda^{a-1} \exp ( - b&#10;    \lambd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9"/>
  <p:tag name="PICTUREFILESIZE" val="57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\lambda] = \frac{a}{b} \hspace*{2cm}&#10;  {\rm var}[\lambda] = \frac{a}{b^2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5"/>
  <p:tag name="PICTUREFILESIZE" val="349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lambda|\vectx) \propto \lambda^{a_0-1} \lambda^{N/2} \exp \left\{- b_0 \lambda&#10;    - \frac{\lambda}{2} \sum_{n=1}^N (x_n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0"/>
  <p:tag name="PICTUREFILESIZE" val="86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a_N &amp;=&amp; a_0 + \frac{N}{2}  \\&#10;  b_N &amp;=&amp; b_0 + \frac{1}{2} \sum_{n=1}^N (x_n - \mu)^2&#10;  = b_0 + \frac{N}{2} \sigma^2_{\rm ML} 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89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Gam}(\lambda|a_0,b_0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9"/>
  <p:tag name="PICTUREFILESIZE" val="26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Gam}(\lambda|a_N,b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6"/>
  <p:tag name="PICTUREFILESIZE" val="2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 p(\vectx|\mu, \lambda) = \prod_{n=1}^N \left( \frac{\lambda}{2\pi}&#10;    \right)^{1/2} \exp \left\{ - \frac{\lambda}{2} (x_n - \mu)^2&#10;    \right\} } \\ &amp; \propto &amp;&#10;    \left[\lambda^{1/2} \exp \left( - \frac{\lambda \mu^2}{2}&#10;     \right) \right]^N \exp\left\{ \lambda \mu \sum_{n=1}^N&#10;    x_n - \frac{\lambda}{2} \sum_{n=1}^N x_n^2 \right\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4"/>
  <p:tag name="PICTUREFILESIZE" val="1873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 p(\mu, \lambda)  = {\cal N}(\mu|\mu_0, (\beta \lambda)^{-1}) {\rm&#10;    Gam}(\lambda|a,b) }\\&#10;     &amp; \propto &amp; \exp \left\{ - \frac{\beta \lambda}{2} (\mu -&#10;     \mu_{0})^2 \right\} \lambda^{a-1} \exp\left\{ -&#10;     b \lambda \right\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2"/>
  <p:tag name="PICTUREFILESIZE" val="11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W}(\boldLambda|\bfW, \nu) = B |\boldLambda|^{(\nu - D -&#10;    1)/2} \exp \left( - \frac{1}{2} \Tr (\bfW^{-1} \boldLambda )&#10;    \right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0"/>
  <p:tag name="PICTUREFILESIZE" val="8026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prml</Template>
  <TotalTime>8049</TotalTime>
  <Words>1829</Words>
  <Application>Microsoft Office PowerPoint</Application>
  <PresentationFormat>On-screen Show (4:3)</PresentationFormat>
  <Paragraphs>397</Paragraphs>
  <Slides>86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Calibri</vt:lpstr>
      <vt:lpstr>CMMI9</vt:lpstr>
      <vt:lpstr>CMSY9</vt:lpstr>
      <vt:lpstr>cmr12</vt:lpstr>
      <vt:lpstr>cmmi12</vt:lpstr>
      <vt:lpstr>cmbx12</vt:lpstr>
      <vt:lpstr>cmmib10</vt:lpstr>
      <vt:lpstr>CMMI10</vt:lpstr>
      <vt:lpstr>CMSY10</vt:lpstr>
      <vt:lpstr>CMBX10</vt:lpstr>
      <vt:lpstr>prml</vt:lpstr>
      <vt:lpstr>Slide 1</vt:lpstr>
      <vt:lpstr>Parametric Distributions</vt:lpstr>
      <vt:lpstr>Binary Variables (1)</vt:lpstr>
      <vt:lpstr>Binary Variables (2)</vt:lpstr>
      <vt:lpstr>Binomial Distribution</vt:lpstr>
      <vt:lpstr>Parameter Estimation (1)</vt:lpstr>
      <vt:lpstr>Parameter Estimation (2)</vt:lpstr>
      <vt:lpstr>Beta Distribution</vt:lpstr>
      <vt:lpstr>Bayesian Bernoulli</vt:lpstr>
      <vt:lpstr>Beta Distribution</vt:lpstr>
      <vt:lpstr>Prior ∙ Likelihood = Posterior</vt:lpstr>
      <vt:lpstr>Properties of the Posterior</vt:lpstr>
      <vt:lpstr>Prediction under the Posterior</vt:lpstr>
      <vt:lpstr>Multinomial Variables</vt:lpstr>
      <vt:lpstr>ML Parameter estimation</vt:lpstr>
      <vt:lpstr>The Multinomial Distribution</vt:lpstr>
      <vt:lpstr>The Dirichlet Distribution</vt:lpstr>
      <vt:lpstr>Bayesian Multinomial (1)</vt:lpstr>
      <vt:lpstr>Bayesian Multinomial (2)</vt:lpstr>
      <vt:lpstr>The Gaussian Distribution</vt:lpstr>
      <vt:lpstr>Central Limit Theorem </vt:lpstr>
      <vt:lpstr>Geometry of the Multivariate Gaussian</vt:lpstr>
      <vt:lpstr>Moments of the Multivariate Gaussian (1)</vt:lpstr>
      <vt:lpstr>Moments of the Multivariate Gaussian (2)</vt:lpstr>
      <vt:lpstr>Partitioned Gaussian Distributions</vt:lpstr>
      <vt:lpstr>Partitioned Conditionals and Marginals</vt:lpstr>
      <vt:lpstr>Partitioned Conditionals and Marginals</vt:lpstr>
      <vt:lpstr>Bayes’ Theorem for Gaussian Variables</vt:lpstr>
      <vt:lpstr>Maximum Likelihood for the Gaussian (1)</vt:lpstr>
      <vt:lpstr>Maximum Likelihood for the Gaussian (2)</vt:lpstr>
      <vt:lpstr>Maximum Likelihood for the Gaussian (3)</vt:lpstr>
      <vt:lpstr>Sequential Estimation</vt:lpstr>
      <vt:lpstr>The Robbins-Monro Algorithm (1)</vt:lpstr>
      <vt:lpstr>The Robbins-Monro Algorithm (2)</vt:lpstr>
      <vt:lpstr>The Robbins-Monro Algorithm (3)</vt:lpstr>
      <vt:lpstr>Robbins-Monro for Maximum Likelihood (1)</vt:lpstr>
      <vt:lpstr>Robbins-Monro for Maximum Likelihood (2)</vt:lpstr>
      <vt:lpstr>Bayesian Inference for the Gaussian (1)</vt:lpstr>
      <vt:lpstr>Bayesian Inference for the Gaussian (2)</vt:lpstr>
      <vt:lpstr>Bayesian Inference for the Gaussian (3)</vt:lpstr>
      <vt:lpstr>Bayesian Inference for the Gaussian (4)</vt:lpstr>
      <vt:lpstr>Bayesian Inference for the Gaussian (5)</vt:lpstr>
      <vt:lpstr>Bayesian Inference for the Gaussian (6)</vt:lpstr>
      <vt:lpstr>Bayesian Inference for the Gaussian (7)</vt:lpstr>
      <vt:lpstr>Bayesian Inference for the Gaussian (8)</vt:lpstr>
      <vt:lpstr>Bayesian Inference for the Gaussian (9)</vt:lpstr>
      <vt:lpstr>Bayesian Inference for the Gaussian (10)</vt:lpstr>
      <vt:lpstr>Bayesian Inference for the Gaussian (11)</vt:lpstr>
      <vt:lpstr>Bayesian Inference for the Gaussian (12)</vt:lpstr>
      <vt:lpstr>Student’s t-Distribution</vt:lpstr>
      <vt:lpstr>Student’s t-Distribution</vt:lpstr>
      <vt:lpstr>Student’s t-Distribution</vt:lpstr>
      <vt:lpstr>Student’s t-Distribution</vt:lpstr>
      <vt:lpstr>Periodic variables</vt:lpstr>
      <vt:lpstr>von Mises Distribution (1)</vt:lpstr>
      <vt:lpstr>von Mises Distribution (4)</vt:lpstr>
      <vt:lpstr>Maximum Likelihood for von Mises</vt:lpstr>
      <vt:lpstr>Mixtures of Gaussians (1)</vt:lpstr>
      <vt:lpstr>Mixtures of Gaussians (2)</vt:lpstr>
      <vt:lpstr>Mixtures of Gaussians (3)</vt:lpstr>
      <vt:lpstr>Mixtures of Gaussians (4)</vt:lpstr>
      <vt:lpstr>The Exponential Family (1)</vt:lpstr>
      <vt:lpstr>The Exponential Family (2.1)</vt:lpstr>
      <vt:lpstr>The Exponential Family (2.2)</vt:lpstr>
      <vt:lpstr>The Exponential Family (3.1)</vt:lpstr>
      <vt:lpstr>The Exponential Family (3.2)</vt:lpstr>
      <vt:lpstr>The Exponential Family (3.3)</vt:lpstr>
      <vt:lpstr>The Exponential Family (4)</vt:lpstr>
      <vt:lpstr>ML for the Exponential Family (1)</vt:lpstr>
      <vt:lpstr>ML for the Exponential Family (2)</vt:lpstr>
      <vt:lpstr>Conjugate priors</vt:lpstr>
      <vt:lpstr>Noninformative Priors (1)</vt:lpstr>
      <vt:lpstr>Noninformative Priors (2)</vt:lpstr>
      <vt:lpstr>Noninformative Priors (3)</vt:lpstr>
      <vt:lpstr>Noninformative Priors (4)</vt:lpstr>
      <vt:lpstr>Noninformative Priors (5)</vt:lpstr>
      <vt:lpstr>Nonparametric Methods (1)</vt:lpstr>
      <vt:lpstr>Nonparametric Methods (2)</vt:lpstr>
      <vt:lpstr>Nonparametric Methods (3)</vt:lpstr>
      <vt:lpstr>Nonparametric Methods (4)</vt:lpstr>
      <vt:lpstr>Nonparametric Methods (5)</vt:lpstr>
      <vt:lpstr>Nonparametric Methods (6)</vt:lpstr>
      <vt:lpstr>Nonparametric Methods (7)</vt:lpstr>
      <vt:lpstr>K-Nearest-Neighbours for Classification (1)</vt:lpstr>
      <vt:lpstr>K-Nearest-Neighbours for Classification (2)</vt:lpstr>
      <vt:lpstr>K-Nearest-Neighbours for Classification (3)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Svensén</dc:creator>
  <cp:lastModifiedBy>Markus Svensén</cp:lastModifiedBy>
  <cp:revision>548</cp:revision>
  <dcterms:created xsi:type="dcterms:W3CDTF">2007-10-17T08:21:15Z</dcterms:created>
  <dcterms:modified xsi:type="dcterms:W3CDTF">2008-07-08T10:29:09Z</dcterms:modified>
</cp:coreProperties>
</file>