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61" r:id="rId3"/>
    <p:sldId id="262" r:id="rId4"/>
    <p:sldId id="263" r:id="rId5"/>
    <p:sldId id="256" r:id="rId6"/>
    <p:sldId id="258" r:id="rId7"/>
    <p:sldId id="257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A5"/>
    <a:srgbClr val="F7F7F7"/>
    <a:srgbClr val="E6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111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DA433-9C98-4B50-AB7A-2CB8771DEB06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C56F4-2807-438C-9181-82DD499C9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2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56F4-2807-438C-9181-82DD499C965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71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56F4-2807-438C-9181-82DD499C965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7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56F4-2807-438C-9181-82DD499C965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31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56F4-2807-438C-9181-82DD499C965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98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A4F-8393-451B-98DD-A4F61E1B28A8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7FF-F962-491A-A2C9-F3F635A85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28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A4F-8393-451B-98DD-A4F61E1B28A8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7FF-F962-491A-A2C9-F3F635A85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58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A4F-8393-451B-98DD-A4F61E1B28A8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7FF-F962-491A-A2C9-F3F635A85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A4F-8393-451B-98DD-A4F61E1B28A8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7FF-F962-491A-A2C9-F3F635A85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10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A4F-8393-451B-98DD-A4F61E1B28A8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7FF-F962-491A-A2C9-F3F635A85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01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A4F-8393-451B-98DD-A4F61E1B28A8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7FF-F962-491A-A2C9-F3F635A85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79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A4F-8393-451B-98DD-A4F61E1B28A8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7FF-F962-491A-A2C9-F3F635A85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90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A4F-8393-451B-98DD-A4F61E1B28A8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7FF-F962-491A-A2C9-F3F635A85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98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A4F-8393-451B-98DD-A4F61E1B28A8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7FF-F962-491A-A2C9-F3F635A85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A4F-8393-451B-98DD-A4F61E1B28A8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7FF-F962-491A-A2C9-F3F635A85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09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A4F-8393-451B-98DD-A4F61E1B28A8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7FF-F962-491A-A2C9-F3F635A85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02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0CA4F-8393-451B-98DD-A4F61E1B28A8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27FF-F962-491A-A2C9-F3F635A85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17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26" Type="http://schemas.openxmlformats.org/officeDocument/2006/relationships/image" Target="../media/image136.png"/><Relationship Id="rId93" Type="http://schemas.openxmlformats.org/officeDocument/2006/relationships/image" Target="../media/image140.png"/><Relationship Id="rId3" Type="http://schemas.openxmlformats.org/officeDocument/2006/relationships/image" Target="../media/image114.png"/><Relationship Id="rId21" Type="http://schemas.openxmlformats.org/officeDocument/2006/relationships/image" Target="../media/image131.png"/><Relationship Id="rId89" Type="http://schemas.openxmlformats.org/officeDocument/2006/relationships/image" Target="../media/image109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5.png"/><Relationship Id="rId92" Type="http://schemas.openxmlformats.org/officeDocument/2006/relationships/image" Target="../media/image13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7.png"/><Relationship Id="rId20" Type="http://schemas.openxmlformats.org/officeDocument/2006/relationships/image" Target="../media/image27.emf"/><Relationship Id="rId88" Type="http://schemas.openxmlformats.org/officeDocument/2006/relationships/image" Target="../media/image108.png"/><Relationship Id="rId91" Type="http://schemas.openxmlformats.org/officeDocument/2006/relationships/image" Target="../media/image1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4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3.png"/><Relationship Id="rId90" Type="http://schemas.openxmlformats.org/officeDocument/2006/relationships/image" Target="../media/image137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gi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emf"/><Relationship Id="rId7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1.png"/><Relationship Id="rId10" Type="http://schemas.openxmlformats.org/officeDocument/2006/relationships/image" Target="../media/image12.emf"/><Relationship Id="rId4" Type="http://schemas.openxmlformats.org/officeDocument/2006/relationships/image" Target="../media/image10.emf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emf"/><Relationship Id="rId7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image" Target="../media/image14.emf"/><Relationship Id="rId5" Type="http://schemas.openxmlformats.org/officeDocument/2006/relationships/image" Target="../media/image11.png"/><Relationship Id="rId10" Type="http://schemas.openxmlformats.org/officeDocument/2006/relationships/image" Target="../media/image13.jpeg"/><Relationship Id="rId4" Type="http://schemas.openxmlformats.org/officeDocument/2006/relationships/image" Target="../media/image10.emf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emf"/><Relationship Id="rId26" Type="http://schemas.openxmlformats.org/officeDocument/2006/relationships/image" Target="../media/image17.emf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29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23" Type="http://schemas.openxmlformats.org/officeDocument/2006/relationships/image" Target="../media/image22.png"/><Relationship Id="rId28" Type="http://schemas.openxmlformats.org/officeDocument/2006/relationships/image" Target="../media/image18.emf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6.emf"/><Relationship Id="rId31" Type="http://schemas.openxmlformats.org/officeDocument/2006/relationships/image" Target="../media/image30.png"/><Relationship Id="rId9" Type="http://schemas.openxmlformats.org/officeDocument/2006/relationships/image" Target="../media/image8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8" Type="http://schemas.openxmlformats.org/officeDocument/2006/relationships/image" Target="../media/image47.png"/><Relationship Id="rId8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emf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2" Type="http://schemas.openxmlformats.org/officeDocument/2006/relationships/image" Target="../media/image15.emf"/><Relationship Id="rId20" Type="http://schemas.openxmlformats.org/officeDocument/2006/relationships/image" Target="../media/image19.png"/><Relationship Id="rId29" Type="http://schemas.openxmlformats.org/officeDocument/2006/relationships/image" Target="../media/image19.emf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23" Type="http://schemas.openxmlformats.org/officeDocument/2006/relationships/image" Target="../media/image22.png"/><Relationship Id="rId28" Type="http://schemas.openxmlformats.org/officeDocument/2006/relationships/image" Target="../media/image18.emf"/><Relationship Id="rId36" Type="http://schemas.openxmlformats.org/officeDocument/2006/relationships/image" Target="../media/image35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3" Type="http://schemas.openxmlformats.org/officeDocument/2006/relationships/image" Target="../media/image16.emf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30.emf"/><Relationship Id="rId26" Type="http://schemas.openxmlformats.org/officeDocument/2006/relationships/image" Target="../media/image38.emf"/><Relationship Id="rId3" Type="http://schemas.openxmlformats.org/officeDocument/2006/relationships/image" Target="../media/image21.emf"/><Relationship Id="rId21" Type="http://schemas.openxmlformats.org/officeDocument/2006/relationships/image" Target="../media/image33.emf"/><Relationship Id="rId34" Type="http://schemas.openxmlformats.org/officeDocument/2006/relationships/image" Target="../media/image70.png"/><Relationship Id="rId7" Type="http://schemas.openxmlformats.org/officeDocument/2006/relationships/image" Target="../media/image24.emf"/><Relationship Id="rId12" Type="http://schemas.openxmlformats.org/officeDocument/2006/relationships/image" Target="../media/image17.png"/><Relationship Id="rId17" Type="http://schemas.openxmlformats.org/officeDocument/2006/relationships/image" Target="../media/image29.emf"/><Relationship Id="rId25" Type="http://schemas.openxmlformats.org/officeDocument/2006/relationships/image" Target="../media/image37.emf"/><Relationship Id="rId33" Type="http://schemas.openxmlformats.org/officeDocument/2006/relationships/image" Target="../media/image50.png"/><Relationship Id="rId2" Type="http://schemas.openxmlformats.org/officeDocument/2006/relationships/image" Target="../media/image20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11" Type="http://schemas.openxmlformats.org/officeDocument/2006/relationships/image" Target="../media/image15.png"/><Relationship Id="rId24" Type="http://schemas.openxmlformats.org/officeDocument/2006/relationships/image" Target="../media/image36.emf"/><Relationship Id="rId32" Type="http://schemas.openxmlformats.org/officeDocument/2006/relationships/image" Target="../media/image49.png"/><Relationship Id="rId5" Type="http://schemas.openxmlformats.org/officeDocument/2006/relationships/image" Target="../media/image22.emf"/><Relationship Id="rId15" Type="http://schemas.openxmlformats.org/officeDocument/2006/relationships/image" Target="../media/image27.png"/><Relationship Id="rId23" Type="http://schemas.openxmlformats.org/officeDocument/2006/relationships/image" Target="../media/image35.emf"/><Relationship Id="rId28" Type="http://schemas.openxmlformats.org/officeDocument/2006/relationships/image" Target="../media/image40.emf"/><Relationship Id="rId10" Type="http://schemas.openxmlformats.org/officeDocument/2006/relationships/image" Target="../media/image27.emf"/><Relationship Id="rId19" Type="http://schemas.openxmlformats.org/officeDocument/2006/relationships/image" Target="../media/image31.emf"/><Relationship Id="rId31" Type="http://schemas.openxmlformats.org/officeDocument/2006/relationships/image" Target="../media/image44.png"/><Relationship Id="rId4" Type="http://schemas.openxmlformats.org/officeDocument/2006/relationships/image" Target="../media/image2.emf"/><Relationship Id="rId9" Type="http://schemas.openxmlformats.org/officeDocument/2006/relationships/image" Target="../media/image26.emf"/><Relationship Id="rId14" Type="http://schemas.openxmlformats.org/officeDocument/2006/relationships/image" Target="../media/image25.png"/><Relationship Id="rId22" Type="http://schemas.openxmlformats.org/officeDocument/2006/relationships/image" Target="../media/image34.emf"/><Relationship Id="rId27" Type="http://schemas.openxmlformats.org/officeDocument/2006/relationships/image" Target="../media/image39.emf"/><Relationship Id="rId30" Type="http://schemas.openxmlformats.org/officeDocument/2006/relationships/image" Target="../media/image43.png"/><Relationship Id="rId35" Type="http://schemas.openxmlformats.org/officeDocument/2006/relationships/image" Target="../media/image71.png"/><Relationship Id="rId8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68" Type="http://schemas.openxmlformats.org/officeDocument/2006/relationships/image" Target="../media/image67.png"/><Relationship Id="rId76" Type="http://schemas.openxmlformats.org/officeDocument/2006/relationships/image" Target="../media/image87.png"/><Relationship Id="rId84" Type="http://schemas.openxmlformats.org/officeDocument/2006/relationships/image" Target="../media/image94.png"/><Relationship Id="rId89" Type="http://schemas.openxmlformats.org/officeDocument/2006/relationships/image" Target="../media/image99.png"/><Relationship Id="rId7" Type="http://schemas.openxmlformats.org/officeDocument/2006/relationships/image" Target="../media/image77.png"/><Relationship Id="rId71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70" Type="http://schemas.openxmlformats.org/officeDocument/2006/relationships/image" Target="../media/image69.png"/><Relationship Id="rId75" Type="http://schemas.openxmlformats.org/officeDocument/2006/relationships/image" Target="../media/image86.png"/><Relationship Id="rId83" Type="http://schemas.openxmlformats.org/officeDocument/2006/relationships/image" Target="../media/image93.png"/><Relationship Id="rId88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74" Type="http://schemas.openxmlformats.org/officeDocument/2006/relationships/image" Target="../media/image85.png"/><Relationship Id="rId79" Type="http://schemas.openxmlformats.org/officeDocument/2006/relationships/image" Target="../media/image90.png"/><Relationship Id="rId87" Type="http://schemas.openxmlformats.org/officeDocument/2006/relationships/image" Target="../media/image97.png"/><Relationship Id="rId5" Type="http://schemas.openxmlformats.org/officeDocument/2006/relationships/image" Target="../media/image75.png"/><Relationship Id="rId82" Type="http://schemas.openxmlformats.org/officeDocument/2006/relationships/image" Target="../media/image92.png"/><Relationship Id="rId10" Type="http://schemas.openxmlformats.org/officeDocument/2006/relationships/image" Target="../media/image80.png"/><Relationship Id="rId73" Type="http://schemas.openxmlformats.org/officeDocument/2006/relationships/image" Target="../media/image84.png"/><Relationship Id="rId78" Type="http://schemas.openxmlformats.org/officeDocument/2006/relationships/image" Target="../media/image89.png"/><Relationship Id="rId81" Type="http://schemas.openxmlformats.org/officeDocument/2006/relationships/image" Target="../media/image27.emf"/><Relationship Id="rId86" Type="http://schemas.openxmlformats.org/officeDocument/2006/relationships/image" Target="../media/image96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69" Type="http://schemas.openxmlformats.org/officeDocument/2006/relationships/image" Target="../media/image68.png"/><Relationship Id="rId77" Type="http://schemas.openxmlformats.org/officeDocument/2006/relationships/image" Target="../media/image88.png"/><Relationship Id="rId8" Type="http://schemas.openxmlformats.org/officeDocument/2006/relationships/image" Target="../media/image78.png"/><Relationship Id="rId72" Type="http://schemas.openxmlformats.org/officeDocument/2006/relationships/image" Target="../media/image83.png"/><Relationship Id="rId80" Type="http://schemas.openxmlformats.org/officeDocument/2006/relationships/image" Target="../media/image91.png"/><Relationship Id="rId85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68" Type="http://schemas.openxmlformats.org/officeDocument/2006/relationships/image" Target="../media/image67.png"/><Relationship Id="rId76" Type="http://schemas.openxmlformats.org/officeDocument/2006/relationships/image" Target="../media/image87.png"/><Relationship Id="rId84" Type="http://schemas.openxmlformats.org/officeDocument/2006/relationships/image" Target="../media/image104.png"/><Relationship Id="rId89" Type="http://schemas.openxmlformats.org/officeDocument/2006/relationships/image" Target="../media/image109.png"/><Relationship Id="rId7" Type="http://schemas.openxmlformats.org/officeDocument/2006/relationships/image" Target="../media/image77.png"/><Relationship Id="rId71" Type="http://schemas.openxmlformats.org/officeDocument/2006/relationships/image" Target="../media/image82.png"/><Relationship Id="rId92" Type="http://schemas.openxmlformats.org/officeDocument/2006/relationships/image" Target="../media/image113.png"/><Relationship Id="rId2" Type="http://schemas.openxmlformats.org/officeDocument/2006/relationships/notesSlide" Target="../notesSlides/notesSlide3.xml"/><Relationship Id="rId70" Type="http://schemas.openxmlformats.org/officeDocument/2006/relationships/image" Target="../media/image69.png"/><Relationship Id="rId75" Type="http://schemas.openxmlformats.org/officeDocument/2006/relationships/image" Target="../media/image100.png"/><Relationship Id="rId83" Type="http://schemas.openxmlformats.org/officeDocument/2006/relationships/image" Target="../media/image103.png"/><Relationship Id="rId88" Type="http://schemas.openxmlformats.org/officeDocument/2006/relationships/image" Target="../media/image108.png"/><Relationship Id="rId91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74" Type="http://schemas.openxmlformats.org/officeDocument/2006/relationships/image" Target="../media/image85.png"/><Relationship Id="rId79" Type="http://schemas.openxmlformats.org/officeDocument/2006/relationships/image" Target="../media/image90.png"/><Relationship Id="rId87" Type="http://schemas.openxmlformats.org/officeDocument/2006/relationships/image" Target="../media/image107.png"/><Relationship Id="rId5" Type="http://schemas.openxmlformats.org/officeDocument/2006/relationships/image" Target="../media/image75.png"/><Relationship Id="rId82" Type="http://schemas.openxmlformats.org/officeDocument/2006/relationships/image" Target="../media/image102.png"/><Relationship Id="rId90" Type="http://schemas.openxmlformats.org/officeDocument/2006/relationships/image" Target="../media/image111.png"/><Relationship Id="rId10" Type="http://schemas.openxmlformats.org/officeDocument/2006/relationships/image" Target="../media/image80.png"/><Relationship Id="rId73" Type="http://schemas.openxmlformats.org/officeDocument/2006/relationships/image" Target="../media/image84.png"/><Relationship Id="rId78" Type="http://schemas.openxmlformats.org/officeDocument/2006/relationships/image" Target="../media/image89.png"/><Relationship Id="rId81" Type="http://schemas.openxmlformats.org/officeDocument/2006/relationships/image" Target="../media/image27.emf"/><Relationship Id="rId86" Type="http://schemas.openxmlformats.org/officeDocument/2006/relationships/image" Target="../media/image106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77" Type="http://schemas.openxmlformats.org/officeDocument/2006/relationships/image" Target="../media/image88.png"/><Relationship Id="rId8" Type="http://schemas.openxmlformats.org/officeDocument/2006/relationships/image" Target="../media/image78.png"/><Relationship Id="rId72" Type="http://schemas.openxmlformats.org/officeDocument/2006/relationships/image" Target="../media/image83.png"/><Relationship Id="rId80" Type="http://schemas.openxmlformats.org/officeDocument/2006/relationships/image" Target="../media/image101.png"/><Relationship Id="rId85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Transfer Knowledge between cities</a:t>
            </a:r>
            <a:endParaRPr lang="zh-CN" alt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Ying Wei</a:t>
            </a:r>
            <a:r>
              <a:rPr lang="en-US" altLang="zh-CN" sz="2000" baseline="30000" dirty="0" smtClean="0"/>
              <a:t>§</a:t>
            </a:r>
            <a:r>
              <a:rPr lang="en-US" altLang="zh-CN" dirty="0" smtClean="0"/>
              <a:t>, Yu </a:t>
            </a:r>
            <a:r>
              <a:rPr lang="en-US" altLang="zh-CN" dirty="0" err="1" smtClean="0"/>
              <a:t>Zheng</a:t>
            </a:r>
            <a:r>
              <a:rPr lang="en-US" altLang="zh-CN" sz="2000" baseline="30000" dirty="0" err="1"/>
              <a:t>Ɨ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Qiang</a:t>
            </a:r>
            <a:r>
              <a:rPr lang="en-US" altLang="zh-CN" dirty="0"/>
              <a:t> Yang</a:t>
            </a:r>
            <a:r>
              <a:rPr lang="en-US" altLang="zh-CN" sz="2000" baseline="30000" dirty="0" smtClean="0"/>
              <a:t>§</a:t>
            </a:r>
          </a:p>
          <a:p>
            <a:r>
              <a:rPr lang="en-US" altLang="zh-CN" baseline="30000" dirty="0" err="1"/>
              <a:t>Ɨ</a:t>
            </a:r>
            <a:r>
              <a:rPr lang="en-US" altLang="zh-CN" dirty="0" err="1" smtClean="0"/>
              <a:t>Microsoft</a:t>
            </a:r>
            <a:r>
              <a:rPr lang="en-US" altLang="zh-CN" dirty="0" smtClean="0"/>
              <a:t> Research, Beijing, China</a:t>
            </a:r>
          </a:p>
          <a:p>
            <a:pPr lvl="0"/>
            <a:r>
              <a:rPr lang="en-US" altLang="zh-CN" sz="2000" baseline="30000" dirty="0" smtClean="0">
                <a:solidFill>
                  <a:srgbClr val="000000"/>
                </a:solidFill>
              </a:rPr>
              <a:t>§</a:t>
            </a:r>
            <a:r>
              <a:rPr lang="en-US" altLang="zh-CN" dirty="0" smtClean="0"/>
              <a:t>Hong Kong University of Science and Technology</a:t>
            </a:r>
          </a:p>
          <a:p>
            <a:pPr lvl="0"/>
            <a:r>
              <a:rPr lang="en-US" altLang="zh-CN" sz="2000" baseline="30000" dirty="0">
                <a:solidFill>
                  <a:srgbClr val="000000"/>
                </a:solidFill>
              </a:rPr>
              <a:t>§</a:t>
            </a:r>
            <a:r>
              <a:rPr lang="en-US" altLang="zh-CN" dirty="0" smtClean="0"/>
              <a:t>{</a:t>
            </a:r>
            <a:r>
              <a:rPr lang="en-US" altLang="zh-CN" dirty="0" err="1" smtClean="0"/>
              <a:t>yweiad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qyang</a:t>
            </a:r>
            <a:r>
              <a:rPr lang="en-US" altLang="zh-CN" dirty="0" smtClean="0"/>
              <a:t>}@cse.ust.hk, </a:t>
            </a:r>
            <a:r>
              <a:rPr lang="en-US" altLang="zh-CN" baseline="30000" dirty="0"/>
              <a:t>Ɨ</a:t>
            </a:r>
            <a:r>
              <a:rPr lang="en-US" altLang="zh-CN" dirty="0" smtClean="0"/>
              <a:t>yuzheng@microsoft.com</a:t>
            </a:r>
            <a:endParaRPr lang="zh-CN" altLang="en-US" dirty="0"/>
          </a:p>
        </p:txBody>
      </p:sp>
      <p:pic>
        <p:nvPicPr>
          <p:cNvPr id="1026" name="Picture 2" descr="city-skyline-hi.png (600×35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16" y="0"/>
            <a:ext cx="1741332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Multimodal Transfer </a:t>
            </a:r>
            <a:r>
              <a:rPr lang="en-US" altLang="zh-CN" dirty="0" err="1" smtClean="0"/>
              <a:t>Adaboost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05686" y="2164110"/>
                <a:ext cx="333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686" y="2164110"/>
                <a:ext cx="33393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4545" r="-3636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0165" y="2846462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165" y="2846462"/>
                <a:ext cx="18626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3333" r="-30000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42634" y="4730677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634" y="4730677"/>
                <a:ext cx="18626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2258" r="-25806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538153" y="2829534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153" y="2829534"/>
                <a:ext cx="18626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3333" r="-30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550779" y="4728524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779" y="4728524"/>
                <a:ext cx="18626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3333" r="-30000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991081" y="1467019"/>
                <a:ext cx="284437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081" y="1467019"/>
                <a:ext cx="284437" cy="286297"/>
              </a:xfrm>
              <a:prstGeom prst="rect">
                <a:avLst/>
              </a:prstGeom>
              <a:blipFill rotWithShape="0">
                <a:blip r:embed="rId8"/>
                <a:stretch>
                  <a:fillRect l="-19565" t="-19149" r="-43478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991081" y="3361529"/>
                <a:ext cx="289374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081" y="3361529"/>
                <a:ext cx="289374" cy="286297"/>
              </a:xfrm>
              <a:prstGeom prst="rect">
                <a:avLst/>
              </a:prstGeom>
              <a:blipFill rotWithShape="0">
                <a:blip r:embed="rId9"/>
                <a:stretch>
                  <a:fillRect l="-21277" t="-17021" r="-38298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487734" y="1460386"/>
                <a:ext cx="289374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734" y="1460386"/>
                <a:ext cx="289374" cy="286297"/>
              </a:xfrm>
              <a:prstGeom prst="rect">
                <a:avLst/>
              </a:prstGeom>
              <a:blipFill rotWithShape="0">
                <a:blip r:embed="rId10"/>
                <a:stretch>
                  <a:fillRect l="-18750" t="-19149" r="-37500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487734" y="3366009"/>
                <a:ext cx="289374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734" y="3366009"/>
                <a:ext cx="289374" cy="286297"/>
              </a:xfrm>
              <a:prstGeom prst="rect">
                <a:avLst/>
              </a:prstGeom>
              <a:blipFill rotWithShape="0">
                <a:blip r:embed="rId11"/>
                <a:stretch>
                  <a:fillRect l="-18750" t="-17021" r="-37500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122505"/>
              </p:ext>
            </p:extLst>
          </p:nvPr>
        </p:nvGraphicFramePr>
        <p:xfrm>
          <a:off x="2859699" y="1753969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2736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64268"/>
              </p:ext>
            </p:extLst>
          </p:nvPr>
        </p:nvGraphicFramePr>
        <p:xfrm>
          <a:off x="2862168" y="3638184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1980"/>
              </p:ext>
            </p:extLst>
          </p:nvPr>
        </p:nvGraphicFramePr>
        <p:xfrm>
          <a:off x="6358821" y="3636031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216260"/>
              </p:ext>
            </p:extLst>
          </p:nvPr>
        </p:nvGraphicFramePr>
        <p:xfrm>
          <a:off x="6358821" y="1737041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268895" y="461147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484570" y="1753316"/>
                <a:ext cx="659861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570" y="1753316"/>
                <a:ext cx="659861" cy="279628"/>
              </a:xfrm>
              <a:prstGeom prst="rect">
                <a:avLst/>
              </a:prstGeom>
              <a:blipFill rotWithShape="0">
                <a:blip r:embed="rId12"/>
                <a:stretch>
                  <a:fillRect l="-4630" t="-2222" r="-12963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448501" y="3633019"/>
                <a:ext cx="659861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501" y="3633019"/>
                <a:ext cx="659861" cy="279628"/>
              </a:xfrm>
              <a:prstGeom prst="rect">
                <a:avLst/>
              </a:prstGeom>
              <a:blipFill rotWithShape="0">
                <a:blip r:embed="rId13"/>
                <a:stretch>
                  <a:fillRect l="-5556" t="-2174" r="-13889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989458" y="1731876"/>
                <a:ext cx="659861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58" y="1731876"/>
                <a:ext cx="659861" cy="279628"/>
              </a:xfrm>
              <a:prstGeom prst="rect">
                <a:avLst/>
              </a:prstGeom>
              <a:blipFill rotWithShape="0">
                <a:blip r:embed="rId14"/>
                <a:stretch>
                  <a:fillRect l="-5556" t="-2174" r="-13889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965373" y="3638159"/>
                <a:ext cx="659861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373" y="3638159"/>
                <a:ext cx="659861" cy="279628"/>
              </a:xfrm>
              <a:prstGeom prst="rect">
                <a:avLst/>
              </a:prstGeom>
              <a:blipFill rotWithShape="0">
                <a:blip r:embed="rId15"/>
                <a:stretch>
                  <a:fillRect l="-5556" t="-2174" r="-13889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3476383" y="2590251"/>
                <a:ext cx="751744" cy="306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383" y="2590251"/>
                <a:ext cx="751744" cy="306238"/>
              </a:xfrm>
              <a:prstGeom prst="rect">
                <a:avLst/>
              </a:prstGeom>
              <a:blipFill rotWithShape="0">
                <a:blip r:embed="rId16"/>
                <a:stretch>
                  <a:fillRect l="-4032" t="-2000" r="-10484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410510" y="4474466"/>
                <a:ext cx="751744" cy="306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510" y="4474466"/>
                <a:ext cx="751744" cy="306238"/>
              </a:xfrm>
              <a:prstGeom prst="rect">
                <a:avLst/>
              </a:prstGeom>
              <a:blipFill rotWithShape="0">
                <a:blip r:embed="rId17"/>
                <a:stretch>
                  <a:fillRect l="-4032" t="-2000" r="-10484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6939657" y="2573323"/>
                <a:ext cx="751744" cy="306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57" y="2573323"/>
                <a:ext cx="751744" cy="306238"/>
              </a:xfrm>
              <a:prstGeom prst="rect">
                <a:avLst/>
              </a:prstGeom>
              <a:blipFill rotWithShape="0">
                <a:blip r:embed="rId18"/>
                <a:stretch>
                  <a:fillRect l="-4032" t="-2000" r="-10484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919431" y="4472313"/>
                <a:ext cx="751744" cy="306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431" y="4472313"/>
                <a:ext cx="751744" cy="306238"/>
              </a:xfrm>
              <a:prstGeom prst="rect">
                <a:avLst/>
              </a:prstGeom>
              <a:blipFill rotWithShape="0">
                <a:blip r:embed="rId19"/>
                <a:stretch>
                  <a:fillRect l="-4065" t="-2000" r="-11382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V="1">
            <a:off x="3687101" y="2310554"/>
            <a:ext cx="244352" cy="548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V="1">
            <a:off x="3664205" y="4194769"/>
            <a:ext cx="244352" cy="548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V="1">
            <a:off x="7193352" y="2293627"/>
            <a:ext cx="244352" cy="548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V="1">
            <a:off x="7173126" y="4192616"/>
            <a:ext cx="244352" cy="548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1777811" y="1779475"/>
                <a:ext cx="608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811" y="1779475"/>
                <a:ext cx="608115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9091" t="-4444" r="-1515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1798395" y="3647826"/>
                <a:ext cx="608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95" y="3647826"/>
                <a:ext cx="608115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10000" t="-4348" r="-1400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5280628" y="1731876"/>
                <a:ext cx="608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628" y="1731876"/>
                <a:ext cx="608115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10000" t="-4348" r="-1400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5280627" y="3598034"/>
                <a:ext cx="608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627" y="3598034"/>
                <a:ext cx="608115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10000" t="-4348" r="-1400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/>
          <p:cNvSpPr txBox="1"/>
          <p:nvPr/>
        </p:nvSpPr>
        <p:spPr>
          <a:xfrm>
            <a:off x="153357" y="2842303"/>
            <a:ext cx="143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update</a:t>
            </a:r>
          </a:p>
          <a:p>
            <a:pPr algn="ctr"/>
            <a:r>
              <a:rPr lang="en-US" altLang="zh-CN" dirty="0" smtClean="0"/>
              <a:t>weights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6010146" y="6319246"/>
                <a:ext cx="6289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146" y="6319246"/>
                <a:ext cx="628954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12621" t="-4444" r="-8738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624068" y="5096243"/>
                <a:ext cx="2644827" cy="371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(1)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error</m:t>
                        </m:r>
                        <m:r>
                          <a:rPr lang="en-US" altLang="zh-C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en-US" dirty="0" smtClean="0">
                    <a:solidFill>
                      <a:schemeClr val="accent6"/>
                    </a:solidFill>
                  </a:rPr>
                  <a:t> </a:t>
                </a:r>
                <a:endParaRPr lang="zh-CN" altLang="en-US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68" y="5096243"/>
                <a:ext cx="2644827" cy="371961"/>
              </a:xfrm>
              <a:prstGeom prst="rect">
                <a:avLst/>
              </a:prstGeom>
              <a:blipFill rotWithShape="0">
                <a:blip r:embed="rId2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37527" y="6222981"/>
                <a:ext cx="486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527" y="6222981"/>
                <a:ext cx="486608" cy="276999"/>
              </a:xfrm>
              <a:prstGeom prst="rect">
                <a:avLst/>
              </a:prstGeom>
              <a:blipFill rotWithShape="0">
                <a:blip r:embed="rId88"/>
                <a:stretch>
                  <a:fillRect l="-6250" t="-2222" r="-175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979746" y="6416018"/>
                <a:ext cx="1602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𝑐𝑜𝑛𝑠𝑖𝑠𝑡𝑒𝑛𝑐𝑦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746" y="6416018"/>
                <a:ext cx="1602170" cy="276999"/>
              </a:xfrm>
              <a:prstGeom prst="rect">
                <a:avLst/>
              </a:prstGeom>
              <a:blipFill rotWithShape="0">
                <a:blip r:embed="rId89"/>
                <a:stretch>
                  <a:fillRect l="-4563" t="-2174" r="-4943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3991331" y="6218654"/>
            <a:ext cx="1590585" cy="4742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Straight Arrow Connector 42"/>
          <p:cNvCxnSpPr>
            <a:stCxn id="69" idx="3"/>
            <a:endCxn id="62" idx="1"/>
          </p:cNvCxnSpPr>
          <p:nvPr/>
        </p:nvCxnSpPr>
        <p:spPr>
          <a:xfrm>
            <a:off x="5581916" y="6455777"/>
            <a:ext cx="428230" cy="196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/>
              <p:cNvSpPr txBox="1"/>
              <p:nvPr/>
            </p:nvSpPr>
            <p:spPr>
              <a:xfrm>
                <a:off x="423929" y="5114649"/>
                <a:ext cx="335755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 smtClean="0"/>
                  <a:t>Tips: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ror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gets </a:t>
                </a:r>
                <a:r>
                  <a:rPr lang="en-US" altLang="zh-CN" dirty="0" smtClean="0"/>
                  <a:t>smaller. </a:t>
                </a:r>
                <a:r>
                  <a:rPr lang="en-US" altLang="zh-CN" dirty="0" smtClean="0"/>
                  <a:t>The </a:t>
                </a:r>
                <a:r>
                  <a:rPr lang="en-US" altLang="zh-CN" dirty="0" err="1" smtClean="0"/>
                  <a:t>mis</a:t>
                </a:r>
                <a:r>
                  <a:rPr lang="en-US" altLang="zh-CN" dirty="0" smtClean="0"/>
                  <a:t>-classified samples in the source domain should be down-weighted because they are the most different from the target samples.</a:t>
                </a:r>
                <a:endParaRPr lang="zh-CN" altLang="en-US" dirty="0"/>
              </a:p>
            </p:txBody>
          </p:sp>
        </mc:Choice>
        <mc:Fallback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29" y="5114649"/>
                <a:ext cx="3357551" cy="1754326"/>
              </a:xfrm>
              <a:prstGeom prst="rect">
                <a:avLst/>
              </a:prstGeom>
              <a:blipFill rotWithShape="0">
                <a:blip r:embed="rId90"/>
                <a:stretch>
                  <a:fillRect l="-1636" t="-1389" r="-1091" b="-4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4358924" y="1711691"/>
            <a:ext cx="87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error1</a:t>
            </a:r>
            <a:endParaRPr lang="zh-CN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7894884" y="1684395"/>
            <a:ext cx="87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error2</a:t>
            </a:r>
            <a:endParaRPr lang="zh-CN" alt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4366784" y="3591728"/>
            <a:ext cx="87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error3</a:t>
            </a:r>
            <a:endParaRPr lang="zh-CN" alt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7892278" y="3588167"/>
            <a:ext cx="87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error4</a:t>
            </a:r>
            <a:endParaRPr lang="zh-CN" altLang="en-US" dirty="0"/>
          </a:p>
        </p:txBody>
      </p:sp>
      <p:cxnSp>
        <p:nvCxnSpPr>
          <p:cNvPr id="5" name="Straight Arrow Connector 4"/>
          <p:cNvCxnSpPr>
            <a:stCxn id="87" idx="3"/>
          </p:cNvCxnSpPr>
          <p:nvPr/>
        </p:nvCxnSpPr>
        <p:spPr>
          <a:xfrm flipV="1">
            <a:off x="2385926" y="1917974"/>
            <a:ext cx="453698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103" idx="1"/>
          </p:cNvCxnSpPr>
          <p:nvPr/>
        </p:nvCxnSpPr>
        <p:spPr>
          <a:xfrm>
            <a:off x="4144431" y="1893130"/>
            <a:ext cx="214493" cy="322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8" idx="3"/>
            <a:endCxn id="104" idx="1"/>
          </p:cNvCxnSpPr>
          <p:nvPr/>
        </p:nvCxnSpPr>
        <p:spPr>
          <a:xfrm flipV="1">
            <a:off x="7649319" y="1869061"/>
            <a:ext cx="245565" cy="262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9" idx="3"/>
          </p:cNvCxnSpPr>
          <p:nvPr/>
        </p:nvCxnSpPr>
        <p:spPr>
          <a:xfrm flipV="1">
            <a:off x="5888743" y="1869061"/>
            <a:ext cx="518987" cy="131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8" idx="3"/>
          </p:cNvCxnSpPr>
          <p:nvPr/>
        </p:nvCxnSpPr>
        <p:spPr>
          <a:xfrm flipV="1">
            <a:off x="2406510" y="3786325"/>
            <a:ext cx="449494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7" idx="3"/>
            <a:endCxn id="105" idx="1"/>
          </p:cNvCxnSpPr>
          <p:nvPr/>
        </p:nvCxnSpPr>
        <p:spPr>
          <a:xfrm>
            <a:off x="4108362" y="3772833"/>
            <a:ext cx="258422" cy="356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0" idx="3"/>
          </p:cNvCxnSpPr>
          <p:nvPr/>
        </p:nvCxnSpPr>
        <p:spPr>
          <a:xfrm flipV="1">
            <a:off x="5888742" y="3736533"/>
            <a:ext cx="470079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9" idx="3"/>
            <a:endCxn id="106" idx="1"/>
          </p:cNvCxnSpPr>
          <p:nvPr/>
        </p:nvCxnSpPr>
        <p:spPr>
          <a:xfrm flipV="1">
            <a:off x="7625234" y="3772833"/>
            <a:ext cx="267044" cy="514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Rectangle 106"/>
              <p:cNvSpPr/>
              <p:nvPr/>
            </p:nvSpPr>
            <p:spPr>
              <a:xfrm>
                <a:off x="6199312" y="5100930"/>
                <a:ext cx="2644827" cy="371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(1)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error</m:t>
                        </m:r>
                        <m:r>
                          <a:rPr lang="en-US" altLang="zh-C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 smtClean="0">
                    <a:solidFill>
                      <a:schemeClr val="accent6"/>
                    </a:solidFill>
                  </a:rPr>
                  <a:t> </a:t>
                </a:r>
                <a:endParaRPr lang="zh-CN" altLang="en-US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312" y="5100930"/>
                <a:ext cx="2644827" cy="371961"/>
              </a:xfrm>
              <a:prstGeom prst="rect">
                <a:avLst/>
              </a:prstGeom>
              <a:blipFill rotWithShape="0">
                <a:blip r:embed="rId9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3624067" y="5470505"/>
                <a:ext cx="2644827" cy="371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(1)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error</m:t>
                        </m:r>
                        <m:r>
                          <a:rPr lang="en-US" altLang="zh-C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dirty="0" smtClean="0">
                    <a:solidFill>
                      <a:schemeClr val="accent6"/>
                    </a:solidFill>
                  </a:rPr>
                  <a:t> </a:t>
                </a:r>
                <a:endParaRPr lang="zh-CN" altLang="en-US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67" y="5470505"/>
                <a:ext cx="2644827" cy="371961"/>
              </a:xfrm>
              <a:prstGeom prst="rect">
                <a:avLst/>
              </a:prstGeom>
              <a:blipFill rotWithShape="0">
                <a:blip r:embed="rId9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6204443" y="5470697"/>
                <a:ext cx="2644827" cy="371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(1)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error</m:t>
                        </m:r>
                        <m:r>
                          <a:rPr lang="en-US" altLang="zh-C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en-US" dirty="0" smtClean="0">
                    <a:solidFill>
                      <a:schemeClr val="accent6"/>
                    </a:solidFill>
                  </a:rPr>
                  <a:t> </a:t>
                </a:r>
                <a:endParaRPr lang="zh-CN" altLang="en-US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443" y="5470697"/>
                <a:ext cx="2644827" cy="371961"/>
              </a:xfrm>
              <a:prstGeom prst="rect">
                <a:avLst/>
              </a:prstGeom>
              <a:blipFill rotWithShape="0">
                <a:blip r:embed="rId9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4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132" grpId="0"/>
      <p:bldP spid="62" grpId="0"/>
      <p:bldP spid="4" grpId="0"/>
      <p:bldP spid="99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Urban computing tasks need to unlock the power of a diversity of datasets in a city.</a:t>
            </a:r>
          </a:p>
          <a:p>
            <a:endParaRPr lang="zh-CN" alt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97162" y="2790916"/>
            <a:ext cx="1260000" cy="1260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87" y="2790916"/>
            <a:ext cx="1260000" cy="126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67612" y="2790916"/>
            <a:ext cx="1260000" cy="126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552837" y="2790916"/>
            <a:ext cx="1260000" cy="12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7162" y="4030804"/>
            <a:ext cx="294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predict air quality</a:t>
            </a:r>
            <a:endParaRPr lang="zh-CN" altLang="en-US" dirty="0"/>
          </a:p>
        </p:txBody>
      </p:sp>
      <p:sp>
        <p:nvSpPr>
          <p:cNvPr id="10" name="Left Arrow 9"/>
          <p:cNvSpPr/>
          <p:nvPr/>
        </p:nvSpPr>
        <p:spPr>
          <a:xfrm>
            <a:off x="2577675" y="3347174"/>
            <a:ext cx="368710" cy="147484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lus 10"/>
          <p:cNvSpPr/>
          <p:nvPr/>
        </p:nvSpPr>
        <p:spPr>
          <a:xfrm>
            <a:off x="4341528" y="3312916"/>
            <a:ext cx="216000" cy="216000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lus 11"/>
          <p:cNvSpPr/>
          <p:nvPr/>
        </p:nvSpPr>
        <p:spPr>
          <a:xfrm>
            <a:off x="5851612" y="3312916"/>
            <a:ext cx="216000" cy="216000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lus 12"/>
          <p:cNvSpPr/>
          <p:nvPr/>
        </p:nvSpPr>
        <p:spPr>
          <a:xfrm>
            <a:off x="7355860" y="3312916"/>
            <a:ext cx="216000" cy="216000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762845" y="6235983"/>
            <a:ext cx="361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diagnose noise level </a:t>
            </a:r>
            <a:endParaRPr lang="zh-CN" altLang="en-US" dirty="0"/>
          </a:p>
        </p:txBody>
      </p:sp>
      <p:pic>
        <p:nvPicPr>
          <p:cNvPr id="15" name="Picture 10" descr="noisethrermo.gif (227×394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35" y="4538132"/>
            <a:ext cx="103705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30229" y="4822795"/>
            <a:ext cx="1260000" cy="126000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10635" y="4822795"/>
            <a:ext cx="1260000" cy="1260000"/>
          </a:xfrm>
          <a:prstGeom prst="rect">
            <a:avLst/>
          </a:prstGeom>
        </p:spPr>
      </p:pic>
      <p:pic>
        <p:nvPicPr>
          <p:cNvPr id="18" name="Picture 16" descr="Foursquare-Checkins.png (626×565)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60" y="4822795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lus 18"/>
          <p:cNvSpPr/>
          <p:nvPr/>
        </p:nvSpPr>
        <p:spPr>
          <a:xfrm>
            <a:off x="4373115" y="5344795"/>
            <a:ext cx="216000" cy="216000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lus 19"/>
          <p:cNvSpPr/>
          <p:nvPr/>
        </p:nvSpPr>
        <p:spPr>
          <a:xfrm>
            <a:off x="5885748" y="5344795"/>
            <a:ext cx="216000" cy="216000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Left Arrow 20"/>
          <p:cNvSpPr/>
          <p:nvPr/>
        </p:nvSpPr>
        <p:spPr>
          <a:xfrm>
            <a:off x="2577675" y="5364390"/>
            <a:ext cx="368710" cy="147484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297000" y="4325325"/>
            <a:ext cx="17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6"/>
                </a:solidFill>
              </a:rPr>
              <a:t>modality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7286" y="2731582"/>
            <a:ext cx="1274520" cy="131933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24"/>
          <p:cNvPicPr>
            <a:picLocks/>
          </p:cNvPicPr>
          <p:nvPr/>
        </p:nvPicPr>
        <p:blipFill rotWithShape="1">
          <a:blip r:embed="rId9"/>
          <a:srcRect l="-1" t="9484" r="710" b="12148"/>
          <a:stretch/>
        </p:blipFill>
        <p:spPr>
          <a:xfrm>
            <a:off x="1235763" y="2790916"/>
            <a:ext cx="1260000" cy="1260000"/>
          </a:xfrm>
          <a:prstGeom prst="rect">
            <a:avLst/>
          </a:prstGeom>
        </p:spPr>
      </p:pic>
      <p:pic>
        <p:nvPicPr>
          <p:cNvPr id="26" name="Picture 4" descr="aqi_colors_003.gif (138×208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9" y="2790916"/>
            <a:ext cx="83596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data required </a:t>
            </a:r>
            <a:r>
              <a:rPr lang="en-US" altLang="zh-CN" dirty="0" smtClean="0"/>
              <a:t>in a city could be insufficient.</a:t>
            </a:r>
          </a:p>
          <a:p>
            <a:pPr lvl="1"/>
            <a:r>
              <a:rPr lang="en-US" altLang="zh-CN" dirty="0" smtClean="0"/>
              <a:t>E.g., predicting air quality in Baoding</a:t>
            </a:r>
          </a:p>
          <a:p>
            <a:pPr lvl="2"/>
            <a:r>
              <a:rPr lang="en-US" altLang="zh-CN" dirty="0" smtClean="0"/>
              <a:t>Label scarcity</a:t>
            </a:r>
          </a:p>
          <a:p>
            <a:pPr lvl="2"/>
            <a:r>
              <a:rPr lang="en-US" altLang="zh-CN" dirty="0" smtClean="0"/>
              <a:t>Structured modality missing</a:t>
            </a:r>
          </a:p>
          <a:p>
            <a:pPr lvl="2"/>
            <a:r>
              <a:rPr lang="en-US" altLang="zh-CN" dirty="0" smtClean="0"/>
              <a:t>Within modality insufficiency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-153600" y="5800900"/>
            <a:ext cx="153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Baoding</a:t>
            </a:r>
            <a:endParaRPr lang="zh-CN" altLang="en-US" dirty="0"/>
          </a:p>
        </p:txBody>
      </p:sp>
      <p:pic>
        <p:nvPicPr>
          <p:cNvPr id="37" name="Picture 3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82387" y="5438963"/>
            <a:ext cx="1260000" cy="1260000"/>
          </a:xfrm>
          <a:prstGeom prst="rect">
            <a:avLst/>
          </a:prstGeom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67612" y="5433894"/>
            <a:ext cx="639746" cy="628616"/>
          </a:xfrm>
          <a:prstGeom prst="rect">
            <a:avLst/>
          </a:prstGeom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16114" y="6068804"/>
            <a:ext cx="639746" cy="628616"/>
          </a:xfrm>
          <a:prstGeom prst="rect">
            <a:avLst/>
          </a:prstGeom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97162" y="5438963"/>
            <a:ext cx="1260000" cy="1260000"/>
          </a:xfrm>
          <a:prstGeom prst="rect">
            <a:avLst/>
          </a:prstGeom>
        </p:spPr>
      </p:pic>
      <p:pic>
        <p:nvPicPr>
          <p:cNvPr id="3074" name="Picture 2" descr="question-mark-xxl.png (256×256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76" y="5834802"/>
            <a:ext cx="468321" cy="46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question-mark-xxl.png (256×256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26" y="5514041"/>
            <a:ext cx="468321" cy="46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question-mark-xxl.png (256×256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49" y="6145001"/>
            <a:ext cx="468321" cy="46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097162" y="3777886"/>
            <a:ext cx="1260000" cy="1260000"/>
          </a:xfrm>
          <a:prstGeom prst="rect">
            <a:avLst/>
          </a:prstGeom>
        </p:spPr>
      </p:pic>
      <p:pic>
        <p:nvPicPr>
          <p:cNvPr id="66" name="Picture 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82387" y="3777886"/>
            <a:ext cx="1260000" cy="1260000"/>
          </a:xfrm>
          <a:prstGeom prst="rect">
            <a:avLst/>
          </a:prstGeom>
        </p:spPr>
      </p:pic>
      <p:pic>
        <p:nvPicPr>
          <p:cNvPr id="67" name="Picture 6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67612" y="3777886"/>
            <a:ext cx="1260000" cy="1260000"/>
          </a:xfrm>
          <a:prstGeom prst="rect">
            <a:avLst/>
          </a:prstGeom>
        </p:spPr>
      </p:pic>
      <p:pic>
        <p:nvPicPr>
          <p:cNvPr id="68" name="Picture 67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552837" y="3777886"/>
            <a:ext cx="1260000" cy="1260000"/>
          </a:xfrm>
          <a:prstGeom prst="rect">
            <a:avLst/>
          </a:prstGeom>
        </p:spPr>
      </p:pic>
      <p:sp>
        <p:nvSpPr>
          <p:cNvPr id="69" name="Left Arrow 68"/>
          <p:cNvSpPr/>
          <p:nvPr/>
        </p:nvSpPr>
        <p:spPr>
          <a:xfrm>
            <a:off x="2577675" y="4334144"/>
            <a:ext cx="368710" cy="147484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Plus 69"/>
          <p:cNvSpPr/>
          <p:nvPr/>
        </p:nvSpPr>
        <p:spPr>
          <a:xfrm>
            <a:off x="4341528" y="4299886"/>
            <a:ext cx="216000" cy="216000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Plus 70"/>
          <p:cNvSpPr/>
          <p:nvPr/>
        </p:nvSpPr>
        <p:spPr>
          <a:xfrm>
            <a:off x="5851612" y="4299886"/>
            <a:ext cx="216000" cy="216000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Plus 71"/>
          <p:cNvSpPr/>
          <p:nvPr/>
        </p:nvSpPr>
        <p:spPr>
          <a:xfrm>
            <a:off x="7355860" y="4299886"/>
            <a:ext cx="216000" cy="216000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4" name="Picture 73"/>
          <p:cNvPicPr>
            <a:picLocks/>
          </p:cNvPicPr>
          <p:nvPr/>
        </p:nvPicPr>
        <p:blipFill rotWithShape="1">
          <a:blip r:embed="rId8"/>
          <a:srcRect l="-1" t="9484" r="710" b="12148"/>
          <a:stretch/>
        </p:blipFill>
        <p:spPr>
          <a:xfrm>
            <a:off x="1235763" y="3777886"/>
            <a:ext cx="1260000" cy="1260000"/>
          </a:xfrm>
          <a:prstGeom prst="rect">
            <a:avLst/>
          </a:prstGeom>
        </p:spPr>
      </p:pic>
      <p:pic>
        <p:nvPicPr>
          <p:cNvPr id="75" name="Picture 4" descr="aqi_colors_003.gif (138×208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9" y="3777886"/>
            <a:ext cx="83596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1232906" y="5432510"/>
            <a:ext cx="1260000" cy="1260000"/>
            <a:chOff x="1232906" y="5432510"/>
            <a:chExt cx="1260000" cy="1260000"/>
          </a:xfrm>
        </p:grpSpPr>
        <p:pic>
          <p:nvPicPr>
            <p:cNvPr id="78" name="Picture 77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906" y="5432510"/>
              <a:ext cx="1260000" cy="12600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91296" y="5499278"/>
              <a:ext cx="880024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416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9" grpId="0" animBg="1"/>
      <p:bldP spid="70" grpId="0" animBg="1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an </a:t>
            </a:r>
            <a:r>
              <a:rPr lang="en-US" altLang="zh-CN" dirty="0"/>
              <a:t>we transfer knowledge from </a:t>
            </a:r>
            <a:r>
              <a:rPr lang="en-US" altLang="zh-CN" dirty="0" smtClean="0"/>
              <a:t>a city </a:t>
            </a:r>
            <a:r>
              <a:rPr lang="en-US" altLang="zh-CN" dirty="0"/>
              <a:t>where data are </a:t>
            </a:r>
            <a:r>
              <a:rPr lang="en-US" altLang="zh-CN" dirty="0" smtClean="0"/>
              <a:t>sufficient, say Beijing, to Baoding?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4372" y="5861069"/>
            <a:ext cx="153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6"/>
                </a:solidFill>
              </a:rPr>
              <a:t>Baoding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50242" y="5493790"/>
            <a:ext cx="1260000" cy="126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35467" y="5488721"/>
            <a:ext cx="639746" cy="628616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83969" y="6123631"/>
            <a:ext cx="639746" cy="628616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17" y="5493790"/>
            <a:ext cx="1260000" cy="1260000"/>
          </a:xfrm>
          <a:prstGeom prst="rect">
            <a:avLst/>
          </a:prstGeom>
        </p:spPr>
      </p:pic>
      <p:pic>
        <p:nvPicPr>
          <p:cNvPr id="9" name="Picture 2" descr="question-mark-xxl.png (256×256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31" y="5889629"/>
            <a:ext cx="468321" cy="46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uestion-mark-xxl.png (256×256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81" y="5568868"/>
            <a:ext cx="468321" cy="46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estion-mark-xxl.png (256×256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04" y="6199828"/>
            <a:ext cx="468321" cy="46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30507" y="3178442"/>
            <a:ext cx="153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2"/>
                </a:solidFill>
              </a:rPr>
              <a:t>Beijing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765017" y="2811436"/>
            <a:ext cx="1260000" cy="126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50242" y="2811436"/>
            <a:ext cx="1260000" cy="1260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220692" y="2811436"/>
            <a:ext cx="1260000" cy="126000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21343" y="2811436"/>
            <a:ext cx="639746" cy="628616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69845" y="3446346"/>
            <a:ext cx="639746" cy="628616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30099" y="3442820"/>
            <a:ext cx="639746" cy="628616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78601" y="2811436"/>
            <a:ext cx="639746" cy="628616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 rotWithShape="1">
          <a:blip r:embed="rId8"/>
          <a:srcRect l="-1" t="9484" r="710" b="12148"/>
          <a:stretch/>
        </p:blipFill>
        <p:spPr>
          <a:xfrm>
            <a:off x="1275087" y="2811436"/>
            <a:ext cx="1260000" cy="1260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279792" y="5487337"/>
            <a:ext cx="1260000" cy="1260000"/>
            <a:chOff x="1232906" y="5432510"/>
            <a:chExt cx="1260000" cy="1260000"/>
          </a:xfrm>
        </p:grpSpPr>
        <p:pic>
          <p:nvPicPr>
            <p:cNvPr id="23" name="Picture 22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906" y="5432510"/>
              <a:ext cx="1260000" cy="126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91296" y="5499278"/>
              <a:ext cx="880024" cy="1152000"/>
            </a:xfrm>
            <a:prstGeom prst="rect">
              <a:avLst/>
            </a:prstGeom>
          </p:spPr>
        </p:pic>
      </p:grpSp>
      <p:sp>
        <p:nvSpPr>
          <p:cNvPr id="46" name="Rectangle 45"/>
          <p:cNvSpPr/>
          <p:nvPr/>
        </p:nvSpPr>
        <p:spPr>
          <a:xfrm>
            <a:off x="1852413" y="3657418"/>
            <a:ext cx="164223" cy="16241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413464" y="4423694"/>
            <a:ext cx="1046310" cy="878400"/>
            <a:chOff x="6063499" y="5225677"/>
            <a:chExt cx="1046310" cy="878400"/>
          </a:xfrm>
        </p:grpSpPr>
        <p:sp>
          <p:nvSpPr>
            <p:cNvPr id="50" name="Oval 49"/>
            <p:cNvSpPr/>
            <p:nvPr/>
          </p:nvSpPr>
          <p:spPr>
            <a:xfrm>
              <a:off x="6147454" y="5225677"/>
              <a:ext cx="878400" cy="878400"/>
            </a:xfrm>
            <a:prstGeom prst="ellipse">
              <a:avLst/>
            </a:prstGeom>
            <a:solidFill>
              <a:srgbClr val="8C4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063499" y="5387812"/>
              <a:ext cx="10463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</a:rPr>
                <a:t>Very unhealthy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2" name="Picture 4" descr="jam-clipart-Free-Clipart-traffic.jpg (500×380)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31" y="4422987"/>
            <a:ext cx="878400" cy="87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/>
          </p:cNvPicPr>
          <p:nvPr/>
        </p:nvPicPr>
        <p:blipFill rotWithShape="1">
          <a:blip r:embed="rId11"/>
          <a:srcRect t="26847"/>
          <a:stretch/>
        </p:blipFill>
        <p:spPr>
          <a:xfrm>
            <a:off x="2955817" y="4422987"/>
            <a:ext cx="878400" cy="878400"/>
          </a:xfrm>
          <a:prstGeom prst="ellipse">
            <a:avLst/>
          </a:prstGeom>
        </p:spPr>
      </p:pic>
      <p:cxnSp>
        <p:nvCxnSpPr>
          <p:cNvPr id="56" name="Curved Connector 55"/>
          <p:cNvCxnSpPr>
            <a:stCxn id="52" idx="1"/>
            <a:endCxn id="50" idx="7"/>
          </p:cNvCxnSpPr>
          <p:nvPr/>
        </p:nvCxnSpPr>
        <p:spPr>
          <a:xfrm rot="16200000" flipH="1" flipV="1">
            <a:off x="4875121" y="1923684"/>
            <a:ext cx="707" cy="5256590"/>
          </a:xfrm>
          <a:prstGeom prst="curvedConnector3">
            <a:avLst>
              <a:gd name="adj1" fmla="val -5052885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6"/>
            <a:endCxn id="52" idx="2"/>
          </p:cNvCxnSpPr>
          <p:nvPr/>
        </p:nvCxnSpPr>
        <p:spPr>
          <a:xfrm>
            <a:off x="3834217" y="4862187"/>
            <a:ext cx="354091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3" idx="2"/>
            <a:endCxn id="50" idx="6"/>
          </p:cNvCxnSpPr>
          <p:nvPr/>
        </p:nvCxnSpPr>
        <p:spPr>
          <a:xfrm flipH="1">
            <a:off x="2375819" y="4862187"/>
            <a:ext cx="579998" cy="70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Down Arrow 60"/>
          <p:cNvSpPr/>
          <p:nvPr/>
        </p:nvSpPr>
        <p:spPr>
          <a:xfrm>
            <a:off x="579399" y="4217579"/>
            <a:ext cx="215695" cy="1289216"/>
          </a:xfrm>
          <a:prstGeom prst="downArrow">
            <a:avLst/>
          </a:prstGeom>
          <a:gradFill>
            <a:gsLst>
              <a:gs pos="54000">
                <a:schemeClr val="bg1">
                  <a:lumMod val="85000"/>
                </a:schemeClr>
              </a:gs>
              <a:gs pos="3000">
                <a:schemeClr val="accent4"/>
              </a:gs>
              <a:gs pos="100000">
                <a:schemeClr val="accent4"/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Straight Arrow Connector 62"/>
          <p:cNvCxnSpPr>
            <a:stCxn id="46" idx="2"/>
            <a:endCxn id="50" idx="0"/>
          </p:cNvCxnSpPr>
          <p:nvPr/>
        </p:nvCxnSpPr>
        <p:spPr>
          <a:xfrm>
            <a:off x="1934525" y="3819833"/>
            <a:ext cx="2094" cy="60386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26" name="TextBox 5125"/>
          <p:cNvSpPr txBox="1"/>
          <p:nvPr/>
        </p:nvSpPr>
        <p:spPr>
          <a:xfrm>
            <a:off x="-49094" y="4599199"/>
            <a:ext cx="148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4"/>
                </a:solidFill>
              </a:rPr>
              <a:t>transfer</a:t>
            </a:r>
            <a:endParaRPr lang="zh-CN" altLang="en-US" dirty="0">
              <a:solidFill>
                <a:schemeClr val="accent4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097412" y="5553202"/>
            <a:ext cx="164223" cy="16241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28" name="Straight Arrow Connector 5127"/>
          <p:cNvCxnSpPr>
            <a:stCxn id="71" idx="0"/>
            <a:endCxn id="53" idx="4"/>
          </p:cNvCxnSpPr>
          <p:nvPr/>
        </p:nvCxnSpPr>
        <p:spPr>
          <a:xfrm flipV="1">
            <a:off x="3179524" y="5301387"/>
            <a:ext cx="215493" cy="25181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0" idx="4"/>
            <a:endCxn id="77" idx="0"/>
          </p:cNvCxnSpPr>
          <p:nvPr/>
        </p:nvCxnSpPr>
        <p:spPr>
          <a:xfrm flipH="1">
            <a:off x="1742736" y="5302094"/>
            <a:ext cx="193883" cy="23726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660624" y="5539357"/>
            <a:ext cx="164223" cy="16241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6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61" grpId="0" animBg="1"/>
      <p:bldP spid="5126" grpId="0"/>
      <p:bldP spid="71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1035"/>
          <p:cNvGrpSpPr/>
          <p:nvPr/>
        </p:nvGrpSpPr>
        <p:grpSpPr>
          <a:xfrm>
            <a:off x="3642869" y="4776101"/>
            <a:ext cx="3629605" cy="1338101"/>
            <a:chOff x="3642869" y="4196171"/>
            <a:chExt cx="3629605" cy="1338101"/>
          </a:xfrm>
        </p:grpSpPr>
        <p:sp>
          <p:nvSpPr>
            <p:cNvPr id="176" name="Rounded Rectangular Callout 175"/>
            <p:cNvSpPr/>
            <p:nvPr/>
          </p:nvSpPr>
          <p:spPr>
            <a:xfrm>
              <a:off x="3916150" y="4196171"/>
              <a:ext cx="3356324" cy="1338101"/>
            </a:xfrm>
            <a:prstGeom prst="wedgeRoundRectCallout">
              <a:avLst>
                <a:gd name="adj1" fmla="val -49463"/>
                <a:gd name="adj2" fmla="val -6282"/>
                <a:gd name="adj3" fmla="val 16667"/>
              </a:avLst>
            </a:prstGeom>
            <a:ln w="254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Right Arrow 176"/>
            <p:cNvSpPr/>
            <p:nvPr/>
          </p:nvSpPr>
          <p:spPr>
            <a:xfrm rot="10800000" flipH="1">
              <a:off x="3642869" y="4260488"/>
              <a:ext cx="216000" cy="175844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9" name="Group 1028"/>
            <p:cNvGrpSpPr/>
            <p:nvPr/>
          </p:nvGrpSpPr>
          <p:grpSpPr>
            <a:xfrm>
              <a:off x="3932404" y="4274125"/>
              <a:ext cx="3083183" cy="858244"/>
              <a:chOff x="299417" y="4320822"/>
              <a:chExt cx="3083183" cy="8582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99417" y="4902067"/>
                    <a:ext cx="32162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417" y="4902067"/>
                    <a:ext cx="321627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6981" r="-3774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8" name="Rectangle 1027"/>
                  <p:cNvSpPr/>
                  <p:nvPr/>
                </p:nvSpPr>
                <p:spPr>
                  <a:xfrm>
                    <a:off x="926006" y="4320822"/>
                    <a:ext cx="4996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8" name="Rectangle 10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006" y="4320822"/>
                    <a:ext cx="499689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Rectangle 153"/>
                  <p:cNvSpPr/>
                  <p:nvPr/>
                </p:nvSpPr>
                <p:spPr>
                  <a:xfrm>
                    <a:off x="1987487" y="4320822"/>
                    <a:ext cx="50462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4" name="Rectangle 1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7487" y="4320822"/>
                    <a:ext cx="504625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Rectangle 154"/>
                  <p:cNvSpPr/>
                  <p:nvPr/>
                </p:nvSpPr>
                <p:spPr>
                  <a:xfrm>
                    <a:off x="2877975" y="4320822"/>
                    <a:ext cx="50462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5" name="Rectangle 1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7975" y="4320822"/>
                    <a:ext cx="50462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35" name="Group 1034"/>
          <p:cNvGrpSpPr/>
          <p:nvPr/>
        </p:nvGrpSpPr>
        <p:grpSpPr>
          <a:xfrm>
            <a:off x="3635165" y="1209649"/>
            <a:ext cx="5066351" cy="1465377"/>
            <a:chOff x="3635165" y="1863217"/>
            <a:chExt cx="5066351" cy="1465377"/>
          </a:xfrm>
        </p:grpSpPr>
        <p:sp>
          <p:nvSpPr>
            <p:cNvPr id="1034" name="Rounded Rectangular Callout 1033"/>
            <p:cNvSpPr/>
            <p:nvPr/>
          </p:nvSpPr>
          <p:spPr>
            <a:xfrm>
              <a:off x="3908446" y="1863217"/>
              <a:ext cx="4793070" cy="1465377"/>
            </a:xfrm>
            <a:prstGeom prst="wedgeRoundRectCallout">
              <a:avLst>
                <a:gd name="adj1" fmla="val -49463"/>
                <a:gd name="adj2" fmla="val -6282"/>
                <a:gd name="adj3" fmla="val 16667"/>
              </a:avLst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4" name="Group 1023"/>
            <p:cNvGrpSpPr/>
            <p:nvPr/>
          </p:nvGrpSpPr>
          <p:grpSpPr>
            <a:xfrm>
              <a:off x="3902427" y="1863217"/>
              <a:ext cx="4135001" cy="974680"/>
              <a:chOff x="4431252" y="1034658"/>
              <a:chExt cx="4135001" cy="9746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5190247" y="1034658"/>
                    <a:ext cx="28443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0247" y="1034658"/>
                    <a:ext cx="284437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9565" t="-4348" r="-8696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6185461" y="1034658"/>
                    <a:ext cx="2893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461" y="1034658"/>
                    <a:ext cx="289374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21277" t="-4348" r="-6383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7014797" y="1034658"/>
                    <a:ext cx="2893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4797" y="1034658"/>
                    <a:ext cx="289374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21277" t="-4348" r="-6383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8276879" y="1034658"/>
                    <a:ext cx="2893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76879" y="1034658"/>
                    <a:ext cx="289374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9149" t="-4348" r="-851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4431252" y="1732339"/>
                    <a:ext cx="333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1252" y="1732339"/>
                    <a:ext cx="333938" cy="27699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14545" r="-363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5" name="Right Arrow 174"/>
            <p:cNvSpPr/>
            <p:nvPr/>
          </p:nvSpPr>
          <p:spPr>
            <a:xfrm rot="10800000" flipH="1">
              <a:off x="3635165" y="3060304"/>
              <a:ext cx="216000" cy="175844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-308167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Framework</a:t>
            </a:r>
            <a:endParaRPr lang="zh-CN" alt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68001" y="5856552"/>
            <a:ext cx="522148" cy="652044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</p:pic>
      <p:pic>
        <p:nvPicPr>
          <p:cNvPr id="44" name="Picture 43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915075" y="5856552"/>
            <a:ext cx="522000" cy="65160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</p:pic>
      <p:sp>
        <p:nvSpPr>
          <p:cNvPr id="47" name="TextBox 46"/>
          <p:cNvSpPr txBox="1"/>
          <p:nvPr/>
        </p:nvSpPr>
        <p:spPr>
          <a:xfrm rot="16200000">
            <a:off x="-297595" y="5433901"/>
            <a:ext cx="120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>
                <a:solidFill>
                  <a:schemeClr val="accent6"/>
                </a:solidFill>
              </a:rPr>
              <a:t>target city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87887" y="6566337"/>
                <a:ext cx="482376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887" y="6566337"/>
                <a:ext cx="482376" cy="280270"/>
              </a:xfrm>
              <a:prstGeom prst="rect">
                <a:avLst/>
              </a:prstGeom>
              <a:blipFill rotWithShape="0">
                <a:blip r:embed="rId20"/>
                <a:stretch>
                  <a:fillRect l="-11392" t="-2174" r="-2532" b="-19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934887" y="6566337"/>
                <a:ext cx="482376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87" y="6566337"/>
                <a:ext cx="482376" cy="280270"/>
              </a:xfrm>
              <a:prstGeom prst="rect">
                <a:avLst/>
              </a:prstGeom>
              <a:blipFill rotWithShape="0">
                <a:blip r:embed="rId21"/>
                <a:stretch>
                  <a:fillRect l="-10000" t="-2174" r="-3750" b="-19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681813" y="6566337"/>
                <a:ext cx="482376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813" y="6566337"/>
                <a:ext cx="482376" cy="280270"/>
              </a:xfrm>
              <a:prstGeom prst="rect">
                <a:avLst/>
              </a:prstGeom>
              <a:blipFill rotWithShape="0">
                <a:blip r:embed="rId22"/>
                <a:stretch>
                  <a:fillRect l="-11392" t="-2174" r="-3797" b="-19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 rot="16200000">
            <a:off x="-297595" y="1462270"/>
            <a:ext cx="120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2"/>
                </a:solidFill>
              </a:rPr>
              <a:t>source city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1821" y="967160"/>
            <a:ext cx="522148" cy="652044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pic>
        <p:nvPicPr>
          <p:cNvPr id="55" name="Picture 54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538895" y="967160"/>
            <a:ext cx="522000" cy="6516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09616" y="657798"/>
                <a:ext cx="474104" cy="28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16" y="657798"/>
                <a:ext cx="474104" cy="283667"/>
              </a:xfrm>
              <a:prstGeom prst="rect">
                <a:avLst/>
              </a:prstGeom>
              <a:blipFill rotWithShape="0">
                <a:blip r:embed="rId23"/>
                <a:stretch>
                  <a:fillRect l="-11538" t="-4348" r="-384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56616" y="657798"/>
                <a:ext cx="479042" cy="284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16" y="657798"/>
                <a:ext cx="479042" cy="284245"/>
              </a:xfrm>
              <a:prstGeom prst="rect">
                <a:avLst/>
              </a:prstGeom>
              <a:blipFill rotWithShape="0">
                <a:blip r:embed="rId24"/>
                <a:stretch>
                  <a:fillRect l="-10127" t="-2128" r="-5063" b="-17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303542" y="652412"/>
                <a:ext cx="479042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542" y="652412"/>
                <a:ext cx="479042" cy="285656"/>
              </a:xfrm>
              <a:prstGeom prst="rect">
                <a:avLst/>
              </a:prstGeom>
              <a:blipFill rotWithShape="0">
                <a:blip r:embed="rId25"/>
                <a:stretch>
                  <a:fillRect l="-11538" t="-2128" r="-5128" b="-19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/>
          <p:cNvPicPr>
            <a:picLocks/>
          </p:cNvPicPr>
          <p:nvPr/>
        </p:nvPicPr>
        <p:blipFill>
          <a:blip r:embed="rId26"/>
          <a:stretch>
            <a:fillRect/>
          </a:stretch>
        </p:blipFill>
        <p:spPr>
          <a:xfrm>
            <a:off x="3032747" y="967160"/>
            <a:ext cx="522000" cy="651600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054226" y="652412"/>
                <a:ext cx="479042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226" y="652412"/>
                <a:ext cx="479042" cy="285656"/>
              </a:xfrm>
              <a:prstGeom prst="rect">
                <a:avLst/>
              </a:prstGeom>
              <a:blipFill rotWithShape="0">
                <a:blip r:embed="rId27"/>
                <a:stretch>
                  <a:fillRect l="-10127" t="-4255" r="-5063" b="-17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991711"/>
              </p:ext>
            </p:extLst>
          </p:nvPr>
        </p:nvGraphicFramePr>
        <p:xfrm>
          <a:off x="4261637" y="5180699"/>
          <a:ext cx="1094400" cy="82296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3600"/>
                <a:gridCol w="273600"/>
                <a:gridCol w="273600"/>
                <a:gridCol w="273600"/>
              </a:tblGrid>
              <a:tr h="270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47743"/>
              </p:ext>
            </p:extLst>
          </p:nvPr>
        </p:nvGraphicFramePr>
        <p:xfrm>
          <a:off x="5599186" y="5177317"/>
          <a:ext cx="547200" cy="82296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665243"/>
              </p:ext>
            </p:extLst>
          </p:nvPr>
        </p:nvGraphicFramePr>
        <p:xfrm>
          <a:off x="6352874" y="5178456"/>
          <a:ext cx="820800" cy="82296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3600"/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60998"/>
              </p:ext>
            </p:extLst>
          </p:nvPr>
        </p:nvGraphicFramePr>
        <p:xfrm>
          <a:off x="4242585" y="1524485"/>
          <a:ext cx="10944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  <a:gridCol w="273600"/>
                <a:gridCol w="273600"/>
              </a:tblGrid>
              <a:tr h="2736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75" name="Picture 74"/>
          <p:cNvPicPr>
            <a:picLocks/>
          </p:cNvPicPr>
          <p:nvPr/>
        </p:nvPicPr>
        <p:blipFill>
          <a:blip r:embed="rId28"/>
          <a:stretch>
            <a:fillRect/>
          </a:stretch>
        </p:blipFill>
        <p:spPr>
          <a:xfrm>
            <a:off x="2282063" y="967804"/>
            <a:ext cx="522000" cy="651600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79" name="Picture 78"/>
          <p:cNvPicPr>
            <a:picLocks/>
          </p:cNvPicPr>
          <p:nvPr/>
        </p:nvPicPr>
        <p:blipFill>
          <a:blip r:embed="rId29"/>
          <a:stretch>
            <a:fillRect/>
          </a:stretch>
        </p:blipFill>
        <p:spPr>
          <a:xfrm>
            <a:off x="2655973" y="5856552"/>
            <a:ext cx="522000" cy="651600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24216"/>
              </p:ext>
            </p:extLst>
          </p:nvPr>
        </p:nvGraphicFramePr>
        <p:xfrm>
          <a:off x="5513868" y="1524485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262960"/>
              </p:ext>
            </p:extLst>
          </p:nvPr>
        </p:nvGraphicFramePr>
        <p:xfrm>
          <a:off x="7194886" y="1524485"/>
          <a:ext cx="13680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  <a:gridCol w="273600"/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34165"/>
              </p:ext>
            </p:extLst>
          </p:nvPr>
        </p:nvGraphicFramePr>
        <p:xfrm>
          <a:off x="6206404" y="1524485"/>
          <a:ext cx="8208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1041" name="Group 1040"/>
          <p:cNvGrpSpPr/>
          <p:nvPr/>
        </p:nvGrpSpPr>
        <p:grpSpPr>
          <a:xfrm>
            <a:off x="752993" y="1658993"/>
            <a:ext cx="2831558" cy="1007317"/>
            <a:chOff x="752993" y="2079899"/>
            <a:chExt cx="2831558" cy="1007317"/>
          </a:xfrm>
        </p:grpSpPr>
        <p:sp>
          <p:nvSpPr>
            <p:cNvPr id="1040" name="Rounded Rectangle 1039"/>
            <p:cNvSpPr/>
            <p:nvPr/>
          </p:nvSpPr>
          <p:spPr>
            <a:xfrm>
              <a:off x="752993" y="2802312"/>
              <a:ext cx="2826752" cy="277713"/>
            </a:xfrm>
            <a:prstGeom prst="roundRect">
              <a:avLst/>
            </a:prstGeom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8" name="Group 1037"/>
            <p:cNvGrpSpPr/>
            <p:nvPr/>
          </p:nvGrpSpPr>
          <p:grpSpPr>
            <a:xfrm>
              <a:off x="759465" y="2079899"/>
              <a:ext cx="2825086" cy="1007317"/>
              <a:chOff x="759465" y="1934757"/>
              <a:chExt cx="2825086" cy="1007317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759465" y="2150757"/>
                <a:ext cx="2825086" cy="289959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o</a:t>
                </a:r>
                <a:r>
                  <a:rPr lang="en-US" altLang="zh-CN" dirty="0" smtClean="0"/>
                  <a:t>riginal feature extraction</a:t>
                </a:r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900976" y="2665075"/>
                    <a:ext cx="28443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5" name="TextBox 1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0976" y="2665075"/>
                    <a:ext cx="284437" cy="276999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l="-19565" t="-4444" r="-869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1648805" y="2665075"/>
                    <a:ext cx="2893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8805" y="2665075"/>
                    <a:ext cx="289374" cy="276999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l="-18750" t="-4444" r="-6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TextBox 166"/>
                  <p:cNvSpPr txBox="1"/>
                  <p:nvPr/>
                </p:nvSpPr>
                <p:spPr>
                  <a:xfrm>
                    <a:off x="2401571" y="2665075"/>
                    <a:ext cx="2893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7" name="TextBox 1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1571" y="2665075"/>
                    <a:ext cx="289374" cy="276999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 l="-21277" t="-4444" r="-6383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TextBox 167"/>
                  <p:cNvSpPr txBox="1"/>
                  <p:nvPr/>
                </p:nvSpPr>
                <p:spPr>
                  <a:xfrm>
                    <a:off x="3154338" y="2665075"/>
                    <a:ext cx="2893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8" name="TextBox 1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4338" y="2665075"/>
                    <a:ext cx="289374" cy="276999"/>
                  </a:xfrm>
                  <a:prstGeom prst="rect">
                    <a:avLst/>
                  </a:prstGeom>
                  <a:blipFill rotWithShape="0">
                    <a:blip r:embed="rId33"/>
                    <a:stretch>
                      <a:fillRect l="-18750" t="-4444" r="-6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3" name="Right Arrow 1032"/>
              <p:cNvSpPr/>
              <p:nvPr/>
            </p:nvSpPr>
            <p:spPr>
              <a:xfrm rot="16200000" flipH="1">
                <a:off x="2064008" y="1954835"/>
                <a:ext cx="216000" cy="175844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Right Arrow 170"/>
              <p:cNvSpPr/>
              <p:nvPr/>
            </p:nvSpPr>
            <p:spPr>
              <a:xfrm rot="16200000" flipH="1">
                <a:off x="2064008" y="2468439"/>
                <a:ext cx="216000" cy="175844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42" name="Group 1041"/>
          <p:cNvGrpSpPr/>
          <p:nvPr/>
        </p:nvGrpSpPr>
        <p:grpSpPr>
          <a:xfrm>
            <a:off x="757431" y="4756359"/>
            <a:ext cx="2828786" cy="1052785"/>
            <a:chOff x="757431" y="4756359"/>
            <a:chExt cx="2828786" cy="1052785"/>
          </a:xfrm>
        </p:grpSpPr>
        <p:sp>
          <p:nvSpPr>
            <p:cNvPr id="194" name="Rounded Rectangle 193"/>
            <p:cNvSpPr/>
            <p:nvPr/>
          </p:nvSpPr>
          <p:spPr>
            <a:xfrm>
              <a:off x="759465" y="4784217"/>
              <a:ext cx="2826752" cy="277713"/>
            </a:xfrm>
            <a:prstGeom prst="roundRect">
              <a:avLst/>
            </a:prstGeom>
            <a:ln w="25400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7" name="Group 1036"/>
            <p:cNvGrpSpPr/>
            <p:nvPr/>
          </p:nvGrpSpPr>
          <p:grpSpPr>
            <a:xfrm>
              <a:off x="757431" y="4756359"/>
              <a:ext cx="2827120" cy="1052785"/>
              <a:chOff x="757431" y="4756359"/>
              <a:chExt cx="2827120" cy="1052785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757431" y="5304960"/>
                <a:ext cx="2827120" cy="302569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o</a:t>
                </a:r>
                <a:r>
                  <a:rPr lang="en-US" altLang="zh-CN" dirty="0" smtClean="0"/>
                  <a:t>riginal feature extraction</a:t>
                </a:r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Rectangle 161"/>
                  <p:cNvSpPr/>
                  <p:nvPr/>
                </p:nvSpPr>
                <p:spPr>
                  <a:xfrm>
                    <a:off x="1192834" y="4771540"/>
                    <a:ext cx="4996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2" name="Rectangle 16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2834" y="4771540"/>
                    <a:ext cx="499689" cy="369332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Rectangle 162"/>
                  <p:cNvSpPr/>
                  <p:nvPr/>
                </p:nvSpPr>
                <p:spPr>
                  <a:xfrm>
                    <a:off x="1941276" y="4771540"/>
                    <a:ext cx="50462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3" name="Rectangle 1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1276" y="4771540"/>
                    <a:ext cx="504625" cy="369332"/>
                  </a:xfrm>
                  <a:prstGeom prst="rect">
                    <a:avLst/>
                  </a:prstGeom>
                  <a:blipFill rotWithShape="0"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Rectangle 163"/>
                  <p:cNvSpPr/>
                  <p:nvPr/>
                </p:nvSpPr>
                <p:spPr>
                  <a:xfrm>
                    <a:off x="2694655" y="4756359"/>
                    <a:ext cx="50462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4" name="Rectangle 16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4655" y="4756359"/>
                    <a:ext cx="504625" cy="369332"/>
                  </a:xfrm>
                  <a:prstGeom prst="rect">
                    <a:avLst/>
                  </a:prstGeom>
                  <a:blipFill rotWithShape="0"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2" name="Right Arrow 171"/>
              <p:cNvSpPr/>
              <p:nvPr/>
            </p:nvSpPr>
            <p:spPr>
              <a:xfrm rot="16200000">
                <a:off x="2062991" y="5613222"/>
                <a:ext cx="216000" cy="175844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Right Arrow 172"/>
              <p:cNvSpPr/>
              <p:nvPr/>
            </p:nvSpPr>
            <p:spPr>
              <a:xfrm rot="16200000">
                <a:off x="2062991" y="5095794"/>
                <a:ext cx="216000" cy="175844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2" name="TextBox 181"/>
          <p:cNvSpPr txBox="1"/>
          <p:nvPr/>
        </p:nvSpPr>
        <p:spPr>
          <a:xfrm rot="16200000">
            <a:off x="-297595" y="3674896"/>
            <a:ext cx="120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4"/>
                </a:solidFill>
              </a:rPr>
              <a:t>transfer</a:t>
            </a:r>
            <a:endParaRPr lang="zh-CN" altLang="en-US" dirty="0">
              <a:solidFill>
                <a:schemeClr val="accent4"/>
              </a:solidFill>
            </a:endParaRPr>
          </a:p>
        </p:txBody>
      </p:sp>
      <p:grpSp>
        <p:nvGrpSpPr>
          <p:cNvPr id="1044" name="Group 1043"/>
          <p:cNvGrpSpPr/>
          <p:nvPr/>
        </p:nvGrpSpPr>
        <p:grpSpPr>
          <a:xfrm>
            <a:off x="752992" y="2666759"/>
            <a:ext cx="2831559" cy="1325037"/>
            <a:chOff x="752992" y="3189263"/>
            <a:chExt cx="2831559" cy="1325037"/>
          </a:xfrm>
        </p:grpSpPr>
        <p:sp>
          <p:nvSpPr>
            <p:cNvPr id="84" name="Rounded Rectangle 83"/>
            <p:cNvSpPr/>
            <p:nvPr/>
          </p:nvSpPr>
          <p:spPr>
            <a:xfrm>
              <a:off x="759465" y="3402727"/>
              <a:ext cx="2825086" cy="52409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graph clustering based dictionary learning</a:t>
              </a:r>
              <a:endParaRPr lang="zh-CN" altLang="en-US" dirty="0"/>
            </a:p>
          </p:txBody>
        </p:sp>
        <p:sp>
          <p:nvSpPr>
            <p:cNvPr id="183" name="Right Arrow 182"/>
            <p:cNvSpPr/>
            <p:nvPr/>
          </p:nvSpPr>
          <p:spPr>
            <a:xfrm rot="16200000" flipH="1">
              <a:off x="2069703" y="3209341"/>
              <a:ext cx="216000" cy="175844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Right Arrow 183"/>
            <p:cNvSpPr/>
            <p:nvPr/>
          </p:nvSpPr>
          <p:spPr>
            <a:xfrm rot="16200000" flipH="1">
              <a:off x="2072650" y="3969992"/>
              <a:ext cx="216000" cy="175844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3" name="Group 1042"/>
            <p:cNvGrpSpPr/>
            <p:nvPr/>
          </p:nvGrpSpPr>
          <p:grpSpPr>
            <a:xfrm>
              <a:off x="752992" y="4225629"/>
              <a:ext cx="2826752" cy="288671"/>
              <a:chOff x="752992" y="4312713"/>
              <a:chExt cx="2826752" cy="288671"/>
            </a:xfrm>
          </p:grpSpPr>
          <p:sp>
            <p:nvSpPr>
              <p:cNvPr id="195" name="Rounded Rectangle 194"/>
              <p:cNvSpPr/>
              <p:nvPr/>
            </p:nvSpPr>
            <p:spPr>
              <a:xfrm>
                <a:off x="752992" y="4312713"/>
                <a:ext cx="2826752" cy="277713"/>
              </a:xfrm>
              <a:prstGeom prst="roundRect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900976" y="4324385"/>
                    <a:ext cx="32201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5" name="TextBox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0976" y="4324385"/>
                    <a:ext cx="322011" cy="276999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 l="-18868" t="-4348" r="-3774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2401572" y="4324385"/>
                    <a:ext cx="32694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6" name="TextBox 1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1572" y="4324385"/>
                    <a:ext cx="326949" cy="276999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 l="-18519" t="-4348" r="-3704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/>
                  <p:cNvSpPr txBox="1"/>
                  <p:nvPr/>
                </p:nvSpPr>
                <p:spPr>
                  <a:xfrm>
                    <a:off x="3154338" y="4324385"/>
                    <a:ext cx="32694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7" name="TextBox 1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4338" y="4324385"/>
                    <a:ext cx="326949" cy="276999"/>
                  </a:xfrm>
                  <a:prstGeom prst="rect">
                    <a:avLst/>
                  </a:prstGeom>
                  <a:blipFill rotWithShape="0">
                    <a:blip r:embed="rId39"/>
                    <a:stretch>
                      <a:fillRect l="-16667" t="-4348" r="-5556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1648805" y="4324385"/>
                    <a:ext cx="32694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8" name="TextBox 1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8805" y="4324385"/>
                    <a:ext cx="326949" cy="276999"/>
                  </a:xfrm>
                  <a:prstGeom prst="rect">
                    <a:avLst/>
                  </a:prstGeom>
                  <a:blipFill rotWithShape="0">
                    <a:blip r:embed="rId40"/>
                    <a:stretch>
                      <a:fillRect l="-16667" t="-4348" r="-5556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39" name="Group 1038"/>
          <p:cNvGrpSpPr/>
          <p:nvPr/>
        </p:nvGrpSpPr>
        <p:grpSpPr>
          <a:xfrm>
            <a:off x="3640247" y="3408830"/>
            <a:ext cx="5055250" cy="890132"/>
            <a:chOff x="3640247" y="3345780"/>
            <a:chExt cx="5055250" cy="890132"/>
          </a:xfrm>
        </p:grpSpPr>
        <p:sp>
          <p:nvSpPr>
            <p:cNvPr id="189" name="Rounded Rectangular Callout 188"/>
            <p:cNvSpPr/>
            <p:nvPr/>
          </p:nvSpPr>
          <p:spPr>
            <a:xfrm>
              <a:off x="3902427" y="3345780"/>
              <a:ext cx="4793070" cy="890132"/>
            </a:xfrm>
            <a:prstGeom prst="wedgeRoundRectCallout">
              <a:avLst>
                <a:gd name="adj1" fmla="val -49463"/>
                <a:gd name="adj2" fmla="val -6282"/>
                <a:gd name="adj3" fmla="val 16667"/>
              </a:avLst>
            </a:prstGeom>
            <a:ln w="254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5" name="Group 1024"/>
            <p:cNvGrpSpPr/>
            <p:nvPr/>
          </p:nvGrpSpPr>
          <p:grpSpPr>
            <a:xfrm>
              <a:off x="4004064" y="3366178"/>
              <a:ext cx="4066088" cy="684930"/>
              <a:chOff x="4520431" y="3676720"/>
              <a:chExt cx="4066088" cy="6849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4520431" y="4084651"/>
                    <a:ext cx="1862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accent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0431" y="4084651"/>
                    <a:ext cx="186268" cy="276999"/>
                  </a:xfrm>
                  <a:prstGeom prst="rect">
                    <a:avLst/>
                  </a:prstGeom>
                  <a:blipFill rotWithShape="0">
                    <a:blip r:embed="rId42"/>
                    <a:stretch>
                      <a:fillRect l="-33333" r="-300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5180639" y="3676720"/>
                    <a:ext cx="32201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2" name="TextBox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0639" y="3676720"/>
                    <a:ext cx="322011" cy="276999"/>
                  </a:xfrm>
                  <a:prstGeom prst="rect">
                    <a:avLst/>
                  </a:prstGeom>
                  <a:blipFill rotWithShape="0">
                    <a:blip r:embed="rId46"/>
                    <a:stretch>
                      <a:fillRect l="-16981" t="-4444" r="-566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6161406" y="3676720"/>
                    <a:ext cx="32694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3" name="TextBox 1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1406" y="3676720"/>
                    <a:ext cx="326949" cy="276999"/>
                  </a:xfrm>
                  <a:prstGeom prst="rect">
                    <a:avLst/>
                  </a:prstGeom>
                  <a:blipFill rotWithShape="0">
                    <a:blip r:embed="rId47"/>
                    <a:stretch>
                      <a:fillRect l="-16667" t="-4444" r="-555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7024459" y="3676720"/>
                    <a:ext cx="32694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4" name="TextBox 1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4459" y="3676720"/>
                    <a:ext cx="326949" cy="276999"/>
                  </a:xfrm>
                  <a:prstGeom prst="rect">
                    <a:avLst/>
                  </a:prstGeom>
                  <a:blipFill rotWithShape="0">
                    <a:blip r:embed="rId48"/>
                    <a:stretch>
                      <a:fillRect l="-18868" t="-4444" r="-566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8259570" y="3676720"/>
                    <a:ext cx="32694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5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9570" y="3676720"/>
                    <a:ext cx="326949" cy="276999"/>
                  </a:xfrm>
                  <a:prstGeom prst="rect">
                    <a:avLst/>
                  </a:prstGeom>
                  <a:blipFill rotWithShape="0">
                    <a:blip r:embed="rId49"/>
                    <a:stretch>
                      <a:fillRect l="-16667" t="-4444" r="-555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0" name="Right Arrow 189"/>
            <p:cNvSpPr/>
            <p:nvPr/>
          </p:nvSpPr>
          <p:spPr>
            <a:xfrm rot="10800000" flipH="1">
              <a:off x="3640247" y="3693207"/>
              <a:ext cx="216000" cy="175844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62489"/>
              </p:ext>
            </p:extLst>
          </p:nvPr>
        </p:nvGraphicFramePr>
        <p:xfrm>
          <a:off x="4278077" y="3701340"/>
          <a:ext cx="1094400" cy="548640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273600"/>
                <a:gridCol w="273600"/>
                <a:gridCol w="273600"/>
                <a:gridCol w="273600"/>
              </a:tblGrid>
              <a:tr h="2736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22098"/>
              </p:ext>
            </p:extLst>
          </p:nvPr>
        </p:nvGraphicFramePr>
        <p:xfrm>
          <a:off x="5534913" y="3701340"/>
          <a:ext cx="547200" cy="548640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273600"/>
                <a:gridCol w="273600"/>
              </a:tblGrid>
              <a:tr h="2736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183728"/>
              </p:ext>
            </p:extLst>
          </p:nvPr>
        </p:nvGraphicFramePr>
        <p:xfrm>
          <a:off x="6261166" y="3701340"/>
          <a:ext cx="820800" cy="548640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273600"/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812956"/>
              </p:ext>
            </p:extLst>
          </p:nvPr>
        </p:nvGraphicFramePr>
        <p:xfrm>
          <a:off x="7222677" y="3701340"/>
          <a:ext cx="1368000" cy="548640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273600"/>
                <a:gridCol w="273600"/>
                <a:gridCol w="273600"/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51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-308167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Framework</a:t>
            </a:r>
            <a:endParaRPr lang="zh-CN" alt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01" y="5856552"/>
            <a:ext cx="522148" cy="652044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</p:pic>
      <p:pic>
        <p:nvPicPr>
          <p:cNvPr id="44" name="Picture 4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15075" y="5856552"/>
            <a:ext cx="522000" cy="65160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</p:pic>
      <p:sp>
        <p:nvSpPr>
          <p:cNvPr id="47" name="TextBox 46"/>
          <p:cNvSpPr txBox="1"/>
          <p:nvPr/>
        </p:nvSpPr>
        <p:spPr>
          <a:xfrm rot="16200000">
            <a:off x="-297595" y="5433901"/>
            <a:ext cx="120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>
                <a:solidFill>
                  <a:schemeClr val="accent6"/>
                </a:solidFill>
              </a:rPr>
              <a:t>target city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87887" y="6566337"/>
                <a:ext cx="482376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887" y="6566337"/>
                <a:ext cx="482376" cy="280270"/>
              </a:xfrm>
              <a:prstGeom prst="rect">
                <a:avLst/>
              </a:prstGeom>
              <a:blipFill rotWithShape="0">
                <a:blip r:embed="rId20"/>
                <a:stretch>
                  <a:fillRect l="-11392" t="-2174" r="-2532" b="-19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934887" y="6566337"/>
                <a:ext cx="482376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87" y="6566337"/>
                <a:ext cx="482376" cy="280270"/>
              </a:xfrm>
              <a:prstGeom prst="rect">
                <a:avLst/>
              </a:prstGeom>
              <a:blipFill rotWithShape="0">
                <a:blip r:embed="rId21"/>
                <a:stretch>
                  <a:fillRect l="-10000" t="-2174" r="-3750" b="-19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681813" y="6566337"/>
                <a:ext cx="482376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813" y="6566337"/>
                <a:ext cx="482376" cy="280270"/>
              </a:xfrm>
              <a:prstGeom prst="rect">
                <a:avLst/>
              </a:prstGeom>
              <a:blipFill rotWithShape="0">
                <a:blip r:embed="rId22"/>
                <a:stretch>
                  <a:fillRect l="-11392" t="-2174" r="-3797" b="-19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 rot="16200000">
            <a:off x="-297595" y="1462270"/>
            <a:ext cx="120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2"/>
                </a:solidFill>
              </a:rPr>
              <a:t>source city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21" y="967160"/>
            <a:ext cx="522148" cy="652044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pic>
        <p:nvPicPr>
          <p:cNvPr id="55" name="Picture 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38895" y="967160"/>
            <a:ext cx="522000" cy="6516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09616" y="657798"/>
                <a:ext cx="474104" cy="28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16" y="657798"/>
                <a:ext cx="474104" cy="283667"/>
              </a:xfrm>
              <a:prstGeom prst="rect">
                <a:avLst/>
              </a:prstGeom>
              <a:blipFill rotWithShape="0">
                <a:blip r:embed="rId23"/>
                <a:stretch>
                  <a:fillRect l="-11538" t="-4348" r="-384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56616" y="657798"/>
                <a:ext cx="479042" cy="284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16" y="657798"/>
                <a:ext cx="479042" cy="284245"/>
              </a:xfrm>
              <a:prstGeom prst="rect">
                <a:avLst/>
              </a:prstGeom>
              <a:blipFill rotWithShape="0">
                <a:blip r:embed="rId24"/>
                <a:stretch>
                  <a:fillRect l="-10127" t="-2128" r="-5063" b="-17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303542" y="652412"/>
                <a:ext cx="479042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542" y="652412"/>
                <a:ext cx="479042" cy="285656"/>
              </a:xfrm>
              <a:prstGeom prst="rect">
                <a:avLst/>
              </a:prstGeom>
              <a:blipFill rotWithShape="0">
                <a:blip r:embed="rId25"/>
                <a:stretch>
                  <a:fillRect l="-11538" t="-2128" r="-5128" b="-19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/>
          <p:cNvPicPr>
            <a:picLocks/>
          </p:cNvPicPr>
          <p:nvPr/>
        </p:nvPicPr>
        <p:blipFill>
          <a:blip r:embed="rId26"/>
          <a:stretch>
            <a:fillRect/>
          </a:stretch>
        </p:blipFill>
        <p:spPr>
          <a:xfrm>
            <a:off x="3032747" y="967160"/>
            <a:ext cx="522000" cy="651600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054226" y="652412"/>
                <a:ext cx="479042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226" y="652412"/>
                <a:ext cx="479042" cy="285656"/>
              </a:xfrm>
              <a:prstGeom prst="rect">
                <a:avLst/>
              </a:prstGeom>
              <a:blipFill rotWithShape="0">
                <a:blip r:embed="rId27"/>
                <a:stretch>
                  <a:fillRect l="-10127" t="-4255" r="-5063" b="-17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74"/>
          <p:cNvPicPr>
            <a:picLocks/>
          </p:cNvPicPr>
          <p:nvPr/>
        </p:nvPicPr>
        <p:blipFill>
          <a:blip r:embed="rId28"/>
          <a:stretch>
            <a:fillRect/>
          </a:stretch>
        </p:blipFill>
        <p:spPr>
          <a:xfrm>
            <a:off x="2282063" y="967804"/>
            <a:ext cx="522000" cy="651600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79" name="Picture 78"/>
          <p:cNvPicPr>
            <a:picLocks/>
          </p:cNvPicPr>
          <p:nvPr/>
        </p:nvPicPr>
        <p:blipFill>
          <a:blip r:embed="rId29"/>
          <a:stretch>
            <a:fillRect/>
          </a:stretch>
        </p:blipFill>
        <p:spPr>
          <a:xfrm>
            <a:off x="2655973" y="5856552"/>
            <a:ext cx="522000" cy="651600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  <p:grpSp>
        <p:nvGrpSpPr>
          <p:cNvPr id="1041" name="Group 1040"/>
          <p:cNvGrpSpPr/>
          <p:nvPr/>
        </p:nvGrpSpPr>
        <p:grpSpPr>
          <a:xfrm>
            <a:off x="752993" y="1658993"/>
            <a:ext cx="2831558" cy="1007317"/>
            <a:chOff x="752993" y="2079899"/>
            <a:chExt cx="2831558" cy="1007317"/>
          </a:xfrm>
        </p:grpSpPr>
        <p:sp>
          <p:nvSpPr>
            <p:cNvPr id="1040" name="Rounded Rectangle 1039"/>
            <p:cNvSpPr/>
            <p:nvPr/>
          </p:nvSpPr>
          <p:spPr>
            <a:xfrm>
              <a:off x="752993" y="2802312"/>
              <a:ext cx="2826752" cy="277713"/>
            </a:xfrm>
            <a:prstGeom prst="roundRect">
              <a:avLst/>
            </a:prstGeom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8" name="Group 1037"/>
            <p:cNvGrpSpPr/>
            <p:nvPr/>
          </p:nvGrpSpPr>
          <p:grpSpPr>
            <a:xfrm>
              <a:off x="759465" y="2079899"/>
              <a:ext cx="2825086" cy="1007317"/>
              <a:chOff x="759465" y="1934757"/>
              <a:chExt cx="2825086" cy="1007317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759465" y="2150757"/>
                <a:ext cx="2825086" cy="289959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o</a:t>
                </a:r>
                <a:r>
                  <a:rPr lang="en-US" altLang="zh-CN" dirty="0" smtClean="0"/>
                  <a:t>riginal feature extraction</a:t>
                </a:r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900976" y="2665075"/>
                    <a:ext cx="28443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5" name="TextBox 1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0976" y="2665075"/>
                    <a:ext cx="284437" cy="276999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l="-19565" t="-4444" r="-869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1648805" y="2665075"/>
                    <a:ext cx="2893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8805" y="2665075"/>
                    <a:ext cx="289374" cy="276999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l="-18750" t="-4444" r="-6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TextBox 166"/>
                  <p:cNvSpPr txBox="1"/>
                  <p:nvPr/>
                </p:nvSpPr>
                <p:spPr>
                  <a:xfrm>
                    <a:off x="2401571" y="2665075"/>
                    <a:ext cx="2893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7" name="TextBox 1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1571" y="2665075"/>
                    <a:ext cx="289374" cy="276999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 l="-21277" t="-4444" r="-6383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TextBox 167"/>
                  <p:cNvSpPr txBox="1"/>
                  <p:nvPr/>
                </p:nvSpPr>
                <p:spPr>
                  <a:xfrm>
                    <a:off x="3154338" y="2665075"/>
                    <a:ext cx="2893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8" name="TextBox 1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4338" y="2665075"/>
                    <a:ext cx="289374" cy="276999"/>
                  </a:xfrm>
                  <a:prstGeom prst="rect">
                    <a:avLst/>
                  </a:prstGeom>
                  <a:blipFill rotWithShape="0">
                    <a:blip r:embed="rId33"/>
                    <a:stretch>
                      <a:fillRect l="-18750" t="-4444" r="-6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3" name="Right Arrow 1032"/>
              <p:cNvSpPr/>
              <p:nvPr/>
            </p:nvSpPr>
            <p:spPr>
              <a:xfrm rot="16200000" flipH="1">
                <a:off x="2064008" y="1954835"/>
                <a:ext cx="216000" cy="175844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Right Arrow 170"/>
              <p:cNvSpPr/>
              <p:nvPr/>
            </p:nvSpPr>
            <p:spPr>
              <a:xfrm rot="16200000" flipH="1">
                <a:off x="2064008" y="2468439"/>
                <a:ext cx="216000" cy="175844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42" name="Group 1041"/>
          <p:cNvGrpSpPr/>
          <p:nvPr/>
        </p:nvGrpSpPr>
        <p:grpSpPr>
          <a:xfrm>
            <a:off x="757431" y="4756359"/>
            <a:ext cx="2828786" cy="1052785"/>
            <a:chOff x="757431" y="4756359"/>
            <a:chExt cx="2828786" cy="1052785"/>
          </a:xfrm>
        </p:grpSpPr>
        <p:sp>
          <p:nvSpPr>
            <p:cNvPr id="194" name="Rounded Rectangle 193"/>
            <p:cNvSpPr/>
            <p:nvPr/>
          </p:nvSpPr>
          <p:spPr>
            <a:xfrm>
              <a:off x="759465" y="4784217"/>
              <a:ext cx="2826752" cy="277713"/>
            </a:xfrm>
            <a:prstGeom prst="roundRect">
              <a:avLst/>
            </a:prstGeom>
            <a:ln w="25400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7" name="Group 1036"/>
            <p:cNvGrpSpPr/>
            <p:nvPr/>
          </p:nvGrpSpPr>
          <p:grpSpPr>
            <a:xfrm>
              <a:off x="757431" y="4756359"/>
              <a:ext cx="2827120" cy="1052785"/>
              <a:chOff x="757431" y="4756359"/>
              <a:chExt cx="2827120" cy="1052785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757431" y="5304960"/>
                <a:ext cx="2827120" cy="302569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o</a:t>
                </a:r>
                <a:r>
                  <a:rPr lang="en-US" altLang="zh-CN" dirty="0" smtClean="0"/>
                  <a:t>riginal feature extraction</a:t>
                </a:r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Rectangle 161"/>
                  <p:cNvSpPr/>
                  <p:nvPr/>
                </p:nvSpPr>
                <p:spPr>
                  <a:xfrm>
                    <a:off x="1192834" y="4771540"/>
                    <a:ext cx="4996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2" name="Rectangle 16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2834" y="4771540"/>
                    <a:ext cx="499689" cy="369332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Rectangle 162"/>
                  <p:cNvSpPr/>
                  <p:nvPr/>
                </p:nvSpPr>
                <p:spPr>
                  <a:xfrm>
                    <a:off x="1941276" y="4771540"/>
                    <a:ext cx="50462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3" name="Rectangle 1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1276" y="4771540"/>
                    <a:ext cx="504625" cy="369332"/>
                  </a:xfrm>
                  <a:prstGeom prst="rect">
                    <a:avLst/>
                  </a:prstGeom>
                  <a:blipFill rotWithShape="0"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Rectangle 163"/>
                  <p:cNvSpPr/>
                  <p:nvPr/>
                </p:nvSpPr>
                <p:spPr>
                  <a:xfrm>
                    <a:off x="2694655" y="4756359"/>
                    <a:ext cx="50462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4" name="Rectangle 16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4655" y="4756359"/>
                    <a:ext cx="504625" cy="369332"/>
                  </a:xfrm>
                  <a:prstGeom prst="rect">
                    <a:avLst/>
                  </a:prstGeom>
                  <a:blipFill rotWithShape="0"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2" name="Right Arrow 171"/>
              <p:cNvSpPr/>
              <p:nvPr/>
            </p:nvSpPr>
            <p:spPr>
              <a:xfrm rot="16200000">
                <a:off x="2062991" y="5613222"/>
                <a:ext cx="216000" cy="175844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Right Arrow 172"/>
              <p:cNvSpPr/>
              <p:nvPr/>
            </p:nvSpPr>
            <p:spPr>
              <a:xfrm rot="16200000">
                <a:off x="2062991" y="5095794"/>
                <a:ext cx="216000" cy="175844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2" name="TextBox 181"/>
          <p:cNvSpPr txBox="1"/>
          <p:nvPr/>
        </p:nvSpPr>
        <p:spPr>
          <a:xfrm rot="16200000">
            <a:off x="-297595" y="3674896"/>
            <a:ext cx="120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4"/>
                </a:solidFill>
              </a:rPr>
              <a:t>transfer</a:t>
            </a:r>
            <a:endParaRPr lang="zh-CN" altLang="en-US" dirty="0">
              <a:solidFill>
                <a:schemeClr val="accent4"/>
              </a:solidFill>
            </a:endParaRPr>
          </a:p>
        </p:txBody>
      </p:sp>
      <p:grpSp>
        <p:nvGrpSpPr>
          <p:cNvPr id="1044" name="Group 1043"/>
          <p:cNvGrpSpPr/>
          <p:nvPr/>
        </p:nvGrpSpPr>
        <p:grpSpPr>
          <a:xfrm>
            <a:off x="752992" y="2666759"/>
            <a:ext cx="2831559" cy="1325037"/>
            <a:chOff x="752992" y="3189263"/>
            <a:chExt cx="2831559" cy="1325037"/>
          </a:xfrm>
        </p:grpSpPr>
        <p:sp>
          <p:nvSpPr>
            <p:cNvPr id="84" name="Rounded Rectangle 83"/>
            <p:cNvSpPr/>
            <p:nvPr/>
          </p:nvSpPr>
          <p:spPr>
            <a:xfrm>
              <a:off x="759465" y="3402727"/>
              <a:ext cx="2825086" cy="52409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graph clustering based dictionary learning</a:t>
              </a:r>
              <a:endParaRPr lang="zh-CN" altLang="en-US" dirty="0"/>
            </a:p>
          </p:txBody>
        </p:sp>
        <p:sp>
          <p:nvSpPr>
            <p:cNvPr id="183" name="Right Arrow 182"/>
            <p:cNvSpPr/>
            <p:nvPr/>
          </p:nvSpPr>
          <p:spPr>
            <a:xfrm rot="16200000" flipH="1">
              <a:off x="2069703" y="3209341"/>
              <a:ext cx="216000" cy="175844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Right Arrow 183"/>
            <p:cNvSpPr/>
            <p:nvPr/>
          </p:nvSpPr>
          <p:spPr>
            <a:xfrm rot="16200000" flipH="1">
              <a:off x="2072650" y="3969992"/>
              <a:ext cx="216000" cy="175844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3" name="Group 1042"/>
            <p:cNvGrpSpPr/>
            <p:nvPr/>
          </p:nvGrpSpPr>
          <p:grpSpPr>
            <a:xfrm>
              <a:off x="752992" y="4225629"/>
              <a:ext cx="2826752" cy="288671"/>
              <a:chOff x="752992" y="4312713"/>
              <a:chExt cx="2826752" cy="288671"/>
            </a:xfrm>
          </p:grpSpPr>
          <p:sp>
            <p:nvSpPr>
              <p:cNvPr id="195" name="Rounded Rectangle 194"/>
              <p:cNvSpPr/>
              <p:nvPr/>
            </p:nvSpPr>
            <p:spPr>
              <a:xfrm>
                <a:off x="752992" y="4312713"/>
                <a:ext cx="2826752" cy="277713"/>
              </a:xfrm>
              <a:prstGeom prst="roundRect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900976" y="4324385"/>
                    <a:ext cx="32201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5" name="TextBox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0976" y="4324385"/>
                    <a:ext cx="322011" cy="276999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 l="-18868" t="-4348" r="-3774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2401572" y="4324385"/>
                    <a:ext cx="32694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6" name="TextBox 1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1572" y="4324385"/>
                    <a:ext cx="326949" cy="276999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 l="-18519" t="-4348" r="-3704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/>
                  <p:cNvSpPr txBox="1"/>
                  <p:nvPr/>
                </p:nvSpPr>
                <p:spPr>
                  <a:xfrm>
                    <a:off x="3154338" y="4324385"/>
                    <a:ext cx="32694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7" name="TextBox 1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4338" y="4324385"/>
                    <a:ext cx="326949" cy="276999"/>
                  </a:xfrm>
                  <a:prstGeom prst="rect">
                    <a:avLst/>
                  </a:prstGeom>
                  <a:blipFill rotWithShape="0">
                    <a:blip r:embed="rId39"/>
                    <a:stretch>
                      <a:fillRect l="-16667" t="-4348" r="-5556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1648805" y="4324385"/>
                    <a:ext cx="32694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8" name="TextBox 1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8805" y="4324385"/>
                    <a:ext cx="326949" cy="276999"/>
                  </a:xfrm>
                  <a:prstGeom prst="rect">
                    <a:avLst/>
                  </a:prstGeom>
                  <a:blipFill rotWithShape="0">
                    <a:blip r:embed="rId40"/>
                    <a:stretch>
                      <a:fillRect l="-16667" t="-4348" r="-5556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66" name="Group 1065"/>
          <p:cNvGrpSpPr/>
          <p:nvPr/>
        </p:nvGrpSpPr>
        <p:grpSpPr>
          <a:xfrm>
            <a:off x="752992" y="3998424"/>
            <a:ext cx="2825086" cy="763926"/>
            <a:chOff x="752992" y="3998424"/>
            <a:chExt cx="2825086" cy="763926"/>
          </a:xfrm>
        </p:grpSpPr>
        <p:sp>
          <p:nvSpPr>
            <p:cNvPr id="217" name="Rounded Rectangle 216"/>
            <p:cNvSpPr/>
            <p:nvPr/>
          </p:nvSpPr>
          <p:spPr>
            <a:xfrm>
              <a:off x="752992" y="4234616"/>
              <a:ext cx="2825086" cy="28995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sparse coding model</a:t>
              </a:r>
              <a:endParaRPr lang="zh-CN" altLang="en-US" dirty="0"/>
            </a:p>
          </p:txBody>
        </p:sp>
        <p:sp>
          <p:nvSpPr>
            <p:cNvPr id="218" name="Right Arrow 217"/>
            <p:cNvSpPr/>
            <p:nvPr/>
          </p:nvSpPr>
          <p:spPr>
            <a:xfrm rot="16200000" flipH="1">
              <a:off x="2065303" y="4018502"/>
              <a:ext cx="216000" cy="175844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Right Arrow 219"/>
            <p:cNvSpPr/>
            <p:nvPr/>
          </p:nvSpPr>
          <p:spPr>
            <a:xfrm rot="16200000">
              <a:off x="2069703" y="4566428"/>
              <a:ext cx="216000" cy="175844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9" name="Group 1058"/>
          <p:cNvGrpSpPr/>
          <p:nvPr/>
        </p:nvGrpSpPr>
        <p:grpSpPr>
          <a:xfrm>
            <a:off x="4248046" y="5299731"/>
            <a:ext cx="3046964" cy="1428342"/>
            <a:chOff x="-3169298" y="2357710"/>
            <a:chExt cx="3046964" cy="1428342"/>
          </a:xfrm>
        </p:grpSpPr>
        <p:sp>
          <p:nvSpPr>
            <p:cNvPr id="221" name="Rounded Rectangular Callout 220"/>
            <p:cNvSpPr/>
            <p:nvPr/>
          </p:nvSpPr>
          <p:spPr>
            <a:xfrm>
              <a:off x="-3169298" y="2357710"/>
              <a:ext cx="3046964" cy="1428342"/>
            </a:xfrm>
            <a:prstGeom prst="wedgeRoundRectCallout">
              <a:avLst>
                <a:gd name="adj1" fmla="val -49463"/>
                <a:gd name="adj2" fmla="val -6282"/>
                <a:gd name="adj3" fmla="val 16667"/>
              </a:avLst>
            </a:prstGeom>
            <a:ln w="254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2" name="Group 1031"/>
            <p:cNvGrpSpPr/>
            <p:nvPr/>
          </p:nvGrpSpPr>
          <p:grpSpPr>
            <a:xfrm>
              <a:off x="-3099114" y="2440717"/>
              <a:ext cx="2769946" cy="1345335"/>
              <a:chOff x="530845" y="2515500"/>
              <a:chExt cx="2769946" cy="13453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1081505" y="3583836"/>
                    <a:ext cx="162407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accent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8" name="TextBox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1505" y="3583836"/>
                    <a:ext cx="162407" cy="276999"/>
                  </a:xfrm>
                  <a:prstGeom prst="rect">
                    <a:avLst/>
                  </a:prstGeom>
                  <a:blipFill rotWithShape="0">
                    <a:blip r:embed="rId52"/>
                    <a:stretch>
                      <a:fillRect l="-46154" r="-42308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2149697" y="3583836"/>
                    <a:ext cx="162407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accent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9" name="TextBox 1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9697" y="3583836"/>
                    <a:ext cx="162407" cy="276999"/>
                  </a:xfrm>
                  <a:prstGeom prst="rect">
                    <a:avLst/>
                  </a:prstGeom>
                  <a:blipFill rotWithShape="0">
                    <a:blip r:embed="rId53"/>
                    <a:stretch>
                      <a:fillRect l="-44444" r="-37037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059608" y="3583836"/>
                    <a:ext cx="162407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accent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0" name="TextBox 1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9608" y="3583836"/>
                    <a:ext cx="162407" cy="276999"/>
                  </a:xfrm>
                  <a:prstGeom prst="rect">
                    <a:avLst/>
                  </a:prstGeom>
                  <a:blipFill rotWithShape="0">
                    <a:blip r:embed="rId54"/>
                    <a:stretch>
                      <a:fillRect l="-44444" r="-37037" b="-65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31" name="Group 1030"/>
              <p:cNvGrpSpPr/>
              <p:nvPr/>
            </p:nvGrpSpPr>
            <p:grpSpPr>
              <a:xfrm>
                <a:off x="530845" y="2515500"/>
                <a:ext cx="2769946" cy="818727"/>
                <a:chOff x="530845" y="2515500"/>
                <a:chExt cx="2769946" cy="81872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/>
                    <p:cNvSpPr txBox="1"/>
                    <p:nvPr/>
                  </p:nvSpPr>
                  <p:spPr>
                    <a:xfrm>
                      <a:off x="530845" y="3057228"/>
                      <a:ext cx="3216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CN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oMath>
                        </m:oMathPara>
                      </a14:m>
                      <a:endParaRPr lang="zh-CN" altLang="en-US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6" name="TextBox 1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845" y="3057228"/>
                      <a:ext cx="321627" cy="276999"/>
                    </a:xfrm>
                    <a:prstGeom prst="rect">
                      <a:avLst/>
                    </a:prstGeom>
                    <a:blipFill rotWithShape="0">
                      <a:blip r:embed="rId55"/>
                      <a:stretch>
                        <a:fillRect l="-16981" t="-2222" r="-3774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1005197" y="2515500"/>
                      <a:ext cx="315022" cy="2844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CN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1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oMath>
                        </m:oMathPara>
                      </a14:m>
                      <a:endParaRPr lang="zh-CN" altLang="en-US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6" name="TextBox 1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5197" y="2515500"/>
                      <a:ext cx="315022" cy="284437"/>
                    </a:xfrm>
                    <a:prstGeom prst="rect">
                      <a:avLst/>
                    </a:prstGeom>
                    <a:blipFill rotWithShape="0">
                      <a:blip r:embed="rId56"/>
                      <a:stretch>
                        <a:fillRect l="-17308" t="-19149" r="-34615" b="-63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7" name="TextBox 156"/>
                    <p:cNvSpPr txBox="1"/>
                    <p:nvPr/>
                  </p:nvSpPr>
                  <p:spPr>
                    <a:xfrm>
                      <a:off x="2070921" y="2515500"/>
                      <a:ext cx="319959" cy="2844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CN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1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lang="zh-CN" altLang="en-US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7" name="TextBox 1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70921" y="2515500"/>
                      <a:ext cx="319959" cy="284437"/>
                    </a:xfrm>
                    <a:prstGeom prst="rect">
                      <a:avLst/>
                    </a:prstGeom>
                    <a:blipFill rotWithShape="0">
                      <a:blip r:embed="rId57"/>
                      <a:stretch>
                        <a:fillRect l="-17308" t="-19149" r="-34615" b="-63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8" name="TextBox 157"/>
                    <p:cNvSpPr txBox="1"/>
                    <p:nvPr/>
                  </p:nvSpPr>
                  <p:spPr>
                    <a:xfrm>
                      <a:off x="2980832" y="2515500"/>
                      <a:ext cx="319959" cy="2844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CN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1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oMath>
                        </m:oMathPara>
                      </a14:m>
                      <a:endParaRPr lang="zh-CN" altLang="en-US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8" name="TextBox 1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80832" y="2515500"/>
                      <a:ext cx="319959" cy="284437"/>
                    </a:xfrm>
                    <a:prstGeom prst="rect">
                      <a:avLst/>
                    </a:prstGeom>
                    <a:blipFill rotWithShape="0">
                      <a:blip r:embed="rId58"/>
                      <a:stretch>
                        <a:fillRect l="-16981" t="-19149" r="-32075" b="-63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aphicFrame>
        <p:nvGraphicFramePr>
          <p:cNvPr id="130" name="Table 129"/>
          <p:cNvGraphicFramePr>
            <a:graphicFrameLocks noGrp="1"/>
          </p:cNvGraphicFramePr>
          <p:nvPr>
            <p:extLst/>
          </p:nvPr>
        </p:nvGraphicFramePr>
        <p:xfrm>
          <a:off x="4676493" y="5669865"/>
          <a:ext cx="547200" cy="82296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3600"/>
                <a:gridCol w="273600"/>
              </a:tblGrid>
              <a:tr h="2697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1" name="Table 130"/>
          <p:cNvGraphicFramePr>
            <a:graphicFrameLocks noGrp="1"/>
          </p:cNvGraphicFramePr>
          <p:nvPr>
            <p:extLst/>
          </p:nvPr>
        </p:nvGraphicFramePr>
        <p:xfrm>
          <a:off x="5744685" y="5666483"/>
          <a:ext cx="547200" cy="82296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3600"/>
                <a:gridCol w="273600"/>
              </a:tblGrid>
              <a:tr h="2697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2" name="Table 131"/>
          <p:cNvGraphicFramePr>
            <a:graphicFrameLocks noGrp="1"/>
          </p:cNvGraphicFramePr>
          <p:nvPr>
            <p:extLst/>
          </p:nvPr>
        </p:nvGraphicFramePr>
        <p:xfrm>
          <a:off x="6654596" y="5667622"/>
          <a:ext cx="547200" cy="82296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3600"/>
                <a:gridCol w="273600"/>
              </a:tblGrid>
              <a:tr h="2697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97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5" name="Rounded Rectangle 224"/>
          <p:cNvSpPr/>
          <p:nvPr/>
        </p:nvSpPr>
        <p:spPr>
          <a:xfrm>
            <a:off x="4878557" y="976235"/>
            <a:ext cx="2825086" cy="2899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sparse coding model</a:t>
            </a:r>
            <a:endParaRPr lang="zh-CN" altLang="en-US" dirty="0"/>
          </a:p>
        </p:txBody>
      </p:sp>
      <p:grpSp>
        <p:nvGrpSpPr>
          <p:cNvPr id="1061" name="Group 1060"/>
          <p:cNvGrpSpPr/>
          <p:nvPr/>
        </p:nvGrpSpPr>
        <p:grpSpPr>
          <a:xfrm>
            <a:off x="4205081" y="1507654"/>
            <a:ext cx="4172039" cy="1687045"/>
            <a:chOff x="9297218" y="4613879"/>
            <a:chExt cx="4172039" cy="1687045"/>
          </a:xfrm>
        </p:grpSpPr>
        <p:sp>
          <p:nvSpPr>
            <p:cNvPr id="226" name="Rounded Rectangular Callout 225"/>
            <p:cNvSpPr/>
            <p:nvPr/>
          </p:nvSpPr>
          <p:spPr>
            <a:xfrm>
              <a:off x="9297218" y="4613879"/>
              <a:ext cx="4172039" cy="1687045"/>
            </a:xfrm>
            <a:prstGeom prst="wedgeRoundRectCallout">
              <a:avLst>
                <a:gd name="adj1" fmla="val -49463"/>
                <a:gd name="adj2" fmla="val -6282"/>
                <a:gd name="adj3" fmla="val 16667"/>
              </a:avLst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7" name="Group 1026"/>
            <p:cNvGrpSpPr/>
            <p:nvPr/>
          </p:nvGrpSpPr>
          <p:grpSpPr>
            <a:xfrm>
              <a:off x="9353467" y="4632593"/>
              <a:ext cx="3863151" cy="1656442"/>
              <a:chOff x="4706699" y="5035917"/>
              <a:chExt cx="3863151" cy="16564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4706699" y="5733008"/>
                    <a:ext cx="333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5" name="TextBox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6699" y="5733008"/>
                    <a:ext cx="333938" cy="276999"/>
                  </a:xfrm>
                  <a:prstGeom prst="rect">
                    <a:avLst/>
                  </a:prstGeom>
                  <a:blipFill rotWithShape="0">
                    <a:blip r:embed="rId59"/>
                    <a:stretch>
                      <a:fillRect l="-14545" r="-363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241178" y="6415360"/>
                    <a:ext cx="1862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1178" y="6415360"/>
                    <a:ext cx="186268" cy="276999"/>
                  </a:xfrm>
                  <a:prstGeom prst="rect">
                    <a:avLst/>
                  </a:prstGeom>
                  <a:blipFill rotWithShape="0">
                    <a:blip r:embed="rId60"/>
                    <a:stretch>
                      <a:fillRect l="-33333" r="-300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6225278" y="6415360"/>
                    <a:ext cx="1862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8" name="TextBox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5278" y="6415360"/>
                    <a:ext cx="186268" cy="276999"/>
                  </a:xfrm>
                  <a:prstGeom prst="rect">
                    <a:avLst/>
                  </a:prstGeom>
                  <a:blipFill rotWithShape="0">
                    <a:blip r:embed="rId61"/>
                    <a:stretch>
                      <a:fillRect l="-32258" r="-25806" b="-888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7098538" y="6415360"/>
                    <a:ext cx="1862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8538" y="6415360"/>
                    <a:ext cx="186268" cy="276999"/>
                  </a:xfrm>
                  <a:prstGeom prst="rect">
                    <a:avLst/>
                  </a:prstGeom>
                  <a:blipFill rotWithShape="0">
                    <a:blip r:embed="rId62"/>
                    <a:stretch>
                      <a:fillRect l="-32258" r="-25806" b="-888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8332029" y="6415360"/>
                    <a:ext cx="1862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32029" y="6415360"/>
                    <a:ext cx="186268" cy="276999"/>
                  </a:xfrm>
                  <a:prstGeom prst="rect">
                    <a:avLst/>
                  </a:prstGeom>
                  <a:blipFill rotWithShape="0">
                    <a:blip r:embed="rId63"/>
                    <a:stretch>
                      <a:fillRect l="-33333" r="-300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6" name="TextBox 1025"/>
                  <p:cNvSpPr txBox="1"/>
                  <p:nvPr/>
                </p:nvSpPr>
                <p:spPr>
                  <a:xfrm>
                    <a:off x="5192094" y="5035917"/>
                    <a:ext cx="284437" cy="28629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6" name="TextBox 10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2094" y="5035917"/>
                    <a:ext cx="284437" cy="286297"/>
                  </a:xfrm>
                  <a:prstGeom prst="rect">
                    <a:avLst/>
                  </a:prstGeom>
                  <a:blipFill rotWithShape="0">
                    <a:blip r:embed="rId64"/>
                    <a:stretch>
                      <a:fillRect l="-19565" t="-17021" r="-43478" b="-851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6173725" y="5046212"/>
                    <a:ext cx="289374" cy="28629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3725" y="5046212"/>
                    <a:ext cx="289374" cy="286297"/>
                  </a:xfrm>
                  <a:prstGeom prst="rect">
                    <a:avLst/>
                  </a:prstGeom>
                  <a:blipFill rotWithShape="0">
                    <a:blip r:embed="rId65"/>
                    <a:stretch>
                      <a:fillRect l="-21277" t="-17021" r="-38298" b="-851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7046985" y="5046212"/>
                    <a:ext cx="289374" cy="28629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0" name="TextBox 1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46985" y="5046212"/>
                    <a:ext cx="289374" cy="286297"/>
                  </a:xfrm>
                  <a:prstGeom prst="rect">
                    <a:avLst/>
                  </a:prstGeom>
                  <a:blipFill rotWithShape="0">
                    <a:blip r:embed="rId66"/>
                    <a:stretch>
                      <a:fillRect l="-21277" t="-17021" r="-38298" b="-851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8280476" y="5052845"/>
                    <a:ext cx="289374" cy="28629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1" name="TextBox 1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0476" y="5052845"/>
                    <a:ext cx="289374" cy="286297"/>
                  </a:xfrm>
                  <a:prstGeom prst="rect">
                    <a:avLst/>
                  </a:prstGeom>
                  <a:blipFill rotWithShape="0">
                    <a:blip r:embed="rId67"/>
                    <a:stretch>
                      <a:fillRect l="-18750" t="-17021" r="-37500" b="-851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107" name="Table 106"/>
          <p:cNvGraphicFramePr>
            <a:graphicFrameLocks noGrp="1"/>
          </p:cNvGraphicFramePr>
          <p:nvPr>
            <p:extLst/>
          </p:nvPr>
        </p:nvGraphicFramePr>
        <p:xfrm>
          <a:off x="4615343" y="1813318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2736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/>
          </p:cNvGraphicFramePr>
          <p:nvPr>
            <p:extLst/>
          </p:nvPr>
        </p:nvGraphicFramePr>
        <p:xfrm>
          <a:off x="5599443" y="1813318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09" name="Table 108"/>
          <p:cNvGraphicFramePr>
            <a:graphicFrameLocks noGrp="1"/>
          </p:cNvGraphicFramePr>
          <p:nvPr>
            <p:extLst/>
          </p:nvPr>
        </p:nvGraphicFramePr>
        <p:xfrm>
          <a:off x="7706194" y="1813318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10" name="Table 109"/>
          <p:cNvGraphicFramePr>
            <a:graphicFrameLocks noGrp="1"/>
          </p:cNvGraphicFramePr>
          <p:nvPr>
            <p:extLst/>
          </p:nvPr>
        </p:nvGraphicFramePr>
        <p:xfrm>
          <a:off x="6472703" y="1813318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1078" name="Elbow Connector 1077"/>
          <p:cNvCxnSpPr>
            <a:stCxn id="195" idx="3"/>
            <a:endCxn id="225" idx="1"/>
          </p:cNvCxnSpPr>
          <p:nvPr/>
        </p:nvCxnSpPr>
        <p:spPr>
          <a:xfrm flipV="1">
            <a:off x="3579744" y="1121215"/>
            <a:ext cx="1298813" cy="2720767"/>
          </a:xfrm>
          <a:prstGeom prst="bentConnector3">
            <a:avLst>
              <a:gd name="adj1" fmla="val 38825"/>
            </a:avLst>
          </a:prstGeom>
          <a:ln w="88900">
            <a:solidFill>
              <a:schemeClr val="accent3"/>
            </a:solidFill>
            <a:tailEnd type="triangl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3" name="Elbow Connector 1082"/>
          <p:cNvCxnSpPr>
            <a:stCxn id="1040" idx="3"/>
            <a:endCxn id="225" idx="0"/>
          </p:cNvCxnSpPr>
          <p:nvPr/>
        </p:nvCxnSpPr>
        <p:spPr>
          <a:xfrm flipV="1">
            <a:off x="3579745" y="976235"/>
            <a:ext cx="2711355" cy="1544028"/>
          </a:xfrm>
          <a:prstGeom prst="bentConnector4">
            <a:avLst>
              <a:gd name="adj1" fmla="val 12174"/>
              <a:gd name="adj2" fmla="val 119505"/>
            </a:avLst>
          </a:prstGeom>
          <a:ln w="88900">
            <a:solidFill>
              <a:schemeClr val="accent3"/>
            </a:solidFill>
            <a:tailEnd type="triangl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3" name="Right Arrow 252"/>
          <p:cNvSpPr/>
          <p:nvPr/>
        </p:nvSpPr>
        <p:spPr>
          <a:xfrm rot="16200000" flipH="1">
            <a:off x="6183100" y="1297741"/>
            <a:ext cx="216000" cy="17584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9" name="Elbow Connector 158"/>
          <p:cNvCxnSpPr>
            <a:stCxn id="217" idx="3"/>
            <a:endCxn id="221" idx="1"/>
          </p:cNvCxnSpPr>
          <p:nvPr/>
        </p:nvCxnSpPr>
        <p:spPr>
          <a:xfrm>
            <a:off x="3578078" y="4379596"/>
            <a:ext cx="669968" cy="1634306"/>
          </a:xfrm>
          <a:prstGeom prst="bentConnector3">
            <a:avLst>
              <a:gd name="adj1" fmla="val 50000"/>
            </a:avLst>
          </a:prstGeom>
          <a:ln w="88900">
            <a:solidFill>
              <a:schemeClr val="accent3"/>
            </a:solidFill>
            <a:tailEnd type="triangl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0" name="Rounded Rectangle 259"/>
          <p:cNvSpPr/>
          <p:nvPr/>
        </p:nvSpPr>
        <p:spPr>
          <a:xfrm>
            <a:off x="4759114" y="3702630"/>
            <a:ext cx="3065018" cy="2911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Multimodal Transfer </a:t>
            </a:r>
            <a:r>
              <a:rPr lang="en-US" altLang="zh-CN" dirty="0" err="1" smtClean="0"/>
              <a:t>Adaboost</a:t>
            </a:r>
            <a:endParaRPr lang="zh-CN" altLang="en-US" dirty="0"/>
          </a:p>
        </p:txBody>
      </p:sp>
      <p:graphicFrame>
        <p:nvGraphicFramePr>
          <p:cNvPr id="265" name="Table 264"/>
          <p:cNvGraphicFramePr>
            <a:graphicFrameLocks noGrp="1"/>
          </p:cNvGraphicFramePr>
          <p:nvPr>
            <p:extLst/>
          </p:nvPr>
        </p:nvGraphicFramePr>
        <p:xfrm>
          <a:off x="4683892" y="5677347"/>
          <a:ext cx="547200" cy="809196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3600"/>
                <a:gridCol w="273600"/>
              </a:tblGrid>
              <a:tr h="26973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0.8</a:t>
                      </a:r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</a:t>
                      </a:r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0.1</a:t>
                      </a:r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0.4</a:t>
                      </a:r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0.6</a:t>
                      </a:r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0.3</a:t>
                      </a:r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66" name="Table 265"/>
          <p:cNvGraphicFramePr>
            <a:graphicFrameLocks noGrp="1"/>
          </p:cNvGraphicFramePr>
          <p:nvPr>
            <p:extLst/>
          </p:nvPr>
        </p:nvGraphicFramePr>
        <p:xfrm>
          <a:off x="5764757" y="5669913"/>
          <a:ext cx="547200" cy="809196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3600"/>
                <a:gridCol w="273600"/>
              </a:tblGrid>
              <a:tr h="26973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0.9</a:t>
                      </a:r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0.7</a:t>
                      </a:r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</a:t>
                      </a:r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0.1</a:t>
                      </a:r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0.4</a:t>
                      </a:r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0.8</a:t>
                      </a:r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67" name="Table 266"/>
          <p:cNvGraphicFramePr>
            <a:graphicFrameLocks noGrp="1"/>
          </p:cNvGraphicFramePr>
          <p:nvPr>
            <p:extLst/>
          </p:nvPr>
        </p:nvGraphicFramePr>
        <p:xfrm>
          <a:off x="6645530" y="5659288"/>
          <a:ext cx="547200" cy="809196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3600"/>
                <a:gridCol w="273600"/>
              </a:tblGrid>
              <a:tr h="26973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0.1</a:t>
                      </a:r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0.9</a:t>
                      </a:r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973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</a:t>
                      </a:r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0.1</a:t>
                      </a:r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9" name="Rounded Rectangle 268"/>
          <p:cNvSpPr/>
          <p:nvPr/>
        </p:nvSpPr>
        <p:spPr>
          <a:xfrm>
            <a:off x="5089329" y="4672517"/>
            <a:ext cx="1364398" cy="2785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max pooling</a:t>
            </a:r>
            <a:endParaRPr lang="zh-CN" altLang="en-US" dirty="0"/>
          </a:p>
        </p:txBody>
      </p:sp>
      <p:sp>
        <p:nvSpPr>
          <p:cNvPr id="270" name="Right Arrow 269"/>
          <p:cNvSpPr/>
          <p:nvPr/>
        </p:nvSpPr>
        <p:spPr>
          <a:xfrm rot="16200000">
            <a:off x="5676864" y="4994814"/>
            <a:ext cx="216000" cy="17584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7650942" y="4220019"/>
            <a:ext cx="1033554" cy="1373125"/>
            <a:chOff x="8981304" y="5016498"/>
            <a:chExt cx="1033554" cy="1373125"/>
          </a:xfrm>
        </p:grpSpPr>
        <p:sp>
          <p:nvSpPr>
            <p:cNvPr id="268" name="Rounded Rectangular Callout 267"/>
            <p:cNvSpPr/>
            <p:nvPr/>
          </p:nvSpPr>
          <p:spPr>
            <a:xfrm>
              <a:off x="8981304" y="5016498"/>
              <a:ext cx="1033554" cy="1358611"/>
            </a:xfrm>
            <a:prstGeom prst="wedgeRoundRectCallout">
              <a:avLst>
                <a:gd name="adj1" fmla="val -49463"/>
                <a:gd name="adj2" fmla="val -6282"/>
                <a:gd name="adj3" fmla="val 16667"/>
              </a:avLst>
            </a:prstGeom>
            <a:ln w="254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xtBox 261"/>
                <p:cNvSpPr txBox="1"/>
                <p:nvPr/>
              </p:nvSpPr>
              <p:spPr>
                <a:xfrm>
                  <a:off x="9517989" y="6112624"/>
                  <a:ext cx="16240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62" name="TextBox 2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7989" y="6112624"/>
                  <a:ext cx="162407" cy="276999"/>
                </a:xfrm>
                <a:prstGeom prst="rect">
                  <a:avLst/>
                </a:prstGeom>
                <a:blipFill rotWithShape="0">
                  <a:blip r:embed="rId68"/>
                  <a:stretch>
                    <a:fillRect l="-44444" r="-37037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xtBox 262"/>
                <p:cNvSpPr txBox="1"/>
                <p:nvPr/>
              </p:nvSpPr>
              <p:spPr>
                <a:xfrm>
                  <a:off x="8983186" y="5606684"/>
                  <a:ext cx="3216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CN" altLang="en-US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63" name="TextBox 2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3186" y="5606684"/>
                  <a:ext cx="321627" cy="276999"/>
                </a:xfrm>
                <a:prstGeom prst="rect">
                  <a:avLst/>
                </a:prstGeom>
                <a:blipFill rotWithShape="0">
                  <a:blip r:embed="rId69"/>
                  <a:stretch>
                    <a:fillRect l="-16981" t="-2174" r="-3774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TextBox 263"/>
                <p:cNvSpPr txBox="1"/>
                <p:nvPr/>
              </p:nvSpPr>
              <p:spPr>
                <a:xfrm>
                  <a:off x="9366843" y="5041497"/>
                  <a:ext cx="470257" cy="284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𝑀𝑃</m:t>
                            </m:r>
                          </m:sup>
                        </m:sSup>
                      </m:oMath>
                    </m:oMathPara>
                  </a14:m>
                  <a:endParaRPr lang="zh-CN" altLang="en-US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64" name="TextBox 2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6843" y="5041497"/>
                  <a:ext cx="470257" cy="284437"/>
                </a:xfrm>
                <a:prstGeom prst="rect">
                  <a:avLst/>
                </a:prstGeom>
                <a:blipFill rotWithShape="0">
                  <a:blip r:embed="rId70"/>
                  <a:stretch>
                    <a:fillRect l="-10390" t="-17021" r="-24675" b="-85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61" name="Table 260"/>
          <p:cNvGraphicFramePr>
            <a:graphicFrameLocks noGrp="1"/>
          </p:cNvGraphicFramePr>
          <p:nvPr>
            <p:extLst/>
          </p:nvPr>
        </p:nvGraphicFramePr>
        <p:xfrm>
          <a:off x="7995231" y="4493185"/>
          <a:ext cx="547200" cy="809196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3600"/>
                <a:gridCol w="273600"/>
              </a:tblGrid>
              <a:tr h="26973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0.9</a:t>
                      </a:r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0.9</a:t>
                      </a:r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</a:t>
                      </a:r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0.4</a:t>
                      </a:r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0.6</a:t>
                      </a:r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0.8</a:t>
                      </a:r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74" name="Straight Arrow Connector 173"/>
          <p:cNvCxnSpPr>
            <a:stCxn id="269" idx="3"/>
            <a:endCxn id="268" idx="4"/>
          </p:cNvCxnSpPr>
          <p:nvPr/>
        </p:nvCxnSpPr>
        <p:spPr>
          <a:xfrm>
            <a:off x="6453727" y="4811799"/>
            <a:ext cx="1202765" cy="2178"/>
          </a:xfrm>
          <a:prstGeom prst="straightConnector1">
            <a:avLst/>
          </a:prstGeom>
          <a:ln w="88900">
            <a:solidFill>
              <a:schemeClr val="accent3"/>
            </a:solidFill>
            <a:tailEnd type="triangl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226" idx="2"/>
            <a:endCxn id="260" idx="0"/>
          </p:cNvCxnSpPr>
          <p:nvPr/>
        </p:nvCxnSpPr>
        <p:spPr>
          <a:xfrm>
            <a:off x="6291101" y="3194699"/>
            <a:ext cx="522" cy="507931"/>
          </a:xfrm>
          <a:prstGeom prst="straightConnector1">
            <a:avLst/>
          </a:prstGeom>
          <a:ln w="88900">
            <a:solidFill>
              <a:schemeClr val="accent3"/>
            </a:solidFill>
            <a:tailEnd type="triangl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0" name="Elbow Connector 199"/>
          <p:cNvCxnSpPr>
            <a:endCxn id="260" idx="2"/>
          </p:cNvCxnSpPr>
          <p:nvPr/>
        </p:nvCxnSpPr>
        <p:spPr>
          <a:xfrm rot="10800000">
            <a:off x="6291624" y="3993817"/>
            <a:ext cx="1336783" cy="523887"/>
          </a:xfrm>
          <a:prstGeom prst="bentConnector2">
            <a:avLst/>
          </a:prstGeom>
          <a:ln w="88900">
            <a:solidFill>
              <a:schemeClr val="accent3"/>
            </a:solidFill>
            <a:tailEnd type="triangl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09" name="Group 208"/>
          <p:cNvGrpSpPr/>
          <p:nvPr/>
        </p:nvGrpSpPr>
        <p:grpSpPr>
          <a:xfrm>
            <a:off x="7376696" y="3848223"/>
            <a:ext cx="1455040" cy="2450771"/>
            <a:chOff x="7376696" y="3889788"/>
            <a:chExt cx="1455040" cy="2450771"/>
          </a:xfrm>
        </p:grpSpPr>
        <p:sp>
          <p:nvSpPr>
            <p:cNvPr id="201" name="Parallelogram 200"/>
            <p:cNvSpPr/>
            <p:nvPr/>
          </p:nvSpPr>
          <p:spPr>
            <a:xfrm>
              <a:off x="7376696" y="5847287"/>
              <a:ext cx="1455040" cy="493272"/>
            </a:xfrm>
            <a:prstGeom prst="parallelogram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final classifier</a:t>
              </a:r>
              <a:endParaRPr lang="zh-CN" altLang="en-US" dirty="0"/>
            </a:p>
          </p:txBody>
        </p:sp>
        <p:cxnSp>
          <p:nvCxnSpPr>
            <p:cNvPr id="207" name="Elbow Connector 206"/>
            <p:cNvCxnSpPr>
              <a:stCxn id="260" idx="3"/>
              <a:endCxn id="201" idx="2"/>
            </p:cNvCxnSpPr>
            <p:nvPr/>
          </p:nvCxnSpPr>
          <p:spPr>
            <a:xfrm>
              <a:off x="7824132" y="3889788"/>
              <a:ext cx="945945" cy="2204135"/>
            </a:xfrm>
            <a:prstGeom prst="bentConnector3">
              <a:avLst>
                <a:gd name="adj1" fmla="val 130685"/>
              </a:avLst>
            </a:prstGeom>
            <a:ln w="88900">
              <a:solidFill>
                <a:schemeClr val="accent3"/>
              </a:solidFill>
              <a:tailEnd type="triangle" w="sm" len="sm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97" name="Right Arrow 296"/>
          <p:cNvSpPr/>
          <p:nvPr/>
        </p:nvSpPr>
        <p:spPr>
          <a:xfrm rot="16200000" flipH="1">
            <a:off x="8084138" y="5622974"/>
            <a:ext cx="216000" cy="1758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Parallelogram 299"/>
          <p:cNvSpPr/>
          <p:nvPr/>
        </p:nvSpPr>
        <p:spPr>
          <a:xfrm>
            <a:off x="7372781" y="6506363"/>
            <a:ext cx="1455040" cy="296370"/>
          </a:xfrm>
          <a:prstGeom prst="parallelogram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01" name="Right Arrow 300"/>
          <p:cNvSpPr/>
          <p:nvPr/>
        </p:nvSpPr>
        <p:spPr>
          <a:xfrm rot="16200000" flipH="1">
            <a:off x="8084138" y="6328059"/>
            <a:ext cx="216000" cy="1758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8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53" grpId="0" animBg="1"/>
      <p:bldP spid="260" grpId="0" animBg="1"/>
      <p:bldP spid="269" grpId="0" animBg="1"/>
      <p:bldP spid="270" grpId="0" animBg="1"/>
      <p:bldP spid="297" grpId="0" animBg="1"/>
      <p:bldP spid="300" grpId="0" animBg="1"/>
      <p:bldP spid="3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46723" y="1631240"/>
            <a:ext cx="7092000" cy="155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6" y="1631240"/>
            <a:ext cx="7093597" cy="1553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80859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Graph clustering based </a:t>
            </a:r>
            <a:br>
              <a:rPr lang="en-US" altLang="zh-CN" dirty="0" smtClean="0"/>
            </a:br>
            <a:r>
              <a:rPr lang="en-US" altLang="zh-CN" dirty="0" smtClean="0"/>
              <a:t>dictionary learning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731" y="80271"/>
            <a:ext cx="1487985" cy="1385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183734"/>
              </p:ext>
            </p:extLst>
          </p:nvPr>
        </p:nvGraphicFramePr>
        <p:xfrm>
          <a:off x="7528323" y="498678"/>
          <a:ext cx="820800" cy="54864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3600"/>
                <a:gridCol w="273600"/>
                <a:gridCol w="273600"/>
              </a:tblGrid>
              <a:tr h="270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1000"/>
                      </a:scheme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543331" y="530543"/>
            <a:ext cx="1107710" cy="1089473"/>
            <a:chOff x="6988323" y="4081167"/>
            <a:chExt cx="1107710" cy="1089473"/>
          </a:xfrm>
        </p:grpSpPr>
        <p:sp>
          <p:nvSpPr>
            <p:cNvPr id="10" name="Rectangle 9"/>
            <p:cNvSpPr/>
            <p:nvPr/>
          </p:nvSpPr>
          <p:spPr>
            <a:xfrm>
              <a:off x="6988323" y="4081167"/>
              <a:ext cx="1080000" cy="1080000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28580" t="35659" r="51867" b="44340"/>
            <a:stretch/>
          </p:blipFill>
          <p:spPr>
            <a:xfrm>
              <a:off x="7112831" y="4205531"/>
              <a:ext cx="436419" cy="415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5858" y="4678269"/>
              <a:ext cx="470363" cy="4257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5801" y="4205531"/>
              <a:ext cx="432807" cy="4156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55585" y="4586440"/>
              <a:ext cx="540448" cy="584200"/>
            </a:xfrm>
            <a:prstGeom prst="rect">
              <a:avLst/>
            </a:prstGeom>
          </p:spPr>
        </p:pic>
      </p:grpSp>
      <p:cxnSp>
        <p:nvCxnSpPr>
          <p:cNvPr id="18" name="Curved Connector 17"/>
          <p:cNvCxnSpPr/>
          <p:nvPr/>
        </p:nvCxnSpPr>
        <p:spPr>
          <a:xfrm rot="10800000" flipV="1">
            <a:off x="6610167" y="665057"/>
            <a:ext cx="918158" cy="615136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1" idx="1"/>
          </p:cNvCxnSpPr>
          <p:nvPr/>
        </p:nvCxnSpPr>
        <p:spPr>
          <a:xfrm rot="10800000" flipV="1">
            <a:off x="2826471" y="862725"/>
            <a:ext cx="2841368" cy="1093844"/>
          </a:xfrm>
          <a:prstGeom prst="curvedConnector3">
            <a:avLst>
              <a:gd name="adj1" fmla="val 33268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4" idx="1"/>
          </p:cNvCxnSpPr>
          <p:nvPr/>
        </p:nvCxnSpPr>
        <p:spPr>
          <a:xfrm rot="10800000" flipV="1">
            <a:off x="3341029" y="862724"/>
            <a:ext cx="2799781" cy="935959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13" idx="1"/>
          </p:cNvCxnSpPr>
          <p:nvPr/>
        </p:nvCxnSpPr>
        <p:spPr>
          <a:xfrm rot="10800000" flipV="1">
            <a:off x="3160224" y="1340543"/>
            <a:ext cx="2490643" cy="756148"/>
          </a:xfrm>
          <a:prstGeom prst="curvedConnector3">
            <a:avLst>
              <a:gd name="adj1" fmla="val 5945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0800000" flipV="1">
            <a:off x="3745715" y="1317071"/>
            <a:ext cx="2575900" cy="84711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174913" y="2033979"/>
            <a:ext cx="160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graph construction</a:t>
            </a:r>
            <a:endParaRPr lang="zh-CN" alt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250" y="1468675"/>
            <a:ext cx="1723672" cy="118056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7353299" y="2760978"/>
            <a:ext cx="2013748" cy="724587"/>
            <a:chOff x="7582844" y="3718327"/>
            <a:chExt cx="2013748" cy="110799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7582844" y="3980685"/>
              <a:ext cx="385271" cy="2419"/>
            </a:xfrm>
            <a:prstGeom prst="line">
              <a:avLst/>
            </a:prstGeom>
            <a:ln w="50800" cmpd="thickThin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680725" y="3718327"/>
              <a:ext cx="19158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0B050"/>
                  </a:solidFill>
                </a:rPr>
                <a:t>inter-edges: different features distance based</a:t>
              </a:r>
              <a:endParaRPr lang="zh-CN" altLang="en-US" sz="1600" dirty="0">
                <a:solidFill>
                  <a:srgbClr val="00B050"/>
                </a:solidFill>
              </a:endParaRPr>
            </a:p>
            <a:p>
              <a:pPr algn="ctr"/>
              <a:endParaRPr lang="zh-CN" altLang="en-US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1220" y="1145323"/>
            <a:ext cx="3416559" cy="142595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-169468" y="3562940"/>
            <a:ext cx="1596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submodular graph clustering</a:t>
            </a:r>
            <a:endParaRPr lang="zh-CN" altLang="en-US" dirty="0"/>
          </a:p>
        </p:txBody>
      </p:sp>
      <p:sp>
        <p:nvSpPr>
          <p:cNvPr id="49" name="Right Arrow 48"/>
          <p:cNvSpPr/>
          <p:nvPr/>
        </p:nvSpPr>
        <p:spPr>
          <a:xfrm rot="16200000" flipH="1">
            <a:off x="3709262" y="3184868"/>
            <a:ext cx="216000" cy="1758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-169468" y="5807798"/>
            <a:ext cx="159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</a:t>
            </a:r>
            <a:r>
              <a:rPr lang="en-US" altLang="zh-CN" dirty="0" smtClean="0"/>
              <a:t>ictionary inference</a:t>
            </a:r>
            <a:endParaRPr lang="zh-CN" altLang="en-US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4264907" y="5873753"/>
            <a:ext cx="402903" cy="90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017238" y="5918932"/>
                <a:ext cx="2886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238" y="5918932"/>
                <a:ext cx="288605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1277" t="-4444" r="-425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712625" y="6470099"/>
                <a:ext cx="16240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625" y="6470099"/>
                <a:ext cx="162407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44444" r="-37037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8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 flipV="1">
            <a:off x="2765857" y="6011714"/>
            <a:ext cx="203857" cy="45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750459" y="5246401"/>
                <a:ext cx="3269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459" y="5246401"/>
                <a:ext cx="32694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6667" t="-4444" r="-555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135194" y="5895606"/>
                <a:ext cx="293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194" y="5895606"/>
                <a:ext cx="293542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0408" t="-4348" r="-4082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829086" y="6600644"/>
                <a:ext cx="16240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086" y="6600644"/>
                <a:ext cx="16240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44444" r="-37037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 flipV="1">
            <a:off x="5873938" y="6011247"/>
            <a:ext cx="203857" cy="457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9236" y="3272789"/>
            <a:ext cx="1363587" cy="13622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87137" y="3337519"/>
            <a:ext cx="327784" cy="396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63402" y="3577966"/>
            <a:ext cx="327784" cy="396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14921" y="3533829"/>
            <a:ext cx="327784" cy="396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46628" y="3877438"/>
            <a:ext cx="327784" cy="396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10936" y="3724320"/>
            <a:ext cx="306302" cy="306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14205" y="4197837"/>
            <a:ext cx="296521" cy="259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34248" y="4255620"/>
            <a:ext cx="288283" cy="2880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24803" y="3893097"/>
            <a:ext cx="296521" cy="2592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52908" y="4143873"/>
            <a:ext cx="327784" cy="396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38991" y="3943046"/>
            <a:ext cx="288283" cy="2880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9853" y="3272789"/>
            <a:ext cx="1363587" cy="136224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54284" y="3566461"/>
            <a:ext cx="327784" cy="396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5523" y="3918324"/>
            <a:ext cx="327784" cy="396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5794" y="3359288"/>
            <a:ext cx="327784" cy="396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58346" y="3445402"/>
            <a:ext cx="327784" cy="396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94794" y="3784948"/>
            <a:ext cx="281253" cy="288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04172" y="4169037"/>
            <a:ext cx="281253" cy="2880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19945" y="3790870"/>
            <a:ext cx="288283" cy="2880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05085" y="4228333"/>
            <a:ext cx="327784" cy="3960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5334514" y="3908733"/>
            <a:ext cx="402903" cy="9035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74983" y="3272789"/>
            <a:ext cx="1363587" cy="1362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36005" y="3508126"/>
            <a:ext cx="327784" cy="3960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87149" y="3895924"/>
            <a:ext cx="327784" cy="396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63789" y="4248929"/>
            <a:ext cx="327784" cy="3960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301179" y="4057620"/>
            <a:ext cx="327784" cy="3960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934757" y="3368461"/>
            <a:ext cx="327784" cy="3960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76247" y="3867742"/>
            <a:ext cx="327784" cy="3960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65265" y="3582446"/>
            <a:ext cx="281253" cy="2880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54659" y="3731255"/>
            <a:ext cx="296521" cy="2592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36005" y="3508126"/>
            <a:ext cx="327784" cy="3960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87149" y="3895924"/>
            <a:ext cx="327784" cy="39600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301179" y="4057620"/>
            <a:ext cx="327784" cy="39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350896" y="5117634"/>
                <a:ext cx="295657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96" y="5117634"/>
                <a:ext cx="295657" cy="279628"/>
              </a:xfrm>
              <a:prstGeom prst="rect">
                <a:avLst/>
              </a:prstGeom>
              <a:blipFill rotWithShape="0">
                <a:blip r:embed="rId29"/>
                <a:stretch>
                  <a:fillRect l="-18750" t="-2222" r="-833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2309922" y="5117923"/>
                <a:ext cx="300595" cy="279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922" y="5117923"/>
                <a:ext cx="300595" cy="279051"/>
              </a:xfrm>
              <a:prstGeom prst="rect">
                <a:avLst/>
              </a:prstGeom>
              <a:blipFill rotWithShape="0">
                <a:blip r:embed="rId30"/>
                <a:stretch>
                  <a:fillRect l="-20408" t="-2222" r="-6122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3573048" y="5116354"/>
                <a:ext cx="263093" cy="282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048" y="5116354"/>
                <a:ext cx="263093" cy="282188"/>
              </a:xfrm>
              <a:prstGeom prst="rect">
                <a:avLst/>
              </a:prstGeom>
              <a:blipFill rotWithShape="0">
                <a:blip r:embed="rId31"/>
                <a:stretch>
                  <a:fillRect l="-27907" t="-2128" r="-16279" b="-17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765968" y="5117923"/>
                <a:ext cx="300595" cy="279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968" y="5117923"/>
                <a:ext cx="300595" cy="279051"/>
              </a:xfrm>
              <a:prstGeom prst="rect">
                <a:avLst/>
              </a:prstGeom>
              <a:blipFill rotWithShape="0">
                <a:blip r:embed="rId32"/>
                <a:stretch>
                  <a:fillRect l="-20408" t="-2222" r="-6122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320299" y="5113755"/>
                <a:ext cx="303032" cy="287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299" y="5113755"/>
                <a:ext cx="303032" cy="287386"/>
              </a:xfrm>
              <a:prstGeom prst="rect">
                <a:avLst/>
              </a:prstGeom>
              <a:blipFill rotWithShape="0">
                <a:blip r:embed="rId33"/>
                <a:stretch>
                  <a:fillRect l="-20000" t="-2128" r="-6000" b="-19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7569040" y="5114043"/>
                <a:ext cx="303032" cy="286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040" y="5114043"/>
                <a:ext cx="303032" cy="286810"/>
              </a:xfrm>
              <a:prstGeom prst="rect">
                <a:avLst/>
              </a:prstGeom>
              <a:blipFill rotWithShape="0">
                <a:blip r:embed="rId34"/>
                <a:stretch>
                  <a:fillRect l="-20408" t="-2128" r="-8163" b="-19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7" name="Group 176"/>
          <p:cNvGrpSpPr/>
          <p:nvPr/>
        </p:nvGrpSpPr>
        <p:grpSpPr>
          <a:xfrm>
            <a:off x="5963599" y="4705676"/>
            <a:ext cx="1003585" cy="417468"/>
            <a:chOff x="5963599" y="4705676"/>
            <a:chExt cx="1003585" cy="417468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331795" y="4716410"/>
              <a:ext cx="327784" cy="396000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996406" y="4716410"/>
              <a:ext cx="327784" cy="396000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639400" y="4716410"/>
              <a:ext cx="327784" cy="396000"/>
            </a:xfrm>
            <a:prstGeom prst="rect">
              <a:avLst/>
            </a:prstGeom>
          </p:spPr>
        </p:pic>
        <p:sp>
          <p:nvSpPr>
            <p:cNvPr id="146" name="Rounded Rectangle 145"/>
            <p:cNvSpPr/>
            <p:nvPr/>
          </p:nvSpPr>
          <p:spPr>
            <a:xfrm>
              <a:off x="5963599" y="4705676"/>
              <a:ext cx="1003585" cy="417468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413667" y="4705676"/>
            <a:ext cx="1003585" cy="417468"/>
            <a:chOff x="4413667" y="4705676"/>
            <a:chExt cx="1003585" cy="417468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477682" y="4716410"/>
              <a:ext cx="327784" cy="39600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774834" y="4770410"/>
              <a:ext cx="281253" cy="288000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054194" y="4770410"/>
              <a:ext cx="281253" cy="288000"/>
            </a:xfrm>
            <a:prstGeom prst="rect">
              <a:avLst/>
            </a:prstGeom>
          </p:spPr>
        </p:pic>
        <p:sp>
          <p:nvSpPr>
            <p:cNvPr id="148" name="Rounded Rectangle 147"/>
            <p:cNvSpPr/>
            <p:nvPr/>
          </p:nvSpPr>
          <p:spPr>
            <a:xfrm>
              <a:off x="4413667" y="4705676"/>
              <a:ext cx="1003585" cy="417468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1133378" y="4705676"/>
            <a:ext cx="738666" cy="417468"/>
            <a:chOff x="1133378" y="4705676"/>
            <a:chExt cx="738666" cy="417468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70941" y="4716410"/>
              <a:ext cx="327784" cy="39600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508563" y="4761410"/>
              <a:ext cx="306302" cy="306000"/>
            </a:xfrm>
            <a:prstGeom prst="rect">
              <a:avLst/>
            </a:prstGeom>
          </p:spPr>
        </p:pic>
        <p:sp>
          <p:nvSpPr>
            <p:cNvPr id="151" name="Rounded Rectangle 150"/>
            <p:cNvSpPr/>
            <p:nvPr/>
          </p:nvSpPr>
          <p:spPr>
            <a:xfrm>
              <a:off x="1133378" y="4705676"/>
              <a:ext cx="738666" cy="417468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-191552" y="4709713"/>
            <a:ext cx="159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averaging</a:t>
            </a:r>
            <a:endParaRPr lang="zh-CN" altLang="en-US" dirty="0"/>
          </a:p>
        </p:txBody>
      </p:sp>
      <p:grpSp>
        <p:nvGrpSpPr>
          <p:cNvPr id="178" name="Group 177"/>
          <p:cNvGrpSpPr/>
          <p:nvPr/>
        </p:nvGrpSpPr>
        <p:grpSpPr>
          <a:xfrm>
            <a:off x="2085646" y="4705676"/>
            <a:ext cx="738666" cy="417468"/>
            <a:chOff x="2085646" y="4705676"/>
            <a:chExt cx="738666" cy="417468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471325" y="4716410"/>
              <a:ext cx="327784" cy="39600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137894" y="4716410"/>
              <a:ext cx="327784" cy="396000"/>
            </a:xfrm>
            <a:prstGeom prst="rect">
              <a:avLst/>
            </a:prstGeom>
          </p:spPr>
        </p:pic>
        <p:sp>
          <p:nvSpPr>
            <p:cNvPr id="153" name="Rounded Rectangle 152"/>
            <p:cNvSpPr/>
            <p:nvPr/>
          </p:nvSpPr>
          <p:spPr>
            <a:xfrm>
              <a:off x="2085646" y="4705676"/>
              <a:ext cx="738666" cy="417468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3353280" y="4705676"/>
            <a:ext cx="738666" cy="417468"/>
            <a:chOff x="3353280" y="4705676"/>
            <a:chExt cx="738666" cy="417468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08307" y="4716410"/>
              <a:ext cx="327784" cy="39600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744727" y="4716410"/>
              <a:ext cx="327784" cy="396000"/>
            </a:xfrm>
            <a:prstGeom prst="rect">
              <a:avLst/>
            </a:prstGeom>
          </p:spPr>
        </p:pic>
        <p:sp>
          <p:nvSpPr>
            <p:cNvPr id="154" name="Rounded Rectangle 153"/>
            <p:cNvSpPr/>
            <p:nvPr/>
          </p:nvSpPr>
          <p:spPr>
            <a:xfrm>
              <a:off x="3353280" y="4705676"/>
              <a:ext cx="738666" cy="417468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346047" y="4705676"/>
            <a:ext cx="738666" cy="417468"/>
            <a:chOff x="7346047" y="4705676"/>
            <a:chExt cx="738666" cy="417468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408952" y="4716410"/>
              <a:ext cx="327784" cy="396000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778304" y="4770410"/>
              <a:ext cx="281253" cy="288000"/>
            </a:xfrm>
            <a:prstGeom prst="rect">
              <a:avLst/>
            </a:prstGeom>
          </p:spPr>
        </p:pic>
        <p:sp>
          <p:nvSpPr>
            <p:cNvPr id="155" name="Rounded Rectangle 154"/>
            <p:cNvSpPr/>
            <p:nvPr/>
          </p:nvSpPr>
          <p:spPr>
            <a:xfrm>
              <a:off x="7346047" y="4705676"/>
              <a:ext cx="738666" cy="417468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70853"/>
              </p:ext>
            </p:extLst>
          </p:nvPr>
        </p:nvGraphicFramePr>
        <p:xfrm>
          <a:off x="2315993" y="5626063"/>
          <a:ext cx="180000" cy="864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000"/>
              </a:tblGrid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6" name="Table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37528"/>
              </p:ext>
            </p:extLst>
          </p:nvPr>
        </p:nvGraphicFramePr>
        <p:xfrm>
          <a:off x="2542823" y="5626063"/>
          <a:ext cx="180000" cy="864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000"/>
              </a:tblGrid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7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16456"/>
              </p:ext>
            </p:extLst>
          </p:nvPr>
        </p:nvGraphicFramePr>
        <p:xfrm>
          <a:off x="3012748" y="5628592"/>
          <a:ext cx="180000" cy="864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000"/>
              </a:tblGrid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8" name="Table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535511"/>
              </p:ext>
            </p:extLst>
          </p:nvPr>
        </p:nvGraphicFramePr>
        <p:xfrm>
          <a:off x="5456970" y="5494573"/>
          <a:ext cx="180000" cy="1080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000"/>
              </a:tblGrid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9" name="Table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17044"/>
              </p:ext>
            </p:extLst>
          </p:nvPr>
        </p:nvGraphicFramePr>
        <p:xfrm>
          <a:off x="5677363" y="5494573"/>
          <a:ext cx="180000" cy="1080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000"/>
              </a:tblGrid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0" name="Table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36697"/>
              </p:ext>
            </p:extLst>
          </p:nvPr>
        </p:nvGraphicFramePr>
        <p:xfrm>
          <a:off x="6131286" y="5494573"/>
          <a:ext cx="180000" cy="1080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000"/>
              </a:tblGrid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640832" y="5360266"/>
                <a:ext cx="3220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32" y="5360266"/>
                <a:ext cx="322011" cy="276999"/>
              </a:xfrm>
              <a:prstGeom prst="rect">
                <a:avLst/>
              </a:prstGeom>
              <a:blipFill rotWithShape="0">
                <a:blip r:embed="rId35"/>
                <a:stretch>
                  <a:fillRect l="-16981" t="-4348" r="-566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" name="Picture 16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63402" y="3578084"/>
            <a:ext cx="327784" cy="396000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10936" y="3724438"/>
            <a:ext cx="306302" cy="306000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46628" y="3877438"/>
            <a:ext cx="327784" cy="39600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52908" y="4143873"/>
            <a:ext cx="327784" cy="396000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65747" y="3566461"/>
            <a:ext cx="327784" cy="396000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26986" y="3918324"/>
            <a:ext cx="327784" cy="396000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58011" y="3446689"/>
            <a:ext cx="327784" cy="396000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94459" y="3786235"/>
            <a:ext cx="281253" cy="288000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03837" y="4170324"/>
            <a:ext cx="281253" cy="288000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36005" y="3508126"/>
            <a:ext cx="327784" cy="396000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87149" y="3895924"/>
            <a:ext cx="327784" cy="39600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301179" y="4057620"/>
            <a:ext cx="327784" cy="396000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76247" y="3869151"/>
            <a:ext cx="327784" cy="396000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65265" y="3583855"/>
            <a:ext cx="281253" cy="2880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7363080" y="2015221"/>
            <a:ext cx="2031864" cy="830997"/>
            <a:chOff x="7495601" y="3222095"/>
            <a:chExt cx="1472735" cy="13888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7495601" y="3525625"/>
              <a:ext cx="272490" cy="3480"/>
            </a:xfrm>
            <a:prstGeom prst="line">
              <a:avLst/>
            </a:prstGeom>
            <a:ln w="508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605423" y="3222095"/>
              <a:ext cx="1362913" cy="138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accent1"/>
                  </a:solidFill>
                </a:rPr>
                <a:t>intra-edges: the same feature, similarity based</a:t>
              </a:r>
              <a:endParaRPr lang="zh-CN" altLang="en-US" sz="1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4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3.88889E-6 0.00023 C -0.00225 0.00278 -0.00468 0.00556 -0.00677 0.00903 C -0.00816 0.01158 -0.00902 0.01412 -0.01007 0.01644 C -0.01128 0.01945 -0.01267 0.02292 -0.01354 0.02616 C -0.01701 0.03912 -0.01684 0.04398 -0.01927 0.05764 C -0.01979 0.06019 -0.02066 0.0625 -0.021 0.06482 C -0.02222 0.07315 -0.02257 0.08148 -0.0243 0.08935 C -0.02482 0.09167 -0.02534 0.09398 -0.02604 0.09653 C -0.02864 0.10764 -0.02673 0.09861 -0.02847 0.10695 C -0.02934 0.1206 -0.03073 0.13496 -0.0276 0.14815 C -0.02708 0.15023 -0.02638 0.15255 -0.02604 0.1544 C -0.02534 0.15672 -0.02517 0.15949 -0.0243 0.16181 C -0.02187 0.16922 -0.02239 0.16875 -0.021 0.16482 L -0.021 0.16505 " pathEditMode="relative" rAng="0" ptsTypes="AAAAAAAAAAAAAAA">
                                      <p:cBhvr>
                                        <p:cTn id="17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838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2.77778E-6 -3.33333E-6 C -0.00417 0.01088 -0.00521 0.01273 -0.00834 0.02662 C -0.00973 0.03241 -0.00973 0.03889 -0.01181 0.04445 C -0.01354 0.04931 -0.01545 0.0537 -0.01667 0.0588 C -0.01736 0.06134 -0.01789 0.06389 -0.01841 0.06667 C -0.01875 0.06945 -0.01893 0.07245 -0.01927 0.07546 C -0.01962 0.07847 -0.02032 0.08148 -0.02084 0.08426 C -0.02118 0.08588 -0.02153 0.08727 -0.0217 0.08889 C -0.0224 0.09352 -0.02257 0.0963 -0.02344 0.10093 C -0.025 0.11088 -0.02344 0.09908 -0.025 0.11204 C -0.02483 0.11875 -0.025 0.12546 -0.02431 0.13218 C -0.02396 0.13495 -0.0224 0.13727 -0.0217 0.13982 C -0.02066 0.14445 -0.02084 0.14653 -0.02084 0.15116 L -0.02084 0.15116 " pathEditMode="relative" ptsTypes="AAAAAAAAAAAAAAA">
                                      <p:cBhvr>
                                        <p:cTn id="17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4.72222E-6 -1.11111E-6 C -0.00729 0.04491 0.00087 -0.00416 -0.01336 0.0676 C -0.02395 0.11991 -0.01545 0.08774 -0.02517 0.12199 C -0.02743 0.14399 -0.02343 0.1132 -0.0302 0.13866 C -0.03107 0.1419 -0.03072 0.14537 -0.0309 0.14861 C -0.02916 0.16713 -0.02934 0.16042 -0.02934 0.16875 L -0.02934 0.16875 " pathEditMode="relative" ptsTypes="AAAAAAAA">
                                      <p:cBhvr>
                                        <p:cTn id="19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1.48148E-6 L 0.00538 0.00023 C 0.00087 0.0257 -0.00503 0.05139 -0.00764 0.07732 C -0.00851 0.08611 -0.0059 0.09445 -0.00469 0.10301 C -0.00469 0.10394 -0.0026 0.11181 -0.00208 0.11343 C -0.00121 0.11505 0.00087 0.11806 0.00087 0.11852 L 0.00087 0.11806 " pathEditMode="relative" rAng="0" ptsTypes="AAAAAAA">
                                      <p:cBhvr>
                                        <p:cTn id="19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5926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3.61111E-6 -3.7037E-7 C -0.004 0.00579 -0.00799 0.01157 -0.01181 0.01759 C -0.01268 0.01898 -0.01337 0.02083 -0.01424 0.02199 C -0.01632 0.02523 -0.01875 0.02778 -0.02084 0.03102 C -0.0257 0.03819 -0.02622 0.04097 -0.03004 0.04884 C -0.03369 0.05602 -0.0316 0.05023 -0.03507 0.05879 C -0.03629 0.06157 -0.03716 0.06481 -0.03837 0.06759 C -0.04601 0.08495 -0.03646 0.06018 -0.04254 0.07639 C -0.04445 0.09166 -0.04202 0.07523 -0.04497 0.08866 C -0.04549 0.09051 -0.04549 0.09236 -0.04584 0.09421 C -0.04619 0.09583 -0.04705 0.09722 -0.04757 0.09861 C -0.05018 0.10648 -0.04844 0.10162 -0.05 0.10764 C -0.05139 0.1125 -0.05278 0.11713 -0.05417 0.12199 C -0.05504 0.125 -0.05678 0.13079 -0.05678 0.13079 C -0.05695 0.1419 -0.0566 0.15324 -0.05747 0.16412 C -0.05782 0.16666 -0.05921 0.16852 -0.06007 0.17083 C -0.06042 0.17199 -0.06077 0.1743 -0.06077 0.1743 L -0.06077 0.1743 " pathEditMode="relative" ptsTypes="AAAAAAAAAAAAAAAAAAA">
                                      <p:cBhvr>
                                        <p:cTn id="21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8.33333E-7 -2.96296E-6 C -0.00591 0.02061 -0.01216 0.04121 -0.01771 0.06204 C -0.01841 0.06459 -0.01841 0.06713 -0.01858 0.06991 C -0.02032 0.11088 -0.01806 0.08774 -0.02014 0.10764 C -0.01927 0.1169 -0.01945 0.11274 -0.01945 0.11991 L -0.01945 0.11991 " pathEditMode="relative" ptsTypes="AAAAAAA">
                                      <p:cBhvr>
                                        <p:cTn id="21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5.55556E-7 0.00023 C -0.0059 0.00787 -0.01163 0.0162 -0.01754 0.02407 C -0.02083 0.02847 -0.02344 0.0338 -0.0276 0.03657 C -0.03056 0.03889 -0.03385 0.04051 -0.03663 0.04306 C -0.04254 0.04792 -0.04288 0.05046 -0.04757 0.05694 C -0.05 0.05995 -0.0526 0.06296 -0.05504 0.06644 C -0.0559 0.06736 -0.05677 0.06829 -0.05747 0.06944 C -0.05833 0.07107 -0.05903 0.07222 -0.06007 0.07361 C -0.06129 0.07569 -0.06285 0.07708 -0.06424 0.07894 C -0.06493 0.08009 -0.06528 0.08102 -0.0658 0.08218 C -0.06719 0.08449 -0.06858 0.08634 -0.06997 0.08866 C -0.07344 0.09329 -0.0717 0.08958 -0.07326 0.09398 L -0.07326 0.09421 " pathEditMode="relative" rAng="0" ptsTypes="AAAAAAAAAAAAAA">
                                      <p:cBhvr>
                                        <p:cTn id="21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" y="4699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1.38889E-6 -7.40741E-7 C -0.00087 0.00278 -0.00191 0.00579 -0.00261 0.0088 C -0.00573 0.02153 -0.00295 0.04375 -0.00261 0.05093 C -0.00261 0.05255 -0.00208 0.05394 -0.00174 0.05533 C -0.00122 0.05764 1.38889E-6 0.05972 1.38889E-6 0.06204 L 1.38889E-6 0.08102 L 1.38889E-6 0.08102 " pathEditMode="relative" ptsTypes="AAAAAAAA">
                                      <p:cBhvr>
                                        <p:cTn id="24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2.77778E-7 4.07407E-6 C 0.00764 0.00764 0.01597 0.01458 0.02327 0.02315 C 0.0283 0.02917 0.02761 0.03356 0.03073 0.03981 C 0.03143 0.0412 0.03247 0.04213 0.03334 0.04329 C 0.03386 0.04537 0.03525 0.04768 0.0349 0.05 C 0.03472 0.05278 0.03438 0.05787 0.03334 0.06111 C 0.03281 0.06227 0.03212 0.06319 0.0316 0.06435 C 0.03143 0.0662 0.03125 0.06805 0.03073 0.06991 C 0.03038 0.07176 0.02969 0.07361 0.02917 0.07546 C 0.02882 0.07662 0.02847 0.07778 0.0283 0.0787 C 0.02795 0.08148 0.02795 0.08403 0.02743 0.08657 C 0.02709 0.08889 0.02587 0.09097 0.0257 0.09329 C 0.02552 0.09954 0.02622 0.10579 0.02656 0.11204 C 0.02761 0.12731 0.02743 0.11458 0.02743 0.12338 L 0.02743 0.12338 " pathEditMode="relative" ptsTypes="AAAAAAAAAAAAAAAA">
                                      <p:cBhvr>
                                        <p:cTn id="25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8.33333E-7 1.11111E-6 C 0.00122 0.0037 0.00347 0.00694 0.00347 0.01111 C 0.00313 0.02083 -0.00069 0.03982 -0.00069 0.03982 C -0.00052 0.0669 -0.00087 0.09398 8.33333E-7 0.12107 C 0.00017 0.12639 0.00226 0.13125 0.00261 0.13657 C 0.00347 0.15093 0.00295 0.16551 0.00347 0.17986 C 0.00347 0.18148 0.00434 0.18449 0.00434 0.18449 L 0.00434 0.18449 " pathEditMode="relative" ptsTypes="AAAAAAAAA">
                                      <p:cBhvr>
                                        <p:cTn id="26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1.66667E-6 -2.59259E-6 C 0.00157 0.00278 0.0033 0.00578 0.00486 0.00879 C 0.00833 0.01551 0.00451 0.01134 0.00902 0.01551 C 0.01077 0.01991 0.01058 0.02037 0.0132 0.0243 C 0.01407 0.02546 0.01511 0.02639 0.0158 0.02754 L 0.02084 0.03773 L 0.0224 0.04097 C 0.02292 0.04213 0.02379 0.04305 0.02414 0.04421 C 0.02466 0.04606 0.02518 0.04791 0.02569 0.04977 C 0.02657 0.05324 0.02742 0.05648 0.0283 0.05995 L 0.02986 0.06643 C 0.03021 0.06759 0.03004 0.06921 0.03072 0.06991 L 0.03334 0.07199 C 0.03403 0.07523 0.03403 0.07616 0.03577 0.0787 C 0.04202 0.08796 0.03941 0.08194 0.04167 0.08773 L 0.04167 0.08773 " pathEditMode="relative" ptsTypes="AAAAAAAAAAAAAAAAA">
                                      <p:cBhvr>
                                        <p:cTn id="26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8.14815E-6 L -6.38889E-6 -8.14815E-6 C 0.00069 0.00393 0.00156 0.0081 0.00243 0.01203 C 0.0026 0.01319 0.00277 0.01435 0.00329 0.0155 C 0.00364 0.01666 0.00434 0.01759 0.00486 0.01874 C 0.00572 0.02291 0.00624 0.02708 0.00746 0.03101 C 0.00815 0.03356 0.01024 0.03518 0.01076 0.03773 C 0.01232 0.0449 0.01284 0.05254 0.01406 0.05995 C 0.01423 0.06111 0.01458 0.06226 0.01493 0.06319 C 0.01805 0.07106 0.02309 0.0831 0.02743 0.09097 C 0.02812 0.09236 0.02916 0.09305 0.02986 0.09444 C 0.03142 0.09675 0.03281 0.10115 0.03402 0.10324 C 0.03472 0.10439 0.03593 0.10532 0.03663 0.10648 C 0.03749 0.10833 0.03819 0.11018 0.03906 0.11203 C 0.03958 0.11319 0.04027 0.11435 0.04079 0.1155 C 0.04236 0.11944 0.04322 0.12152 0.04409 0.12546 C 0.04652 0.13726 0.04253 0.1206 0.04652 0.13657 C 0.04687 0.13773 0.04687 0.13888 0.04739 0.13981 C 0.0493 0.14374 0.04843 0.14236 0.04999 0.14444 L 0.04999 0.14444 " pathEditMode="relative" ptsTypes="AAAAAAAAAAAAAAAAAAAA">
                                      <p:cBhvr>
                                        <p:cTn id="27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11111E-6 L 6.11111E-6 -1.11111E-6 C 0.00765 0.01528 0.00921 0.01782 0.01667 0.03981 C 0.01841 0.0456 0.01824 0.05255 0.02084 0.05764 C 0.02206 0.06042 0.02327 0.06227 0.02414 0.06551 C 0.02483 0.06806 0.02518 0.0706 0.0257 0.07315 C 0.02605 0.07431 0.0264 0.07546 0.02657 0.07662 C 0.02883 0.08704 0.03091 0.09745 0.03334 0.10764 C 0.03369 0.10926 0.03438 0.11065 0.0349 0.11227 C 0.03542 0.11551 0.03577 0.11898 0.03664 0.12222 C 0.03699 0.12338 0.03803 0.12431 0.0382 0.12546 C 0.0389 0.12755 0.03872 0.13009 0.03907 0.13218 C 0.03959 0.13472 0.04029 0.13727 0.04081 0.14005 C 0.04115 0.14143 0.04133 0.14282 0.04167 0.14444 C 0.04185 0.14884 0.04202 0.15324 0.04237 0.15764 C 0.04254 0.15926 0.04306 0.16065 0.04324 0.16227 C 0.04324 0.16227 0.04393 0.17153 0.04497 0.17338 C 0.04532 0.17407 0.04601 0.17407 0.04671 0.17454 L 0.04671 0.17454 " pathEditMode="relative" ptsTypes="AAAAAAAAAAAAAAAAAAA">
                                      <p:cBhvr>
                                        <p:cTn id="288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92593E-6 L 4.44444E-6 -5.92593E-6 C 0.00069 0.00277 0.00173 0.00578 0.00243 0.00879 C 0.00451 0.0199 0.00538 0.03124 0.00833 0.04212 C 0.00972 0.04721 0.01093 0.05254 0.0125 0.05763 C 0.01284 0.05948 0.01371 0.06133 0.01406 0.06319 C 0.01441 0.06457 0.01441 0.0662 0.01493 0.06758 C 0.01614 0.07036 0.01771 0.07268 0.01909 0.07545 C 0.01996 0.07731 0.02066 0.07916 0.02153 0.08101 C 0.02222 0.08217 0.02326 0.08309 0.02413 0.08425 C 0.02587 0.0868 0.02743 0.08957 0.02916 0.09212 C 0.03055 0.09791 0.02916 0.09467 0.03489 0.09976 L 0.0375 0.10207 C 0.03819 0.10277 0.03923 0.10323 0.03993 0.10439 C 0.0408 0.10532 0.04149 0.1067 0.04236 0.10763 C 0.04323 0.10856 0.04427 0.10879 0.04496 0.10995 C 0.05225 0.11967 0.04097 0.10856 0.05243 0.11874 L 0.05746 0.12314 C 0.06024 0.12569 0.06059 0.12453 0.05903 0.12661 L 0.05903 0.12661 " pathEditMode="relative" ptsTypes="AAAAAAAAAAAAAAAAAAAA">
                                      <p:cBhvr>
                                        <p:cTn id="29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65" grpId="0"/>
      <p:bldP spid="68" grpId="0"/>
      <p:bldP spid="69" grpId="0"/>
      <p:bldP spid="73" grpId="0"/>
      <p:bldP spid="74" grpId="0"/>
      <p:bldP spid="75" grpId="0"/>
      <p:bldP spid="139" grpId="0"/>
      <p:bldP spid="140" grpId="0"/>
      <p:bldP spid="141" grpId="0"/>
      <p:bldP spid="142" grpId="0"/>
      <p:bldP spid="143" grpId="0"/>
      <p:bldP spid="144" grpId="0"/>
      <p:bldP spid="152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Multimodal Transfer </a:t>
            </a:r>
            <a:r>
              <a:rPr lang="en-US" altLang="zh-CN" dirty="0" err="1" smtClean="0"/>
              <a:t>Adaboost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5849" y="2147182"/>
                <a:ext cx="333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849" y="2147182"/>
                <a:ext cx="33393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4545" r="-363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00328" y="2829534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328" y="2829534"/>
                <a:ext cx="18626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2258" r="-2580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53510" y="2829534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510" y="2829534"/>
                <a:ext cx="18626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3333" r="-30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91978" y="2829534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78" y="2829534"/>
                <a:ext cx="18626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3333" r="-30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14471" y="2829534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71" y="2829534"/>
                <a:ext cx="18626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3333" r="-30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1244" y="1450091"/>
                <a:ext cx="284437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244" y="1450091"/>
                <a:ext cx="284437" cy="286297"/>
              </a:xfrm>
              <a:prstGeom prst="rect">
                <a:avLst/>
              </a:prstGeom>
              <a:blipFill rotWithShape="0">
                <a:blip r:embed="rId8"/>
                <a:stretch>
                  <a:fillRect l="-17021" t="-19149" r="-42553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01957" y="1460386"/>
                <a:ext cx="289374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957" y="1460386"/>
                <a:ext cx="289374" cy="286297"/>
              </a:xfrm>
              <a:prstGeom prst="rect">
                <a:avLst/>
              </a:prstGeom>
              <a:blipFill rotWithShape="0">
                <a:blip r:embed="rId9"/>
                <a:stretch>
                  <a:fillRect l="-18750" t="-19149" r="-37500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41559" y="1460386"/>
                <a:ext cx="289374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559" y="1460386"/>
                <a:ext cx="289374" cy="286297"/>
              </a:xfrm>
              <a:prstGeom prst="rect">
                <a:avLst/>
              </a:prstGeom>
              <a:blipFill rotWithShape="0">
                <a:blip r:embed="rId10"/>
                <a:stretch>
                  <a:fillRect l="-18750" t="-19149" r="-37500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51426" y="1467019"/>
                <a:ext cx="289374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426" y="1467019"/>
                <a:ext cx="289374" cy="286297"/>
              </a:xfrm>
              <a:prstGeom prst="rect">
                <a:avLst/>
              </a:prstGeom>
              <a:blipFill rotWithShape="0">
                <a:blip r:embed="rId11"/>
                <a:stretch>
                  <a:fillRect l="-18750" t="-19149" r="-37500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05450"/>
              </p:ext>
            </p:extLst>
          </p:nvPr>
        </p:nvGraphicFramePr>
        <p:xfrm>
          <a:off x="1819862" y="1737041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2736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83841"/>
              </p:ext>
            </p:extLst>
          </p:nvPr>
        </p:nvGraphicFramePr>
        <p:xfrm>
          <a:off x="3573044" y="1737041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89216"/>
              </p:ext>
            </p:extLst>
          </p:nvPr>
        </p:nvGraphicFramePr>
        <p:xfrm>
          <a:off x="7322513" y="1737041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58393"/>
              </p:ext>
            </p:extLst>
          </p:nvPr>
        </p:nvGraphicFramePr>
        <p:xfrm>
          <a:off x="5512646" y="1737041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963230" y="3232057"/>
            <a:ext cx="853914" cy="1348126"/>
            <a:chOff x="8983186" y="5041497"/>
            <a:chExt cx="853914" cy="1348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517989" y="6112624"/>
                  <a:ext cx="16240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62" name="TextBox 2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7989" y="6112624"/>
                  <a:ext cx="162407" cy="276999"/>
                </a:xfrm>
                <a:prstGeom prst="rect">
                  <a:avLst/>
                </a:prstGeom>
                <a:blipFill rotWithShape="0">
                  <a:blip r:embed="rId68"/>
                  <a:stretch>
                    <a:fillRect l="-44444" r="-37037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983186" y="5606684"/>
                  <a:ext cx="3216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CN" altLang="en-US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63" name="TextBox 2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3186" y="5606684"/>
                  <a:ext cx="321627" cy="276999"/>
                </a:xfrm>
                <a:prstGeom prst="rect">
                  <a:avLst/>
                </a:prstGeom>
                <a:blipFill rotWithShape="0">
                  <a:blip r:embed="rId69"/>
                  <a:stretch>
                    <a:fillRect l="-16981" t="-2174" r="-3774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366843" y="5041497"/>
                  <a:ext cx="470257" cy="284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𝑀𝑃</m:t>
                            </m:r>
                          </m:sup>
                        </m:sSup>
                      </m:oMath>
                    </m:oMathPara>
                  </a14:m>
                  <a:endParaRPr lang="zh-CN" altLang="en-US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64" name="TextBox 2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6843" y="5041497"/>
                  <a:ext cx="470257" cy="284437"/>
                </a:xfrm>
                <a:prstGeom prst="rect">
                  <a:avLst/>
                </a:prstGeom>
                <a:blipFill rotWithShape="0">
                  <a:blip r:embed="rId70"/>
                  <a:stretch>
                    <a:fillRect l="-10390" t="-17021" r="-24675" b="-85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08039"/>
              </p:ext>
            </p:extLst>
          </p:nvPr>
        </p:nvGraphicFramePr>
        <p:xfrm>
          <a:off x="4305637" y="3480224"/>
          <a:ext cx="547200" cy="809196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3600"/>
                <a:gridCol w="273600"/>
              </a:tblGrid>
              <a:tr h="269732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32587" y="271248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36546" y="1731876"/>
            <a:ext cx="6198321" cy="2534251"/>
            <a:chOff x="2436546" y="1731876"/>
            <a:chExt cx="6198321" cy="2534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444733" y="1736388"/>
                  <a:ext cx="659861" cy="279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733" y="1736388"/>
                  <a:ext cx="659861" cy="279628"/>
                </a:xfrm>
                <a:prstGeom prst="rect">
                  <a:avLst/>
                </a:prstGeom>
                <a:blipFill rotWithShape="0">
                  <a:blip r:embed="rId71"/>
                  <a:stretch>
                    <a:fillRect l="-4630" t="-2174" r="-12963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59377" y="1731876"/>
                  <a:ext cx="659861" cy="279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9377" y="1731876"/>
                  <a:ext cx="659861" cy="279628"/>
                </a:xfrm>
                <a:prstGeom prst="rect">
                  <a:avLst/>
                </a:prstGeom>
                <a:blipFill rotWithShape="0">
                  <a:blip r:embed="rId72"/>
                  <a:stretch>
                    <a:fillRect l="-5505" t="-2174" r="-12844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143283" y="1731876"/>
                  <a:ext cx="659861" cy="279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3283" y="1731876"/>
                  <a:ext cx="659861" cy="279628"/>
                </a:xfrm>
                <a:prstGeom prst="rect">
                  <a:avLst/>
                </a:prstGeom>
                <a:blipFill rotWithShape="0">
                  <a:blip r:embed="rId73"/>
                  <a:stretch>
                    <a:fillRect l="-5556" t="-2174" r="-13889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929065" y="1739169"/>
                  <a:ext cx="659861" cy="279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9065" y="1739169"/>
                  <a:ext cx="659861" cy="279628"/>
                </a:xfrm>
                <a:prstGeom prst="rect">
                  <a:avLst/>
                </a:prstGeom>
                <a:blipFill rotWithShape="0">
                  <a:blip r:embed="rId74"/>
                  <a:stretch>
                    <a:fillRect l="-5556" t="-2174" r="-13889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894087" y="3480224"/>
                  <a:ext cx="5983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4087" y="3480224"/>
                  <a:ext cx="598305" cy="276999"/>
                </a:xfrm>
                <a:prstGeom prst="rect">
                  <a:avLst/>
                </a:prstGeom>
                <a:blipFill rotWithShape="0">
                  <a:blip r:embed="rId75"/>
                  <a:stretch>
                    <a:fillRect l="-5102" t="-2222" r="-14286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436546" y="2573323"/>
                  <a:ext cx="751744" cy="3062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546" y="2573323"/>
                  <a:ext cx="751744" cy="306238"/>
                </a:xfrm>
                <a:prstGeom prst="rect">
                  <a:avLst/>
                </a:prstGeom>
                <a:blipFill rotWithShape="0">
                  <a:blip r:embed="rId76"/>
                  <a:stretch>
                    <a:fillRect l="-4065" t="-2000" r="-11382"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121386" y="2573323"/>
                  <a:ext cx="751744" cy="3062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1386" y="2573323"/>
                  <a:ext cx="751744" cy="306238"/>
                </a:xfrm>
                <a:prstGeom prst="rect">
                  <a:avLst/>
                </a:prstGeom>
                <a:blipFill rotWithShape="0">
                  <a:blip r:embed="rId77"/>
                  <a:stretch>
                    <a:fillRect l="-4065" t="-2000" r="-11382"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093482" y="2573323"/>
                  <a:ext cx="751744" cy="3062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3482" y="2573323"/>
                  <a:ext cx="751744" cy="306238"/>
                </a:xfrm>
                <a:prstGeom prst="rect">
                  <a:avLst/>
                </a:prstGeom>
                <a:blipFill rotWithShape="0">
                  <a:blip r:embed="rId78"/>
                  <a:stretch>
                    <a:fillRect l="-4065" t="-2000" r="-11382"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883123" y="2573323"/>
                  <a:ext cx="751744" cy="3062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123" y="2573323"/>
                  <a:ext cx="751744" cy="306238"/>
                </a:xfrm>
                <a:prstGeom prst="rect">
                  <a:avLst/>
                </a:prstGeom>
                <a:blipFill rotWithShape="0">
                  <a:blip r:embed="rId79"/>
                  <a:stretch>
                    <a:fillRect l="-4065" t="-2000" r="-11382"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894087" y="3983614"/>
                  <a:ext cx="711349" cy="2825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CN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4087" y="3983614"/>
                  <a:ext cx="711349" cy="282513"/>
                </a:xfrm>
                <a:prstGeom prst="rect">
                  <a:avLst/>
                </a:prstGeom>
                <a:blipFill rotWithShape="0">
                  <a:blip r:embed="rId80"/>
                  <a:stretch>
                    <a:fillRect l="-4274" r="-11966" b="-319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 flipV="1">
              <a:off x="2647264" y="2293626"/>
              <a:ext cx="244352" cy="5480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 flipV="1">
              <a:off x="4375081" y="2293626"/>
              <a:ext cx="244352" cy="5480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 flipV="1">
              <a:off x="6347177" y="2293627"/>
              <a:ext cx="244352" cy="5480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 flipV="1">
              <a:off x="8136818" y="2293626"/>
              <a:ext cx="244352" cy="5480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1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 flipV="1">
              <a:off x="5071062" y="3879277"/>
              <a:ext cx="244352" cy="5480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790168" y="5197158"/>
                <a:ext cx="608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168" y="5197158"/>
                <a:ext cx="608115" cy="276999"/>
              </a:xfrm>
              <a:prstGeom prst="rect">
                <a:avLst/>
              </a:prstGeom>
              <a:blipFill rotWithShape="0">
                <a:blip r:embed="rId82"/>
                <a:stretch>
                  <a:fillRect l="-9091" t="-4444" r="-1515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543257" y="5197158"/>
                <a:ext cx="608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257" y="5197158"/>
                <a:ext cx="608115" cy="276999"/>
              </a:xfrm>
              <a:prstGeom prst="rect">
                <a:avLst/>
              </a:prstGeom>
              <a:blipFill rotWithShape="0">
                <a:blip r:embed="rId83"/>
                <a:stretch>
                  <a:fillRect l="-10000" t="-4444" r="-140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481055" y="5197158"/>
                <a:ext cx="608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055" y="5197158"/>
                <a:ext cx="608115" cy="276999"/>
              </a:xfrm>
              <a:prstGeom prst="rect">
                <a:avLst/>
              </a:prstGeom>
              <a:blipFill rotWithShape="0">
                <a:blip r:embed="rId84"/>
                <a:stretch>
                  <a:fillRect l="-10000" t="-4444" r="-140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303548" y="5197158"/>
                <a:ext cx="608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548" y="5197158"/>
                <a:ext cx="608115" cy="276999"/>
              </a:xfrm>
              <a:prstGeom prst="rect">
                <a:avLst/>
              </a:prstGeom>
              <a:blipFill rotWithShape="0">
                <a:blip r:embed="rId85"/>
                <a:stretch>
                  <a:fillRect l="-10000" t="-4444" r="-140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/>
          <p:cNvCxnSpPr>
            <a:stCxn id="7" idx="2"/>
            <a:endCxn id="87" idx="0"/>
          </p:cNvCxnSpPr>
          <p:nvPr/>
        </p:nvCxnSpPr>
        <p:spPr>
          <a:xfrm>
            <a:off x="2093462" y="3106533"/>
            <a:ext cx="764" cy="209062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21" idx="2"/>
            <a:endCxn id="87" idx="0"/>
          </p:cNvCxnSpPr>
          <p:nvPr/>
        </p:nvCxnSpPr>
        <p:spPr>
          <a:xfrm rot="5400000">
            <a:off x="3028245" y="3646165"/>
            <a:ext cx="616975" cy="2485011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" idx="2"/>
            <a:endCxn id="88" idx="0"/>
          </p:cNvCxnSpPr>
          <p:nvPr/>
        </p:nvCxnSpPr>
        <p:spPr>
          <a:xfrm>
            <a:off x="3846644" y="3106533"/>
            <a:ext cx="671" cy="209062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21" idx="2"/>
            <a:endCxn id="88" idx="0"/>
          </p:cNvCxnSpPr>
          <p:nvPr/>
        </p:nvCxnSpPr>
        <p:spPr>
          <a:xfrm rot="5400000">
            <a:off x="3904789" y="4522709"/>
            <a:ext cx="616975" cy="73192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9" idx="2"/>
            <a:endCxn id="89" idx="0"/>
          </p:cNvCxnSpPr>
          <p:nvPr/>
        </p:nvCxnSpPr>
        <p:spPr>
          <a:xfrm>
            <a:off x="5785112" y="3106533"/>
            <a:ext cx="1" cy="209062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21" idx="2"/>
            <a:endCxn id="89" idx="0"/>
          </p:cNvCxnSpPr>
          <p:nvPr/>
        </p:nvCxnSpPr>
        <p:spPr>
          <a:xfrm rot="16200000" flipH="1">
            <a:off x="4873688" y="4285732"/>
            <a:ext cx="616975" cy="1205876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" idx="2"/>
            <a:endCxn id="90" idx="0"/>
          </p:cNvCxnSpPr>
          <p:nvPr/>
        </p:nvCxnSpPr>
        <p:spPr>
          <a:xfrm>
            <a:off x="7607605" y="3106533"/>
            <a:ext cx="1" cy="209062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21" idx="2"/>
            <a:endCxn id="90" idx="0"/>
          </p:cNvCxnSpPr>
          <p:nvPr/>
        </p:nvCxnSpPr>
        <p:spPr>
          <a:xfrm rot="16200000" flipH="1">
            <a:off x="5784934" y="3374485"/>
            <a:ext cx="616975" cy="3028369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545703" y="5716979"/>
                <a:ext cx="470257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𝑀𝑃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703" y="5716979"/>
                <a:ext cx="470257" cy="284437"/>
              </a:xfrm>
              <a:prstGeom prst="rect">
                <a:avLst/>
              </a:prstGeom>
              <a:blipFill rotWithShape="0">
                <a:blip r:embed="rId86"/>
                <a:stretch>
                  <a:fillRect l="-11688" t="-19565" r="-23377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Arrow Connector 115"/>
          <p:cNvCxnSpPr>
            <a:stCxn id="87" idx="2"/>
            <a:endCxn id="114" idx="1"/>
          </p:cNvCxnSpPr>
          <p:nvPr/>
        </p:nvCxnSpPr>
        <p:spPr>
          <a:xfrm>
            <a:off x="2094226" y="5474157"/>
            <a:ext cx="2451477" cy="38504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8" idx="2"/>
            <a:endCxn id="114" idx="0"/>
          </p:cNvCxnSpPr>
          <p:nvPr/>
        </p:nvCxnSpPr>
        <p:spPr>
          <a:xfrm>
            <a:off x="3847315" y="5474157"/>
            <a:ext cx="933517" cy="24282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89" idx="2"/>
            <a:endCxn id="114" idx="0"/>
          </p:cNvCxnSpPr>
          <p:nvPr/>
        </p:nvCxnSpPr>
        <p:spPr>
          <a:xfrm flipH="1">
            <a:off x="4780832" y="5474157"/>
            <a:ext cx="1004281" cy="24282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90" idx="2"/>
            <a:endCxn id="114" idx="3"/>
          </p:cNvCxnSpPr>
          <p:nvPr/>
        </p:nvCxnSpPr>
        <p:spPr>
          <a:xfrm flipH="1">
            <a:off x="5015960" y="5474157"/>
            <a:ext cx="2591646" cy="38504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4537527" y="6235681"/>
                <a:ext cx="486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527" y="6235681"/>
                <a:ext cx="486608" cy="276999"/>
              </a:xfrm>
              <a:prstGeom prst="rect">
                <a:avLst/>
              </a:prstGeom>
              <a:blipFill rotWithShape="0">
                <a:blip r:embed="rId87"/>
                <a:stretch>
                  <a:fillRect l="-6250" t="-2222" r="-175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979746" y="6428718"/>
                <a:ext cx="1602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𝑐𝑜𝑛𝑠𝑖𝑠𝑡𝑒𝑛𝑐𝑦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746" y="6428718"/>
                <a:ext cx="1602170" cy="276999"/>
              </a:xfrm>
              <a:prstGeom prst="rect">
                <a:avLst/>
              </a:prstGeom>
              <a:blipFill rotWithShape="0">
                <a:blip r:embed="rId88"/>
                <a:stretch>
                  <a:fillRect l="-4563" t="-4444" r="-4943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/>
          <p:cNvSpPr txBox="1"/>
          <p:nvPr/>
        </p:nvSpPr>
        <p:spPr>
          <a:xfrm>
            <a:off x="159657" y="5197157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classifiers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-121815" y="6091132"/>
                <a:ext cx="2525674" cy="65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prediction accuracy and consistency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𝐓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𝑀𝑃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815" y="6091132"/>
                <a:ext cx="2525674" cy="653769"/>
              </a:xfrm>
              <a:prstGeom prst="rect">
                <a:avLst/>
              </a:prstGeom>
              <a:blipFill rotWithShape="0">
                <a:blip r:embed="rId89"/>
                <a:stretch>
                  <a:fillRect t="-4673" r="-1691" b="-14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Straight Arrow Connector 129"/>
          <p:cNvCxnSpPr>
            <a:stCxn id="114" idx="2"/>
            <a:endCxn id="123" idx="0"/>
          </p:cNvCxnSpPr>
          <p:nvPr/>
        </p:nvCxnSpPr>
        <p:spPr>
          <a:xfrm flipH="1">
            <a:off x="4780831" y="6001416"/>
            <a:ext cx="1" cy="23426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53357" y="2842303"/>
            <a:ext cx="1436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i</a:t>
            </a:r>
            <a:r>
              <a:rPr lang="en-US" altLang="zh-CN" dirty="0" smtClean="0"/>
              <a:t>nitial </a:t>
            </a:r>
          </a:p>
          <a:p>
            <a:pPr algn="ctr"/>
            <a:r>
              <a:rPr lang="en-US" altLang="zh-CN" dirty="0" smtClean="0"/>
              <a:t>sample </a:t>
            </a:r>
            <a:r>
              <a:rPr lang="en-US" altLang="zh-CN" dirty="0" smtClean="0"/>
              <a:t>weights</a:t>
            </a:r>
            <a:endParaRPr lang="zh-CN" alt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3991331" y="6231354"/>
            <a:ext cx="1590585" cy="4742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6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114" grpId="0"/>
      <p:bldP spid="123" grpId="0"/>
      <p:bldP spid="124" grpId="0"/>
      <p:bldP spid="127" grpId="0"/>
      <p:bldP spid="128" grpId="0"/>
      <p:bldP spid="132" grpId="0"/>
      <p:bldP spid="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Multimodal Transfer </a:t>
            </a:r>
            <a:r>
              <a:rPr lang="en-US" altLang="zh-CN" dirty="0" err="1" smtClean="0"/>
              <a:t>Adaboost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5849" y="2147182"/>
                <a:ext cx="333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849" y="2147182"/>
                <a:ext cx="33393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4545" r="-363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00328" y="2829534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328" y="2829534"/>
                <a:ext cx="18626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2258" r="-2580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53510" y="2829534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510" y="2829534"/>
                <a:ext cx="18626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3333" r="-30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91978" y="2829534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78" y="2829534"/>
                <a:ext cx="18626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3333" r="-30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14471" y="2829534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71" y="2829534"/>
                <a:ext cx="18626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3333" r="-30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1244" y="1450091"/>
                <a:ext cx="284437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244" y="1450091"/>
                <a:ext cx="284437" cy="286297"/>
              </a:xfrm>
              <a:prstGeom prst="rect">
                <a:avLst/>
              </a:prstGeom>
              <a:blipFill rotWithShape="0">
                <a:blip r:embed="rId8"/>
                <a:stretch>
                  <a:fillRect l="-17021" t="-19149" r="-42553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01957" y="1460386"/>
                <a:ext cx="289374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957" y="1460386"/>
                <a:ext cx="289374" cy="286297"/>
              </a:xfrm>
              <a:prstGeom prst="rect">
                <a:avLst/>
              </a:prstGeom>
              <a:blipFill rotWithShape="0">
                <a:blip r:embed="rId9"/>
                <a:stretch>
                  <a:fillRect l="-18750" t="-19149" r="-37500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41559" y="1460386"/>
                <a:ext cx="289374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559" y="1460386"/>
                <a:ext cx="289374" cy="286297"/>
              </a:xfrm>
              <a:prstGeom prst="rect">
                <a:avLst/>
              </a:prstGeom>
              <a:blipFill rotWithShape="0">
                <a:blip r:embed="rId10"/>
                <a:stretch>
                  <a:fillRect l="-18750" t="-19149" r="-37500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51426" y="1467019"/>
                <a:ext cx="289374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426" y="1467019"/>
                <a:ext cx="289374" cy="286297"/>
              </a:xfrm>
              <a:prstGeom prst="rect">
                <a:avLst/>
              </a:prstGeom>
              <a:blipFill rotWithShape="0">
                <a:blip r:embed="rId11"/>
                <a:stretch>
                  <a:fillRect l="-18750" t="-19149" r="-37500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819862" y="1737041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2736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573044" y="1737041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322513" y="1737041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512646" y="1737041"/>
          <a:ext cx="547200" cy="109728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3600"/>
                <a:gridCol w="273600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346887" y="3511457"/>
            <a:ext cx="470257" cy="1348126"/>
            <a:chOff x="9366843" y="5041497"/>
            <a:chExt cx="470257" cy="1348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517989" y="6112624"/>
                  <a:ext cx="16240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62" name="TextBox 2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7989" y="6112624"/>
                  <a:ext cx="162407" cy="276999"/>
                </a:xfrm>
                <a:prstGeom prst="rect">
                  <a:avLst/>
                </a:prstGeom>
                <a:blipFill rotWithShape="0">
                  <a:blip r:embed="rId68"/>
                  <a:stretch>
                    <a:fillRect l="-44444" r="-37037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366843" y="5041497"/>
                  <a:ext cx="470257" cy="284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𝑀𝑃</m:t>
                            </m:r>
                          </m:sup>
                        </m:sSup>
                      </m:oMath>
                    </m:oMathPara>
                  </a14:m>
                  <a:endParaRPr lang="zh-CN" altLang="en-US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64" name="TextBox 2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6843" y="5041497"/>
                  <a:ext cx="470257" cy="284437"/>
                </a:xfrm>
                <a:prstGeom prst="rect">
                  <a:avLst/>
                </a:prstGeom>
                <a:blipFill rotWithShape="0">
                  <a:blip r:embed="rId70"/>
                  <a:stretch>
                    <a:fillRect l="-10390" t="-17021" r="-24675" b="-85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012271"/>
              </p:ext>
            </p:extLst>
          </p:nvPr>
        </p:nvGraphicFramePr>
        <p:xfrm>
          <a:off x="4305637" y="3759624"/>
          <a:ext cx="547200" cy="809196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3600"/>
                <a:gridCol w="273600"/>
              </a:tblGrid>
              <a:tr h="269732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32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32587" y="271248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44733" y="1736388"/>
                <a:ext cx="659861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733" y="1736388"/>
                <a:ext cx="659861" cy="279628"/>
              </a:xfrm>
              <a:prstGeom prst="rect">
                <a:avLst/>
              </a:prstGeom>
              <a:blipFill rotWithShape="0">
                <a:blip r:embed="rId71"/>
                <a:stretch>
                  <a:fillRect l="-4630" t="-2174" r="-12963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59377" y="1731876"/>
                <a:ext cx="659861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377" y="1731876"/>
                <a:ext cx="659861" cy="279628"/>
              </a:xfrm>
              <a:prstGeom prst="rect">
                <a:avLst/>
              </a:prstGeom>
              <a:blipFill rotWithShape="0">
                <a:blip r:embed="rId72"/>
                <a:stretch>
                  <a:fillRect l="-5505" t="-2174" r="-12844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43283" y="1731876"/>
                <a:ext cx="659861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283" y="1731876"/>
                <a:ext cx="659861" cy="279628"/>
              </a:xfrm>
              <a:prstGeom prst="rect">
                <a:avLst/>
              </a:prstGeom>
              <a:blipFill rotWithShape="0">
                <a:blip r:embed="rId73"/>
                <a:stretch>
                  <a:fillRect l="-5556" t="-2174" r="-13889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29065" y="1739169"/>
                <a:ext cx="659861" cy="279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065" y="1739169"/>
                <a:ext cx="659861" cy="279628"/>
              </a:xfrm>
              <a:prstGeom prst="rect">
                <a:avLst/>
              </a:prstGeom>
              <a:blipFill rotWithShape="0">
                <a:blip r:embed="rId74"/>
                <a:stretch>
                  <a:fillRect l="-5556" t="-2174" r="-13889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94087" y="3759624"/>
                <a:ext cx="598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087" y="3759624"/>
                <a:ext cx="598305" cy="276999"/>
              </a:xfrm>
              <a:prstGeom prst="rect">
                <a:avLst/>
              </a:prstGeom>
              <a:blipFill rotWithShape="0">
                <a:blip r:embed="rId75"/>
                <a:stretch>
                  <a:fillRect l="-5102" t="-4444" r="-14286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36546" y="2573323"/>
                <a:ext cx="751744" cy="306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546" y="2573323"/>
                <a:ext cx="751744" cy="306238"/>
              </a:xfrm>
              <a:prstGeom prst="rect">
                <a:avLst/>
              </a:prstGeom>
              <a:blipFill rotWithShape="0">
                <a:blip r:embed="rId76"/>
                <a:stretch>
                  <a:fillRect l="-4065" t="-2000" r="-11382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21386" y="2573323"/>
                <a:ext cx="751744" cy="306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386" y="2573323"/>
                <a:ext cx="751744" cy="306238"/>
              </a:xfrm>
              <a:prstGeom prst="rect">
                <a:avLst/>
              </a:prstGeom>
              <a:blipFill rotWithShape="0">
                <a:blip r:embed="rId77"/>
                <a:stretch>
                  <a:fillRect l="-4065" t="-2000" r="-11382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3482" y="2573323"/>
                <a:ext cx="751744" cy="306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482" y="2573323"/>
                <a:ext cx="751744" cy="306238"/>
              </a:xfrm>
              <a:prstGeom prst="rect">
                <a:avLst/>
              </a:prstGeom>
              <a:blipFill rotWithShape="0">
                <a:blip r:embed="rId78"/>
                <a:stretch>
                  <a:fillRect l="-4065" t="-2000" r="-11382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83123" y="2573323"/>
                <a:ext cx="751744" cy="306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123" y="2573323"/>
                <a:ext cx="751744" cy="306238"/>
              </a:xfrm>
              <a:prstGeom prst="rect">
                <a:avLst/>
              </a:prstGeom>
              <a:blipFill rotWithShape="0">
                <a:blip r:embed="rId79"/>
                <a:stretch>
                  <a:fillRect l="-4065" t="-2000" r="-11382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94087" y="4263014"/>
                <a:ext cx="711349" cy="282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087" y="4263014"/>
                <a:ext cx="711349" cy="282513"/>
              </a:xfrm>
              <a:prstGeom prst="rect">
                <a:avLst/>
              </a:prstGeom>
              <a:blipFill rotWithShape="0">
                <a:blip r:embed="rId80"/>
                <a:stretch>
                  <a:fillRect l="-4274" r="-11966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8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V="1">
            <a:off x="2647264" y="2293626"/>
            <a:ext cx="244352" cy="548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V="1">
            <a:off x="4375081" y="2293626"/>
            <a:ext cx="244352" cy="548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V="1">
            <a:off x="6347177" y="2293627"/>
            <a:ext cx="244352" cy="548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V="1">
            <a:off x="8136818" y="2293626"/>
            <a:ext cx="244352" cy="548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V="1">
            <a:off x="5071062" y="4158677"/>
            <a:ext cx="244352" cy="54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798397" y="3444524"/>
                <a:ext cx="608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97" y="3444524"/>
                <a:ext cx="608115" cy="276999"/>
              </a:xfrm>
              <a:prstGeom prst="rect">
                <a:avLst/>
              </a:prstGeom>
              <a:blipFill rotWithShape="0">
                <a:blip r:embed="rId82"/>
                <a:stretch>
                  <a:fillRect l="-9000" t="-4444" r="-140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798396" y="3816222"/>
                <a:ext cx="608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96" y="3816222"/>
                <a:ext cx="608115" cy="276999"/>
              </a:xfrm>
              <a:prstGeom prst="rect">
                <a:avLst/>
              </a:prstGeom>
              <a:blipFill rotWithShape="0">
                <a:blip r:embed="rId83"/>
                <a:stretch>
                  <a:fillRect l="-10000" t="-4444" r="-140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798429" y="4187920"/>
                <a:ext cx="608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429" y="4187920"/>
                <a:ext cx="608115" cy="276999"/>
              </a:xfrm>
              <a:prstGeom prst="rect">
                <a:avLst/>
              </a:prstGeom>
              <a:blipFill rotWithShape="0">
                <a:blip r:embed="rId84"/>
                <a:stretch>
                  <a:fillRect l="-10000" t="-4444" r="-140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798395" y="4559617"/>
                <a:ext cx="608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95" y="4559617"/>
                <a:ext cx="608115" cy="276999"/>
              </a:xfrm>
              <a:prstGeom prst="rect">
                <a:avLst/>
              </a:prstGeom>
              <a:blipFill rotWithShape="0">
                <a:blip r:embed="rId85"/>
                <a:stretch>
                  <a:fillRect l="-10000" t="-4444" r="-140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/>
          <p:cNvSpPr txBox="1"/>
          <p:nvPr/>
        </p:nvSpPr>
        <p:spPr>
          <a:xfrm>
            <a:off x="153357" y="2842303"/>
            <a:ext cx="143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update</a:t>
            </a:r>
          </a:p>
          <a:p>
            <a:pPr algn="ctr"/>
            <a:r>
              <a:rPr lang="en-US" altLang="zh-CN" dirty="0" smtClean="0"/>
              <a:t>weights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010146" y="6319246"/>
                <a:ext cx="11251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&lt;0.5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146" y="6319246"/>
                <a:ext cx="1125116" cy="276999"/>
              </a:xfrm>
              <a:prstGeom prst="rect">
                <a:avLst/>
              </a:prstGeom>
              <a:blipFill rotWithShape="0">
                <a:blip r:embed="rId86"/>
                <a:stretch>
                  <a:fillRect l="-7065" t="-4444" r="-5435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03699" y="5210185"/>
                <a:ext cx="2682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zh-CN" altLang="en-US" dirty="0" smtClean="0">
                    <a:solidFill>
                      <a:schemeClr val="accent6"/>
                    </a:solidFill>
                  </a:rPr>
                  <a:t> </a:t>
                </a:r>
                <a:endParaRPr lang="zh-CN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699" y="5210185"/>
                <a:ext cx="2682016" cy="369332"/>
              </a:xfrm>
              <a:prstGeom prst="rect">
                <a:avLst/>
              </a:prstGeom>
              <a:blipFill rotWithShape="0">
                <a:blip r:embed="rId8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5821943" y="3280678"/>
            <a:ext cx="87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37527" y="6222981"/>
                <a:ext cx="486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527" y="6222981"/>
                <a:ext cx="486608" cy="276999"/>
              </a:xfrm>
              <a:prstGeom prst="rect">
                <a:avLst/>
              </a:prstGeom>
              <a:blipFill rotWithShape="0">
                <a:blip r:embed="rId88"/>
                <a:stretch>
                  <a:fillRect l="-6250" t="-2222" r="-175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979746" y="6416018"/>
                <a:ext cx="1602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𝑐𝑜𝑛𝑠𝑖𝑠𝑡𝑒𝑛𝑐𝑦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746" y="6416018"/>
                <a:ext cx="1602170" cy="276999"/>
              </a:xfrm>
              <a:prstGeom prst="rect">
                <a:avLst/>
              </a:prstGeom>
              <a:blipFill rotWithShape="0">
                <a:blip r:embed="rId89"/>
                <a:stretch>
                  <a:fillRect l="-4563" t="-2174" r="-4943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3991331" y="6218654"/>
            <a:ext cx="1590585" cy="4742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Straight Arrow Connector 42"/>
          <p:cNvCxnSpPr>
            <a:stCxn id="69" idx="3"/>
            <a:endCxn id="62" idx="1"/>
          </p:cNvCxnSpPr>
          <p:nvPr/>
        </p:nvCxnSpPr>
        <p:spPr>
          <a:xfrm>
            <a:off x="5581916" y="6455777"/>
            <a:ext cx="428230" cy="196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0" idx="3"/>
            <a:endCxn id="41" idx="1"/>
          </p:cNvCxnSpPr>
          <p:nvPr/>
        </p:nvCxnSpPr>
        <p:spPr>
          <a:xfrm flipV="1">
            <a:off x="5492392" y="3465344"/>
            <a:ext cx="329551" cy="43278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815838" y="3566303"/>
            <a:ext cx="87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error2</a:t>
            </a:r>
            <a:endParaRPr lang="zh-CN" alt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815838" y="3826528"/>
            <a:ext cx="87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error3</a:t>
            </a:r>
            <a:endParaRPr lang="zh-CN" alt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15838" y="4086753"/>
            <a:ext cx="87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error4</a:t>
            </a:r>
            <a:endParaRPr lang="zh-CN" altLang="en-US" dirty="0"/>
          </a:p>
        </p:txBody>
      </p:sp>
      <p:cxnSp>
        <p:nvCxnSpPr>
          <p:cNvPr id="59" name="Straight Arrow Connector 58"/>
          <p:cNvCxnSpPr>
            <a:stCxn id="30" idx="3"/>
            <a:endCxn id="86" idx="1"/>
          </p:cNvCxnSpPr>
          <p:nvPr/>
        </p:nvCxnSpPr>
        <p:spPr>
          <a:xfrm flipV="1">
            <a:off x="5492392" y="3750969"/>
            <a:ext cx="323446" cy="14715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0" idx="3"/>
            <a:endCxn id="91" idx="1"/>
          </p:cNvCxnSpPr>
          <p:nvPr/>
        </p:nvCxnSpPr>
        <p:spPr>
          <a:xfrm>
            <a:off x="5492392" y="3898124"/>
            <a:ext cx="323446" cy="11307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0" idx="3"/>
            <a:endCxn id="92" idx="1"/>
          </p:cNvCxnSpPr>
          <p:nvPr/>
        </p:nvCxnSpPr>
        <p:spPr>
          <a:xfrm>
            <a:off x="5492392" y="3898124"/>
            <a:ext cx="323446" cy="37329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7" idx="3"/>
          </p:cNvCxnSpPr>
          <p:nvPr/>
        </p:nvCxnSpPr>
        <p:spPr>
          <a:xfrm>
            <a:off x="2406512" y="3583024"/>
            <a:ext cx="1899125" cy="31509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8" idx="3"/>
          </p:cNvCxnSpPr>
          <p:nvPr/>
        </p:nvCxnSpPr>
        <p:spPr>
          <a:xfrm flipV="1">
            <a:off x="2406511" y="3914560"/>
            <a:ext cx="1894124" cy="4016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89" idx="3"/>
          </p:cNvCxnSpPr>
          <p:nvPr/>
        </p:nvCxnSpPr>
        <p:spPr>
          <a:xfrm flipV="1">
            <a:off x="2406544" y="3934590"/>
            <a:ext cx="1892988" cy="39183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90" idx="3"/>
          </p:cNvCxnSpPr>
          <p:nvPr/>
        </p:nvCxnSpPr>
        <p:spPr>
          <a:xfrm flipV="1">
            <a:off x="2406510" y="3934641"/>
            <a:ext cx="1887116" cy="76347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226783" y="3721523"/>
                <a:ext cx="469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83" y="3721523"/>
                <a:ext cx="469679" cy="276999"/>
              </a:xfrm>
              <a:prstGeom prst="rect">
                <a:avLst/>
              </a:prstGeom>
              <a:blipFill rotWithShape="0">
                <a:blip r:embed="rId90"/>
                <a:stretch>
                  <a:fillRect l="-6410" r="-6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Elbow Connector 79"/>
          <p:cNvCxnSpPr>
            <a:stCxn id="41" idx="3"/>
            <a:endCxn id="78" idx="1"/>
          </p:cNvCxnSpPr>
          <p:nvPr/>
        </p:nvCxnSpPr>
        <p:spPr>
          <a:xfrm>
            <a:off x="6694154" y="3465344"/>
            <a:ext cx="532629" cy="394679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86" idx="3"/>
            <a:endCxn id="78" idx="1"/>
          </p:cNvCxnSpPr>
          <p:nvPr/>
        </p:nvCxnSpPr>
        <p:spPr>
          <a:xfrm>
            <a:off x="6688049" y="3750969"/>
            <a:ext cx="538734" cy="109054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91" idx="3"/>
            <a:endCxn id="78" idx="1"/>
          </p:cNvCxnSpPr>
          <p:nvPr/>
        </p:nvCxnSpPr>
        <p:spPr>
          <a:xfrm flipV="1">
            <a:off x="6688049" y="3860023"/>
            <a:ext cx="538734" cy="151171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92" idx="3"/>
            <a:endCxn id="78" idx="1"/>
          </p:cNvCxnSpPr>
          <p:nvPr/>
        </p:nvCxnSpPr>
        <p:spPr>
          <a:xfrm flipV="1">
            <a:off x="6688049" y="3860023"/>
            <a:ext cx="538734" cy="411396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8057313" y="3719132"/>
                <a:ext cx="1717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313" y="3719132"/>
                <a:ext cx="171778" cy="276999"/>
              </a:xfrm>
              <a:prstGeom prst="rect">
                <a:avLst/>
              </a:prstGeom>
              <a:blipFill rotWithShape="0">
                <a:blip r:embed="rId91"/>
                <a:stretch>
                  <a:fillRect l="-21429" r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/>
          <p:cNvCxnSpPr>
            <a:stCxn id="78" idx="3"/>
            <a:endCxn id="94" idx="1"/>
          </p:cNvCxnSpPr>
          <p:nvPr/>
        </p:nvCxnSpPr>
        <p:spPr>
          <a:xfrm flipV="1">
            <a:off x="7696462" y="3857632"/>
            <a:ext cx="360851" cy="239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/>
              <p:cNvSpPr txBox="1"/>
              <p:nvPr/>
            </p:nvSpPr>
            <p:spPr>
              <a:xfrm>
                <a:off x="628649" y="5210185"/>
                <a:ext cx="307330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 smtClean="0"/>
                  <a:t>Tips: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gets larger.</a:t>
                </a:r>
              </a:p>
              <a:p>
                <a:r>
                  <a:rPr lang="en-US" altLang="zh-CN" dirty="0" smtClean="0"/>
                  <a:t>The </a:t>
                </a:r>
                <a:r>
                  <a:rPr lang="en-US" altLang="zh-CN" dirty="0" err="1" smtClean="0"/>
                  <a:t>mis</a:t>
                </a:r>
                <a:r>
                  <a:rPr lang="en-US" altLang="zh-CN" dirty="0" smtClean="0"/>
                  <a:t>-classified samples in the target domain make sure to draw enough attention in the next round.</a:t>
                </a:r>
                <a:endParaRPr lang="zh-CN" altLang="en-US" dirty="0"/>
              </a:p>
            </p:txBody>
          </p:sp>
        </mc:Choice>
        <mc:Fallback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5210185"/>
                <a:ext cx="3073307" cy="1477328"/>
              </a:xfrm>
              <a:prstGeom prst="rect">
                <a:avLst/>
              </a:prstGeom>
              <a:blipFill rotWithShape="0">
                <a:blip r:embed="rId92"/>
                <a:stretch>
                  <a:fillRect l="-1587" t="-2479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95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132" grpId="0"/>
      <p:bldP spid="62" grpId="0"/>
      <p:bldP spid="4" grpId="0"/>
      <p:bldP spid="41" grpId="0"/>
      <p:bldP spid="86" grpId="0"/>
      <p:bldP spid="91" grpId="0"/>
      <p:bldP spid="92" grpId="0"/>
      <p:bldP spid="78" grpId="0"/>
      <p:bldP spid="94" grpId="0"/>
      <p:bldP spid="99" grpId="0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3500</TotalTime>
  <Words>306</Words>
  <Application>Microsoft Office PowerPoint</Application>
  <PresentationFormat>On-screen Show (4:3)</PresentationFormat>
  <Paragraphs>267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Cambria Math</vt:lpstr>
      <vt:lpstr>Office Theme</vt:lpstr>
      <vt:lpstr>Transfer Knowledge between cities</vt:lpstr>
      <vt:lpstr>Motivation</vt:lpstr>
      <vt:lpstr>Motivation</vt:lpstr>
      <vt:lpstr>Motivation</vt:lpstr>
      <vt:lpstr>Framework</vt:lpstr>
      <vt:lpstr>Framework</vt:lpstr>
      <vt:lpstr>Graph clustering based  dictionary learning</vt:lpstr>
      <vt:lpstr>Multimodal Transfer Adaboost</vt:lpstr>
      <vt:lpstr>Multimodal Transfer Adaboost</vt:lpstr>
      <vt:lpstr>Multimodal Transfer Adaboost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</dc:title>
  <dc:creator>Ying Wei</dc:creator>
  <cp:lastModifiedBy>Ying Wei</cp:lastModifiedBy>
  <cp:revision>156</cp:revision>
  <dcterms:created xsi:type="dcterms:W3CDTF">2016-05-19T12:15:06Z</dcterms:created>
  <dcterms:modified xsi:type="dcterms:W3CDTF">2016-06-13T09:58:29Z</dcterms:modified>
</cp:coreProperties>
</file>