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1"/>
  </p:sldMasterIdLst>
  <p:notesMasterIdLst>
    <p:notesMasterId r:id="rId26"/>
  </p:notesMasterIdLst>
  <p:sldIdLst>
    <p:sldId id="256" r:id="rId2"/>
    <p:sldId id="422" r:id="rId3"/>
    <p:sldId id="423" r:id="rId4"/>
    <p:sldId id="281" r:id="rId5"/>
    <p:sldId id="283" r:id="rId6"/>
    <p:sldId id="448" r:id="rId7"/>
    <p:sldId id="444" r:id="rId8"/>
    <p:sldId id="445" r:id="rId9"/>
    <p:sldId id="450" r:id="rId10"/>
    <p:sldId id="424" r:id="rId11"/>
    <p:sldId id="425" r:id="rId12"/>
    <p:sldId id="440" r:id="rId13"/>
    <p:sldId id="439" r:id="rId14"/>
    <p:sldId id="455" r:id="rId15"/>
    <p:sldId id="432" r:id="rId16"/>
    <p:sldId id="400" r:id="rId17"/>
    <p:sldId id="456" r:id="rId18"/>
    <p:sldId id="435" r:id="rId19"/>
    <p:sldId id="457" r:id="rId20"/>
    <p:sldId id="442" r:id="rId21"/>
    <p:sldId id="452" r:id="rId22"/>
    <p:sldId id="454" r:id="rId23"/>
    <p:sldId id="453" r:id="rId24"/>
    <p:sldId id="42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00"/>
    <a:srgbClr val="5B9BD5"/>
    <a:srgbClr val="FFFFFF"/>
    <a:srgbClr val="FFC000"/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6" autoAdjust="0"/>
    <p:restoredTop sz="94660"/>
  </p:normalViewPr>
  <p:slideViewPr>
    <p:cSldViewPr snapToGrid="0">
      <p:cViewPr>
        <p:scale>
          <a:sx n="75" d="100"/>
          <a:sy n="75" d="100"/>
        </p:scale>
        <p:origin x="930" y="4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F77B-9CFC-4DF7-A650-56FF1D97FCA1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4ECF-25BA-45B2-81BF-CFE9B2CF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5D5C-B4F4-4930-905F-AA53E261B7AE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5009-5A2F-4E11-8AB1-F5E0CED58B64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BDC-11D0-4932-A6E2-BC642BEB0041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07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9BF6-0874-4F7C-B457-CA8167358B63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7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BE69-B3B8-4ED1-B05D-2A3549499CB5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35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8B21-49C1-46E5-B832-D2B5F56136E1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E1AE-AAC8-469C-8AA6-8A55F9EF0CFC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1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E960-B0C9-443A-8EC0-AC67B24DA40C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13" y="324560"/>
            <a:ext cx="7175987" cy="8128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7" y="1329964"/>
            <a:ext cx="7658993" cy="4581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4601-8ED5-4381-9D8F-3FB249A1637A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3560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9CA9-1A85-4995-B02B-CF6E623DBA13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FE74-583A-48CD-A79B-385C971C58DB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A871-182C-4C09-A8E6-A2BF7E30B314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953-1002-43AC-B5AC-01BCBF19DE39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3EE-931D-482D-9B52-C3F9F21D90FF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3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374-7FED-4C21-9FE7-B2A89BB10D33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257-28CF-425A-948C-3CC82D3AE0A0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4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228600"/>
            <a:ext cx="984126" cy="6638628"/>
            <a:chOff x="2487613" y="285750"/>
            <a:chExt cx="1206501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4" y="285"/>
            <a:ext cx="1009468" cy="6852968"/>
            <a:chOff x="6627813" y="195717"/>
            <a:chExt cx="1009650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9568" y="312578"/>
            <a:ext cx="7174832" cy="82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085" y="1401854"/>
            <a:ext cx="7528315" cy="4617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AE31-676E-4F7E-8784-2A843295B177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476251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mhoang@cs.ucsb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20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1.emf"/><Relationship Id="rId4" Type="http://schemas.openxmlformats.org/officeDocument/2006/relationships/image" Target="../media/image36.emf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46.emf"/><Relationship Id="rId7" Type="http://schemas.openxmlformats.org/officeDocument/2006/relationships/image" Target="../media/image5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mailto:mhoang@cs.ucsb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473" y="664030"/>
            <a:ext cx="6600451" cy="2262781"/>
          </a:xfrm>
        </p:spPr>
        <p:txBody>
          <a:bodyPr>
            <a:noAutofit/>
          </a:bodyPr>
          <a:lstStyle/>
          <a:p>
            <a:r>
              <a:rPr lang="en-US" sz="2800" dirty="0"/>
              <a:t>Forecasting Citywide Crowd Flows</a:t>
            </a:r>
            <a:br>
              <a:rPr lang="en-US" sz="2800" dirty="0"/>
            </a:br>
            <a:r>
              <a:rPr lang="en-US" sz="2800" dirty="0"/>
              <a:t>using Big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59" y="3135086"/>
            <a:ext cx="6600451" cy="91800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Minh Hoang</a:t>
            </a:r>
            <a:r>
              <a:rPr lang="en-US" dirty="0"/>
              <a:t>, Yu Zheng, </a:t>
            </a:r>
            <a:r>
              <a:rPr lang="en-US" dirty="0" err="1"/>
              <a:t>Ambuj</a:t>
            </a:r>
            <a:r>
              <a:rPr lang="en-US" dirty="0"/>
              <a:t> Singh</a:t>
            </a:r>
          </a:p>
          <a:p>
            <a:pPr algn="ctr"/>
            <a:r>
              <a:rPr lang="en-US" dirty="0">
                <a:hlinkClick r:id="rId2"/>
              </a:rPr>
              <a:t>mhoang@cs.ucsb.edu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495799"/>
            <a:ext cx="1782917" cy="949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36" y="4466747"/>
            <a:ext cx="2622043" cy="97828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79160" y="5970495"/>
            <a:ext cx="6600451" cy="4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SIGSPATIAL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Insights from Regional Crowd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7" y="1859107"/>
            <a:ext cx="3486856" cy="1046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" y="3514851"/>
            <a:ext cx="3486854" cy="1046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4" y="5127140"/>
            <a:ext cx="3486859" cy="104605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35" y="1715971"/>
            <a:ext cx="3754055" cy="3707421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680946" y="1996595"/>
            <a:ext cx="436959" cy="584775"/>
            <a:chOff x="795450" y="1590193"/>
            <a:chExt cx="263453" cy="352576"/>
          </a:xfrm>
        </p:grpSpPr>
        <p:sp>
          <p:nvSpPr>
            <p:cNvPr id="94" name="Oval 93"/>
            <p:cNvSpPr/>
            <p:nvPr/>
          </p:nvSpPr>
          <p:spPr>
            <a:xfrm>
              <a:off x="795450" y="1641336"/>
              <a:ext cx="250371" cy="2503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21920" y="1590193"/>
              <a:ext cx="236983" cy="352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charset="0"/>
                  <a:ea typeface="Calibri" charset="0"/>
                  <a:cs typeface="Calibri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1219" y="5264245"/>
            <a:ext cx="550151" cy="523220"/>
            <a:chOff x="766788" y="1610866"/>
            <a:chExt cx="331699" cy="315463"/>
          </a:xfrm>
        </p:grpSpPr>
        <p:sp>
          <p:nvSpPr>
            <p:cNvPr id="103" name="Oval 102"/>
            <p:cNvSpPr/>
            <p:nvPr/>
          </p:nvSpPr>
          <p:spPr>
            <a:xfrm>
              <a:off x="795450" y="1641336"/>
              <a:ext cx="250371" cy="2503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6788" y="1610866"/>
              <a:ext cx="331699" cy="31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26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20550" y="3695872"/>
            <a:ext cx="550151" cy="523220"/>
            <a:chOff x="759893" y="1603975"/>
            <a:chExt cx="331699" cy="315463"/>
          </a:xfrm>
        </p:grpSpPr>
        <p:sp>
          <p:nvSpPr>
            <p:cNvPr id="106" name="Oval 105"/>
            <p:cNvSpPr/>
            <p:nvPr/>
          </p:nvSpPr>
          <p:spPr>
            <a:xfrm>
              <a:off x="795450" y="1641336"/>
              <a:ext cx="250371" cy="2503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9893" y="1603975"/>
              <a:ext cx="331699" cy="31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alibri" charset="0"/>
                  <a:ea typeface="Calibri" charset="0"/>
                  <a:cs typeface="Calibri" charset="0"/>
                </a:rPr>
                <a:t>19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437546" y="124950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flow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597316" y="125109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End flow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3218460" y="1574025"/>
            <a:ext cx="59254" cy="404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3597316" y="1595061"/>
            <a:ext cx="88813" cy="539110"/>
          </a:xfrm>
          <a:prstGeom prst="straightConnector1">
            <a:avLst/>
          </a:prstGeom>
          <a:ln w="57150">
            <a:solidFill>
              <a:srgbClr val="3333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854150" y="5549193"/>
            <a:ext cx="20938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Regions in Beijing</a:t>
            </a:r>
          </a:p>
          <a:p>
            <a:r>
              <a:rPr lang="en-US" sz="1400" i="1" dirty="0"/>
              <a:t>#regions is chosen by </a:t>
            </a:r>
            <a:br>
              <a:rPr lang="en-US" sz="1400" i="1" dirty="0"/>
            </a:br>
            <a:r>
              <a:rPr lang="en-US" sz="1400" i="1" dirty="0"/>
              <a:t>elbow method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61749" y="2730030"/>
            <a:ext cx="4525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Residential Area</a:t>
            </a:r>
          </a:p>
          <a:p>
            <a:pPr algn="ctr"/>
            <a:r>
              <a:rPr lang="en-US" sz="1600" dirty="0"/>
              <a:t>(Leave in the morning, come back at night)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848061" y="4418109"/>
            <a:ext cx="1919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Tourist Attractions</a:t>
            </a:r>
          </a:p>
          <a:p>
            <a:pPr algn="ctr"/>
            <a:r>
              <a:rPr lang="en-US" sz="1600" dirty="0"/>
              <a:t>(Forbidden city)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171160" y="6032983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City center</a:t>
            </a:r>
          </a:p>
          <a:p>
            <a:pPr algn="ctr"/>
            <a:r>
              <a:rPr lang="en-US" sz="1600"/>
              <a:t>New ~ </a:t>
            </a:r>
            <a:r>
              <a:rPr lang="en-US" sz="1600" dirty="0"/>
              <a:t>end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437506" y="1562977"/>
            <a:ext cx="496801" cy="1134969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138802" y="123361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One day</a:t>
            </a:r>
          </a:p>
        </p:txBody>
      </p:sp>
      <p:sp>
        <p:nvSpPr>
          <p:cNvPr id="5" name="Oval 4"/>
          <p:cNvSpPr/>
          <p:nvPr/>
        </p:nvSpPr>
        <p:spPr>
          <a:xfrm>
            <a:off x="6654246" y="2601250"/>
            <a:ext cx="308113" cy="3237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25232" y="3407784"/>
            <a:ext cx="308113" cy="3237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3541" y="3795585"/>
            <a:ext cx="308113" cy="3237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7" grpId="0"/>
      <p:bldP spid="118" grpId="0"/>
      <p:bldP spid="119" grpId="0"/>
      <p:bldP spid="127" grpId="0" animBg="1"/>
      <p:bldP spid="128" grpId="0"/>
      <p:bldP spid="5" grpId="0" animBg="1"/>
      <p:bldP spid="5" grpId="1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91" y="3855366"/>
            <a:ext cx="781468" cy="68378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31" y="4777065"/>
            <a:ext cx="1027513" cy="76668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5" y="5122729"/>
            <a:ext cx="781468" cy="68378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56" y="3783687"/>
            <a:ext cx="1027513" cy="766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Predicting crowd flows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Intra-region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72" y="1657443"/>
            <a:ext cx="2268727" cy="2240544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 rot="16965617">
            <a:off x="7773086" y="3868687"/>
            <a:ext cx="563696" cy="3192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861894" y="1596124"/>
            <a:ext cx="297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May 04-17, 2015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735716" y="1855068"/>
            <a:ext cx="5037241" cy="1168111"/>
            <a:chOff x="914826" y="1393849"/>
            <a:chExt cx="4756571" cy="1103025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18" y="1393849"/>
              <a:ext cx="4590479" cy="1103025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501835" y="1450948"/>
              <a:ext cx="20826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Mon  Tue   Wed   Thu      Fri    Sat    Sun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70635" y="1449953"/>
              <a:ext cx="20826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Times New Roman" charset="0"/>
                  <a:ea typeface="Times New Roman" charset="0"/>
                  <a:cs typeface="Times New Roman" charset="0"/>
                </a:rPr>
                <a:t>Mon  Tue   Wed   Thu      Fri    Sat    Sun</a:t>
              </a:r>
            </a:p>
          </p:txBody>
        </p:sp>
        <p:sp>
          <p:nvSpPr>
            <p:cNvPr id="98" name="Rectangle 97"/>
            <p:cNvSpPr/>
            <p:nvPr/>
          </p:nvSpPr>
          <p:spPr>
            <a:xfrm rot="16200000">
              <a:off x="737349" y="1771514"/>
              <a:ext cx="687141" cy="201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631895" y="1709869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New-flow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460086" y="2995667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Seasonal</a:t>
            </a:r>
            <a:r>
              <a:rPr lang="en-US" dirty="0">
                <a:solidFill>
                  <a:srgbClr val="FF0000"/>
                </a:solidFill>
              </a:rPr>
              <a:t> patterns: Daily &amp; Weekly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2" y="4214488"/>
            <a:ext cx="2013216" cy="15099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22" y="4214488"/>
            <a:ext cx="2013216" cy="1509913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 rot="16200000">
            <a:off x="761694" y="4696526"/>
            <a:ext cx="651195" cy="190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Rectangle 100"/>
          <p:cNvSpPr/>
          <p:nvPr/>
        </p:nvSpPr>
        <p:spPr>
          <a:xfrm rot="16200000">
            <a:off x="4536600" y="4806070"/>
            <a:ext cx="651195" cy="190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32030" y="4699948"/>
            <a:ext cx="784184" cy="247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New-flow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4491582" y="4699949"/>
            <a:ext cx="784184" cy="247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New-flow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362916" y="4275886"/>
            <a:ext cx="820965" cy="39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Times New Roman" charset="0"/>
                <a:ea typeface="Times New Roman" charset="0"/>
                <a:cs typeface="Times New Roman" charset="0"/>
              </a:rPr>
              <a:t>6am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20385" y="4971914"/>
            <a:ext cx="820965" cy="39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3pm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1450371" y="4474635"/>
            <a:ext cx="1422761" cy="5963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264223" y="4556688"/>
            <a:ext cx="1472329" cy="4468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086932" y="5920328"/>
            <a:ext cx="56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Trend</a:t>
            </a:r>
            <a:r>
              <a:rPr lang="en-US" dirty="0">
                <a:solidFill>
                  <a:srgbClr val="FF0000"/>
                </a:solidFill>
              </a:rPr>
              <a:t>: Different hours in day have different trends</a:t>
            </a:r>
          </a:p>
        </p:txBody>
      </p:sp>
    </p:spTree>
    <p:extLst>
      <p:ext uri="{BB962C8B-B14F-4D97-AF65-F5344CB8AC3E}">
        <p14:creationId xmlns:p14="http://schemas.microsoft.com/office/powerpoint/2010/main" val="15574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 animBg="1"/>
      <p:bldP spid="104" grpId="0"/>
      <p:bldP spid="106" grpId="0"/>
      <p:bldP spid="113" grpId="0"/>
      <p:bldP spid="114" grpId="0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Predicting crowd flows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Inter-region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72" y="2584293"/>
            <a:ext cx="2268727" cy="224054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62" y="3984057"/>
            <a:ext cx="2616409" cy="201327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8" y="1642612"/>
            <a:ext cx="2616409" cy="201327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093599" y="2895277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Increase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53779" y="515190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Increase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80650" y="2498452"/>
            <a:ext cx="1151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973293" y="4203563"/>
            <a:ext cx="1151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92" name="Right Arrow 91"/>
          <p:cNvSpPr/>
          <p:nvPr/>
        </p:nvSpPr>
        <p:spPr>
          <a:xfrm rot="6391367">
            <a:off x="4170123" y="4621231"/>
            <a:ext cx="281709" cy="133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Right Arrow 92"/>
          <p:cNvSpPr/>
          <p:nvPr/>
        </p:nvSpPr>
        <p:spPr>
          <a:xfrm rot="13806961">
            <a:off x="3148224" y="2762659"/>
            <a:ext cx="281709" cy="1336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4" name="Right Arrow 93"/>
          <p:cNvSpPr/>
          <p:nvPr/>
        </p:nvSpPr>
        <p:spPr>
          <a:xfrm rot="13806961">
            <a:off x="3166454" y="4988778"/>
            <a:ext cx="281709" cy="1336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5" name="Right Arrow 94"/>
          <p:cNvSpPr/>
          <p:nvPr/>
        </p:nvSpPr>
        <p:spPr>
          <a:xfrm rot="13643149">
            <a:off x="4213671" y="2350096"/>
            <a:ext cx="281709" cy="133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0" name="Rectangle 99"/>
          <p:cNvSpPr/>
          <p:nvPr/>
        </p:nvSpPr>
        <p:spPr>
          <a:xfrm rot="16200000">
            <a:off x="1921891" y="2401112"/>
            <a:ext cx="868286" cy="248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 rot="16200000">
            <a:off x="1913250" y="4764735"/>
            <a:ext cx="868286" cy="248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1758287" y="2312775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New-flow</a:t>
            </a:r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1804096" y="4712137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End-flow</a:t>
            </a:r>
            <a:endParaRPr lang="en-US" sz="1600" dirty="0"/>
          </a:p>
        </p:txBody>
      </p:sp>
      <p:sp>
        <p:nvSpPr>
          <p:cNvPr id="109" name="Oval 108"/>
          <p:cNvSpPr/>
          <p:nvPr/>
        </p:nvSpPr>
        <p:spPr>
          <a:xfrm>
            <a:off x="7559598" y="2729015"/>
            <a:ext cx="949402" cy="535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 rot="6992300">
            <a:off x="8281389" y="2384757"/>
            <a:ext cx="567613" cy="3574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9674" y="4990363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June 3</a:t>
            </a:r>
            <a:r>
              <a:rPr lang="en-US" baseline="30000" dirty="0"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2015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65660" y="6031632"/>
            <a:ext cx="497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Neighboring regions affect each other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10564" y="4567126"/>
            <a:ext cx="421716" cy="584775"/>
            <a:chOff x="795450" y="1587895"/>
            <a:chExt cx="254263" cy="352576"/>
          </a:xfrm>
        </p:grpSpPr>
        <p:sp>
          <p:nvSpPr>
            <p:cNvPr id="52" name="Oval 51"/>
            <p:cNvSpPr/>
            <p:nvPr/>
          </p:nvSpPr>
          <p:spPr>
            <a:xfrm>
              <a:off x="795450" y="1641336"/>
              <a:ext cx="250371" cy="2503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2730" y="1587895"/>
              <a:ext cx="236983" cy="352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10564" y="2154332"/>
            <a:ext cx="421716" cy="584775"/>
            <a:chOff x="795450" y="1587895"/>
            <a:chExt cx="254263" cy="352576"/>
          </a:xfrm>
        </p:grpSpPr>
        <p:sp>
          <p:nvSpPr>
            <p:cNvPr id="55" name="Oval 54"/>
            <p:cNvSpPr/>
            <p:nvPr/>
          </p:nvSpPr>
          <p:spPr>
            <a:xfrm>
              <a:off x="795450" y="1641336"/>
              <a:ext cx="250371" cy="25037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2730" y="1587895"/>
              <a:ext cx="236983" cy="352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1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100" grpId="0" animBg="1"/>
      <p:bldP spid="102" grpId="0" animBg="1"/>
      <p:bldP spid="105" grpId="0"/>
      <p:bldP spid="10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Predicting crowd flows </a:t>
            </a:r>
            <a:br>
              <a:rPr lang="en-US" b="1" dirty="0"/>
            </a:br>
            <a:r>
              <a:rPr lang="en-US" dirty="0"/>
              <a:t>Affect of weather &amp; holidays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6"/>
          <a:stretch/>
        </p:blipFill>
        <p:spPr>
          <a:xfrm>
            <a:off x="803717" y="2374900"/>
            <a:ext cx="4000512" cy="267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/>
          <a:stretch/>
        </p:blipFill>
        <p:spPr>
          <a:xfrm>
            <a:off x="4688112" y="2374900"/>
            <a:ext cx="3856927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Predicting crow flows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Flow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0043" y="1764804"/>
                <a:ext cx="29913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43" y="1764804"/>
                <a:ext cx="299133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89300" y="2902226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Crowd flow = Seasonal + Trend + Residual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04421" y="2411135"/>
            <a:ext cx="802888" cy="491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12931" y="2396424"/>
            <a:ext cx="253383" cy="505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058412" y="2396424"/>
            <a:ext cx="423746" cy="505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56762" y="2396424"/>
            <a:ext cx="1085846" cy="483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12931" y="4256292"/>
            <a:ext cx="1801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Temporal Model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636815" y="2711778"/>
            <a:ext cx="261715" cy="26674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23018" y="4256292"/>
            <a:ext cx="2486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Spatio</a:t>
            </a:r>
            <a:r>
              <a:rPr lang="en-US" sz="1600" b="1" dirty="0">
                <a:solidFill>
                  <a:srgbClr val="FF0000"/>
                </a:solidFill>
              </a:rPr>
              <a:t>-temporal Model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6935552" y="3230786"/>
            <a:ext cx="261713" cy="16293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281559" y="5258473"/>
            <a:ext cx="1152880" cy="955581"/>
            <a:chOff x="6298729" y="1744399"/>
            <a:chExt cx="1152880" cy="955581"/>
          </a:xfrm>
        </p:grpSpPr>
        <p:grpSp>
          <p:nvGrpSpPr>
            <p:cNvPr id="16" name="Group 15"/>
            <p:cNvGrpSpPr/>
            <p:nvPr/>
          </p:nvGrpSpPr>
          <p:grpSpPr>
            <a:xfrm>
              <a:off x="6356497" y="2099801"/>
              <a:ext cx="791529" cy="600179"/>
              <a:chOff x="8529637" y="1921816"/>
              <a:chExt cx="791529" cy="600179"/>
            </a:xfrm>
          </p:grpSpPr>
          <p:sp>
            <p:nvSpPr>
              <p:cNvPr id="19" name="Cloud 18"/>
              <p:cNvSpPr/>
              <p:nvPr/>
            </p:nvSpPr>
            <p:spPr>
              <a:xfrm>
                <a:off x="8534400" y="1921816"/>
                <a:ext cx="716282" cy="392759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Lightning Bolt 19"/>
              <p:cNvSpPr/>
              <p:nvPr/>
            </p:nvSpPr>
            <p:spPr>
              <a:xfrm>
                <a:off x="8529637" y="2055270"/>
                <a:ext cx="400050" cy="466725"/>
              </a:xfrm>
              <a:prstGeom prst="lightningBol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8892541" y="2055270"/>
                <a:ext cx="428625" cy="419100"/>
              </a:xfrm>
              <a:prstGeom prst="su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98729" y="1744399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Weather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65978" y="5627805"/>
            <a:ext cx="1010539" cy="937341"/>
            <a:chOff x="4668092" y="1906778"/>
            <a:chExt cx="1010539" cy="937341"/>
          </a:xfrm>
        </p:grpSpPr>
        <p:sp>
          <p:nvSpPr>
            <p:cNvPr id="23" name="Oval 22"/>
            <p:cNvSpPr/>
            <p:nvPr/>
          </p:nvSpPr>
          <p:spPr>
            <a:xfrm flipV="1">
              <a:off x="4810584" y="2039400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5310128" y="2059243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5029013" y="2352716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4700867" y="2539221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569635" y="1912304"/>
              <a:ext cx="31030" cy="30812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5471221" y="2268922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5220768" y="2497323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5597802" y="2527942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5429028" y="2749639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4968444" y="2810399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27" idx="1"/>
              <a:endCxn id="24" idx="5"/>
            </p:cNvCxnSpPr>
            <p:nvPr/>
          </p:nvCxnSpPr>
          <p:spPr>
            <a:xfrm flipH="1">
              <a:off x="5339114" y="1938604"/>
              <a:ext cx="235065" cy="125577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7" idx="7"/>
              <a:endCxn id="28" idx="4"/>
            </p:cNvCxnSpPr>
            <p:nvPr/>
          </p:nvCxnSpPr>
          <p:spPr>
            <a:xfrm flipH="1">
              <a:off x="5488201" y="1938604"/>
              <a:ext cx="107921" cy="330318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7"/>
              <a:endCxn id="30" idx="4"/>
            </p:cNvCxnSpPr>
            <p:nvPr/>
          </p:nvCxnSpPr>
          <p:spPr>
            <a:xfrm>
              <a:off x="5500207" y="2297705"/>
              <a:ext cx="114575" cy="230238"/>
            </a:xfrm>
            <a:prstGeom prst="straightConnector1">
              <a:avLst/>
            </a:prstGeom>
            <a:ln w="9525" cmpd="sng"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3" idx="7"/>
              <a:endCxn id="25" idx="3"/>
            </p:cNvCxnSpPr>
            <p:nvPr/>
          </p:nvCxnSpPr>
          <p:spPr>
            <a:xfrm>
              <a:off x="4839571" y="2068182"/>
              <a:ext cx="194415" cy="289472"/>
            </a:xfrm>
            <a:prstGeom prst="straightConnector1">
              <a:avLst/>
            </a:prstGeom>
            <a:ln w="9525" cmpd="sng"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2" idx="6"/>
              <a:endCxn id="29" idx="1"/>
            </p:cNvCxnSpPr>
            <p:nvPr/>
          </p:nvCxnSpPr>
          <p:spPr>
            <a:xfrm flipV="1">
              <a:off x="4985424" y="2526106"/>
              <a:ext cx="240317" cy="35557"/>
            </a:xfrm>
            <a:prstGeom prst="straightConnector1">
              <a:avLst/>
            </a:prstGeom>
            <a:ln w="9525" cmpd="sng"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4" idx="2"/>
              <a:endCxn id="23" idx="6"/>
            </p:cNvCxnSpPr>
            <p:nvPr/>
          </p:nvCxnSpPr>
          <p:spPr>
            <a:xfrm flipH="1" flipV="1">
              <a:off x="4844544" y="2056260"/>
              <a:ext cx="465585" cy="19843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8" idx="3"/>
              <a:endCxn id="24" idx="7"/>
            </p:cNvCxnSpPr>
            <p:nvPr/>
          </p:nvCxnSpPr>
          <p:spPr>
            <a:xfrm flipH="1" flipV="1">
              <a:off x="5339114" y="2088026"/>
              <a:ext cx="137080" cy="185835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1" idx="4"/>
              <a:endCxn id="30" idx="2"/>
            </p:cNvCxnSpPr>
            <p:nvPr/>
          </p:nvCxnSpPr>
          <p:spPr>
            <a:xfrm flipV="1">
              <a:off x="5446007" y="2544803"/>
              <a:ext cx="151795" cy="204837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2" idx="7"/>
              <a:endCxn id="31" idx="3"/>
            </p:cNvCxnSpPr>
            <p:nvPr/>
          </p:nvCxnSpPr>
          <p:spPr>
            <a:xfrm>
              <a:off x="4980451" y="2573585"/>
              <a:ext cx="453550" cy="180992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flipV="1">
              <a:off x="4951465" y="2544803"/>
              <a:ext cx="33959" cy="3372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0"/>
              <a:endCxn id="32" idx="4"/>
            </p:cNvCxnSpPr>
            <p:nvPr/>
          </p:nvCxnSpPr>
          <p:spPr>
            <a:xfrm>
              <a:off x="4968444" y="2578523"/>
              <a:ext cx="16980" cy="231875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6" idx="7"/>
              <a:endCxn id="32" idx="3"/>
            </p:cNvCxnSpPr>
            <p:nvPr/>
          </p:nvCxnSpPr>
          <p:spPr>
            <a:xfrm>
              <a:off x="4729853" y="2568003"/>
              <a:ext cx="243565" cy="247333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5" idx="7"/>
              <a:endCxn id="29" idx="3"/>
            </p:cNvCxnSpPr>
            <p:nvPr/>
          </p:nvCxnSpPr>
          <p:spPr>
            <a:xfrm>
              <a:off x="5057999" y="2381499"/>
              <a:ext cx="167742" cy="120763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6" idx="5"/>
              <a:endCxn id="25" idx="1"/>
            </p:cNvCxnSpPr>
            <p:nvPr/>
          </p:nvCxnSpPr>
          <p:spPr>
            <a:xfrm flipV="1">
              <a:off x="4729853" y="2381499"/>
              <a:ext cx="304133" cy="162660"/>
            </a:xfrm>
            <a:prstGeom prst="straightConnector1">
              <a:avLst/>
            </a:prstGeom>
            <a:ln w="9525" cmpd="sng"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0"/>
              <a:endCxn id="42" idx="3"/>
            </p:cNvCxnSpPr>
            <p:nvPr/>
          </p:nvCxnSpPr>
          <p:spPr>
            <a:xfrm>
              <a:off x="4827564" y="2073121"/>
              <a:ext cx="128874" cy="476620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9" idx="4"/>
              <a:endCxn id="28" idx="2"/>
            </p:cNvCxnSpPr>
            <p:nvPr/>
          </p:nvCxnSpPr>
          <p:spPr>
            <a:xfrm flipV="1">
              <a:off x="5237748" y="2285782"/>
              <a:ext cx="233473" cy="211541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1" idx="3"/>
              <a:endCxn id="28" idx="6"/>
            </p:cNvCxnSpPr>
            <p:nvPr/>
          </p:nvCxnSpPr>
          <p:spPr>
            <a:xfrm flipH="1" flipV="1">
              <a:off x="5505180" y="2285782"/>
              <a:ext cx="173451" cy="89666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3" idx="3"/>
            </p:cNvCxnSpPr>
            <p:nvPr/>
          </p:nvCxnSpPr>
          <p:spPr>
            <a:xfrm>
              <a:off x="4668092" y="1943116"/>
              <a:ext cx="147465" cy="101222"/>
            </a:xfrm>
            <a:prstGeom prst="straightConnector1">
              <a:avLst/>
            </a:prstGeom>
            <a:ln w="9525" cmpd="sng"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670086" y="1906778"/>
              <a:ext cx="1008545" cy="937341"/>
            </a:xfrm>
            <a:prstGeom prst="rect">
              <a:avLst/>
            </a:prstGeom>
            <a:noFill/>
            <a:ln w="3175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>
              <a:endCxn id="30" idx="7"/>
            </p:cNvCxnSpPr>
            <p:nvPr/>
          </p:nvCxnSpPr>
          <p:spPr>
            <a:xfrm flipH="1" flipV="1">
              <a:off x="5626788" y="2556725"/>
              <a:ext cx="51843" cy="131993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1" idx="7"/>
            </p:cNvCxnSpPr>
            <p:nvPr/>
          </p:nvCxnSpPr>
          <p:spPr>
            <a:xfrm>
              <a:off x="5458014" y="2778422"/>
              <a:ext cx="81887" cy="65697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4" idx="1"/>
              <a:endCxn id="25" idx="5"/>
            </p:cNvCxnSpPr>
            <p:nvPr/>
          </p:nvCxnSpPr>
          <p:spPr>
            <a:xfrm flipH="1">
              <a:off x="5057999" y="2088026"/>
              <a:ext cx="257102" cy="269629"/>
            </a:xfrm>
            <a:prstGeom prst="straightConnector1">
              <a:avLst/>
            </a:prstGeom>
            <a:ln w="9525" cmpd="sng"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543956" y="5243640"/>
            <a:ext cx="165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 Graph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31261" y="5240439"/>
            <a:ext cx="149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Intra-region</a:t>
            </a:r>
            <a:br>
              <a:rPr lang="en-US" dirty="0"/>
            </a:br>
            <a:r>
              <a:rPr lang="en-US" dirty="0"/>
              <a:t>patterns</a:t>
            </a:r>
          </a:p>
        </p:txBody>
      </p:sp>
      <p:sp>
        <p:nvSpPr>
          <p:cNvPr id="3" name="Arrow: Down 2"/>
          <p:cNvSpPr/>
          <p:nvPr/>
        </p:nvSpPr>
        <p:spPr>
          <a:xfrm rot="10800000">
            <a:off x="4696350" y="4774196"/>
            <a:ext cx="234656" cy="425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/>
          <p:cNvSpPr/>
          <p:nvPr/>
        </p:nvSpPr>
        <p:spPr>
          <a:xfrm rot="10800000">
            <a:off x="6939786" y="4736660"/>
            <a:ext cx="234656" cy="425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9235" y="3308578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Normal/holiday</a:t>
            </a:r>
          </a:p>
        </p:txBody>
      </p:sp>
    </p:spTree>
    <p:extLst>
      <p:ext uri="{BB962C8B-B14F-4D97-AF65-F5344CB8AC3E}">
        <p14:creationId xmlns:p14="http://schemas.microsoft.com/office/powerpoint/2010/main" val="746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  <p:bldP spid="55" grpId="0"/>
      <p:bldP spid="56" grpId="0"/>
      <p:bldP spid="3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&amp; noisy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20314" y="2311058"/>
            <a:ext cx="7867650" cy="1134556"/>
            <a:chOff x="768403" y="5684746"/>
            <a:chExt cx="7867650" cy="1134556"/>
          </a:xfrm>
        </p:grpSpPr>
        <p:grpSp>
          <p:nvGrpSpPr>
            <p:cNvPr id="9" name="Group 8"/>
            <p:cNvGrpSpPr/>
            <p:nvPr/>
          </p:nvGrpSpPr>
          <p:grpSpPr>
            <a:xfrm>
              <a:off x="768403" y="5684746"/>
              <a:ext cx="7867650" cy="1134556"/>
              <a:chOff x="768403" y="5684746"/>
              <a:chExt cx="7867650" cy="11345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" t="28758" r="11459"/>
              <a:stretch/>
            </p:blipFill>
            <p:spPr>
              <a:xfrm>
                <a:off x="768403" y="5684746"/>
                <a:ext cx="7867650" cy="651444"/>
              </a:xfrm>
              <a:prstGeom prst="rect">
                <a:avLst/>
              </a:prstGeom>
            </p:spPr>
          </p:pic>
          <p:sp>
            <p:nvSpPr>
              <p:cNvPr id="12" name="Right Arrow 11"/>
              <p:cNvSpPr/>
              <p:nvPr/>
            </p:nvSpPr>
            <p:spPr>
              <a:xfrm rot="16200000">
                <a:off x="1790700" y="6320854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6200000">
                <a:off x="1097744" y="6320855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16200000">
                <a:off x="1950560" y="6320854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6200000">
                <a:off x="2606012" y="6320855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6200000">
                <a:off x="3514725" y="6320854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6200000">
                <a:off x="2927297" y="6320854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6200000">
                <a:off x="4196066" y="6320854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16200000">
                <a:off x="4403051" y="6320853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6200000">
                <a:off x="4670306" y="6320853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6200000">
                <a:off x="4867882" y="6320852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6200000">
                <a:off x="5342188" y="6320852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6200000">
                <a:off x="6194899" y="6320852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6200000">
                <a:off x="6343636" y="6320852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6200000">
                <a:off x="6568627" y="6320852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6200000">
                <a:off x="7017771" y="6320852"/>
                <a:ext cx="247650" cy="15986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18740" y="6542303"/>
                <a:ext cx="49106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Flow of a region during Feb-May, 2014. Red arrows == missing</a:t>
                </a: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 rot="16200000">
              <a:off x="5479955" y="6320851"/>
              <a:ext cx="247650" cy="15986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428260" y="4093159"/>
            <a:ext cx="479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Use probabilistic model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sym typeface="Wingdings" panose="05000000000000000000" pitchFamily="2" charset="2"/>
              </a:rPr>
              <a:t>Gaussian Markov Random Field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1430487" y="4166248"/>
            <a:ext cx="806955" cy="561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1399177" y="3378756"/>
            <a:ext cx="6793185" cy="14680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98254" y="1223343"/>
            <a:ext cx="6793185" cy="1945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Gaussian Markov Random Field (GMRF)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08567"/>
              </p:ext>
            </p:extLst>
          </p:nvPr>
        </p:nvGraphicFramePr>
        <p:xfrm>
          <a:off x="2058988" y="1753509"/>
          <a:ext cx="5489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3" imgW="2527300" imgH="254000" progId="Equation.3">
                  <p:embed/>
                </p:oleObj>
              </mc:Choice>
              <mc:Fallback>
                <p:oleObj name="Equation" r:id="rId3" imgW="2527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8988" y="1753509"/>
                        <a:ext cx="54895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5723" y="2504935"/>
            <a:ext cx="13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series</a:t>
            </a:r>
            <a:endParaRPr lang="en-US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3985943" y="2494223"/>
            <a:ext cx="87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</a:t>
            </a:r>
            <a:endParaRPr lang="en-US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5105468" y="2506812"/>
            <a:ext cx="152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Covariance</a:t>
            </a:r>
            <a:br>
              <a:rPr lang="en-US" dirty="0"/>
            </a:br>
            <a:r>
              <a:rPr lang="en-US" dirty="0"/>
              <a:t>Matrix</a:t>
            </a:r>
            <a:endParaRPr lang="en-US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6917409" y="2507751"/>
            <a:ext cx="116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Precision</a:t>
            </a:r>
            <a:br>
              <a:rPr lang="en-US" dirty="0"/>
            </a:br>
            <a:r>
              <a:rPr lang="en-US" dirty="0"/>
              <a:t>Matrix</a:t>
            </a:r>
            <a:endParaRPr lang="en-US" i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781930" y="2260269"/>
            <a:ext cx="49535" cy="24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1" idx="0"/>
          </p:cNvCxnSpPr>
          <p:nvPr/>
        </p:nvCxnSpPr>
        <p:spPr>
          <a:xfrm flipV="1">
            <a:off x="4423986" y="2213666"/>
            <a:ext cx="749555" cy="280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0"/>
          </p:cNvCxnSpPr>
          <p:nvPr/>
        </p:nvCxnSpPr>
        <p:spPr>
          <a:xfrm flipH="1" flipV="1">
            <a:off x="5604669" y="2213666"/>
            <a:ext cx="262073" cy="293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3" idx="0"/>
          </p:cNvCxnSpPr>
          <p:nvPr/>
        </p:nvCxnSpPr>
        <p:spPr>
          <a:xfrm flipH="1" flipV="1">
            <a:off x="7072836" y="2190364"/>
            <a:ext cx="426129" cy="317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420275" y="1240179"/>
            <a:ext cx="6619683" cy="4001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rgbClr val="3333CC"/>
                </a:solidFill>
              </a:rPr>
              <a:t>Vector </a:t>
            </a:r>
            <a:r>
              <a:rPr lang="en-US" sz="2000" b="1" i="1" dirty="0">
                <a:ln w="0"/>
                <a:solidFill>
                  <a:srgbClr val="3333CC"/>
                </a:solidFill>
              </a:rPr>
              <a:t>x</a:t>
            </a:r>
            <a:r>
              <a:rPr lang="en-US" sz="2000" i="1" dirty="0">
                <a:ln w="0"/>
                <a:solidFill>
                  <a:srgbClr val="3333CC"/>
                </a:solidFill>
              </a:rPr>
              <a:t> follows a multivariate </a:t>
            </a:r>
            <a:r>
              <a:rPr lang="en-US" sz="2000" b="1" i="1" dirty="0">
                <a:ln w="0"/>
                <a:solidFill>
                  <a:srgbClr val="3333CC"/>
                </a:solidFill>
              </a:rPr>
              <a:t>Gaussian distribution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273883" y="3384878"/>
            <a:ext cx="2692000" cy="4001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3333CC"/>
                </a:solidFill>
              </a:rPr>
              <a:t>Markov properties</a:t>
            </a: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24164"/>
              </p:ext>
            </p:extLst>
          </p:nvPr>
        </p:nvGraphicFramePr>
        <p:xfrm>
          <a:off x="1869201" y="3853658"/>
          <a:ext cx="55451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5" imgW="2552700" imgH="228600" progId="Equation.3">
                  <p:embed/>
                </p:oleObj>
              </mc:Choice>
              <mc:Fallback>
                <p:oleObj name="Equation" r:id="rId5" imgW="2552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9201" y="3853658"/>
                        <a:ext cx="554513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1369190" y="4290337"/>
            <a:ext cx="671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 Graph </a:t>
            </a:r>
            <a:r>
              <a:rPr lang="en-US" dirty="0"/>
              <a:t>G captures </a:t>
            </a:r>
            <a:r>
              <a:rPr lang="en-US" b="1" dirty="0"/>
              <a:t>conditional independence </a:t>
            </a:r>
            <a:r>
              <a:rPr lang="en-US" dirty="0"/>
              <a:t>among x</a:t>
            </a:r>
            <a:r>
              <a:rPr lang="en-US" baseline="-25000" dirty="0"/>
              <a:t>i</a:t>
            </a:r>
            <a:endParaRPr lang="en-US" i="1" dirty="0"/>
          </a:p>
        </p:txBody>
      </p:sp>
      <p:sp>
        <p:nvSpPr>
          <p:cNvPr id="109" name="Rectangle 108"/>
          <p:cNvSpPr/>
          <p:nvPr/>
        </p:nvSpPr>
        <p:spPr>
          <a:xfrm>
            <a:off x="2064183" y="5169146"/>
            <a:ext cx="5002212" cy="13234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3333CC"/>
                </a:solidFill>
              </a:rPr>
              <a:t>Sparse G </a:t>
            </a:r>
            <a:r>
              <a:rPr lang="en-US" sz="2000" dirty="0">
                <a:ln w="0"/>
                <a:solidFill>
                  <a:srgbClr val="3333CC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ln w="0"/>
                <a:solidFill>
                  <a:srgbClr val="3333CC"/>
                </a:solidFill>
              </a:rPr>
              <a:t>Sparse Q </a:t>
            </a:r>
          </a:p>
          <a:p>
            <a:pPr algn="ctr"/>
            <a:r>
              <a:rPr lang="en-US" sz="2000" dirty="0">
                <a:ln w="0"/>
                <a:solidFill>
                  <a:srgbClr val="3333CC"/>
                </a:solidFill>
                <a:sym typeface="Wingdings"/>
              </a:rPr>
              <a:t> Fast learning</a:t>
            </a:r>
            <a:br>
              <a:rPr lang="en-US" sz="2000" dirty="0">
                <a:ln w="0"/>
                <a:solidFill>
                  <a:srgbClr val="3333CC"/>
                </a:solidFill>
                <a:sym typeface="Wingdings"/>
              </a:rPr>
            </a:br>
            <a:r>
              <a:rPr lang="en-US" sz="2000" dirty="0">
                <a:ln w="0"/>
                <a:solidFill>
                  <a:srgbClr val="3333CC"/>
                </a:solidFill>
                <a:sym typeface="Wingdings"/>
              </a:rPr>
              <a:t>with MCMC sampling</a:t>
            </a:r>
            <a:br>
              <a:rPr lang="en-US" sz="2000" dirty="0">
                <a:ln w="0"/>
                <a:solidFill>
                  <a:srgbClr val="3333CC"/>
                </a:solidFill>
                <a:sym typeface="Wingdings"/>
              </a:rPr>
            </a:br>
            <a:r>
              <a:rPr lang="en-US" sz="2000" dirty="0">
                <a:ln w="0"/>
                <a:solidFill>
                  <a:srgbClr val="3333CC"/>
                </a:solidFill>
                <a:sym typeface="Wingdings"/>
              </a:rPr>
              <a:t>to maximize a posteriori</a:t>
            </a:r>
            <a:endParaRPr lang="en-US" sz="2000" dirty="0">
              <a:ln w="0"/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" grpId="0"/>
      <p:bldP spid="71" grpId="0"/>
      <p:bldP spid="72" grpId="0"/>
      <p:bldP spid="73" grpId="0"/>
      <p:bldP spid="80" grpId="0"/>
      <p:bldP spid="108" grpId="0"/>
      <p:bldP spid="1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4559665" y="1729884"/>
            <a:ext cx="4430277" cy="11191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3333CC"/>
                </a:solidFill>
              </a:rPr>
              <a:t>Crowd flow = </a:t>
            </a:r>
            <a:r>
              <a:rPr lang="en-US" sz="2400" b="1" dirty="0">
                <a:solidFill>
                  <a:srgbClr val="FF0000"/>
                </a:solidFill>
              </a:rPr>
              <a:t>Seasonal</a:t>
            </a:r>
            <a:r>
              <a:rPr lang="en-US" sz="2400" dirty="0">
                <a:solidFill>
                  <a:srgbClr val="3333CC"/>
                </a:solidFill>
              </a:rPr>
              <a:t> + Trend + Residual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Seasonal model as a cyclic GMRF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603230" y="5722119"/>
            <a:ext cx="366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3333CC"/>
                </a:solidFill>
              </a:rPr>
              <a:t>Seasonal time series </a:t>
            </a:r>
            <a:r>
              <a:rPr lang="en-US" b="1" i="1" dirty="0">
                <a:solidFill>
                  <a:srgbClr val="3333CC"/>
                </a:solidFill>
              </a:rPr>
              <a:t>s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br>
              <a:rPr lang="en-US" i="1" dirty="0">
                <a:solidFill>
                  <a:srgbClr val="3333CC"/>
                </a:solidFill>
              </a:rPr>
            </a:br>
            <a:r>
              <a:rPr lang="en-US" i="1" dirty="0">
                <a:solidFill>
                  <a:srgbClr val="3333CC"/>
                </a:solidFill>
              </a:rPr>
              <a:t>with period F = 7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480759" y="3126661"/>
            <a:ext cx="3905878" cy="2332682"/>
            <a:chOff x="4915004" y="3484398"/>
            <a:chExt cx="2976356" cy="1737610"/>
          </a:xfrm>
        </p:grpSpPr>
        <p:sp>
          <p:nvSpPr>
            <p:cNvPr id="38" name="Oval 37"/>
            <p:cNvSpPr/>
            <p:nvPr/>
          </p:nvSpPr>
          <p:spPr>
            <a:xfrm>
              <a:off x="4996306" y="3644459"/>
              <a:ext cx="2856366" cy="1429573"/>
            </a:xfrm>
            <a:prstGeom prst="ellipse">
              <a:avLst/>
            </a:prstGeom>
            <a:noFill/>
            <a:ln w="12700" cmpd="sng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260952" y="3484398"/>
              <a:ext cx="320666" cy="354278"/>
              <a:chOff x="7850718" y="3265131"/>
              <a:chExt cx="461807" cy="50911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851121" y="3265131"/>
                <a:ext cx="458561" cy="494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397520" y="3769834"/>
              <a:ext cx="322434" cy="343894"/>
              <a:chOff x="7848173" y="3280441"/>
              <a:chExt cx="464352" cy="494198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848173" y="3280441"/>
                <a:ext cx="458560" cy="494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569753" y="4420774"/>
              <a:ext cx="321607" cy="343893"/>
              <a:chOff x="7849363" y="3287514"/>
              <a:chExt cx="463162" cy="49419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849363" y="3287514"/>
                <a:ext cx="458561" cy="494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3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968261" y="4878115"/>
              <a:ext cx="321567" cy="343893"/>
              <a:chOff x="7850718" y="3286350"/>
              <a:chExt cx="463105" cy="49419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855262" y="3286350"/>
                <a:ext cx="458561" cy="494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4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565804" y="4866090"/>
              <a:ext cx="322434" cy="353467"/>
              <a:chOff x="7848173" y="3266295"/>
              <a:chExt cx="464352" cy="50795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848173" y="3266295"/>
                <a:ext cx="458560" cy="49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5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15004" y="4449600"/>
              <a:ext cx="320779" cy="348545"/>
              <a:chOff x="7850554" y="3273368"/>
              <a:chExt cx="461971" cy="500882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50554" y="3273368"/>
                <a:ext cx="458562" cy="49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6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124222" y="3755955"/>
              <a:ext cx="329404" cy="359200"/>
              <a:chOff x="7838136" y="3258058"/>
              <a:chExt cx="474389" cy="51619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38136" y="3258058"/>
                <a:ext cx="458559" cy="494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48670" y="1819008"/>
                <a:ext cx="42717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670" y="1819008"/>
                <a:ext cx="4271700" cy="369332"/>
              </a:xfrm>
              <a:prstGeom prst="rect">
                <a:avLst/>
              </a:prstGeom>
              <a:blipFill>
                <a:blip r:embed="rId2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4" b="13405"/>
          <a:stretch/>
        </p:blipFill>
        <p:spPr>
          <a:xfrm>
            <a:off x="6201276" y="3602267"/>
            <a:ext cx="2191312" cy="2212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7120255" y="5580515"/>
                <a:ext cx="8115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20255" y="5580515"/>
                <a:ext cx="811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16254" y="2980420"/>
            <a:ext cx="12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7707373" y="3349752"/>
            <a:ext cx="540746" cy="881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42959" y="2357069"/>
                <a:ext cx="3519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59" y="2357069"/>
                <a:ext cx="3519316" cy="369332"/>
              </a:xfrm>
              <a:prstGeom prst="rect">
                <a:avLst/>
              </a:prstGeom>
              <a:blipFill>
                <a:blip r:embed="rId5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52173" y="1590481"/>
            <a:ext cx="371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Smooth changes between:</a:t>
            </a:r>
          </a:p>
          <a:p>
            <a:r>
              <a:rPr lang="en-US" dirty="0">
                <a:solidFill>
                  <a:srgbClr val="3333CC"/>
                </a:solidFill>
              </a:rPr>
              <a:t>1. Consecutive timestamps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3333CC"/>
              </a:solidFill>
            </a:endParaRPr>
          </a:p>
          <a:p>
            <a:r>
              <a:rPr lang="en-US" dirty="0">
                <a:solidFill>
                  <a:srgbClr val="3333CC"/>
                </a:solidFill>
              </a:rPr>
              <a:t>2. First &amp; last timestamps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4035287" y="1967953"/>
            <a:ext cx="442291" cy="220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/>
          <p:cNvSpPr/>
          <p:nvPr/>
        </p:nvSpPr>
        <p:spPr>
          <a:xfrm>
            <a:off x="4055809" y="2512243"/>
            <a:ext cx="442291" cy="220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2" grpId="0"/>
      <p:bldP spid="5" grpId="0" animBg="1"/>
      <p:bldP spid="6" grpId="0"/>
      <p:bldP spid="35" grpId="0"/>
      <p:bldP spid="3" grpId="0"/>
      <p:bldP spid="7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152031" y="2849824"/>
            <a:ext cx="4299634" cy="7066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3333CC"/>
                </a:solidFill>
              </a:rPr>
              <a:t>Crowd flow = Seasonal + </a:t>
            </a:r>
            <a:r>
              <a:rPr lang="en-US" sz="2700" b="1" dirty="0">
                <a:solidFill>
                  <a:srgbClr val="FF0000"/>
                </a:solidFill>
              </a:rPr>
              <a:t>Trend</a:t>
            </a:r>
            <a:r>
              <a:rPr lang="en-US" sz="2700" dirty="0">
                <a:solidFill>
                  <a:srgbClr val="3333CC"/>
                </a:solidFill>
              </a:rPr>
              <a:t> + Residual </a:t>
            </a:r>
            <a:r>
              <a:rPr lang="en-US" dirty="0">
                <a:solidFill>
                  <a:srgbClr val="3333CC"/>
                </a:solidFill>
              </a:rPr>
              <a:t/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/>
              <a:t>Trend model as a GMRF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98107" y="4737874"/>
            <a:ext cx="6046298" cy="506861"/>
            <a:chOff x="4208272" y="2511950"/>
            <a:chExt cx="4393215" cy="368283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4373314" y="2718036"/>
              <a:ext cx="3907398" cy="0"/>
            </a:xfrm>
            <a:prstGeom prst="straightConnector1">
              <a:avLst/>
            </a:prstGeom>
            <a:ln w="12700" cmpd="sng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915294" y="2525955"/>
              <a:ext cx="320666" cy="354278"/>
              <a:chOff x="7850718" y="3265131"/>
              <a:chExt cx="461807" cy="50911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851121" y="3265131"/>
                <a:ext cx="436283" cy="417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2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586927" y="2525955"/>
              <a:ext cx="322434" cy="343623"/>
              <a:chOff x="7848173" y="3280441"/>
              <a:chExt cx="464352" cy="493809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848173" y="3280441"/>
                <a:ext cx="436281" cy="417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3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230737" y="2525955"/>
              <a:ext cx="321607" cy="338700"/>
              <a:chOff x="7849363" y="3287514"/>
              <a:chExt cx="463162" cy="486736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49363" y="3287514"/>
                <a:ext cx="436282" cy="41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4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900470" y="2540721"/>
              <a:ext cx="320666" cy="339512"/>
              <a:chOff x="7850718" y="3286350"/>
              <a:chExt cx="461807" cy="4879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55262" y="3286350"/>
                <a:ext cx="436283" cy="417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5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583604" y="2511950"/>
              <a:ext cx="322434" cy="353467"/>
              <a:chOff x="7848173" y="3266295"/>
              <a:chExt cx="464352" cy="50795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848173" y="3266295"/>
                <a:ext cx="436281" cy="417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6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80708" y="2521523"/>
              <a:ext cx="320779" cy="348545"/>
              <a:chOff x="7850554" y="3273368"/>
              <a:chExt cx="461971" cy="50088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850554" y="3273368"/>
                <a:ext cx="436284" cy="417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7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208272" y="2518308"/>
              <a:ext cx="329404" cy="359200"/>
              <a:chOff x="7838136" y="3258056"/>
              <a:chExt cx="474389" cy="51619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850718" y="3312443"/>
                <a:ext cx="461807" cy="461807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838136" y="3258056"/>
                <a:ext cx="436281" cy="417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en-US" sz="2000" baseline="-25000" dirty="0"/>
                  <a:t>1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>
            <a:off x="2397489" y="5427716"/>
            <a:ext cx="509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n w="0"/>
                <a:solidFill>
                  <a:srgbClr val="3333CC"/>
                </a:solidFill>
              </a:rPr>
              <a:t>e.g. the new flow at 6am of every Monday</a:t>
            </a:r>
            <a:endParaRPr lang="en-US" b="1" i="1" dirty="0">
              <a:ln w="0"/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82577" y="2967878"/>
                <a:ext cx="3854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577" y="2967878"/>
                <a:ext cx="3854581" cy="369332"/>
              </a:xfrm>
              <a:prstGeom prst="rect">
                <a:avLst/>
              </a:prstGeom>
              <a:blipFill>
                <a:blip r:embed="rId2"/>
                <a:stretch>
                  <a:fillRect l="-1266" r="-221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7" r="23388" b="13411"/>
          <a:stretch/>
        </p:blipFill>
        <p:spPr>
          <a:xfrm>
            <a:off x="6164761" y="1953570"/>
            <a:ext cx="2160931" cy="2123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flipH="1">
                <a:off x="7081425" y="3860977"/>
                <a:ext cx="8115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81425" y="3860977"/>
                <a:ext cx="811531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555922" y="1282071"/>
            <a:ext cx="123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</a:t>
            </a:r>
          </a:p>
        </p:txBody>
      </p:sp>
      <p:cxnSp>
        <p:nvCxnSpPr>
          <p:cNvPr id="63" name="Straight Arrow Connector 62"/>
          <p:cNvCxnSpPr>
            <a:stCxn id="62" idx="2"/>
          </p:cNvCxnSpPr>
          <p:nvPr/>
        </p:nvCxnSpPr>
        <p:spPr>
          <a:xfrm flipH="1">
            <a:off x="7647041" y="1651403"/>
            <a:ext cx="525836" cy="881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30381" y="1972338"/>
            <a:ext cx="37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Smooth changes between</a:t>
            </a:r>
          </a:p>
          <a:p>
            <a:r>
              <a:rPr lang="en-US" dirty="0">
                <a:solidFill>
                  <a:srgbClr val="3333CC"/>
                </a:solidFill>
              </a:rPr>
              <a:t>consecutive timestamps</a:t>
            </a:r>
          </a:p>
        </p:txBody>
      </p:sp>
    </p:spTree>
    <p:extLst>
      <p:ext uri="{BB962C8B-B14F-4D97-AF65-F5344CB8AC3E}">
        <p14:creationId xmlns:p14="http://schemas.microsoft.com/office/powerpoint/2010/main" val="9058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60" grpId="0" animBg="1"/>
      <p:bldP spid="62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3333CC"/>
                </a:solidFill>
              </a:rPr>
              <a:t>Crowd flow = Seasonal + Trend + </a:t>
            </a:r>
            <a:r>
              <a:rPr lang="en-US" sz="2700" b="1" dirty="0">
                <a:solidFill>
                  <a:srgbClr val="FF0000"/>
                </a:solidFill>
              </a:rPr>
              <a:t>Residual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-temporal residual model </a:t>
            </a:r>
            <a:r>
              <a:rPr lang="en-US" b="1" dirty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4690604" y="1572843"/>
            <a:ext cx="4453395" cy="2278254"/>
            <a:chOff x="5430719" y="2807456"/>
            <a:chExt cx="3718477" cy="2278254"/>
          </a:xfrm>
        </p:grpSpPr>
        <p:sp>
          <p:nvSpPr>
            <p:cNvPr id="44" name="TextBox 43"/>
            <p:cNvSpPr txBox="1"/>
            <p:nvPr/>
          </p:nvSpPr>
          <p:spPr>
            <a:xfrm>
              <a:off x="8041200" y="3430704"/>
              <a:ext cx="11079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n w="0"/>
                  <a:solidFill>
                    <a:srgbClr val="3333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residual </a:t>
              </a:r>
              <a:br>
                <a:rPr lang="en-US" i="1" dirty="0">
                  <a:ln w="0"/>
                  <a:solidFill>
                    <a:srgbClr val="3333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i="1" dirty="0">
                  <a:ln w="0"/>
                  <a:solidFill>
                    <a:srgbClr val="3333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flow </a:t>
              </a:r>
              <a:r>
                <a:rPr lang="en-US" sz="2400" b="1" i="1" dirty="0">
                  <a:ln w="0"/>
                  <a:solidFill>
                    <a:srgbClr val="3333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</a:t>
              </a:r>
              <a:endParaRPr lang="en-US" b="1" i="1" dirty="0">
                <a:ln w="0"/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430719" y="2807456"/>
              <a:ext cx="2880507" cy="2278254"/>
              <a:chOff x="5425523" y="2807456"/>
              <a:chExt cx="2880507" cy="227825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425523" y="3677583"/>
                <a:ext cx="1435857" cy="67206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425523" y="2846540"/>
                <a:ext cx="1436784" cy="62948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425523" y="4563299"/>
                <a:ext cx="1414531" cy="52241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rgbClr val="3333CC"/>
                    </a:solidFill>
                  </a:rPr>
                  <a:t>Weather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292518" y="3290774"/>
                <a:ext cx="636303" cy="101566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6000" b="1" dirty="0" err="1">
                    <a:latin typeface="Lucida Grande"/>
                    <a:ea typeface="Lucida Grande"/>
                    <a:cs typeface="Lucida Grande"/>
                  </a:rPr>
                  <a:t>Σ</a:t>
                </a:r>
                <a:endParaRPr lang="en-US" sz="6000" dirty="0"/>
              </a:p>
            </p:txBody>
          </p:sp>
          <p:cxnSp>
            <p:nvCxnSpPr>
              <p:cNvPr id="22" name="Straight Arrow Connector 21"/>
              <p:cNvCxnSpPr>
                <a:stCxn id="21" idx="3"/>
              </p:cNvCxnSpPr>
              <p:nvPr/>
            </p:nvCxnSpPr>
            <p:spPr>
              <a:xfrm flipV="1">
                <a:off x="7928821" y="3798605"/>
                <a:ext cx="216945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920990" y="2807456"/>
                <a:ext cx="138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Regression</a:t>
                </a:r>
              </a:p>
            </p:txBody>
          </p:sp>
          <p:cxnSp>
            <p:nvCxnSpPr>
              <p:cNvPr id="24" name="Straight Arrow Connector 23"/>
              <p:cNvCxnSpPr>
                <a:stCxn id="28" idx="3"/>
                <a:endCxn id="21" idx="1"/>
              </p:cNvCxnSpPr>
              <p:nvPr/>
            </p:nvCxnSpPr>
            <p:spPr>
              <a:xfrm flipV="1">
                <a:off x="6861380" y="3798606"/>
                <a:ext cx="431138" cy="2150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3"/>
                <a:endCxn id="21" idx="1"/>
              </p:cNvCxnSpPr>
              <p:nvPr/>
            </p:nvCxnSpPr>
            <p:spPr>
              <a:xfrm>
                <a:off x="6862307" y="3161285"/>
                <a:ext cx="430211" cy="6373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8" idx="3"/>
                <a:endCxn id="21" idx="1"/>
              </p:cNvCxnSpPr>
              <p:nvPr/>
            </p:nvCxnSpPr>
            <p:spPr>
              <a:xfrm flipV="1">
                <a:off x="6840054" y="3798606"/>
                <a:ext cx="452464" cy="10258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524996" y="2862474"/>
                <a:ext cx="12378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n w="0"/>
                    <a:solidFill>
                      <a:srgbClr val="3333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Residual</a:t>
                </a:r>
                <a:br>
                  <a:rPr lang="en-US" sz="1600" i="1" dirty="0">
                    <a:ln w="0"/>
                    <a:solidFill>
                      <a:srgbClr val="3333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i="1" dirty="0">
                    <a:ln w="0"/>
                    <a:solidFill>
                      <a:srgbClr val="3333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transit flow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25524" y="3677583"/>
                <a:ext cx="14205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n w="0"/>
                    <a:solidFill>
                      <a:srgbClr val="3333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History of</a:t>
                </a:r>
                <a:br>
                  <a:rPr lang="en-US" sz="1600" i="1" dirty="0">
                    <a:ln w="0"/>
                    <a:solidFill>
                      <a:srgbClr val="3333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i="1" dirty="0">
                    <a:ln w="0"/>
                    <a:solidFill>
                      <a:srgbClr val="3333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same region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905913" y="5261721"/>
            <a:ext cx="1457257" cy="1224473"/>
            <a:chOff x="738287" y="1982658"/>
            <a:chExt cx="1686799" cy="130811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36210" r="72120" b="55827"/>
            <a:stretch/>
          </p:blipFill>
          <p:spPr>
            <a:xfrm>
              <a:off x="738287" y="1982658"/>
              <a:ext cx="1686799" cy="130811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41068" y="2427172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9051" y="234042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R</a:t>
              </a:r>
              <a:r>
                <a:rPr lang="en-US" sz="2800" b="1" dirty="0">
                  <a:solidFill>
                    <a:srgbClr val="FF0000"/>
                  </a:solidFill>
                </a:rPr>
                <a:t>’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Striped Right Arrow 2"/>
            <p:cNvSpPr/>
            <p:nvPr/>
          </p:nvSpPr>
          <p:spPr>
            <a:xfrm>
              <a:off x="1326272" y="2470452"/>
              <a:ext cx="329501" cy="33253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85100" y="1596439"/>
            <a:ext cx="3118779" cy="2797691"/>
            <a:chOff x="3518327" y="1829793"/>
            <a:chExt cx="3004278" cy="2694974"/>
          </a:xfrm>
        </p:grpSpPr>
        <p:sp>
          <p:nvSpPr>
            <p:cNvPr id="43" name="Rounded Rectangle 5"/>
            <p:cNvSpPr/>
            <p:nvPr/>
          </p:nvSpPr>
          <p:spPr>
            <a:xfrm>
              <a:off x="5530568" y="1849588"/>
              <a:ext cx="992037" cy="6768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Region</a:t>
              </a:r>
            </a:p>
            <a:p>
              <a:pPr algn="ctr"/>
              <a:r>
                <a:rPr lang="en-US" sz="1400" dirty="0"/>
                <a:t>R’</a:t>
              </a:r>
            </a:p>
          </p:txBody>
        </p:sp>
        <p:sp>
          <p:nvSpPr>
            <p:cNvPr id="45" name="Rounded Rectangle 6"/>
            <p:cNvSpPr/>
            <p:nvPr/>
          </p:nvSpPr>
          <p:spPr>
            <a:xfrm>
              <a:off x="3518327" y="2853111"/>
              <a:ext cx="886681" cy="7125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Hour in day</a:t>
              </a:r>
              <a:br>
                <a:rPr lang="en-US" sz="1400" dirty="0"/>
              </a:br>
              <a:r>
                <a:rPr lang="en-US" sz="1400" dirty="0"/>
                <a:t>1..24</a:t>
              </a:r>
            </a:p>
          </p:txBody>
        </p:sp>
        <p:sp>
          <p:nvSpPr>
            <p:cNvPr id="46" name="Rounded Rectangle 7"/>
            <p:cNvSpPr/>
            <p:nvPr/>
          </p:nvSpPr>
          <p:spPr>
            <a:xfrm>
              <a:off x="3527854" y="3986612"/>
              <a:ext cx="871687" cy="5381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Day type</a:t>
              </a:r>
            </a:p>
          </p:txBody>
        </p:sp>
        <p:sp>
          <p:nvSpPr>
            <p:cNvPr id="47" name="Rounded Rectangle 8"/>
            <p:cNvSpPr/>
            <p:nvPr/>
          </p:nvSpPr>
          <p:spPr>
            <a:xfrm>
              <a:off x="5531242" y="2866614"/>
              <a:ext cx="991363" cy="69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Trip duration</a:t>
              </a:r>
            </a:p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48" name="Rounded Rectangle 9"/>
            <p:cNvSpPr/>
            <p:nvPr/>
          </p:nvSpPr>
          <p:spPr>
            <a:xfrm>
              <a:off x="3518327" y="1829793"/>
              <a:ext cx="881214" cy="7030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Current Region R</a:t>
              </a:r>
            </a:p>
          </p:txBody>
        </p:sp>
        <p:cxnSp>
          <p:nvCxnSpPr>
            <p:cNvPr id="49" name="Straight Arrow Connector 48"/>
            <p:cNvCxnSpPr>
              <a:stCxn id="48" idx="3"/>
              <a:endCxn id="43" idx="1"/>
            </p:cNvCxnSpPr>
            <p:nvPr/>
          </p:nvCxnSpPr>
          <p:spPr>
            <a:xfrm>
              <a:off x="4399541" y="2181341"/>
              <a:ext cx="1131028" cy="6657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3"/>
              <a:endCxn id="43" idx="1"/>
            </p:cNvCxnSpPr>
            <p:nvPr/>
          </p:nvCxnSpPr>
          <p:spPr>
            <a:xfrm flipV="1">
              <a:off x="4405008" y="2187998"/>
              <a:ext cx="1125560" cy="1021398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3"/>
            </p:cNvCxnSpPr>
            <p:nvPr/>
          </p:nvCxnSpPr>
          <p:spPr>
            <a:xfrm flipV="1">
              <a:off x="4399541" y="2381860"/>
              <a:ext cx="1125560" cy="1873829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3" idx="2"/>
              <a:endCxn id="47" idx="0"/>
            </p:cNvCxnSpPr>
            <p:nvPr/>
          </p:nvCxnSpPr>
          <p:spPr>
            <a:xfrm>
              <a:off x="6026587" y="2526409"/>
              <a:ext cx="337" cy="340205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3"/>
            </p:cNvCxnSpPr>
            <p:nvPr/>
          </p:nvCxnSpPr>
          <p:spPr>
            <a:xfrm>
              <a:off x="4399541" y="2181341"/>
              <a:ext cx="1125560" cy="855435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5" idx="3"/>
              <a:endCxn id="47" idx="1"/>
            </p:cNvCxnSpPr>
            <p:nvPr/>
          </p:nvCxnSpPr>
          <p:spPr>
            <a:xfrm>
              <a:off x="4405008" y="3209396"/>
              <a:ext cx="1126235" cy="2238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6" idx="3"/>
            </p:cNvCxnSpPr>
            <p:nvPr/>
          </p:nvCxnSpPr>
          <p:spPr>
            <a:xfrm flipV="1">
              <a:off x="4399541" y="3309322"/>
              <a:ext cx="1143402" cy="946368"/>
            </a:xfrm>
            <a:prstGeom prst="straightConnector1">
              <a:avLst/>
            </a:prstGeom>
            <a:ln>
              <a:headEnd type="none"/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49162" y="4661108"/>
            <a:ext cx="354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Solved by counting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Fast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69360" y="3849199"/>
            <a:ext cx="168700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ym typeface="Wingdings" panose="05000000000000000000" pitchFamily="2" charset="2"/>
              </a:rPr>
              <a:t>Weekday?</a:t>
            </a:r>
          </a:p>
          <a:p>
            <a:pPr algn="ctr"/>
            <a:r>
              <a:rPr lang="en-US" sz="1400" b="1" dirty="0">
                <a:sym typeface="Wingdings" panose="05000000000000000000" pitchFamily="2" charset="2"/>
              </a:rPr>
              <a:t>Weekend?</a:t>
            </a:r>
          </a:p>
          <a:p>
            <a:pPr algn="ctr"/>
            <a:r>
              <a:rPr lang="en-US" sz="1400" b="1" dirty="0">
                <a:sym typeface="Wingdings" panose="05000000000000000000" pitchFamily="2" charset="2"/>
              </a:rPr>
              <a:t>Holidays?</a:t>
            </a:r>
            <a:endParaRPr lang="en-US" sz="120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4430501" y="4303573"/>
            <a:ext cx="4907345" cy="2406913"/>
            <a:chOff x="269502" y="2155417"/>
            <a:chExt cx="8933578" cy="4381666"/>
          </a:xfrm>
        </p:grpSpPr>
        <p:pic>
          <p:nvPicPr>
            <p:cNvPr id="99" name="Picture 98" descr="2015_17hourclustering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5" t="-1" b="-1090"/>
            <a:stretch/>
          </p:blipFill>
          <p:spPr>
            <a:xfrm>
              <a:off x="854605" y="4363843"/>
              <a:ext cx="7738943" cy="212618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00" name="Picture 99" descr="2015_17hourclustering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5" t="2256" r="50000" b="-3344"/>
            <a:stretch/>
          </p:blipFill>
          <p:spPr>
            <a:xfrm>
              <a:off x="854607" y="2203470"/>
              <a:ext cx="7738943" cy="212618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01" name="Rounded Rectangle 14"/>
            <p:cNvSpPr/>
            <p:nvPr/>
          </p:nvSpPr>
          <p:spPr>
            <a:xfrm>
              <a:off x="687477" y="2155417"/>
              <a:ext cx="8016656" cy="2155409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21754" y="3505671"/>
              <a:ext cx="2696937" cy="672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Day type 1</a:t>
              </a:r>
            </a:p>
          </p:txBody>
        </p:sp>
        <p:sp>
          <p:nvSpPr>
            <p:cNvPr id="104" name="Rounded Rectangle 19"/>
            <p:cNvSpPr/>
            <p:nvPr/>
          </p:nvSpPr>
          <p:spPr>
            <a:xfrm>
              <a:off x="2879919" y="4359310"/>
              <a:ext cx="3726831" cy="2176834"/>
            </a:xfrm>
            <a:prstGeom prst="roundRect">
              <a:avLst/>
            </a:prstGeom>
            <a:noFill/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77742" y="5762916"/>
              <a:ext cx="2762315" cy="672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Day type 2</a:t>
              </a:r>
            </a:p>
          </p:txBody>
        </p:sp>
        <p:sp>
          <p:nvSpPr>
            <p:cNvPr id="106" name="Rounded Rectangle 23"/>
            <p:cNvSpPr/>
            <p:nvPr/>
          </p:nvSpPr>
          <p:spPr>
            <a:xfrm>
              <a:off x="700051" y="4346722"/>
              <a:ext cx="2119761" cy="2155409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24"/>
            <p:cNvSpPr/>
            <p:nvPr/>
          </p:nvSpPr>
          <p:spPr>
            <a:xfrm>
              <a:off x="6667781" y="4360249"/>
              <a:ext cx="1978092" cy="2176834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495462" y="5794692"/>
              <a:ext cx="2707618" cy="672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Day type 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9502" y="5762916"/>
              <a:ext cx="2549386" cy="672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Day type 1</a:t>
              </a: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975735" y="3944073"/>
            <a:ext cx="3924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n w="0"/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Transit tensor factorization (PARAFAC)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8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Shanghai Stampede</a:t>
            </a:r>
            <a:br>
              <a:rPr lang="en-US" dirty="0"/>
            </a:br>
            <a:r>
              <a:rPr lang="en-US" dirty="0"/>
              <a:t>New Year Celebration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58949"/>
            <a:ext cx="6711950" cy="44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06" y="1582237"/>
            <a:ext cx="7353300" cy="4517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906" y="2864223"/>
            <a:ext cx="7353300" cy="241300"/>
          </a:xfrm>
          <a:prstGeom prst="rect">
            <a:avLst/>
          </a:prstGeom>
          <a:solidFill>
            <a:srgbClr val="FFFF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8906" y="1832654"/>
            <a:ext cx="7353300" cy="461190"/>
          </a:xfrm>
          <a:prstGeom prst="rect">
            <a:avLst/>
          </a:prstGeom>
          <a:solidFill>
            <a:srgbClr val="FFFF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8906" y="4543390"/>
            <a:ext cx="7353300" cy="461190"/>
          </a:xfrm>
          <a:prstGeom prst="rect">
            <a:avLst/>
          </a:prstGeom>
          <a:solidFill>
            <a:srgbClr val="FFFF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8906" y="3902472"/>
            <a:ext cx="7353300" cy="251208"/>
          </a:xfrm>
          <a:prstGeom prst="rect">
            <a:avLst/>
          </a:prstGeom>
          <a:solidFill>
            <a:srgbClr val="FFFF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43954" y="6257366"/>
            <a:ext cx="545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see </a:t>
            </a:r>
            <a:r>
              <a:rPr lang="en-US"/>
              <a:t>full experimental results in the paper</a:t>
            </a:r>
          </a:p>
        </p:txBody>
      </p:sp>
    </p:spTree>
    <p:extLst>
      <p:ext uri="{BB962C8B-B14F-4D97-AF65-F5344CB8AC3E}">
        <p14:creationId xmlns:p14="http://schemas.microsoft.com/office/powerpoint/2010/main" val="186549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people bike </a:t>
            </a:r>
            <a:br>
              <a:rPr lang="en-US" dirty="0"/>
            </a:br>
            <a:r>
              <a:rPr lang="en-US" dirty="0"/>
              <a:t>when the weather is 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96725" y="2017102"/>
            <a:ext cx="5600405" cy="3331987"/>
            <a:chOff x="3096725" y="1716654"/>
            <a:chExt cx="5600405" cy="33319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7473" y="4245981"/>
              <a:ext cx="490907" cy="467429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8"/>
            <a:stretch/>
          </p:blipFill>
          <p:spPr>
            <a:xfrm>
              <a:off x="3096725" y="2278016"/>
              <a:ext cx="2106994" cy="1815429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0" b="13838"/>
            <a:stretch/>
          </p:blipFill>
          <p:spPr>
            <a:xfrm>
              <a:off x="5135767" y="2278016"/>
              <a:ext cx="1681586" cy="181542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2" b="13838"/>
            <a:stretch/>
          </p:blipFill>
          <p:spPr>
            <a:xfrm>
              <a:off x="6740173" y="2278016"/>
              <a:ext cx="1690813" cy="1815429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6" t="9597" r="5044" b="25597"/>
            <a:stretch/>
          </p:blipFill>
          <p:spPr>
            <a:xfrm>
              <a:off x="3475971" y="1960524"/>
              <a:ext cx="1611829" cy="415169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5" t="9354" r="4424" b="25694"/>
            <a:stretch/>
          </p:blipFill>
          <p:spPr>
            <a:xfrm>
              <a:off x="5155489" y="1958969"/>
              <a:ext cx="1552604" cy="41610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8502" r="5269" b="25840"/>
            <a:stretch/>
          </p:blipFill>
          <p:spPr>
            <a:xfrm>
              <a:off x="6754628" y="1953518"/>
              <a:ext cx="1535680" cy="420620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166979" y="2194903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charset="0"/>
                  <a:ea typeface="Times New Roman" charset="0"/>
                  <a:cs typeface="Times New Roman" charset="0"/>
                </a:rPr>
                <a:t>40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67263" y="1843384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charset="0"/>
                  <a:ea typeface="Times New Roman" charset="0"/>
                  <a:cs typeface="Times New Roman" charset="0"/>
                </a:rPr>
                <a:t>80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63976" y="1716654"/>
              <a:ext cx="1593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Temperature (</a:t>
              </a:r>
              <a:r>
                <a:rPr lang="en-US" sz="1600" baseline="30000" dirty="0" err="1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1600" dirty="0" err="1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13870" y="2402333"/>
              <a:ext cx="877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Apr. 21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56987" y="2421512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Jun. 30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51572" y="241858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Sep. 22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6294" y="4648531"/>
              <a:ext cx="5390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Change of seasonal pattern in R9 (Monday, sunny)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0777" y="4242183"/>
              <a:ext cx="490907" cy="4674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4268" y="4235248"/>
              <a:ext cx="490907" cy="4674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539139" y="3955184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5am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76466" y="3957236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8pm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39646" y="3959486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5am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76973" y="3961538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8pm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4254" y="3957276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5am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51581" y="3959328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8pm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/>
          <a:srcRect t="22222" r="7875" b="4178"/>
          <a:stretch/>
        </p:blipFill>
        <p:spPr>
          <a:xfrm>
            <a:off x="305989" y="2095305"/>
            <a:ext cx="2646403" cy="3568878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33474" y="1984220"/>
            <a:ext cx="2544642" cy="3671188"/>
            <a:chOff x="1597085" y="1445487"/>
            <a:chExt cx="2958882" cy="4268818"/>
          </a:xfrm>
        </p:grpSpPr>
        <p:sp>
          <p:nvSpPr>
            <p:cNvPr id="53" name="Freeform 52"/>
            <p:cNvSpPr/>
            <p:nvPr/>
          </p:nvSpPr>
          <p:spPr>
            <a:xfrm>
              <a:off x="1777576" y="2822701"/>
              <a:ext cx="1172593" cy="1199793"/>
            </a:xfrm>
            <a:custGeom>
              <a:avLst/>
              <a:gdLst>
                <a:gd name="connsiteX0" fmla="*/ 157634 w 807639"/>
                <a:gd name="connsiteY0" fmla="*/ 539665 h 826373"/>
                <a:gd name="connsiteX1" fmla="*/ 36611 w 807639"/>
                <a:gd name="connsiteY1" fmla="*/ 526218 h 826373"/>
                <a:gd name="connsiteX2" fmla="*/ 9717 w 807639"/>
                <a:gd name="connsiteY2" fmla="*/ 557594 h 826373"/>
                <a:gd name="connsiteX3" fmla="*/ 9717 w 807639"/>
                <a:gd name="connsiteY3" fmla="*/ 642759 h 826373"/>
                <a:gd name="connsiteX4" fmla="*/ 126258 w 807639"/>
                <a:gd name="connsiteY4" fmla="*/ 633794 h 826373"/>
                <a:gd name="connsiteX5" fmla="*/ 233834 w 807639"/>
                <a:gd name="connsiteY5" fmla="*/ 656206 h 826373"/>
                <a:gd name="connsiteX6" fmla="*/ 341411 w 807639"/>
                <a:gd name="connsiteY6" fmla="*/ 709994 h 826373"/>
                <a:gd name="connsiteX7" fmla="*/ 422093 w 807639"/>
                <a:gd name="connsiteY7" fmla="*/ 795159 h 826373"/>
                <a:gd name="connsiteX8" fmla="*/ 466917 w 807639"/>
                <a:gd name="connsiteY8" fmla="*/ 808606 h 826373"/>
                <a:gd name="connsiteX9" fmla="*/ 695517 w 807639"/>
                <a:gd name="connsiteY9" fmla="*/ 557594 h 826373"/>
                <a:gd name="connsiteX10" fmla="*/ 803093 w 807639"/>
                <a:gd name="connsiteY10" fmla="*/ 342441 h 826373"/>
                <a:gd name="connsiteX11" fmla="*/ 552081 w 807639"/>
                <a:gd name="connsiteY11" fmla="*/ 100394 h 826373"/>
                <a:gd name="connsiteX12" fmla="*/ 265211 w 807639"/>
                <a:gd name="connsiteY12" fmla="*/ 6265 h 826373"/>
                <a:gd name="connsiteX13" fmla="*/ 215905 w 807639"/>
                <a:gd name="connsiteY13" fmla="*/ 261759 h 826373"/>
                <a:gd name="connsiteX14" fmla="*/ 157634 w 807639"/>
                <a:gd name="connsiteY14" fmla="*/ 539665 h 82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639" h="826373">
                  <a:moveTo>
                    <a:pt x="157634" y="539665"/>
                  </a:moveTo>
                  <a:cubicBezTo>
                    <a:pt x="109449" y="531447"/>
                    <a:pt x="61264" y="523230"/>
                    <a:pt x="36611" y="526218"/>
                  </a:cubicBezTo>
                  <a:cubicBezTo>
                    <a:pt x="11958" y="529206"/>
                    <a:pt x="14199" y="538171"/>
                    <a:pt x="9717" y="557594"/>
                  </a:cubicBezTo>
                  <a:cubicBezTo>
                    <a:pt x="5235" y="577017"/>
                    <a:pt x="-9707" y="630059"/>
                    <a:pt x="9717" y="642759"/>
                  </a:cubicBezTo>
                  <a:cubicBezTo>
                    <a:pt x="29140" y="655459"/>
                    <a:pt x="88905" y="631553"/>
                    <a:pt x="126258" y="633794"/>
                  </a:cubicBezTo>
                  <a:cubicBezTo>
                    <a:pt x="163611" y="636035"/>
                    <a:pt x="197975" y="643506"/>
                    <a:pt x="233834" y="656206"/>
                  </a:cubicBezTo>
                  <a:cubicBezTo>
                    <a:pt x="269693" y="668906"/>
                    <a:pt x="310035" y="686835"/>
                    <a:pt x="341411" y="709994"/>
                  </a:cubicBezTo>
                  <a:cubicBezTo>
                    <a:pt x="372788" y="733153"/>
                    <a:pt x="401175" y="778724"/>
                    <a:pt x="422093" y="795159"/>
                  </a:cubicBezTo>
                  <a:cubicBezTo>
                    <a:pt x="443011" y="811594"/>
                    <a:pt x="421346" y="848200"/>
                    <a:pt x="466917" y="808606"/>
                  </a:cubicBezTo>
                  <a:cubicBezTo>
                    <a:pt x="512488" y="769012"/>
                    <a:pt x="639488" y="635288"/>
                    <a:pt x="695517" y="557594"/>
                  </a:cubicBezTo>
                  <a:cubicBezTo>
                    <a:pt x="751546" y="479900"/>
                    <a:pt x="826999" y="418641"/>
                    <a:pt x="803093" y="342441"/>
                  </a:cubicBezTo>
                  <a:cubicBezTo>
                    <a:pt x="779187" y="266241"/>
                    <a:pt x="641728" y="156423"/>
                    <a:pt x="552081" y="100394"/>
                  </a:cubicBezTo>
                  <a:cubicBezTo>
                    <a:pt x="462434" y="44365"/>
                    <a:pt x="321240" y="-20629"/>
                    <a:pt x="265211" y="6265"/>
                  </a:cubicBezTo>
                  <a:cubicBezTo>
                    <a:pt x="209182" y="33159"/>
                    <a:pt x="215905" y="261759"/>
                    <a:pt x="215905" y="261759"/>
                  </a:cubicBezTo>
                  <a:lnTo>
                    <a:pt x="157634" y="539665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23561" y="3019556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1597085" y="3784725"/>
              <a:ext cx="1022013" cy="1235846"/>
            </a:xfrm>
            <a:custGeom>
              <a:avLst/>
              <a:gdLst>
                <a:gd name="connsiteX0" fmla="*/ 112118 w 703925"/>
                <a:gd name="connsiteY0" fmla="*/ 20418 h 851205"/>
                <a:gd name="connsiteX1" fmla="*/ 254286 w 703925"/>
                <a:gd name="connsiteY1" fmla="*/ 1032 h 851205"/>
                <a:gd name="connsiteX2" fmla="*/ 406148 w 703925"/>
                <a:gd name="connsiteY2" fmla="*/ 46267 h 851205"/>
                <a:gd name="connsiteX3" fmla="*/ 512774 w 703925"/>
                <a:gd name="connsiteY3" fmla="*/ 149662 h 851205"/>
                <a:gd name="connsiteX4" fmla="*/ 606476 w 703925"/>
                <a:gd name="connsiteY4" fmla="*/ 275675 h 851205"/>
                <a:gd name="connsiteX5" fmla="*/ 680791 w 703925"/>
                <a:gd name="connsiteY5" fmla="*/ 524469 h 851205"/>
                <a:gd name="connsiteX6" fmla="*/ 703409 w 703925"/>
                <a:gd name="connsiteY6" fmla="*/ 585860 h 851205"/>
                <a:gd name="connsiteX7" fmla="*/ 693715 w 703925"/>
                <a:gd name="connsiteY7" fmla="*/ 602016 h 851205"/>
                <a:gd name="connsiteX8" fmla="*/ 661404 w 703925"/>
                <a:gd name="connsiteY8" fmla="*/ 631096 h 851205"/>
                <a:gd name="connsiteX9" fmla="*/ 415841 w 703925"/>
                <a:gd name="connsiteY9" fmla="*/ 818499 h 851205"/>
                <a:gd name="connsiteX10" fmla="*/ 234900 w 703925"/>
                <a:gd name="connsiteY10" fmla="*/ 847579 h 851205"/>
                <a:gd name="connsiteX11" fmla="*/ 118580 w 703925"/>
                <a:gd name="connsiteY11" fmla="*/ 776495 h 851205"/>
                <a:gd name="connsiteX12" fmla="*/ 79807 w 703925"/>
                <a:gd name="connsiteY12" fmla="*/ 669869 h 851205"/>
                <a:gd name="connsiteX13" fmla="*/ 18416 w 703925"/>
                <a:gd name="connsiteY13" fmla="*/ 644020 h 851205"/>
                <a:gd name="connsiteX14" fmla="*/ 5492 w 703925"/>
                <a:gd name="connsiteY14" fmla="*/ 534163 h 851205"/>
                <a:gd name="connsiteX15" fmla="*/ 99194 w 703925"/>
                <a:gd name="connsiteY15" fmla="*/ 85040 h 851205"/>
                <a:gd name="connsiteX16" fmla="*/ 112118 w 703925"/>
                <a:gd name="connsiteY16" fmla="*/ 20418 h 85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3925" h="851205">
                  <a:moveTo>
                    <a:pt x="112118" y="20418"/>
                  </a:moveTo>
                  <a:cubicBezTo>
                    <a:pt x="137967" y="6417"/>
                    <a:pt x="205281" y="-3276"/>
                    <a:pt x="254286" y="1032"/>
                  </a:cubicBezTo>
                  <a:cubicBezTo>
                    <a:pt x="303291" y="5340"/>
                    <a:pt x="363067" y="21495"/>
                    <a:pt x="406148" y="46267"/>
                  </a:cubicBezTo>
                  <a:cubicBezTo>
                    <a:pt x="449229" y="71039"/>
                    <a:pt x="479386" y="111427"/>
                    <a:pt x="512774" y="149662"/>
                  </a:cubicBezTo>
                  <a:cubicBezTo>
                    <a:pt x="546162" y="187897"/>
                    <a:pt x="578473" y="213207"/>
                    <a:pt x="606476" y="275675"/>
                  </a:cubicBezTo>
                  <a:cubicBezTo>
                    <a:pt x="634479" y="338143"/>
                    <a:pt x="664636" y="472772"/>
                    <a:pt x="680791" y="524469"/>
                  </a:cubicBezTo>
                  <a:cubicBezTo>
                    <a:pt x="696946" y="576166"/>
                    <a:pt x="701255" y="572936"/>
                    <a:pt x="703409" y="585860"/>
                  </a:cubicBezTo>
                  <a:cubicBezTo>
                    <a:pt x="705563" y="598784"/>
                    <a:pt x="700716" y="594477"/>
                    <a:pt x="693715" y="602016"/>
                  </a:cubicBezTo>
                  <a:cubicBezTo>
                    <a:pt x="686714" y="609555"/>
                    <a:pt x="707716" y="595016"/>
                    <a:pt x="661404" y="631096"/>
                  </a:cubicBezTo>
                  <a:cubicBezTo>
                    <a:pt x="615092" y="667176"/>
                    <a:pt x="486925" y="782419"/>
                    <a:pt x="415841" y="818499"/>
                  </a:cubicBezTo>
                  <a:cubicBezTo>
                    <a:pt x="344757" y="854579"/>
                    <a:pt x="284443" y="854580"/>
                    <a:pt x="234900" y="847579"/>
                  </a:cubicBezTo>
                  <a:cubicBezTo>
                    <a:pt x="185357" y="840578"/>
                    <a:pt x="144429" y="806113"/>
                    <a:pt x="118580" y="776495"/>
                  </a:cubicBezTo>
                  <a:cubicBezTo>
                    <a:pt x="92731" y="746877"/>
                    <a:pt x="96501" y="691948"/>
                    <a:pt x="79807" y="669869"/>
                  </a:cubicBezTo>
                  <a:cubicBezTo>
                    <a:pt x="63113" y="647790"/>
                    <a:pt x="30802" y="666638"/>
                    <a:pt x="18416" y="644020"/>
                  </a:cubicBezTo>
                  <a:cubicBezTo>
                    <a:pt x="6030" y="621402"/>
                    <a:pt x="-7971" y="627326"/>
                    <a:pt x="5492" y="534163"/>
                  </a:cubicBezTo>
                  <a:cubicBezTo>
                    <a:pt x="18955" y="441000"/>
                    <a:pt x="81961" y="170126"/>
                    <a:pt x="99194" y="85040"/>
                  </a:cubicBezTo>
                  <a:cubicBezTo>
                    <a:pt x="116427" y="-46"/>
                    <a:pt x="86269" y="34419"/>
                    <a:pt x="112118" y="20418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42557" y="4599381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38827" y="3367788"/>
              <a:ext cx="856755" cy="1254450"/>
            </a:xfrm>
            <a:custGeom>
              <a:avLst/>
              <a:gdLst>
                <a:gd name="connsiteX0" fmla="*/ 385998 w 590101"/>
                <a:gd name="connsiteY0" fmla="*/ 1386 h 864019"/>
                <a:gd name="connsiteX1" fmla="*/ 327005 w 590101"/>
                <a:gd name="connsiteY1" fmla="*/ 126747 h 864019"/>
                <a:gd name="connsiteX2" fmla="*/ 220079 w 590101"/>
                <a:gd name="connsiteY2" fmla="*/ 244735 h 864019"/>
                <a:gd name="connsiteX3" fmla="*/ 61534 w 590101"/>
                <a:gd name="connsiteY3" fmla="*/ 425402 h 864019"/>
                <a:gd name="connsiteX4" fmla="*/ 2540 w 590101"/>
                <a:gd name="connsiteY4" fmla="*/ 469647 h 864019"/>
                <a:gd name="connsiteX5" fmla="*/ 17288 w 590101"/>
                <a:gd name="connsiteY5" fmla="*/ 499144 h 864019"/>
                <a:gd name="connsiteX6" fmla="*/ 76282 w 590101"/>
                <a:gd name="connsiteY6" fmla="*/ 624506 h 864019"/>
                <a:gd name="connsiteX7" fmla="*/ 127901 w 590101"/>
                <a:gd name="connsiteY7" fmla="*/ 819922 h 864019"/>
                <a:gd name="connsiteX8" fmla="*/ 138963 w 590101"/>
                <a:gd name="connsiteY8" fmla="*/ 860480 h 864019"/>
                <a:gd name="connsiteX9" fmla="*/ 161085 w 590101"/>
                <a:gd name="connsiteY9" fmla="*/ 849418 h 864019"/>
                <a:gd name="connsiteX10" fmla="*/ 308569 w 590101"/>
                <a:gd name="connsiteY10" fmla="*/ 749867 h 864019"/>
                <a:gd name="connsiteX11" fmla="*/ 562979 w 590101"/>
                <a:gd name="connsiteY11" fmla="*/ 672438 h 864019"/>
                <a:gd name="connsiteX12" fmla="*/ 570353 w 590101"/>
                <a:gd name="connsiteY12" fmla="*/ 628193 h 864019"/>
                <a:gd name="connsiteX13" fmla="*/ 452366 w 590101"/>
                <a:gd name="connsiteY13" fmla="*/ 373783 h 864019"/>
                <a:gd name="connsiteX14" fmla="*/ 422869 w 590101"/>
                <a:gd name="connsiteY14" fmla="*/ 204176 h 864019"/>
                <a:gd name="connsiteX15" fmla="*/ 456053 w 590101"/>
                <a:gd name="connsiteY15" fmla="*/ 89876 h 864019"/>
                <a:gd name="connsiteX16" fmla="*/ 467114 w 590101"/>
                <a:gd name="connsiteY16" fmla="*/ 60380 h 864019"/>
                <a:gd name="connsiteX17" fmla="*/ 385998 w 590101"/>
                <a:gd name="connsiteY17" fmla="*/ 1386 h 8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101" h="864019">
                  <a:moveTo>
                    <a:pt x="385998" y="1386"/>
                  </a:moveTo>
                  <a:cubicBezTo>
                    <a:pt x="362646" y="12447"/>
                    <a:pt x="354658" y="86189"/>
                    <a:pt x="327005" y="126747"/>
                  </a:cubicBezTo>
                  <a:cubicBezTo>
                    <a:pt x="299352" y="167305"/>
                    <a:pt x="264324" y="194959"/>
                    <a:pt x="220079" y="244735"/>
                  </a:cubicBezTo>
                  <a:cubicBezTo>
                    <a:pt x="175834" y="294511"/>
                    <a:pt x="97790" y="387917"/>
                    <a:pt x="61534" y="425402"/>
                  </a:cubicBezTo>
                  <a:cubicBezTo>
                    <a:pt x="25278" y="462887"/>
                    <a:pt x="9914" y="457357"/>
                    <a:pt x="2540" y="469647"/>
                  </a:cubicBezTo>
                  <a:cubicBezTo>
                    <a:pt x="-4834" y="481937"/>
                    <a:pt x="4998" y="473334"/>
                    <a:pt x="17288" y="499144"/>
                  </a:cubicBezTo>
                  <a:cubicBezTo>
                    <a:pt x="29578" y="524954"/>
                    <a:pt x="57847" y="571043"/>
                    <a:pt x="76282" y="624506"/>
                  </a:cubicBezTo>
                  <a:cubicBezTo>
                    <a:pt x="94717" y="677969"/>
                    <a:pt x="117454" y="780593"/>
                    <a:pt x="127901" y="819922"/>
                  </a:cubicBezTo>
                  <a:cubicBezTo>
                    <a:pt x="138348" y="859251"/>
                    <a:pt x="133432" y="855564"/>
                    <a:pt x="138963" y="860480"/>
                  </a:cubicBezTo>
                  <a:cubicBezTo>
                    <a:pt x="144494" y="865396"/>
                    <a:pt x="132817" y="867853"/>
                    <a:pt x="161085" y="849418"/>
                  </a:cubicBezTo>
                  <a:cubicBezTo>
                    <a:pt x="189353" y="830983"/>
                    <a:pt x="241587" y="779364"/>
                    <a:pt x="308569" y="749867"/>
                  </a:cubicBezTo>
                  <a:cubicBezTo>
                    <a:pt x="375551" y="720370"/>
                    <a:pt x="519348" y="692717"/>
                    <a:pt x="562979" y="672438"/>
                  </a:cubicBezTo>
                  <a:cubicBezTo>
                    <a:pt x="606610" y="652159"/>
                    <a:pt x="588788" y="677969"/>
                    <a:pt x="570353" y="628193"/>
                  </a:cubicBezTo>
                  <a:cubicBezTo>
                    <a:pt x="551918" y="578417"/>
                    <a:pt x="476947" y="444452"/>
                    <a:pt x="452366" y="373783"/>
                  </a:cubicBezTo>
                  <a:cubicBezTo>
                    <a:pt x="427785" y="303114"/>
                    <a:pt x="422255" y="251494"/>
                    <a:pt x="422869" y="204176"/>
                  </a:cubicBezTo>
                  <a:cubicBezTo>
                    <a:pt x="423483" y="156858"/>
                    <a:pt x="448679" y="113842"/>
                    <a:pt x="456053" y="89876"/>
                  </a:cubicBezTo>
                  <a:cubicBezTo>
                    <a:pt x="463427" y="65910"/>
                    <a:pt x="475717" y="72056"/>
                    <a:pt x="467114" y="60380"/>
                  </a:cubicBezTo>
                  <a:cubicBezTo>
                    <a:pt x="458511" y="48704"/>
                    <a:pt x="409350" y="-9675"/>
                    <a:pt x="385998" y="1386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74007" y="3987664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083812" y="3293132"/>
              <a:ext cx="1297909" cy="1030701"/>
            </a:xfrm>
            <a:custGeom>
              <a:avLst/>
              <a:gdLst>
                <a:gd name="connsiteX0" fmla="*/ 48682 w 893952"/>
                <a:gd name="connsiteY0" fmla="*/ 111800 h 709909"/>
                <a:gd name="connsiteX1" fmla="*/ 8124 w 893952"/>
                <a:gd name="connsiteY1" fmla="*/ 215038 h 709909"/>
                <a:gd name="connsiteX2" fmla="*/ 750 w 893952"/>
                <a:gd name="connsiteY2" fmla="*/ 277719 h 709909"/>
                <a:gd name="connsiteX3" fmla="*/ 19185 w 893952"/>
                <a:gd name="connsiteY3" fmla="*/ 403080 h 709909"/>
                <a:gd name="connsiteX4" fmla="*/ 85553 w 893952"/>
                <a:gd name="connsiteY4" fmla="*/ 546877 h 709909"/>
                <a:gd name="connsiteX5" fmla="*/ 151921 w 893952"/>
                <a:gd name="connsiteY5" fmla="*/ 686987 h 709909"/>
                <a:gd name="connsiteX6" fmla="*/ 166669 w 893952"/>
                <a:gd name="connsiteY6" fmla="*/ 709109 h 709909"/>
                <a:gd name="connsiteX7" fmla="*/ 199853 w 893952"/>
                <a:gd name="connsiteY7" fmla="*/ 705422 h 709909"/>
                <a:gd name="connsiteX8" fmla="*/ 432140 w 893952"/>
                <a:gd name="connsiteY8" fmla="*/ 672238 h 709909"/>
                <a:gd name="connsiteX9" fmla="*/ 697611 w 893952"/>
                <a:gd name="connsiteY9" fmla="*/ 657490 h 709909"/>
                <a:gd name="connsiteX10" fmla="*/ 822972 w 893952"/>
                <a:gd name="connsiteY10" fmla="*/ 502632 h 709909"/>
                <a:gd name="connsiteX11" fmla="*/ 893027 w 893952"/>
                <a:gd name="connsiteY11" fmla="*/ 259284 h 709909"/>
                <a:gd name="connsiteX12" fmla="*/ 775040 w 893952"/>
                <a:gd name="connsiteY12" fmla="*/ 185542 h 709909"/>
                <a:gd name="connsiteX13" fmla="*/ 524317 w 893952"/>
                <a:gd name="connsiteY13" fmla="*/ 89677 h 709909"/>
                <a:gd name="connsiteX14" fmla="*/ 336275 w 893952"/>
                <a:gd name="connsiteY14" fmla="*/ 1187 h 709909"/>
                <a:gd name="connsiteX15" fmla="*/ 207227 w 893952"/>
                <a:gd name="connsiteY15" fmla="*/ 41745 h 709909"/>
                <a:gd name="connsiteX16" fmla="*/ 48682 w 893952"/>
                <a:gd name="connsiteY16" fmla="*/ 111800 h 7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52" h="709909">
                  <a:moveTo>
                    <a:pt x="48682" y="111800"/>
                  </a:moveTo>
                  <a:cubicBezTo>
                    <a:pt x="15498" y="140682"/>
                    <a:pt x="16113" y="187385"/>
                    <a:pt x="8124" y="215038"/>
                  </a:cubicBezTo>
                  <a:cubicBezTo>
                    <a:pt x="135" y="242691"/>
                    <a:pt x="-1094" y="246379"/>
                    <a:pt x="750" y="277719"/>
                  </a:cubicBezTo>
                  <a:cubicBezTo>
                    <a:pt x="2594" y="309059"/>
                    <a:pt x="5051" y="358220"/>
                    <a:pt x="19185" y="403080"/>
                  </a:cubicBezTo>
                  <a:cubicBezTo>
                    <a:pt x="33319" y="447940"/>
                    <a:pt x="63430" y="499559"/>
                    <a:pt x="85553" y="546877"/>
                  </a:cubicBezTo>
                  <a:cubicBezTo>
                    <a:pt x="107676" y="594195"/>
                    <a:pt x="138402" y="659948"/>
                    <a:pt x="151921" y="686987"/>
                  </a:cubicBezTo>
                  <a:cubicBezTo>
                    <a:pt x="165440" y="714026"/>
                    <a:pt x="158680" y="706037"/>
                    <a:pt x="166669" y="709109"/>
                  </a:cubicBezTo>
                  <a:cubicBezTo>
                    <a:pt x="174658" y="712181"/>
                    <a:pt x="199853" y="705422"/>
                    <a:pt x="199853" y="705422"/>
                  </a:cubicBezTo>
                  <a:cubicBezTo>
                    <a:pt x="244098" y="699277"/>
                    <a:pt x="349180" y="680227"/>
                    <a:pt x="432140" y="672238"/>
                  </a:cubicBezTo>
                  <a:cubicBezTo>
                    <a:pt x="515100" y="664249"/>
                    <a:pt x="632472" y="685758"/>
                    <a:pt x="697611" y="657490"/>
                  </a:cubicBezTo>
                  <a:cubicBezTo>
                    <a:pt x="762750" y="629222"/>
                    <a:pt x="790403" y="569000"/>
                    <a:pt x="822972" y="502632"/>
                  </a:cubicBezTo>
                  <a:cubicBezTo>
                    <a:pt x="855541" y="436264"/>
                    <a:pt x="901016" y="312132"/>
                    <a:pt x="893027" y="259284"/>
                  </a:cubicBezTo>
                  <a:cubicBezTo>
                    <a:pt x="885038" y="206436"/>
                    <a:pt x="836492" y="213810"/>
                    <a:pt x="775040" y="185542"/>
                  </a:cubicBezTo>
                  <a:cubicBezTo>
                    <a:pt x="713588" y="157274"/>
                    <a:pt x="597444" y="120403"/>
                    <a:pt x="524317" y="89677"/>
                  </a:cubicBezTo>
                  <a:cubicBezTo>
                    <a:pt x="451190" y="58951"/>
                    <a:pt x="389123" y="9176"/>
                    <a:pt x="336275" y="1187"/>
                  </a:cubicBezTo>
                  <a:cubicBezTo>
                    <a:pt x="283427" y="-6802"/>
                    <a:pt x="254545" y="27611"/>
                    <a:pt x="207227" y="41745"/>
                  </a:cubicBezTo>
                  <a:cubicBezTo>
                    <a:pt x="159909" y="55879"/>
                    <a:pt x="81866" y="82918"/>
                    <a:pt x="48682" y="111800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16358" y="3584473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31707" y="1642227"/>
              <a:ext cx="968979" cy="1311086"/>
            </a:xfrm>
            <a:custGeom>
              <a:avLst/>
              <a:gdLst>
                <a:gd name="connsiteX0" fmla="*/ 7025 w 667397"/>
                <a:gd name="connsiteY0" fmla="*/ 777999 h 903028"/>
                <a:gd name="connsiteX1" fmla="*/ 129574 w 667397"/>
                <a:gd name="connsiteY1" fmla="*/ 806279 h 903028"/>
                <a:gd name="connsiteX2" fmla="*/ 256836 w 667397"/>
                <a:gd name="connsiteY2" fmla="*/ 848700 h 903028"/>
                <a:gd name="connsiteX3" fmla="*/ 332250 w 667397"/>
                <a:gd name="connsiteY3" fmla="*/ 900547 h 903028"/>
                <a:gd name="connsiteX4" fmla="*/ 346390 w 667397"/>
                <a:gd name="connsiteY4" fmla="*/ 876980 h 903028"/>
                <a:gd name="connsiteX5" fmla="*/ 336964 w 667397"/>
                <a:gd name="connsiteY5" fmla="*/ 726151 h 903028"/>
                <a:gd name="connsiteX6" fmla="*/ 384098 w 667397"/>
                <a:gd name="connsiteY6" fmla="*/ 542329 h 903028"/>
                <a:gd name="connsiteX7" fmla="*/ 582060 w 667397"/>
                <a:gd name="connsiteY7" fmla="*/ 391500 h 903028"/>
                <a:gd name="connsiteX8" fmla="*/ 662188 w 667397"/>
                <a:gd name="connsiteY8" fmla="*/ 301945 h 903028"/>
                <a:gd name="connsiteX9" fmla="*/ 445372 w 667397"/>
                <a:gd name="connsiteY9" fmla="*/ 165256 h 903028"/>
                <a:gd name="connsiteX10" fmla="*/ 171995 w 667397"/>
                <a:gd name="connsiteY10" fmla="*/ 9714 h 903028"/>
                <a:gd name="connsiteX11" fmla="*/ 96580 w 667397"/>
                <a:gd name="connsiteY11" fmla="*/ 23854 h 903028"/>
                <a:gd name="connsiteX12" fmla="*/ 87153 w 667397"/>
                <a:gd name="connsiteY12" fmla="*/ 85129 h 903028"/>
                <a:gd name="connsiteX13" fmla="*/ 21166 w 667397"/>
                <a:gd name="connsiteY13" fmla="*/ 664877 h 903028"/>
                <a:gd name="connsiteX14" fmla="*/ 7025 w 667397"/>
                <a:gd name="connsiteY14" fmla="*/ 777999 h 9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7397" h="903028">
                  <a:moveTo>
                    <a:pt x="7025" y="777999"/>
                  </a:moveTo>
                  <a:cubicBezTo>
                    <a:pt x="25093" y="801566"/>
                    <a:pt x="87939" y="794496"/>
                    <a:pt x="129574" y="806279"/>
                  </a:cubicBezTo>
                  <a:cubicBezTo>
                    <a:pt x="171209" y="818062"/>
                    <a:pt x="223057" y="832989"/>
                    <a:pt x="256836" y="848700"/>
                  </a:cubicBezTo>
                  <a:cubicBezTo>
                    <a:pt x="290615" y="864411"/>
                    <a:pt x="317324" y="895834"/>
                    <a:pt x="332250" y="900547"/>
                  </a:cubicBezTo>
                  <a:cubicBezTo>
                    <a:pt x="347176" y="905260"/>
                    <a:pt x="345604" y="906046"/>
                    <a:pt x="346390" y="876980"/>
                  </a:cubicBezTo>
                  <a:cubicBezTo>
                    <a:pt x="347176" y="847914"/>
                    <a:pt x="330679" y="781926"/>
                    <a:pt x="336964" y="726151"/>
                  </a:cubicBezTo>
                  <a:cubicBezTo>
                    <a:pt x="343249" y="670376"/>
                    <a:pt x="343249" y="598104"/>
                    <a:pt x="384098" y="542329"/>
                  </a:cubicBezTo>
                  <a:cubicBezTo>
                    <a:pt x="424947" y="486554"/>
                    <a:pt x="535712" y="431564"/>
                    <a:pt x="582060" y="391500"/>
                  </a:cubicBezTo>
                  <a:cubicBezTo>
                    <a:pt x="628408" y="351436"/>
                    <a:pt x="684969" y="339652"/>
                    <a:pt x="662188" y="301945"/>
                  </a:cubicBezTo>
                  <a:cubicBezTo>
                    <a:pt x="639407" y="264238"/>
                    <a:pt x="527071" y="213961"/>
                    <a:pt x="445372" y="165256"/>
                  </a:cubicBezTo>
                  <a:cubicBezTo>
                    <a:pt x="363673" y="116551"/>
                    <a:pt x="230127" y="33281"/>
                    <a:pt x="171995" y="9714"/>
                  </a:cubicBezTo>
                  <a:cubicBezTo>
                    <a:pt x="113863" y="-13853"/>
                    <a:pt x="110720" y="11285"/>
                    <a:pt x="96580" y="23854"/>
                  </a:cubicBezTo>
                  <a:cubicBezTo>
                    <a:pt x="82440" y="36423"/>
                    <a:pt x="99722" y="-21708"/>
                    <a:pt x="87153" y="85129"/>
                  </a:cubicBezTo>
                  <a:cubicBezTo>
                    <a:pt x="74584" y="191966"/>
                    <a:pt x="32164" y="550970"/>
                    <a:pt x="21166" y="664877"/>
                  </a:cubicBezTo>
                  <a:cubicBezTo>
                    <a:pt x="10168" y="778784"/>
                    <a:pt x="-11043" y="754432"/>
                    <a:pt x="7025" y="777999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7984" y="1747796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8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2655604" y="2121708"/>
              <a:ext cx="1063107" cy="1288685"/>
            </a:xfrm>
            <a:custGeom>
              <a:avLst/>
              <a:gdLst>
                <a:gd name="connsiteX0" fmla="*/ 339958 w 732229"/>
                <a:gd name="connsiteY0" fmla="*/ 1663 h 887599"/>
                <a:gd name="connsiteX1" fmla="*/ 205734 w 732229"/>
                <a:gd name="connsiteY1" fmla="*/ 93942 h 887599"/>
                <a:gd name="connsiteX2" fmla="*/ 50537 w 732229"/>
                <a:gd name="connsiteY2" fmla="*/ 207194 h 887599"/>
                <a:gd name="connsiteX3" fmla="*/ 8592 w 732229"/>
                <a:gd name="connsiteY3" fmla="*/ 324640 h 887599"/>
                <a:gd name="connsiteX4" fmla="*/ 204 w 732229"/>
                <a:gd name="connsiteY4" fmla="*/ 442085 h 887599"/>
                <a:gd name="connsiteX5" fmla="*/ 12787 w 732229"/>
                <a:gd name="connsiteY5" fmla="*/ 584698 h 887599"/>
                <a:gd name="connsiteX6" fmla="*/ 46343 w 732229"/>
                <a:gd name="connsiteY6" fmla="*/ 622449 h 887599"/>
                <a:gd name="connsiteX7" fmla="*/ 142816 w 732229"/>
                <a:gd name="connsiteY7" fmla="*/ 710533 h 887599"/>
                <a:gd name="connsiteX8" fmla="*/ 235095 w 732229"/>
                <a:gd name="connsiteY8" fmla="*/ 827979 h 887599"/>
                <a:gd name="connsiteX9" fmla="*/ 260262 w 732229"/>
                <a:gd name="connsiteY9" fmla="*/ 836368 h 887599"/>
                <a:gd name="connsiteX10" fmla="*/ 331569 w 732229"/>
                <a:gd name="connsiteY10" fmla="*/ 886702 h 887599"/>
                <a:gd name="connsiteX11" fmla="*/ 369319 w 732229"/>
                <a:gd name="connsiteY11" fmla="*/ 869924 h 887599"/>
                <a:gd name="connsiteX12" fmla="*/ 537099 w 732229"/>
                <a:gd name="connsiteY12" fmla="*/ 802812 h 887599"/>
                <a:gd name="connsiteX13" fmla="*/ 646156 w 732229"/>
                <a:gd name="connsiteY13" fmla="*/ 769256 h 887599"/>
                <a:gd name="connsiteX14" fmla="*/ 688101 w 732229"/>
                <a:gd name="connsiteY14" fmla="*/ 622449 h 887599"/>
                <a:gd name="connsiteX15" fmla="*/ 730046 w 732229"/>
                <a:gd name="connsiteY15" fmla="*/ 408529 h 887599"/>
                <a:gd name="connsiteX16" fmla="*/ 616794 w 732229"/>
                <a:gd name="connsiteY16" fmla="*/ 215583 h 887599"/>
                <a:gd name="connsiteX17" fmla="*/ 499348 w 732229"/>
                <a:gd name="connsiteY17" fmla="*/ 47803 h 887599"/>
                <a:gd name="connsiteX18" fmla="*/ 339958 w 732229"/>
                <a:gd name="connsiteY18" fmla="*/ 1663 h 8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2229" h="887599">
                  <a:moveTo>
                    <a:pt x="339958" y="1663"/>
                  </a:moveTo>
                  <a:cubicBezTo>
                    <a:pt x="291022" y="9353"/>
                    <a:pt x="253971" y="59687"/>
                    <a:pt x="205734" y="93942"/>
                  </a:cubicBezTo>
                  <a:cubicBezTo>
                    <a:pt x="157497" y="128197"/>
                    <a:pt x="83394" y="168744"/>
                    <a:pt x="50537" y="207194"/>
                  </a:cubicBezTo>
                  <a:cubicBezTo>
                    <a:pt x="17680" y="245644"/>
                    <a:pt x="16981" y="285492"/>
                    <a:pt x="8592" y="324640"/>
                  </a:cubicBezTo>
                  <a:cubicBezTo>
                    <a:pt x="203" y="363788"/>
                    <a:pt x="-495" y="398742"/>
                    <a:pt x="204" y="442085"/>
                  </a:cubicBezTo>
                  <a:cubicBezTo>
                    <a:pt x="903" y="485428"/>
                    <a:pt x="5097" y="554637"/>
                    <a:pt x="12787" y="584698"/>
                  </a:cubicBezTo>
                  <a:cubicBezTo>
                    <a:pt x="20477" y="614759"/>
                    <a:pt x="24672" y="601477"/>
                    <a:pt x="46343" y="622449"/>
                  </a:cubicBezTo>
                  <a:cubicBezTo>
                    <a:pt x="68014" y="643421"/>
                    <a:pt x="111357" y="676278"/>
                    <a:pt x="142816" y="710533"/>
                  </a:cubicBezTo>
                  <a:cubicBezTo>
                    <a:pt x="174275" y="744788"/>
                    <a:pt x="215521" y="807007"/>
                    <a:pt x="235095" y="827979"/>
                  </a:cubicBezTo>
                  <a:cubicBezTo>
                    <a:pt x="254669" y="848951"/>
                    <a:pt x="244183" y="826581"/>
                    <a:pt x="260262" y="836368"/>
                  </a:cubicBezTo>
                  <a:cubicBezTo>
                    <a:pt x="276341" y="846155"/>
                    <a:pt x="313393" y="881109"/>
                    <a:pt x="331569" y="886702"/>
                  </a:cubicBezTo>
                  <a:cubicBezTo>
                    <a:pt x="349745" y="892295"/>
                    <a:pt x="369319" y="869924"/>
                    <a:pt x="369319" y="869924"/>
                  </a:cubicBezTo>
                  <a:cubicBezTo>
                    <a:pt x="403574" y="855942"/>
                    <a:pt x="490960" y="819590"/>
                    <a:pt x="537099" y="802812"/>
                  </a:cubicBezTo>
                  <a:cubicBezTo>
                    <a:pt x="583238" y="786034"/>
                    <a:pt x="620989" y="799316"/>
                    <a:pt x="646156" y="769256"/>
                  </a:cubicBezTo>
                  <a:cubicBezTo>
                    <a:pt x="671323" y="739196"/>
                    <a:pt x="674119" y="682570"/>
                    <a:pt x="688101" y="622449"/>
                  </a:cubicBezTo>
                  <a:cubicBezTo>
                    <a:pt x="702083" y="562328"/>
                    <a:pt x="741931" y="476340"/>
                    <a:pt x="730046" y="408529"/>
                  </a:cubicBezTo>
                  <a:cubicBezTo>
                    <a:pt x="718162" y="340718"/>
                    <a:pt x="655244" y="275704"/>
                    <a:pt x="616794" y="215583"/>
                  </a:cubicBezTo>
                  <a:cubicBezTo>
                    <a:pt x="578344" y="155462"/>
                    <a:pt x="544089" y="82058"/>
                    <a:pt x="499348" y="47803"/>
                  </a:cubicBezTo>
                  <a:cubicBezTo>
                    <a:pt x="454607" y="13548"/>
                    <a:pt x="388894" y="-6027"/>
                    <a:pt x="339958" y="1663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877174" y="2306856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7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396618" y="1921222"/>
              <a:ext cx="1159349" cy="1671289"/>
            </a:xfrm>
            <a:custGeom>
              <a:avLst/>
              <a:gdLst>
                <a:gd name="connsiteX0" fmla="*/ 165142 w 798517"/>
                <a:gd name="connsiteY0" fmla="*/ 22304 h 1151122"/>
                <a:gd name="connsiteX1" fmla="*/ 14140 w 798517"/>
                <a:gd name="connsiteY1" fmla="*/ 139750 h 1151122"/>
                <a:gd name="connsiteX2" fmla="*/ 18334 w 798517"/>
                <a:gd name="connsiteY2" fmla="*/ 181695 h 1151122"/>
                <a:gd name="connsiteX3" fmla="*/ 119002 w 798517"/>
                <a:gd name="connsiteY3" fmla="*/ 315919 h 1151122"/>
                <a:gd name="connsiteX4" fmla="*/ 253226 w 798517"/>
                <a:gd name="connsiteY4" fmla="*/ 513060 h 1151122"/>
                <a:gd name="connsiteX5" fmla="*/ 244837 w 798517"/>
                <a:gd name="connsiteY5" fmla="*/ 596950 h 1151122"/>
                <a:gd name="connsiteX6" fmla="*/ 211281 w 798517"/>
                <a:gd name="connsiteY6" fmla="*/ 747952 h 1151122"/>
                <a:gd name="connsiteX7" fmla="*/ 173531 w 798517"/>
                <a:gd name="connsiteY7" fmla="*/ 911537 h 1151122"/>
                <a:gd name="connsiteX8" fmla="*/ 194503 w 798517"/>
                <a:gd name="connsiteY8" fmla="*/ 945093 h 1151122"/>
                <a:gd name="connsiteX9" fmla="*/ 345505 w 798517"/>
                <a:gd name="connsiteY9" fmla="*/ 1028983 h 1151122"/>
                <a:gd name="connsiteX10" fmla="*/ 664287 w 798517"/>
                <a:gd name="connsiteY10" fmla="*/ 1142234 h 1151122"/>
                <a:gd name="connsiteX11" fmla="*/ 693648 w 798517"/>
                <a:gd name="connsiteY11" fmla="*/ 1138040 h 1151122"/>
                <a:gd name="connsiteX12" fmla="*/ 718815 w 798517"/>
                <a:gd name="connsiteY12" fmla="*/ 1091900 h 1151122"/>
                <a:gd name="connsiteX13" fmla="*/ 798511 w 798517"/>
                <a:gd name="connsiteY13" fmla="*/ 601144 h 1151122"/>
                <a:gd name="connsiteX14" fmla="*/ 723010 w 798517"/>
                <a:gd name="connsiteY14" fmla="*/ 479504 h 1151122"/>
                <a:gd name="connsiteX15" fmla="*/ 676870 w 798517"/>
                <a:gd name="connsiteY15" fmla="*/ 353669 h 1151122"/>
                <a:gd name="connsiteX16" fmla="*/ 655898 w 798517"/>
                <a:gd name="connsiteY16" fmla="*/ 236223 h 1151122"/>
                <a:gd name="connsiteX17" fmla="*/ 462951 w 798517"/>
                <a:gd name="connsiteY17" fmla="*/ 135555 h 1151122"/>
                <a:gd name="connsiteX18" fmla="*/ 223865 w 798517"/>
                <a:gd name="connsiteY18" fmla="*/ 9721 h 1151122"/>
                <a:gd name="connsiteX19" fmla="*/ 165142 w 798517"/>
                <a:gd name="connsiteY19" fmla="*/ 22304 h 115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8517" h="1151122">
                  <a:moveTo>
                    <a:pt x="165142" y="22304"/>
                  </a:moveTo>
                  <a:cubicBezTo>
                    <a:pt x="130188" y="43975"/>
                    <a:pt x="38608" y="113185"/>
                    <a:pt x="14140" y="139750"/>
                  </a:cubicBezTo>
                  <a:cubicBezTo>
                    <a:pt x="-10328" y="166315"/>
                    <a:pt x="857" y="152334"/>
                    <a:pt x="18334" y="181695"/>
                  </a:cubicBezTo>
                  <a:cubicBezTo>
                    <a:pt x="35811" y="211056"/>
                    <a:pt x="79853" y="260692"/>
                    <a:pt x="119002" y="315919"/>
                  </a:cubicBezTo>
                  <a:cubicBezTo>
                    <a:pt x="158151" y="371146"/>
                    <a:pt x="232254" y="466222"/>
                    <a:pt x="253226" y="513060"/>
                  </a:cubicBezTo>
                  <a:cubicBezTo>
                    <a:pt x="274198" y="559898"/>
                    <a:pt x="251828" y="557801"/>
                    <a:pt x="244837" y="596950"/>
                  </a:cubicBezTo>
                  <a:cubicBezTo>
                    <a:pt x="237846" y="636099"/>
                    <a:pt x="223165" y="695521"/>
                    <a:pt x="211281" y="747952"/>
                  </a:cubicBezTo>
                  <a:cubicBezTo>
                    <a:pt x="199397" y="800383"/>
                    <a:pt x="176327" y="878680"/>
                    <a:pt x="173531" y="911537"/>
                  </a:cubicBezTo>
                  <a:cubicBezTo>
                    <a:pt x="170735" y="944394"/>
                    <a:pt x="165841" y="925519"/>
                    <a:pt x="194503" y="945093"/>
                  </a:cubicBezTo>
                  <a:cubicBezTo>
                    <a:pt x="223165" y="964667"/>
                    <a:pt x="267208" y="996126"/>
                    <a:pt x="345505" y="1028983"/>
                  </a:cubicBezTo>
                  <a:cubicBezTo>
                    <a:pt x="423802" y="1061840"/>
                    <a:pt x="606263" y="1124058"/>
                    <a:pt x="664287" y="1142234"/>
                  </a:cubicBezTo>
                  <a:cubicBezTo>
                    <a:pt x="722311" y="1160410"/>
                    <a:pt x="684560" y="1146429"/>
                    <a:pt x="693648" y="1138040"/>
                  </a:cubicBezTo>
                  <a:cubicBezTo>
                    <a:pt x="702736" y="1129651"/>
                    <a:pt x="701338" y="1181383"/>
                    <a:pt x="718815" y="1091900"/>
                  </a:cubicBezTo>
                  <a:cubicBezTo>
                    <a:pt x="736292" y="1002417"/>
                    <a:pt x="797812" y="703210"/>
                    <a:pt x="798511" y="601144"/>
                  </a:cubicBezTo>
                  <a:cubicBezTo>
                    <a:pt x="799210" y="499078"/>
                    <a:pt x="743283" y="520750"/>
                    <a:pt x="723010" y="479504"/>
                  </a:cubicBezTo>
                  <a:cubicBezTo>
                    <a:pt x="702737" y="438258"/>
                    <a:pt x="688055" y="394216"/>
                    <a:pt x="676870" y="353669"/>
                  </a:cubicBezTo>
                  <a:cubicBezTo>
                    <a:pt x="665685" y="313122"/>
                    <a:pt x="691551" y="272575"/>
                    <a:pt x="655898" y="236223"/>
                  </a:cubicBezTo>
                  <a:cubicBezTo>
                    <a:pt x="620245" y="199871"/>
                    <a:pt x="462951" y="135555"/>
                    <a:pt x="462951" y="135555"/>
                  </a:cubicBezTo>
                  <a:cubicBezTo>
                    <a:pt x="390946" y="97805"/>
                    <a:pt x="270005" y="27897"/>
                    <a:pt x="223865" y="9721"/>
                  </a:cubicBezTo>
                  <a:cubicBezTo>
                    <a:pt x="177725" y="-8455"/>
                    <a:pt x="200096" y="633"/>
                    <a:pt x="165142" y="22304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1520" y="1575071"/>
              <a:ext cx="1514365" cy="525602"/>
            </a:xfrm>
            <a:custGeom>
              <a:avLst/>
              <a:gdLst>
                <a:gd name="connsiteX0" fmla="*/ 15030 w 1043039"/>
                <a:gd name="connsiteY0" fmla="*/ 21634 h 362015"/>
                <a:gd name="connsiteX1" fmla="*/ 61169 w 1043039"/>
                <a:gd name="connsiteY1" fmla="*/ 189414 h 362015"/>
                <a:gd name="connsiteX2" fmla="*/ 157643 w 1043039"/>
                <a:gd name="connsiteY2" fmla="*/ 248137 h 362015"/>
                <a:gd name="connsiteX3" fmla="*/ 270894 w 1043039"/>
                <a:gd name="connsiteY3" fmla="*/ 323637 h 362015"/>
                <a:gd name="connsiteX4" fmla="*/ 308645 w 1043039"/>
                <a:gd name="connsiteY4" fmla="*/ 348804 h 362015"/>
                <a:gd name="connsiteX5" fmla="*/ 447063 w 1043039"/>
                <a:gd name="connsiteY5" fmla="*/ 357193 h 362015"/>
                <a:gd name="connsiteX6" fmla="*/ 564509 w 1043039"/>
                <a:gd name="connsiteY6" fmla="*/ 273304 h 362015"/>
                <a:gd name="connsiteX7" fmla="*/ 640010 w 1043039"/>
                <a:gd name="connsiteY7" fmla="*/ 218775 h 362015"/>
                <a:gd name="connsiteX8" fmla="*/ 732289 w 1043039"/>
                <a:gd name="connsiteY8" fmla="*/ 239748 h 362015"/>
                <a:gd name="connsiteX9" fmla="*/ 849735 w 1043039"/>
                <a:gd name="connsiteY9" fmla="*/ 260720 h 362015"/>
                <a:gd name="connsiteX10" fmla="*/ 1030098 w 1043039"/>
                <a:gd name="connsiteY10" fmla="*/ 113913 h 362015"/>
                <a:gd name="connsiteX11" fmla="*/ 950402 w 1043039"/>
                <a:gd name="connsiteY11" fmla="*/ 34217 h 362015"/>
                <a:gd name="connsiteX12" fmla="*/ 329617 w 1043039"/>
                <a:gd name="connsiteY12" fmla="*/ 4856 h 362015"/>
                <a:gd name="connsiteX13" fmla="*/ 15030 w 1043039"/>
                <a:gd name="connsiteY13" fmla="*/ 21634 h 36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039" h="362015">
                  <a:moveTo>
                    <a:pt x="15030" y="21634"/>
                  </a:moveTo>
                  <a:cubicBezTo>
                    <a:pt x="-29711" y="52394"/>
                    <a:pt x="37400" y="151663"/>
                    <a:pt x="61169" y="189414"/>
                  </a:cubicBezTo>
                  <a:cubicBezTo>
                    <a:pt x="84938" y="227165"/>
                    <a:pt x="122689" y="225767"/>
                    <a:pt x="157643" y="248137"/>
                  </a:cubicBezTo>
                  <a:cubicBezTo>
                    <a:pt x="192597" y="270507"/>
                    <a:pt x="270894" y="323637"/>
                    <a:pt x="270894" y="323637"/>
                  </a:cubicBezTo>
                  <a:cubicBezTo>
                    <a:pt x="296061" y="340415"/>
                    <a:pt x="279283" y="343211"/>
                    <a:pt x="308645" y="348804"/>
                  </a:cubicBezTo>
                  <a:cubicBezTo>
                    <a:pt x="338007" y="354397"/>
                    <a:pt x="404419" y="369776"/>
                    <a:pt x="447063" y="357193"/>
                  </a:cubicBezTo>
                  <a:cubicBezTo>
                    <a:pt x="489707" y="344610"/>
                    <a:pt x="564509" y="273304"/>
                    <a:pt x="564509" y="273304"/>
                  </a:cubicBezTo>
                  <a:cubicBezTo>
                    <a:pt x="596667" y="250234"/>
                    <a:pt x="612047" y="224368"/>
                    <a:pt x="640010" y="218775"/>
                  </a:cubicBezTo>
                  <a:cubicBezTo>
                    <a:pt x="667973" y="213182"/>
                    <a:pt x="697335" y="232757"/>
                    <a:pt x="732289" y="239748"/>
                  </a:cubicBezTo>
                  <a:cubicBezTo>
                    <a:pt x="767243" y="246739"/>
                    <a:pt x="800100" y="281693"/>
                    <a:pt x="849735" y="260720"/>
                  </a:cubicBezTo>
                  <a:cubicBezTo>
                    <a:pt x="899370" y="239748"/>
                    <a:pt x="1013320" y="151663"/>
                    <a:pt x="1030098" y="113913"/>
                  </a:cubicBezTo>
                  <a:cubicBezTo>
                    <a:pt x="1046876" y="76163"/>
                    <a:pt x="1067149" y="52393"/>
                    <a:pt x="950402" y="34217"/>
                  </a:cubicBezTo>
                  <a:cubicBezTo>
                    <a:pt x="833655" y="16041"/>
                    <a:pt x="484114" y="9050"/>
                    <a:pt x="329617" y="4856"/>
                  </a:cubicBezTo>
                  <a:cubicBezTo>
                    <a:pt x="175120" y="662"/>
                    <a:pt x="59771" y="-9126"/>
                    <a:pt x="15030" y="21634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092709" y="1445487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9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38507" y="4624170"/>
              <a:ext cx="1513300" cy="1090135"/>
            </a:xfrm>
            <a:custGeom>
              <a:avLst/>
              <a:gdLst>
                <a:gd name="connsiteX0" fmla="*/ 941089 w 1042305"/>
                <a:gd name="connsiteY0" fmla="*/ 935 h 750845"/>
                <a:gd name="connsiteX1" fmla="*/ 588992 w 1042305"/>
                <a:gd name="connsiteY1" fmla="*/ 42976 h 750845"/>
                <a:gd name="connsiteX2" fmla="*/ 394551 w 1042305"/>
                <a:gd name="connsiteY2" fmla="*/ 90273 h 750845"/>
                <a:gd name="connsiteX3" fmla="*/ 205365 w 1042305"/>
                <a:gd name="connsiteY3" fmla="*/ 274204 h 750845"/>
                <a:gd name="connsiteX4" fmla="*/ 413 w 1042305"/>
                <a:gd name="connsiteY4" fmla="*/ 710383 h 750845"/>
                <a:gd name="connsiteX5" fmla="*/ 163323 w 1042305"/>
                <a:gd name="connsiteY5" fmla="*/ 715638 h 750845"/>
                <a:gd name="connsiteX6" fmla="*/ 520675 w 1042305"/>
                <a:gd name="connsiteY6" fmla="*/ 568493 h 750845"/>
                <a:gd name="connsiteX7" fmla="*/ 899047 w 1042305"/>
                <a:gd name="connsiteY7" fmla="*/ 263693 h 750845"/>
                <a:gd name="connsiteX8" fmla="*/ 1040937 w 1042305"/>
                <a:gd name="connsiteY8" fmla="*/ 85018 h 750845"/>
                <a:gd name="connsiteX9" fmla="*/ 941089 w 1042305"/>
                <a:gd name="connsiteY9" fmla="*/ 935 h 75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305" h="750845">
                  <a:moveTo>
                    <a:pt x="941089" y="935"/>
                  </a:moveTo>
                  <a:cubicBezTo>
                    <a:pt x="865765" y="-6072"/>
                    <a:pt x="680081" y="28086"/>
                    <a:pt x="588992" y="42976"/>
                  </a:cubicBezTo>
                  <a:cubicBezTo>
                    <a:pt x="497903" y="57866"/>
                    <a:pt x="458489" y="51735"/>
                    <a:pt x="394551" y="90273"/>
                  </a:cubicBezTo>
                  <a:cubicBezTo>
                    <a:pt x="330613" y="128811"/>
                    <a:pt x="271055" y="170852"/>
                    <a:pt x="205365" y="274204"/>
                  </a:cubicBezTo>
                  <a:cubicBezTo>
                    <a:pt x="139675" y="377556"/>
                    <a:pt x="7420" y="636811"/>
                    <a:pt x="413" y="710383"/>
                  </a:cubicBezTo>
                  <a:cubicBezTo>
                    <a:pt x="-6594" y="783955"/>
                    <a:pt x="76613" y="739286"/>
                    <a:pt x="163323" y="715638"/>
                  </a:cubicBezTo>
                  <a:cubicBezTo>
                    <a:pt x="250033" y="691990"/>
                    <a:pt x="398054" y="643817"/>
                    <a:pt x="520675" y="568493"/>
                  </a:cubicBezTo>
                  <a:cubicBezTo>
                    <a:pt x="643296" y="493169"/>
                    <a:pt x="812337" y="344272"/>
                    <a:pt x="899047" y="263693"/>
                  </a:cubicBezTo>
                  <a:cubicBezTo>
                    <a:pt x="985757" y="183114"/>
                    <a:pt x="1032178" y="127059"/>
                    <a:pt x="1040937" y="85018"/>
                  </a:cubicBezTo>
                  <a:cubicBezTo>
                    <a:pt x="1049696" y="42977"/>
                    <a:pt x="1016413" y="7942"/>
                    <a:pt x="941089" y="935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08402" y="4655518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71259" y="2154504"/>
              <a:ext cx="611750" cy="53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charset="0"/>
                  <a:ea typeface="Times New Roman" charset="0"/>
                  <a:cs typeface="Times New Roman" charset="0"/>
                </a:rPr>
                <a:t>R</a:t>
              </a: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03894" y="1706831"/>
            <a:ext cx="2015653" cy="498685"/>
            <a:chOff x="4164631" y="5270224"/>
            <a:chExt cx="2015653" cy="498685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8162" r="66597" b="78275"/>
            <a:stretch/>
          </p:blipFill>
          <p:spPr>
            <a:xfrm>
              <a:off x="4164631" y="5322633"/>
              <a:ext cx="381429" cy="402606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518380" y="5270224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End-flow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22458" y="5461132"/>
              <a:ext cx="1657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Seasonal + Trend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622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don’t want to bike </a:t>
            </a:r>
            <a:br>
              <a:rPr lang="en-US" dirty="0"/>
            </a:br>
            <a:r>
              <a:rPr lang="en-US" dirty="0"/>
              <a:t>when it rains in NYC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38561" y="1723354"/>
            <a:ext cx="5465541" cy="4127324"/>
            <a:chOff x="2351844" y="3512700"/>
            <a:chExt cx="2288776" cy="17283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b="16089"/>
            <a:stretch/>
          </p:blipFill>
          <p:spPr>
            <a:xfrm>
              <a:off x="2490107" y="3512700"/>
              <a:ext cx="2150513" cy="12811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232" y="4936625"/>
              <a:ext cx="301455" cy="2870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4165" y="4958704"/>
              <a:ext cx="398909" cy="2823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9744" y="4995731"/>
              <a:ext cx="253893" cy="1403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13346" y="4724140"/>
              <a:ext cx="298854" cy="19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5am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1346" y="4717515"/>
              <a:ext cx="306238" cy="19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Times New Roman" charset="0"/>
                  <a:ea typeface="Times New Roman" charset="0"/>
                  <a:cs typeface="Times New Roman" charset="0"/>
                </a:rPr>
                <a:t>9pm</a:t>
              </a:r>
              <a:endParaRPr 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7347" y="4720298"/>
              <a:ext cx="306238" cy="19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5pm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2478" y="4728045"/>
              <a:ext cx="298854" cy="19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9am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5262" y="4929046"/>
              <a:ext cx="573462" cy="219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Weather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729672" y="3695011"/>
              <a:ext cx="4021" cy="146669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84627" y="3693545"/>
              <a:ext cx="4021" cy="146669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53285" y="3683292"/>
              <a:ext cx="4021" cy="146669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24193" y="4782016"/>
              <a:ext cx="0" cy="285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48261" y="4774057"/>
              <a:ext cx="0" cy="4218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57852" y="4775584"/>
              <a:ext cx="0" cy="4218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34278" y="4775222"/>
              <a:ext cx="0" cy="4218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29357" y="4775584"/>
              <a:ext cx="0" cy="4218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02239" y="4726877"/>
              <a:ext cx="306238" cy="19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1pm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2173082" y="4147217"/>
              <a:ext cx="525076" cy="167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ea typeface="Times New Roman" charset="0"/>
                  <a:cs typeface="Times New Roman" charset="0"/>
                </a:rPr>
                <a:t>End-flow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86500" y="2717443"/>
            <a:ext cx="7608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FCCF</a:t>
            </a:r>
          </a:p>
        </p:txBody>
      </p:sp>
    </p:spTree>
    <p:extLst>
      <p:ext uri="{BB962C8B-B14F-4D97-AF65-F5344CB8AC3E}">
        <p14:creationId xmlns:p14="http://schemas.microsoft.com/office/powerpoint/2010/main" val="75415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Occupy Wall Street </a:t>
            </a:r>
            <a:r>
              <a:rPr lang="is-IS" dirty="0"/>
              <a:t> (Sep. 17,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3590503" y="1584733"/>
            <a:ext cx="5225249" cy="2041968"/>
            <a:chOff x="3413677" y="1889528"/>
            <a:chExt cx="3864109" cy="151004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23"/>
            <a:stretch/>
          </p:blipFill>
          <p:spPr>
            <a:xfrm>
              <a:off x="3413677" y="1920443"/>
              <a:ext cx="974344" cy="100174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57"/>
            <a:stretch/>
          </p:blipFill>
          <p:spPr>
            <a:xfrm>
              <a:off x="4345900" y="1920442"/>
              <a:ext cx="974344" cy="10072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57"/>
            <a:stretch/>
          </p:blipFill>
          <p:spPr>
            <a:xfrm>
              <a:off x="5296383" y="1920442"/>
              <a:ext cx="974344" cy="100720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23"/>
            <a:stretch/>
          </p:blipFill>
          <p:spPr>
            <a:xfrm>
              <a:off x="6227569" y="1920442"/>
              <a:ext cx="974344" cy="100174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99638" y="3058172"/>
              <a:ext cx="1060014" cy="34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New-flow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35770" y="2851057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8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4702" y="2852382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1063" y="2853707"/>
              <a:ext cx="307264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10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67399" y="2844431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8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14282" y="2845756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2692" y="2847081"/>
              <a:ext cx="307264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10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601" y="2852383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8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60488" y="2853708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8894" y="2855033"/>
              <a:ext cx="307264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10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5229" y="2853710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8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92116" y="2847084"/>
              <a:ext cx="221913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70522" y="2848409"/>
              <a:ext cx="307264" cy="2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10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23673" y="1889528"/>
              <a:ext cx="357052" cy="295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R4</a:t>
              </a:r>
              <a:endParaRPr lang="en-US" sz="3200" i="1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83817" y="1904828"/>
              <a:ext cx="357052" cy="295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R2</a:t>
              </a:r>
              <a:endParaRPr lang="en-US" sz="2000" i="1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17624" y="1904828"/>
              <a:ext cx="357052" cy="295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R5</a:t>
              </a:r>
              <a:endParaRPr lang="en-US" sz="2000" i="1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76127" y="1903597"/>
              <a:ext cx="357052" cy="295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R7</a:t>
              </a:r>
              <a:endParaRPr lang="en-US" sz="2000" i="1" baseline="-250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234234" y="3559093"/>
            <a:ext cx="3641962" cy="3047612"/>
            <a:chOff x="6588108" y="3766557"/>
            <a:chExt cx="1568460" cy="1312495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31"/>
            <a:stretch/>
          </p:blipFill>
          <p:spPr>
            <a:xfrm>
              <a:off x="6588108" y="3766557"/>
              <a:ext cx="1568460" cy="10112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115968" y="4853720"/>
              <a:ext cx="664260" cy="225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charset="0"/>
                  <a:ea typeface="Times New Roman" charset="0"/>
                  <a:cs typeface="Times New Roman" charset="0"/>
                </a:rPr>
                <a:t>End-flow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94272" y="3825577"/>
              <a:ext cx="259021" cy="225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/>
                <a:t>R1</a:t>
              </a:r>
              <a:endParaRPr lang="en-US" sz="4000" i="1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20167" y="4701147"/>
              <a:ext cx="368705" cy="19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11am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63292" y="4702476"/>
              <a:ext cx="307346" cy="19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Times New Roman" charset="0"/>
                  <a:ea typeface="Times New Roman" charset="0"/>
                  <a:cs typeface="Times New Roman" charset="0"/>
                </a:rPr>
                <a:t>7am</a:t>
              </a:r>
              <a:endParaRPr 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08" name="Right Arrow 107"/>
          <p:cNvSpPr/>
          <p:nvPr/>
        </p:nvSpPr>
        <p:spPr>
          <a:xfrm>
            <a:off x="3943476" y="2211795"/>
            <a:ext cx="222556" cy="19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/>
          <p:cNvSpPr/>
          <p:nvPr/>
        </p:nvSpPr>
        <p:spPr>
          <a:xfrm>
            <a:off x="5241211" y="2344511"/>
            <a:ext cx="222556" cy="19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 rot="3693807">
            <a:off x="6464234" y="2407308"/>
            <a:ext cx="222556" cy="19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 rot="3799123">
            <a:off x="7733783" y="2339456"/>
            <a:ext cx="222556" cy="19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5083318" y="3930983"/>
            <a:ext cx="456378" cy="3632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6380" y="1561728"/>
            <a:ext cx="2814364" cy="3913521"/>
            <a:chOff x="14938" y="1561728"/>
            <a:chExt cx="3077209" cy="427902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7"/>
            <a:srcRect t="22222" r="7875" b="4178"/>
            <a:stretch/>
          </p:blipFill>
          <p:spPr>
            <a:xfrm>
              <a:off x="14938" y="1690897"/>
              <a:ext cx="3077209" cy="4149852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>
              <a:off x="46897" y="1561728"/>
              <a:ext cx="2958882" cy="4268818"/>
              <a:chOff x="1597085" y="1445487"/>
              <a:chExt cx="2958882" cy="4268818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777576" y="2822701"/>
                <a:ext cx="1172593" cy="1199793"/>
              </a:xfrm>
              <a:custGeom>
                <a:avLst/>
                <a:gdLst>
                  <a:gd name="connsiteX0" fmla="*/ 157634 w 807639"/>
                  <a:gd name="connsiteY0" fmla="*/ 539665 h 826373"/>
                  <a:gd name="connsiteX1" fmla="*/ 36611 w 807639"/>
                  <a:gd name="connsiteY1" fmla="*/ 526218 h 826373"/>
                  <a:gd name="connsiteX2" fmla="*/ 9717 w 807639"/>
                  <a:gd name="connsiteY2" fmla="*/ 557594 h 826373"/>
                  <a:gd name="connsiteX3" fmla="*/ 9717 w 807639"/>
                  <a:gd name="connsiteY3" fmla="*/ 642759 h 826373"/>
                  <a:gd name="connsiteX4" fmla="*/ 126258 w 807639"/>
                  <a:gd name="connsiteY4" fmla="*/ 633794 h 826373"/>
                  <a:gd name="connsiteX5" fmla="*/ 233834 w 807639"/>
                  <a:gd name="connsiteY5" fmla="*/ 656206 h 826373"/>
                  <a:gd name="connsiteX6" fmla="*/ 341411 w 807639"/>
                  <a:gd name="connsiteY6" fmla="*/ 709994 h 826373"/>
                  <a:gd name="connsiteX7" fmla="*/ 422093 w 807639"/>
                  <a:gd name="connsiteY7" fmla="*/ 795159 h 826373"/>
                  <a:gd name="connsiteX8" fmla="*/ 466917 w 807639"/>
                  <a:gd name="connsiteY8" fmla="*/ 808606 h 826373"/>
                  <a:gd name="connsiteX9" fmla="*/ 695517 w 807639"/>
                  <a:gd name="connsiteY9" fmla="*/ 557594 h 826373"/>
                  <a:gd name="connsiteX10" fmla="*/ 803093 w 807639"/>
                  <a:gd name="connsiteY10" fmla="*/ 342441 h 826373"/>
                  <a:gd name="connsiteX11" fmla="*/ 552081 w 807639"/>
                  <a:gd name="connsiteY11" fmla="*/ 100394 h 826373"/>
                  <a:gd name="connsiteX12" fmla="*/ 265211 w 807639"/>
                  <a:gd name="connsiteY12" fmla="*/ 6265 h 826373"/>
                  <a:gd name="connsiteX13" fmla="*/ 215905 w 807639"/>
                  <a:gd name="connsiteY13" fmla="*/ 261759 h 826373"/>
                  <a:gd name="connsiteX14" fmla="*/ 157634 w 807639"/>
                  <a:gd name="connsiteY14" fmla="*/ 539665 h 82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7639" h="826373">
                    <a:moveTo>
                      <a:pt x="157634" y="539665"/>
                    </a:moveTo>
                    <a:cubicBezTo>
                      <a:pt x="109449" y="531447"/>
                      <a:pt x="61264" y="523230"/>
                      <a:pt x="36611" y="526218"/>
                    </a:cubicBezTo>
                    <a:cubicBezTo>
                      <a:pt x="11958" y="529206"/>
                      <a:pt x="14199" y="538171"/>
                      <a:pt x="9717" y="557594"/>
                    </a:cubicBezTo>
                    <a:cubicBezTo>
                      <a:pt x="5235" y="577017"/>
                      <a:pt x="-9707" y="630059"/>
                      <a:pt x="9717" y="642759"/>
                    </a:cubicBezTo>
                    <a:cubicBezTo>
                      <a:pt x="29140" y="655459"/>
                      <a:pt x="88905" y="631553"/>
                      <a:pt x="126258" y="633794"/>
                    </a:cubicBezTo>
                    <a:cubicBezTo>
                      <a:pt x="163611" y="636035"/>
                      <a:pt x="197975" y="643506"/>
                      <a:pt x="233834" y="656206"/>
                    </a:cubicBezTo>
                    <a:cubicBezTo>
                      <a:pt x="269693" y="668906"/>
                      <a:pt x="310035" y="686835"/>
                      <a:pt x="341411" y="709994"/>
                    </a:cubicBezTo>
                    <a:cubicBezTo>
                      <a:pt x="372788" y="733153"/>
                      <a:pt x="401175" y="778724"/>
                      <a:pt x="422093" y="795159"/>
                    </a:cubicBezTo>
                    <a:cubicBezTo>
                      <a:pt x="443011" y="811594"/>
                      <a:pt x="421346" y="848200"/>
                      <a:pt x="466917" y="808606"/>
                    </a:cubicBezTo>
                    <a:cubicBezTo>
                      <a:pt x="512488" y="769012"/>
                      <a:pt x="639488" y="635288"/>
                      <a:pt x="695517" y="557594"/>
                    </a:cubicBezTo>
                    <a:cubicBezTo>
                      <a:pt x="751546" y="479900"/>
                      <a:pt x="826999" y="418641"/>
                      <a:pt x="803093" y="342441"/>
                    </a:cubicBezTo>
                    <a:cubicBezTo>
                      <a:pt x="779187" y="266241"/>
                      <a:pt x="641728" y="156423"/>
                      <a:pt x="552081" y="100394"/>
                    </a:cubicBezTo>
                    <a:cubicBezTo>
                      <a:pt x="462434" y="44365"/>
                      <a:pt x="321240" y="-20629"/>
                      <a:pt x="265211" y="6265"/>
                    </a:cubicBezTo>
                    <a:cubicBezTo>
                      <a:pt x="209182" y="33159"/>
                      <a:pt x="215905" y="261759"/>
                      <a:pt x="215905" y="261759"/>
                    </a:cubicBezTo>
                    <a:lnTo>
                      <a:pt x="157634" y="539665"/>
                    </a:ln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023561" y="3019556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597085" y="3784725"/>
                <a:ext cx="1022013" cy="1235846"/>
              </a:xfrm>
              <a:custGeom>
                <a:avLst/>
                <a:gdLst>
                  <a:gd name="connsiteX0" fmla="*/ 112118 w 703925"/>
                  <a:gd name="connsiteY0" fmla="*/ 20418 h 851205"/>
                  <a:gd name="connsiteX1" fmla="*/ 254286 w 703925"/>
                  <a:gd name="connsiteY1" fmla="*/ 1032 h 851205"/>
                  <a:gd name="connsiteX2" fmla="*/ 406148 w 703925"/>
                  <a:gd name="connsiteY2" fmla="*/ 46267 h 851205"/>
                  <a:gd name="connsiteX3" fmla="*/ 512774 w 703925"/>
                  <a:gd name="connsiteY3" fmla="*/ 149662 h 851205"/>
                  <a:gd name="connsiteX4" fmla="*/ 606476 w 703925"/>
                  <a:gd name="connsiteY4" fmla="*/ 275675 h 851205"/>
                  <a:gd name="connsiteX5" fmla="*/ 680791 w 703925"/>
                  <a:gd name="connsiteY5" fmla="*/ 524469 h 851205"/>
                  <a:gd name="connsiteX6" fmla="*/ 703409 w 703925"/>
                  <a:gd name="connsiteY6" fmla="*/ 585860 h 851205"/>
                  <a:gd name="connsiteX7" fmla="*/ 693715 w 703925"/>
                  <a:gd name="connsiteY7" fmla="*/ 602016 h 851205"/>
                  <a:gd name="connsiteX8" fmla="*/ 661404 w 703925"/>
                  <a:gd name="connsiteY8" fmla="*/ 631096 h 851205"/>
                  <a:gd name="connsiteX9" fmla="*/ 415841 w 703925"/>
                  <a:gd name="connsiteY9" fmla="*/ 818499 h 851205"/>
                  <a:gd name="connsiteX10" fmla="*/ 234900 w 703925"/>
                  <a:gd name="connsiteY10" fmla="*/ 847579 h 851205"/>
                  <a:gd name="connsiteX11" fmla="*/ 118580 w 703925"/>
                  <a:gd name="connsiteY11" fmla="*/ 776495 h 851205"/>
                  <a:gd name="connsiteX12" fmla="*/ 79807 w 703925"/>
                  <a:gd name="connsiteY12" fmla="*/ 669869 h 851205"/>
                  <a:gd name="connsiteX13" fmla="*/ 18416 w 703925"/>
                  <a:gd name="connsiteY13" fmla="*/ 644020 h 851205"/>
                  <a:gd name="connsiteX14" fmla="*/ 5492 w 703925"/>
                  <a:gd name="connsiteY14" fmla="*/ 534163 h 851205"/>
                  <a:gd name="connsiteX15" fmla="*/ 99194 w 703925"/>
                  <a:gd name="connsiteY15" fmla="*/ 85040 h 851205"/>
                  <a:gd name="connsiteX16" fmla="*/ 112118 w 703925"/>
                  <a:gd name="connsiteY16" fmla="*/ 20418 h 85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3925" h="851205">
                    <a:moveTo>
                      <a:pt x="112118" y="20418"/>
                    </a:moveTo>
                    <a:cubicBezTo>
                      <a:pt x="137967" y="6417"/>
                      <a:pt x="205281" y="-3276"/>
                      <a:pt x="254286" y="1032"/>
                    </a:cubicBezTo>
                    <a:cubicBezTo>
                      <a:pt x="303291" y="5340"/>
                      <a:pt x="363067" y="21495"/>
                      <a:pt x="406148" y="46267"/>
                    </a:cubicBezTo>
                    <a:cubicBezTo>
                      <a:pt x="449229" y="71039"/>
                      <a:pt x="479386" y="111427"/>
                      <a:pt x="512774" y="149662"/>
                    </a:cubicBezTo>
                    <a:cubicBezTo>
                      <a:pt x="546162" y="187897"/>
                      <a:pt x="578473" y="213207"/>
                      <a:pt x="606476" y="275675"/>
                    </a:cubicBezTo>
                    <a:cubicBezTo>
                      <a:pt x="634479" y="338143"/>
                      <a:pt x="664636" y="472772"/>
                      <a:pt x="680791" y="524469"/>
                    </a:cubicBezTo>
                    <a:cubicBezTo>
                      <a:pt x="696946" y="576166"/>
                      <a:pt x="701255" y="572936"/>
                      <a:pt x="703409" y="585860"/>
                    </a:cubicBezTo>
                    <a:cubicBezTo>
                      <a:pt x="705563" y="598784"/>
                      <a:pt x="700716" y="594477"/>
                      <a:pt x="693715" y="602016"/>
                    </a:cubicBezTo>
                    <a:cubicBezTo>
                      <a:pt x="686714" y="609555"/>
                      <a:pt x="707716" y="595016"/>
                      <a:pt x="661404" y="631096"/>
                    </a:cubicBezTo>
                    <a:cubicBezTo>
                      <a:pt x="615092" y="667176"/>
                      <a:pt x="486925" y="782419"/>
                      <a:pt x="415841" y="818499"/>
                    </a:cubicBezTo>
                    <a:cubicBezTo>
                      <a:pt x="344757" y="854579"/>
                      <a:pt x="284443" y="854580"/>
                      <a:pt x="234900" y="847579"/>
                    </a:cubicBezTo>
                    <a:cubicBezTo>
                      <a:pt x="185357" y="840578"/>
                      <a:pt x="144429" y="806113"/>
                      <a:pt x="118580" y="776495"/>
                    </a:cubicBezTo>
                    <a:cubicBezTo>
                      <a:pt x="92731" y="746877"/>
                      <a:pt x="96501" y="691948"/>
                      <a:pt x="79807" y="669869"/>
                    </a:cubicBezTo>
                    <a:cubicBezTo>
                      <a:pt x="63113" y="647790"/>
                      <a:pt x="30802" y="666638"/>
                      <a:pt x="18416" y="644020"/>
                    </a:cubicBezTo>
                    <a:cubicBezTo>
                      <a:pt x="6030" y="621402"/>
                      <a:pt x="-7971" y="627326"/>
                      <a:pt x="5492" y="534163"/>
                    </a:cubicBezTo>
                    <a:cubicBezTo>
                      <a:pt x="18955" y="441000"/>
                      <a:pt x="81961" y="170126"/>
                      <a:pt x="99194" y="85040"/>
                    </a:cubicBezTo>
                    <a:cubicBezTo>
                      <a:pt x="116427" y="-46"/>
                      <a:pt x="86269" y="34419"/>
                      <a:pt x="112118" y="20418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742557" y="4599381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2438827" y="3367788"/>
                <a:ext cx="856755" cy="1254450"/>
              </a:xfrm>
              <a:custGeom>
                <a:avLst/>
                <a:gdLst>
                  <a:gd name="connsiteX0" fmla="*/ 385998 w 590101"/>
                  <a:gd name="connsiteY0" fmla="*/ 1386 h 864019"/>
                  <a:gd name="connsiteX1" fmla="*/ 327005 w 590101"/>
                  <a:gd name="connsiteY1" fmla="*/ 126747 h 864019"/>
                  <a:gd name="connsiteX2" fmla="*/ 220079 w 590101"/>
                  <a:gd name="connsiteY2" fmla="*/ 244735 h 864019"/>
                  <a:gd name="connsiteX3" fmla="*/ 61534 w 590101"/>
                  <a:gd name="connsiteY3" fmla="*/ 425402 h 864019"/>
                  <a:gd name="connsiteX4" fmla="*/ 2540 w 590101"/>
                  <a:gd name="connsiteY4" fmla="*/ 469647 h 864019"/>
                  <a:gd name="connsiteX5" fmla="*/ 17288 w 590101"/>
                  <a:gd name="connsiteY5" fmla="*/ 499144 h 864019"/>
                  <a:gd name="connsiteX6" fmla="*/ 76282 w 590101"/>
                  <a:gd name="connsiteY6" fmla="*/ 624506 h 864019"/>
                  <a:gd name="connsiteX7" fmla="*/ 127901 w 590101"/>
                  <a:gd name="connsiteY7" fmla="*/ 819922 h 864019"/>
                  <a:gd name="connsiteX8" fmla="*/ 138963 w 590101"/>
                  <a:gd name="connsiteY8" fmla="*/ 860480 h 864019"/>
                  <a:gd name="connsiteX9" fmla="*/ 161085 w 590101"/>
                  <a:gd name="connsiteY9" fmla="*/ 849418 h 864019"/>
                  <a:gd name="connsiteX10" fmla="*/ 308569 w 590101"/>
                  <a:gd name="connsiteY10" fmla="*/ 749867 h 864019"/>
                  <a:gd name="connsiteX11" fmla="*/ 562979 w 590101"/>
                  <a:gd name="connsiteY11" fmla="*/ 672438 h 864019"/>
                  <a:gd name="connsiteX12" fmla="*/ 570353 w 590101"/>
                  <a:gd name="connsiteY12" fmla="*/ 628193 h 864019"/>
                  <a:gd name="connsiteX13" fmla="*/ 452366 w 590101"/>
                  <a:gd name="connsiteY13" fmla="*/ 373783 h 864019"/>
                  <a:gd name="connsiteX14" fmla="*/ 422869 w 590101"/>
                  <a:gd name="connsiteY14" fmla="*/ 204176 h 864019"/>
                  <a:gd name="connsiteX15" fmla="*/ 456053 w 590101"/>
                  <a:gd name="connsiteY15" fmla="*/ 89876 h 864019"/>
                  <a:gd name="connsiteX16" fmla="*/ 467114 w 590101"/>
                  <a:gd name="connsiteY16" fmla="*/ 60380 h 864019"/>
                  <a:gd name="connsiteX17" fmla="*/ 385998 w 590101"/>
                  <a:gd name="connsiteY17" fmla="*/ 1386 h 8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101" h="864019">
                    <a:moveTo>
                      <a:pt x="385998" y="1386"/>
                    </a:moveTo>
                    <a:cubicBezTo>
                      <a:pt x="362646" y="12447"/>
                      <a:pt x="354658" y="86189"/>
                      <a:pt x="327005" y="126747"/>
                    </a:cubicBezTo>
                    <a:cubicBezTo>
                      <a:pt x="299352" y="167305"/>
                      <a:pt x="264324" y="194959"/>
                      <a:pt x="220079" y="244735"/>
                    </a:cubicBezTo>
                    <a:cubicBezTo>
                      <a:pt x="175834" y="294511"/>
                      <a:pt x="97790" y="387917"/>
                      <a:pt x="61534" y="425402"/>
                    </a:cubicBezTo>
                    <a:cubicBezTo>
                      <a:pt x="25278" y="462887"/>
                      <a:pt x="9914" y="457357"/>
                      <a:pt x="2540" y="469647"/>
                    </a:cubicBezTo>
                    <a:cubicBezTo>
                      <a:pt x="-4834" y="481937"/>
                      <a:pt x="4998" y="473334"/>
                      <a:pt x="17288" y="499144"/>
                    </a:cubicBezTo>
                    <a:cubicBezTo>
                      <a:pt x="29578" y="524954"/>
                      <a:pt x="57847" y="571043"/>
                      <a:pt x="76282" y="624506"/>
                    </a:cubicBezTo>
                    <a:cubicBezTo>
                      <a:pt x="94717" y="677969"/>
                      <a:pt x="117454" y="780593"/>
                      <a:pt x="127901" y="819922"/>
                    </a:cubicBezTo>
                    <a:cubicBezTo>
                      <a:pt x="138348" y="859251"/>
                      <a:pt x="133432" y="855564"/>
                      <a:pt x="138963" y="860480"/>
                    </a:cubicBezTo>
                    <a:cubicBezTo>
                      <a:pt x="144494" y="865396"/>
                      <a:pt x="132817" y="867853"/>
                      <a:pt x="161085" y="849418"/>
                    </a:cubicBezTo>
                    <a:cubicBezTo>
                      <a:pt x="189353" y="830983"/>
                      <a:pt x="241587" y="779364"/>
                      <a:pt x="308569" y="749867"/>
                    </a:cubicBezTo>
                    <a:cubicBezTo>
                      <a:pt x="375551" y="720370"/>
                      <a:pt x="519348" y="692717"/>
                      <a:pt x="562979" y="672438"/>
                    </a:cubicBezTo>
                    <a:cubicBezTo>
                      <a:pt x="606610" y="652159"/>
                      <a:pt x="588788" y="677969"/>
                      <a:pt x="570353" y="628193"/>
                    </a:cubicBezTo>
                    <a:cubicBezTo>
                      <a:pt x="551918" y="578417"/>
                      <a:pt x="476947" y="444452"/>
                      <a:pt x="452366" y="373783"/>
                    </a:cubicBezTo>
                    <a:cubicBezTo>
                      <a:pt x="427785" y="303114"/>
                      <a:pt x="422255" y="251494"/>
                      <a:pt x="422869" y="204176"/>
                    </a:cubicBezTo>
                    <a:cubicBezTo>
                      <a:pt x="423483" y="156858"/>
                      <a:pt x="448679" y="113842"/>
                      <a:pt x="456053" y="89876"/>
                    </a:cubicBezTo>
                    <a:cubicBezTo>
                      <a:pt x="463427" y="65910"/>
                      <a:pt x="475717" y="72056"/>
                      <a:pt x="467114" y="60380"/>
                    </a:cubicBezTo>
                    <a:cubicBezTo>
                      <a:pt x="458511" y="48704"/>
                      <a:pt x="409350" y="-9675"/>
                      <a:pt x="385998" y="1386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674007" y="3987664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083812" y="3293132"/>
                <a:ext cx="1297909" cy="1030701"/>
              </a:xfrm>
              <a:custGeom>
                <a:avLst/>
                <a:gdLst>
                  <a:gd name="connsiteX0" fmla="*/ 48682 w 893952"/>
                  <a:gd name="connsiteY0" fmla="*/ 111800 h 709909"/>
                  <a:gd name="connsiteX1" fmla="*/ 8124 w 893952"/>
                  <a:gd name="connsiteY1" fmla="*/ 215038 h 709909"/>
                  <a:gd name="connsiteX2" fmla="*/ 750 w 893952"/>
                  <a:gd name="connsiteY2" fmla="*/ 277719 h 709909"/>
                  <a:gd name="connsiteX3" fmla="*/ 19185 w 893952"/>
                  <a:gd name="connsiteY3" fmla="*/ 403080 h 709909"/>
                  <a:gd name="connsiteX4" fmla="*/ 85553 w 893952"/>
                  <a:gd name="connsiteY4" fmla="*/ 546877 h 709909"/>
                  <a:gd name="connsiteX5" fmla="*/ 151921 w 893952"/>
                  <a:gd name="connsiteY5" fmla="*/ 686987 h 709909"/>
                  <a:gd name="connsiteX6" fmla="*/ 166669 w 893952"/>
                  <a:gd name="connsiteY6" fmla="*/ 709109 h 709909"/>
                  <a:gd name="connsiteX7" fmla="*/ 199853 w 893952"/>
                  <a:gd name="connsiteY7" fmla="*/ 705422 h 709909"/>
                  <a:gd name="connsiteX8" fmla="*/ 432140 w 893952"/>
                  <a:gd name="connsiteY8" fmla="*/ 672238 h 709909"/>
                  <a:gd name="connsiteX9" fmla="*/ 697611 w 893952"/>
                  <a:gd name="connsiteY9" fmla="*/ 657490 h 709909"/>
                  <a:gd name="connsiteX10" fmla="*/ 822972 w 893952"/>
                  <a:gd name="connsiteY10" fmla="*/ 502632 h 709909"/>
                  <a:gd name="connsiteX11" fmla="*/ 893027 w 893952"/>
                  <a:gd name="connsiteY11" fmla="*/ 259284 h 709909"/>
                  <a:gd name="connsiteX12" fmla="*/ 775040 w 893952"/>
                  <a:gd name="connsiteY12" fmla="*/ 185542 h 709909"/>
                  <a:gd name="connsiteX13" fmla="*/ 524317 w 893952"/>
                  <a:gd name="connsiteY13" fmla="*/ 89677 h 709909"/>
                  <a:gd name="connsiteX14" fmla="*/ 336275 w 893952"/>
                  <a:gd name="connsiteY14" fmla="*/ 1187 h 709909"/>
                  <a:gd name="connsiteX15" fmla="*/ 207227 w 893952"/>
                  <a:gd name="connsiteY15" fmla="*/ 41745 h 709909"/>
                  <a:gd name="connsiteX16" fmla="*/ 48682 w 893952"/>
                  <a:gd name="connsiteY16" fmla="*/ 111800 h 70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93952" h="709909">
                    <a:moveTo>
                      <a:pt x="48682" y="111800"/>
                    </a:moveTo>
                    <a:cubicBezTo>
                      <a:pt x="15498" y="140682"/>
                      <a:pt x="16113" y="187385"/>
                      <a:pt x="8124" y="215038"/>
                    </a:cubicBezTo>
                    <a:cubicBezTo>
                      <a:pt x="135" y="242691"/>
                      <a:pt x="-1094" y="246379"/>
                      <a:pt x="750" y="277719"/>
                    </a:cubicBezTo>
                    <a:cubicBezTo>
                      <a:pt x="2594" y="309059"/>
                      <a:pt x="5051" y="358220"/>
                      <a:pt x="19185" y="403080"/>
                    </a:cubicBezTo>
                    <a:cubicBezTo>
                      <a:pt x="33319" y="447940"/>
                      <a:pt x="63430" y="499559"/>
                      <a:pt x="85553" y="546877"/>
                    </a:cubicBezTo>
                    <a:cubicBezTo>
                      <a:pt x="107676" y="594195"/>
                      <a:pt x="138402" y="659948"/>
                      <a:pt x="151921" y="686987"/>
                    </a:cubicBezTo>
                    <a:cubicBezTo>
                      <a:pt x="165440" y="714026"/>
                      <a:pt x="158680" y="706037"/>
                      <a:pt x="166669" y="709109"/>
                    </a:cubicBezTo>
                    <a:cubicBezTo>
                      <a:pt x="174658" y="712181"/>
                      <a:pt x="199853" y="705422"/>
                      <a:pt x="199853" y="705422"/>
                    </a:cubicBezTo>
                    <a:cubicBezTo>
                      <a:pt x="244098" y="699277"/>
                      <a:pt x="349180" y="680227"/>
                      <a:pt x="432140" y="672238"/>
                    </a:cubicBezTo>
                    <a:cubicBezTo>
                      <a:pt x="515100" y="664249"/>
                      <a:pt x="632472" y="685758"/>
                      <a:pt x="697611" y="657490"/>
                    </a:cubicBezTo>
                    <a:cubicBezTo>
                      <a:pt x="762750" y="629222"/>
                      <a:pt x="790403" y="569000"/>
                      <a:pt x="822972" y="502632"/>
                    </a:cubicBezTo>
                    <a:cubicBezTo>
                      <a:pt x="855541" y="436264"/>
                      <a:pt x="901016" y="312132"/>
                      <a:pt x="893027" y="259284"/>
                    </a:cubicBezTo>
                    <a:cubicBezTo>
                      <a:pt x="885038" y="206436"/>
                      <a:pt x="836492" y="213810"/>
                      <a:pt x="775040" y="185542"/>
                    </a:cubicBezTo>
                    <a:cubicBezTo>
                      <a:pt x="713588" y="157274"/>
                      <a:pt x="597444" y="120403"/>
                      <a:pt x="524317" y="89677"/>
                    </a:cubicBezTo>
                    <a:cubicBezTo>
                      <a:pt x="451190" y="58951"/>
                      <a:pt x="389123" y="9176"/>
                      <a:pt x="336275" y="1187"/>
                    </a:cubicBezTo>
                    <a:cubicBezTo>
                      <a:pt x="283427" y="-6802"/>
                      <a:pt x="254545" y="27611"/>
                      <a:pt x="207227" y="41745"/>
                    </a:cubicBezTo>
                    <a:cubicBezTo>
                      <a:pt x="159909" y="55879"/>
                      <a:pt x="81866" y="82918"/>
                      <a:pt x="48682" y="111800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716358" y="3584473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2131707" y="1642227"/>
                <a:ext cx="968979" cy="1311086"/>
              </a:xfrm>
              <a:custGeom>
                <a:avLst/>
                <a:gdLst>
                  <a:gd name="connsiteX0" fmla="*/ 7025 w 667397"/>
                  <a:gd name="connsiteY0" fmla="*/ 777999 h 903028"/>
                  <a:gd name="connsiteX1" fmla="*/ 129574 w 667397"/>
                  <a:gd name="connsiteY1" fmla="*/ 806279 h 903028"/>
                  <a:gd name="connsiteX2" fmla="*/ 256836 w 667397"/>
                  <a:gd name="connsiteY2" fmla="*/ 848700 h 903028"/>
                  <a:gd name="connsiteX3" fmla="*/ 332250 w 667397"/>
                  <a:gd name="connsiteY3" fmla="*/ 900547 h 903028"/>
                  <a:gd name="connsiteX4" fmla="*/ 346390 w 667397"/>
                  <a:gd name="connsiteY4" fmla="*/ 876980 h 903028"/>
                  <a:gd name="connsiteX5" fmla="*/ 336964 w 667397"/>
                  <a:gd name="connsiteY5" fmla="*/ 726151 h 903028"/>
                  <a:gd name="connsiteX6" fmla="*/ 384098 w 667397"/>
                  <a:gd name="connsiteY6" fmla="*/ 542329 h 903028"/>
                  <a:gd name="connsiteX7" fmla="*/ 582060 w 667397"/>
                  <a:gd name="connsiteY7" fmla="*/ 391500 h 903028"/>
                  <a:gd name="connsiteX8" fmla="*/ 662188 w 667397"/>
                  <a:gd name="connsiteY8" fmla="*/ 301945 h 903028"/>
                  <a:gd name="connsiteX9" fmla="*/ 445372 w 667397"/>
                  <a:gd name="connsiteY9" fmla="*/ 165256 h 903028"/>
                  <a:gd name="connsiteX10" fmla="*/ 171995 w 667397"/>
                  <a:gd name="connsiteY10" fmla="*/ 9714 h 903028"/>
                  <a:gd name="connsiteX11" fmla="*/ 96580 w 667397"/>
                  <a:gd name="connsiteY11" fmla="*/ 23854 h 903028"/>
                  <a:gd name="connsiteX12" fmla="*/ 87153 w 667397"/>
                  <a:gd name="connsiteY12" fmla="*/ 85129 h 903028"/>
                  <a:gd name="connsiteX13" fmla="*/ 21166 w 667397"/>
                  <a:gd name="connsiteY13" fmla="*/ 664877 h 903028"/>
                  <a:gd name="connsiteX14" fmla="*/ 7025 w 667397"/>
                  <a:gd name="connsiteY14" fmla="*/ 777999 h 90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397" h="903028">
                    <a:moveTo>
                      <a:pt x="7025" y="777999"/>
                    </a:moveTo>
                    <a:cubicBezTo>
                      <a:pt x="25093" y="801566"/>
                      <a:pt x="87939" y="794496"/>
                      <a:pt x="129574" y="806279"/>
                    </a:cubicBezTo>
                    <a:cubicBezTo>
                      <a:pt x="171209" y="818062"/>
                      <a:pt x="223057" y="832989"/>
                      <a:pt x="256836" y="848700"/>
                    </a:cubicBezTo>
                    <a:cubicBezTo>
                      <a:pt x="290615" y="864411"/>
                      <a:pt x="317324" y="895834"/>
                      <a:pt x="332250" y="900547"/>
                    </a:cubicBezTo>
                    <a:cubicBezTo>
                      <a:pt x="347176" y="905260"/>
                      <a:pt x="345604" y="906046"/>
                      <a:pt x="346390" y="876980"/>
                    </a:cubicBezTo>
                    <a:cubicBezTo>
                      <a:pt x="347176" y="847914"/>
                      <a:pt x="330679" y="781926"/>
                      <a:pt x="336964" y="726151"/>
                    </a:cubicBezTo>
                    <a:cubicBezTo>
                      <a:pt x="343249" y="670376"/>
                      <a:pt x="343249" y="598104"/>
                      <a:pt x="384098" y="542329"/>
                    </a:cubicBezTo>
                    <a:cubicBezTo>
                      <a:pt x="424947" y="486554"/>
                      <a:pt x="535712" y="431564"/>
                      <a:pt x="582060" y="391500"/>
                    </a:cubicBezTo>
                    <a:cubicBezTo>
                      <a:pt x="628408" y="351436"/>
                      <a:pt x="684969" y="339652"/>
                      <a:pt x="662188" y="301945"/>
                    </a:cubicBezTo>
                    <a:cubicBezTo>
                      <a:pt x="639407" y="264238"/>
                      <a:pt x="527071" y="213961"/>
                      <a:pt x="445372" y="165256"/>
                    </a:cubicBezTo>
                    <a:cubicBezTo>
                      <a:pt x="363673" y="116551"/>
                      <a:pt x="230127" y="33281"/>
                      <a:pt x="171995" y="9714"/>
                    </a:cubicBezTo>
                    <a:cubicBezTo>
                      <a:pt x="113863" y="-13853"/>
                      <a:pt x="110720" y="11285"/>
                      <a:pt x="96580" y="23854"/>
                    </a:cubicBezTo>
                    <a:cubicBezTo>
                      <a:pt x="82440" y="36423"/>
                      <a:pt x="99722" y="-21708"/>
                      <a:pt x="87153" y="85129"/>
                    </a:cubicBezTo>
                    <a:cubicBezTo>
                      <a:pt x="74584" y="191966"/>
                      <a:pt x="32164" y="550970"/>
                      <a:pt x="21166" y="664877"/>
                    </a:cubicBezTo>
                    <a:cubicBezTo>
                      <a:pt x="10168" y="778784"/>
                      <a:pt x="-11043" y="754432"/>
                      <a:pt x="7025" y="777999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097984" y="1747796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8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655604" y="2121708"/>
                <a:ext cx="1063107" cy="1288685"/>
              </a:xfrm>
              <a:custGeom>
                <a:avLst/>
                <a:gdLst>
                  <a:gd name="connsiteX0" fmla="*/ 339958 w 732229"/>
                  <a:gd name="connsiteY0" fmla="*/ 1663 h 887599"/>
                  <a:gd name="connsiteX1" fmla="*/ 205734 w 732229"/>
                  <a:gd name="connsiteY1" fmla="*/ 93942 h 887599"/>
                  <a:gd name="connsiteX2" fmla="*/ 50537 w 732229"/>
                  <a:gd name="connsiteY2" fmla="*/ 207194 h 887599"/>
                  <a:gd name="connsiteX3" fmla="*/ 8592 w 732229"/>
                  <a:gd name="connsiteY3" fmla="*/ 324640 h 887599"/>
                  <a:gd name="connsiteX4" fmla="*/ 204 w 732229"/>
                  <a:gd name="connsiteY4" fmla="*/ 442085 h 887599"/>
                  <a:gd name="connsiteX5" fmla="*/ 12787 w 732229"/>
                  <a:gd name="connsiteY5" fmla="*/ 584698 h 887599"/>
                  <a:gd name="connsiteX6" fmla="*/ 46343 w 732229"/>
                  <a:gd name="connsiteY6" fmla="*/ 622449 h 887599"/>
                  <a:gd name="connsiteX7" fmla="*/ 142816 w 732229"/>
                  <a:gd name="connsiteY7" fmla="*/ 710533 h 887599"/>
                  <a:gd name="connsiteX8" fmla="*/ 235095 w 732229"/>
                  <a:gd name="connsiteY8" fmla="*/ 827979 h 887599"/>
                  <a:gd name="connsiteX9" fmla="*/ 260262 w 732229"/>
                  <a:gd name="connsiteY9" fmla="*/ 836368 h 887599"/>
                  <a:gd name="connsiteX10" fmla="*/ 331569 w 732229"/>
                  <a:gd name="connsiteY10" fmla="*/ 886702 h 887599"/>
                  <a:gd name="connsiteX11" fmla="*/ 369319 w 732229"/>
                  <a:gd name="connsiteY11" fmla="*/ 869924 h 887599"/>
                  <a:gd name="connsiteX12" fmla="*/ 537099 w 732229"/>
                  <a:gd name="connsiteY12" fmla="*/ 802812 h 887599"/>
                  <a:gd name="connsiteX13" fmla="*/ 646156 w 732229"/>
                  <a:gd name="connsiteY13" fmla="*/ 769256 h 887599"/>
                  <a:gd name="connsiteX14" fmla="*/ 688101 w 732229"/>
                  <a:gd name="connsiteY14" fmla="*/ 622449 h 887599"/>
                  <a:gd name="connsiteX15" fmla="*/ 730046 w 732229"/>
                  <a:gd name="connsiteY15" fmla="*/ 408529 h 887599"/>
                  <a:gd name="connsiteX16" fmla="*/ 616794 w 732229"/>
                  <a:gd name="connsiteY16" fmla="*/ 215583 h 887599"/>
                  <a:gd name="connsiteX17" fmla="*/ 499348 w 732229"/>
                  <a:gd name="connsiteY17" fmla="*/ 47803 h 887599"/>
                  <a:gd name="connsiteX18" fmla="*/ 339958 w 732229"/>
                  <a:gd name="connsiteY18" fmla="*/ 1663 h 88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2229" h="887599">
                    <a:moveTo>
                      <a:pt x="339958" y="1663"/>
                    </a:moveTo>
                    <a:cubicBezTo>
                      <a:pt x="291022" y="9353"/>
                      <a:pt x="253971" y="59687"/>
                      <a:pt x="205734" y="93942"/>
                    </a:cubicBezTo>
                    <a:cubicBezTo>
                      <a:pt x="157497" y="128197"/>
                      <a:pt x="83394" y="168744"/>
                      <a:pt x="50537" y="207194"/>
                    </a:cubicBezTo>
                    <a:cubicBezTo>
                      <a:pt x="17680" y="245644"/>
                      <a:pt x="16981" y="285492"/>
                      <a:pt x="8592" y="324640"/>
                    </a:cubicBezTo>
                    <a:cubicBezTo>
                      <a:pt x="203" y="363788"/>
                      <a:pt x="-495" y="398742"/>
                      <a:pt x="204" y="442085"/>
                    </a:cubicBezTo>
                    <a:cubicBezTo>
                      <a:pt x="903" y="485428"/>
                      <a:pt x="5097" y="554637"/>
                      <a:pt x="12787" y="584698"/>
                    </a:cubicBezTo>
                    <a:cubicBezTo>
                      <a:pt x="20477" y="614759"/>
                      <a:pt x="24672" y="601477"/>
                      <a:pt x="46343" y="622449"/>
                    </a:cubicBezTo>
                    <a:cubicBezTo>
                      <a:pt x="68014" y="643421"/>
                      <a:pt x="111357" y="676278"/>
                      <a:pt x="142816" y="710533"/>
                    </a:cubicBezTo>
                    <a:cubicBezTo>
                      <a:pt x="174275" y="744788"/>
                      <a:pt x="215521" y="807007"/>
                      <a:pt x="235095" y="827979"/>
                    </a:cubicBezTo>
                    <a:cubicBezTo>
                      <a:pt x="254669" y="848951"/>
                      <a:pt x="244183" y="826581"/>
                      <a:pt x="260262" y="836368"/>
                    </a:cubicBezTo>
                    <a:cubicBezTo>
                      <a:pt x="276341" y="846155"/>
                      <a:pt x="313393" y="881109"/>
                      <a:pt x="331569" y="886702"/>
                    </a:cubicBezTo>
                    <a:cubicBezTo>
                      <a:pt x="349745" y="892295"/>
                      <a:pt x="369319" y="869924"/>
                      <a:pt x="369319" y="869924"/>
                    </a:cubicBezTo>
                    <a:cubicBezTo>
                      <a:pt x="403574" y="855942"/>
                      <a:pt x="490960" y="819590"/>
                      <a:pt x="537099" y="802812"/>
                    </a:cubicBezTo>
                    <a:cubicBezTo>
                      <a:pt x="583238" y="786034"/>
                      <a:pt x="620989" y="799316"/>
                      <a:pt x="646156" y="769256"/>
                    </a:cubicBezTo>
                    <a:cubicBezTo>
                      <a:pt x="671323" y="739196"/>
                      <a:pt x="674119" y="682570"/>
                      <a:pt x="688101" y="622449"/>
                    </a:cubicBezTo>
                    <a:cubicBezTo>
                      <a:pt x="702083" y="562328"/>
                      <a:pt x="741931" y="476340"/>
                      <a:pt x="730046" y="408529"/>
                    </a:cubicBezTo>
                    <a:cubicBezTo>
                      <a:pt x="718162" y="340718"/>
                      <a:pt x="655244" y="275704"/>
                      <a:pt x="616794" y="215583"/>
                    </a:cubicBezTo>
                    <a:cubicBezTo>
                      <a:pt x="578344" y="155462"/>
                      <a:pt x="544089" y="82058"/>
                      <a:pt x="499348" y="47803"/>
                    </a:cubicBezTo>
                    <a:cubicBezTo>
                      <a:pt x="454607" y="13548"/>
                      <a:pt x="388894" y="-6027"/>
                      <a:pt x="339958" y="1663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877174" y="2306856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7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396618" y="1921222"/>
                <a:ext cx="1159349" cy="1671289"/>
              </a:xfrm>
              <a:custGeom>
                <a:avLst/>
                <a:gdLst>
                  <a:gd name="connsiteX0" fmla="*/ 165142 w 798517"/>
                  <a:gd name="connsiteY0" fmla="*/ 22304 h 1151122"/>
                  <a:gd name="connsiteX1" fmla="*/ 14140 w 798517"/>
                  <a:gd name="connsiteY1" fmla="*/ 139750 h 1151122"/>
                  <a:gd name="connsiteX2" fmla="*/ 18334 w 798517"/>
                  <a:gd name="connsiteY2" fmla="*/ 181695 h 1151122"/>
                  <a:gd name="connsiteX3" fmla="*/ 119002 w 798517"/>
                  <a:gd name="connsiteY3" fmla="*/ 315919 h 1151122"/>
                  <a:gd name="connsiteX4" fmla="*/ 253226 w 798517"/>
                  <a:gd name="connsiteY4" fmla="*/ 513060 h 1151122"/>
                  <a:gd name="connsiteX5" fmla="*/ 244837 w 798517"/>
                  <a:gd name="connsiteY5" fmla="*/ 596950 h 1151122"/>
                  <a:gd name="connsiteX6" fmla="*/ 211281 w 798517"/>
                  <a:gd name="connsiteY6" fmla="*/ 747952 h 1151122"/>
                  <a:gd name="connsiteX7" fmla="*/ 173531 w 798517"/>
                  <a:gd name="connsiteY7" fmla="*/ 911537 h 1151122"/>
                  <a:gd name="connsiteX8" fmla="*/ 194503 w 798517"/>
                  <a:gd name="connsiteY8" fmla="*/ 945093 h 1151122"/>
                  <a:gd name="connsiteX9" fmla="*/ 345505 w 798517"/>
                  <a:gd name="connsiteY9" fmla="*/ 1028983 h 1151122"/>
                  <a:gd name="connsiteX10" fmla="*/ 664287 w 798517"/>
                  <a:gd name="connsiteY10" fmla="*/ 1142234 h 1151122"/>
                  <a:gd name="connsiteX11" fmla="*/ 693648 w 798517"/>
                  <a:gd name="connsiteY11" fmla="*/ 1138040 h 1151122"/>
                  <a:gd name="connsiteX12" fmla="*/ 718815 w 798517"/>
                  <a:gd name="connsiteY12" fmla="*/ 1091900 h 1151122"/>
                  <a:gd name="connsiteX13" fmla="*/ 798511 w 798517"/>
                  <a:gd name="connsiteY13" fmla="*/ 601144 h 1151122"/>
                  <a:gd name="connsiteX14" fmla="*/ 723010 w 798517"/>
                  <a:gd name="connsiteY14" fmla="*/ 479504 h 1151122"/>
                  <a:gd name="connsiteX15" fmla="*/ 676870 w 798517"/>
                  <a:gd name="connsiteY15" fmla="*/ 353669 h 1151122"/>
                  <a:gd name="connsiteX16" fmla="*/ 655898 w 798517"/>
                  <a:gd name="connsiteY16" fmla="*/ 236223 h 1151122"/>
                  <a:gd name="connsiteX17" fmla="*/ 462951 w 798517"/>
                  <a:gd name="connsiteY17" fmla="*/ 135555 h 1151122"/>
                  <a:gd name="connsiteX18" fmla="*/ 223865 w 798517"/>
                  <a:gd name="connsiteY18" fmla="*/ 9721 h 1151122"/>
                  <a:gd name="connsiteX19" fmla="*/ 165142 w 798517"/>
                  <a:gd name="connsiteY19" fmla="*/ 22304 h 1151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8517" h="1151122">
                    <a:moveTo>
                      <a:pt x="165142" y="22304"/>
                    </a:moveTo>
                    <a:cubicBezTo>
                      <a:pt x="130188" y="43975"/>
                      <a:pt x="38608" y="113185"/>
                      <a:pt x="14140" y="139750"/>
                    </a:cubicBezTo>
                    <a:cubicBezTo>
                      <a:pt x="-10328" y="166315"/>
                      <a:pt x="857" y="152334"/>
                      <a:pt x="18334" y="181695"/>
                    </a:cubicBezTo>
                    <a:cubicBezTo>
                      <a:pt x="35811" y="211056"/>
                      <a:pt x="79853" y="260692"/>
                      <a:pt x="119002" y="315919"/>
                    </a:cubicBezTo>
                    <a:cubicBezTo>
                      <a:pt x="158151" y="371146"/>
                      <a:pt x="232254" y="466222"/>
                      <a:pt x="253226" y="513060"/>
                    </a:cubicBezTo>
                    <a:cubicBezTo>
                      <a:pt x="274198" y="559898"/>
                      <a:pt x="251828" y="557801"/>
                      <a:pt x="244837" y="596950"/>
                    </a:cubicBezTo>
                    <a:cubicBezTo>
                      <a:pt x="237846" y="636099"/>
                      <a:pt x="223165" y="695521"/>
                      <a:pt x="211281" y="747952"/>
                    </a:cubicBezTo>
                    <a:cubicBezTo>
                      <a:pt x="199397" y="800383"/>
                      <a:pt x="176327" y="878680"/>
                      <a:pt x="173531" y="911537"/>
                    </a:cubicBezTo>
                    <a:cubicBezTo>
                      <a:pt x="170735" y="944394"/>
                      <a:pt x="165841" y="925519"/>
                      <a:pt x="194503" y="945093"/>
                    </a:cubicBezTo>
                    <a:cubicBezTo>
                      <a:pt x="223165" y="964667"/>
                      <a:pt x="267208" y="996126"/>
                      <a:pt x="345505" y="1028983"/>
                    </a:cubicBezTo>
                    <a:cubicBezTo>
                      <a:pt x="423802" y="1061840"/>
                      <a:pt x="606263" y="1124058"/>
                      <a:pt x="664287" y="1142234"/>
                    </a:cubicBezTo>
                    <a:cubicBezTo>
                      <a:pt x="722311" y="1160410"/>
                      <a:pt x="684560" y="1146429"/>
                      <a:pt x="693648" y="1138040"/>
                    </a:cubicBezTo>
                    <a:cubicBezTo>
                      <a:pt x="702736" y="1129651"/>
                      <a:pt x="701338" y="1181383"/>
                      <a:pt x="718815" y="1091900"/>
                    </a:cubicBezTo>
                    <a:cubicBezTo>
                      <a:pt x="736292" y="1002417"/>
                      <a:pt x="797812" y="703210"/>
                      <a:pt x="798511" y="601144"/>
                    </a:cubicBezTo>
                    <a:cubicBezTo>
                      <a:pt x="799210" y="499078"/>
                      <a:pt x="743283" y="520750"/>
                      <a:pt x="723010" y="479504"/>
                    </a:cubicBezTo>
                    <a:cubicBezTo>
                      <a:pt x="702737" y="438258"/>
                      <a:pt x="688055" y="394216"/>
                      <a:pt x="676870" y="353669"/>
                    </a:cubicBezTo>
                    <a:cubicBezTo>
                      <a:pt x="665685" y="313122"/>
                      <a:pt x="691551" y="272575"/>
                      <a:pt x="655898" y="236223"/>
                    </a:cubicBezTo>
                    <a:cubicBezTo>
                      <a:pt x="620245" y="199871"/>
                      <a:pt x="462951" y="135555"/>
                      <a:pt x="462951" y="135555"/>
                    </a:cubicBezTo>
                    <a:cubicBezTo>
                      <a:pt x="390946" y="97805"/>
                      <a:pt x="270005" y="27897"/>
                      <a:pt x="223865" y="9721"/>
                    </a:cubicBezTo>
                    <a:cubicBezTo>
                      <a:pt x="177725" y="-8455"/>
                      <a:pt x="200096" y="633"/>
                      <a:pt x="165142" y="22304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2731520" y="1575071"/>
                <a:ext cx="1514365" cy="525602"/>
              </a:xfrm>
              <a:custGeom>
                <a:avLst/>
                <a:gdLst>
                  <a:gd name="connsiteX0" fmla="*/ 15030 w 1043039"/>
                  <a:gd name="connsiteY0" fmla="*/ 21634 h 362015"/>
                  <a:gd name="connsiteX1" fmla="*/ 61169 w 1043039"/>
                  <a:gd name="connsiteY1" fmla="*/ 189414 h 362015"/>
                  <a:gd name="connsiteX2" fmla="*/ 157643 w 1043039"/>
                  <a:gd name="connsiteY2" fmla="*/ 248137 h 362015"/>
                  <a:gd name="connsiteX3" fmla="*/ 270894 w 1043039"/>
                  <a:gd name="connsiteY3" fmla="*/ 323637 h 362015"/>
                  <a:gd name="connsiteX4" fmla="*/ 308645 w 1043039"/>
                  <a:gd name="connsiteY4" fmla="*/ 348804 h 362015"/>
                  <a:gd name="connsiteX5" fmla="*/ 447063 w 1043039"/>
                  <a:gd name="connsiteY5" fmla="*/ 357193 h 362015"/>
                  <a:gd name="connsiteX6" fmla="*/ 564509 w 1043039"/>
                  <a:gd name="connsiteY6" fmla="*/ 273304 h 362015"/>
                  <a:gd name="connsiteX7" fmla="*/ 640010 w 1043039"/>
                  <a:gd name="connsiteY7" fmla="*/ 218775 h 362015"/>
                  <a:gd name="connsiteX8" fmla="*/ 732289 w 1043039"/>
                  <a:gd name="connsiteY8" fmla="*/ 239748 h 362015"/>
                  <a:gd name="connsiteX9" fmla="*/ 849735 w 1043039"/>
                  <a:gd name="connsiteY9" fmla="*/ 260720 h 362015"/>
                  <a:gd name="connsiteX10" fmla="*/ 1030098 w 1043039"/>
                  <a:gd name="connsiteY10" fmla="*/ 113913 h 362015"/>
                  <a:gd name="connsiteX11" fmla="*/ 950402 w 1043039"/>
                  <a:gd name="connsiteY11" fmla="*/ 34217 h 362015"/>
                  <a:gd name="connsiteX12" fmla="*/ 329617 w 1043039"/>
                  <a:gd name="connsiteY12" fmla="*/ 4856 h 362015"/>
                  <a:gd name="connsiteX13" fmla="*/ 15030 w 1043039"/>
                  <a:gd name="connsiteY13" fmla="*/ 21634 h 362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3039" h="362015">
                    <a:moveTo>
                      <a:pt x="15030" y="21634"/>
                    </a:moveTo>
                    <a:cubicBezTo>
                      <a:pt x="-29711" y="52394"/>
                      <a:pt x="37400" y="151663"/>
                      <a:pt x="61169" y="189414"/>
                    </a:cubicBezTo>
                    <a:cubicBezTo>
                      <a:pt x="84938" y="227165"/>
                      <a:pt x="122689" y="225767"/>
                      <a:pt x="157643" y="248137"/>
                    </a:cubicBezTo>
                    <a:cubicBezTo>
                      <a:pt x="192597" y="270507"/>
                      <a:pt x="270894" y="323637"/>
                      <a:pt x="270894" y="323637"/>
                    </a:cubicBezTo>
                    <a:cubicBezTo>
                      <a:pt x="296061" y="340415"/>
                      <a:pt x="279283" y="343211"/>
                      <a:pt x="308645" y="348804"/>
                    </a:cubicBezTo>
                    <a:cubicBezTo>
                      <a:pt x="338007" y="354397"/>
                      <a:pt x="404419" y="369776"/>
                      <a:pt x="447063" y="357193"/>
                    </a:cubicBezTo>
                    <a:cubicBezTo>
                      <a:pt x="489707" y="344610"/>
                      <a:pt x="564509" y="273304"/>
                      <a:pt x="564509" y="273304"/>
                    </a:cubicBezTo>
                    <a:cubicBezTo>
                      <a:pt x="596667" y="250234"/>
                      <a:pt x="612047" y="224368"/>
                      <a:pt x="640010" y="218775"/>
                    </a:cubicBezTo>
                    <a:cubicBezTo>
                      <a:pt x="667973" y="213182"/>
                      <a:pt x="697335" y="232757"/>
                      <a:pt x="732289" y="239748"/>
                    </a:cubicBezTo>
                    <a:cubicBezTo>
                      <a:pt x="767243" y="246739"/>
                      <a:pt x="800100" y="281693"/>
                      <a:pt x="849735" y="260720"/>
                    </a:cubicBezTo>
                    <a:cubicBezTo>
                      <a:pt x="899370" y="239748"/>
                      <a:pt x="1013320" y="151663"/>
                      <a:pt x="1030098" y="113913"/>
                    </a:cubicBezTo>
                    <a:cubicBezTo>
                      <a:pt x="1046876" y="76163"/>
                      <a:pt x="1067149" y="52393"/>
                      <a:pt x="950402" y="34217"/>
                    </a:cubicBezTo>
                    <a:cubicBezTo>
                      <a:pt x="833655" y="16041"/>
                      <a:pt x="484114" y="9050"/>
                      <a:pt x="329617" y="4856"/>
                    </a:cubicBezTo>
                    <a:cubicBezTo>
                      <a:pt x="175120" y="662"/>
                      <a:pt x="59771" y="-9126"/>
                      <a:pt x="15030" y="21634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092709" y="1445487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9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2638507" y="4624170"/>
                <a:ext cx="1513300" cy="1090135"/>
              </a:xfrm>
              <a:custGeom>
                <a:avLst/>
                <a:gdLst>
                  <a:gd name="connsiteX0" fmla="*/ 941089 w 1042305"/>
                  <a:gd name="connsiteY0" fmla="*/ 935 h 750845"/>
                  <a:gd name="connsiteX1" fmla="*/ 588992 w 1042305"/>
                  <a:gd name="connsiteY1" fmla="*/ 42976 h 750845"/>
                  <a:gd name="connsiteX2" fmla="*/ 394551 w 1042305"/>
                  <a:gd name="connsiteY2" fmla="*/ 90273 h 750845"/>
                  <a:gd name="connsiteX3" fmla="*/ 205365 w 1042305"/>
                  <a:gd name="connsiteY3" fmla="*/ 274204 h 750845"/>
                  <a:gd name="connsiteX4" fmla="*/ 413 w 1042305"/>
                  <a:gd name="connsiteY4" fmla="*/ 710383 h 750845"/>
                  <a:gd name="connsiteX5" fmla="*/ 163323 w 1042305"/>
                  <a:gd name="connsiteY5" fmla="*/ 715638 h 750845"/>
                  <a:gd name="connsiteX6" fmla="*/ 520675 w 1042305"/>
                  <a:gd name="connsiteY6" fmla="*/ 568493 h 750845"/>
                  <a:gd name="connsiteX7" fmla="*/ 899047 w 1042305"/>
                  <a:gd name="connsiteY7" fmla="*/ 263693 h 750845"/>
                  <a:gd name="connsiteX8" fmla="*/ 1040937 w 1042305"/>
                  <a:gd name="connsiteY8" fmla="*/ 85018 h 750845"/>
                  <a:gd name="connsiteX9" fmla="*/ 941089 w 1042305"/>
                  <a:gd name="connsiteY9" fmla="*/ 935 h 75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305" h="750845">
                    <a:moveTo>
                      <a:pt x="941089" y="935"/>
                    </a:moveTo>
                    <a:cubicBezTo>
                      <a:pt x="865765" y="-6072"/>
                      <a:pt x="680081" y="28086"/>
                      <a:pt x="588992" y="42976"/>
                    </a:cubicBezTo>
                    <a:cubicBezTo>
                      <a:pt x="497903" y="57866"/>
                      <a:pt x="458489" y="51735"/>
                      <a:pt x="394551" y="90273"/>
                    </a:cubicBezTo>
                    <a:cubicBezTo>
                      <a:pt x="330613" y="128811"/>
                      <a:pt x="271055" y="170852"/>
                      <a:pt x="205365" y="274204"/>
                    </a:cubicBezTo>
                    <a:cubicBezTo>
                      <a:pt x="139675" y="377556"/>
                      <a:pt x="7420" y="636811"/>
                      <a:pt x="413" y="710383"/>
                    </a:cubicBezTo>
                    <a:cubicBezTo>
                      <a:pt x="-6594" y="783955"/>
                      <a:pt x="76613" y="739286"/>
                      <a:pt x="163323" y="715638"/>
                    </a:cubicBezTo>
                    <a:cubicBezTo>
                      <a:pt x="250033" y="691990"/>
                      <a:pt x="398054" y="643817"/>
                      <a:pt x="520675" y="568493"/>
                    </a:cubicBezTo>
                    <a:cubicBezTo>
                      <a:pt x="643296" y="493169"/>
                      <a:pt x="812337" y="344272"/>
                      <a:pt x="899047" y="263693"/>
                    </a:cubicBezTo>
                    <a:cubicBezTo>
                      <a:pt x="985757" y="183114"/>
                      <a:pt x="1032178" y="127059"/>
                      <a:pt x="1040937" y="85018"/>
                    </a:cubicBezTo>
                    <a:cubicBezTo>
                      <a:pt x="1049696" y="42977"/>
                      <a:pt x="1016413" y="7942"/>
                      <a:pt x="941089" y="935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308402" y="4655518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871260" y="2154504"/>
                <a:ext cx="575241" cy="50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6</a:t>
                </a:r>
                <a:endParaRPr lang="en-US" sz="24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925" y="4271657"/>
              <a:ext cx="515350" cy="515350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85525" y="3106360"/>
              <a:ext cx="1878829" cy="2236474"/>
              <a:chOff x="1924623" y="3010102"/>
              <a:chExt cx="1878829" cy="2236474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924623" y="3628172"/>
                <a:ext cx="1878829" cy="1618404"/>
                <a:chOff x="1679737" y="4422933"/>
                <a:chExt cx="1294068" cy="1114698"/>
              </a:xfrm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grpSpPr>
            <p:sp>
              <p:nvSpPr>
                <p:cNvPr id="118" name="Freeform 117"/>
                <p:cNvSpPr/>
                <p:nvPr/>
              </p:nvSpPr>
              <p:spPr>
                <a:xfrm rot="629369">
                  <a:off x="1962384" y="4422933"/>
                  <a:ext cx="1011421" cy="589419"/>
                </a:xfrm>
                <a:custGeom>
                  <a:avLst/>
                  <a:gdLst>
                    <a:gd name="connsiteX0" fmla="*/ 895611 w 895611"/>
                    <a:gd name="connsiteY0" fmla="*/ 0 h 557408"/>
                    <a:gd name="connsiteX1" fmla="*/ 300624 w 895611"/>
                    <a:gd name="connsiteY1" fmla="*/ 194153 h 557408"/>
                    <a:gd name="connsiteX2" fmla="*/ 0 w 895611"/>
                    <a:gd name="connsiteY2" fmla="*/ 557408 h 557408"/>
                    <a:gd name="connsiteX3" fmla="*/ 0 w 895611"/>
                    <a:gd name="connsiteY3" fmla="*/ 557408 h 55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5611" h="557408">
                      <a:moveTo>
                        <a:pt x="895611" y="0"/>
                      </a:moveTo>
                      <a:cubicBezTo>
                        <a:pt x="672751" y="50626"/>
                        <a:pt x="449892" y="101252"/>
                        <a:pt x="300624" y="194153"/>
                      </a:cubicBezTo>
                      <a:cubicBezTo>
                        <a:pt x="151356" y="287054"/>
                        <a:pt x="0" y="557408"/>
                        <a:pt x="0" y="557408"/>
                      </a:cubicBezTo>
                      <a:lnTo>
                        <a:pt x="0" y="557408"/>
                      </a:lnTo>
                    </a:path>
                  </a:pathLst>
                </a:custGeom>
                <a:noFill/>
                <a:ln w="47625">
                  <a:solidFill>
                    <a:srgbClr val="FF0000"/>
                  </a:solidFill>
                  <a:headEnd type="none" w="med" len="med"/>
                  <a:tailEnd type="stealth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rot="3594241">
                  <a:off x="1934617" y="4977785"/>
                  <a:ext cx="733769" cy="385924"/>
                </a:xfrm>
                <a:custGeom>
                  <a:avLst/>
                  <a:gdLst>
                    <a:gd name="connsiteX0" fmla="*/ 895611 w 895611"/>
                    <a:gd name="connsiteY0" fmla="*/ 0 h 557408"/>
                    <a:gd name="connsiteX1" fmla="*/ 300624 w 895611"/>
                    <a:gd name="connsiteY1" fmla="*/ 194153 h 557408"/>
                    <a:gd name="connsiteX2" fmla="*/ 0 w 895611"/>
                    <a:gd name="connsiteY2" fmla="*/ 557408 h 557408"/>
                    <a:gd name="connsiteX3" fmla="*/ 0 w 895611"/>
                    <a:gd name="connsiteY3" fmla="*/ 557408 h 55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5611" h="557408">
                      <a:moveTo>
                        <a:pt x="895611" y="0"/>
                      </a:moveTo>
                      <a:cubicBezTo>
                        <a:pt x="672751" y="50626"/>
                        <a:pt x="449892" y="101252"/>
                        <a:pt x="300624" y="194153"/>
                      </a:cubicBezTo>
                      <a:cubicBezTo>
                        <a:pt x="151356" y="287054"/>
                        <a:pt x="0" y="557408"/>
                        <a:pt x="0" y="557408"/>
                      </a:cubicBezTo>
                      <a:lnTo>
                        <a:pt x="0" y="557408"/>
                      </a:lnTo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headEnd type="none" w="med" len="med"/>
                  <a:tailEnd type="stealth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 rot="19611301">
                  <a:off x="1679737" y="4428667"/>
                  <a:ext cx="299912" cy="207242"/>
                </a:xfrm>
                <a:custGeom>
                  <a:avLst/>
                  <a:gdLst>
                    <a:gd name="connsiteX0" fmla="*/ 895611 w 895611"/>
                    <a:gd name="connsiteY0" fmla="*/ 0 h 557408"/>
                    <a:gd name="connsiteX1" fmla="*/ 300624 w 895611"/>
                    <a:gd name="connsiteY1" fmla="*/ 194153 h 557408"/>
                    <a:gd name="connsiteX2" fmla="*/ 0 w 895611"/>
                    <a:gd name="connsiteY2" fmla="*/ 557408 h 557408"/>
                    <a:gd name="connsiteX3" fmla="*/ 0 w 895611"/>
                    <a:gd name="connsiteY3" fmla="*/ 557408 h 55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5611" h="557408">
                      <a:moveTo>
                        <a:pt x="895611" y="0"/>
                      </a:moveTo>
                      <a:cubicBezTo>
                        <a:pt x="672751" y="50626"/>
                        <a:pt x="449892" y="101252"/>
                        <a:pt x="300624" y="194153"/>
                      </a:cubicBezTo>
                      <a:cubicBezTo>
                        <a:pt x="151356" y="287054"/>
                        <a:pt x="0" y="557408"/>
                        <a:pt x="0" y="557408"/>
                      </a:cubicBezTo>
                      <a:lnTo>
                        <a:pt x="0" y="557408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headEnd type="none" w="lg" len="lg"/>
                  <a:tailEnd type="stealth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17" name="Freeform 116"/>
              <p:cNvSpPr/>
              <p:nvPr/>
            </p:nvSpPr>
            <p:spPr>
              <a:xfrm>
                <a:off x="2141772" y="3010102"/>
                <a:ext cx="1017899" cy="1179167"/>
              </a:xfrm>
              <a:custGeom>
                <a:avLst/>
                <a:gdLst>
                  <a:gd name="connsiteX0" fmla="*/ 571500 w 571500"/>
                  <a:gd name="connsiteY0" fmla="*/ 0 h 736600"/>
                  <a:gd name="connsiteX1" fmla="*/ 101600 w 571500"/>
                  <a:gd name="connsiteY1" fmla="*/ 552450 h 736600"/>
                  <a:gd name="connsiteX2" fmla="*/ 0 w 571500"/>
                  <a:gd name="connsiteY2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0" h="736600">
                    <a:moveTo>
                      <a:pt x="571500" y="0"/>
                    </a:moveTo>
                    <a:cubicBezTo>
                      <a:pt x="384175" y="214841"/>
                      <a:pt x="196850" y="429683"/>
                      <a:pt x="101600" y="552450"/>
                    </a:cubicBezTo>
                    <a:cubicBezTo>
                      <a:pt x="6350" y="675217"/>
                      <a:pt x="0" y="736600"/>
                      <a:pt x="0" y="736600"/>
                    </a:cubicBezTo>
                  </a:path>
                </a:pathLst>
              </a:custGeom>
              <a:noFill/>
              <a:ln w="53975">
                <a:solidFill>
                  <a:srgbClr val="FF0000"/>
                </a:solidFill>
                <a:tailEnd type="stealt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6" t="62199" r="17536" b="31146"/>
          <a:stretch/>
        </p:blipFill>
        <p:spPr>
          <a:xfrm>
            <a:off x="964898" y="6053036"/>
            <a:ext cx="583842" cy="41884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3" t="57603" r="5710" b="38523"/>
          <a:stretch/>
        </p:blipFill>
        <p:spPr>
          <a:xfrm>
            <a:off x="1015871" y="5759371"/>
            <a:ext cx="522514" cy="24384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9" t="14647" r="56970" b="80649"/>
          <a:stretch/>
        </p:blipFill>
        <p:spPr>
          <a:xfrm>
            <a:off x="1149524" y="6388442"/>
            <a:ext cx="278675" cy="296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947" y="5740602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True crowd flow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03765" y="6057612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 + Trend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94760" y="637061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predictions</a:t>
            </a:r>
          </a:p>
        </p:txBody>
      </p:sp>
    </p:spTree>
    <p:extLst>
      <p:ext uri="{BB962C8B-B14F-4D97-AF65-F5344CB8AC3E}">
        <p14:creationId xmlns:p14="http://schemas.microsoft.com/office/powerpoint/2010/main" val="80182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2409" y="921990"/>
            <a:ext cx="415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881157" y="2302479"/>
            <a:ext cx="558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Minh Hoang</a:t>
            </a:r>
            <a:endParaRPr lang="en-US" sz="2400" dirty="0">
              <a:hlinkClick r:id="rId2"/>
            </a:endParaRPr>
          </a:p>
          <a:p>
            <a:pPr algn="ctr"/>
            <a:r>
              <a:rPr lang="en-US" sz="2400" dirty="0">
                <a:hlinkClick r:id="rId2"/>
              </a:rPr>
              <a:t>mhoang@cs.ucsb.edu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Code &amp; data are available here: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71" y="4120510"/>
            <a:ext cx="2051438" cy="20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Occupy Wall Street, Sep,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7658" y="4895388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8am Sep, 17, 2014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428"/>
          <a:stretch/>
        </p:blipFill>
        <p:spPr>
          <a:xfrm>
            <a:off x="5185892" y="2420259"/>
            <a:ext cx="3200400" cy="240211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/>
          <a:srcRect t="22222" r="7875" b="4178"/>
          <a:stretch/>
        </p:blipFill>
        <p:spPr>
          <a:xfrm>
            <a:off x="1565126" y="1574656"/>
            <a:ext cx="3077209" cy="414985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13" y="4155416"/>
            <a:ext cx="515350" cy="5153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35713" y="2990119"/>
            <a:ext cx="1878829" cy="2236474"/>
            <a:chOff x="1924623" y="3010102"/>
            <a:chExt cx="1878829" cy="2236474"/>
          </a:xfrm>
        </p:grpSpPr>
        <p:grpSp>
          <p:nvGrpSpPr>
            <p:cNvPr id="112" name="Group 111"/>
            <p:cNvGrpSpPr/>
            <p:nvPr/>
          </p:nvGrpSpPr>
          <p:grpSpPr>
            <a:xfrm>
              <a:off x="1924623" y="3628172"/>
              <a:ext cx="1878829" cy="1618404"/>
              <a:chOff x="1679737" y="4422933"/>
              <a:chExt cx="1294068" cy="1114698"/>
            </a:xfr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grpSpPr>
          <p:sp>
            <p:nvSpPr>
              <p:cNvPr id="114" name="Freeform 113"/>
              <p:cNvSpPr/>
              <p:nvPr/>
            </p:nvSpPr>
            <p:spPr>
              <a:xfrm rot="629369">
                <a:off x="1962384" y="4422933"/>
                <a:ext cx="1011421" cy="589419"/>
              </a:xfrm>
              <a:custGeom>
                <a:avLst/>
                <a:gdLst>
                  <a:gd name="connsiteX0" fmla="*/ 895611 w 895611"/>
                  <a:gd name="connsiteY0" fmla="*/ 0 h 557408"/>
                  <a:gd name="connsiteX1" fmla="*/ 300624 w 895611"/>
                  <a:gd name="connsiteY1" fmla="*/ 194153 h 557408"/>
                  <a:gd name="connsiteX2" fmla="*/ 0 w 895611"/>
                  <a:gd name="connsiteY2" fmla="*/ 557408 h 557408"/>
                  <a:gd name="connsiteX3" fmla="*/ 0 w 895611"/>
                  <a:gd name="connsiteY3" fmla="*/ 557408 h 55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611" h="557408">
                    <a:moveTo>
                      <a:pt x="895611" y="0"/>
                    </a:moveTo>
                    <a:cubicBezTo>
                      <a:pt x="672751" y="50626"/>
                      <a:pt x="449892" y="101252"/>
                      <a:pt x="300624" y="194153"/>
                    </a:cubicBezTo>
                    <a:cubicBezTo>
                      <a:pt x="151356" y="287054"/>
                      <a:pt x="0" y="557408"/>
                      <a:pt x="0" y="557408"/>
                    </a:cubicBezTo>
                    <a:lnTo>
                      <a:pt x="0" y="557408"/>
                    </a:lnTo>
                  </a:path>
                </a:pathLst>
              </a:custGeom>
              <a:noFill/>
              <a:ln w="47625">
                <a:solidFill>
                  <a:srgbClr val="FF0000"/>
                </a:solidFill>
                <a:headEnd type="none" w="med" len="med"/>
                <a:tailEnd type="stealth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 rot="3594241">
                <a:off x="1934617" y="4977785"/>
                <a:ext cx="733769" cy="385924"/>
              </a:xfrm>
              <a:custGeom>
                <a:avLst/>
                <a:gdLst>
                  <a:gd name="connsiteX0" fmla="*/ 895611 w 895611"/>
                  <a:gd name="connsiteY0" fmla="*/ 0 h 557408"/>
                  <a:gd name="connsiteX1" fmla="*/ 300624 w 895611"/>
                  <a:gd name="connsiteY1" fmla="*/ 194153 h 557408"/>
                  <a:gd name="connsiteX2" fmla="*/ 0 w 895611"/>
                  <a:gd name="connsiteY2" fmla="*/ 557408 h 557408"/>
                  <a:gd name="connsiteX3" fmla="*/ 0 w 895611"/>
                  <a:gd name="connsiteY3" fmla="*/ 557408 h 55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611" h="557408">
                    <a:moveTo>
                      <a:pt x="895611" y="0"/>
                    </a:moveTo>
                    <a:cubicBezTo>
                      <a:pt x="672751" y="50626"/>
                      <a:pt x="449892" y="101252"/>
                      <a:pt x="300624" y="194153"/>
                    </a:cubicBezTo>
                    <a:cubicBezTo>
                      <a:pt x="151356" y="287054"/>
                      <a:pt x="0" y="557408"/>
                      <a:pt x="0" y="557408"/>
                    </a:cubicBezTo>
                    <a:lnTo>
                      <a:pt x="0" y="557408"/>
                    </a:lnTo>
                  </a:path>
                </a:pathLst>
              </a:custGeom>
              <a:noFill/>
              <a:ln w="41275">
                <a:solidFill>
                  <a:srgbClr val="FF0000"/>
                </a:solidFill>
                <a:headEnd type="none" w="med" len="med"/>
                <a:tailEnd type="stealth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 rot="19611301">
                <a:off x="1679737" y="4428667"/>
                <a:ext cx="299912" cy="207242"/>
              </a:xfrm>
              <a:custGeom>
                <a:avLst/>
                <a:gdLst>
                  <a:gd name="connsiteX0" fmla="*/ 895611 w 895611"/>
                  <a:gd name="connsiteY0" fmla="*/ 0 h 557408"/>
                  <a:gd name="connsiteX1" fmla="*/ 300624 w 895611"/>
                  <a:gd name="connsiteY1" fmla="*/ 194153 h 557408"/>
                  <a:gd name="connsiteX2" fmla="*/ 0 w 895611"/>
                  <a:gd name="connsiteY2" fmla="*/ 557408 h 557408"/>
                  <a:gd name="connsiteX3" fmla="*/ 0 w 895611"/>
                  <a:gd name="connsiteY3" fmla="*/ 557408 h 55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611" h="557408">
                    <a:moveTo>
                      <a:pt x="895611" y="0"/>
                    </a:moveTo>
                    <a:cubicBezTo>
                      <a:pt x="672751" y="50626"/>
                      <a:pt x="449892" y="101252"/>
                      <a:pt x="300624" y="194153"/>
                    </a:cubicBezTo>
                    <a:cubicBezTo>
                      <a:pt x="151356" y="287054"/>
                      <a:pt x="0" y="557408"/>
                      <a:pt x="0" y="557408"/>
                    </a:cubicBezTo>
                    <a:lnTo>
                      <a:pt x="0" y="557408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headEnd type="none" w="lg" len="lg"/>
                <a:tailEnd type="stealth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2141772" y="3010102"/>
              <a:ext cx="1017899" cy="1179167"/>
            </a:xfrm>
            <a:custGeom>
              <a:avLst/>
              <a:gdLst>
                <a:gd name="connsiteX0" fmla="*/ 571500 w 571500"/>
                <a:gd name="connsiteY0" fmla="*/ 0 h 736600"/>
                <a:gd name="connsiteX1" fmla="*/ 101600 w 571500"/>
                <a:gd name="connsiteY1" fmla="*/ 552450 h 736600"/>
                <a:gd name="connsiteX2" fmla="*/ 0 w 571500"/>
                <a:gd name="connsiteY2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736600">
                  <a:moveTo>
                    <a:pt x="571500" y="0"/>
                  </a:moveTo>
                  <a:cubicBezTo>
                    <a:pt x="384175" y="214841"/>
                    <a:pt x="196850" y="429683"/>
                    <a:pt x="101600" y="552450"/>
                  </a:cubicBezTo>
                  <a:cubicBezTo>
                    <a:pt x="6350" y="675217"/>
                    <a:pt x="0" y="736600"/>
                    <a:pt x="0" y="736600"/>
                  </a:cubicBezTo>
                </a:path>
              </a:pathLst>
            </a:custGeom>
            <a:noFill/>
            <a:ln w="53975">
              <a:solidFill>
                <a:srgbClr val="FF0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82980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Macroscopic city traffic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76906" y="1511452"/>
            <a:ext cx="2246128" cy="2768604"/>
            <a:chOff x="1821610" y="1536364"/>
            <a:chExt cx="2246128" cy="27686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3483" y="2421845"/>
              <a:ext cx="1971062" cy="18831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821610" y="1536364"/>
              <a:ext cx="22461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Traffic prediction 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for roads/freeway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88481" y="1511452"/>
            <a:ext cx="3212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Flow of crowds prediction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 regions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7634" y="4510754"/>
            <a:ext cx="385073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Microscopic view </a:t>
            </a:r>
          </a:p>
          <a:p>
            <a:pPr algn="ctr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useful for city planning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+ ignore where/when </a:t>
            </a:r>
            <a:br>
              <a:rPr lang="en-US" dirty="0"/>
            </a:br>
            <a:r>
              <a:rPr lang="en-US" dirty="0"/>
              <a:t>traffic flow starts and ends</a:t>
            </a:r>
          </a:p>
          <a:p>
            <a:pPr algn="ctr"/>
            <a:r>
              <a:rPr lang="en-US" dirty="0"/>
              <a:t>+ low-level information overload </a:t>
            </a:r>
          </a:p>
          <a:p>
            <a:pPr algn="ctr"/>
            <a:r>
              <a:rPr lang="en-US" dirty="0"/>
              <a:t>+ high prediction cost</a:t>
            </a:r>
            <a:br>
              <a:rPr lang="en-US" dirty="0"/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0405" y="4510754"/>
            <a:ext cx="3728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Macroscopic prediction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for urban planning</a:t>
            </a:r>
          </a:p>
          <a:p>
            <a:pPr algn="ctr"/>
            <a:r>
              <a:rPr lang="en-US" dirty="0"/>
              <a:t>+ understand regional functions</a:t>
            </a:r>
          </a:p>
          <a:p>
            <a:pPr algn="ctr"/>
            <a:r>
              <a:rPr lang="en-US" dirty="0"/>
              <a:t>+ distribute resources/services</a:t>
            </a:r>
          </a:p>
          <a:p>
            <a:pPr algn="ctr"/>
            <a:r>
              <a:rPr lang="en-US" dirty="0"/>
              <a:t>+ detect city-scale anomaly</a:t>
            </a:r>
          </a:p>
          <a:p>
            <a:pPr algn="ctr"/>
            <a:r>
              <a:rPr lang="en-US" dirty="0"/>
              <a:t>+ lower prediction cost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44" y="2406739"/>
            <a:ext cx="1884411" cy="1884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15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Forecasting Citywide Crowd 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30707" y="2425722"/>
            <a:ext cx="6326337" cy="2062466"/>
            <a:chOff x="1630708" y="3712259"/>
            <a:chExt cx="6326337" cy="2557002"/>
          </a:xfrm>
        </p:grpSpPr>
        <p:grpSp>
          <p:nvGrpSpPr>
            <p:cNvPr id="16" name="Group 15"/>
            <p:cNvGrpSpPr/>
            <p:nvPr/>
          </p:nvGrpSpPr>
          <p:grpSpPr>
            <a:xfrm>
              <a:off x="1630708" y="3712259"/>
              <a:ext cx="6326337" cy="2557002"/>
              <a:chOff x="604177" y="3117850"/>
              <a:chExt cx="7949599" cy="32131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933212" y="3117850"/>
                <a:ext cx="3257794" cy="32131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336928" y="5196804"/>
                <a:ext cx="2742995" cy="791536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New-flow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87954" y="5186136"/>
                <a:ext cx="1206501" cy="78739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Start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32218" y="4003900"/>
                <a:ext cx="1206501" cy="7874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End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868475" y="4017424"/>
                <a:ext cx="2876198" cy="75724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End-flow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04177" y="3873912"/>
                <a:ext cx="1487720" cy="10442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Other regions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079923" y="5057705"/>
                <a:ext cx="1473853" cy="10442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Other regions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214789" y="3851006"/>
              <a:ext cx="1131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3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Challenges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10235" y="1384322"/>
            <a:ext cx="4135093" cy="1348093"/>
            <a:chOff x="1630708" y="3712259"/>
            <a:chExt cx="6326337" cy="2557002"/>
          </a:xfrm>
        </p:grpSpPr>
        <p:grpSp>
          <p:nvGrpSpPr>
            <p:cNvPr id="16" name="Group 15"/>
            <p:cNvGrpSpPr/>
            <p:nvPr/>
          </p:nvGrpSpPr>
          <p:grpSpPr>
            <a:xfrm>
              <a:off x="1630708" y="3712259"/>
              <a:ext cx="6326337" cy="2557002"/>
              <a:chOff x="604177" y="3117850"/>
              <a:chExt cx="7949599" cy="32131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933212" y="3117850"/>
                <a:ext cx="3257794" cy="32131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336928" y="5196804"/>
                <a:ext cx="2742995" cy="791536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New-flow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87954" y="5186136"/>
                <a:ext cx="1206501" cy="78739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Start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32218" y="4003900"/>
                <a:ext cx="1206501" cy="7874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End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868475" y="4017424"/>
                <a:ext cx="2876198" cy="75724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End-flow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04177" y="3873912"/>
                <a:ext cx="1487720" cy="10442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Other regions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079923" y="5057705"/>
                <a:ext cx="1473853" cy="10442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Other regions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236989" y="3851007"/>
              <a:ext cx="1086929" cy="467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/>
                <a:t>A region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1519" y="3673822"/>
            <a:ext cx="4437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1. How to find regions?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2. How to make predictions?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7705" y="3330790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Scalable solution</a:t>
            </a:r>
          </a:p>
          <a:p>
            <a:endParaRPr lang="en-US" dirty="0"/>
          </a:p>
          <a:p>
            <a:r>
              <a:rPr lang="en-US" dirty="0"/>
              <a:t>+ Meaningful regions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7704" y="4664704"/>
            <a:ext cx="3905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Different crowd flow patterns</a:t>
            </a:r>
          </a:p>
          <a:p>
            <a:endParaRPr lang="en-US" dirty="0"/>
          </a:p>
          <a:p>
            <a:r>
              <a:rPr lang="en-US" dirty="0"/>
              <a:t>+ </a:t>
            </a:r>
            <a:r>
              <a:rPr lang="en-US" dirty="0" err="1"/>
              <a:t>Spatio</a:t>
            </a:r>
            <a:r>
              <a:rPr lang="en-US" dirty="0"/>
              <a:t>-temporal dependencies</a:t>
            </a:r>
          </a:p>
          <a:p>
            <a:endParaRPr lang="en-US" dirty="0"/>
          </a:p>
          <a:p>
            <a:r>
              <a:rPr lang="en-US" dirty="0"/>
              <a:t>+ Robust to missing/noisy data</a:t>
            </a:r>
          </a:p>
        </p:txBody>
      </p:sp>
      <p:sp>
        <p:nvSpPr>
          <p:cNvPr id="7" name="Left Brace 6"/>
          <p:cNvSpPr/>
          <p:nvPr/>
        </p:nvSpPr>
        <p:spPr>
          <a:xfrm>
            <a:off x="4889251" y="3343490"/>
            <a:ext cx="275754" cy="9490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4942510" y="4664704"/>
            <a:ext cx="222495" cy="1400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Finding regions</a:t>
            </a:r>
            <a:r>
              <a:rPr lang="en-US" dirty="0"/>
              <a:t>: Map segmentation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92" y="2178342"/>
            <a:ext cx="2029987" cy="1939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5" y="2245225"/>
            <a:ext cx="1884411" cy="1884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851" y="1844635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Road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8969" y="184463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Low-level regions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53181" y="2972790"/>
            <a:ext cx="790310" cy="42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8856" y="3431559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Map segmentation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7598" y="1290944"/>
            <a:ext cx="506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Regions </a:t>
            </a:r>
            <a:r>
              <a:rPr lang="en-US" sz="2000" b="1" dirty="0">
                <a:solidFill>
                  <a:srgbClr val="FF0000"/>
                </a:solidFill>
              </a:rPr>
              <a:t>are city blocks bound by roads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7354" y="4384827"/>
            <a:ext cx="60019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Drawbacks:</a:t>
            </a:r>
          </a:p>
          <a:p>
            <a:pPr marL="457200" indent="-457200">
              <a:buAutoNum type="arabicPeriod"/>
            </a:pPr>
            <a:r>
              <a:rPr lang="en-US" sz="2000" dirty="0"/>
              <a:t>Too many regions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/>
              <a:t>Regions has varying sizes &amp; crowd volumes 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sz="2000" dirty="0">
                <a:solidFill>
                  <a:srgbClr val="FF0000"/>
                </a:solidFill>
                <a:sym typeface="Wingdings"/>
              </a:rPr>
            </a:br>
            <a:r>
              <a:rPr lang="en-US" sz="2000" dirty="0">
                <a:solidFill>
                  <a:srgbClr val="FF0000"/>
                </a:solidFill>
                <a:sym typeface="Wingdings"/>
              </a:rPr>
              <a:t> Not scalable </a:t>
            </a:r>
            <a:br>
              <a:rPr lang="en-US" sz="2000" dirty="0">
                <a:solidFill>
                  <a:srgbClr val="FF0000"/>
                </a:solidFill>
                <a:sym typeface="Wingdings"/>
              </a:rPr>
            </a:br>
            <a:r>
              <a:rPr lang="en-US" sz="2000" dirty="0">
                <a:solidFill>
                  <a:srgbClr val="FF0000"/>
                </a:solidFill>
                <a:sym typeface="Wingdings"/>
              </a:rPr>
              <a:t> Information overload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  <a:sym typeface="Wingdings"/>
              </a:rPr>
              <a:t> Hard to distribute resources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Finding regions</a:t>
            </a:r>
            <a:r>
              <a:rPr lang="en-US" dirty="0"/>
              <a:t>: Clustering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87" y="2045263"/>
            <a:ext cx="1884411" cy="1884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90" y="2045263"/>
            <a:ext cx="1884411" cy="1884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06561" y="1644673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Low-level regions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8666" y="164467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High-level regions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9409" y="4493453"/>
            <a:ext cx="6078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High-level regions = Groups of city blocks that</a:t>
            </a:r>
          </a:p>
          <a:p>
            <a:pPr marL="342900" indent="-342900">
              <a:buAutoNum type="arabicPeriod"/>
            </a:pP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adjacent</a:t>
            </a:r>
            <a:r>
              <a:rPr lang="en-US" sz="2000" dirty="0"/>
              <a:t> on the geographical map</a:t>
            </a:r>
          </a:p>
          <a:p>
            <a:pPr marL="342900" indent="-342900">
              <a:buAutoNum type="arabicPeriod"/>
            </a:pPr>
            <a:r>
              <a:rPr lang="en-US" sz="2000" dirty="0"/>
              <a:t>Have similar crowd flow </a:t>
            </a:r>
            <a:r>
              <a:rPr lang="en-US" sz="2000" dirty="0">
                <a:solidFill>
                  <a:srgbClr val="FF0000"/>
                </a:solidFill>
              </a:rPr>
              <a:t>patterns</a:t>
            </a:r>
          </a:p>
          <a:p>
            <a:pPr marL="342900" indent="-342900">
              <a:buAutoNum type="arabicPeriod"/>
            </a:pPr>
            <a:r>
              <a:rPr lang="en-US" sz="2000" dirty="0"/>
              <a:t>Have considerable total crowd flow </a:t>
            </a:r>
            <a:r>
              <a:rPr lang="en-US" sz="2000" dirty="0">
                <a:solidFill>
                  <a:srgbClr val="FF0000"/>
                </a:solidFill>
              </a:rPr>
              <a:t>volumes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394965" y="2696903"/>
            <a:ext cx="790310" cy="42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4890" y="3171805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Finding regions</a:t>
            </a:r>
            <a:br>
              <a:rPr lang="en-US" b="1" dirty="0"/>
            </a:br>
            <a:r>
              <a:rPr lang="en-US" sz="3100" dirty="0"/>
              <a:t>Clustering low-level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5" t="34122" r="49287" b="49493"/>
          <a:stretch/>
        </p:blipFill>
        <p:spPr>
          <a:xfrm>
            <a:off x="6296772" y="1769835"/>
            <a:ext cx="1564528" cy="1583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375466" y="1769835"/>
            <a:ext cx="1594313" cy="1592412"/>
            <a:chOff x="1311965" y="1892629"/>
            <a:chExt cx="2840249" cy="28368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50" y="1892629"/>
              <a:ext cx="2836864" cy="28368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5063" r="5062" b="5486"/>
            <a:stretch/>
          </p:blipFill>
          <p:spPr>
            <a:xfrm rot="5400000">
              <a:off x="1318591" y="1901687"/>
              <a:ext cx="2796209" cy="2809461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>
            <a:off x="3910866" y="2456661"/>
            <a:ext cx="1591293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5617" y="4866787"/>
            <a:ext cx="40126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Clustering objectives: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Edge cut minimization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Cluster balancing: Clusters with</a:t>
            </a:r>
            <a:br>
              <a:rPr lang="en-US" dirty="0"/>
            </a:br>
            <a:r>
              <a:rPr lang="en-US" dirty="0"/>
              <a:t>similar sum of node weights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9636" y="4007975"/>
            <a:ext cx="336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== low-level region</a:t>
            </a:r>
          </a:p>
          <a:p>
            <a:r>
              <a:rPr lang="en-US" dirty="0"/>
              <a:t>Edge == </a:t>
            </a:r>
            <a:r>
              <a:rPr lang="en-US" dirty="0">
                <a:solidFill>
                  <a:srgbClr val="FF0000"/>
                </a:solidFill>
              </a:rPr>
              <a:t>adjacency</a:t>
            </a:r>
            <a:r>
              <a:rPr lang="en-US" dirty="0"/>
              <a:t> on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2607" y="3711889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volume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002" y="4592443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Flow similarity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86343" y="1388362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Low-level region graph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35910" y="1387136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High-level regions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6155" y="1961358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Graph </a:t>
            </a:r>
          </a:p>
          <a:p>
            <a:pPr algn="ctr"/>
            <a:r>
              <a:rPr lang="en-US" dirty="0"/>
              <a:t>clustering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6406" y="40079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Node weight == Sum(flows)</a:t>
            </a:r>
          </a:p>
          <a:p>
            <a:r>
              <a:rPr lang="en-US" dirty="0"/>
              <a:t>Edge weight  == Spearman(flows)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8102" y="3711889"/>
            <a:ext cx="1538593" cy="61925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30707" y="4344680"/>
            <a:ext cx="2008493" cy="60571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77920" y="5201939"/>
            <a:ext cx="288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Group low-level regions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with similar patterns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89911" y="5847851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High-level regions have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comparable volumes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22313" y="5486400"/>
            <a:ext cx="469743" cy="249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27792" y="6029349"/>
            <a:ext cx="469743" cy="249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1" grpId="0"/>
      <p:bldP spid="32" grpId="0"/>
      <p:bldP spid="15" grpId="0"/>
      <p:bldP spid="25" grpId="0"/>
      <p:bldP spid="16" grpId="0" animBg="1"/>
      <p:bldP spid="27" grpId="0" animBg="1"/>
    </p:bldLst>
  </p:timing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4618</TotalTime>
  <Words>726</Words>
  <Application>Microsoft Office PowerPoint</Application>
  <PresentationFormat>On-screen Show (4:3)</PresentationFormat>
  <Paragraphs>298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Lucida Grande</vt:lpstr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Wisp</vt:lpstr>
      <vt:lpstr>Equation</vt:lpstr>
      <vt:lpstr>Forecasting Citywide Crowd Flows using Big Data</vt:lpstr>
      <vt:lpstr>Shanghai Stampede New Year Celebration 2015</vt:lpstr>
      <vt:lpstr>Occupy Wall Street, Sep, 2014</vt:lpstr>
      <vt:lpstr>Macroscopic city traffic prediction</vt:lpstr>
      <vt:lpstr>Forecasting Citywide Crowd Flows</vt:lpstr>
      <vt:lpstr>Challenges</vt:lpstr>
      <vt:lpstr>Finding regions: Map segmentation</vt:lpstr>
      <vt:lpstr>Finding regions: Clustering regions</vt:lpstr>
      <vt:lpstr>Finding regions Clustering low-level regions</vt:lpstr>
      <vt:lpstr>Insights from Regional Crowd Flows</vt:lpstr>
      <vt:lpstr>Predicting crowd flows Intra-region Patterns</vt:lpstr>
      <vt:lpstr>Predicting crowd flows  Inter-region Patterns</vt:lpstr>
      <vt:lpstr>Predicting crowd flows  Affect of weather &amp; holidays</vt:lpstr>
      <vt:lpstr>Predicting crow flows Flow decomposition</vt:lpstr>
      <vt:lpstr>Missing &amp; noisy data</vt:lpstr>
      <vt:lpstr>Gaussian Markov Random Field (GMRF)</vt:lpstr>
      <vt:lpstr>Crowd flow = Seasonal + Trend + Residual Seasonal model as a cyclic GMRF</vt:lpstr>
      <vt:lpstr>Crowd flow = Seasonal + Trend + Residual  Trend model as a GMRF</vt:lpstr>
      <vt:lpstr>Crowd flow = Seasonal + Trend + Residual Spatio-temporal residual model r</vt:lpstr>
      <vt:lpstr>Experiment settings</vt:lpstr>
      <vt:lpstr>More people bike  when the weather is nice</vt:lpstr>
      <vt:lpstr>People don’t want to bike  when it rains in NYC</vt:lpstr>
      <vt:lpstr>Occupy Wall Street  (Sep. 17, 2014)</vt:lpstr>
      <vt:lpstr>PowerPoint Presentation</vt:lpstr>
    </vt:vector>
  </TitlesOfParts>
  <Company>MSRA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prediction in open-world  spatio-temporal graphs</dc:title>
  <dc:creator>Minh X. Hoang (MSR Student-Person Consulting)</dc:creator>
  <cp:lastModifiedBy>Yu Zheng</cp:lastModifiedBy>
  <cp:revision>2241</cp:revision>
  <dcterms:created xsi:type="dcterms:W3CDTF">2015-06-25T06:25:21Z</dcterms:created>
  <dcterms:modified xsi:type="dcterms:W3CDTF">2016-11-10T07:30:15Z</dcterms:modified>
</cp:coreProperties>
</file>