
<file path=[Content_Types].xml><?xml version="1.0" encoding="utf-8"?>
<Types xmlns="http://schemas.openxmlformats.org/package/2006/content-types">
  <Override PartName="/customXml/itemProps3.xml" ContentType="application/vnd.openxmlformats-officedocument.customXmlProperties+xml"/>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ustom.xml" ContentType="application/vnd.openxmlformats-officedocument.custom-properties+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customXml/itemProps2.xml" ContentType="application/vnd.openxmlformats-officedocument.customXmlProperties+xml"/>
  <Override PartName="/ppt/slides/slide5.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0" r:id="rId4"/>
  </p:sldMasterIdLst>
  <p:notesMasterIdLst>
    <p:notesMasterId r:id="rId18"/>
  </p:notesMasterIdLst>
  <p:handoutMasterIdLst>
    <p:handoutMasterId r:id="rId19"/>
  </p:handoutMasterIdLst>
  <p:sldIdLst>
    <p:sldId id="257" r:id="rId5"/>
    <p:sldId id="258" r:id="rId6"/>
    <p:sldId id="259" r:id="rId7"/>
    <p:sldId id="260" r:id="rId8"/>
    <p:sldId id="261" r:id="rId9"/>
    <p:sldId id="262" r:id="rId10"/>
    <p:sldId id="263" r:id="rId11"/>
    <p:sldId id="264" r:id="rId12"/>
    <p:sldId id="265" r:id="rId13"/>
    <p:sldId id="266" r:id="rId14"/>
    <p:sldId id="267" r:id="rId15"/>
    <p:sldId id="268" r:id="rId16"/>
    <p:sldId id="269" r:id="rId17"/>
  </p:sldIdLst>
  <p:sldSz cx="9144000" cy="6858000" type="screen4x3"/>
  <p:notesSz cx="6858000" cy="9144000"/>
  <p:defaultText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CD2D"/>
    <a:srgbClr val="F1C283"/>
    <a:srgbClr val="CE7E5A"/>
    <a:srgbClr val="CF6A3D"/>
    <a:srgbClr val="9C42E6"/>
    <a:srgbClr val="D1943B"/>
    <a:srgbClr val="F8F57B"/>
    <a:srgbClr val="D5B953"/>
    <a:srgbClr val="B87DF3"/>
    <a:srgbClr val="F4A234"/>
  </p:clrMru>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8639" autoAdjust="0"/>
    <p:restoredTop sz="94660"/>
  </p:normalViewPr>
  <p:slideViewPr>
    <p:cSldViewPr snapToGrid="0">
      <p:cViewPr varScale="1">
        <p:scale>
          <a:sx n="70" d="100"/>
          <a:sy n="70" d="100"/>
        </p:scale>
        <p:origin x="-432" y="-96"/>
      </p:cViewPr>
      <p:guideLst>
        <p:guide orient="horz" pos="146"/>
        <p:guide orient="horz" pos="889"/>
        <p:guide orient="horz" pos="1490"/>
        <p:guide orient="horz"/>
        <p:guide orient="horz" pos="1200"/>
        <p:guide orient="horz" pos="2737"/>
        <p:guide pos="2880"/>
        <p:guide pos="250"/>
        <p:guide pos="455"/>
        <p:guide pos="5520"/>
        <p:guide pos="863"/>
        <p:guide pos="5299"/>
      </p:guideLst>
    </p:cSldViewPr>
  </p:slideViewPr>
  <p:notesTextViewPr>
    <p:cViewPr>
      <p:scale>
        <a:sx n="100" d="100"/>
        <a:sy n="100" d="100"/>
      </p:scale>
      <p:origin x="0" y="0"/>
    </p:cViewPr>
  </p:notesTextViewPr>
  <p:sorterViewPr>
    <p:cViewPr>
      <p:scale>
        <a:sx n="66" d="100"/>
        <a:sy n="66" d="100"/>
      </p:scale>
      <p:origin x="0" y="0"/>
    </p:cViewPr>
  </p:sorterViewPr>
  <p:notesViewPr>
    <p:cSldViewPr snapToGrid="0" showGuides="1">
      <p:cViewPr varScale="1">
        <p:scale>
          <a:sx n="88" d="100"/>
          <a:sy n="88" d="100"/>
        </p:scale>
        <p:origin x="-3179" y="-82"/>
      </p:cViewPr>
      <p:guideLst>
        <p:guide orient="horz" pos="2880"/>
        <p:guide pos="2160"/>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viewProps" Target="view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handoutMaster" Target="handoutMasters/handout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1C3F5198-D814-4F07-A84F-942E63C84983}" type="datetimeFigureOut">
              <a:rPr lang="en-US" smtClean="0"/>
              <a:pPr/>
              <a:t>2009-03-08</a:t>
            </a:fld>
            <a:endParaRPr lang="en-US"/>
          </a:p>
        </p:txBody>
      </p:sp>
      <p:sp>
        <p:nvSpPr>
          <p:cNvPr id="4" name="Footer Placeholder 3"/>
          <p:cNvSpPr>
            <a:spLocks noGrp="1"/>
          </p:cNvSpPr>
          <p:nvPr>
            <p:ph type="ftr" sz="quarter" idx="2"/>
          </p:nvPr>
        </p:nvSpPr>
        <p:spPr>
          <a:xfrm>
            <a:off x="0" y="8685213"/>
            <a:ext cx="6248400" cy="457200"/>
          </a:xfrm>
          <a:prstGeom prst="rect">
            <a:avLst/>
          </a:prstGeom>
        </p:spPr>
        <p:txBody>
          <a:bodyPr vert="horz" lIns="91440" tIns="45720" rIns="91440" bIns="45720" rtlCol="0" anchor="b"/>
          <a:lstStyle>
            <a:lvl1pPr algn="l">
              <a:defRPr sz="1200"/>
            </a:lvl1pPr>
          </a:lstStyle>
          <a:p>
            <a:r>
              <a:rPr lang="en-US" sz="500" dirty="0" smtClean="0">
                <a:solidFill>
                  <a:srgbClr val="000000"/>
                </a:solidFill>
              </a:rPr>
              <a:t>© 2007 Microsoft Corporation. All rights reserved. Microsoft, Windows, Windows Vista and other product names are or may be registered trademarks and/or trademarks in the U.S. and/or other countries.</a:t>
            </a:r>
          </a:p>
          <a:p>
            <a:r>
              <a:rPr lang="en-US" sz="500" dirty="0"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smtClean="0">
                <a:solidFill>
                  <a:srgbClr val="000000"/>
                </a:solidFill>
              </a:rPr>
            </a:br>
            <a:r>
              <a:rPr lang="en-US" sz="500" dirty="0" smtClean="0">
                <a:solidFill>
                  <a:srgbClr val="000000"/>
                </a:solidFill>
              </a:rPr>
              <a:t>MICROSOFT MAKES NO WARRANTIES, EXPRESS, IMPLIED OR STATUTORY, AS TO THE INFORMATION IN THIS PRESENTATION.</a:t>
            </a:r>
          </a:p>
        </p:txBody>
      </p:sp>
      <p:sp>
        <p:nvSpPr>
          <p:cNvPr id="5" name="Slide Number Placeholder 4"/>
          <p:cNvSpPr>
            <a:spLocks noGrp="1"/>
          </p:cNvSpPr>
          <p:nvPr>
            <p:ph type="sldNum" sz="quarter" idx="3"/>
          </p:nvPr>
        </p:nvSpPr>
        <p:spPr>
          <a:xfrm>
            <a:off x="6248399" y="8685213"/>
            <a:ext cx="608013" cy="457200"/>
          </a:xfrm>
          <a:prstGeom prst="rect">
            <a:avLst/>
          </a:prstGeom>
        </p:spPr>
        <p:txBody>
          <a:bodyPr vert="horz" lIns="91440" tIns="45720" rIns="91440" bIns="45720" rtlCol="0" anchor="b"/>
          <a:lstStyle>
            <a:lvl1pPr algn="r">
              <a:defRPr sz="1200"/>
            </a:lvl1pPr>
          </a:lstStyle>
          <a:p>
            <a:fld id="{8980CB99-47E3-46F4-AAEB-3919FBEFC014}" type="slidenum">
              <a:rPr lang="en-US" smtClean="0"/>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C3FBCD4-166E-446F-AF18-7D4A0CF9AEF6}" type="datetimeFigureOut">
              <a:rPr lang="en-US" smtClean="0"/>
              <a:pPr/>
              <a:t>2009-03-08</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Footer Placeholder 5"/>
          <p:cNvSpPr>
            <a:spLocks noGrp="1"/>
          </p:cNvSpPr>
          <p:nvPr>
            <p:ph type="ftr" sz="quarter" idx="4"/>
          </p:nvPr>
        </p:nvSpPr>
        <p:spPr>
          <a:xfrm>
            <a:off x="0" y="8685213"/>
            <a:ext cx="6172200" cy="457200"/>
          </a:xfrm>
          <a:prstGeom prst="rect">
            <a:avLst/>
          </a:prstGeom>
        </p:spPr>
        <p:txBody>
          <a:bodyPr vert="horz" lIns="91440" tIns="45720" rIns="91440" bIns="45720" rtlCol="0" anchor="b"/>
          <a:lstStyle>
            <a:lvl1pPr algn="l">
              <a:defRPr sz="500">
                <a:latin typeface="Segoe" pitchFamily="34" charset="0"/>
              </a:defRPr>
            </a:lvl1pPr>
          </a:lstStyle>
          <a:p>
            <a:r>
              <a:rPr lang="en-US" sz="500" dirty="0" smtClean="0">
                <a:solidFill>
                  <a:srgbClr val="000000"/>
                </a:solidFill>
              </a:rPr>
              <a:t>© 2007 Microsoft Corporation. All rights reserved. Microsoft, Windows, Windows Vista and other product names are or may be registered trademarks and/or trademarks in the U.S. and/or other countries.</a:t>
            </a:r>
          </a:p>
          <a:p>
            <a:r>
              <a:rPr lang="en-US" sz="500" dirty="0"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smtClean="0">
                <a:solidFill>
                  <a:srgbClr val="000000"/>
                </a:solidFill>
              </a:rPr>
            </a:br>
            <a:r>
              <a:rPr lang="en-US" sz="500" dirty="0" smtClean="0">
                <a:solidFill>
                  <a:srgbClr val="000000"/>
                </a:solidFill>
              </a:rPr>
              <a:t>MICROSOFT MAKES NO WARRANTIES, EXPRESS, IMPLIED OR STATUTORY, AS TO THE INFORMATION IN THIS PRESENTATION.</a:t>
            </a:r>
          </a:p>
        </p:txBody>
      </p:sp>
      <p:sp>
        <p:nvSpPr>
          <p:cNvPr id="7" name="Slide Number Placeholder 6"/>
          <p:cNvSpPr>
            <a:spLocks noGrp="1"/>
          </p:cNvSpPr>
          <p:nvPr>
            <p:ph type="sldNum" sz="quarter" idx="5"/>
          </p:nvPr>
        </p:nvSpPr>
        <p:spPr>
          <a:xfrm>
            <a:off x="6172199" y="8685213"/>
            <a:ext cx="684213" cy="457200"/>
          </a:xfrm>
          <a:prstGeom prst="rect">
            <a:avLst/>
          </a:prstGeom>
        </p:spPr>
        <p:txBody>
          <a:bodyPr vert="horz" lIns="91440" tIns="45720" rIns="91440" bIns="45720" rtlCol="0" anchor="b"/>
          <a:lstStyle>
            <a:lvl1pPr algn="r">
              <a:defRPr sz="1200"/>
            </a:lvl1pPr>
          </a:lstStyle>
          <a:p>
            <a:fld id="{8B263312-38AA-4E1E-B2B5-0F8F122B24FE}" type="slidenum">
              <a:rPr lang="en-US" smtClean="0"/>
              <a:pPr/>
              <a:t>‹#›</a:t>
            </a:fld>
            <a:endParaRPr lang="en-US" dirty="0"/>
          </a:p>
        </p:txBody>
      </p:sp>
    </p:spTree>
  </p:cSld>
  <p:clrMap bg1="lt1" tx1="dk1" bg2="lt2" tx2="dk2" accent1="accent1" accent2="accent2" accent3="accent3" accent4="accent4" accent5="accent5" accent6="accent6" hlink="hlink" folHlink="folHlink"/>
  <p:notesStyle>
    <a:lvl1pPr marL="0" algn="l" defTabSz="914363" rtl="0" eaLnBrk="1" latinLnBrk="0" hangingPunct="1">
      <a:lnSpc>
        <a:spcPct val="90000"/>
      </a:lnSpc>
      <a:spcAft>
        <a:spcPts val="333"/>
      </a:spcAft>
      <a:defRPr sz="900" kern="1200">
        <a:solidFill>
          <a:schemeClr val="tx1"/>
        </a:solidFill>
        <a:latin typeface="Segoe" pitchFamily="34" charset="0"/>
        <a:ea typeface="+mn-ea"/>
        <a:cs typeface="+mn-cs"/>
      </a:defRPr>
    </a:lvl1pPr>
    <a:lvl2pPr marL="212981" indent="-105829" algn="l" defTabSz="914363" rtl="0" eaLnBrk="1" latinLnBrk="0" hangingPunct="1">
      <a:lnSpc>
        <a:spcPct val="90000"/>
      </a:lnSpc>
      <a:spcAft>
        <a:spcPts val="333"/>
      </a:spcAft>
      <a:buFont typeface="Arial" pitchFamily="34" charset="0"/>
      <a:buChar char="•"/>
      <a:defRPr sz="900" kern="1200">
        <a:solidFill>
          <a:schemeClr val="tx1"/>
        </a:solidFill>
        <a:latin typeface="Segoe" pitchFamily="34" charset="0"/>
        <a:ea typeface="+mn-ea"/>
        <a:cs typeface="+mn-cs"/>
      </a:defRPr>
    </a:lvl2pPr>
    <a:lvl3pPr marL="328070" indent="-115090" algn="l" defTabSz="914363" rtl="0" eaLnBrk="1" latinLnBrk="0" hangingPunct="1">
      <a:lnSpc>
        <a:spcPct val="90000"/>
      </a:lnSpc>
      <a:spcAft>
        <a:spcPts val="333"/>
      </a:spcAft>
      <a:buFont typeface="Arial" pitchFamily="34" charset="0"/>
      <a:buChar char="•"/>
      <a:defRPr sz="900" kern="1200">
        <a:solidFill>
          <a:schemeClr val="tx1"/>
        </a:solidFill>
        <a:latin typeface="Segoe" pitchFamily="34" charset="0"/>
        <a:ea typeface="+mn-ea"/>
        <a:cs typeface="+mn-cs"/>
      </a:defRPr>
    </a:lvl3pPr>
    <a:lvl4pPr marL="482846" indent="-146838" algn="l" defTabSz="914363" rtl="0" eaLnBrk="1" latinLnBrk="0" hangingPunct="1">
      <a:lnSpc>
        <a:spcPct val="90000"/>
      </a:lnSpc>
      <a:spcAft>
        <a:spcPts val="333"/>
      </a:spcAft>
      <a:buFont typeface="Arial" pitchFamily="34" charset="0"/>
      <a:buChar char="•"/>
      <a:defRPr sz="900" kern="1200">
        <a:solidFill>
          <a:schemeClr val="tx1"/>
        </a:solidFill>
        <a:latin typeface="Segoe" pitchFamily="34" charset="0"/>
        <a:ea typeface="+mn-ea"/>
        <a:cs typeface="+mn-cs"/>
      </a:defRPr>
    </a:lvl4pPr>
    <a:lvl5pPr marL="615132" indent="-115090" algn="l" defTabSz="914363" rtl="0" eaLnBrk="1" latinLnBrk="0" hangingPunct="1">
      <a:lnSpc>
        <a:spcPct val="90000"/>
      </a:lnSpc>
      <a:spcAft>
        <a:spcPts val="333"/>
      </a:spcAft>
      <a:buFont typeface="Arial" pitchFamily="34" charset="0"/>
      <a:buChar char="•"/>
      <a:defRPr sz="900" kern="1200">
        <a:solidFill>
          <a:schemeClr val="tx1"/>
        </a:solidFill>
        <a:latin typeface="Segoe" pitchFamily="34" charset="0"/>
        <a:ea typeface="+mn-ea"/>
        <a:cs typeface="+mn-cs"/>
      </a:defRPr>
    </a:lvl5pPr>
    <a:lvl6pPr marL="2285909" algn="l" defTabSz="914363" rtl="0" eaLnBrk="1" latinLnBrk="0" hangingPunct="1">
      <a:defRPr sz="1200" kern="1200">
        <a:solidFill>
          <a:schemeClr val="tx1"/>
        </a:solidFill>
        <a:latin typeface="+mn-lt"/>
        <a:ea typeface="+mn-ea"/>
        <a:cs typeface="+mn-cs"/>
      </a:defRPr>
    </a:lvl6pPr>
    <a:lvl7pPr marL="2743090" algn="l" defTabSz="914363" rtl="0" eaLnBrk="1" latinLnBrk="0" hangingPunct="1">
      <a:defRPr sz="1200" kern="1200">
        <a:solidFill>
          <a:schemeClr val="tx1"/>
        </a:solidFill>
        <a:latin typeface="+mn-lt"/>
        <a:ea typeface="+mn-ea"/>
        <a:cs typeface="+mn-cs"/>
      </a:defRPr>
    </a:lvl7pPr>
    <a:lvl8pPr marL="3200272" algn="l" defTabSz="914363" rtl="0" eaLnBrk="1" latinLnBrk="0" hangingPunct="1">
      <a:defRPr sz="1200" kern="1200">
        <a:solidFill>
          <a:schemeClr val="tx1"/>
        </a:solidFill>
        <a:latin typeface="+mn-lt"/>
        <a:ea typeface="+mn-ea"/>
        <a:cs typeface="+mn-cs"/>
      </a:defRPr>
    </a:lvl8pPr>
    <a:lvl9pPr marL="3657454" algn="l" defTabSz="914363"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2009-03-08 23:29</a:t>
            </a:fld>
            <a:endParaRPr lang="en-US"/>
          </a:p>
        </p:txBody>
      </p:sp>
      <p:sp>
        <p:nvSpPr>
          <p:cNvPr id="6" name="Footer Placeholder 5"/>
          <p:cNvSpPr>
            <a:spLocks noGrp="1"/>
          </p:cNvSpPr>
          <p:nvPr>
            <p:ph type="ftr" sz="quarter" idx="12"/>
          </p:nvPr>
        </p:nvSpPr>
        <p:spPr>
          <a:xfrm>
            <a:off x="0" y="8685213"/>
            <a:ext cx="6172200" cy="457200"/>
          </a:xfrm>
        </p:spPr>
        <p:txBody>
          <a:bodyPr/>
          <a:lstStyle/>
          <a:p>
            <a:r>
              <a:rPr lang="en-US" sz="500" dirty="0" smtClean="0">
                <a:solidFill>
                  <a:srgbClr val="000000"/>
                </a:solidFill>
              </a:rPr>
              <a:t>© 2007 Microsoft Corporation. All rights reserved. Microsoft, Windows, Windows Vista and other product names are or may be registered trademarks and/or trademarks in the U.S. and/or other countries.</a:t>
            </a:r>
          </a:p>
          <a:p>
            <a:r>
              <a:rPr lang="en-US" sz="500" dirty="0"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smtClean="0">
                <a:solidFill>
                  <a:srgbClr val="000000"/>
                </a:solidFill>
              </a:rPr>
            </a:br>
            <a:r>
              <a:rPr lang="en-US" sz="500" dirty="0" smtClean="0">
                <a:solidFill>
                  <a:srgbClr val="000000"/>
                </a:solidFill>
              </a:rPr>
              <a:t>MICROSOFT MAKES NO WARRANTIES, EXPRESS, IMPLIED OR STATUTORY, AS TO THE INFORMATION IN THIS PRESENTATION.</a:t>
            </a:r>
          </a:p>
          <a:p>
            <a:endParaRPr lang="en-US" sz="500" dirty="0"/>
          </a:p>
        </p:txBody>
      </p:sp>
      <p:sp>
        <p:nvSpPr>
          <p:cNvPr id="7" name="Slide Number Placeholder 6"/>
          <p:cNvSpPr>
            <a:spLocks noGrp="1"/>
          </p:cNvSpPr>
          <p:nvPr>
            <p:ph type="sldNum" sz="quarter" idx="13"/>
          </p:nvPr>
        </p:nvSpPr>
        <p:spPr>
          <a:xfrm>
            <a:off x="6172199" y="8685213"/>
            <a:ext cx="684213" cy="457200"/>
          </a:xfrm>
        </p:spPr>
        <p:txBody>
          <a:bodyPr/>
          <a:lstStyle/>
          <a:p>
            <a:fld id="{EC87E0CF-87F6-4B58-B8B8-DCAB2DAAF3CA}" type="slidenum">
              <a:rPr lang="en-US" smtClean="0"/>
              <a:pPr/>
              <a:t>1</a:t>
            </a:fld>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B263312-38AA-4E1E-B2B5-0F8F122B24FE}" type="slidenum">
              <a:rPr lang="en-US" smtClean="0"/>
              <a:pPr/>
              <a:t>3</a:t>
            </a:fld>
            <a:endParaRPr lang="en-U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CoincidenceCount0</a:t>
            </a:r>
            <a:r>
              <a:rPr lang="en-US" baseline="0" dirty="0" smtClean="0"/>
              <a:t> – CoincidenceCount.ssc</a:t>
            </a:r>
          </a:p>
          <a:p>
            <a:r>
              <a:rPr lang="en-US" baseline="0" dirty="0" smtClean="0"/>
              <a:t>CoincidenceCount1 – CoincidenceCountEfficient2.ssc</a:t>
            </a:r>
          </a:p>
          <a:p>
            <a:r>
              <a:rPr lang="en-US" baseline="0" dirty="0" smtClean="0"/>
              <a:t>CoincidenceCount2 – CoincidenceCountAlterIntervariant.ssc</a:t>
            </a:r>
          </a:p>
          <a:p>
            <a:endParaRPr lang="en-US" dirty="0"/>
          </a:p>
        </p:txBody>
      </p:sp>
      <p:sp>
        <p:nvSpPr>
          <p:cNvPr id="4" name="Slide Number Placeholder 3"/>
          <p:cNvSpPr>
            <a:spLocks noGrp="1"/>
          </p:cNvSpPr>
          <p:nvPr>
            <p:ph type="sldNum" sz="quarter" idx="10"/>
          </p:nvPr>
        </p:nvSpPr>
        <p:spPr/>
        <p:txBody>
          <a:bodyPr/>
          <a:lstStyle/>
          <a:p>
            <a:fld id="{8B263312-38AA-4E1E-B2B5-0F8F122B24FE}" type="slidenum">
              <a:rPr lang="en-US" smtClean="0"/>
              <a:pPr/>
              <a:t>12</a:t>
            </a:fld>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chemeClr val="tx1"/>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722313" y="1905000"/>
            <a:ext cx="7690115" cy="750205"/>
          </a:xfrm>
          <a:noFill/>
          <a:ln w="9525">
            <a:noFill/>
            <a:miter lim="800000"/>
            <a:headEnd/>
            <a:tailEnd/>
          </a:ln>
        </p:spPr>
        <p:txBody>
          <a:bodyPr vert="horz" wrap="square" lIns="0" tIns="0" rIns="0" bIns="0" numCol="1" anchor="t" anchorCtr="0" compatLnSpc="1">
            <a:prstTxWarp prst="textNoShape">
              <a:avLst/>
            </a:prstTxWarp>
            <a:spAutoFit/>
          </a:bodyPr>
          <a:lstStyle>
            <a:lvl1pPr algn="l" defTabSz="912777" rtl="0" eaLnBrk="0" fontAlgn="base" hangingPunct="0">
              <a:lnSpc>
                <a:spcPct val="90000"/>
              </a:lnSpc>
              <a:spcBef>
                <a:spcPct val="0"/>
              </a:spcBef>
              <a:spcAft>
                <a:spcPct val="0"/>
              </a:spcAft>
              <a:defRPr lang="en-US" sz="5400" b="0" cap="none" spc="-300" dirty="0">
                <a:ln w="3175">
                  <a:noFill/>
                </a:ln>
                <a:gradFill flip="none" rotWithShape="1">
                  <a:gsLst>
                    <a:gs pos="28000">
                      <a:srgbClr val="0085C0"/>
                    </a:gs>
                    <a:gs pos="68000">
                      <a:srgbClr val="0070C0"/>
                    </a:gs>
                  </a:gsLst>
                  <a:lin ang="5400000" scaled="1"/>
                  <a:tileRect/>
                </a:gradFill>
                <a:effectLst>
                  <a:outerShdw blurRad="50800" dist="38100" dir="2700000" algn="tl" rotWithShape="0">
                    <a:prstClr val="black">
                      <a:alpha val="17000"/>
                    </a:prstClr>
                  </a:outerShdw>
                </a:effectLst>
                <a:latin typeface="Segoe" pitchFamily="34" charset="0"/>
                <a:ea typeface="+mn-ea"/>
                <a:cs typeface="Arial" charset="0"/>
              </a:defRPr>
            </a:lvl1pPr>
          </a:lstStyle>
          <a:p>
            <a:r>
              <a:rPr lang="en-US" smtClean="0"/>
              <a:t>Click to edit Master title style</a:t>
            </a:r>
            <a:endParaRPr lang="en-US" dirty="0"/>
          </a:p>
        </p:txBody>
      </p:sp>
      <p:sp>
        <p:nvSpPr>
          <p:cNvPr id="3" name="Subtitle 2"/>
          <p:cNvSpPr>
            <a:spLocks noGrp="1"/>
          </p:cNvSpPr>
          <p:nvPr>
            <p:ph type="subTitle" idx="1"/>
          </p:nvPr>
        </p:nvSpPr>
        <p:spPr>
          <a:xfrm>
            <a:off x="722312" y="4344458"/>
            <a:ext cx="7690116" cy="473207"/>
          </a:xfrm>
          <a:noFill/>
          <a:ln w="9525">
            <a:noFill/>
            <a:miter lim="800000"/>
            <a:headEnd/>
            <a:tailEnd/>
          </a:ln>
        </p:spPr>
        <p:txBody>
          <a:bodyPr vert="horz" wrap="square" lIns="0" tIns="0" rIns="0" bIns="0" numCol="1" anchor="b" anchorCtr="0" compatLnSpc="1">
            <a:prstTxWarp prst="textNoShape">
              <a:avLst/>
            </a:prstTxWarp>
            <a:spAutoFit/>
          </a:bodyPr>
          <a:lstStyle>
            <a:lvl1pPr marL="0" indent="0" algn="l" defTabSz="912777" rtl="0" eaLnBrk="0" fontAlgn="base" hangingPunct="0">
              <a:lnSpc>
                <a:spcPct val="90000"/>
              </a:lnSpc>
              <a:spcBef>
                <a:spcPct val="0"/>
              </a:spcBef>
              <a:spcAft>
                <a:spcPct val="0"/>
              </a:spcAft>
              <a:buClr>
                <a:schemeClr val="tx2"/>
              </a:buClr>
              <a:buSzPct val="95000"/>
              <a:buFont typeface="Wingdings" pitchFamily="2" charset="2"/>
              <a:buNone/>
              <a:defRPr lang="en-US" sz="3400" dirty="0">
                <a:solidFill>
                  <a:schemeClr val="accent2"/>
                </a:solidFill>
                <a:latin typeface="+mn-lt"/>
                <a:ea typeface="+mn-ea"/>
                <a:cs typeface="+mn-cs"/>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smtClean="0"/>
              <a:t>Click to edit Master subtitle style</a:t>
            </a:r>
            <a:endParaRPr lang="en-US" dirty="0"/>
          </a:p>
        </p:txBody>
      </p:sp>
      <p:pic>
        <p:nvPicPr>
          <p:cNvPr id="6" name="Picture 5" descr="top_banner.png"/>
          <p:cNvPicPr>
            <a:picLocks noChangeAspect="1"/>
          </p:cNvPicPr>
          <p:nvPr userDrawn="1"/>
        </p:nvPicPr>
        <p:blipFill>
          <a:blip r:embed="rId2" cstate="print"/>
          <a:stretch>
            <a:fillRect/>
          </a:stretch>
        </p:blipFill>
        <p:spPr>
          <a:xfrm>
            <a:off x="571" y="0"/>
            <a:ext cx="9142858" cy="1031746"/>
          </a:xfrm>
          <a:prstGeom prst="rect">
            <a:avLst/>
          </a:prstGeom>
        </p:spPr>
      </p:pic>
    </p:spTree>
  </p:cSld>
  <p:clrMapOvr>
    <a:masterClrMapping/>
  </p:clrMapOvr>
  <p:transition>
    <p:fad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blank" preserve="1">
  <p:cSld name="WALKIN - Prints in GRAYSCALE">
    <p:bg bwMode="gray">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2" name="TextBox 1"/>
          <p:cNvSpPr txBox="1"/>
          <p:nvPr userDrawn="1"/>
        </p:nvSpPr>
        <p:spPr>
          <a:xfrm>
            <a:off x="920226" y="2365376"/>
            <a:ext cx="7303549" cy="1000274"/>
          </a:xfrm>
          <a:prstGeom prst="rect">
            <a:avLst/>
          </a:prstGeom>
          <a:noFill/>
        </p:spPr>
        <p:txBody>
          <a:bodyPr wrap="none" lIns="76197" tIns="38098" rIns="76197" bIns="38098" rtlCol="0">
            <a:spAutoFit/>
          </a:bodyPr>
          <a:lstStyle/>
          <a:p>
            <a:r>
              <a:rPr lang="en-US" sz="6000" baseline="0" dirty="0" smtClean="0">
                <a:solidFill>
                  <a:schemeClr val="bg1"/>
                </a:solidFill>
              </a:rPr>
              <a:t>WALK-IN GOES HERE</a:t>
            </a:r>
            <a:endParaRPr lang="en-US" sz="6000" dirty="0">
              <a:solidFill>
                <a:schemeClr val="bg1"/>
              </a:solidFill>
            </a:endParaRPr>
          </a:p>
        </p:txBody>
      </p:sp>
    </p:spTree>
  </p:cSld>
  <p:clrMapOvr>
    <a:masterClrMapping/>
  </p:clrMapOvr>
  <p:transition>
    <p:fad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2_Title and Content">
    <p:bg bwMode="black">
      <p:bgPr>
        <a:solidFill>
          <a:srgbClr val="000000"/>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white">
          <a:noFill/>
          <a:ln w="9525">
            <a:noFill/>
            <a:miter lim="800000"/>
            <a:headEnd/>
            <a:tailEnd/>
          </a:ln>
        </p:spPr>
        <p:txBody>
          <a:bodyPr vert="horz" wrap="square" lIns="0" tIns="0" rIns="0" bIns="0" numCol="1" anchor="t" anchorCtr="0" compatLnSpc="1">
            <a:prstTxWarp prst="textNoShape">
              <a:avLst/>
            </a:prstTxWarp>
            <a:spAutoFit/>
          </a:bodyPr>
          <a:lstStyle>
            <a:lvl1pPr algn="l" defTabSz="912777" rtl="0" eaLnBrk="0" fontAlgn="base" hangingPunct="0">
              <a:lnSpc>
                <a:spcPct val="90000"/>
              </a:lnSpc>
              <a:spcBef>
                <a:spcPct val="0"/>
              </a:spcBef>
              <a:spcAft>
                <a:spcPct val="0"/>
              </a:spcAft>
              <a:defRPr lang="en-US" sz="5400" b="0" cap="none" spc="-300" dirty="0">
                <a:ln w="3175">
                  <a:noFill/>
                </a:ln>
                <a:gradFill flip="none" rotWithShape="1">
                  <a:gsLst>
                    <a:gs pos="28000">
                      <a:schemeClr val="tx1"/>
                    </a:gs>
                    <a:gs pos="68000">
                      <a:schemeClr val="accent1"/>
                    </a:gs>
                  </a:gsLst>
                  <a:lin ang="5400000" scaled="1"/>
                  <a:tileRect/>
                </a:gradFill>
                <a:effectLst>
                  <a:outerShdw blurRad="50800" dist="38100" dir="2700000" algn="tl" rotWithShape="0">
                    <a:prstClr val="black">
                      <a:alpha val="40000"/>
                    </a:prstClr>
                  </a:outerShdw>
                </a:effectLst>
                <a:latin typeface="Segoe" pitchFamily="34" charset="0"/>
                <a:ea typeface="+mn-ea"/>
                <a:cs typeface="Arial" charset="0"/>
              </a:defRPr>
            </a:lvl1pPr>
          </a:lstStyle>
          <a:p>
            <a:r>
              <a:rPr lang="en-US" smtClean="0"/>
              <a:t>Click to edit Master title style</a:t>
            </a:r>
            <a:endParaRPr lang="en-US" dirty="0"/>
          </a:p>
        </p:txBody>
      </p:sp>
      <p:sp>
        <p:nvSpPr>
          <p:cNvPr id="6" name="Text Placeholder 5"/>
          <p:cNvSpPr>
            <a:spLocks noGrp="1"/>
          </p:cNvSpPr>
          <p:nvPr>
            <p:ph type="body" sz="quarter" idx="10"/>
          </p:nvPr>
        </p:nvSpPr>
        <p:spPr bwMode="white">
          <a:xfrm>
            <a:off x="381000" y="1411552"/>
            <a:ext cx="8382000" cy="2210862"/>
          </a:xfrm>
        </p:spPr>
        <p:txBody>
          <a:bodyPr/>
          <a:lstStyle>
            <a:lvl1pPr>
              <a:buClr>
                <a:schemeClr val="tx1"/>
              </a:buClr>
              <a:buSzPct val="70000"/>
              <a:buFont typeface="Wingdings" pitchFamily="2" charset="2"/>
              <a:buChar char="l"/>
              <a:defRPr>
                <a:solidFill>
                  <a:schemeClr val="tx1"/>
                </a:solidFill>
              </a:defRPr>
            </a:lvl1pPr>
            <a:lvl2pPr>
              <a:buClr>
                <a:schemeClr val="tx1"/>
              </a:buClr>
              <a:buSzPct val="70000"/>
              <a:buFont typeface="Wingdings" pitchFamily="2" charset="2"/>
              <a:buChar char="l"/>
              <a:defRPr>
                <a:solidFill>
                  <a:schemeClr val="tx1"/>
                </a:solidFill>
              </a:defRPr>
            </a:lvl2pPr>
            <a:lvl3pPr>
              <a:buClr>
                <a:schemeClr val="tx1"/>
              </a:buClr>
              <a:buSzPct val="70000"/>
              <a:buFont typeface="Wingdings" pitchFamily="2" charset="2"/>
              <a:buChar char="l"/>
              <a:defRPr>
                <a:solidFill>
                  <a:schemeClr val="tx1"/>
                </a:solidFill>
              </a:defRPr>
            </a:lvl3pPr>
            <a:lvl4pPr>
              <a:buClr>
                <a:schemeClr val="tx1"/>
              </a:buClr>
              <a:buSzPct val="70000"/>
              <a:buFont typeface="Wingdings" pitchFamily="2" charset="2"/>
              <a:buChar char="l"/>
              <a:defRPr>
                <a:solidFill>
                  <a:schemeClr val="tx1"/>
                </a:solidFill>
              </a:defRPr>
            </a:lvl4pPr>
            <a:lvl5pPr>
              <a:buClr>
                <a:schemeClr val="tx1"/>
              </a:buClr>
              <a:buSzPct val="70000"/>
              <a:buFont typeface="Wingdings" pitchFamily="2" charset="2"/>
              <a:buChar char="l"/>
              <a:defRPr>
                <a:solidFill>
                  <a:schemeClr val="tx1"/>
                </a:solidFil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3_Title and Content">
    <p:bg bwMode="black">
      <p:bgPr>
        <a:solidFill>
          <a:srgbClr val="000000"/>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white">
          <a:noFill/>
          <a:ln w="9525">
            <a:noFill/>
            <a:miter lim="800000"/>
            <a:headEnd/>
            <a:tailEnd/>
          </a:ln>
        </p:spPr>
        <p:txBody>
          <a:bodyPr vert="horz" wrap="square" lIns="0" tIns="0" rIns="0" bIns="0" numCol="1" anchor="t" anchorCtr="0" compatLnSpc="1">
            <a:prstTxWarp prst="textNoShape">
              <a:avLst/>
            </a:prstTxWarp>
            <a:spAutoFit/>
          </a:bodyPr>
          <a:lstStyle>
            <a:lvl1pPr algn="l" defTabSz="912777" rtl="0" eaLnBrk="0" fontAlgn="base" hangingPunct="0">
              <a:lnSpc>
                <a:spcPct val="90000"/>
              </a:lnSpc>
              <a:spcBef>
                <a:spcPct val="0"/>
              </a:spcBef>
              <a:spcAft>
                <a:spcPct val="0"/>
              </a:spcAft>
              <a:defRPr lang="en-US" sz="5400" b="0" cap="none" spc="-300" dirty="0">
                <a:ln w="3175">
                  <a:noFill/>
                </a:ln>
                <a:gradFill flip="none" rotWithShape="1">
                  <a:gsLst>
                    <a:gs pos="28000">
                      <a:schemeClr val="tx1"/>
                    </a:gs>
                    <a:gs pos="68000">
                      <a:schemeClr val="accent1"/>
                    </a:gs>
                  </a:gsLst>
                  <a:lin ang="5400000" scaled="1"/>
                  <a:tileRect/>
                </a:gradFill>
                <a:effectLst>
                  <a:outerShdw blurRad="50800" dist="38100" dir="2700000" algn="tl" rotWithShape="0">
                    <a:prstClr val="black">
                      <a:alpha val="40000"/>
                    </a:prstClr>
                  </a:outerShdw>
                </a:effectLst>
                <a:latin typeface="Segoe" pitchFamily="34" charset="0"/>
                <a:ea typeface="+mn-ea"/>
                <a:cs typeface="Arial" charset="0"/>
              </a:defRPr>
            </a:lvl1pPr>
          </a:lstStyle>
          <a:p>
            <a:r>
              <a:rPr lang="en-US" smtClean="0"/>
              <a:t>Click to edit Master title style</a:t>
            </a:r>
            <a:endParaRPr lang="en-US" dirty="0"/>
          </a:p>
        </p:txBody>
      </p:sp>
      <p:sp>
        <p:nvSpPr>
          <p:cNvPr id="6" name="Text Placeholder 5"/>
          <p:cNvSpPr>
            <a:spLocks noGrp="1"/>
          </p:cNvSpPr>
          <p:nvPr>
            <p:ph type="body" sz="quarter" idx="10"/>
          </p:nvPr>
        </p:nvSpPr>
        <p:spPr bwMode="white">
          <a:xfrm>
            <a:off x="381000" y="1411552"/>
            <a:ext cx="8382000" cy="2210862"/>
          </a:xfrm>
        </p:spPr>
        <p:txBody>
          <a:bodyPr/>
          <a:lstStyle>
            <a:lvl1pPr>
              <a:buClr>
                <a:schemeClr val="tx1"/>
              </a:buClr>
              <a:buSzPct val="70000"/>
              <a:buFont typeface="Wingdings" pitchFamily="2" charset="2"/>
              <a:buChar char="l"/>
              <a:defRPr>
                <a:solidFill>
                  <a:schemeClr val="tx1"/>
                </a:solidFill>
              </a:defRPr>
            </a:lvl1pPr>
            <a:lvl2pPr>
              <a:buClr>
                <a:schemeClr val="tx1"/>
              </a:buClr>
              <a:buSzPct val="70000"/>
              <a:buFont typeface="Wingdings" pitchFamily="2" charset="2"/>
              <a:buChar char="l"/>
              <a:defRPr>
                <a:solidFill>
                  <a:schemeClr val="tx1"/>
                </a:solidFill>
              </a:defRPr>
            </a:lvl2pPr>
            <a:lvl3pPr>
              <a:buClr>
                <a:schemeClr val="tx1"/>
              </a:buClr>
              <a:buSzPct val="70000"/>
              <a:buFont typeface="Wingdings" pitchFamily="2" charset="2"/>
              <a:buChar char="l"/>
              <a:defRPr>
                <a:solidFill>
                  <a:schemeClr val="tx1"/>
                </a:solidFill>
              </a:defRPr>
            </a:lvl3pPr>
            <a:lvl4pPr>
              <a:buClr>
                <a:schemeClr val="tx1"/>
              </a:buClr>
              <a:buSzPct val="70000"/>
              <a:buFont typeface="Wingdings" pitchFamily="2" charset="2"/>
              <a:buChar char="l"/>
              <a:defRPr>
                <a:solidFill>
                  <a:schemeClr val="tx1"/>
                </a:solidFill>
              </a:defRPr>
            </a:lvl4pPr>
            <a:lvl5pPr>
              <a:buClr>
                <a:schemeClr val="tx1"/>
              </a:buClr>
              <a:buSzPct val="70000"/>
              <a:buFont typeface="Wingdings" pitchFamily="2" charset="2"/>
              <a:buChar char="l"/>
              <a:defRPr>
                <a:solidFill>
                  <a:schemeClr val="tx1"/>
                </a:solidFil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6"/>
          <p:cNvSpPr>
            <a:spLocks noGrp="1"/>
          </p:cNvSpPr>
          <p:nvPr>
            <p:ph type="body" sz="quarter" idx="11"/>
          </p:nvPr>
        </p:nvSpPr>
        <p:spPr>
          <a:xfrm>
            <a:off x="0" y="6238875"/>
            <a:ext cx="9144001" cy="619125"/>
          </a:xfrm>
          <a:solidFill>
            <a:srgbClr val="FFFF99"/>
          </a:solidFill>
        </p:spPr>
        <p:txBody>
          <a:bodyPr wrap="square" lIns="152394" tIns="76197" rIns="152394" bIns="76197" anchor="b" anchorCtr="0">
            <a:noAutofit/>
          </a:bodyPr>
          <a:lstStyle>
            <a:lvl1pPr algn="r">
              <a:buFont typeface="Arial" pitchFamily="34" charset="0"/>
              <a:buNone/>
              <a:defRPr>
                <a:solidFill>
                  <a:srgbClr val="000000"/>
                </a:solidFill>
                <a:effectLst/>
                <a:latin typeface="Segoe Semibold" pitchFamily="34" charset="0"/>
              </a:defRPr>
            </a:lvl1pPr>
          </a:lstStyle>
          <a:p>
            <a:pPr lvl="0"/>
            <a:r>
              <a:rPr lang="en-US" smtClean="0"/>
              <a:t>Click to edit Master text styles</a:t>
            </a:r>
          </a:p>
        </p:txBody>
      </p:sp>
    </p:spTree>
  </p:cSld>
  <p:clrMapOvr>
    <a:masterClrMapping/>
  </p:clrMapOvr>
  <p:transition>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Demo, Video etc. &quot;special&quot; slides">
    <p:bg>
      <p:bgPr>
        <a:solidFill>
          <a:schemeClr val="tx1"/>
        </a:solidFill>
        <a:effectLst/>
      </p:bgPr>
    </p:bg>
    <p:spTree>
      <p:nvGrpSpPr>
        <p:cNvPr id="1" name=""/>
        <p:cNvGrpSpPr/>
        <p:nvPr/>
      </p:nvGrpSpPr>
      <p:grpSpPr>
        <a:xfrm>
          <a:off x="0" y="0"/>
          <a:ext cx="0" cy="0"/>
          <a:chOff x="0" y="0"/>
          <a:chExt cx="0" cy="0"/>
        </a:xfrm>
      </p:grpSpPr>
      <p:pic>
        <p:nvPicPr>
          <p:cNvPr id="5" name="Picture 4" descr="top_banner.png"/>
          <p:cNvPicPr>
            <a:picLocks noChangeAspect="1"/>
          </p:cNvPicPr>
          <p:nvPr userDrawn="1"/>
        </p:nvPicPr>
        <p:blipFill>
          <a:blip r:embed="rId2" cstate="print"/>
          <a:stretch>
            <a:fillRect/>
          </a:stretch>
        </p:blipFill>
        <p:spPr>
          <a:xfrm>
            <a:off x="0" y="0"/>
            <a:ext cx="9142858" cy="1031746"/>
          </a:xfrm>
          <a:prstGeom prst="rect">
            <a:avLst/>
          </a:prstGeom>
        </p:spPr>
      </p:pic>
      <p:sp>
        <p:nvSpPr>
          <p:cNvPr id="2" name="Title 1"/>
          <p:cNvSpPr>
            <a:spLocks noGrp="1"/>
          </p:cNvSpPr>
          <p:nvPr>
            <p:ph type="ctrTitle"/>
          </p:nvPr>
        </p:nvSpPr>
        <p:spPr>
          <a:xfrm>
            <a:off x="722313" y="2365375"/>
            <a:ext cx="7690115" cy="750205"/>
          </a:xfrm>
          <a:noFill/>
          <a:ln w="9525">
            <a:noFill/>
            <a:miter lim="800000"/>
            <a:headEnd/>
            <a:tailEnd/>
          </a:ln>
        </p:spPr>
        <p:txBody>
          <a:bodyPr vert="horz" wrap="square" lIns="0" tIns="0" rIns="0" bIns="0" numCol="1" rtlCol="0" anchor="t" anchorCtr="0" compatLnSpc="1">
            <a:prstTxWarp prst="textNoShape">
              <a:avLst/>
            </a:prstTxWarp>
            <a:spAutoFit/>
          </a:bodyPr>
          <a:lstStyle>
            <a:lvl1pPr algn="l" defTabSz="912777" rtl="0" eaLnBrk="0" fontAlgn="base" latinLnBrk="0" hangingPunct="0">
              <a:lnSpc>
                <a:spcPct val="90000"/>
              </a:lnSpc>
              <a:spcBef>
                <a:spcPct val="0"/>
              </a:spcBef>
              <a:spcAft>
                <a:spcPct val="0"/>
              </a:spcAft>
              <a:buNone/>
              <a:defRPr lang="en-US" sz="5400" b="0" kern="1200" cap="none" spc="-300" dirty="0">
                <a:ln w="3175">
                  <a:noFill/>
                </a:ln>
                <a:gradFill flip="none" rotWithShape="1">
                  <a:gsLst>
                    <a:gs pos="28000">
                      <a:srgbClr val="0085C0"/>
                    </a:gs>
                    <a:gs pos="68000">
                      <a:srgbClr val="0070C0"/>
                    </a:gs>
                  </a:gsLst>
                  <a:lin ang="5400000" scaled="1"/>
                  <a:tileRect/>
                </a:gradFill>
                <a:effectLst>
                  <a:outerShdw blurRad="50800" dist="38100" dir="2700000" algn="tl" rotWithShape="0">
                    <a:prstClr val="black">
                      <a:alpha val="17000"/>
                    </a:prstClr>
                  </a:outerShdw>
                </a:effectLst>
                <a:latin typeface="Segoe" pitchFamily="34" charset="0"/>
                <a:ea typeface="+mn-ea"/>
                <a:cs typeface="Arial" charset="0"/>
              </a:defRPr>
            </a:lvl1pPr>
          </a:lstStyle>
          <a:p>
            <a:r>
              <a:rPr lang="en-US" smtClean="0"/>
              <a:t>Click to edit Master title style</a:t>
            </a:r>
            <a:endParaRPr lang="en-US" dirty="0"/>
          </a:p>
        </p:txBody>
      </p:sp>
      <p:sp>
        <p:nvSpPr>
          <p:cNvPr id="3" name="Subtitle 2"/>
          <p:cNvSpPr>
            <a:spLocks noGrp="1"/>
          </p:cNvSpPr>
          <p:nvPr>
            <p:ph type="subTitle" idx="1"/>
          </p:nvPr>
        </p:nvSpPr>
        <p:spPr>
          <a:xfrm>
            <a:off x="722313" y="4344458"/>
            <a:ext cx="7043208" cy="473207"/>
          </a:xfrm>
          <a:noFill/>
          <a:ln w="9525">
            <a:noFill/>
            <a:miter lim="800000"/>
            <a:headEnd/>
            <a:tailEnd/>
          </a:ln>
        </p:spPr>
        <p:txBody>
          <a:bodyPr vert="horz" wrap="square" lIns="0" tIns="0" rIns="0" bIns="0" numCol="1" rtlCol="0" anchor="b" anchorCtr="0" compatLnSpc="1">
            <a:prstTxWarp prst="textNoShape">
              <a:avLst/>
            </a:prstTxWarp>
            <a:spAutoFit/>
          </a:bodyPr>
          <a:lstStyle>
            <a:lvl1pPr marL="0" indent="0" algn="l" defTabSz="912777" rtl="0" eaLnBrk="0" fontAlgn="base" latinLnBrk="0" hangingPunct="0">
              <a:lnSpc>
                <a:spcPct val="90000"/>
              </a:lnSpc>
              <a:spcBef>
                <a:spcPct val="0"/>
              </a:spcBef>
              <a:spcAft>
                <a:spcPct val="0"/>
              </a:spcAft>
              <a:buClr>
                <a:schemeClr val="tx2"/>
              </a:buClr>
              <a:buSzPct val="95000"/>
              <a:buFont typeface="Wingdings" pitchFamily="2" charset="2"/>
              <a:buNone/>
              <a:defRPr lang="en-US" sz="3400" kern="1200" dirty="0">
                <a:solidFill>
                  <a:schemeClr val="accent2"/>
                </a:solidFill>
                <a:latin typeface="+mn-lt"/>
                <a:ea typeface="+mn-ea"/>
                <a:cs typeface="+mn-cs"/>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smtClean="0"/>
              <a:t>Click to edit Master subtitle style</a:t>
            </a:r>
            <a:endParaRPr lang="en-US" dirty="0"/>
          </a:p>
        </p:txBody>
      </p:sp>
      <p:sp>
        <p:nvSpPr>
          <p:cNvPr id="7" name="Text Placeholder 6"/>
          <p:cNvSpPr>
            <a:spLocks noGrp="1"/>
          </p:cNvSpPr>
          <p:nvPr>
            <p:ph type="body" sz="quarter" idx="10" hasCustomPrompt="1"/>
          </p:nvPr>
        </p:nvSpPr>
        <p:spPr>
          <a:xfrm>
            <a:off x="1369219" y="950651"/>
            <a:ext cx="7043208" cy="1384994"/>
          </a:xfrm>
          <a:effectLst/>
        </p:spPr>
        <p:txBody>
          <a:bodyPr anchor="b">
            <a:scene3d>
              <a:camera prst="orthographicFront"/>
              <a:lightRig rig="flat" dir="t"/>
            </a:scene3d>
            <a:sp3d>
              <a:bevelT h="19050"/>
              <a:contourClr>
                <a:srgbClr val="F4A234"/>
              </a:contourClr>
            </a:sp3d>
          </a:bodyPr>
          <a:lstStyle>
            <a:lvl1pPr marL="0" indent="0" algn="r">
              <a:buFont typeface="Arial" pitchFamily="34" charset="0"/>
              <a:buNone/>
              <a:defRPr kumimoji="0" lang="en-US" sz="10000" b="1" i="1" u="none" strike="noStrike" kern="1200" cap="none" spc="-642" normalizeH="0" baseline="0" noProof="0" dirty="0" smtClean="0">
                <a:ln w="11430"/>
                <a:solidFill>
                  <a:schemeClr val="accent5"/>
                </a:solidFill>
                <a:effectLst>
                  <a:outerShdw blurRad="50800" dist="38100" dir="2700000" algn="tl" rotWithShape="0">
                    <a:prstClr val="black">
                      <a:alpha val="57000"/>
                    </a:prstClr>
                  </a:outerShdw>
                </a:effectLst>
                <a:uLnTx/>
                <a:uFillTx/>
                <a:latin typeface="Segoe" pitchFamily="34" charset="0"/>
                <a:ea typeface="+mn-ea"/>
                <a:cs typeface="+mn-cs"/>
              </a:defRPr>
            </a:lvl1pPr>
          </a:lstStyle>
          <a:p>
            <a:pPr lvl="0"/>
            <a:r>
              <a:rPr lang="en-US" dirty="0" smtClean="0"/>
              <a:t>click to…</a:t>
            </a:r>
          </a:p>
        </p:txBody>
      </p:sp>
    </p:spTree>
  </p:cSld>
  <p:clrMapOvr>
    <a:masterClrMapping/>
  </p:clrMapOvr>
  <p:transition>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81000" y="230187"/>
            <a:ext cx="8382000" cy="750205"/>
          </a:xfrm>
          <a:noFill/>
          <a:ln w="9525">
            <a:noFill/>
            <a:miter lim="800000"/>
            <a:headEnd/>
            <a:tailEnd/>
          </a:ln>
        </p:spPr>
        <p:txBody>
          <a:bodyPr vert="horz" wrap="square" lIns="0" tIns="0" rIns="0" bIns="0" numCol="1" anchor="t" anchorCtr="0" compatLnSpc="1">
            <a:prstTxWarp prst="textNoShape">
              <a:avLst/>
            </a:prstTxWarp>
            <a:spAutoFit/>
          </a:bodyPr>
          <a:lstStyle>
            <a:lvl1pPr algn="l" defTabSz="912777" rtl="0" eaLnBrk="0" fontAlgn="base" latinLnBrk="0" hangingPunct="0">
              <a:lnSpc>
                <a:spcPct val="90000"/>
              </a:lnSpc>
              <a:spcBef>
                <a:spcPct val="0"/>
              </a:spcBef>
              <a:spcAft>
                <a:spcPct val="0"/>
              </a:spcAft>
              <a:buNone/>
              <a:defRPr lang="en-US" sz="5400" b="0" cap="none" spc="-300" dirty="0">
                <a:ln w="3175">
                  <a:noFill/>
                </a:ln>
                <a:gradFill flip="none" rotWithShape="1">
                  <a:gsLst>
                    <a:gs pos="28000">
                      <a:schemeClr val="tx1"/>
                    </a:gs>
                    <a:gs pos="68000">
                      <a:schemeClr val="accent1"/>
                    </a:gs>
                  </a:gsLst>
                  <a:lin ang="5400000" scaled="1"/>
                  <a:tileRect/>
                </a:gradFill>
                <a:effectLst>
                  <a:outerShdw blurRad="50800" dist="38100" dir="2700000" algn="tl" rotWithShape="0">
                    <a:prstClr val="black">
                      <a:alpha val="40000"/>
                    </a:prstClr>
                  </a:outerShdw>
                </a:effectLst>
                <a:latin typeface="Segoe" pitchFamily="34" charset="0"/>
                <a:ea typeface="+mn-ea"/>
                <a:cs typeface="Arial" charset="0"/>
              </a:defRPr>
            </a:lvl1pPr>
          </a:lstStyle>
          <a:p>
            <a:r>
              <a:rPr lang="en-US" smtClean="0"/>
              <a:t>Click to edit Master title style</a:t>
            </a:r>
            <a:endParaRPr lang="en-US" dirty="0"/>
          </a:p>
        </p:txBody>
      </p:sp>
      <p:pic>
        <p:nvPicPr>
          <p:cNvPr id="1026" name="Picture 2" descr="C:\Program Files\Microsoft Resource DVD Artwork\DVD_ART\Artwork_Imagery\Shapes and Graphics\Bullets\Blue GEL .png"/>
          <p:cNvPicPr>
            <a:picLocks noChangeAspect="1" noChangeArrowheads="1"/>
          </p:cNvPicPr>
          <p:nvPr userDrawn="1"/>
        </p:nvPicPr>
        <p:blipFill>
          <a:blip r:embed="rId2" cstate="print"/>
          <a:srcRect/>
          <a:stretch>
            <a:fillRect/>
          </a:stretch>
        </p:blipFill>
        <p:spPr bwMode="auto">
          <a:xfrm>
            <a:off x="8826500" y="-317500"/>
            <a:ext cx="317500" cy="317500"/>
          </a:xfrm>
          <a:prstGeom prst="rect">
            <a:avLst/>
          </a:prstGeom>
          <a:noFill/>
        </p:spPr>
      </p:pic>
      <p:sp>
        <p:nvSpPr>
          <p:cNvPr id="5" name="Content Placeholder 2"/>
          <p:cNvSpPr>
            <a:spLocks noGrp="1"/>
          </p:cNvSpPr>
          <p:nvPr>
            <p:ph idx="1"/>
          </p:nvPr>
        </p:nvSpPr>
        <p:spPr>
          <a:xfrm>
            <a:off x="381000" y="1412875"/>
            <a:ext cx="8382000" cy="221086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pic>
        <p:nvPicPr>
          <p:cNvPr id="7" name="Picture 3" descr="S:\ResourceDVD\Clip_Installer\DVD_ART\BoxShots_Logos\Microsoft Research\Microsoft Research b.png"/>
          <p:cNvPicPr>
            <a:picLocks noChangeAspect="1" noChangeArrowheads="1"/>
          </p:cNvPicPr>
          <p:nvPr userDrawn="1"/>
        </p:nvPicPr>
        <p:blipFill>
          <a:blip r:embed="rId3" cstate="print"/>
          <a:srcRect/>
          <a:stretch>
            <a:fillRect/>
          </a:stretch>
        </p:blipFill>
        <p:spPr bwMode="auto">
          <a:xfrm>
            <a:off x="7452651" y="6247682"/>
            <a:ext cx="1399075" cy="389198"/>
          </a:xfrm>
          <a:prstGeom prst="rect">
            <a:avLst/>
          </a:prstGeom>
          <a:noFill/>
        </p:spPr>
      </p:pic>
    </p:spTree>
  </p:cSld>
  <p:clrMapOvr>
    <a:masterClrMapping/>
  </p:clrMapOvr>
  <p:transition>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and Content_w/o Logo">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0" tIns="0" rIns="0" bIns="0" numCol="1" anchor="t" anchorCtr="0" compatLnSpc="1">
            <a:prstTxWarp prst="textNoShape">
              <a:avLst/>
            </a:prstTxWarp>
            <a:spAutoFit/>
          </a:bodyPr>
          <a:lstStyle>
            <a:lvl1pPr algn="l" defTabSz="912777" rtl="0" eaLnBrk="0" fontAlgn="base" hangingPunct="0">
              <a:lnSpc>
                <a:spcPct val="90000"/>
              </a:lnSpc>
              <a:spcBef>
                <a:spcPct val="0"/>
              </a:spcBef>
              <a:spcAft>
                <a:spcPct val="0"/>
              </a:spcAft>
              <a:defRPr lang="en-US" sz="5400" b="0" cap="none" spc="-300" dirty="0">
                <a:ln w="3175">
                  <a:noFill/>
                </a:ln>
                <a:gradFill flip="none" rotWithShape="1">
                  <a:gsLst>
                    <a:gs pos="28000">
                      <a:schemeClr val="tx1"/>
                    </a:gs>
                    <a:gs pos="68000">
                      <a:schemeClr val="accent1"/>
                    </a:gs>
                  </a:gsLst>
                  <a:lin ang="5400000" scaled="1"/>
                  <a:tileRect/>
                </a:gradFill>
                <a:effectLst>
                  <a:outerShdw blurRad="50800" dist="38100" dir="2700000" algn="tl" rotWithShape="0">
                    <a:prstClr val="black">
                      <a:alpha val="40000"/>
                    </a:prstClr>
                  </a:outerShdw>
                </a:effectLst>
                <a:latin typeface="Segoe" pitchFamily="34" charset="0"/>
                <a:ea typeface="+mn-ea"/>
                <a:cs typeface="Arial" charset="0"/>
              </a:defRPr>
            </a:lvl1pPr>
          </a:lstStyle>
          <a:p>
            <a:r>
              <a:rPr lang="en-US" smtClean="0"/>
              <a:t>Click to edit Master title style</a:t>
            </a:r>
            <a:endParaRPr lang="en-US" dirty="0"/>
          </a:p>
        </p:txBody>
      </p:sp>
      <p:sp>
        <p:nvSpPr>
          <p:cNvPr id="3" name="Content Placeholder 2"/>
          <p:cNvSpPr>
            <a:spLocks noGrp="1"/>
          </p:cNvSpPr>
          <p:nvPr>
            <p:ph idx="1"/>
          </p:nvPr>
        </p:nvSpPr>
        <p:spPr>
          <a:xfrm>
            <a:off x="381000" y="1412875"/>
            <a:ext cx="8382000" cy="221086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381000" y="230187"/>
            <a:ext cx="8382000" cy="750205"/>
          </a:xfrm>
          <a:noFill/>
          <a:ln w="9525">
            <a:noFill/>
            <a:miter lim="800000"/>
            <a:headEnd/>
            <a:tailEnd/>
          </a:ln>
        </p:spPr>
        <p:txBody>
          <a:bodyPr vert="horz" wrap="square" lIns="0" tIns="0" rIns="0" bIns="0" numCol="1" anchor="t" anchorCtr="0" compatLnSpc="1">
            <a:prstTxWarp prst="textNoShape">
              <a:avLst/>
            </a:prstTxWarp>
            <a:spAutoFit/>
          </a:bodyPr>
          <a:lstStyle>
            <a:lvl1pPr algn="l" defTabSz="912777" rtl="0" eaLnBrk="0" fontAlgn="base" latinLnBrk="0" hangingPunct="0">
              <a:lnSpc>
                <a:spcPct val="90000"/>
              </a:lnSpc>
              <a:spcBef>
                <a:spcPct val="0"/>
              </a:spcBef>
              <a:spcAft>
                <a:spcPct val="0"/>
              </a:spcAft>
              <a:buNone/>
              <a:defRPr lang="en-US" sz="5400" b="0" cap="none" spc="-300" dirty="0">
                <a:ln w="3175">
                  <a:noFill/>
                </a:ln>
                <a:gradFill flip="none" rotWithShape="1">
                  <a:gsLst>
                    <a:gs pos="28000">
                      <a:schemeClr val="tx1"/>
                    </a:gs>
                    <a:gs pos="68000">
                      <a:schemeClr val="accent1"/>
                    </a:gs>
                  </a:gsLst>
                  <a:lin ang="5400000" scaled="1"/>
                  <a:tileRect/>
                </a:gradFill>
                <a:effectLst>
                  <a:outerShdw blurRad="50800" dist="38100" dir="2700000" algn="tl" rotWithShape="0">
                    <a:prstClr val="black">
                      <a:alpha val="40000"/>
                    </a:prstClr>
                  </a:outerShdw>
                </a:effectLst>
                <a:latin typeface="Segoe" pitchFamily="34" charset="0"/>
                <a:ea typeface="+mn-ea"/>
                <a:cs typeface="Arial" charset="0"/>
              </a:defRPr>
            </a:lvl1pPr>
          </a:lstStyle>
          <a:p>
            <a:r>
              <a:rPr lang="en-US" smtClean="0"/>
              <a:t>Click to edit Master title style</a:t>
            </a:r>
            <a:endParaRPr lang="en-US" dirty="0"/>
          </a:p>
        </p:txBody>
      </p:sp>
      <p:sp>
        <p:nvSpPr>
          <p:cNvPr id="3" name="Content Placeholder 2"/>
          <p:cNvSpPr>
            <a:spLocks noGrp="1"/>
          </p:cNvSpPr>
          <p:nvPr>
            <p:ph sz="half" idx="1"/>
          </p:nvPr>
        </p:nvSpPr>
        <p:spPr>
          <a:xfrm>
            <a:off x="381000" y="1411553"/>
            <a:ext cx="4114800" cy="2129814"/>
          </a:xfrm>
        </p:spPr>
        <p:txBody>
          <a:bodyPr/>
          <a:lstStyle>
            <a:lvl1pPr marL="339976" indent="-339976">
              <a:lnSpc>
                <a:spcPct val="90000"/>
              </a:lnSpc>
              <a:defRPr sz="2800"/>
            </a:lvl1pPr>
            <a:lvl2pPr marL="673338" indent="-325424">
              <a:lnSpc>
                <a:spcPct val="90000"/>
              </a:lnSpc>
              <a:defRPr sz="2400"/>
            </a:lvl2pPr>
            <a:lvl3pPr marL="953785" indent="-288384">
              <a:lnSpc>
                <a:spcPct val="90000"/>
              </a:lnSpc>
              <a:defRPr sz="2000"/>
            </a:lvl3pPr>
            <a:lvl4pPr marL="1227618" indent="-273833">
              <a:lnSpc>
                <a:spcPct val="90000"/>
              </a:lnSpc>
              <a:defRPr sz="1800"/>
            </a:lvl4pPr>
            <a:lvl5pPr marL="1516002" indent="-280447">
              <a:lnSpc>
                <a:spcPct val="90000"/>
              </a:lnSpc>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411553"/>
            <a:ext cx="4114800" cy="2129814"/>
          </a:xfrm>
        </p:spPr>
        <p:txBody>
          <a:bodyPr/>
          <a:lstStyle>
            <a:lvl1pPr marL="347914" indent="-347914">
              <a:lnSpc>
                <a:spcPct val="90000"/>
              </a:lnSpc>
              <a:defRPr sz="2800"/>
            </a:lvl1pPr>
            <a:lvl2pPr marL="673338" indent="-339976">
              <a:lnSpc>
                <a:spcPct val="90000"/>
              </a:lnSpc>
              <a:defRPr sz="2400"/>
            </a:lvl2pPr>
            <a:lvl3pPr marL="961722" indent="-302936">
              <a:lnSpc>
                <a:spcPct val="90000"/>
              </a:lnSpc>
              <a:defRPr sz="2000"/>
            </a:lvl3pPr>
            <a:lvl4pPr marL="1227618" indent="-265896">
              <a:lnSpc>
                <a:spcPct val="90000"/>
              </a:lnSpc>
              <a:defRPr sz="1800"/>
            </a:lvl4pPr>
            <a:lvl5pPr marL="1516002" indent="-273833">
              <a:lnSpc>
                <a:spcPct val="90000"/>
              </a:lnSpc>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pic>
        <p:nvPicPr>
          <p:cNvPr id="5" name="Picture 3" descr="S:\ResourceDVD\Clip_Installer\DVD_ART\BoxShots_Logos\Microsoft Research\Microsoft Research b.png"/>
          <p:cNvPicPr>
            <a:picLocks noChangeAspect="1" noChangeArrowheads="1"/>
          </p:cNvPicPr>
          <p:nvPr userDrawn="1"/>
        </p:nvPicPr>
        <p:blipFill>
          <a:blip r:embed="rId2" cstate="print"/>
          <a:srcRect/>
          <a:stretch>
            <a:fillRect/>
          </a:stretch>
        </p:blipFill>
        <p:spPr bwMode="auto">
          <a:xfrm>
            <a:off x="7452651" y="6247682"/>
            <a:ext cx="1399075" cy="389198"/>
          </a:xfrm>
          <a:prstGeom prst="rect">
            <a:avLst/>
          </a:prstGeom>
          <a:noFill/>
        </p:spPr>
      </p:pic>
    </p:spTree>
  </p:cSld>
  <p:clrMapOvr>
    <a:masterClrMapping/>
  </p:clrMapOvr>
  <p:transition>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1000" y="230187"/>
            <a:ext cx="8382000" cy="750205"/>
          </a:xfrm>
          <a:noFill/>
          <a:ln w="9525">
            <a:noFill/>
            <a:miter lim="800000"/>
            <a:headEnd/>
            <a:tailEnd/>
          </a:ln>
        </p:spPr>
        <p:txBody>
          <a:bodyPr vert="horz" wrap="square" lIns="0" tIns="0" rIns="0" bIns="0" numCol="1" anchor="t" anchorCtr="0" compatLnSpc="1">
            <a:prstTxWarp prst="textNoShape">
              <a:avLst/>
            </a:prstTxWarp>
            <a:spAutoFit/>
          </a:bodyPr>
          <a:lstStyle>
            <a:lvl1pPr algn="l" defTabSz="912777" rtl="0" eaLnBrk="0" fontAlgn="base" latinLnBrk="0" hangingPunct="0">
              <a:lnSpc>
                <a:spcPct val="90000"/>
              </a:lnSpc>
              <a:spcBef>
                <a:spcPct val="0"/>
              </a:spcBef>
              <a:spcAft>
                <a:spcPct val="0"/>
              </a:spcAft>
              <a:buNone/>
              <a:defRPr lang="en-US" sz="5400" b="0" cap="none" spc="-300" dirty="0">
                <a:ln w="3175">
                  <a:noFill/>
                </a:ln>
                <a:gradFill flip="none" rotWithShape="1">
                  <a:gsLst>
                    <a:gs pos="28000">
                      <a:schemeClr val="tx1"/>
                    </a:gs>
                    <a:gs pos="68000">
                      <a:schemeClr val="accent1"/>
                    </a:gs>
                  </a:gsLst>
                  <a:lin ang="5400000" scaled="1"/>
                  <a:tileRect/>
                </a:gradFill>
                <a:effectLst>
                  <a:outerShdw blurRad="50800" dist="38100" dir="2700000" algn="tl" rotWithShape="0">
                    <a:prstClr val="black">
                      <a:alpha val="40000"/>
                    </a:prstClr>
                  </a:outerShdw>
                </a:effectLst>
                <a:latin typeface="Segoe" pitchFamily="34" charset="0"/>
                <a:ea typeface="+mn-ea"/>
                <a:cs typeface="Arial" charset="0"/>
              </a:defRPr>
            </a:lvl1pPr>
          </a:lstStyle>
          <a:p>
            <a:r>
              <a:rPr lang="en-US" smtClean="0"/>
              <a:t>Click to edit Master title style</a:t>
            </a:r>
            <a:endParaRPr lang="en-US" dirty="0"/>
          </a:p>
        </p:txBody>
      </p:sp>
      <p:sp>
        <p:nvSpPr>
          <p:cNvPr id="3" name="Text Placeholder 2"/>
          <p:cNvSpPr>
            <a:spLocks noGrp="1"/>
          </p:cNvSpPr>
          <p:nvPr>
            <p:ph type="body" idx="1"/>
          </p:nvPr>
        </p:nvSpPr>
        <p:spPr>
          <a:xfrm>
            <a:off x="381000" y="1411553"/>
            <a:ext cx="4114800" cy="692498"/>
          </a:xfrm>
        </p:spPr>
        <p:txBody>
          <a:bodyPr anchor="b"/>
          <a:lstStyle>
            <a:lvl1pPr marL="0" indent="0">
              <a:lnSpc>
                <a:spcPct val="90000"/>
              </a:lnSpc>
              <a:spcBef>
                <a:spcPts val="0"/>
              </a:spcBef>
              <a:buNone/>
              <a:defRPr sz="2500" b="1"/>
            </a:lvl1pPr>
            <a:lvl2pPr marL="457182" indent="0">
              <a:buNone/>
              <a:defRPr sz="2000" b="1"/>
            </a:lvl2pPr>
            <a:lvl3pPr marL="914363" indent="0">
              <a:buNone/>
              <a:defRPr sz="1800" b="1"/>
            </a:lvl3pPr>
            <a:lvl4pPr marL="1371545" indent="0">
              <a:buNone/>
              <a:defRPr sz="1600" b="1"/>
            </a:lvl4pPr>
            <a:lvl5pPr marL="1828727" indent="0">
              <a:buNone/>
              <a:defRPr sz="1600" b="1"/>
            </a:lvl5pPr>
            <a:lvl6pPr marL="2285909" indent="0">
              <a:buNone/>
              <a:defRPr sz="1600" b="1"/>
            </a:lvl6pPr>
            <a:lvl7pPr marL="2743090" indent="0">
              <a:buNone/>
              <a:defRPr sz="1600" b="1"/>
            </a:lvl7pPr>
            <a:lvl8pPr marL="3200272" indent="0">
              <a:buNone/>
              <a:defRPr sz="1600" b="1"/>
            </a:lvl8pPr>
            <a:lvl9pPr marL="3657454"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380999" y="2174875"/>
            <a:ext cx="4114800" cy="1537344"/>
          </a:xfrm>
        </p:spPr>
        <p:txBody>
          <a:bodyPr/>
          <a:lstStyle>
            <a:lvl1pPr marL="281770" indent="-281770">
              <a:defRPr sz="2300"/>
            </a:lvl1pPr>
            <a:lvl2pPr marL="562218" indent="-265896">
              <a:defRPr sz="2000"/>
            </a:lvl2pPr>
            <a:lvl3pPr marL="813562" indent="-243407">
              <a:defRPr sz="1800"/>
            </a:lvl3pPr>
            <a:lvl4pPr marL="1050354" indent="-228856">
              <a:defRPr sz="1700"/>
            </a:lvl4pPr>
            <a:lvl5pPr marL="1279210" indent="-206367">
              <a:defRPr sz="17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981" y="1411553"/>
            <a:ext cx="4117019" cy="692498"/>
          </a:xfrm>
        </p:spPr>
        <p:txBody>
          <a:bodyPr anchor="b"/>
          <a:lstStyle>
            <a:lvl1pPr marL="0" indent="0">
              <a:lnSpc>
                <a:spcPct val="90000"/>
              </a:lnSpc>
              <a:spcBef>
                <a:spcPts val="0"/>
              </a:spcBef>
              <a:buNone/>
              <a:defRPr sz="2500" b="1"/>
            </a:lvl1pPr>
            <a:lvl2pPr marL="457182" indent="0">
              <a:buNone/>
              <a:defRPr sz="2000" b="1"/>
            </a:lvl2pPr>
            <a:lvl3pPr marL="914363" indent="0">
              <a:buNone/>
              <a:defRPr sz="1800" b="1"/>
            </a:lvl3pPr>
            <a:lvl4pPr marL="1371545" indent="0">
              <a:buNone/>
              <a:defRPr sz="1600" b="1"/>
            </a:lvl4pPr>
            <a:lvl5pPr marL="1828727" indent="0">
              <a:buNone/>
              <a:defRPr sz="1600" b="1"/>
            </a:lvl5pPr>
            <a:lvl6pPr marL="2285909" indent="0">
              <a:buNone/>
              <a:defRPr sz="1600" b="1"/>
            </a:lvl6pPr>
            <a:lvl7pPr marL="2743090" indent="0">
              <a:buNone/>
              <a:defRPr sz="1600" b="1"/>
            </a:lvl7pPr>
            <a:lvl8pPr marL="3200272" indent="0">
              <a:buNone/>
              <a:defRPr sz="1600" b="1"/>
            </a:lvl8pPr>
            <a:lvl9pPr marL="3657454"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6" y="2174875"/>
            <a:ext cx="4117974" cy="1537344"/>
          </a:xfrm>
        </p:spPr>
        <p:txBody>
          <a:bodyPr/>
          <a:lstStyle>
            <a:lvl1pPr marL="296321" indent="-296321">
              <a:defRPr sz="2300"/>
            </a:lvl1pPr>
            <a:lvl2pPr marL="570155" indent="-273833">
              <a:defRPr sz="2000"/>
            </a:lvl2pPr>
            <a:lvl3pPr marL="821499" indent="-244730">
              <a:defRPr sz="1800"/>
            </a:lvl3pPr>
            <a:lvl4pPr marL="1050354" indent="-236793">
              <a:defRPr sz="1700"/>
            </a:lvl4pPr>
            <a:lvl5pPr marL="1279210" indent="-220919">
              <a:defRPr sz="17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pic>
        <p:nvPicPr>
          <p:cNvPr id="7" name="Picture 3" descr="S:\ResourceDVD\Clip_Installer\DVD_ART\BoxShots_Logos\Microsoft Research\Microsoft Research b.png"/>
          <p:cNvPicPr>
            <a:picLocks noChangeAspect="1" noChangeArrowheads="1"/>
          </p:cNvPicPr>
          <p:nvPr userDrawn="1"/>
        </p:nvPicPr>
        <p:blipFill>
          <a:blip r:embed="rId2" cstate="print"/>
          <a:srcRect/>
          <a:stretch>
            <a:fillRect/>
          </a:stretch>
        </p:blipFill>
        <p:spPr bwMode="auto">
          <a:xfrm>
            <a:off x="7452651" y="6247682"/>
            <a:ext cx="1399075" cy="389198"/>
          </a:xfrm>
          <a:prstGeom prst="rect">
            <a:avLst/>
          </a:prstGeom>
          <a:noFill/>
        </p:spPr>
      </p:pic>
    </p:spTree>
  </p:cSld>
  <p:clrMapOvr>
    <a:masterClrMapping/>
  </p:clrMapOvr>
  <p:transition>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381000" y="230187"/>
            <a:ext cx="8382000" cy="750205"/>
          </a:xfrm>
          <a:noFill/>
          <a:ln w="9525">
            <a:noFill/>
            <a:miter lim="800000"/>
            <a:headEnd/>
            <a:tailEnd/>
          </a:ln>
        </p:spPr>
        <p:txBody>
          <a:bodyPr vert="horz" wrap="square" lIns="0" tIns="0" rIns="0" bIns="0" numCol="1" anchor="t" anchorCtr="0" compatLnSpc="1">
            <a:prstTxWarp prst="textNoShape">
              <a:avLst/>
            </a:prstTxWarp>
            <a:spAutoFit/>
          </a:bodyPr>
          <a:lstStyle>
            <a:lvl1pPr algn="l" defTabSz="912777" rtl="0" eaLnBrk="0" fontAlgn="base" latinLnBrk="0" hangingPunct="0">
              <a:lnSpc>
                <a:spcPct val="90000"/>
              </a:lnSpc>
              <a:spcBef>
                <a:spcPct val="0"/>
              </a:spcBef>
              <a:spcAft>
                <a:spcPct val="0"/>
              </a:spcAft>
              <a:buNone/>
              <a:defRPr lang="en-US" sz="5400" b="0" cap="none" spc="-300" dirty="0">
                <a:ln w="3175">
                  <a:noFill/>
                </a:ln>
                <a:gradFill flip="none" rotWithShape="1">
                  <a:gsLst>
                    <a:gs pos="28000">
                      <a:schemeClr val="tx1"/>
                    </a:gs>
                    <a:gs pos="68000">
                      <a:schemeClr val="accent1"/>
                    </a:gs>
                  </a:gsLst>
                  <a:lin ang="5400000" scaled="1"/>
                  <a:tileRect/>
                </a:gradFill>
                <a:effectLst>
                  <a:outerShdw blurRad="50800" dist="38100" dir="2700000" algn="tl" rotWithShape="0">
                    <a:prstClr val="black">
                      <a:alpha val="40000"/>
                    </a:prstClr>
                  </a:outerShdw>
                </a:effectLst>
                <a:latin typeface="Segoe" pitchFamily="34" charset="0"/>
                <a:ea typeface="+mn-ea"/>
                <a:cs typeface="Arial" charset="0"/>
              </a:defRPr>
            </a:lvl1pPr>
          </a:lstStyle>
          <a:p>
            <a:r>
              <a:rPr lang="en-US" smtClean="0"/>
              <a:t>Click to edit Master title style</a:t>
            </a:r>
            <a:endParaRPr lang="en-US" dirty="0"/>
          </a:p>
        </p:txBody>
      </p:sp>
    </p:spTree>
  </p:cSld>
  <p:clrMapOvr>
    <a:masterClrMapping/>
  </p:clrMapOvr>
  <p:transition>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transition>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Blank_w/Top Banner">
    <p:bg>
      <p:bgPr>
        <a:solidFill>
          <a:schemeClr val="tx1"/>
        </a:solidFill>
        <a:effectLst/>
      </p:bgPr>
    </p:bg>
    <p:spTree>
      <p:nvGrpSpPr>
        <p:cNvPr id="1" name=""/>
        <p:cNvGrpSpPr/>
        <p:nvPr/>
      </p:nvGrpSpPr>
      <p:grpSpPr>
        <a:xfrm>
          <a:off x="0" y="0"/>
          <a:ext cx="0" cy="0"/>
          <a:chOff x="0" y="0"/>
          <a:chExt cx="0" cy="0"/>
        </a:xfrm>
      </p:grpSpPr>
      <p:pic>
        <p:nvPicPr>
          <p:cNvPr id="6" name="Picture 5" descr="top_banner.png"/>
          <p:cNvPicPr>
            <a:picLocks noChangeAspect="1"/>
          </p:cNvPicPr>
          <p:nvPr userDrawn="1"/>
        </p:nvPicPr>
        <p:blipFill>
          <a:blip r:embed="rId2" cstate="print"/>
          <a:stretch>
            <a:fillRect/>
          </a:stretch>
        </p:blipFill>
        <p:spPr>
          <a:xfrm>
            <a:off x="571" y="0"/>
            <a:ext cx="9142858" cy="1031746"/>
          </a:xfrm>
          <a:prstGeom prst="rect">
            <a:avLst/>
          </a:prstGeom>
        </p:spPr>
      </p:pic>
    </p:spTree>
  </p:cSld>
  <p:clrMapOvr>
    <a:masterClrMapping/>
  </p:clrMapOvr>
  <p:transition>
    <p:fad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4" cstate="print">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1000" y="230187"/>
            <a:ext cx="8382000" cy="750205"/>
          </a:xfrm>
          <a:prstGeom prst="rect">
            <a:avLst/>
          </a:prstGeom>
          <a:noFill/>
          <a:ln w="9525">
            <a:noFill/>
            <a:miter lim="800000"/>
            <a:headEnd/>
            <a:tailEnd/>
          </a:ln>
        </p:spPr>
        <p:txBody>
          <a:bodyPr vert="horz" wrap="square" lIns="0" tIns="0" rIns="0" bIns="0" numCol="1" anchor="t" anchorCtr="0" compatLnSpc="1">
            <a:prstTxWarp prst="textNoShape">
              <a:avLst/>
            </a:prstTxWarp>
            <a:spAutoFit/>
          </a:bodyPr>
          <a:lstStyle/>
          <a:p>
            <a:r>
              <a:rPr lang="en-US" smtClean="0"/>
              <a:t>Click to edit Master title style</a:t>
            </a:r>
            <a:endParaRPr lang="en-US" dirty="0"/>
          </a:p>
        </p:txBody>
      </p:sp>
      <p:sp>
        <p:nvSpPr>
          <p:cNvPr id="3" name="Text Placeholder 2"/>
          <p:cNvSpPr>
            <a:spLocks noGrp="1"/>
          </p:cNvSpPr>
          <p:nvPr>
            <p:ph type="body" idx="1"/>
          </p:nvPr>
        </p:nvSpPr>
        <p:spPr>
          <a:xfrm>
            <a:off x="381000" y="1412875"/>
            <a:ext cx="8382000" cy="2210862"/>
          </a:xfrm>
          <a:prstGeom prst="rect">
            <a:avLst/>
          </a:prstGeom>
        </p:spPr>
        <p:txBody>
          <a:bodyPr vert="horz" lIns="0" tIns="0" rIns="0" bIns="0" rtlCol="0">
            <a:sp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 bg1="dk1" tx1="lt1" bg2="dk2" tx2="lt2" accent1="accent1" accent2="accent2" accent3="accent3" accent4="accent4" accent5="accent5" accent6="accent6" hlink="hlink" folHlink="folHlink"/>
  <p:sldLayoutIdLst>
    <p:sldLayoutId id="2147483681" r:id="rId1"/>
    <p:sldLayoutId id="2147483692" r:id="rId2"/>
    <p:sldLayoutId id="2147483683" r:id="rId3"/>
    <p:sldLayoutId id="2147483684" r:id="rId4"/>
    <p:sldLayoutId id="2147483685" r:id="rId5"/>
    <p:sldLayoutId id="2147483686" r:id="rId6"/>
    <p:sldLayoutId id="2147483687" r:id="rId7"/>
    <p:sldLayoutId id="2147483688" r:id="rId8"/>
    <p:sldLayoutId id="2147483693" r:id="rId9"/>
    <p:sldLayoutId id="2147483689" r:id="rId10"/>
    <p:sldLayoutId id="2147483690" r:id="rId11"/>
    <p:sldLayoutId id="2147483691" r:id="rId12"/>
  </p:sldLayoutIdLst>
  <p:transition>
    <p:fade/>
  </p:transition>
  <p:txStyles>
    <p:titleStyle>
      <a:lvl1pPr algn="l" defTabSz="912777" rtl="0" eaLnBrk="1" fontAlgn="base" latinLnBrk="0" hangingPunct="1">
        <a:lnSpc>
          <a:spcPct val="90000"/>
        </a:lnSpc>
        <a:spcBef>
          <a:spcPct val="0"/>
        </a:spcBef>
        <a:spcAft>
          <a:spcPct val="0"/>
        </a:spcAft>
        <a:buNone/>
        <a:defRPr lang="en-US" sz="5400" b="0" kern="1200" cap="none" spc="-300" dirty="0">
          <a:ln w="3175">
            <a:noFill/>
          </a:ln>
          <a:gradFill flip="none" rotWithShape="1">
            <a:gsLst>
              <a:gs pos="28000">
                <a:schemeClr val="tx1"/>
              </a:gs>
              <a:gs pos="68000">
                <a:schemeClr val="accent1"/>
              </a:gs>
            </a:gsLst>
            <a:lin ang="5400000" scaled="1"/>
            <a:tileRect/>
          </a:gradFill>
          <a:effectLst>
            <a:outerShdw blurRad="50800" dist="38100" dir="2700000" algn="tl" rotWithShape="0">
              <a:prstClr val="black">
                <a:alpha val="40000"/>
              </a:prstClr>
            </a:outerShdw>
          </a:effectLst>
          <a:latin typeface="Segoe" pitchFamily="34" charset="0"/>
          <a:ea typeface="+mn-ea"/>
          <a:cs typeface="Arial" charset="0"/>
        </a:defRPr>
      </a:lvl1pPr>
    </p:titleStyle>
    <p:bodyStyle>
      <a:lvl1pPr marL="384954" indent="-384954" algn="l" defTabSz="914363" rtl="0" eaLnBrk="1" latinLnBrk="0" hangingPunct="1">
        <a:lnSpc>
          <a:spcPct val="90000"/>
        </a:lnSpc>
        <a:spcBef>
          <a:spcPct val="20000"/>
        </a:spcBef>
        <a:buSzPct val="90000"/>
        <a:buFontTx/>
        <a:buBlip>
          <a:blip r:embed="rId15"/>
        </a:buBlip>
        <a:defRPr sz="3300" kern="1200">
          <a:solidFill>
            <a:schemeClr val="bg1"/>
          </a:solidFill>
          <a:latin typeface="+mn-lt"/>
          <a:ea typeface="+mn-ea"/>
          <a:cs typeface="+mn-cs"/>
        </a:defRPr>
      </a:lvl1pPr>
      <a:lvl2pPr marL="739481" indent="-362465" algn="l" defTabSz="914363" rtl="0" eaLnBrk="1" latinLnBrk="0" hangingPunct="1">
        <a:lnSpc>
          <a:spcPct val="90000"/>
        </a:lnSpc>
        <a:spcBef>
          <a:spcPct val="20000"/>
        </a:spcBef>
        <a:buSzPct val="90000"/>
        <a:buFontTx/>
        <a:buBlip>
          <a:blip r:embed="rId15"/>
        </a:buBlip>
        <a:defRPr sz="3000" kern="1200">
          <a:solidFill>
            <a:schemeClr val="bg1"/>
          </a:solidFill>
          <a:latin typeface="+mn-lt"/>
          <a:ea typeface="+mn-ea"/>
          <a:cs typeface="+mn-cs"/>
        </a:defRPr>
      </a:lvl2pPr>
      <a:lvl3pPr marL="1101946" indent="-347914" algn="l" defTabSz="914363" rtl="0" eaLnBrk="1" latinLnBrk="0" hangingPunct="1">
        <a:lnSpc>
          <a:spcPct val="90000"/>
        </a:lnSpc>
        <a:spcBef>
          <a:spcPct val="20000"/>
        </a:spcBef>
        <a:buSzPct val="90000"/>
        <a:buFontTx/>
        <a:buBlip>
          <a:blip r:embed="rId15"/>
        </a:buBlip>
        <a:defRPr sz="2700" kern="1200">
          <a:solidFill>
            <a:schemeClr val="bg1"/>
          </a:solidFill>
          <a:latin typeface="+mn-lt"/>
          <a:ea typeface="+mn-ea"/>
          <a:cs typeface="+mn-cs"/>
        </a:defRPr>
      </a:lvl3pPr>
      <a:lvl4pPr marL="1420756" indent="-318811" algn="l" defTabSz="914363" rtl="0" eaLnBrk="1" latinLnBrk="0" hangingPunct="1">
        <a:lnSpc>
          <a:spcPct val="90000"/>
        </a:lnSpc>
        <a:spcBef>
          <a:spcPct val="20000"/>
        </a:spcBef>
        <a:buSzPct val="90000"/>
        <a:buFontTx/>
        <a:buBlip>
          <a:blip r:embed="rId15"/>
        </a:buBlip>
        <a:defRPr sz="2300" kern="1200">
          <a:solidFill>
            <a:schemeClr val="bg1"/>
          </a:solidFill>
          <a:latin typeface="+mn-lt"/>
          <a:ea typeface="+mn-ea"/>
          <a:cs typeface="+mn-cs"/>
        </a:defRPr>
      </a:lvl4pPr>
      <a:lvl5pPr marL="1760732" indent="-318811" algn="l" defTabSz="914363" rtl="0" eaLnBrk="1" latinLnBrk="0" hangingPunct="1">
        <a:lnSpc>
          <a:spcPct val="90000"/>
        </a:lnSpc>
        <a:spcBef>
          <a:spcPct val="20000"/>
        </a:spcBef>
        <a:buSzPct val="90000"/>
        <a:buFontTx/>
        <a:buBlip>
          <a:blip r:embed="rId15"/>
        </a:buBlip>
        <a:defRPr sz="2300" kern="1200">
          <a:solidFill>
            <a:schemeClr val="bg1"/>
          </a:solidFill>
          <a:latin typeface="+mn-lt"/>
          <a:ea typeface="+mn-ea"/>
          <a:cs typeface="+mn-cs"/>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image" Target="../media/image6.gif"/><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8.png"/><Relationship Id="rId1" Type="http://schemas.openxmlformats.org/officeDocument/2006/relationships/slideLayout" Target="../slideLayouts/slideLayout3.xml"/><Relationship Id="rId4" Type="http://schemas.openxmlformats.org/officeDocument/2006/relationships/image" Target="../media/image9.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27605" y="1371405"/>
            <a:ext cx="7692761" cy="2243691"/>
          </a:xfrm>
        </p:spPr>
        <p:txBody>
          <a:bodyPr/>
          <a:lstStyle/>
          <a:p>
            <a:r>
              <a:rPr lang="en-US" dirty="0" smtClean="0"/>
              <a:t>Reasoning about Comprehensions </a:t>
            </a:r>
            <a:r>
              <a:rPr lang="en-US" dirty="0" smtClean="0"/>
              <a:t>with</a:t>
            </a:r>
            <a:br>
              <a:rPr lang="en-US" dirty="0" smtClean="0"/>
            </a:br>
            <a:r>
              <a:rPr lang="en-US" dirty="0" smtClean="0"/>
              <a:t>First-Order </a:t>
            </a:r>
            <a:r>
              <a:rPr lang="en-US" dirty="0" smtClean="0"/>
              <a:t>SMT Solvers</a:t>
            </a:r>
            <a:endParaRPr lang="en-US" dirty="0"/>
          </a:p>
        </p:txBody>
      </p:sp>
      <p:sp>
        <p:nvSpPr>
          <p:cNvPr id="3" name="Subtitle 2"/>
          <p:cNvSpPr>
            <a:spLocks noGrp="1"/>
          </p:cNvSpPr>
          <p:nvPr>
            <p:ph type="subTitle" idx="1"/>
          </p:nvPr>
        </p:nvSpPr>
        <p:spPr>
          <a:xfrm>
            <a:off x="727605" y="4026558"/>
            <a:ext cx="7692761" cy="1726627"/>
          </a:xfrm>
        </p:spPr>
        <p:txBody>
          <a:bodyPr/>
          <a:lstStyle/>
          <a:p>
            <a:r>
              <a:rPr lang="en-US" dirty="0" smtClean="0"/>
              <a:t>K. Rustan M. Leino</a:t>
            </a:r>
            <a:endParaRPr lang="en-US" dirty="0" smtClean="0"/>
          </a:p>
          <a:p>
            <a:r>
              <a:rPr lang="en-US" sz="2000" dirty="0" smtClean="0"/>
              <a:t>Microsoft Research, Redmond</a:t>
            </a:r>
            <a:endParaRPr lang="en-US" dirty="0" smtClean="0"/>
          </a:p>
          <a:p>
            <a:pPr>
              <a:spcBef>
                <a:spcPts val="1800"/>
              </a:spcBef>
            </a:pPr>
            <a:r>
              <a:rPr lang="en-US" dirty="0" smtClean="0"/>
              <a:t>Rosemary Monahan</a:t>
            </a:r>
            <a:br>
              <a:rPr lang="en-US" dirty="0" smtClean="0"/>
            </a:br>
            <a:r>
              <a:rPr lang="en-US" sz="2000" dirty="0" smtClean="0"/>
              <a:t>National University of Ireland, </a:t>
            </a:r>
            <a:r>
              <a:rPr lang="en-US" sz="2000" dirty="0" err="1" smtClean="0"/>
              <a:t>Maynooth</a:t>
            </a:r>
            <a:endParaRPr lang="en-US" sz="2000" dirty="0"/>
          </a:p>
        </p:txBody>
      </p:sp>
      <p:sp>
        <p:nvSpPr>
          <p:cNvPr id="4" name="TextBox 3"/>
          <p:cNvSpPr txBox="1"/>
          <p:nvPr/>
        </p:nvSpPr>
        <p:spPr>
          <a:xfrm>
            <a:off x="6810230" y="6141496"/>
            <a:ext cx="2197290" cy="646331"/>
          </a:xfrm>
          <a:prstGeom prst="rect">
            <a:avLst/>
          </a:prstGeom>
          <a:noFill/>
        </p:spPr>
        <p:txBody>
          <a:bodyPr wrap="square" rtlCol="0">
            <a:spAutoFit/>
          </a:bodyPr>
          <a:lstStyle/>
          <a:p>
            <a:r>
              <a:rPr lang="en-US" sz="1200" dirty="0" smtClean="0">
                <a:solidFill>
                  <a:schemeClr val="bg1"/>
                </a:solidFill>
              </a:rPr>
              <a:t>SAC 2009</a:t>
            </a:r>
          </a:p>
          <a:p>
            <a:r>
              <a:rPr lang="en-US" sz="1200" dirty="0" smtClean="0">
                <a:solidFill>
                  <a:schemeClr val="bg1"/>
                </a:solidFill>
              </a:rPr>
              <a:t>9 Mar 2009</a:t>
            </a:r>
          </a:p>
          <a:p>
            <a:r>
              <a:rPr lang="en-US" sz="1200" dirty="0" smtClean="0">
                <a:solidFill>
                  <a:schemeClr val="bg1"/>
                </a:solidFill>
              </a:rPr>
              <a:t>Honolulu, HI, USA</a:t>
            </a:r>
            <a:endParaRPr lang="en-US" sz="1200" dirty="0" smtClean="0">
              <a:solidFill>
                <a:schemeClr val="bg1"/>
              </a:solidFill>
            </a:endParaRPr>
          </a:p>
        </p:txBody>
      </p:sp>
    </p:spTree>
  </p:cSld>
  <p:clrMapOvr>
    <a:masterClrMapping/>
  </p:clrMapOvr>
  <p:transition>
    <p:fad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Trigger engineering</a:t>
            </a:r>
            <a:endParaRPr lang="en-US" dirty="0"/>
          </a:p>
        </p:txBody>
      </p:sp>
      <p:sp>
        <p:nvSpPr>
          <p:cNvPr id="3" name="Content Placeholder 2"/>
          <p:cNvSpPr>
            <a:spLocks noGrp="1"/>
          </p:cNvSpPr>
          <p:nvPr>
            <p:ph idx="1"/>
          </p:nvPr>
        </p:nvSpPr>
        <p:spPr>
          <a:xfrm>
            <a:off x="381000" y="1412875"/>
            <a:ext cx="8382000" cy="2488374"/>
          </a:xfrm>
        </p:spPr>
        <p:txBody>
          <a:bodyPr/>
          <a:lstStyle/>
          <a:p>
            <a:r>
              <a:rPr lang="en-US" dirty="0" smtClean="0"/>
              <a:t>(</a:t>
            </a:r>
            <a:r>
              <a:rPr lang="en-US" dirty="0" smtClean="0">
                <a:sym typeface="Symbol"/>
              </a:rPr>
              <a:t></a:t>
            </a:r>
            <a:r>
              <a:rPr lang="en-US" dirty="0" err="1" smtClean="0">
                <a:sym typeface="Symbol"/>
              </a:rPr>
              <a:t>lo,mid,hi,a</a:t>
            </a:r>
            <a:r>
              <a:rPr lang="en-US" dirty="0" smtClean="0">
                <a:sym typeface="Symbol"/>
              </a:rPr>
              <a:t>   lo ≤ mid ≤ hi </a:t>
            </a:r>
            <a:br>
              <a:rPr lang="en-US" dirty="0" smtClean="0">
                <a:sym typeface="Symbol"/>
              </a:rPr>
            </a:br>
            <a:r>
              <a:rPr lang="en-US" dirty="0" smtClean="0">
                <a:sym typeface="Symbol"/>
              </a:rPr>
              <a:t>	</a:t>
            </a:r>
            <a:r>
              <a:rPr lang="en-US" dirty="0" smtClean="0">
                <a:sym typeface="Symbol"/>
              </a:rPr>
              <a:t>f(</a:t>
            </a:r>
            <a:r>
              <a:rPr lang="en-US" dirty="0" err="1" smtClean="0">
                <a:sym typeface="Symbol"/>
              </a:rPr>
              <a:t>lo,mid,a</a:t>
            </a:r>
            <a:r>
              <a:rPr lang="en-US" dirty="0" smtClean="0">
                <a:sym typeface="Symbol"/>
              </a:rPr>
              <a:t>) + f(</a:t>
            </a:r>
            <a:r>
              <a:rPr lang="en-US" dirty="0" err="1" smtClean="0">
                <a:sym typeface="Symbol"/>
              </a:rPr>
              <a:t>mid,hi,a</a:t>
            </a:r>
            <a:r>
              <a:rPr lang="en-US" dirty="0" smtClean="0">
                <a:sym typeface="Symbol"/>
              </a:rPr>
              <a:t>)  =  f(</a:t>
            </a:r>
            <a:r>
              <a:rPr lang="en-US" dirty="0" err="1" smtClean="0">
                <a:sym typeface="Symbol"/>
              </a:rPr>
              <a:t>lo,hi,a</a:t>
            </a:r>
            <a:r>
              <a:rPr lang="en-US" dirty="0" smtClean="0">
                <a:sym typeface="Symbol"/>
              </a:rPr>
              <a:t>))</a:t>
            </a:r>
          </a:p>
          <a:p>
            <a:endParaRPr lang="en-US" dirty="0" smtClean="0"/>
          </a:p>
          <a:p>
            <a:r>
              <a:rPr lang="en-US" dirty="0" smtClean="0"/>
              <a:t>(</a:t>
            </a:r>
            <a:r>
              <a:rPr lang="en-US" dirty="0" smtClean="0">
                <a:sym typeface="Symbol"/>
              </a:rPr>
              <a:t></a:t>
            </a:r>
            <a:r>
              <a:rPr lang="en-US" dirty="0" err="1" smtClean="0">
                <a:sym typeface="Symbol"/>
              </a:rPr>
              <a:t>lo,mid,hi,a</a:t>
            </a:r>
            <a:r>
              <a:rPr lang="en-US" dirty="0" smtClean="0">
                <a:sym typeface="Symbol"/>
              </a:rPr>
              <a:t>   lo ≤ mid ≤ hi </a:t>
            </a:r>
            <a:br>
              <a:rPr lang="en-US" dirty="0" smtClean="0">
                <a:sym typeface="Symbol"/>
              </a:rPr>
            </a:br>
            <a:r>
              <a:rPr lang="en-US" dirty="0" smtClean="0">
                <a:sym typeface="Symbol"/>
              </a:rPr>
              <a:t>	</a:t>
            </a:r>
            <a:r>
              <a:rPr lang="en-US" dirty="0" smtClean="0">
                <a:sym typeface="Symbol"/>
              </a:rPr>
              <a:t>f(</a:t>
            </a:r>
            <a:r>
              <a:rPr lang="en-US" dirty="0" err="1" smtClean="0">
                <a:sym typeface="Symbol"/>
              </a:rPr>
              <a:t>lo,mid,a</a:t>
            </a:r>
            <a:r>
              <a:rPr lang="en-US" dirty="0" smtClean="0">
                <a:sym typeface="Symbol"/>
              </a:rPr>
              <a:t>) + f(</a:t>
            </a:r>
            <a:r>
              <a:rPr lang="en-US" dirty="0" err="1" smtClean="0">
                <a:sym typeface="Symbol"/>
              </a:rPr>
              <a:t>mid,hi,a</a:t>
            </a:r>
            <a:r>
              <a:rPr lang="en-US" dirty="0" smtClean="0">
                <a:sym typeface="Symbol"/>
              </a:rPr>
              <a:t>)  =  f(</a:t>
            </a:r>
            <a:r>
              <a:rPr lang="en-US" dirty="0" err="1" smtClean="0">
                <a:sym typeface="Symbol"/>
              </a:rPr>
              <a:t>lo,hi,a</a:t>
            </a:r>
            <a:r>
              <a:rPr lang="en-US" dirty="0" smtClean="0">
                <a:sym typeface="Symbol"/>
              </a:rPr>
              <a:t>))</a:t>
            </a:r>
            <a:endParaRPr lang="en-US" dirty="0"/>
          </a:p>
        </p:txBody>
      </p:sp>
      <p:sp>
        <p:nvSpPr>
          <p:cNvPr id="4" name="Right Bracket 3"/>
          <p:cNvSpPr/>
          <p:nvPr/>
        </p:nvSpPr>
        <p:spPr>
          <a:xfrm rot="5400000">
            <a:off x="2135874" y="1357953"/>
            <a:ext cx="95533" cy="1910687"/>
          </a:xfrm>
          <a:prstGeom prst="rightBracket">
            <a:avLst/>
          </a:prstGeom>
          <a:ln w="38100">
            <a:solidFill>
              <a:schemeClr val="accent4">
                <a:lumMod val="7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 name="Right Bracket 4"/>
          <p:cNvSpPr/>
          <p:nvPr/>
        </p:nvSpPr>
        <p:spPr>
          <a:xfrm rot="5400000">
            <a:off x="2109958" y="2890158"/>
            <a:ext cx="161014" cy="1897040"/>
          </a:xfrm>
          <a:prstGeom prst="rightBracket">
            <a:avLst/>
          </a:prstGeom>
          <a:ln w="38100">
            <a:solidFill>
              <a:schemeClr val="accent4">
                <a:lumMod val="7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6" name="Right Bracket 5"/>
          <p:cNvSpPr/>
          <p:nvPr/>
        </p:nvSpPr>
        <p:spPr>
          <a:xfrm rot="5400000">
            <a:off x="4496936" y="1357953"/>
            <a:ext cx="95533" cy="1910687"/>
          </a:xfrm>
          <a:prstGeom prst="rightBracket">
            <a:avLst/>
          </a:prstGeom>
          <a:ln w="38100">
            <a:solidFill>
              <a:schemeClr val="accent4">
                <a:lumMod val="7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7" name="Right Bracket 6"/>
          <p:cNvSpPr/>
          <p:nvPr/>
        </p:nvSpPr>
        <p:spPr>
          <a:xfrm rot="5400000">
            <a:off x="6809093" y="3071885"/>
            <a:ext cx="166051" cy="1528550"/>
          </a:xfrm>
          <a:prstGeom prst="rightBracket">
            <a:avLst/>
          </a:prstGeom>
          <a:ln w="38100">
            <a:solidFill>
              <a:schemeClr val="accent4">
                <a:lumMod val="7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Tree>
  </p:cSld>
  <p:clrMapOvr>
    <a:masterClrMapping/>
  </p:clrMapOvr>
  <p:transition>
    <p:fade/>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30187"/>
            <a:ext cx="8382000" cy="747897"/>
          </a:xfrm>
        </p:spPr>
        <p:txBody>
          <a:bodyPr/>
          <a:lstStyle/>
          <a:p>
            <a:r>
              <a:rPr lang="en-US" dirty="0" smtClean="0"/>
              <a:t>Implementation, experiments</a:t>
            </a:r>
            <a:endParaRPr lang="en-US" dirty="0"/>
          </a:p>
        </p:txBody>
      </p:sp>
      <p:sp>
        <p:nvSpPr>
          <p:cNvPr id="3" name="Content Placeholder 2"/>
          <p:cNvSpPr>
            <a:spLocks noGrp="1"/>
          </p:cNvSpPr>
          <p:nvPr>
            <p:ph idx="1"/>
          </p:nvPr>
        </p:nvSpPr>
        <p:spPr>
          <a:xfrm>
            <a:off x="381000" y="1412875"/>
            <a:ext cx="8763000" cy="2539157"/>
          </a:xfrm>
        </p:spPr>
        <p:txBody>
          <a:bodyPr/>
          <a:lstStyle/>
          <a:p>
            <a:r>
              <a:rPr lang="en-US" dirty="0" smtClean="0"/>
              <a:t>Implementation in Spec#</a:t>
            </a:r>
          </a:p>
          <a:p>
            <a:pPr lvl="1"/>
            <a:r>
              <a:rPr lang="en-US" i="1" dirty="0" smtClean="0">
                <a:solidFill>
                  <a:schemeClr val="accent4">
                    <a:lumMod val="50000"/>
                  </a:schemeClr>
                </a:solidFill>
              </a:rPr>
              <a:t>sum</a:t>
            </a:r>
            <a:r>
              <a:rPr lang="en-US" dirty="0" smtClean="0"/>
              <a:t>, </a:t>
            </a:r>
            <a:r>
              <a:rPr lang="en-US" i="1" dirty="0" smtClean="0">
                <a:solidFill>
                  <a:schemeClr val="accent4">
                    <a:lumMod val="50000"/>
                  </a:schemeClr>
                </a:solidFill>
              </a:rPr>
              <a:t>product</a:t>
            </a:r>
            <a:r>
              <a:rPr lang="en-US" dirty="0" smtClean="0"/>
              <a:t>, </a:t>
            </a:r>
            <a:r>
              <a:rPr lang="en-US" i="1" dirty="0" smtClean="0">
                <a:solidFill>
                  <a:schemeClr val="accent4">
                    <a:lumMod val="50000"/>
                  </a:schemeClr>
                </a:solidFill>
              </a:rPr>
              <a:t>count</a:t>
            </a:r>
            <a:r>
              <a:rPr lang="en-US" dirty="0" smtClean="0"/>
              <a:t>, </a:t>
            </a:r>
            <a:r>
              <a:rPr lang="en-US" i="1" dirty="0" smtClean="0">
                <a:solidFill>
                  <a:schemeClr val="accent4">
                    <a:lumMod val="50000"/>
                  </a:schemeClr>
                </a:solidFill>
              </a:rPr>
              <a:t>min</a:t>
            </a:r>
            <a:r>
              <a:rPr lang="en-US" dirty="0" smtClean="0"/>
              <a:t>, </a:t>
            </a:r>
            <a:r>
              <a:rPr lang="en-US" i="1" dirty="0" smtClean="0">
                <a:solidFill>
                  <a:schemeClr val="accent4">
                    <a:lumMod val="50000"/>
                  </a:schemeClr>
                </a:solidFill>
              </a:rPr>
              <a:t>max</a:t>
            </a:r>
            <a:endParaRPr lang="en-US" dirty="0" smtClean="0"/>
          </a:p>
          <a:p>
            <a:r>
              <a:rPr lang="en-US" dirty="0" smtClean="0"/>
              <a:t>Verification of several examples from</a:t>
            </a:r>
            <a:br>
              <a:rPr lang="en-US" dirty="0" smtClean="0"/>
            </a:br>
            <a:r>
              <a:rPr lang="en-US" dirty="0" smtClean="0"/>
              <a:t>the </a:t>
            </a:r>
            <a:r>
              <a:rPr lang="en-US" dirty="0" err="1" smtClean="0"/>
              <a:t>Dijkstra</a:t>
            </a:r>
            <a:r>
              <a:rPr lang="en-US" dirty="0" smtClean="0"/>
              <a:t> &amp; </a:t>
            </a:r>
            <a:r>
              <a:rPr lang="en-US" dirty="0" err="1" smtClean="0"/>
              <a:t>Feijen</a:t>
            </a:r>
            <a:r>
              <a:rPr lang="en-US" dirty="0" smtClean="0"/>
              <a:t> textbook</a:t>
            </a:r>
          </a:p>
          <a:p>
            <a:r>
              <a:rPr lang="en-US" dirty="0" smtClean="0"/>
              <a:t>Teaching</a:t>
            </a:r>
            <a:endParaRPr lang="en-US" dirty="0"/>
          </a:p>
        </p:txBody>
      </p:sp>
    </p:spTree>
  </p:cSld>
  <p:clrMapOvr>
    <a:masterClrMapping/>
  </p:clrMapOvr>
  <p:transition>
    <p:fade/>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Performance</a:t>
            </a:r>
            <a:endParaRPr lang="en-US" dirty="0"/>
          </a:p>
        </p:txBody>
      </p:sp>
      <p:graphicFrame>
        <p:nvGraphicFramePr>
          <p:cNvPr id="4" name="Content Placeholder 3"/>
          <p:cNvGraphicFramePr>
            <a:graphicFrameLocks noGrp="1"/>
          </p:cNvGraphicFramePr>
          <p:nvPr>
            <p:ph idx="1"/>
          </p:nvPr>
        </p:nvGraphicFramePr>
        <p:xfrm>
          <a:off x="381000" y="1412875"/>
          <a:ext cx="8382000" cy="3977640"/>
        </p:xfrm>
        <a:graphic>
          <a:graphicData uri="http://schemas.openxmlformats.org/drawingml/2006/table">
            <a:tbl>
              <a:tblPr firstRow="1" bandRow="1">
                <a:tableStyleId>{5C22544A-7EE6-4342-B048-85BDC9FD1C3A}</a:tableStyleId>
              </a:tblPr>
              <a:tblGrid>
                <a:gridCol w="2225722"/>
                <a:gridCol w="1965278"/>
                <a:gridCol w="2095500"/>
                <a:gridCol w="2095500"/>
              </a:tblGrid>
              <a:tr h="370840">
                <a:tc>
                  <a:txBody>
                    <a:bodyPr/>
                    <a:lstStyle/>
                    <a:p>
                      <a:r>
                        <a:rPr lang="en-US" dirty="0" smtClean="0"/>
                        <a:t>Program</a:t>
                      </a:r>
                      <a:endParaRPr lang="en-US" dirty="0"/>
                    </a:p>
                  </a:txBody>
                  <a:tcPr/>
                </a:tc>
                <a:tc>
                  <a:txBody>
                    <a:bodyPr/>
                    <a:lstStyle/>
                    <a:p>
                      <a:r>
                        <a:rPr lang="en-US" dirty="0" smtClean="0"/>
                        <a:t>Boogie</a:t>
                      </a:r>
                      <a:r>
                        <a:rPr lang="en-US" baseline="0" dirty="0" smtClean="0"/>
                        <a:t> 2 +</a:t>
                      </a:r>
                      <a:br>
                        <a:rPr lang="en-US" baseline="0" dirty="0" smtClean="0"/>
                      </a:br>
                      <a:r>
                        <a:rPr lang="en-US" baseline="0" dirty="0" smtClean="0"/>
                        <a:t>Simplify</a:t>
                      </a:r>
                      <a:endParaRPr lang="en-US" dirty="0"/>
                    </a:p>
                  </a:txBody>
                  <a:tcPr/>
                </a:tc>
                <a:tc>
                  <a:txBody>
                    <a:bodyPr/>
                    <a:lstStyle/>
                    <a:p>
                      <a:r>
                        <a:rPr lang="en-US" dirty="0" smtClean="0"/>
                        <a:t>Boogie 2 +</a:t>
                      </a:r>
                      <a:br>
                        <a:rPr lang="en-US" dirty="0" smtClean="0"/>
                      </a:br>
                      <a:r>
                        <a:rPr lang="en-US" dirty="0" smtClean="0"/>
                        <a:t>Z3</a:t>
                      </a:r>
                      <a:r>
                        <a:rPr lang="en-US" baseline="0" dirty="0" smtClean="0"/>
                        <a:t> v. 1.3</a:t>
                      </a:r>
                      <a:endParaRPr lang="en-US" dirty="0"/>
                    </a:p>
                  </a:txBody>
                  <a:tcPr/>
                </a:tc>
                <a:tc>
                  <a:txBody>
                    <a:bodyPr/>
                    <a:lstStyle/>
                    <a:p>
                      <a:r>
                        <a:rPr lang="en-US" dirty="0" smtClean="0"/>
                        <a:t>Boogie 2 +</a:t>
                      </a:r>
                      <a:br>
                        <a:rPr lang="en-US" dirty="0" smtClean="0"/>
                      </a:br>
                      <a:r>
                        <a:rPr lang="en-US" dirty="0" smtClean="0"/>
                        <a:t>Z3 v.2</a:t>
                      </a:r>
                      <a:endParaRPr lang="en-US" dirty="0"/>
                    </a:p>
                  </a:txBody>
                  <a:tcPr/>
                </a:tc>
              </a:tr>
              <a:tr h="370840">
                <a:tc>
                  <a:txBody>
                    <a:bodyPr/>
                    <a:lstStyle/>
                    <a:p>
                      <a:r>
                        <a:rPr lang="en-US" dirty="0" smtClean="0"/>
                        <a:t>Sum0</a:t>
                      </a:r>
                      <a:endParaRPr lang="en-US" dirty="0"/>
                    </a:p>
                  </a:txBody>
                  <a:tcPr/>
                </a:tc>
                <a:tc>
                  <a:txBody>
                    <a:bodyPr/>
                    <a:lstStyle/>
                    <a:p>
                      <a:r>
                        <a:rPr lang="en-US" dirty="0" smtClean="0"/>
                        <a:t>0.142</a:t>
                      </a:r>
                      <a:endParaRPr lang="en-US" dirty="0"/>
                    </a:p>
                  </a:txBody>
                  <a:tcPr/>
                </a:tc>
                <a:tc>
                  <a:txBody>
                    <a:bodyPr/>
                    <a:lstStyle/>
                    <a:p>
                      <a:r>
                        <a:rPr lang="en-US" dirty="0" smtClean="0"/>
                        <a:t>0.044</a:t>
                      </a:r>
                      <a:endParaRPr lang="en-US" dirty="0"/>
                    </a:p>
                  </a:txBody>
                  <a:tcPr/>
                </a:tc>
                <a:tc>
                  <a:txBody>
                    <a:bodyPr/>
                    <a:lstStyle/>
                    <a:p>
                      <a:r>
                        <a:rPr lang="en-US" dirty="0" smtClean="0"/>
                        <a:t>0.045</a:t>
                      </a:r>
                      <a:endParaRPr lang="en-US" dirty="0"/>
                    </a:p>
                  </a:txBody>
                  <a:tcPr/>
                </a:tc>
              </a:tr>
              <a:tr h="370840">
                <a:tc>
                  <a:txBody>
                    <a:bodyPr/>
                    <a:lstStyle/>
                    <a:p>
                      <a:r>
                        <a:rPr lang="en-US" dirty="0" smtClean="0"/>
                        <a:t>Sum1</a:t>
                      </a:r>
                      <a:endParaRPr lang="en-US" dirty="0"/>
                    </a:p>
                  </a:txBody>
                  <a:tcPr/>
                </a:tc>
                <a:tc>
                  <a:txBody>
                    <a:bodyPr/>
                    <a:lstStyle/>
                    <a:p>
                      <a:r>
                        <a:rPr lang="en-US" dirty="0" smtClean="0"/>
                        <a:t>0.147</a:t>
                      </a:r>
                      <a:endParaRPr lang="en-US" dirty="0"/>
                    </a:p>
                  </a:txBody>
                  <a:tcPr/>
                </a:tc>
                <a:tc>
                  <a:txBody>
                    <a:bodyPr/>
                    <a:lstStyle/>
                    <a:p>
                      <a:r>
                        <a:rPr lang="en-US" dirty="0" smtClean="0"/>
                        <a:t>0.047</a:t>
                      </a:r>
                      <a:endParaRPr lang="en-US" dirty="0"/>
                    </a:p>
                  </a:txBody>
                  <a:tcPr/>
                </a:tc>
                <a:tc>
                  <a:txBody>
                    <a:bodyPr/>
                    <a:lstStyle/>
                    <a:p>
                      <a:r>
                        <a:rPr lang="en-US" dirty="0" smtClean="0"/>
                        <a:t>0.042</a:t>
                      </a:r>
                      <a:endParaRPr lang="en-US" dirty="0"/>
                    </a:p>
                  </a:txBody>
                  <a:tcPr/>
                </a:tc>
              </a:tr>
              <a:tr h="370840">
                <a:tc>
                  <a:txBody>
                    <a:bodyPr/>
                    <a:lstStyle/>
                    <a:p>
                      <a:r>
                        <a:rPr lang="en-US" dirty="0" smtClean="0"/>
                        <a:t>Sum2</a:t>
                      </a:r>
                      <a:endParaRPr lang="en-US" dirty="0"/>
                    </a:p>
                  </a:txBody>
                  <a:tcPr/>
                </a:tc>
                <a:tc>
                  <a:txBody>
                    <a:bodyPr/>
                    <a:lstStyle/>
                    <a:p>
                      <a:r>
                        <a:rPr lang="en-US" dirty="0" smtClean="0"/>
                        <a:t>0.136</a:t>
                      </a:r>
                      <a:endParaRPr lang="en-US" dirty="0"/>
                    </a:p>
                  </a:txBody>
                  <a:tcPr/>
                </a:tc>
                <a:tc>
                  <a:txBody>
                    <a:bodyPr/>
                    <a:lstStyle/>
                    <a:p>
                      <a:r>
                        <a:rPr lang="en-US" dirty="0" smtClean="0"/>
                        <a:t>0.056</a:t>
                      </a:r>
                      <a:endParaRPr lang="en-US" dirty="0"/>
                    </a:p>
                  </a:txBody>
                  <a:tcPr/>
                </a:tc>
                <a:tc>
                  <a:txBody>
                    <a:bodyPr/>
                    <a:lstStyle/>
                    <a:p>
                      <a:r>
                        <a:rPr lang="en-US" dirty="0" smtClean="0"/>
                        <a:t>0.047</a:t>
                      </a:r>
                      <a:endParaRPr lang="en-US" dirty="0"/>
                    </a:p>
                  </a:txBody>
                  <a:tcPr/>
                </a:tc>
              </a:tr>
              <a:tr h="370840">
                <a:tc>
                  <a:txBody>
                    <a:bodyPr/>
                    <a:lstStyle/>
                    <a:p>
                      <a:r>
                        <a:rPr lang="en-US" dirty="0" smtClean="0"/>
                        <a:t>Sum3</a:t>
                      </a:r>
                      <a:endParaRPr lang="en-US" dirty="0"/>
                    </a:p>
                  </a:txBody>
                  <a:tcPr/>
                </a:tc>
                <a:tc>
                  <a:txBody>
                    <a:bodyPr/>
                    <a:lstStyle/>
                    <a:p>
                      <a:r>
                        <a:rPr lang="en-US" dirty="0" smtClean="0"/>
                        <a:t>0.190</a:t>
                      </a:r>
                      <a:endParaRPr lang="en-US" dirty="0"/>
                    </a:p>
                  </a:txBody>
                  <a:tcPr/>
                </a:tc>
                <a:tc>
                  <a:txBody>
                    <a:bodyPr/>
                    <a:lstStyle/>
                    <a:p>
                      <a:r>
                        <a:rPr lang="en-US" dirty="0" smtClean="0"/>
                        <a:t>0.048</a:t>
                      </a:r>
                      <a:endParaRPr lang="en-US" dirty="0"/>
                    </a:p>
                  </a:txBody>
                  <a:tcPr/>
                </a:tc>
                <a:tc>
                  <a:txBody>
                    <a:bodyPr/>
                    <a:lstStyle/>
                    <a:p>
                      <a:r>
                        <a:rPr lang="en-US" dirty="0" smtClean="0"/>
                        <a:t>0.043</a:t>
                      </a:r>
                      <a:endParaRPr lang="en-US" dirty="0"/>
                    </a:p>
                  </a:txBody>
                  <a:tcPr/>
                </a:tc>
              </a:tr>
              <a:tr h="370840">
                <a:tc>
                  <a:txBody>
                    <a:bodyPr/>
                    <a:lstStyle/>
                    <a:p>
                      <a:r>
                        <a:rPr lang="en-US" dirty="0" smtClean="0"/>
                        <a:t>Factorial</a:t>
                      </a:r>
                      <a:endParaRPr lang="en-US" dirty="0"/>
                    </a:p>
                  </a:txBody>
                  <a:tcPr/>
                </a:tc>
                <a:tc>
                  <a:txBody>
                    <a:bodyPr/>
                    <a:lstStyle/>
                    <a:p>
                      <a:r>
                        <a:rPr lang="en-US" dirty="0" smtClean="0"/>
                        <a:t>0.125</a:t>
                      </a:r>
                      <a:endParaRPr lang="en-US" dirty="0"/>
                    </a:p>
                  </a:txBody>
                  <a:tcPr/>
                </a:tc>
                <a:tc>
                  <a:txBody>
                    <a:bodyPr/>
                    <a:lstStyle/>
                    <a:p>
                      <a:r>
                        <a:rPr lang="en-US" dirty="0" smtClean="0"/>
                        <a:t>X</a:t>
                      </a:r>
                      <a:endParaRPr lang="en-US" dirty="0"/>
                    </a:p>
                  </a:txBody>
                  <a:tcPr/>
                </a:tc>
                <a:tc>
                  <a:txBody>
                    <a:bodyPr/>
                    <a:lstStyle/>
                    <a:p>
                      <a:r>
                        <a:rPr lang="en-US" dirty="0" smtClean="0"/>
                        <a:t>0.118</a:t>
                      </a:r>
                      <a:endParaRPr lang="en-US" dirty="0"/>
                    </a:p>
                  </a:txBody>
                  <a:tcPr/>
                </a:tc>
              </a:tr>
              <a:tr h="370840">
                <a:tc>
                  <a:txBody>
                    <a:bodyPr/>
                    <a:lstStyle/>
                    <a:p>
                      <a:r>
                        <a:rPr lang="en-US" dirty="0" smtClean="0"/>
                        <a:t>CoincidenceCount0</a:t>
                      </a:r>
                      <a:endParaRPr lang="en-US" dirty="0"/>
                    </a:p>
                  </a:txBody>
                  <a:tcPr/>
                </a:tc>
                <a:tc>
                  <a:txBody>
                    <a:bodyPr/>
                    <a:lstStyle/>
                    <a:p>
                      <a:r>
                        <a:rPr lang="en-US" dirty="0" smtClean="0"/>
                        <a:t>11.3</a:t>
                      </a:r>
                      <a:endParaRPr lang="en-US" dirty="0"/>
                    </a:p>
                  </a:txBody>
                  <a:tcPr/>
                </a:tc>
                <a:tc>
                  <a:txBody>
                    <a:bodyPr/>
                    <a:lstStyle/>
                    <a:p>
                      <a:r>
                        <a:rPr lang="en-US" dirty="0" smtClean="0"/>
                        <a:t>23.7</a:t>
                      </a:r>
                      <a:endParaRPr lang="en-US" dirty="0"/>
                    </a:p>
                  </a:txBody>
                  <a:tcPr/>
                </a:tc>
                <a:tc>
                  <a:txBody>
                    <a:bodyPr/>
                    <a:lstStyle/>
                    <a:p>
                      <a:r>
                        <a:rPr lang="en-US" dirty="0" smtClean="0"/>
                        <a:t>1.62</a:t>
                      </a:r>
                      <a:endParaRPr lang="en-US" dirty="0"/>
                    </a:p>
                  </a:txBody>
                  <a:tcPr/>
                </a:tc>
              </a:tr>
              <a:tr h="370840">
                <a:tc>
                  <a:txBody>
                    <a:bodyPr/>
                    <a:lstStyle/>
                    <a:p>
                      <a:pPr marL="0" marR="0" indent="0" algn="l" defTabSz="914363" rtl="0" eaLnBrk="1" fontAlgn="auto" latinLnBrk="0" hangingPunct="1">
                        <a:lnSpc>
                          <a:spcPct val="100000"/>
                        </a:lnSpc>
                        <a:spcBef>
                          <a:spcPts val="0"/>
                        </a:spcBef>
                        <a:spcAft>
                          <a:spcPts val="0"/>
                        </a:spcAft>
                        <a:buClrTx/>
                        <a:buSzTx/>
                        <a:buFontTx/>
                        <a:buNone/>
                        <a:tabLst/>
                        <a:defRPr/>
                      </a:pPr>
                      <a:r>
                        <a:rPr lang="en-US" dirty="0" smtClean="0"/>
                        <a:t>CoincidenceCount1</a:t>
                      </a:r>
                    </a:p>
                  </a:txBody>
                  <a:tcPr/>
                </a:tc>
                <a:tc>
                  <a:txBody>
                    <a:bodyPr/>
                    <a:lstStyle/>
                    <a:p>
                      <a:r>
                        <a:rPr lang="en-US" dirty="0" smtClean="0"/>
                        <a:t>24.5</a:t>
                      </a:r>
                      <a:endParaRPr lang="en-US" dirty="0"/>
                    </a:p>
                  </a:txBody>
                  <a:tcPr/>
                </a:tc>
                <a:tc>
                  <a:txBody>
                    <a:bodyPr/>
                    <a:lstStyle/>
                    <a:p>
                      <a:r>
                        <a:rPr lang="en-US" dirty="0" smtClean="0"/>
                        <a:t>&gt; 1200</a:t>
                      </a:r>
                      <a:endParaRPr lang="en-US" dirty="0"/>
                    </a:p>
                  </a:txBody>
                  <a:tcPr/>
                </a:tc>
                <a:tc>
                  <a:txBody>
                    <a:bodyPr/>
                    <a:lstStyle/>
                    <a:p>
                      <a:pPr>
                        <a:buFont typeface="Wingdings" pitchFamily="2" charset="2"/>
                        <a:buNone/>
                      </a:pPr>
                      <a:r>
                        <a:rPr lang="en-US" dirty="0" smtClean="0"/>
                        <a:t>723</a:t>
                      </a:r>
                      <a:endParaRPr lang="en-US" dirty="0"/>
                    </a:p>
                  </a:txBody>
                  <a:tcPr/>
                </a:tc>
              </a:tr>
              <a:tr h="370840">
                <a:tc>
                  <a:txBody>
                    <a:bodyPr/>
                    <a:lstStyle/>
                    <a:p>
                      <a:pPr marL="0" marR="0" indent="0" algn="l" defTabSz="914363" rtl="0" eaLnBrk="1" fontAlgn="auto" latinLnBrk="0" hangingPunct="1">
                        <a:lnSpc>
                          <a:spcPct val="100000"/>
                        </a:lnSpc>
                        <a:spcBef>
                          <a:spcPts val="0"/>
                        </a:spcBef>
                        <a:spcAft>
                          <a:spcPts val="0"/>
                        </a:spcAft>
                        <a:buClrTx/>
                        <a:buSzTx/>
                        <a:buFontTx/>
                        <a:buNone/>
                        <a:tabLst/>
                        <a:defRPr/>
                      </a:pPr>
                      <a:r>
                        <a:rPr lang="en-US" dirty="0" smtClean="0"/>
                        <a:t>CoincidenceCount2</a:t>
                      </a:r>
                    </a:p>
                  </a:txBody>
                  <a:tcPr/>
                </a:tc>
                <a:tc>
                  <a:txBody>
                    <a:bodyPr/>
                    <a:lstStyle/>
                    <a:p>
                      <a:r>
                        <a:rPr lang="en-US" dirty="0" smtClean="0"/>
                        <a:t>18.0</a:t>
                      </a:r>
                      <a:endParaRPr lang="en-US" dirty="0"/>
                    </a:p>
                  </a:txBody>
                  <a:tcPr/>
                </a:tc>
                <a:tc>
                  <a:txBody>
                    <a:bodyPr/>
                    <a:lstStyle/>
                    <a:p>
                      <a:r>
                        <a:rPr lang="en-US" dirty="0" smtClean="0"/>
                        <a:t>11.6</a:t>
                      </a:r>
                      <a:endParaRPr lang="en-US" dirty="0"/>
                    </a:p>
                  </a:txBody>
                  <a:tcPr/>
                </a:tc>
                <a:tc>
                  <a:txBody>
                    <a:bodyPr/>
                    <a:lstStyle/>
                    <a:p>
                      <a:r>
                        <a:rPr lang="en-US" dirty="0" smtClean="0"/>
                        <a:t>164.7</a:t>
                      </a:r>
                      <a:endParaRPr lang="en-US" dirty="0"/>
                    </a:p>
                  </a:txBody>
                  <a:tcPr/>
                </a:tc>
              </a:tr>
              <a:tr h="370840">
                <a:tc>
                  <a:txBody>
                    <a:bodyPr/>
                    <a:lstStyle/>
                    <a:p>
                      <a:r>
                        <a:rPr lang="en-US" dirty="0" err="1" smtClean="0"/>
                        <a:t>MinSegment</a:t>
                      </a:r>
                      <a:r>
                        <a:rPr lang="en-US" baseline="0" dirty="0" err="1" smtClean="0"/>
                        <a:t>Sum</a:t>
                      </a:r>
                      <a:r>
                        <a:rPr lang="en-US" baseline="0" dirty="0" smtClean="0"/>
                        <a:t>*</a:t>
                      </a:r>
                      <a:endParaRPr lang="en-US" dirty="0"/>
                    </a:p>
                  </a:txBody>
                  <a:tcPr/>
                </a:tc>
                <a:tc>
                  <a:txBody>
                    <a:bodyPr/>
                    <a:lstStyle/>
                    <a:p>
                      <a:r>
                        <a:rPr lang="en-US" dirty="0" smtClean="0"/>
                        <a:t>27.7</a:t>
                      </a:r>
                      <a:endParaRPr lang="en-US" dirty="0"/>
                    </a:p>
                  </a:txBody>
                  <a:tcPr/>
                </a:tc>
                <a:tc>
                  <a:txBody>
                    <a:bodyPr/>
                    <a:lstStyle/>
                    <a:p>
                      <a:r>
                        <a:rPr lang="en-US" dirty="0" smtClean="0"/>
                        <a:t>11.75</a:t>
                      </a:r>
                      <a:endParaRPr lang="en-US" dirty="0"/>
                    </a:p>
                  </a:txBody>
                  <a:tcPr/>
                </a:tc>
                <a:tc>
                  <a:txBody>
                    <a:bodyPr/>
                    <a:lstStyle/>
                    <a:p>
                      <a:r>
                        <a:rPr lang="en-US" dirty="0" smtClean="0"/>
                        <a:t>94.2</a:t>
                      </a:r>
                      <a:endParaRPr lang="en-US" dirty="0"/>
                    </a:p>
                  </a:txBody>
                  <a:tcPr/>
                </a:tc>
              </a:tr>
            </a:tbl>
          </a:graphicData>
        </a:graphic>
      </p:graphicFrame>
      <p:sp>
        <p:nvSpPr>
          <p:cNvPr id="5" name="TextBox 4"/>
          <p:cNvSpPr txBox="1"/>
          <p:nvPr/>
        </p:nvSpPr>
        <p:spPr>
          <a:xfrm>
            <a:off x="464024" y="6305274"/>
            <a:ext cx="4080681" cy="307777"/>
          </a:xfrm>
          <a:prstGeom prst="rect">
            <a:avLst/>
          </a:prstGeom>
          <a:noFill/>
        </p:spPr>
        <p:txBody>
          <a:bodyPr wrap="square" rtlCol="0">
            <a:spAutoFit/>
          </a:bodyPr>
          <a:lstStyle/>
          <a:p>
            <a:r>
              <a:rPr lang="en-US" sz="1400" dirty="0" smtClean="0">
                <a:solidFill>
                  <a:schemeClr val="bg1"/>
                </a:solidFill>
              </a:rPr>
              <a:t>*)  /inductiveMinMax:4</a:t>
            </a:r>
            <a:endParaRPr lang="en-US" sz="1400" dirty="0" smtClean="0">
              <a:solidFill>
                <a:schemeClr val="bg1"/>
              </a:solidFill>
            </a:endParaRPr>
          </a:p>
        </p:txBody>
      </p:sp>
    </p:spTree>
  </p:cSld>
  <p:clrMapOvr>
    <a:masterClrMapping/>
  </p:clrMapOvr>
  <p:transition>
    <p:fade/>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Conclusions</a:t>
            </a:r>
            <a:endParaRPr lang="en-US" dirty="0"/>
          </a:p>
        </p:txBody>
      </p:sp>
      <p:sp>
        <p:nvSpPr>
          <p:cNvPr id="3" name="Content Placeholder 2"/>
          <p:cNvSpPr>
            <a:spLocks noGrp="1"/>
          </p:cNvSpPr>
          <p:nvPr>
            <p:ph idx="1"/>
          </p:nvPr>
        </p:nvSpPr>
        <p:spPr>
          <a:xfrm>
            <a:off x="381000" y="1044379"/>
            <a:ext cx="8382000" cy="5230663"/>
          </a:xfrm>
        </p:spPr>
        <p:txBody>
          <a:bodyPr/>
          <a:lstStyle/>
          <a:p>
            <a:r>
              <a:rPr lang="en-US" dirty="0" smtClean="0"/>
              <a:t>Higher-order features can be usefully encoded in first-order logic for SMT solvers</a:t>
            </a:r>
          </a:p>
          <a:p>
            <a:r>
              <a:rPr lang="en-US" dirty="0" smtClean="0"/>
              <a:t>Good trigger engineering is crucial</a:t>
            </a:r>
          </a:p>
          <a:p>
            <a:pPr lvl="1"/>
            <a:r>
              <a:rPr lang="en-US" i="1" dirty="0" smtClean="0">
                <a:solidFill>
                  <a:schemeClr val="accent4">
                    <a:lumMod val="50000"/>
                  </a:schemeClr>
                </a:solidFill>
              </a:rPr>
              <a:t>Read this paper!</a:t>
            </a:r>
          </a:p>
          <a:p>
            <a:r>
              <a:rPr lang="en-US" dirty="0" smtClean="0"/>
              <a:t>Future work</a:t>
            </a:r>
          </a:p>
          <a:p>
            <a:pPr lvl="1"/>
            <a:r>
              <a:rPr lang="en-US" sz="3300" dirty="0" smtClean="0"/>
              <a:t>Support general </a:t>
            </a:r>
            <a:r>
              <a:rPr lang="el-GR" sz="3300" dirty="0" smtClean="0"/>
              <a:t>λ</a:t>
            </a:r>
            <a:r>
              <a:rPr lang="en-US" sz="3300" dirty="0" smtClean="0"/>
              <a:t>-expressions, collection comprehensions</a:t>
            </a:r>
          </a:p>
          <a:p>
            <a:pPr lvl="1"/>
            <a:r>
              <a:rPr lang="en-US" sz="3300" dirty="0" smtClean="0"/>
              <a:t>Verify more programs</a:t>
            </a:r>
          </a:p>
          <a:p>
            <a:r>
              <a:rPr lang="en-US" sz="3600" dirty="0" smtClean="0"/>
              <a:t>Download Spec# and </a:t>
            </a:r>
            <a:r>
              <a:rPr lang="en-US" sz="3600" i="1" dirty="0" smtClean="0">
                <a:solidFill>
                  <a:schemeClr val="accent4">
                    <a:lumMod val="50000"/>
                  </a:schemeClr>
                </a:solidFill>
              </a:rPr>
              <a:t>teach</a:t>
            </a:r>
            <a:endParaRPr lang="en-US" sz="3000" i="1" dirty="0" smtClean="0">
              <a:solidFill>
                <a:schemeClr val="accent4">
                  <a:lumMod val="50000"/>
                </a:schemeClr>
              </a:solidFill>
            </a:endParaRPr>
          </a:p>
          <a:p>
            <a:pPr lvl="1"/>
            <a:r>
              <a:rPr lang="en-US" dirty="0" smtClean="0"/>
              <a:t>http://research.microsoft.com/specsharp</a:t>
            </a:r>
            <a:endParaRPr lang="en-US" dirty="0" smtClean="0"/>
          </a:p>
        </p:txBody>
      </p:sp>
    </p:spTree>
  </p:cSld>
  <p:clrMapOvr>
    <a:masterClrMapping/>
  </p:clrMapOvr>
  <p:transition>
    <p:fad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Goal</a:t>
            </a:r>
            <a:endParaRPr lang="en-US" dirty="0"/>
          </a:p>
        </p:txBody>
      </p:sp>
      <p:sp>
        <p:nvSpPr>
          <p:cNvPr id="3" name="Content Placeholder 2"/>
          <p:cNvSpPr>
            <a:spLocks noGrp="1"/>
          </p:cNvSpPr>
          <p:nvPr>
            <p:ph idx="1"/>
          </p:nvPr>
        </p:nvSpPr>
        <p:spPr>
          <a:xfrm>
            <a:off x="381000" y="1167211"/>
            <a:ext cx="8382000" cy="4565865"/>
          </a:xfrm>
        </p:spPr>
        <p:txBody>
          <a:bodyPr/>
          <a:lstStyle/>
          <a:p>
            <a:r>
              <a:rPr lang="en-US" dirty="0" smtClean="0"/>
              <a:t>Automatic program verification</a:t>
            </a:r>
          </a:p>
          <a:p>
            <a:pPr lvl="1"/>
            <a:r>
              <a:rPr lang="en-US" dirty="0" smtClean="0"/>
              <a:t>program + specifications</a:t>
            </a:r>
            <a:br>
              <a:rPr lang="en-US" dirty="0" smtClean="0"/>
            </a:br>
            <a:r>
              <a:rPr lang="en-US" dirty="0" smtClean="0"/>
              <a:t>automatically</a:t>
            </a:r>
            <a:r>
              <a:rPr lang="en-US" dirty="0" smtClean="0"/>
              <a:t> </a:t>
            </a:r>
            <a:r>
              <a:rPr lang="en-US" dirty="0" smtClean="0"/>
              <a:t>lead to proofs/refutations</a:t>
            </a:r>
          </a:p>
          <a:p>
            <a:r>
              <a:rPr lang="en-US" dirty="0" smtClean="0"/>
              <a:t>…with support for:</a:t>
            </a:r>
          </a:p>
          <a:p>
            <a:pPr lvl="1"/>
            <a:r>
              <a:rPr lang="en-US" dirty="0" smtClean="0"/>
              <a:t>modern programming language features</a:t>
            </a:r>
          </a:p>
          <a:p>
            <a:pPr lvl="1"/>
            <a:r>
              <a:rPr lang="en-US" dirty="0" smtClean="0"/>
              <a:t>expressive specifications</a:t>
            </a:r>
          </a:p>
          <a:p>
            <a:pPr>
              <a:spcBef>
                <a:spcPts val="1800"/>
              </a:spcBef>
            </a:pPr>
            <a:r>
              <a:rPr lang="en-US" dirty="0" smtClean="0"/>
              <a:t>In this paper:</a:t>
            </a:r>
          </a:p>
          <a:p>
            <a:pPr lvl="1"/>
            <a:r>
              <a:rPr lang="en-US" dirty="0" smtClean="0"/>
              <a:t>We add support for common</a:t>
            </a:r>
            <a:br>
              <a:rPr lang="en-US" dirty="0" smtClean="0"/>
            </a:br>
            <a:r>
              <a:rPr lang="en-US" i="1" dirty="0" smtClean="0">
                <a:solidFill>
                  <a:schemeClr val="accent4">
                    <a:lumMod val="50000"/>
                  </a:schemeClr>
                </a:solidFill>
              </a:rPr>
              <a:t>comprehension expressions</a:t>
            </a:r>
            <a:endParaRPr lang="en-US" i="1" dirty="0">
              <a:solidFill>
                <a:schemeClr val="accent4">
                  <a:lumMod val="50000"/>
                </a:schemeClr>
              </a:solidFill>
            </a:endParaRPr>
          </a:p>
        </p:txBody>
      </p:sp>
    </p:spTree>
  </p:cSld>
  <p:clrMapOvr>
    <a:masterClrMapping/>
  </p:clrMapOvr>
  <p:transition>
    <p:fad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descr="Comprehensions-screenshot.gif"/>
          <p:cNvPicPr>
            <a:picLocks noChangeAspect="1"/>
          </p:cNvPicPr>
          <p:nvPr/>
        </p:nvPicPr>
        <p:blipFill>
          <a:blip r:embed="rId3" cstate="print"/>
          <a:stretch>
            <a:fillRect/>
          </a:stretch>
        </p:blipFill>
        <p:spPr>
          <a:xfrm>
            <a:off x="2411442" y="1354826"/>
            <a:ext cx="6118415" cy="4336290"/>
          </a:xfrm>
          <a:prstGeom prst="rect">
            <a:avLst/>
          </a:prstGeom>
          <a:effectLst>
            <a:reflection blurRad="6350" stA="50000" endA="275" endPos="40000" dist="101600" dir="5400000" sy="-100000" algn="bl" rotWithShape="0"/>
          </a:effectLst>
          <a:scene3d>
            <a:camera prst="perspectiveContrastingRightFacing"/>
            <a:lightRig rig="threePt" dir="t"/>
          </a:scene3d>
        </p:spPr>
      </p:pic>
      <p:sp>
        <p:nvSpPr>
          <p:cNvPr id="5" name="Subtitle 4"/>
          <p:cNvSpPr>
            <a:spLocks noGrp="1"/>
          </p:cNvSpPr>
          <p:nvPr>
            <p:ph type="subTitle" idx="1"/>
          </p:nvPr>
        </p:nvSpPr>
        <p:spPr/>
        <p:txBody>
          <a:bodyPr/>
          <a:lstStyle/>
          <a:p>
            <a:endParaRPr lang="en-US"/>
          </a:p>
        </p:txBody>
      </p:sp>
      <p:sp>
        <p:nvSpPr>
          <p:cNvPr id="2" name="Title 1"/>
          <p:cNvSpPr>
            <a:spLocks noGrp="1"/>
          </p:cNvSpPr>
          <p:nvPr>
            <p:ph type="ctrTitle"/>
          </p:nvPr>
        </p:nvSpPr>
        <p:spPr/>
        <p:txBody>
          <a:bodyPr/>
          <a:lstStyle/>
          <a:p>
            <a:r>
              <a:rPr smtClean="0"/>
              <a:t>Demo</a:t>
            </a:r>
            <a:endParaRPr lang="en-US" dirty="0"/>
          </a:p>
        </p:txBody>
      </p:sp>
    </p:spTree>
  </p:cSld>
  <p:clrMapOvr>
    <a:masterClrMapping/>
  </p:clrMapOvr>
  <p:transition>
    <p:fad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Challenges</a:t>
            </a:r>
            <a:endParaRPr lang="en-US" dirty="0"/>
          </a:p>
        </p:txBody>
      </p:sp>
      <p:sp>
        <p:nvSpPr>
          <p:cNvPr id="3" name="Content Placeholder 2"/>
          <p:cNvSpPr>
            <a:spLocks noGrp="1"/>
          </p:cNvSpPr>
          <p:nvPr>
            <p:ph idx="1"/>
          </p:nvPr>
        </p:nvSpPr>
        <p:spPr>
          <a:xfrm>
            <a:off x="381000" y="1412875"/>
            <a:ext cx="8382000" cy="1472711"/>
          </a:xfrm>
        </p:spPr>
        <p:txBody>
          <a:bodyPr/>
          <a:lstStyle/>
          <a:p>
            <a:r>
              <a:rPr lang="en-US" dirty="0" smtClean="0"/>
              <a:t>Comprehensions are like higher-order bindings</a:t>
            </a:r>
          </a:p>
          <a:p>
            <a:r>
              <a:rPr lang="en-US" dirty="0" smtClean="0"/>
              <a:t>Automatic provers use first-order logic</a:t>
            </a:r>
            <a:endParaRPr lang="en-US" dirty="0"/>
          </a:p>
        </p:txBody>
      </p:sp>
    </p:spTree>
  </p:cSld>
  <p:clrMapOvr>
    <a:masterClrMapping/>
  </p:clrMapOvr>
  <p:transition>
    <p:fad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Solution:  Template functions</a:t>
            </a:r>
            <a:endParaRPr lang="en-US" dirty="0"/>
          </a:p>
        </p:txBody>
      </p:sp>
      <p:sp>
        <p:nvSpPr>
          <p:cNvPr id="3" name="Content Placeholder 2"/>
          <p:cNvSpPr>
            <a:spLocks noGrp="1"/>
          </p:cNvSpPr>
          <p:nvPr>
            <p:ph idx="1"/>
          </p:nvPr>
        </p:nvSpPr>
        <p:spPr>
          <a:xfrm>
            <a:off x="381000" y="1412875"/>
            <a:ext cx="8382000" cy="2031325"/>
          </a:xfrm>
        </p:spPr>
        <p:txBody>
          <a:bodyPr/>
          <a:lstStyle/>
          <a:p>
            <a:r>
              <a:rPr lang="en-US" dirty="0" smtClean="0"/>
              <a:t>Introduce a first-order function for each comprehension template</a:t>
            </a:r>
          </a:p>
          <a:p>
            <a:r>
              <a:rPr lang="en-US" dirty="0" smtClean="0"/>
              <a:t>Examples:</a:t>
            </a:r>
          </a:p>
          <a:p>
            <a:endParaRPr lang="en-US" dirty="0" smtClean="0"/>
          </a:p>
        </p:txBody>
      </p:sp>
      <p:sp>
        <p:nvSpPr>
          <p:cNvPr id="1026"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1028" name="Rectangle 4"/>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1029" name="Rectangle 5"/>
          <p:cNvSpPr>
            <a:spLocks noChangeArrowheads="1"/>
          </p:cNvSpPr>
          <p:nvPr/>
        </p:nvSpPr>
        <p:spPr bwMode="auto">
          <a:xfrm>
            <a:off x="0" y="657225"/>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smtClean="0">
                <a:ln>
                  <a:noFill/>
                </a:ln>
                <a:solidFill>
                  <a:schemeClr val="tx1"/>
                </a:solidFill>
                <a:effectLst/>
                <a:latin typeface="Calibri" pitchFamily="34" charset="0"/>
                <a:ea typeface="Calibri" pitchFamily="34" charset="0"/>
                <a:cs typeface="Times New Roman" pitchFamily="18"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031" name="Rectangle 7"/>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1033" name="Rectangle 9"/>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1035" name="Rectangle 1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pic>
        <p:nvPicPr>
          <p:cNvPr id="1034" name="Picture 10"/>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1160046" y="3011149"/>
            <a:ext cx="2538498" cy="942871"/>
          </a:xfrm>
          <a:prstGeom prst="rect">
            <a:avLst/>
          </a:prstGeom>
          <a:noFill/>
        </p:spPr>
      </p:pic>
      <p:sp>
        <p:nvSpPr>
          <p:cNvPr id="16" name="TextBox 15"/>
          <p:cNvSpPr txBox="1"/>
          <p:nvPr/>
        </p:nvSpPr>
        <p:spPr>
          <a:xfrm>
            <a:off x="4069301" y="3057099"/>
            <a:ext cx="3466532" cy="584775"/>
          </a:xfrm>
          <a:prstGeom prst="rect">
            <a:avLst/>
          </a:prstGeom>
          <a:noFill/>
        </p:spPr>
        <p:txBody>
          <a:bodyPr wrap="square" rtlCol="0">
            <a:spAutoFit/>
          </a:bodyPr>
          <a:lstStyle/>
          <a:p>
            <a:r>
              <a:rPr lang="en-US" sz="3200" dirty="0" smtClean="0">
                <a:solidFill>
                  <a:schemeClr val="bg1"/>
                </a:solidFill>
              </a:rPr>
              <a:t>=    f(0, N, a, b)</a:t>
            </a:r>
            <a:endParaRPr lang="en-US" sz="3200" dirty="0" smtClean="0">
              <a:solidFill>
                <a:schemeClr val="bg1"/>
              </a:solidFill>
            </a:endParaRPr>
          </a:p>
        </p:txBody>
      </p:sp>
      <p:sp>
        <p:nvSpPr>
          <p:cNvPr id="1037" name="Rectangle 13"/>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21" name="Right Brace 20"/>
          <p:cNvSpPr/>
          <p:nvPr/>
        </p:nvSpPr>
        <p:spPr>
          <a:xfrm rot="16200000" flipH="1">
            <a:off x="5105332" y="3478400"/>
            <a:ext cx="742194" cy="791836"/>
          </a:xfrm>
          <a:prstGeom prst="rightBrace">
            <a:avLst/>
          </a:prstGeom>
          <a:ln w="38100">
            <a:solidFill>
              <a:schemeClr val="accent4">
                <a:lumMod val="7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22" name="Right Brace 21"/>
          <p:cNvSpPr/>
          <p:nvPr/>
        </p:nvSpPr>
        <p:spPr>
          <a:xfrm rot="16200000" flipH="1">
            <a:off x="6035566" y="3464545"/>
            <a:ext cx="742194" cy="791836"/>
          </a:xfrm>
          <a:prstGeom prst="rightBrace">
            <a:avLst/>
          </a:prstGeom>
          <a:ln w="38100">
            <a:solidFill>
              <a:schemeClr val="accent4">
                <a:lumMod val="7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23" name="TextBox 22"/>
          <p:cNvSpPr txBox="1"/>
          <p:nvPr/>
        </p:nvSpPr>
        <p:spPr>
          <a:xfrm rot="21008829">
            <a:off x="4018839" y="4417150"/>
            <a:ext cx="1668460" cy="584775"/>
          </a:xfrm>
          <a:prstGeom prst="rect">
            <a:avLst/>
          </a:prstGeom>
        </p:spPr>
        <p:style>
          <a:lnRef idx="1">
            <a:schemeClr val="accent4"/>
          </a:lnRef>
          <a:fillRef idx="3">
            <a:schemeClr val="accent4"/>
          </a:fillRef>
          <a:effectRef idx="2">
            <a:schemeClr val="accent4"/>
          </a:effectRef>
          <a:fontRef idx="minor">
            <a:schemeClr val="lt1"/>
          </a:fontRef>
        </p:style>
        <p:txBody>
          <a:bodyPr wrap="square" rtlCol="0">
            <a:spAutoFit/>
          </a:bodyPr>
          <a:lstStyle/>
          <a:p>
            <a:r>
              <a:rPr lang="en-US" sz="3200" dirty="0" smtClean="0">
                <a:solidFill>
                  <a:schemeClr val="bg1"/>
                </a:solidFill>
              </a:rPr>
              <a:t>bounds</a:t>
            </a:r>
            <a:endParaRPr lang="en-US" sz="3200" dirty="0" smtClean="0">
              <a:solidFill>
                <a:schemeClr val="bg1"/>
              </a:solidFill>
            </a:endParaRPr>
          </a:p>
        </p:txBody>
      </p:sp>
      <p:sp>
        <p:nvSpPr>
          <p:cNvPr id="24" name="TextBox 23"/>
          <p:cNvSpPr txBox="1"/>
          <p:nvPr/>
        </p:nvSpPr>
        <p:spPr>
          <a:xfrm rot="21008829">
            <a:off x="6145502" y="4171486"/>
            <a:ext cx="2268165" cy="1077218"/>
          </a:xfrm>
          <a:prstGeom prst="rect">
            <a:avLst/>
          </a:prstGeom>
        </p:spPr>
        <p:style>
          <a:lnRef idx="1">
            <a:schemeClr val="accent4"/>
          </a:lnRef>
          <a:fillRef idx="3">
            <a:schemeClr val="accent4"/>
          </a:fillRef>
          <a:effectRef idx="2">
            <a:schemeClr val="accent4"/>
          </a:effectRef>
          <a:fontRef idx="minor">
            <a:schemeClr val="lt1"/>
          </a:fontRef>
        </p:style>
        <p:txBody>
          <a:bodyPr wrap="square" rtlCol="0">
            <a:spAutoFit/>
          </a:bodyPr>
          <a:lstStyle/>
          <a:p>
            <a:r>
              <a:rPr lang="en-US" sz="3200" dirty="0" smtClean="0">
                <a:solidFill>
                  <a:schemeClr val="bg1"/>
                </a:solidFill>
              </a:rPr>
              <a:t>free variables</a:t>
            </a:r>
            <a:endParaRPr lang="en-US" sz="3200" dirty="0" smtClean="0">
              <a:solidFill>
                <a:schemeClr val="bg1"/>
              </a:solidFill>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0" presetClass="entr" presetSubtype="0" fill="hold" grpId="0" nodeType="clickEffect">
                                  <p:stCondLst>
                                    <p:cond delay="0"/>
                                  </p:stCondLst>
                                  <p:iterate type="lt">
                                    <p:tmPct val="10000"/>
                                  </p:iterate>
                                  <p:childTnLst>
                                    <p:set>
                                      <p:cBhvr>
                                        <p:cTn id="6" dur="1" fill="hold">
                                          <p:stCondLst>
                                            <p:cond delay="0"/>
                                          </p:stCondLst>
                                        </p:cTn>
                                        <p:tgtEl>
                                          <p:spTgt spid="16"/>
                                        </p:tgtEl>
                                        <p:attrNameLst>
                                          <p:attrName>style.visibility</p:attrName>
                                        </p:attrNameLst>
                                      </p:cBhvr>
                                      <p:to>
                                        <p:strVal val="visible"/>
                                      </p:to>
                                    </p:set>
                                    <p:animEffect transition="in" filter="fade">
                                      <p:cBhvr>
                                        <p:cTn id="7" dur="500"/>
                                        <p:tgtEl>
                                          <p:spTgt spid="16"/>
                                        </p:tgtEl>
                                      </p:cBhvr>
                                    </p:animEffect>
                                    <p:anim calcmode="lin" valueType="num">
                                      <p:cBhvr>
                                        <p:cTn id="8" dur="500" fill="hold"/>
                                        <p:tgtEl>
                                          <p:spTgt spid="16"/>
                                        </p:tgtEl>
                                        <p:attrNameLst>
                                          <p:attrName>ppt_x</p:attrName>
                                        </p:attrNameLst>
                                      </p:cBhvr>
                                      <p:tavLst>
                                        <p:tav tm="0">
                                          <p:val>
                                            <p:strVal val="#ppt_x-.1"/>
                                          </p:val>
                                        </p:tav>
                                        <p:tav tm="100000">
                                          <p:val>
                                            <p:strVal val="#ppt_x"/>
                                          </p:val>
                                        </p:tav>
                                      </p:tavLst>
                                    </p:anim>
                                    <p:anim calcmode="lin" valueType="num">
                                      <p:cBhvr>
                                        <p:cTn id="9" dur="500" fill="hold"/>
                                        <p:tgtEl>
                                          <p:spTgt spid="16"/>
                                        </p:tgtEl>
                                        <p:attrNameLst>
                                          <p:attrName>ppt_y</p:attrName>
                                        </p:attrNameLst>
                                      </p:cBhvr>
                                      <p:tavLst>
                                        <p:tav tm="0">
                                          <p:val>
                                            <p:strVal val="#ppt_y"/>
                                          </p:val>
                                        </p:tav>
                                        <p:tav tm="100000">
                                          <p:val>
                                            <p:strVal val="#ppt_y"/>
                                          </p:val>
                                        </p:tav>
                                      </p:tavLst>
                                    </p:anim>
                                  </p:childTnLst>
                                </p:cTn>
                              </p:par>
                            </p:childTnLst>
                          </p:cTn>
                        </p:par>
                        <p:par>
                          <p:cTn id="10" fill="hold">
                            <p:stCondLst>
                              <p:cond delay="1000"/>
                            </p:stCondLst>
                            <p:childTnLst>
                              <p:par>
                                <p:cTn id="11" presetID="17" presetClass="entr" presetSubtype="8" fill="hold" grpId="0" nodeType="afterEffect">
                                  <p:stCondLst>
                                    <p:cond delay="0"/>
                                  </p:stCondLst>
                                  <p:childTnLst>
                                    <p:set>
                                      <p:cBhvr>
                                        <p:cTn id="12" dur="1" fill="hold">
                                          <p:stCondLst>
                                            <p:cond delay="0"/>
                                          </p:stCondLst>
                                        </p:cTn>
                                        <p:tgtEl>
                                          <p:spTgt spid="21"/>
                                        </p:tgtEl>
                                        <p:attrNameLst>
                                          <p:attrName>style.visibility</p:attrName>
                                        </p:attrNameLst>
                                      </p:cBhvr>
                                      <p:to>
                                        <p:strVal val="visible"/>
                                      </p:to>
                                    </p:set>
                                    <p:anim calcmode="lin" valueType="num">
                                      <p:cBhvr>
                                        <p:cTn id="13" dur="500" fill="hold"/>
                                        <p:tgtEl>
                                          <p:spTgt spid="21"/>
                                        </p:tgtEl>
                                        <p:attrNameLst>
                                          <p:attrName>ppt_x</p:attrName>
                                        </p:attrNameLst>
                                      </p:cBhvr>
                                      <p:tavLst>
                                        <p:tav tm="0">
                                          <p:val>
                                            <p:strVal val="#ppt_x-#ppt_w/2"/>
                                          </p:val>
                                        </p:tav>
                                        <p:tav tm="100000">
                                          <p:val>
                                            <p:strVal val="#ppt_x"/>
                                          </p:val>
                                        </p:tav>
                                      </p:tavLst>
                                    </p:anim>
                                    <p:anim calcmode="lin" valueType="num">
                                      <p:cBhvr>
                                        <p:cTn id="14" dur="500" fill="hold"/>
                                        <p:tgtEl>
                                          <p:spTgt spid="21"/>
                                        </p:tgtEl>
                                        <p:attrNameLst>
                                          <p:attrName>ppt_y</p:attrName>
                                        </p:attrNameLst>
                                      </p:cBhvr>
                                      <p:tavLst>
                                        <p:tav tm="0">
                                          <p:val>
                                            <p:strVal val="#ppt_y"/>
                                          </p:val>
                                        </p:tav>
                                        <p:tav tm="100000">
                                          <p:val>
                                            <p:strVal val="#ppt_y"/>
                                          </p:val>
                                        </p:tav>
                                      </p:tavLst>
                                    </p:anim>
                                    <p:anim calcmode="lin" valueType="num">
                                      <p:cBhvr>
                                        <p:cTn id="15" dur="500" fill="hold"/>
                                        <p:tgtEl>
                                          <p:spTgt spid="21"/>
                                        </p:tgtEl>
                                        <p:attrNameLst>
                                          <p:attrName>ppt_w</p:attrName>
                                        </p:attrNameLst>
                                      </p:cBhvr>
                                      <p:tavLst>
                                        <p:tav tm="0">
                                          <p:val>
                                            <p:fltVal val="0"/>
                                          </p:val>
                                        </p:tav>
                                        <p:tav tm="100000">
                                          <p:val>
                                            <p:strVal val="#ppt_w"/>
                                          </p:val>
                                        </p:tav>
                                      </p:tavLst>
                                    </p:anim>
                                    <p:anim calcmode="lin" valueType="num">
                                      <p:cBhvr>
                                        <p:cTn id="16" dur="500" fill="hold"/>
                                        <p:tgtEl>
                                          <p:spTgt spid="21"/>
                                        </p:tgtEl>
                                        <p:attrNameLst>
                                          <p:attrName>ppt_h</p:attrName>
                                        </p:attrNameLst>
                                      </p:cBhvr>
                                      <p:tavLst>
                                        <p:tav tm="0">
                                          <p:val>
                                            <p:strVal val="#ppt_h"/>
                                          </p:val>
                                        </p:tav>
                                        <p:tav tm="100000">
                                          <p:val>
                                            <p:strVal val="#ppt_h"/>
                                          </p:val>
                                        </p:tav>
                                      </p:tavLst>
                                    </p:anim>
                                  </p:childTnLst>
                                </p:cTn>
                              </p:par>
                            </p:childTnLst>
                          </p:cTn>
                        </p:par>
                        <p:par>
                          <p:cTn id="17" fill="hold">
                            <p:stCondLst>
                              <p:cond delay="1500"/>
                            </p:stCondLst>
                            <p:childTnLst>
                              <p:par>
                                <p:cTn id="18" presetID="1" presetClass="entr" presetSubtype="0" fill="hold" grpId="0" nodeType="afterEffect">
                                  <p:stCondLst>
                                    <p:cond delay="0"/>
                                  </p:stCondLst>
                                  <p:childTnLst>
                                    <p:set>
                                      <p:cBhvr>
                                        <p:cTn id="19" dur="1" fill="hold">
                                          <p:stCondLst>
                                            <p:cond delay="0"/>
                                          </p:stCondLst>
                                        </p:cTn>
                                        <p:tgtEl>
                                          <p:spTgt spid="23"/>
                                        </p:tgtEl>
                                        <p:attrNameLst>
                                          <p:attrName>style.visibility</p:attrName>
                                        </p:attrNameLst>
                                      </p:cBhvr>
                                      <p:to>
                                        <p:strVal val="visible"/>
                                      </p:to>
                                    </p:set>
                                  </p:childTnLst>
                                </p:cTn>
                              </p:par>
                            </p:childTnLst>
                          </p:cTn>
                        </p:par>
                        <p:par>
                          <p:cTn id="20" fill="hold">
                            <p:stCondLst>
                              <p:cond delay="1500"/>
                            </p:stCondLst>
                            <p:childTnLst>
                              <p:par>
                                <p:cTn id="21" presetID="17" presetClass="entr" presetSubtype="8" fill="hold" grpId="0" nodeType="afterEffect">
                                  <p:stCondLst>
                                    <p:cond delay="0"/>
                                  </p:stCondLst>
                                  <p:childTnLst>
                                    <p:set>
                                      <p:cBhvr>
                                        <p:cTn id="22" dur="1" fill="hold">
                                          <p:stCondLst>
                                            <p:cond delay="0"/>
                                          </p:stCondLst>
                                        </p:cTn>
                                        <p:tgtEl>
                                          <p:spTgt spid="22"/>
                                        </p:tgtEl>
                                        <p:attrNameLst>
                                          <p:attrName>style.visibility</p:attrName>
                                        </p:attrNameLst>
                                      </p:cBhvr>
                                      <p:to>
                                        <p:strVal val="visible"/>
                                      </p:to>
                                    </p:set>
                                    <p:anim calcmode="lin" valueType="num">
                                      <p:cBhvr>
                                        <p:cTn id="23" dur="500" fill="hold"/>
                                        <p:tgtEl>
                                          <p:spTgt spid="22"/>
                                        </p:tgtEl>
                                        <p:attrNameLst>
                                          <p:attrName>ppt_x</p:attrName>
                                        </p:attrNameLst>
                                      </p:cBhvr>
                                      <p:tavLst>
                                        <p:tav tm="0">
                                          <p:val>
                                            <p:strVal val="#ppt_x-#ppt_w/2"/>
                                          </p:val>
                                        </p:tav>
                                        <p:tav tm="100000">
                                          <p:val>
                                            <p:strVal val="#ppt_x"/>
                                          </p:val>
                                        </p:tav>
                                      </p:tavLst>
                                    </p:anim>
                                    <p:anim calcmode="lin" valueType="num">
                                      <p:cBhvr>
                                        <p:cTn id="24" dur="500" fill="hold"/>
                                        <p:tgtEl>
                                          <p:spTgt spid="22"/>
                                        </p:tgtEl>
                                        <p:attrNameLst>
                                          <p:attrName>ppt_y</p:attrName>
                                        </p:attrNameLst>
                                      </p:cBhvr>
                                      <p:tavLst>
                                        <p:tav tm="0">
                                          <p:val>
                                            <p:strVal val="#ppt_y"/>
                                          </p:val>
                                        </p:tav>
                                        <p:tav tm="100000">
                                          <p:val>
                                            <p:strVal val="#ppt_y"/>
                                          </p:val>
                                        </p:tav>
                                      </p:tavLst>
                                    </p:anim>
                                    <p:anim calcmode="lin" valueType="num">
                                      <p:cBhvr>
                                        <p:cTn id="25" dur="500" fill="hold"/>
                                        <p:tgtEl>
                                          <p:spTgt spid="22"/>
                                        </p:tgtEl>
                                        <p:attrNameLst>
                                          <p:attrName>ppt_w</p:attrName>
                                        </p:attrNameLst>
                                      </p:cBhvr>
                                      <p:tavLst>
                                        <p:tav tm="0">
                                          <p:val>
                                            <p:fltVal val="0"/>
                                          </p:val>
                                        </p:tav>
                                        <p:tav tm="100000">
                                          <p:val>
                                            <p:strVal val="#ppt_w"/>
                                          </p:val>
                                        </p:tav>
                                      </p:tavLst>
                                    </p:anim>
                                    <p:anim calcmode="lin" valueType="num">
                                      <p:cBhvr>
                                        <p:cTn id="26" dur="500" fill="hold"/>
                                        <p:tgtEl>
                                          <p:spTgt spid="22"/>
                                        </p:tgtEl>
                                        <p:attrNameLst>
                                          <p:attrName>ppt_h</p:attrName>
                                        </p:attrNameLst>
                                      </p:cBhvr>
                                      <p:tavLst>
                                        <p:tav tm="0">
                                          <p:val>
                                            <p:strVal val="#ppt_h"/>
                                          </p:val>
                                        </p:tav>
                                        <p:tav tm="100000">
                                          <p:val>
                                            <p:strVal val="#ppt_h"/>
                                          </p:val>
                                        </p:tav>
                                      </p:tavLst>
                                    </p:anim>
                                  </p:childTnLst>
                                </p:cTn>
                              </p:par>
                            </p:childTnLst>
                          </p:cTn>
                        </p:par>
                        <p:par>
                          <p:cTn id="27" fill="hold">
                            <p:stCondLst>
                              <p:cond delay="2000"/>
                            </p:stCondLst>
                            <p:childTnLst>
                              <p:par>
                                <p:cTn id="28" presetID="1" presetClass="entr" presetSubtype="0" fill="hold" grpId="0" nodeType="afterEffect">
                                  <p:stCondLst>
                                    <p:cond delay="0"/>
                                  </p:stCondLst>
                                  <p:childTnLst>
                                    <p:set>
                                      <p:cBhvr>
                                        <p:cTn id="29" dur="1" fill="hold">
                                          <p:stCondLst>
                                            <p:cond delay="0"/>
                                          </p:stCondLst>
                                        </p:cTn>
                                        <p:tgtEl>
                                          <p:spTgt spid="2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p:bldP spid="21" grpId="0" animBg="1"/>
      <p:bldP spid="22" grpId="0" animBg="1"/>
      <p:bldP spid="23" grpId="0" animBg="1"/>
      <p:bldP spid="24"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Solution:  Template functions</a:t>
            </a:r>
            <a:endParaRPr lang="en-US" dirty="0"/>
          </a:p>
        </p:txBody>
      </p:sp>
      <p:sp>
        <p:nvSpPr>
          <p:cNvPr id="3" name="Content Placeholder 2"/>
          <p:cNvSpPr>
            <a:spLocks noGrp="1"/>
          </p:cNvSpPr>
          <p:nvPr>
            <p:ph idx="1"/>
          </p:nvPr>
        </p:nvSpPr>
        <p:spPr>
          <a:xfrm>
            <a:off x="381000" y="1412875"/>
            <a:ext cx="8382000" cy="2031325"/>
          </a:xfrm>
        </p:spPr>
        <p:txBody>
          <a:bodyPr/>
          <a:lstStyle/>
          <a:p>
            <a:r>
              <a:rPr lang="en-US" dirty="0" smtClean="0"/>
              <a:t>Introduce a first-order function for each comprehension template</a:t>
            </a:r>
          </a:p>
          <a:p>
            <a:r>
              <a:rPr lang="en-US" dirty="0" smtClean="0"/>
              <a:t>Examples:</a:t>
            </a:r>
          </a:p>
          <a:p>
            <a:endParaRPr lang="en-US" dirty="0" smtClean="0"/>
          </a:p>
        </p:txBody>
      </p:sp>
      <p:sp>
        <p:nvSpPr>
          <p:cNvPr id="1026"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1028" name="Rectangle 4"/>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1029" name="Rectangle 5"/>
          <p:cNvSpPr>
            <a:spLocks noChangeArrowheads="1"/>
          </p:cNvSpPr>
          <p:nvPr/>
        </p:nvSpPr>
        <p:spPr bwMode="auto">
          <a:xfrm>
            <a:off x="0" y="657225"/>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smtClean="0">
                <a:ln>
                  <a:noFill/>
                </a:ln>
                <a:solidFill>
                  <a:schemeClr val="tx1"/>
                </a:solidFill>
                <a:effectLst/>
                <a:latin typeface="Calibri" pitchFamily="34" charset="0"/>
                <a:ea typeface="Calibri" pitchFamily="34" charset="0"/>
                <a:cs typeface="Times New Roman" pitchFamily="18"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031" name="Rectangle 7"/>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pic>
        <p:nvPicPr>
          <p:cNvPr id="1030" name="Picture 6"/>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1160046" y="4091826"/>
            <a:ext cx="1474747" cy="942871"/>
          </a:xfrm>
          <a:prstGeom prst="rect">
            <a:avLst/>
          </a:prstGeom>
          <a:noFill/>
        </p:spPr>
      </p:pic>
      <p:sp>
        <p:nvSpPr>
          <p:cNvPr id="1033" name="Rectangle 9"/>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1035" name="Rectangle 1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pic>
        <p:nvPicPr>
          <p:cNvPr id="1034" name="Picture 10"/>
          <p:cNvPicPr>
            <a:picLocks noChangeAspect="1" noChangeArrowheads="1"/>
          </p:cNvPicPr>
          <p:nvPr/>
        </p:nvPicPr>
        <p:blipFill>
          <a:blip r:embed="rId3" cstate="print">
            <a:clrChange>
              <a:clrFrom>
                <a:srgbClr val="FFFFFF"/>
              </a:clrFrom>
              <a:clrTo>
                <a:srgbClr val="FFFFFF">
                  <a:alpha val="0"/>
                </a:srgbClr>
              </a:clrTo>
            </a:clrChange>
          </a:blip>
          <a:srcRect/>
          <a:stretch>
            <a:fillRect/>
          </a:stretch>
        </p:blipFill>
        <p:spPr bwMode="auto">
          <a:xfrm>
            <a:off x="1160046" y="3011149"/>
            <a:ext cx="2538498" cy="942871"/>
          </a:xfrm>
          <a:prstGeom prst="rect">
            <a:avLst/>
          </a:prstGeom>
          <a:noFill/>
        </p:spPr>
      </p:pic>
      <p:sp>
        <p:nvSpPr>
          <p:cNvPr id="16" name="TextBox 15"/>
          <p:cNvSpPr txBox="1"/>
          <p:nvPr/>
        </p:nvSpPr>
        <p:spPr>
          <a:xfrm>
            <a:off x="4069301" y="3057099"/>
            <a:ext cx="3466532" cy="584775"/>
          </a:xfrm>
          <a:prstGeom prst="rect">
            <a:avLst/>
          </a:prstGeom>
          <a:noFill/>
        </p:spPr>
        <p:txBody>
          <a:bodyPr wrap="square" rtlCol="0">
            <a:spAutoFit/>
          </a:bodyPr>
          <a:lstStyle/>
          <a:p>
            <a:r>
              <a:rPr lang="en-US" sz="3200" dirty="0" smtClean="0">
                <a:solidFill>
                  <a:schemeClr val="bg1"/>
                </a:solidFill>
              </a:rPr>
              <a:t>=    f(0, N, a, b)</a:t>
            </a:r>
            <a:endParaRPr lang="en-US" sz="3200" dirty="0" smtClean="0">
              <a:solidFill>
                <a:schemeClr val="bg1"/>
              </a:solidFill>
            </a:endParaRPr>
          </a:p>
        </p:txBody>
      </p:sp>
      <p:sp>
        <p:nvSpPr>
          <p:cNvPr id="17" name="TextBox 16"/>
          <p:cNvSpPr txBox="1"/>
          <p:nvPr/>
        </p:nvSpPr>
        <p:spPr>
          <a:xfrm>
            <a:off x="4069301" y="4110250"/>
            <a:ext cx="3466532" cy="584775"/>
          </a:xfrm>
          <a:prstGeom prst="rect">
            <a:avLst/>
          </a:prstGeom>
          <a:noFill/>
        </p:spPr>
        <p:txBody>
          <a:bodyPr wrap="square" rtlCol="0">
            <a:spAutoFit/>
          </a:bodyPr>
          <a:lstStyle/>
          <a:p>
            <a:r>
              <a:rPr lang="en-US" sz="3200" dirty="0" smtClean="0">
                <a:solidFill>
                  <a:schemeClr val="bg1"/>
                </a:solidFill>
              </a:rPr>
              <a:t>=    g(0, N, a)</a:t>
            </a:r>
            <a:endParaRPr lang="en-US" sz="3200" dirty="0" smtClean="0">
              <a:solidFill>
                <a:schemeClr val="bg1"/>
              </a:solidFill>
            </a:endParaRPr>
          </a:p>
        </p:txBody>
      </p:sp>
      <p:sp>
        <p:nvSpPr>
          <p:cNvPr id="18" name="TextBox 17"/>
          <p:cNvSpPr txBox="1"/>
          <p:nvPr/>
        </p:nvSpPr>
        <p:spPr>
          <a:xfrm>
            <a:off x="4069301" y="5354472"/>
            <a:ext cx="3466532" cy="584775"/>
          </a:xfrm>
          <a:prstGeom prst="rect">
            <a:avLst/>
          </a:prstGeom>
          <a:noFill/>
        </p:spPr>
        <p:txBody>
          <a:bodyPr wrap="square" rtlCol="0">
            <a:spAutoFit/>
          </a:bodyPr>
          <a:lstStyle/>
          <a:p>
            <a:r>
              <a:rPr lang="en-US" sz="3200" dirty="0" smtClean="0">
                <a:solidFill>
                  <a:schemeClr val="bg1"/>
                </a:solidFill>
              </a:rPr>
              <a:t>=    g(12, 100, b)</a:t>
            </a:r>
            <a:endParaRPr lang="en-US" sz="3200" dirty="0" smtClean="0">
              <a:solidFill>
                <a:schemeClr val="bg1"/>
              </a:solidFill>
            </a:endParaRPr>
          </a:p>
        </p:txBody>
      </p:sp>
      <p:sp>
        <p:nvSpPr>
          <p:cNvPr id="1037" name="Rectangle 13"/>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pic>
        <p:nvPicPr>
          <p:cNvPr id="1036" name="Picture 12"/>
          <p:cNvPicPr>
            <a:picLocks noChangeAspect="1" noChangeArrowheads="1"/>
          </p:cNvPicPr>
          <p:nvPr/>
        </p:nvPicPr>
        <p:blipFill>
          <a:blip r:embed="rId4" cstate="print">
            <a:clrChange>
              <a:clrFrom>
                <a:srgbClr val="FFFFFF"/>
              </a:clrFrom>
              <a:clrTo>
                <a:srgbClr val="FFFFFF">
                  <a:alpha val="0"/>
                </a:srgbClr>
              </a:clrTo>
            </a:clrChange>
          </a:blip>
          <a:srcRect/>
          <a:stretch>
            <a:fillRect/>
          </a:stretch>
        </p:blipFill>
        <p:spPr bwMode="auto">
          <a:xfrm>
            <a:off x="1160046" y="5172502"/>
            <a:ext cx="1707578" cy="965153"/>
          </a:xfrm>
          <a:prstGeom prst="rect">
            <a:avLst/>
          </a:prstGeom>
          <a:noFill/>
        </p:spPr>
      </p:pic>
      <p:sp>
        <p:nvSpPr>
          <p:cNvPr id="28" name="Freeform 27"/>
          <p:cNvSpPr/>
          <p:nvPr/>
        </p:nvSpPr>
        <p:spPr>
          <a:xfrm>
            <a:off x="4749421" y="3534770"/>
            <a:ext cx="177421" cy="709684"/>
          </a:xfrm>
          <a:custGeom>
            <a:avLst/>
            <a:gdLst>
              <a:gd name="connsiteX0" fmla="*/ 0 w 177421"/>
              <a:gd name="connsiteY0" fmla="*/ 0 h 709684"/>
              <a:gd name="connsiteX1" fmla="*/ 177421 w 177421"/>
              <a:gd name="connsiteY1" fmla="*/ 709684 h 709684"/>
            </a:gdLst>
            <a:ahLst/>
            <a:cxnLst>
              <a:cxn ang="0">
                <a:pos x="connsiteX0" y="connsiteY0"/>
              </a:cxn>
              <a:cxn ang="0">
                <a:pos x="connsiteX1" y="connsiteY1"/>
              </a:cxn>
            </a:cxnLst>
            <a:rect l="l" t="t" r="r" b="b"/>
            <a:pathLst>
              <a:path w="177421" h="709684">
                <a:moveTo>
                  <a:pt x="0" y="0"/>
                </a:moveTo>
                <a:lnTo>
                  <a:pt x="177421" y="709684"/>
                </a:lnTo>
              </a:path>
            </a:pathLst>
          </a:custGeom>
          <a:ln w="38100">
            <a:solidFill>
              <a:schemeClr val="accent4">
                <a:lumMod val="75000"/>
              </a:schemeClr>
            </a:solidFill>
            <a:headEnd type="none" w="med" len="med"/>
            <a:tailEnd type="arrow"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29" name="Freeform 28"/>
          <p:cNvSpPr/>
          <p:nvPr/>
        </p:nvSpPr>
        <p:spPr>
          <a:xfrm>
            <a:off x="4462818" y="3575713"/>
            <a:ext cx="395785" cy="1937983"/>
          </a:xfrm>
          <a:custGeom>
            <a:avLst/>
            <a:gdLst>
              <a:gd name="connsiteX0" fmla="*/ 0 w 395785"/>
              <a:gd name="connsiteY0" fmla="*/ 0 h 1937983"/>
              <a:gd name="connsiteX1" fmla="*/ 95534 w 395785"/>
              <a:gd name="connsiteY1" fmla="*/ 1173708 h 1937983"/>
              <a:gd name="connsiteX2" fmla="*/ 395785 w 395785"/>
              <a:gd name="connsiteY2" fmla="*/ 1937983 h 1937983"/>
            </a:gdLst>
            <a:ahLst/>
            <a:cxnLst>
              <a:cxn ang="0">
                <a:pos x="connsiteX0" y="connsiteY0"/>
              </a:cxn>
              <a:cxn ang="0">
                <a:pos x="connsiteX1" y="connsiteY1"/>
              </a:cxn>
              <a:cxn ang="0">
                <a:pos x="connsiteX2" y="connsiteY2"/>
              </a:cxn>
            </a:cxnLst>
            <a:rect l="l" t="t" r="r" b="b"/>
            <a:pathLst>
              <a:path w="395785" h="1937983">
                <a:moveTo>
                  <a:pt x="0" y="0"/>
                </a:moveTo>
                <a:cubicBezTo>
                  <a:pt x="14785" y="425355"/>
                  <a:pt x="29570" y="850711"/>
                  <a:pt x="95534" y="1173708"/>
                </a:cubicBezTo>
                <a:cubicBezTo>
                  <a:pt x="161498" y="1496705"/>
                  <a:pt x="395785" y="1937983"/>
                  <a:pt x="395785" y="1937983"/>
                </a:cubicBezTo>
              </a:path>
            </a:pathLst>
          </a:custGeom>
          <a:ln w="38100">
            <a:solidFill>
              <a:schemeClr val="accent4">
                <a:lumMod val="75000"/>
              </a:schemeClr>
            </a:solidFill>
            <a:headEnd type="none" w="med" len="med"/>
            <a:tailEnd type="arrow"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27" name="TextBox 26"/>
          <p:cNvSpPr txBox="1"/>
          <p:nvPr/>
        </p:nvSpPr>
        <p:spPr>
          <a:xfrm rot="21147570">
            <a:off x="3665133" y="2507799"/>
            <a:ext cx="4473182" cy="954107"/>
          </a:xfrm>
          <a:prstGeom prst="rect">
            <a:avLst/>
          </a:prstGeom>
        </p:spPr>
        <p:style>
          <a:lnRef idx="1">
            <a:schemeClr val="accent4"/>
          </a:lnRef>
          <a:fillRef idx="3">
            <a:schemeClr val="accent4"/>
          </a:fillRef>
          <a:effectRef idx="2">
            <a:schemeClr val="accent4"/>
          </a:effectRef>
          <a:fontRef idx="minor">
            <a:schemeClr val="lt1"/>
          </a:fontRef>
        </p:style>
        <p:txBody>
          <a:bodyPr wrap="square" rtlCol="0">
            <a:spAutoFit/>
          </a:bodyPr>
          <a:lstStyle/>
          <a:p>
            <a:r>
              <a:rPr lang="en-US" sz="2800" dirty="0" smtClean="0">
                <a:solidFill>
                  <a:schemeClr val="bg1"/>
                </a:solidFill>
              </a:rPr>
              <a:t>same template,</a:t>
            </a:r>
          </a:p>
          <a:p>
            <a:r>
              <a:rPr lang="en-US" sz="2800" dirty="0" smtClean="0">
                <a:solidFill>
                  <a:schemeClr val="bg1"/>
                </a:solidFill>
              </a:rPr>
              <a:t>different parameterizations</a:t>
            </a:r>
            <a:endParaRPr lang="en-US" sz="2800" dirty="0" smtClean="0">
              <a:solidFill>
                <a:schemeClr val="bg1"/>
              </a:solidFill>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0" presetClass="entr" presetSubtype="0" fill="hold" grpId="0" nodeType="withEffect">
                                  <p:stCondLst>
                                    <p:cond delay="0"/>
                                  </p:stCondLst>
                                  <p:iterate type="lt">
                                    <p:tmPct val="10000"/>
                                  </p:iterate>
                                  <p:childTnLst>
                                    <p:set>
                                      <p:cBhvr>
                                        <p:cTn id="6" dur="1" fill="hold">
                                          <p:stCondLst>
                                            <p:cond delay="0"/>
                                          </p:stCondLst>
                                        </p:cTn>
                                        <p:tgtEl>
                                          <p:spTgt spid="17"/>
                                        </p:tgtEl>
                                        <p:attrNameLst>
                                          <p:attrName>style.visibility</p:attrName>
                                        </p:attrNameLst>
                                      </p:cBhvr>
                                      <p:to>
                                        <p:strVal val="visible"/>
                                      </p:to>
                                    </p:set>
                                    <p:animEffect transition="in" filter="fade">
                                      <p:cBhvr>
                                        <p:cTn id="7" dur="500"/>
                                        <p:tgtEl>
                                          <p:spTgt spid="17"/>
                                        </p:tgtEl>
                                      </p:cBhvr>
                                    </p:animEffect>
                                    <p:anim calcmode="lin" valueType="num">
                                      <p:cBhvr>
                                        <p:cTn id="8" dur="500" fill="hold"/>
                                        <p:tgtEl>
                                          <p:spTgt spid="17"/>
                                        </p:tgtEl>
                                        <p:attrNameLst>
                                          <p:attrName>ppt_x</p:attrName>
                                        </p:attrNameLst>
                                      </p:cBhvr>
                                      <p:tavLst>
                                        <p:tav tm="0">
                                          <p:val>
                                            <p:strVal val="#ppt_x-.1"/>
                                          </p:val>
                                        </p:tav>
                                        <p:tav tm="100000">
                                          <p:val>
                                            <p:strVal val="#ppt_x"/>
                                          </p:val>
                                        </p:tav>
                                      </p:tavLst>
                                    </p:anim>
                                    <p:anim calcmode="lin" valueType="num">
                                      <p:cBhvr>
                                        <p:cTn id="9" dur="500" fill="hold"/>
                                        <p:tgtEl>
                                          <p:spTgt spid="17"/>
                                        </p:tgtEl>
                                        <p:attrNameLst>
                                          <p:attrName>ppt_y</p:attrName>
                                        </p:attrNameLst>
                                      </p:cBhvr>
                                      <p:tavLst>
                                        <p:tav tm="0">
                                          <p:val>
                                            <p:strVal val="#ppt_y"/>
                                          </p:val>
                                        </p:tav>
                                        <p:tav tm="100000">
                                          <p:val>
                                            <p:strVal val="#ppt_y"/>
                                          </p:val>
                                        </p:tav>
                                      </p:tavLst>
                                    </p:anim>
                                  </p:childTnLst>
                                </p:cTn>
                              </p:par>
                              <p:par>
                                <p:cTn id="10" presetID="40" presetClass="entr" presetSubtype="0" fill="hold" grpId="0" nodeType="withEffect">
                                  <p:stCondLst>
                                    <p:cond delay="0"/>
                                  </p:stCondLst>
                                  <p:iterate type="lt">
                                    <p:tmPct val="10000"/>
                                  </p:iterate>
                                  <p:childTnLst>
                                    <p:set>
                                      <p:cBhvr>
                                        <p:cTn id="11" dur="1" fill="hold">
                                          <p:stCondLst>
                                            <p:cond delay="0"/>
                                          </p:stCondLst>
                                        </p:cTn>
                                        <p:tgtEl>
                                          <p:spTgt spid="18"/>
                                        </p:tgtEl>
                                        <p:attrNameLst>
                                          <p:attrName>style.visibility</p:attrName>
                                        </p:attrNameLst>
                                      </p:cBhvr>
                                      <p:to>
                                        <p:strVal val="visible"/>
                                      </p:to>
                                    </p:set>
                                    <p:animEffect transition="in" filter="fade">
                                      <p:cBhvr>
                                        <p:cTn id="12" dur="500"/>
                                        <p:tgtEl>
                                          <p:spTgt spid="18"/>
                                        </p:tgtEl>
                                      </p:cBhvr>
                                    </p:animEffect>
                                    <p:anim calcmode="lin" valueType="num">
                                      <p:cBhvr>
                                        <p:cTn id="13" dur="500" fill="hold"/>
                                        <p:tgtEl>
                                          <p:spTgt spid="18"/>
                                        </p:tgtEl>
                                        <p:attrNameLst>
                                          <p:attrName>ppt_x</p:attrName>
                                        </p:attrNameLst>
                                      </p:cBhvr>
                                      <p:tavLst>
                                        <p:tav tm="0">
                                          <p:val>
                                            <p:strVal val="#ppt_x-.1"/>
                                          </p:val>
                                        </p:tav>
                                        <p:tav tm="100000">
                                          <p:val>
                                            <p:strVal val="#ppt_x"/>
                                          </p:val>
                                        </p:tav>
                                      </p:tavLst>
                                    </p:anim>
                                    <p:anim calcmode="lin" valueType="num">
                                      <p:cBhvr>
                                        <p:cTn id="14" dur="500" fill="hold"/>
                                        <p:tgtEl>
                                          <p:spTgt spid="18"/>
                                        </p:tgtEl>
                                        <p:attrNameLst>
                                          <p:attrName>ppt_y</p:attrName>
                                        </p:attrNameLst>
                                      </p:cBhvr>
                                      <p:tavLst>
                                        <p:tav tm="0">
                                          <p:val>
                                            <p:strVal val="#ppt_y"/>
                                          </p:val>
                                        </p:tav>
                                        <p:tav tm="100000">
                                          <p:val>
                                            <p:strVal val="#ppt_y"/>
                                          </p:val>
                                        </p:tav>
                                      </p:tavLst>
                                    </p:anim>
                                  </p:childTnLst>
                                </p:cTn>
                              </p:par>
                            </p:childTnLst>
                          </p:cTn>
                        </p:par>
                        <p:par>
                          <p:cTn id="15" fill="hold">
                            <p:stCondLst>
                              <p:cond delay="1050"/>
                            </p:stCondLst>
                            <p:childTnLst>
                              <p:par>
                                <p:cTn id="16" presetID="1" presetClass="entr" presetSubtype="0" fill="hold" grpId="0" nodeType="afterEffect">
                                  <p:stCondLst>
                                    <p:cond delay="0"/>
                                  </p:stCondLst>
                                  <p:childTnLst>
                                    <p:set>
                                      <p:cBhvr>
                                        <p:cTn id="17" dur="1" fill="hold">
                                          <p:stCondLst>
                                            <p:cond delay="0"/>
                                          </p:stCondLst>
                                        </p:cTn>
                                        <p:tgtEl>
                                          <p:spTgt spid="27"/>
                                        </p:tgtEl>
                                        <p:attrNameLst>
                                          <p:attrName>style.visibility</p:attrName>
                                        </p:attrNameLst>
                                      </p:cBhvr>
                                      <p:to>
                                        <p:strVal val="visible"/>
                                      </p:to>
                                    </p:set>
                                  </p:childTnLst>
                                </p:cTn>
                              </p:par>
                            </p:childTnLst>
                          </p:cTn>
                        </p:par>
                        <p:par>
                          <p:cTn id="18" fill="hold">
                            <p:stCondLst>
                              <p:cond delay="1050"/>
                            </p:stCondLst>
                            <p:childTnLst>
                              <p:par>
                                <p:cTn id="19" presetID="10" presetClass="entr" presetSubtype="0" fill="hold" grpId="1" nodeType="afterEffect">
                                  <p:stCondLst>
                                    <p:cond delay="0"/>
                                  </p:stCondLst>
                                  <p:childTnLst>
                                    <p:set>
                                      <p:cBhvr>
                                        <p:cTn id="20" dur="1" fill="hold">
                                          <p:stCondLst>
                                            <p:cond delay="0"/>
                                          </p:stCondLst>
                                        </p:cTn>
                                        <p:tgtEl>
                                          <p:spTgt spid="27"/>
                                        </p:tgtEl>
                                        <p:attrNameLst>
                                          <p:attrName>style.visibility</p:attrName>
                                        </p:attrNameLst>
                                      </p:cBhvr>
                                      <p:to>
                                        <p:strVal val="visible"/>
                                      </p:to>
                                    </p:set>
                                    <p:animEffect transition="in" filter="fade">
                                      <p:cBhvr>
                                        <p:cTn id="21" dur="500"/>
                                        <p:tgtEl>
                                          <p:spTgt spid="27"/>
                                        </p:tgtEl>
                                      </p:cBhvr>
                                    </p:animEffect>
                                  </p:childTnLst>
                                </p:cTn>
                              </p:par>
                            </p:childTnLst>
                          </p:cTn>
                        </p:par>
                        <p:par>
                          <p:cTn id="22" fill="hold">
                            <p:stCondLst>
                              <p:cond delay="1550"/>
                            </p:stCondLst>
                            <p:childTnLst>
                              <p:par>
                                <p:cTn id="23" presetID="22" presetClass="entr" presetSubtype="1" fill="hold" grpId="0" nodeType="afterEffect">
                                  <p:stCondLst>
                                    <p:cond delay="0"/>
                                  </p:stCondLst>
                                  <p:childTnLst>
                                    <p:set>
                                      <p:cBhvr>
                                        <p:cTn id="24" dur="1" fill="hold">
                                          <p:stCondLst>
                                            <p:cond delay="0"/>
                                          </p:stCondLst>
                                        </p:cTn>
                                        <p:tgtEl>
                                          <p:spTgt spid="28"/>
                                        </p:tgtEl>
                                        <p:attrNameLst>
                                          <p:attrName>style.visibility</p:attrName>
                                        </p:attrNameLst>
                                      </p:cBhvr>
                                      <p:to>
                                        <p:strVal val="visible"/>
                                      </p:to>
                                    </p:set>
                                    <p:animEffect transition="in" filter="wipe(up)">
                                      <p:cBhvr>
                                        <p:cTn id="25" dur="500"/>
                                        <p:tgtEl>
                                          <p:spTgt spid="28"/>
                                        </p:tgtEl>
                                      </p:cBhvr>
                                    </p:animEffect>
                                  </p:childTnLst>
                                </p:cTn>
                              </p:par>
                              <p:par>
                                <p:cTn id="26" presetID="22" presetClass="entr" presetSubtype="1" fill="hold" grpId="0" nodeType="withEffect">
                                  <p:stCondLst>
                                    <p:cond delay="0"/>
                                  </p:stCondLst>
                                  <p:childTnLst>
                                    <p:set>
                                      <p:cBhvr>
                                        <p:cTn id="27" dur="1" fill="hold">
                                          <p:stCondLst>
                                            <p:cond delay="0"/>
                                          </p:stCondLst>
                                        </p:cTn>
                                        <p:tgtEl>
                                          <p:spTgt spid="29"/>
                                        </p:tgtEl>
                                        <p:attrNameLst>
                                          <p:attrName>style.visibility</p:attrName>
                                        </p:attrNameLst>
                                      </p:cBhvr>
                                      <p:to>
                                        <p:strVal val="visible"/>
                                      </p:to>
                                    </p:set>
                                    <p:animEffect transition="in" filter="wipe(up)">
                                      <p:cBhvr>
                                        <p:cTn id="28" dur="500"/>
                                        <p:tgtEl>
                                          <p:spTgt spid="2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 grpId="0"/>
      <p:bldP spid="18" grpId="0"/>
      <p:bldP spid="28" grpId="0" animBg="1"/>
      <p:bldP spid="29" grpId="0" animBg="1"/>
      <p:bldP spid="27" grpId="0" animBg="1"/>
      <p:bldP spid="27" grpId="1"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Solution (cont.):  Axioms</a:t>
            </a:r>
            <a:endParaRPr lang="en-US" dirty="0"/>
          </a:p>
        </p:txBody>
      </p:sp>
      <p:sp>
        <p:nvSpPr>
          <p:cNvPr id="3" name="Content Placeholder 2"/>
          <p:cNvSpPr>
            <a:spLocks noGrp="1"/>
          </p:cNvSpPr>
          <p:nvPr>
            <p:ph idx="1"/>
          </p:nvPr>
        </p:nvSpPr>
        <p:spPr>
          <a:xfrm>
            <a:off x="381000" y="1112619"/>
            <a:ext cx="8382000" cy="5073697"/>
          </a:xfrm>
        </p:spPr>
        <p:txBody>
          <a:bodyPr/>
          <a:lstStyle/>
          <a:p>
            <a:r>
              <a:rPr lang="en-US" dirty="0" smtClean="0"/>
              <a:t>Generate axioms that define the template functions</a:t>
            </a:r>
          </a:p>
          <a:p>
            <a:r>
              <a:rPr lang="en-US" dirty="0" smtClean="0"/>
              <a:t>Examples</a:t>
            </a:r>
          </a:p>
          <a:p>
            <a:pPr lvl="1"/>
            <a:r>
              <a:rPr lang="en-US" i="1" dirty="0" smtClean="0">
                <a:solidFill>
                  <a:schemeClr val="accent4">
                    <a:lumMod val="50000"/>
                  </a:schemeClr>
                </a:solidFill>
              </a:rPr>
              <a:t>Empty range</a:t>
            </a:r>
            <a:r>
              <a:rPr lang="en-US" dirty="0" smtClean="0"/>
              <a:t/>
            </a:r>
            <a:br>
              <a:rPr lang="en-US" dirty="0" smtClean="0"/>
            </a:br>
            <a:r>
              <a:rPr lang="en-US" dirty="0" smtClean="0"/>
              <a:t>(</a:t>
            </a:r>
            <a:r>
              <a:rPr lang="en-US" dirty="0" smtClean="0">
                <a:sym typeface="Symbol"/>
              </a:rPr>
              <a:t></a:t>
            </a:r>
            <a:r>
              <a:rPr lang="en-US" dirty="0" err="1" smtClean="0">
                <a:sym typeface="Symbol"/>
              </a:rPr>
              <a:t>lo,hi,a</a:t>
            </a:r>
            <a:r>
              <a:rPr lang="en-US" dirty="0" smtClean="0">
                <a:sym typeface="Symbol"/>
              </a:rPr>
              <a:t>   hi ≤ lo  f(</a:t>
            </a:r>
            <a:r>
              <a:rPr lang="en-US" dirty="0" err="1" smtClean="0">
                <a:sym typeface="Symbol"/>
              </a:rPr>
              <a:t>lo,hi,a</a:t>
            </a:r>
            <a:r>
              <a:rPr lang="en-US" dirty="0" smtClean="0">
                <a:sym typeface="Symbol"/>
              </a:rPr>
              <a:t>) = 0)</a:t>
            </a:r>
          </a:p>
          <a:p>
            <a:pPr lvl="1"/>
            <a:r>
              <a:rPr lang="en-US" i="1" dirty="0" smtClean="0">
                <a:solidFill>
                  <a:schemeClr val="accent4">
                    <a:lumMod val="50000"/>
                  </a:schemeClr>
                </a:solidFill>
              </a:rPr>
              <a:t>Induction</a:t>
            </a:r>
            <a:r>
              <a:rPr lang="en-US" dirty="0" smtClean="0"/>
              <a:t/>
            </a:r>
            <a:br>
              <a:rPr lang="en-US" dirty="0" smtClean="0"/>
            </a:br>
            <a:r>
              <a:rPr lang="en-US" dirty="0" smtClean="0"/>
              <a:t>(</a:t>
            </a:r>
            <a:r>
              <a:rPr lang="en-US" dirty="0" smtClean="0">
                <a:sym typeface="Symbol"/>
              </a:rPr>
              <a:t></a:t>
            </a:r>
            <a:r>
              <a:rPr lang="en-US" dirty="0" err="1" smtClean="0">
                <a:sym typeface="Symbol"/>
              </a:rPr>
              <a:t>lo,hi,a</a:t>
            </a:r>
            <a:r>
              <a:rPr lang="en-US" dirty="0" smtClean="0">
                <a:sym typeface="Symbol"/>
              </a:rPr>
              <a:t> </a:t>
            </a:r>
            <a:r>
              <a:rPr lang="en-US" dirty="0" smtClean="0">
                <a:sym typeface="Symbol"/>
              </a:rPr>
              <a:t>  lo </a:t>
            </a:r>
            <a:r>
              <a:rPr lang="en-US" dirty="0" smtClean="0">
                <a:sym typeface="Symbol"/>
              </a:rPr>
              <a:t>≤ </a:t>
            </a:r>
            <a:r>
              <a:rPr lang="en-US" dirty="0" smtClean="0">
                <a:sym typeface="Symbol"/>
              </a:rPr>
              <a:t>hi </a:t>
            </a:r>
            <a:br>
              <a:rPr lang="en-US" dirty="0" smtClean="0">
                <a:sym typeface="Symbol"/>
              </a:rPr>
            </a:br>
            <a:r>
              <a:rPr lang="en-US" dirty="0" smtClean="0">
                <a:sym typeface="Symbol"/>
              </a:rPr>
              <a:t>		f(lo,hi+1,a)  =  f(</a:t>
            </a:r>
            <a:r>
              <a:rPr lang="en-US" dirty="0" err="1" smtClean="0">
                <a:sym typeface="Symbol"/>
              </a:rPr>
              <a:t>lo,hi,a</a:t>
            </a:r>
            <a:r>
              <a:rPr lang="en-US" dirty="0" smtClean="0">
                <a:sym typeface="Symbol"/>
              </a:rPr>
              <a:t>) + a[hi])</a:t>
            </a:r>
          </a:p>
          <a:p>
            <a:pPr lvl="1"/>
            <a:r>
              <a:rPr lang="en-US" i="1" dirty="0" smtClean="0">
                <a:solidFill>
                  <a:schemeClr val="accent4">
                    <a:lumMod val="50000"/>
                  </a:schemeClr>
                </a:solidFill>
              </a:rPr>
              <a:t>Range split</a:t>
            </a:r>
            <a:r>
              <a:rPr lang="en-US" dirty="0" smtClean="0"/>
              <a:t/>
            </a:r>
            <a:br>
              <a:rPr lang="en-US" dirty="0" smtClean="0"/>
            </a:br>
            <a:r>
              <a:rPr lang="en-US" dirty="0" smtClean="0"/>
              <a:t>(</a:t>
            </a:r>
            <a:r>
              <a:rPr lang="en-US" dirty="0" smtClean="0">
                <a:sym typeface="Symbol"/>
              </a:rPr>
              <a:t></a:t>
            </a:r>
            <a:r>
              <a:rPr lang="en-US" dirty="0" err="1" smtClean="0">
                <a:sym typeface="Symbol"/>
              </a:rPr>
              <a:t>lo,mid,hi,a</a:t>
            </a:r>
            <a:r>
              <a:rPr lang="en-US" dirty="0" smtClean="0">
                <a:sym typeface="Symbol"/>
              </a:rPr>
              <a:t>   lo </a:t>
            </a:r>
            <a:r>
              <a:rPr lang="en-US" dirty="0" smtClean="0">
                <a:sym typeface="Symbol"/>
              </a:rPr>
              <a:t>≤ </a:t>
            </a:r>
            <a:r>
              <a:rPr lang="en-US" dirty="0" smtClean="0">
                <a:sym typeface="Symbol"/>
              </a:rPr>
              <a:t>mid </a:t>
            </a:r>
            <a:r>
              <a:rPr lang="en-US" dirty="0" smtClean="0">
                <a:sym typeface="Symbol"/>
              </a:rPr>
              <a:t>≤ </a:t>
            </a:r>
            <a:r>
              <a:rPr lang="en-US" dirty="0" smtClean="0">
                <a:sym typeface="Symbol"/>
              </a:rPr>
              <a:t>hi </a:t>
            </a:r>
            <a:br>
              <a:rPr lang="en-US" dirty="0" smtClean="0">
                <a:sym typeface="Symbol"/>
              </a:rPr>
            </a:br>
            <a:r>
              <a:rPr lang="en-US" dirty="0" smtClean="0">
                <a:sym typeface="Symbol"/>
              </a:rPr>
              <a:t>		f(</a:t>
            </a:r>
            <a:r>
              <a:rPr lang="en-US" dirty="0" err="1" smtClean="0">
                <a:sym typeface="Symbol"/>
              </a:rPr>
              <a:t>lo,mid,a</a:t>
            </a:r>
            <a:r>
              <a:rPr lang="en-US" dirty="0" smtClean="0">
                <a:sym typeface="Symbol"/>
              </a:rPr>
              <a:t>) </a:t>
            </a:r>
            <a:r>
              <a:rPr lang="en-US" dirty="0" smtClean="0">
                <a:sym typeface="Symbol"/>
              </a:rPr>
              <a:t>+ f(</a:t>
            </a:r>
            <a:r>
              <a:rPr lang="en-US" dirty="0" err="1" smtClean="0">
                <a:sym typeface="Symbol"/>
              </a:rPr>
              <a:t>mid,hi,a</a:t>
            </a:r>
            <a:r>
              <a:rPr lang="en-US" dirty="0" smtClean="0">
                <a:sym typeface="Symbol"/>
              </a:rPr>
              <a:t>)  =  f(</a:t>
            </a:r>
            <a:r>
              <a:rPr lang="en-US" dirty="0" err="1" smtClean="0">
                <a:sym typeface="Symbol"/>
              </a:rPr>
              <a:t>lo,hi,a</a:t>
            </a:r>
            <a:r>
              <a:rPr lang="en-US" dirty="0" smtClean="0">
                <a:sym typeface="Symbol"/>
              </a:rPr>
              <a:t>))</a:t>
            </a:r>
            <a:endParaRPr lang="en-US" dirty="0"/>
          </a:p>
        </p:txBody>
      </p:sp>
    </p:spTree>
  </p:cSld>
  <p:clrMapOvr>
    <a:masterClrMapping/>
  </p:clrMapOvr>
  <p:transition>
    <p:fad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30187"/>
            <a:ext cx="8382000" cy="1495794"/>
          </a:xfrm>
        </p:spPr>
        <p:txBody>
          <a:bodyPr/>
          <a:lstStyle/>
          <a:p>
            <a:r>
              <a:rPr lang="en-US" dirty="0" smtClean="0"/>
              <a:t>Using logical quantifiers</a:t>
            </a:r>
            <a:br>
              <a:rPr lang="en-US" dirty="0" smtClean="0"/>
            </a:br>
            <a:r>
              <a:rPr lang="en-US" dirty="0" smtClean="0"/>
              <a:t>with an SMT solver</a:t>
            </a:r>
            <a:endParaRPr lang="en-US" dirty="0"/>
          </a:p>
        </p:txBody>
      </p:sp>
      <p:sp>
        <p:nvSpPr>
          <p:cNvPr id="3" name="Content Placeholder 2"/>
          <p:cNvSpPr>
            <a:spLocks noGrp="1"/>
          </p:cNvSpPr>
          <p:nvPr>
            <p:ph idx="1"/>
          </p:nvPr>
        </p:nvSpPr>
        <p:spPr>
          <a:xfrm>
            <a:off x="381000" y="1412875"/>
            <a:ext cx="8382000" cy="2031325"/>
          </a:xfrm>
        </p:spPr>
        <p:txBody>
          <a:bodyPr/>
          <a:lstStyle/>
          <a:p>
            <a:endParaRPr lang="en-US" dirty="0" smtClean="0"/>
          </a:p>
          <a:p>
            <a:r>
              <a:rPr lang="en-US" dirty="0" smtClean="0"/>
              <a:t>Universal quantifiers are instantiated to produce more ground facts</a:t>
            </a:r>
          </a:p>
          <a:p>
            <a:r>
              <a:rPr lang="en-US" i="1" dirty="0" smtClean="0">
                <a:solidFill>
                  <a:schemeClr val="accent4">
                    <a:lumMod val="50000"/>
                  </a:schemeClr>
                </a:solidFill>
              </a:rPr>
              <a:t>Matching triggers </a:t>
            </a:r>
            <a:r>
              <a:rPr lang="en-US" dirty="0" smtClean="0"/>
              <a:t>guide the instantiation</a:t>
            </a:r>
          </a:p>
        </p:txBody>
      </p:sp>
    </p:spTree>
  </p:cSld>
  <p:clrMapOvr>
    <a:masterClrMapping/>
  </p:clrMapOvr>
  <p:transition>
    <p:fad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Trigger engineering</a:t>
            </a:r>
            <a:endParaRPr lang="en-US" dirty="0"/>
          </a:p>
        </p:txBody>
      </p:sp>
      <p:sp>
        <p:nvSpPr>
          <p:cNvPr id="3" name="Content Placeholder 2"/>
          <p:cNvSpPr>
            <a:spLocks noGrp="1"/>
          </p:cNvSpPr>
          <p:nvPr>
            <p:ph idx="1"/>
          </p:nvPr>
        </p:nvSpPr>
        <p:spPr>
          <a:xfrm>
            <a:off x="381000" y="1412875"/>
            <a:ext cx="8382000" cy="1574277"/>
          </a:xfrm>
        </p:spPr>
        <p:txBody>
          <a:bodyPr/>
          <a:lstStyle/>
          <a:p>
            <a:r>
              <a:rPr lang="en-US" dirty="0" smtClean="0"/>
              <a:t>(</a:t>
            </a:r>
            <a:r>
              <a:rPr lang="en-US" dirty="0" smtClean="0">
                <a:sym typeface="Symbol"/>
              </a:rPr>
              <a:t>a </a:t>
            </a:r>
            <a:r>
              <a:rPr lang="en-US" dirty="0" smtClean="0">
                <a:sym typeface="Symbol"/>
              </a:rPr>
              <a:t>  </a:t>
            </a:r>
            <a:r>
              <a:rPr lang="en-US" dirty="0" smtClean="0">
                <a:sym typeface="Symbol"/>
              </a:rPr>
              <a:t>f(0,0,a</a:t>
            </a:r>
            <a:r>
              <a:rPr lang="en-US" dirty="0" smtClean="0">
                <a:sym typeface="Symbol"/>
              </a:rPr>
              <a:t>) = 0</a:t>
            </a:r>
            <a:r>
              <a:rPr lang="en-US" dirty="0" smtClean="0">
                <a:sym typeface="Symbol"/>
              </a:rPr>
              <a:t>)</a:t>
            </a:r>
          </a:p>
          <a:p>
            <a:endParaRPr lang="en-US" dirty="0" smtClean="0"/>
          </a:p>
          <a:p>
            <a:r>
              <a:rPr lang="en-US" dirty="0" smtClean="0"/>
              <a:t>(</a:t>
            </a:r>
            <a:r>
              <a:rPr lang="en-US" dirty="0" smtClean="0">
                <a:sym typeface="Symbol"/>
              </a:rPr>
              <a:t></a:t>
            </a:r>
            <a:r>
              <a:rPr lang="en-US" dirty="0" err="1" smtClean="0">
                <a:sym typeface="Symbol"/>
              </a:rPr>
              <a:t>lo,hi,a</a:t>
            </a:r>
            <a:r>
              <a:rPr lang="en-US" dirty="0" smtClean="0">
                <a:sym typeface="Symbol"/>
              </a:rPr>
              <a:t>   hi ≤ lo  f(</a:t>
            </a:r>
            <a:r>
              <a:rPr lang="en-US" dirty="0" err="1" smtClean="0">
                <a:sym typeface="Symbol"/>
              </a:rPr>
              <a:t>lo,hi,a</a:t>
            </a:r>
            <a:r>
              <a:rPr lang="en-US" dirty="0" smtClean="0">
                <a:sym typeface="Symbol"/>
              </a:rPr>
              <a:t>) = 0)</a:t>
            </a:r>
            <a:endParaRPr lang="en-US" dirty="0"/>
          </a:p>
        </p:txBody>
      </p:sp>
      <p:sp>
        <p:nvSpPr>
          <p:cNvPr id="4" name="Right Bracket 3"/>
          <p:cNvSpPr/>
          <p:nvPr/>
        </p:nvSpPr>
        <p:spPr>
          <a:xfrm rot="5400000">
            <a:off x="2538483" y="1214650"/>
            <a:ext cx="136478" cy="1310185"/>
          </a:xfrm>
          <a:prstGeom prst="rightBracket">
            <a:avLst/>
          </a:prstGeom>
          <a:ln w="38100">
            <a:solidFill>
              <a:schemeClr val="accent4">
                <a:lumMod val="7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 name="Right Bracket 4"/>
          <p:cNvSpPr/>
          <p:nvPr/>
        </p:nvSpPr>
        <p:spPr>
          <a:xfrm rot="5400000">
            <a:off x="5301017" y="2232549"/>
            <a:ext cx="125104" cy="1473958"/>
          </a:xfrm>
          <a:prstGeom prst="rightBracket">
            <a:avLst/>
          </a:prstGeom>
          <a:ln w="38100">
            <a:solidFill>
              <a:schemeClr val="accent4">
                <a:lumMod val="7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Tree>
  </p:cSld>
  <p:clrMapOvr>
    <a:masterClrMapping/>
  </p:clrMapOvr>
  <p:transition>
    <p:fade/>
  </p:transition>
  <p:timing>
    <p:tnLst>
      <p:par>
        <p:cTn id="1" dur="indefinite" restart="never" nodeType="tmRoot"/>
      </p:par>
    </p:tnLst>
  </p:timing>
</p:sld>
</file>

<file path=ppt/theme/theme1.xml><?xml version="1.0" encoding="utf-8"?>
<a:theme xmlns:a="http://schemas.openxmlformats.org/drawingml/2006/main" name="MSR_PPT template_07_light">
  <a:themeElements>
    <a:clrScheme name="MSR 2007">
      <a:dk1>
        <a:srgbClr val="000000"/>
      </a:dk1>
      <a:lt1>
        <a:srgbClr val="FFFFFF"/>
      </a:lt1>
      <a:dk2>
        <a:srgbClr val="3F3F3F"/>
      </a:dk2>
      <a:lt2>
        <a:srgbClr val="FFFFFF"/>
      </a:lt2>
      <a:accent1>
        <a:srgbClr val="FFDF79"/>
      </a:accent1>
      <a:accent2>
        <a:srgbClr val="5782B5"/>
      </a:accent2>
      <a:accent3>
        <a:srgbClr val="E28A54"/>
      </a:accent3>
      <a:accent4>
        <a:srgbClr val="94D850"/>
      </a:accent4>
      <a:accent5>
        <a:srgbClr val="FFA94B"/>
      </a:accent5>
      <a:accent6>
        <a:srgbClr val="9047B9"/>
      </a:accent6>
      <a:hlink>
        <a:srgbClr val="009ED6"/>
      </a:hlink>
      <a:folHlink>
        <a:srgbClr val="DDD819"/>
      </a:folHlink>
    </a:clrScheme>
    <a:fontScheme name="Blue-Purple TT">
      <a:majorFont>
        <a:latin typeface="Segoe"/>
        <a:ea typeface=""/>
        <a:cs typeface=""/>
      </a:majorFont>
      <a:minorFont>
        <a:latin typeface="Segoe"/>
        <a:ea typeface=""/>
        <a:cs typeface=""/>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ln>
          <a:headEnd type="none" w="med" len="med"/>
          <a:tailEnd type="none" w="med" len="med"/>
        </a:ln>
      </a:spPr>
      <a:bodyPr vert="horz" wrap="square" lIns="109728" tIns="54864" rIns="109728" bIns="54864" numCol="1" rtlCol="0" anchor="ctr" anchorCtr="0" compatLnSpc="1">
        <a:prstTxWarp prst="textNoShape">
          <a:avLst/>
        </a:prstTxWarp>
      </a:bodyPr>
      <a:lstStyle>
        <a:defPPr marL="0" marR="0" indent="0" algn="ctr" defTabSz="1096963" rtl="0" eaLnBrk="1" fontAlgn="base" latinLnBrk="0" hangingPunct="1">
          <a:lnSpc>
            <a:spcPct val="100000"/>
          </a:lnSpc>
          <a:spcBef>
            <a:spcPct val="0"/>
          </a:spcBef>
          <a:spcAft>
            <a:spcPct val="0"/>
          </a:spcAft>
          <a:buClrTx/>
          <a:buSzTx/>
          <a:buFontTx/>
          <a:buNone/>
          <a:tabLst/>
          <a:defRPr kumimoji="0"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defRPr>
        </a:defPPr>
      </a:lstStyle>
      <a:style>
        <a:lnRef idx="0">
          <a:schemeClr val="accent2"/>
        </a:lnRef>
        <a:fillRef idx="3">
          <a:schemeClr val="accent2"/>
        </a:fillRef>
        <a:effectRef idx="3">
          <a:schemeClr val="accent2"/>
        </a:effectRef>
        <a:fontRef idx="minor">
          <a:schemeClr val="lt1"/>
        </a:fontRef>
      </a:style>
    </a:spDef>
    <a:txDef>
      <a:spPr>
        <a:noFill/>
      </a:spPr>
      <a:bodyPr wrap="none" rtlCol="0">
        <a:spAutoFit/>
      </a:bodyPr>
      <a:lstStyle>
        <a:defPPr>
          <a:defRPr dirty="0" err="1" smtClean="0">
            <a:solidFill>
              <a:schemeClr val="bg1"/>
            </a:solidFill>
          </a:defRPr>
        </a:defPPr>
      </a:lstStyle>
    </a:tx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6E3074916C7A05429E3860C96E939D68" ma:contentTypeVersion="3" ma:contentTypeDescription="Create a new document." ma:contentTypeScope="" ma:versionID="2f9d0a3e4dab1dbcfa92ef49294c9fd6">
  <xsd:schema xmlns:xsd="http://www.w3.org/2001/XMLSchema" xmlns:p="http://schemas.microsoft.com/office/2006/metadata/properties" targetNamespace="http://schemas.microsoft.com/office/2006/metadata/properties" ma:root="true" ma:fieldsID="1767b50499e116a953c72fb09f4df491">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office/internal/2005/internalDocumentation"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ma:readOnly="tru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lastPrinted" minOccurs="0" maxOccurs="1" type="xsd:dateTime"/>
        <xsd:element name="contentStatus" minOccurs="0" maxOccurs="1" type="xsd:string"/>
      </xsd:all>
    </xsd:complexType>
  </xsd:schema>
</ct:contentTypeSchema>
</file>

<file path=customXml/itemProps1.xml><?xml version="1.0" encoding="utf-8"?>
<ds:datastoreItem xmlns:ds="http://schemas.openxmlformats.org/officeDocument/2006/customXml" ds:itemID="{79DAF30D-2EA1-4EE6-9384-52A4909FD84C}">
  <ds:schemaRefs>
    <ds:schemaRef ds:uri="http://schemas.microsoft.com/office/2006/metadata/properties"/>
  </ds:schemaRefs>
</ds:datastoreItem>
</file>

<file path=customXml/itemProps2.xml><?xml version="1.0" encoding="utf-8"?>
<ds:datastoreItem xmlns:ds="http://schemas.openxmlformats.org/officeDocument/2006/customXml" ds:itemID="{2DBFA6E1-EA54-42F2-A182-2FD54FB5FDCC}">
  <ds:schemaRefs>
    <ds:schemaRef ds:uri="http://schemas.microsoft.com/sharepoint/v3/contenttype/forms"/>
  </ds:schemaRefs>
</ds:datastoreItem>
</file>

<file path=customXml/itemProps3.xml><?xml version="1.0" encoding="utf-8"?>
<ds:datastoreItem xmlns:ds="http://schemas.openxmlformats.org/officeDocument/2006/customXml" ds:itemID="{1DF5E879-894F-4DE1-86A5-609E1906310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office/internal/2005/internalDocumentation"/>
  </ds:schemaRefs>
</ds:datastoreItem>
</file>

<file path=docProps/app.xml><?xml version="1.0" encoding="utf-8"?>
<Properties xmlns="http://schemas.openxmlformats.org/officeDocument/2006/extended-properties" xmlns:vt="http://schemas.openxmlformats.org/officeDocument/2006/docPropsVTypes">
  <Template>MSR_PPT template_07_light</Template>
  <TotalTime>1096</TotalTime>
  <Words>411</Words>
  <Application>Microsoft Office PowerPoint</Application>
  <PresentationFormat>On-screen Show (4:3)</PresentationFormat>
  <Paragraphs>118</Paragraphs>
  <Slides>13</Slides>
  <Notes>3</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MSR_PPT template_07_light</vt:lpstr>
      <vt:lpstr>Reasoning about Comprehensions with First-Order SMT Solvers</vt:lpstr>
      <vt:lpstr>Goal</vt:lpstr>
      <vt:lpstr>Demo</vt:lpstr>
      <vt:lpstr>Challenges</vt:lpstr>
      <vt:lpstr>Solution:  Template functions</vt:lpstr>
      <vt:lpstr>Solution:  Template functions</vt:lpstr>
      <vt:lpstr>Solution (cont.):  Axioms</vt:lpstr>
      <vt:lpstr>Using logical quantifiers with an SMT solver</vt:lpstr>
      <vt:lpstr>Trigger engineering</vt:lpstr>
      <vt:lpstr>Trigger engineering</vt:lpstr>
      <vt:lpstr>Implementation, experiments</vt:lpstr>
      <vt:lpstr>Performance</vt:lpstr>
      <vt:lpstr>Conclusions</vt:lpstr>
    </vt:vector>
  </TitlesOfParts>
  <Manager>&lt;Content Manager Name Here&gt;</Manager>
  <Company>Microsoft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Reasoning about comprehensions with first-order SMT solvers</dc:title>
  <dc:subject>Name of Event</dc:subject>
  <dc:creator>Rustan Leino</dc:creator>
  <dc:description>Template: Mark Johnson, Silver Fox Productions Inc.
Formatting:
Event Date:
Event Location:
Audience:</dc:description>
  <cp:lastModifiedBy>Rustan Leino</cp:lastModifiedBy>
  <cp:revision>12</cp:revision>
  <dcterms:created xsi:type="dcterms:W3CDTF">2009-03-09T06:27:03Z</dcterms:created>
  <dcterms:modified xsi:type="dcterms:W3CDTF">2009-03-10T00:43:09Z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0x0101006E3074916C7A05429E3860C96E939D68</vt:lpwstr>
  </property>
</Properties>
</file>