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528" r:id="rId2"/>
    <p:sldId id="771" r:id="rId3"/>
    <p:sldId id="702" r:id="rId4"/>
    <p:sldId id="737" r:id="rId5"/>
    <p:sldId id="794" r:id="rId6"/>
    <p:sldId id="738" r:id="rId7"/>
    <p:sldId id="774" r:id="rId8"/>
    <p:sldId id="781" r:id="rId9"/>
    <p:sldId id="805" r:id="rId10"/>
    <p:sldId id="761" r:id="rId11"/>
    <p:sldId id="762" r:id="rId12"/>
    <p:sldId id="763" r:id="rId13"/>
    <p:sldId id="803" r:id="rId14"/>
    <p:sldId id="764" r:id="rId15"/>
    <p:sldId id="765" r:id="rId16"/>
    <p:sldId id="802" r:id="rId17"/>
    <p:sldId id="792" r:id="rId18"/>
    <p:sldId id="791" r:id="rId19"/>
    <p:sldId id="800" r:id="rId20"/>
    <p:sldId id="744" r:id="rId21"/>
    <p:sldId id="752" r:id="rId22"/>
    <p:sldId id="798" r:id="rId23"/>
    <p:sldId id="743" r:id="rId24"/>
    <p:sldId id="750" r:id="rId25"/>
    <p:sldId id="799" r:id="rId26"/>
    <p:sldId id="767" r:id="rId27"/>
    <p:sldId id="801" r:id="rId28"/>
    <p:sldId id="772" r:id="rId29"/>
    <p:sldId id="804" r:id="rId30"/>
    <p:sldId id="758" r:id="rId31"/>
    <p:sldId id="759" r:id="rId32"/>
    <p:sldId id="796" r:id="rId33"/>
    <p:sldId id="795" r:id="rId34"/>
  </p:sldIdLst>
  <p:sldSz cx="9144000" cy="6858000" type="screen4x3"/>
  <p:notesSz cx="7162800" cy="9448800"/>
  <p:embeddedFontLst>
    <p:embeddedFont>
      <p:font typeface="Comic Sans MS" pitchFamily="66" charset="0"/>
      <p:regular r:id="rId37"/>
      <p:bold r:id="rId38"/>
    </p:embeddedFont>
    <p:embeddedFont>
      <p:font typeface="CMEX10"/>
      <p:regular r:id="rId39"/>
    </p:embeddedFont>
    <p:embeddedFont>
      <p:font typeface="CMMI7"/>
      <p:regular r:id="rId40"/>
    </p:embeddedFont>
    <p:embeddedFont>
      <p:font typeface="cmsy10"/>
      <p:regular r:id="rId41"/>
    </p:embeddedFont>
    <p:embeddedFont>
      <p:font typeface="Segoe UI" pitchFamily="34" charset="0"/>
      <p:regular r:id="rId42"/>
      <p:bold r:id="rId43"/>
      <p:italic r:id="rId44"/>
      <p:boldItalic r:id="rId45"/>
    </p:embeddedFont>
  </p:embeddedFontLst>
  <p:custDataLst>
    <p:tags r:id="rId46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9900"/>
    <a:srgbClr val="CCFFCC"/>
    <a:srgbClr val="CC00CC"/>
    <a:srgbClr val="99FF99"/>
    <a:srgbClr val="CC6600"/>
    <a:srgbClr val="006600"/>
    <a:srgbClr val="FF9900"/>
    <a:srgbClr val="9933FF"/>
    <a:srgbClr val="FFFF00"/>
    <a:srgbClr val="FF99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21" autoAdjust="0"/>
    <p:restoredTop sz="77778" autoAdjust="0"/>
  </p:normalViewPr>
  <p:slideViewPr>
    <p:cSldViewPr snapToGrid="0">
      <p:cViewPr varScale="1">
        <p:scale>
          <a:sx n="85" d="100"/>
          <a:sy n="85" d="100"/>
        </p:scale>
        <p:origin x="-246" y="-90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274" y="-84"/>
      </p:cViewPr>
      <p:guideLst>
        <p:guide orient="horz" pos="2976"/>
        <p:guide pos="2256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6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2.fntdata"/><Relationship Id="rId46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1.fntdata"/><Relationship Id="rId40" Type="http://schemas.openxmlformats.org/officeDocument/2006/relationships/font" Target="fonts/font4.fntdata"/><Relationship Id="rId45" Type="http://schemas.openxmlformats.org/officeDocument/2006/relationships/font" Target="fonts/font9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font" Target="fonts/font7.fntdata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804160D-1AB6-4612-B7C0-444BA323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09613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5675" y="4487863"/>
            <a:ext cx="5251450" cy="42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/15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6499C-1D18-4228-A5AB-E405494E3CB5}" type="slidenum">
              <a:rPr lang="en-US" smtClean="0"/>
              <a:pPr/>
              <a:t>0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20</a:t>
            </a:fld>
            <a:r>
              <a:rPr lang="en-US" smtClean="0"/>
              <a:t>/15</a:t>
            </a:r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19935-A90A-485F-80BC-F555D5C57A38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</a:t>
            </a:fld>
            <a:r>
              <a:rPr lang="en-US" smtClean="0"/>
              <a:t>/15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2</a:t>
            </a:fld>
            <a:r>
              <a:rPr lang="en-US" smtClean="0"/>
              <a:t>/15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12</a:t>
            </a:fld>
            <a:r>
              <a:rPr lang="en-US" smtClean="0"/>
              <a:t>/15</a:t>
            </a: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/32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3/30/2009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3.xml"/><Relationship Id="rId7" Type="http://schemas.openxmlformats.org/officeDocument/2006/relationships/image" Target="../media/image2.gif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157663" y="22847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17" name="Picture 6" descr="RAD.gif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98779" y="6263833"/>
            <a:ext cx="1545221" cy="59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TextBox 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0" y="71120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TexPoint</a:t>
            </a:r>
            <a:r>
              <a:rPr lang="en-US" dirty="0"/>
              <a:t> fonts used in EMF. </a:t>
            </a:r>
          </a:p>
          <a:p>
            <a:r>
              <a:rPr lang="en-US" dirty="0"/>
              <a:t>Read the </a:t>
            </a:r>
            <a:r>
              <a:rPr lang="en-US" dirty="0" err="1"/>
              <a:t>TexPoint</a:t>
            </a:r>
            <a:r>
              <a:rPr lang="en-US" dirty="0"/>
              <a:t> manual before you delete this box.: </a:t>
            </a:r>
            <a:r>
              <a:rPr lang="en-US" dirty="0">
                <a:latin typeface="CMEX10" pitchFamily="34" charset="0"/>
              </a:rPr>
              <a:t>A</a:t>
            </a:r>
            <a:r>
              <a:rPr lang="en-US" dirty="0">
                <a:latin typeface="CMMI7" pitchFamily="34" charset="0"/>
              </a:rPr>
              <a:t>A</a:t>
            </a:r>
            <a:endParaRPr lang="en-US" dirty="0"/>
          </a:p>
        </p:txBody>
      </p:sp>
      <p:pic>
        <p:nvPicPr>
          <p:cNvPr id="9" name="Picture 8" descr="ms_masthead_ltr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6232605"/>
            <a:ext cx="2025088" cy="625395"/>
          </a:xfrm>
          <a:prstGeom prst="rect">
            <a:avLst/>
          </a:prstGeom>
        </p:spPr>
      </p:pic>
      <p:pic>
        <p:nvPicPr>
          <p:cNvPr id="10" name="Picture 9" descr="risemain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045054" y="6229262"/>
            <a:ext cx="5543277" cy="628738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1322142" y="2501040"/>
            <a:ext cx="6467059" cy="766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err="1" smtClean="0">
                <a:latin typeface="+mn-lt"/>
              </a:rPr>
              <a:t>Sumit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err="1" smtClean="0">
                <a:latin typeface="+mn-lt"/>
              </a:rPr>
              <a:t>Gulwani</a:t>
            </a:r>
            <a:endParaRPr lang="en-US" sz="2400" kern="0" dirty="0" smtClean="0">
              <a:latin typeface="+mn-lt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(Microsoft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Research,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Redmond, USA)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65502" y="1197448"/>
            <a:ext cx="7053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>
                <a:solidFill>
                  <a:schemeClr val="accent2"/>
                </a:solidFill>
              </a:rPr>
              <a:t>Symbolic Loop </a:t>
            </a:r>
            <a:r>
              <a:rPr lang="en-US" sz="3200" dirty="0" smtClean="0">
                <a:solidFill>
                  <a:schemeClr val="accent2"/>
                </a:solidFill>
              </a:rPr>
              <a:t>Bound Analysis</a:t>
            </a:r>
          </a:p>
        </p:txBody>
      </p:sp>
      <p:pic>
        <p:nvPicPr>
          <p:cNvPr id="1028" name="Picture 4" descr="C:\Users\sumitg\Pictures\art3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71148" y="306617"/>
            <a:ext cx="1206500" cy="88900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1676389" y="337455"/>
            <a:ext cx="70539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>
                <a:solidFill>
                  <a:schemeClr val="accent2"/>
                </a:solidFill>
              </a:rPr>
              <a:t>Art of Invariant Generation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chemeClr val="accent2"/>
                </a:solidFill>
              </a:rPr>
              <a:t>for</a:t>
            </a:r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864949" y="4123019"/>
            <a:ext cx="7865401" cy="139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u="sng" kern="0" dirty="0" smtClean="0">
                <a:latin typeface="+mn-lt"/>
              </a:rPr>
              <a:t>Joint work </a:t>
            </a:r>
            <a:r>
              <a:rPr lang="en-US" sz="2400" u="sng" kern="0" dirty="0" err="1" smtClean="0">
                <a:latin typeface="+mn-lt"/>
              </a:rPr>
              <a:t>with:</a:t>
            </a:r>
            <a:r>
              <a:rPr lang="en-US" sz="2400" kern="0" dirty="0" err="1" smtClean="0">
                <a:latin typeface="+mn-lt"/>
              </a:rPr>
              <a:t>Trishul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err="1" smtClean="0">
                <a:latin typeface="+mn-lt"/>
              </a:rPr>
              <a:t>Chilimbi</a:t>
            </a:r>
            <a:r>
              <a:rPr lang="en-US" sz="2400" kern="0" dirty="0" smtClean="0">
                <a:latin typeface="+mn-lt"/>
              </a:rPr>
              <a:t>, </a:t>
            </a:r>
            <a:r>
              <a:rPr lang="en-US" sz="2400" kern="0" dirty="0" err="1" smtClean="0">
                <a:latin typeface="+mn-lt"/>
              </a:rPr>
              <a:t>Sagar</a:t>
            </a:r>
            <a:r>
              <a:rPr lang="en-US" sz="2400" kern="0" dirty="0" smtClean="0">
                <a:latin typeface="+mn-lt"/>
              </a:rPr>
              <a:t> Jain, </a:t>
            </a:r>
            <a:r>
              <a:rPr lang="en-US" sz="2400" kern="0" dirty="0" err="1" smtClean="0">
                <a:latin typeface="+mn-lt"/>
              </a:rPr>
              <a:t>Bhargav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err="1" smtClean="0">
                <a:latin typeface="+mn-lt"/>
              </a:rPr>
              <a:t>Gulavani</a:t>
            </a:r>
            <a:r>
              <a:rPr lang="en-US" sz="2400" kern="0" dirty="0" smtClean="0">
                <a:latin typeface="+mn-lt"/>
              </a:rPr>
              <a:t>, Eric </a:t>
            </a:r>
            <a:r>
              <a:rPr lang="en-US" sz="2400" kern="0" dirty="0" err="1" smtClean="0">
                <a:latin typeface="+mn-lt"/>
              </a:rPr>
              <a:t>Koskinen</a:t>
            </a:r>
            <a:r>
              <a:rPr lang="en-US" sz="2400" kern="0" dirty="0" smtClean="0">
                <a:latin typeface="+mn-lt"/>
              </a:rPr>
              <a:t>, Tal Lev-Ami, Krishna </a:t>
            </a:r>
            <a:r>
              <a:rPr lang="en-US" sz="2400" kern="0" dirty="0" err="1" smtClean="0">
                <a:latin typeface="+mn-lt"/>
              </a:rPr>
              <a:t>Mehra</a:t>
            </a:r>
            <a:r>
              <a:rPr lang="en-US" sz="2400" kern="0" dirty="0" smtClean="0">
                <a:latin typeface="+mn-lt"/>
              </a:rPr>
              <a:t>,          </a:t>
            </a:r>
            <a:r>
              <a:rPr lang="en-US" sz="2400" kern="0" dirty="0" err="1" smtClean="0">
                <a:latin typeface="+mn-lt"/>
              </a:rPr>
              <a:t>Mooly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err="1" smtClean="0">
                <a:latin typeface="+mn-lt"/>
              </a:rPr>
              <a:t>Sagiv</a:t>
            </a:r>
            <a:r>
              <a:rPr lang="en-US" sz="2400" kern="0" dirty="0" smtClean="0">
                <a:latin typeface="+mn-lt"/>
              </a:rPr>
              <a:t>, </a:t>
            </a:r>
            <a:r>
              <a:rPr lang="en-US" sz="2400" kern="0" dirty="0" err="1" smtClean="0">
                <a:latin typeface="+mn-lt"/>
              </a:rPr>
              <a:t>Saurabh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err="1" smtClean="0">
                <a:latin typeface="+mn-lt"/>
              </a:rPr>
              <a:t>Srivastava</a:t>
            </a:r>
            <a:r>
              <a:rPr lang="en-US" sz="2400" kern="0" dirty="0" smtClean="0">
                <a:latin typeface="+mn-lt"/>
              </a:rPr>
              <a:t>, </a:t>
            </a:r>
            <a:r>
              <a:rPr lang="en-US" sz="2400" kern="0" dirty="0" err="1" smtClean="0">
                <a:latin typeface="+mn-lt"/>
              </a:rPr>
              <a:t>Florian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err="1" smtClean="0">
                <a:latin typeface="+mn-lt"/>
              </a:rPr>
              <a:t>Zuleger</a:t>
            </a:r>
            <a:r>
              <a:rPr lang="en-US" sz="2400" kern="0" dirty="0" smtClean="0">
                <a:latin typeface="+mn-lt"/>
              </a:rPr>
              <a:t> </a:t>
            </a: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4127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4897502" y="1030849"/>
            <a:ext cx="3832841" cy="2308324"/>
          </a:xfrm>
          <a:prstGeom prst="rect">
            <a:avLst/>
          </a:prstGeom>
          <a:solidFill>
            <a:srgbClr val="CCFFCC"/>
          </a:solidFill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9900"/>
                </a:solidFill>
              </a:rPr>
              <a:t>Inputs: </a:t>
            </a:r>
            <a:r>
              <a:rPr lang="en-US" sz="2400" dirty="0" err="1" smtClean="0">
                <a:solidFill>
                  <a:srgbClr val="009900"/>
                </a:solidFill>
              </a:rPr>
              <a:t>int</a:t>
            </a:r>
            <a:r>
              <a:rPr lang="en-US" sz="2400" dirty="0" smtClean="0">
                <a:solidFill>
                  <a:srgbClr val="009900"/>
                </a:solidFill>
              </a:rPr>
              <a:t> n, </a:t>
            </a:r>
            <a:r>
              <a:rPr lang="en-US" sz="2400" dirty="0" smtClean="0">
                <a:solidFill>
                  <a:srgbClr val="009900"/>
                </a:solidFill>
                <a:latin typeface="Comic Sans MS"/>
              </a:rPr>
              <a:t>x</a:t>
            </a:r>
            <a:r>
              <a:rPr lang="en-US" sz="2400" baseline="-25000" dirty="0" smtClean="0">
                <a:solidFill>
                  <a:srgbClr val="009900"/>
                </a:solidFill>
                <a:latin typeface="Comic Sans MS"/>
              </a:rPr>
              <a:t>0</a:t>
            </a:r>
            <a:r>
              <a:rPr lang="en-US" sz="2400" dirty="0" smtClean="0">
                <a:solidFill>
                  <a:srgbClr val="009900"/>
                </a:solidFill>
              </a:rPr>
              <a:t>, </a:t>
            </a:r>
            <a:r>
              <a:rPr lang="en-US" sz="2400" dirty="0" smtClean="0">
                <a:solidFill>
                  <a:srgbClr val="009900"/>
                </a:solidFill>
                <a:latin typeface="Comic Sans MS"/>
              </a:rPr>
              <a:t>z</a:t>
            </a:r>
            <a:r>
              <a:rPr lang="en-US" sz="2400" baseline="-25000" dirty="0" smtClean="0">
                <a:solidFill>
                  <a:srgbClr val="009900"/>
                </a:solidFill>
                <a:latin typeface="Comic Sans MS"/>
              </a:rPr>
              <a:t>0</a:t>
            </a:r>
            <a:endParaRPr lang="en-US" sz="2400" dirty="0" smtClean="0">
              <a:solidFill>
                <a:srgbClr val="0099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C00000"/>
                </a:solidFill>
              </a:rPr>
              <a:t>    c1 := 0; c2 := 0;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x := </a:t>
            </a:r>
            <a:r>
              <a:rPr lang="en-US" sz="2400" dirty="0" smtClean="0">
                <a:latin typeface="Comic Sans MS"/>
              </a:rPr>
              <a:t>x</a:t>
            </a:r>
            <a:r>
              <a:rPr lang="en-US" sz="2400" baseline="-25000" dirty="0" smtClean="0">
                <a:latin typeface="Comic Sans MS"/>
              </a:rPr>
              <a:t>0</a:t>
            </a:r>
            <a:r>
              <a:rPr lang="en-US" sz="2400" dirty="0" smtClean="0"/>
              <a:t>; z := </a:t>
            </a:r>
            <a:r>
              <a:rPr lang="en-US" sz="2400" dirty="0" smtClean="0">
                <a:latin typeface="Comic Sans MS"/>
              </a:rPr>
              <a:t>z</a:t>
            </a:r>
            <a:r>
              <a:rPr lang="en-US" sz="2400" baseline="-25000" dirty="0" smtClean="0">
                <a:latin typeface="Comic Sans MS"/>
              </a:rPr>
              <a:t>0</a:t>
            </a:r>
            <a:r>
              <a:rPr lang="en-US" sz="24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while (x&lt;n)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     if (z&gt;x) x++; </a:t>
            </a:r>
            <a:r>
              <a:rPr lang="en-US" sz="2400" dirty="0" smtClean="0">
                <a:solidFill>
                  <a:srgbClr val="C00000"/>
                </a:solidFill>
              </a:rPr>
              <a:t>c1++;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     else z++; </a:t>
            </a:r>
            <a:r>
              <a:rPr lang="en-US" sz="2400" dirty="0" smtClean="0">
                <a:solidFill>
                  <a:srgbClr val="C00000"/>
                </a:solidFill>
              </a:rPr>
              <a:t>c2++;</a:t>
            </a:r>
            <a:endParaRPr lang="en-US" sz="2400" dirty="0" smtClean="0">
              <a:solidFill>
                <a:srgbClr val="0099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713" y="304800"/>
            <a:ext cx="8719457" cy="609600"/>
          </a:xfrm>
        </p:spPr>
        <p:txBody>
          <a:bodyPr/>
          <a:lstStyle/>
          <a:p>
            <a:r>
              <a:rPr lang="en-US" dirty="0" smtClean="0"/>
              <a:t>Example: Loop with disjunctive 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6694" y="3831777"/>
            <a:ext cx="9433367" cy="2590111"/>
          </a:xfrm>
        </p:spPr>
        <p:txBody>
          <a:bodyPr/>
          <a:lstStyle/>
          <a:p>
            <a:r>
              <a:rPr lang="en-US" dirty="0" smtClean="0"/>
              <a:t>Loop has disjunctive bound </a:t>
            </a:r>
            <a:r>
              <a:rPr lang="en-US" dirty="0" smtClean="0">
                <a:solidFill>
                  <a:srgbClr val="C00000"/>
                </a:solidFill>
              </a:rPr>
              <a:t>Max(0,n-x</a:t>
            </a:r>
            <a:r>
              <a:rPr lang="en-US" baseline="-25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) + Max(0,n-z</a:t>
            </a:r>
            <a:r>
              <a:rPr lang="en-US" baseline="-25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).</a:t>
            </a:r>
          </a:p>
          <a:p>
            <a:r>
              <a:rPr lang="en-US" dirty="0" smtClean="0"/>
              <a:t>Single counter requires disjunctive invariants.</a:t>
            </a:r>
          </a:p>
          <a:p>
            <a:r>
              <a:rPr lang="en-US" dirty="0" smtClean="0"/>
              <a:t>Use of multiple counters (different counters for different paths) facilitate bound computation using linear invariants. 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c1</a:t>
            </a:r>
            <a:r>
              <a:rPr lang="en-US" sz="2000" dirty="0" smtClean="0">
                <a:solidFill>
                  <a:srgbClr val="C00000"/>
                </a:solidFill>
                <a:latin typeface="cmsy10" pitchFamily="34" charset="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n-x</a:t>
            </a:r>
            <a:r>
              <a:rPr lang="en-US" baseline="-25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. Thus, # of executions of if-branch: Max(0,</a:t>
            </a:r>
            <a:r>
              <a:rPr lang="en-US" dirty="0" smtClean="0">
                <a:latin typeface="Comic Sans MS"/>
              </a:rPr>
              <a:t>n-x</a:t>
            </a:r>
            <a:r>
              <a:rPr lang="en-US" baseline="-25000" dirty="0" smtClean="0">
                <a:latin typeface="Comic Sans MS"/>
              </a:rPr>
              <a:t>0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c2</a:t>
            </a:r>
            <a:r>
              <a:rPr lang="en-US" sz="1800" dirty="0" smtClean="0">
                <a:solidFill>
                  <a:srgbClr val="C00000"/>
                </a:solidFill>
                <a:latin typeface="cmsy10" pitchFamily="34" charset="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n-z</a:t>
            </a:r>
            <a:r>
              <a:rPr lang="en-US" baseline="-25000" dirty="0" smtClean="0">
                <a:solidFill>
                  <a:srgbClr val="C00000"/>
                </a:solidFill>
              </a:rPr>
              <a:t>0 </a:t>
            </a:r>
            <a:r>
              <a:rPr lang="en-US" dirty="0" smtClean="0"/>
              <a:t>. Thus, # of executions of else-branch: Max(0,</a:t>
            </a:r>
            <a:r>
              <a:rPr lang="en-US" dirty="0" smtClean="0">
                <a:latin typeface="Comic Sans MS"/>
              </a:rPr>
              <a:t>n-z</a:t>
            </a:r>
            <a:r>
              <a:rPr lang="en-US" baseline="-25000" dirty="0" smtClean="0">
                <a:latin typeface="Comic Sans MS"/>
              </a:rPr>
              <a:t>0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Therefore, total # of iterations: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Max(0,n-x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) +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Max(0,n-z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9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412586" y="1009077"/>
            <a:ext cx="3832841" cy="2677656"/>
          </a:xfrm>
          <a:prstGeom prst="rect">
            <a:avLst/>
          </a:prstGeom>
          <a:solidFill>
            <a:srgbClr val="CCFFCC"/>
          </a:solidFill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9900"/>
                </a:solidFill>
              </a:rPr>
              <a:t>Inputs: </a:t>
            </a:r>
            <a:r>
              <a:rPr lang="en-US" sz="2400" dirty="0" err="1" smtClean="0">
                <a:solidFill>
                  <a:srgbClr val="009900"/>
                </a:solidFill>
              </a:rPr>
              <a:t>int</a:t>
            </a:r>
            <a:r>
              <a:rPr lang="en-US" sz="2400" dirty="0" smtClean="0">
                <a:solidFill>
                  <a:srgbClr val="009900"/>
                </a:solidFill>
              </a:rPr>
              <a:t> n, </a:t>
            </a:r>
            <a:r>
              <a:rPr lang="en-US" sz="2400" dirty="0" smtClean="0">
                <a:solidFill>
                  <a:srgbClr val="009900"/>
                </a:solidFill>
                <a:latin typeface="Comic Sans MS"/>
              </a:rPr>
              <a:t>x</a:t>
            </a:r>
            <a:r>
              <a:rPr lang="en-US" sz="2400" baseline="-25000" dirty="0" smtClean="0">
                <a:solidFill>
                  <a:srgbClr val="009900"/>
                </a:solidFill>
                <a:latin typeface="Comic Sans MS"/>
              </a:rPr>
              <a:t>0</a:t>
            </a:r>
            <a:r>
              <a:rPr lang="en-US" sz="2400" dirty="0" smtClean="0">
                <a:solidFill>
                  <a:srgbClr val="009900"/>
                </a:solidFill>
              </a:rPr>
              <a:t>, </a:t>
            </a:r>
            <a:r>
              <a:rPr lang="en-US" sz="2400" dirty="0" smtClean="0">
                <a:solidFill>
                  <a:srgbClr val="009900"/>
                </a:solidFill>
                <a:latin typeface="Comic Sans MS"/>
              </a:rPr>
              <a:t>z</a:t>
            </a:r>
            <a:r>
              <a:rPr lang="en-US" sz="2400" baseline="-25000" dirty="0" smtClean="0">
                <a:solidFill>
                  <a:srgbClr val="009900"/>
                </a:solidFill>
                <a:latin typeface="Comic Sans MS"/>
              </a:rPr>
              <a:t>0</a:t>
            </a:r>
            <a:endParaRPr lang="en-US" sz="2400" dirty="0" smtClean="0">
              <a:solidFill>
                <a:srgbClr val="0099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C00000"/>
                </a:solidFill>
              </a:rPr>
              <a:t>    c := 0;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x := </a:t>
            </a:r>
            <a:r>
              <a:rPr lang="en-US" sz="2400" dirty="0" smtClean="0">
                <a:latin typeface="Comic Sans MS"/>
              </a:rPr>
              <a:t>x</a:t>
            </a:r>
            <a:r>
              <a:rPr lang="en-US" sz="2400" baseline="-25000" dirty="0" smtClean="0">
                <a:latin typeface="Comic Sans MS"/>
              </a:rPr>
              <a:t>0</a:t>
            </a:r>
            <a:r>
              <a:rPr lang="en-US" sz="2400" dirty="0" smtClean="0"/>
              <a:t>; z := </a:t>
            </a:r>
            <a:r>
              <a:rPr lang="en-US" sz="2400" dirty="0" smtClean="0">
                <a:latin typeface="Comic Sans MS"/>
              </a:rPr>
              <a:t>z</a:t>
            </a:r>
            <a:r>
              <a:rPr lang="en-US" sz="2400" baseline="-25000" dirty="0" smtClean="0">
                <a:latin typeface="Comic Sans MS"/>
              </a:rPr>
              <a:t>0</a:t>
            </a:r>
            <a:r>
              <a:rPr lang="en-US" sz="24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while (x&lt;n)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     </a:t>
            </a:r>
            <a:r>
              <a:rPr lang="en-US" sz="2400" dirty="0" err="1" smtClean="0">
                <a:solidFill>
                  <a:srgbClr val="C00000"/>
                </a:solidFill>
              </a:rPr>
              <a:t>c++</a:t>
            </a:r>
            <a:r>
              <a:rPr lang="en-US" sz="2400" dirty="0" smtClean="0">
                <a:solidFill>
                  <a:srgbClr val="C00000"/>
                </a:solidFill>
              </a:rPr>
              <a:t>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     if (z&gt;x) x++;</a:t>
            </a:r>
            <a:endParaRPr lang="en-US" sz="2400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/>
              <a:t>         else z++;</a:t>
            </a:r>
            <a:endParaRPr lang="en-US" sz="2400" dirty="0" smtClean="0">
              <a:solidFill>
                <a:srgbClr val="0099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4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799" y="3984172"/>
            <a:ext cx="8599715" cy="2645228"/>
          </a:xfrm>
        </p:spPr>
        <p:txBody>
          <a:bodyPr/>
          <a:lstStyle/>
          <a:p>
            <a:r>
              <a:rPr lang="en-US" dirty="0" smtClean="0"/>
              <a:t>Loop has polynomial bound </a:t>
            </a:r>
            <a:r>
              <a:rPr lang="en-US" dirty="0" smtClean="0">
                <a:solidFill>
                  <a:srgbClr val="C00000"/>
                </a:solidFill>
              </a:rPr>
              <a:t>(1+m)*(1+n).</a:t>
            </a:r>
            <a:endParaRPr lang="en-US" dirty="0" smtClean="0"/>
          </a:p>
          <a:p>
            <a:pPr marL="342900" lvl="1" indent="-342900">
              <a:buFontTx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c2</a:t>
            </a:r>
            <a:r>
              <a:rPr lang="en-US" sz="2000" dirty="0" smtClean="0">
                <a:solidFill>
                  <a:srgbClr val="C00000"/>
                </a:solidFill>
                <a:latin typeface="cmsy10" pitchFamily="34" charset="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n</a:t>
            </a:r>
            <a:r>
              <a:rPr lang="en-US" dirty="0" smtClean="0"/>
              <a:t>. Thus, # of executions of else-branch: n</a:t>
            </a:r>
          </a:p>
          <a:p>
            <a:r>
              <a:rPr lang="en-US" dirty="0" smtClean="0"/>
              <a:t>Bound on c1 (# of executions of if-branch) is non-linear.  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c1’</a:t>
            </a:r>
            <a:r>
              <a:rPr lang="en-US" sz="2000" dirty="0" smtClean="0">
                <a:solidFill>
                  <a:srgbClr val="C00000"/>
                </a:solidFill>
                <a:latin typeface="cmsy10" pitchFamily="34" charset="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m</a:t>
            </a:r>
            <a:r>
              <a:rPr lang="en-US" dirty="0" smtClean="0"/>
              <a:t>. Thus, # of executions of if-branch in between any two executions of else-branch: m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Therefore, Total # of iterations: </a:t>
            </a:r>
            <a:r>
              <a:rPr lang="en-US" dirty="0" smtClean="0">
                <a:solidFill>
                  <a:srgbClr val="C00000"/>
                </a:solidFill>
              </a:rPr>
              <a:t>(1+m)*(1+n)</a:t>
            </a:r>
            <a:endParaRPr lang="en-US" baseline="-25000" dirty="0" smtClean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10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7715" y="304800"/>
            <a:ext cx="8567056" cy="609600"/>
          </a:xfrm>
        </p:spPr>
        <p:txBody>
          <a:bodyPr/>
          <a:lstStyle/>
          <a:p>
            <a:r>
              <a:rPr lang="en-US" dirty="0" smtClean="0"/>
              <a:t>Example: Loop with polynomial bound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365163" y="1186528"/>
            <a:ext cx="4387021" cy="2308324"/>
          </a:xfrm>
          <a:prstGeom prst="rect">
            <a:avLst/>
          </a:prstGeom>
          <a:solidFill>
            <a:srgbClr val="CCFFCC"/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9900"/>
                </a:solidFill>
              </a:rPr>
              <a:t>Inputs: </a:t>
            </a:r>
            <a:r>
              <a:rPr lang="en-US" sz="2400" dirty="0" err="1" smtClean="0">
                <a:solidFill>
                  <a:srgbClr val="009900"/>
                </a:solidFill>
              </a:rPr>
              <a:t>uint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err="1" smtClean="0">
                <a:solidFill>
                  <a:srgbClr val="009900"/>
                </a:solidFill>
              </a:rPr>
              <a:t>n.m</a:t>
            </a:r>
            <a:endParaRPr lang="en-US" sz="2400" dirty="0" smtClean="0">
              <a:solidFill>
                <a:srgbClr val="0099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/>
              <a:t>x:=0; y:=0;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C00000"/>
                </a:solidFill>
              </a:rPr>
              <a:t>c1’ := 0; c2 := 0;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while (x&lt;n)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if (y&lt;m) y++; </a:t>
            </a:r>
            <a:r>
              <a:rPr lang="en-US" sz="2400" dirty="0" smtClean="0">
                <a:solidFill>
                  <a:srgbClr val="C00000"/>
                </a:solidFill>
              </a:rPr>
              <a:t>c1’++;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    else y:=0; x++; </a:t>
            </a:r>
            <a:r>
              <a:rPr lang="en-US" sz="2400" dirty="0" smtClean="0">
                <a:solidFill>
                  <a:srgbClr val="C00000"/>
                </a:solidFill>
              </a:rPr>
              <a:t>c2++; c1’:=0;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7540" y="1186528"/>
            <a:ext cx="3570437" cy="2308324"/>
          </a:xfrm>
          <a:prstGeom prst="rect">
            <a:avLst/>
          </a:prstGeom>
          <a:solidFill>
            <a:srgbClr val="CCFFCC"/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9900"/>
                </a:solidFill>
              </a:rPr>
              <a:t>Inputs: </a:t>
            </a:r>
            <a:r>
              <a:rPr lang="en-US" sz="2400" dirty="0" err="1" smtClean="0">
                <a:solidFill>
                  <a:srgbClr val="009900"/>
                </a:solidFill>
              </a:rPr>
              <a:t>uint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err="1" smtClean="0">
                <a:solidFill>
                  <a:srgbClr val="009900"/>
                </a:solidFill>
              </a:rPr>
              <a:t>n.m</a:t>
            </a:r>
            <a:endParaRPr lang="en-US" sz="2400" dirty="0" smtClean="0">
              <a:solidFill>
                <a:srgbClr val="0099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/>
              <a:t>x:=0; y:=0;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C00000"/>
                </a:solidFill>
              </a:rPr>
              <a:t>c1 := 0; c2 := 0;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while (x&lt;n)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if (y&lt;m) y++; </a:t>
            </a:r>
            <a:r>
              <a:rPr lang="en-US" sz="2400" dirty="0" smtClean="0">
                <a:solidFill>
                  <a:srgbClr val="C00000"/>
                </a:solidFill>
              </a:rPr>
              <a:t>c1++; 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    else y:=0; x++; </a:t>
            </a:r>
            <a:r>
              <a:rPr lang="en-US" sz="2400" dirty="0" smtClean="0">
                <a:solidFill>
                  <a:srgbClr val="C00000"/>
                </a:solidFill>
              </a:rPr>
              <a:t>c2++</a:t>
            </a:r>
            <a:r>
              <a:rPr lang="en-US" sz="2400" dirty="0" smtClean="0"/>
              <a:t>;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37540" y="1175643"/>
            <a:ext cx="3570437" cy="2308324"/>
          </a:xfrm>
          <a:prstGeom prst="rect">
            <a:avLst/>
          </a:prstGeom>
          <a:solidFill>
            <a:srgbClr val="CCFFCC"/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9900"/>
                </a:solidFill>
              </a:rPr>
              <a:t>Inputs: </a:t>
            </a:r>
            <a:r>
              <a:rPr lang="en-US" sz="2400" dirty="0" err="1" smtClean="0">
                <a:solidFill>
                  <a:srgbClr val="009900"/>
                </a:solidFill>
              </a:rPr>
              <a:t>uint</a:t>
            </a:r>
            <a:r>
              <a:rPr lang="en-US" sz="2400" dirty="0" smtClean="0">
                <a:solidFill>
                  <a:srgbClr val="009900"/>
                </a:solidFill>
              </a:rPr>
              <a:t> </a:t>
            </a:r>
            <a:r>
              <a:rPr lang="en-US" sz="2400" dirty="0" err="1" smtClean="0">
                <a:solidFill>
                  <a:srgbClr val="009900"/>
                </a:solidFill>
              </a:rPr>
              <a:t>n.m</a:t>
            </a:r>
            <a:endParaRPr lang="en-US" sz="2400" dirty="0" smtClean="0">
              <a:solidFill>
                <a:srgbClr val="0099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/>
              <a:t>x:=0; y:=0;</a:t>
            </a:r>
          </a:p>
          <a:p>
            <a:pPr>
              <a:spcBef>
                <a:spcPts val="0"/>
              </a:spcBef>
            </a:pPr>
            <a:endParaRPr lang="en-US" sz="2400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 smtClean="0"/>
              <a:t>while (x&lt;n)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if (y&lt;m) y++;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else y:=0; x++;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6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5" y="304800"/>
            <a:ext cx="8055429" cy="609600"/>
          </a:xfrm>
        </p:spPr>
        <p:txBody>
          <a:bodyPr/>
          <a:lstStyle/>
          <a:p>
            <a:r>
              <a:rPr lang="en-US" dirty="0" smtClean="0"/>
              <a:t>Automating Multiple Counter 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4" y="1143000"/>
            <a:ext cx="8833173" cy="5029200"/>
          </a:xfrm>
        </p:spPr>
        <p:txBody>
          <a:bodyPr/>
          <a:lstStyle/>
          <a:p>
            <a:r>
              <a:rPr lang="en-US" dirty="0" smtClean="0"/>
              <a:t>Track each acyclic path (inside a loop) with a separate counter.</a:t>
            </a:r>
          </a:p>
          <a:p>
            <a:endParaRPr lang="en-US" dirty="0" smtClean="0"/>
          </a:p>
          <a:p>
            <a:r>
              <a:rPr lang="en-US" dirty="0" smtClean="0"/>
              <a:t>Challenge: Decide the locations where to re-initialize a given counter to 0. </a:t>
            </a:r>
          </a:p>
          <a:p>
            <a:endParaRPr lang="en-US" dirty="0" smtClean="0"/>
          </a:p>
          <a:p>
            <a:r>
              <a:rPr lang="en-US" dirty="0" smtClean="0"/>
              <a:t>Key Idea: Re-initializing a counter to 0 increases ability of an invariant generator to discover bound on the counter. </a:t>
            </a:r>
          </a:p>
          <a:p>
            <a:pPr lvl="1"/>
            <a:r>
              <a:rPr lang="en-US" dirty="0" smtClean="0"/>
              <a:t>But can’t simply re-initialize every counter to 0 on all other paths as it creates circular dependencies between counters.</a:t>
            </a:r>
          </a:p>
          <a:p>
            <a:pPr lvl="1"/>
            <a:r>
              <a:rPr lang="en-US" dirty="0" smtClean="0"/>
              <a:t>Paper describes an appropriate algorithm that is quadratic (in # of paths in the loop).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11</a:t>
            </a:fld>
            <a:r>
              <a:rPr lang="en-US" dirty="0" smtClean="0"/>
              <a:t>/32</a:t>
            </a:r>
            <a:endParaRPr lang="en-US" dirty="0"/>
          </a:p>
        </p:txBody>
      </p:sp>
    </p:spTree>
  </p:cSld>
  <p:clrMapOvr>
    <a:masterClrMapping/>
  </p:clrMapOvr>
  <p:transition advTm="156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8461" y="1142999"/>
            <a:ext cx="8327572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disjunctive/non-linear invariants</a:t>
            </a:r>
          </a:p>
          <a:p>
            <a:pPr lvl="2"/>
            <a:r>
              <a:rPr lang="en-US" dirty="0" smtClean="0"/>
              <a:t>Multiple Counter Instrumentation (POPL ‘09a)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Control Flow Refinement (PLDI ’09a)</a:t>
            </a:r>
          </a:p>
          <a:p>
            <a:pPr lvl="1"/>
            <a:r>
              <a:rPr lang="en-US" dirty="0" smtClean="0"/>
              <a:t>Reduce need for partition-size invariants.</a:t>
            </a:r>
          </a:p>
          <a:p>
            <a:pPr lvl="2"/>
            <a:r>
              <a:rPr lang="en-US" dirty="0" smtClean="0"/>
              <a:t>Quantitative Attributes Instrumentation (POPL ‘09a)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lvl="1"/>
            <a:r>
              <a:rPr lang="en-US" dirty="0" smtClean="0"/>
              <a:t>Partition-size Abstract Domain (POPL ‘09b)</a:t>
            </a:r>
          </a:p>
          <a:p>
            <a:pPr lvl="1"/>
            <a:r>
              <a:rPr lang="en-US" dirty="0" smtClean="0"/>
              <a:t>Non-linear Abstract Domain (CAV ‘08)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/>
            <a:r>
              <a:rPr lang="en-US" dirty="0" smtClean="0"/>
              <a:t>Iterative (PLDI ‘06)</a:t>
            </a:r>
          </a:p>
          <a:p>
            <a:pPr lvl="1"/>
            <a:r>
              <a:rPr lang="en-US" dirty="0" smtClean="0"/>
              <a:t>Constraint-based (PLDI ‘08, PLDI ‘09b)</a:t>
            </a:r>
          </a:p>
          <a:p>
            <a:pPr lvl="1"/>
            <a:r>
              <a:rPr lang="en-US" dirty="0" smtClean="0"/>
              <a:t>Pattern Matching (Ongoing work)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12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    Art of Invariant </a:t>
            </a:r>
            <a:r>
              <a:rPr lang="en-US" dirty="0" smtClean="0">
                <a:solidFill>
                  <a:schemeClr val="tx1"/>
                </a:solidFill>
              </a:rPr>
              <a:t>Generation for Bound Analysis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297994" y="1677774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4548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3913" y="5105402"/>
            <a:ext cx="8284029" cy="2198914"/>
          </a:xfrm>
        </p:spPr>
        <p:txBody>
          <a:bodyPr/>
          <a:lstStyle/>
          <a:p>
            <a:r>
              <a:rPr lang="en-US" dirty="0" smtClean="0"/>
              <a:t>Control-flow Refinement: Transform a loop with multiple paths into code-fragment with simpler loops.</a:t>
            </a:r>
          </a:p>
          <a:p>
            <a:r>
              <a:rPr lang="en-US" dirty="0" smtClean="0"/>
              <a:t>For above example, </a:t>
            </a:r>
            <a:r>
              <a:rPr lang="en-US" dirty="0" smtClean="0">
                <a:solidFill>
                  <a:srgbClr val="C00000"/>
                </a:solidFill>
              </a:rPr>
              <a:t>(P1 | P2)* </a:t>
            </a:r>
            <a:r>
              <a:rPr lang="en-US" dirty="0" smtClean="0"/>
              <a:t>reduces to </a:t>
            </a:r>
            <a:r>
              <a:rPr lang="en-US" dirty="0" smtClean="0">
                <a:solidFill>
                  <a:srgbClr val="C00000"/>
                </a:solidFill>
              </a:rPr>
              <a:t>P1</a:t>
            </a:r>
            <a:r>
              <a:rPr lang="en-US" sz="4000" baseline="30000" dirty="0" smtClean="0">
                <a:solidFill>
                  <a:srgbClr val="C00000"/>
                </a:solidFill>
              </a:rPr>
              <a:t>+</a:t>
            </a:r>
            <a:r>
              <a:rPr lang="en-US" dirty="0" smtClean="0">
                <a:solidFill>
                  <a:srgbClr val="C00000"/>
                </a:solidFill>
              </a:rPr>
              <a:t> P2 P1</a:t>
            </a:r>
            <a:r>
              <a:rPr lang="en-US" sz="4000" baseline="30000" dirty="0" smtClean="0">
                <a:solidFill>
                  <a:srgbClr val="C00000"/>
                </a:solidFill>
              </a:rPr>
              <a:t>+</a:t>
            </a:r>
            <a:r>
              <a:rPr lang="en-US" dirty="0" smtClean="0">
                <a:solidFill>
                  <a:schemeClr val="accent2"/>
                </a:solidFill>
              </a:rPr>
              <a:t>.</a:t>
            </a:r>
          </a:p>
          <a:p>
            <a:r>
              <a:rPr lang="en-US" dirty="0" smtClean="0"/>
              <a:t>This implies a bound of (m-n)+(1)+(n) = </a:t>
            </a:r>
            <a:r>
              <a:rPr lang="en-US" dirty="0" smtClean="0">
                <a:solidFill>
                  <a:srgbClr val="C00000"/>
                </a:solidFill>
              </a:rPr>
              <a:t>m+1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13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Loop with multiple phases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21671" y="1023239"/>
            <a:ext cx="4528416" cy="1569660"/>
          </a:xfrm>
          <a:prstGeom prst="rect">
            <a:avLst/>
          </a:prstGeom>
          <a:solidFill>
            <a:srgbClr val="CCFFCC"/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x := n+1;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while (*)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chemeClr val="accent2"/>
                </a:solidFill>
              </a:rPr>
              <a:t>P1: assume(</a:t>
            </a:r>
            <a:r>
              <a:rPr lang="en-US" sz="2400" dirty="0" err="1" smtClean="0">
                <a:solidFill>
                  <a:schemeClr val="accent2"/>
                </a:solidFill>
              </a:rPr>
              <a:t>x</a:t>
            </a:r>
            <a:r>
              <a:rPr lang="en-US" sz="2400" kern="0" dirty="0" err="1" smtClean="0">
                <a:solidFill>
                  <a:schemeClr val="accent2"/>
                </a:solidFill>
                <a:latin typeface="Symbol"/>
                <a:sym typeface="Symbol"/>
              </a:rPr>
              <a:t></a:t>
            </a:r>
            <a:r>
              <a:rPr lang="en-US" sz="2400" dirty="0" err="1" smtClean="0">
                <a:solidFill>
                  <a:schemeClr val="accent2"/>
                </a:solidFill>
                <a:sym typeface="Symbol"/>
              </a:rPr>
              <a:t>n</a:t>
            </a:r>
            <a:r>
              <a:rPr lang="en-US" sz="2400" dirty="0" err="1" smtClean="0">
                <a:solidFill>
                  <a:schemeClr val="accent2"/>
                </a:solidFill>
                <a:latin typeface="cmsy10" pitchFamily="34" charset="0"/>
              </a:rPr>
              <a:t>Æ</a:t>
            </a:r>
            <a:r>
              <a:rPr lang="en-US" sz="2400" dirty="0" err="1" smtClean="0">
                <a:solidFill>
                  <a:schemeClr val="accent2"/>
                </a:solidFill>
              </a:rPr>
              <a:t>x</a:t>
            </a:r>
            <a:r>
              <a:rPr lang="en-US" sz="2400" dirty="0" err="1" smtClean="0">
                <a:solidFill>
                  <a:schemeClr val="accent2"/>
                </a:solidFill>
                <a:latin typeface="cmsy10" pitchFamily="34" charset="0"/>
              </a:rPr>
              <a:t>·</a:t>
            </a:r>
            <a:r>
              <a:rPr lang="en-US" sz="2400" dirty="0" err="1" smtClean="0">
                <a:solidFill>
                  <a:schemeClr val="accent2"/>
                </a:solidFill>
              </a:rPr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); x++;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CC6600"/>
                </a:solidFill>
              </a:rPr>
              <a:t>P2: assume(</a:t>
            </a:r>
            <a:r>
              <a:rPr lang="en-US" sz="2400" dirty="0" err="1" smtClean="0">
                <a:solidFill>
                  <a:srgbClr val="CC6600"/>
                </a:solidFill>
              </a:rPr>
              <a:t>x</a:t>
            </a:r>
            <a:r>
              <a:rPr lang="en-US" sz="2400" kern="0" dirty="0" err="1" smtClean="0">
                <a:solidFill>
                  <a:srgbClr val="CC6600"/>
                </a:solidFill>
                <a:latin typeface="Symbol"/>
                <a:sym typeface="Symbol"/>
              </a:rPr>
              <a:t></a:t>
            </a:r>
            <a:r>
              <a:rPr lang="en-US" sz="2400" dirty="0" err="1" smtClean="0">
                <a:solidFill>
                  <a:srgbClr val="CC6600"/>
                </a:solidFill>
                <a:sym typeface="Symbol"/>
              </a:rPr>
              <a:t>n</a:t>
            </a:r>
            <a:r>
              <a:rPr lang="en-US" sz="2400" dirty="0" err="1" smtClean="0">
                <a:solidFill>
                  <a:srgbClr val="CC6600"/>
                </a:solidFill>
                <a:latin typeface="cmsy10" pitchFamily="34" charset="0"/>
              </a:rPr>
              <a:t>Æ</a:t>
            </a:r>
            <a:r>
              <a:rPr lang="en-US" sz="2400" dirty="0" err="1" smtClean="0">
                <a:solidFill>
                  <a:srgbClr val="CC6600"/>
                </a:solidFill>
              </a:rPr>
              <a:t>x</a:t>
            </a:r>
            <a:r>
              <a:rPr lang="en-US" sz="2400" dirty="0" smtClean="0">
                <a:solidFill>
                  <a:srgbClr val="CC6600"/>
                </a:solidFill>
              </a:rPr>
              <a:t>&gt;m);  x:=0; </a:t>
            </a:r>
            <a:endParaRPr lang="en-US" sz="2400" dirty="0">
              <a:solidFill>
                <a:srgbClr val="CC66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4194" y="1023216"/>
            <a:ext cx="2579892" cy="2308324"/>
          </a:xfrm>
          <a:prstGeom prst="rect">
            <a:avLst/>
          </a:prstGeom>
          <a:solidFill>
            <a:srgbClr val="CCFFCC"/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9900"/>
                </a:solidFill>
              </a:rPr>
              <a:t>Inputs: </a:t>
            </a:r>
            <a:r>
              <a:rPr lang="en-US" sz="2400" dirty="0" err="1" smtClean="0">
                <a:solidFill>
                  <a:srgbClr val="009900"/>
                </a:solidFill>
              </a:rPr>
              <a:t>int</a:t>
            </a:r>
            <a:r>
              <a:rPr lang="en-US" sz="2400" dirty="0" smtClean="0">
                <a:solidFill>
                  <a:srgbClr val="009900"/>
                </a:solidFill>
              </a:rPr>
              <a:t> n, m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9900"/>
                </a:solidFill>
              </a:rPr>
              <a:t>Assume(0&lt;n&lt;m)</a:t>
            </a: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x := n+1;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while (</a:t>
            </a:r>
            <a:r>
              <a:rPr lang="en-US" sz="2400" dirty="0" err="1" smtClean="0"/>
              <a:t>x</a:t>
            </a:r>
            <a:r>
              <a:rPr lang="en-US" sz="2400" kern="0" dirty="0" err="1" smtClean="0">
                <a:latin typeface="Symbol"/>
                <a:sym typeface="Symbol"/>
              </a:rPr>
              <a:t></a:t>
            </a:r>
            <a:r>
              <a:rPr lang="en-US" sz="2400" dirty="0" err="1" smtClean="0">
                <a:sym typeface="Symbol"/>
              </a:rPr>
              <a:t>n</a:t>
            </a:r>
            <a:r>
              <a:rPr lang="en-US" sz="2400" dirty="0" smtClean="0"/>
              <a:t>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if (</a:t>
            </a:r>
            <a:r>
              <a:rPr lang="en-US" sz="2400" dirty="0" err="1" smtClean="0"/>
              <a:t>x</a:t>
            </a:r>
            <a:r>
              <a:rPr lang="en-US" sz="2400" dirty="0" err="1" smtClean="0">
                <a:latin typeface="cmsy10" pitchFamily="34" charset="0"/>
              </a:rPr>
              <a:t>·</a:t>
            </a:r>
            <a:r>
              <a:rPr lang="en-US" sz="2400" dirty="0" err="1" smtClean="0"/>
              <a:t>m</a:t>
            </a:r>
            <a:r>
              <a:rPr lang="en-US" sz="2400" dirty="0" smtClean="0"/>
              <a:t>) x++;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else x := 0; 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3331032" y="3494345"/>
            <a:ext cx="5682342" cy="1569660"/>
          </a:xfrm>
          <a:prstGeom prst="rect">
            <a:avLst/>
          </a:prstGeom>
          <a:solidFill>
            <a:srgbClr val="CCFFCC"/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x := n+1;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while (*) {</a:t>
            </a:r>
            <a:r>
              <a:rPr lang="en-US" sz="2400" dirty="0" smtClean="0">
                <a:solidFill>
                  <a:schemeClr val="accent2"/>
                </a:solidFill>
              </a:rPr>
              <a:t>assume(</a:t>
            </a:r>
            <a:r>
              <a:rPr lang="en-US" sz="2400" dirty="0" err="1" smtClean="0">
                <a:solidFill>
                  <a:schemeClr val="accent2"/>
                </a:solidFill>
              </a:rPr>
              <a:t>x</a:t>
            </a:r>
            <a:r>
              <a:rPr lang="en-US" sz="2400" kern="0" dirty="0" err="1" smtClean="0">
                <a:solidFill>
                  <a:schemeClr val="accent2"/>
                </a:solidFill>
                <a:latin typeface="Symbol"/>
                <a:sym typeface="Symbol"/>
              </a:rPr>
              <a:t></a:t>
            </a:r>
            <a:r>
              <a:rPr lang="en-US" sz="2400" dirty="0" err="1" smtClean="0">
                <a:solidFill>
                  <a:schemeClr val="accent2"/>
                </a:solidFill>
                <a:sym typeface="Symbol"/>
              </a:rPr>
              <a:t>n</a:t>
            </a:r>
            <a:r>
              <a:rPr lang="en-US" sz="2400" dirty="0" err="1" smtClean="0">
                <a:solidFill>
                  <a:schemeClr val="accent2"/>
                </a:solidFill>
                <a:latin typeface="cmsy10" pitchFamily="34" charset="0"/>
              </a:rPr>
              <a:t>Æ</a:t>
            </a:r>
            <a:r>
              <a:rPr lang="en-US" sz="2400" dirty="0" err="1" smtClean="0">
                <a:solidFill>
                  <a:schemeClr val="accent2"/>
                </a:solidFill>
              </a:rPr>
              <a:t>x</a:t>
            </a:r>
            <a:r>
              <a:rPr lang="en-US" sz="2400" dirty="0" err="1" smtClean="0">
                <a:solidFill>
                  <a:schemeClr val="accent2"/>
                </a:solidFill>
                <a:latin typeface="cmsy10" pitchFamily="34" charset="0"/>
              </a:rPr>
              <a:t>·</a:t>
            </a:r>
            <a:r>
              <a:rPr lang="en-US" sz="2400" dirty="0" err="1" smtClean="0">
                <a:solidFill>
                  <a:schemeClr val="accent2"/>
                </a:solidFill>
              </a:rPr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); x++;</a:t>
            </a:r>
            <a:r>
              <a:rPr lang="en-US" sz="2400" dirty="0" smtClean="0"/>
              <a:t>}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CC6600"/>
                </a:solidFill>
              </a:rPr>
              <a:t>assume(</a:t>
            </a:r>
            <a:r>
              <a:rPr lang="en-US" sz="2400" dirty="0" err="1" smtClean="0">
                <a:solidFill>
                  <a:srgbClr val="CC6600"/>
                </a:solidFill>
              </a:rPr>
              <a:t>x</a:t>
            </a:r>
            <a:r>
              <a:rPr lang="en-US" sz="2400" kern="0" dirty="0" err="1" smtClean="0">
                <a:solidFill>
                  <a:srgbClr val="CC6600"/>
                </a:solidFill>
                <a:latin typeface="Symbol"/>
                <a:sym typeface="Symbol"/>
              </a:rPr>
              <a:t></a:t>
            </a:r>
            <a:r>
              <a:rPr lang="en-US" sz="2400" dirty="0" err="1" smtClean="0">
                <a:solidFill>
                  <a:srgbClr val="CC6600"/>
                </a:solidFill>
                <a:sym typeface="Symbol"/>
              </a:rPr>
              <a:t>n</a:t>
            </a:r>
            <a:r>
              <a:rPr lang="en-US" sz="2400" dirty="0" err="1" smtClean="0">
                <a:solidFill>
                  <a:srgbClr val="CC6600"/>
                </a:solidFill>
                <a:latin typeface="cmsy10" pitchFamily="34" charset="0"/>
              </a:rPr>
              <a:t>Æ</a:t>
            </a:r>
            <a:r>
              <a:rPr lang="en-US" sz="2400" dirty="0" err="1" smtClean="0">
                <a:solidFill>
                  <a:srgbClr val="CC6600"/>
                </a:solidFill>
              </a:rPr>
              <a:t>x</a:t>
            </a:r>
            <a:r>
              <a:rPr lang="en-US" sz="2400" dirty="0" smtClean="0">
                <a:solidFill>
                  <a:srgbClr val="CC6600"/>
                </a:solidFill>
              </a:rPr>
              <a:t>&gt;m);  x:=0;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while (*) {</a:t>
            </a:r>
            <a:r>
              <a:rPr lang="en-US" sz="2400" dirty="0" smtClean="0">
                <a:solidFill>
                  <a:schemeClr val="accent2"/>
                </a:solidFill>
              </a:rPr>
              <a:t>assume(</a:t>
            </a:r>
            <a:r>
              <a:rPr lang="en-US" sz="2400" dirty="0" err="1" smtClean="0">
                <a:solidFill>
                  <a:schemeClr val="accent2"/>
                </a:solidFill>
              </a:rPr>
              <a:t>x</a:t>
            </a:r>
            <a:r>
              <a:rPr lang="en-US" sz="2400" kern="0" dirty="0" err="1" smtClean="0">
                <a:solidFill>
                  <a:schemeClr val="accent2"/>
                </a:solidFill>
                <a:latin typeface="Symbol"/>
                <a:sym typeface="Symbol"/>
              </a:rPr>
              <a:t></a:t>
            </a:r>
            <a:r>
              <a:rPr lang="en-US" sz="2400" dirty="0" err="1" smtClean="0">
                <a:solidFill>
                  <a:schemeClr val="accent2"/>
                </a:solidFill>
                <a:sym typeface="Symbol"/>
              </a:rPr>
              <a:t>n</a:t>
            </a:r>
            <a:r>
              <a:rPr lang="en-US" sz="2400" dirty="0" err="1" smtClean="0">
                <a:solidFill>
                  <a:schemeClr val="accent2"/>
                </a:solidFill>
                <a:latin typeface="cmsy10" pitchFamily="34" charset="0"/>
              </a:rPr>
              <a:t>Æ</a:t>
            </a:r>
            <a:r>
              <a:rPr lang="en-US" sz="2400" dirty="0" err="1" smtClean="0">
                <a:solidFill>
                  <a:schemeClr val="accent2"/>
                </a:solidFill>
              </a:rPr>
              <a:t>x</a:t>
            </a:r>
            <a:r>
              <a:rPr lang="en-US" sz="2400" dirty="0" err="1" smtClean="0">
                <a:solidFill>
                  <a:schemeClr val="accent2"/>
                </a:solidFill>
                <a:latin typeface="cmsy10" pitchFamily="34" charset="0"/>
              </a:rPr>
              <a:t>·</a:t>
            </a:r>
            <a:r>
              <a:rPr lang="en-US" sz="2400" dirty="0" err="1" smtClean="0">
                <a:solidFill>
                  <a:schemeClr val="accent2"/>
                </a:solidFill>
              </a:rPr>
              <a:t>m</a:t>
            </a:r>
            <a:r>
              <a:rPr lang="en-US" sz="2400" dirty="0" smtClean="0">
                <a:solidFill>
                  <a:schemeClr val="accent2"/>
                </a:solidFill>
              </a:rPr>
              <a:t>); x++;</a:t>
            </a:r>
            <a:r>
              <a:rPr lang="en-US" sz="2400" dirty="0" smtClean="0"/>
              <a:t>}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2819394" y="2057405"/>
            <a:ext cx="22751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Transition System Representation</a:t>
            </a:r>
            <a:endParaRPr lang="en-US" dirty="0"/>
          </a:p>
        </p:txBody>
      </p:sp>
      <p:sp>
        <p:nvSpPr>
          <p:cNvPr id="29" name="Down Arrow 28"/>
          <p:cNvSpPr/>
          <p:nvPr/>
        </p:nvSpPr>
        <p:spPr bwMode="auto">
          <a:xfrm>
            <a:off x="6542330" y="2710543"/>
            <a:ext cx="228600" cy="587828"/>
          </a:xfrm>
          <a:prstGeom prst="down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3" name="Right Arrow 32"/>
          <p:cNvSpPr/>
          <p:nvPr/>
        </p:nvSpPr>
        <p:spPr bwMode="auto">
          <a:xfrm>
            <a:off x="3048000" y="1763495"/>
            <a:ext cx="794657" cy="293915"/>
          </a:xfrm>
          <a:prstGeom prst="rightArrow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45096" y="2645230"/>
            <a:ext cx="1904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Control Flow Refinement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24" grpId="0"/>
      <p:bldP spid="29" grpId="0" animBg="1"/>
      <p:bldP spid="33" grpId="0" animBg="1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1" y="1143000"/>
            <a:ext cx="9144001" cy="2264229"/>
          </a:xfrm>
        </p:spPr>
        <p:txBody>
          <a:bodyPr/>
          <a:lstStyle/>
          <a:p>
            <a:r>
              <a:rPr lang="en-US" sz="2300" dirty="0" smtClean="0"/>
              <a:t>Recall algebraic equivalence:</a:t>
            </a:r>
            <a:r>
              <a:rPr lang="en-US" sz="2300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chemeClr val="accent2"/>
                </a:solidFill>
              </a:rPr>
              <a:t>(P1|P2)* </a:t>
            </a:r>
            <a:r>
              <a:rPr lang="en-US" dirty="0" smtClean="0">
                <a:solidFill>
                  <a:srgbClr val="C00000"/>
                </a:solidFill>
              </a:rPr>
              <a:t>=</a:t>
            </a:r>
            <a:r>
              <a:rPr lang="en-US" dirty="0" smtClean="0">
                <a:solidFill>
                  <a:schemeClr val="accent2"/>
                </a:solidFill>
              </a:rPr>
              <a:t> Skip </a:t>
            </a:r>
            <a:r>
              <a:rPr lang="en-US" dirty="0" smtClean="0">
                <a:solidFill>
                  <a:srgbClr val="C00000"/>
                </a:solidFill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 (P1|P2) (P1|P2)*</a:t>
            </a:r>
          </a:p>
          <a:p>
            <a:pPr lvl="1"/>
            <a:r>
              <a:rPr lang="en-US" dirty="0" smtClean="0"/>
              <a:t>Used by iteration based tools to compute fixed-points.</a:t>
            </a:r>
          </a:p>
          <a:p>
            <a:r>
              <a:rPr lang="en-US" dirty="0" smtClean="0"/>
              <a:t>Now consider a different algebraic equivalence: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chemeClr val="accent2"/>
                </a:solidFill>
              </a:rPr>
              <a:t>    (P1|P2)* </a:t>
            </a:r>
            <a:r>
              <a:rPr lang="en-US" dirty="0" smtClean="0">
                <a:solidFill>
                  <a:srgbClr val="C00000"/>
                </a:solidFill>
              </a:rPr>
              <a:t>=</a:t>
            </a:r>
            <a:r>
              <a:rPr lang="en-US" dirty="0" smtClean="0">
                <a:solidFill>
                  <a:schemeClr val="accent2"/>
                </a:solidFill>
              </a:rPr>
              <a:t> Skip </a:t>
            </a:r>
            <a:r>
              <a:rPr lang="en-US" dirty="0" smtClean="0">
                <a:solidFill>
                  <a:srgbClr val="C00000"/>
                </a:solidFill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 P1</a:t>
            </a:r>
            <a:r>
              <a:rPr lang="en-US" sz="3800" baseline="30000" dirty="0" smtClean="0">
                <a:solidFill>
                  <a:schemeClr val="accent2"/>
                </a:solidFill>
              </a:rPr>
              <a:t>+</a:t>
            </a:r>
            <a:r>
              <a:rPr lang="en-US" sz="3800" dirty="0" smtClean="0">
                <a:solidFill>
                  <a:schemeClr val="accent2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 P2</a:t>
            </a:r>
            <a:r>
              <a:rPr lang="en-US" sz="3800" baseline="30000" dirty="0" smtClean="0">
                <a:solidFill>
                  <a:schemeClr val="accent2"/>
                </a:solidFill>
              </a:rPr>
              <a:t>+</a:t>
            </a:r>
            <a:r>
              <a:rPr lang="en-US" dirty="0" smtClean="0">
                <a:solidFill>
                  <a:srgbClr val="C00000"/>
                </a:solidFill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 P1</a:t>
            </a:r>
            <a:r>
              <a:rPr lang="en-US" sz="3800" baseline="30000" dirty="0" smtClean="0">
                <a:solidFill>
                  <a:schemeClr val="accent2"/>
                </a:solidFill>
              </a:rPr>
              <a:t>+</a:t>
            </a:r>
            <a:r>
              <a:rPr lang="en-US" dirty="0" smtClean="0">
                <a:solidFill>
                  <a:schemeClr val="accent2"/>
                </a:solidFill>
              </a:rPr>
              <a:t> P2 (P1|P2)* </a:t>
            </a:r>
            <a:r>
              <a:rPr lang="en-US" dirty="0" smtClean="0">
                <a:solidFill>
                  <a:srgbClr val="C00000"/>
                </a:solidFill>
              </a:rPr>
              <a:t>|</a:t>
            </a:r>
            <a:r>
              <a:rPr lang="en-US" dirty="0" smtClean="0">
                <a:solidFill>
                  <a:schemeClr val="accent2"/>
                </a:solidFill>
              </a:rPr>
              <a:t> P2</a:t>
            </a:r>
            <a:r>
              <a:rPr lang="en-US" sz="3800" baseline="30000" dirty="0" smtClean="0">
                <a:solidFill>
                  <a:schemeClr val="accent2"/>
                </a:solidFill>
              </a:rPr>
              <a:t>+</a:t>
            </a:r>
            <a:r>
              <a:rPr lang="en-US" dirty="0" smtClean="0">
                <a:solidFill>
                  <a:schemeClr val="accent2"/>
                </a:solidFill>
              </a:rPr>
              <a:t> P1 (P1|P2)*</a:t>
            </a:r>
          </a:p>
          <a:p>
            <a:pPr lvl="1"/>
            <a:r>
              <a:rPr lang="en-US" dirty="0" smtClean="0"/>
              <a:t>Here the focus is on action when P1 and P2 interleave.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14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Control-Flow Refinement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457185" y="3635835"/>
            <a:ext cx="8479997" cy="130628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Expand a loop (P1 | P2)* using the above rule.</a:t>
            </a:r>
            <a:endParaRPr lang="en-US" sz="2400" kern="0" dirty="0" smtClean="0">
              <a:solidFill>
                <a:srgbClr val="000000"/>
              </a:solidFill>
              <a:latin typeface="+mn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 an invariant generation tool to check feasibility of above cases and accordingly expand recursively.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2662" y="5131703"/>
            <a:ext cx="9144001" cy="1269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expanded code-fragment with simpler loops is easier to analyze. </a:t>
            </a:r>
            <a:r>
              <a:rPr lang="en-US" sz="2400" kern="0" dirty="0" smtClean="0">
                <a:solidFill>
                  <a:srgbClr val="000000"/>
                </a:solidFill>
                <a:latin typeface="+mn-lt"/>
              </a:rPr>
              <a:t>I</a:t>
            </a:r>
            <a:r>
              <a:rPr lang="en-US" sz="2400" kern="0" noProof="0" dirty="0" err="1" smtClean="0">
                <a:solidFill>
                  <a:srgbClr val="000000"/>
                </a:solidFill>
                <a:latin typeface="+mn-lt"/>
              </a:rPr>
              <a:t>nvariants</a:t>
            </a:r>
            <a:r>
              <a:rPr lang="en-US" sz="2400" kern="0" noProof="0" dirty="0" smtClean="0">
                <a:solidFill>
                  <a:srgbClr val="000000"/>
                </a:solidFill>
                <a:latin typeface="+mn-lt"/>
              </a:rPr>
              <a:t> of simpler loops correspond to disjunctive invariants over the original loop.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8461" y="1142999"/>
            <a:ext cx="8327572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disjunctive/non-linear invariants</a:t>
            </a:r>
          </a:p>
          <a:p>
            <a:pPr lvl="2"/>
            <a:r>
              <a:rPr lang="en-US" dirty="0" smtClean="0"/>
              <a:t>Multiple Counter Instrumentation (POPL ‘09a)</a:t>
            </a:r>
          </a:p>
          <a:p>
            <a:pPr lvl="2"/>
            <a:r>
              <a:rPr lang="en-US" dirty="0" smtClean="0"/>
              <a:t>Control Flow Refinement (PLDI ’09a)</a:t>
            </a:r>
          </a:p>
          <a:p>
            <a:pPr lvl="1"/>
            <a:r>
              <a:rPr lang="en-US" dirty="0" smtClean="0"/>
              <a:t>Reduce need for partition-size invariants.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Quantitative Attributes Instrumentation (POPL ‘09a)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lvl="1"/>
            <a:r>
              <a:rPr lang="en-US" dirty="0" smtClean="0"/>
              <a:t>Partition-size Abstract Domain (POPL ‘09b)</a:t>
            </a:r>
          </a:p>
          <a:p>
            <a:pPr lvl="1"/>
            <a:r>
              <a:rPr lang="en-US" dirty="0" smtClean="0"/>
              <a:t>Non-linear Abstract Domain (CAV ‘08)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/>
            <a:r>
              <a:rPr lang="en-US" dirty="0" smtClean="0"/>
              <a:t>Iterative (PLDI ‘06)</a:t>
            </a:r>
          </a:p>
          <a:p>
            <a:pPr lvl="1"/>
            <a:r>
              <a:rPr lang="en-US" dirty="0" smtClean="0"/>
              <a:t>Constraint-based (PLDI ‘08, PLDI ‘09b)</a:t>
            </a:r>
          </a:p>
          <a:p>
            <a:pPr lvl="1"/>
            <a:r>
              <a:rPr lang="en-US" dirty="0" smtClean="0"/>
              <a:t>Pattern Matching (Ongoing work)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15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    Art of Invariant </a:t>
            </a:r>
            <a:r>
              <a:rPr lang="en-US" dirty="0" smtClean="0">
                <a:solidFill>
                  <a:schemeClr val="tx1"/>
                </a:solidFill>
              </a:rPr>
              <a:t>Generation for Bound Analysis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297994" y="1677774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548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281" y="304800"/>
            <a:ext cx="8022771" cy="609600"/>
          </a:xfrm>
        </p:spPr>
        <p:txBody>
          <a:bodyPr/>
          <a:lstStyle/>
          <a:p>
            <a:r>
              <a:rPr lang="en-US" dirty="0" smtClean="0"/>
              <a:t>Example: Loop iterating over a data-structure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944" y="3684405"/>
            <a:ext cx="8735054" cy="2503449"/>
          </a:xfrm>
        </p:spPr>
        <p:txBody>
          <a:bodyPr/>
          <a:lstStyle/>
          <a:p>
            <a:r>
              <a:rPr lang="en-US" dirty="0" smtClean="0"/>
              <a:t>Bound may require reference to quantitative attributes of a data-structure. E.g., </a:t>
            </a:r>
            <a:r>
              <a:rPr lang="en-US" dirty="0" smtClean="0">
                <a:solidFill>
                  <a:schemeClr val="accent2"/>
                </a:solidFill>
              </a:rPr>
              <a:t>Len(L): </a:t>
            </a:r>
            <a:r>
              <a:rPr lang="en-US" dirty="0" smtClean="0"/>
              <a:t>Length of list L.</a:t>
            </a:r>
          </a:p>
          <a:p>
            <a:r>
              <a:rPr lang="en-US" dirty="0" smtClean="0"/>
              <a:t>Inductive Invariant for the outer while-loop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</a:rPr>
              <a:t>          c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 Old(Len(L)) - Len(L) – Len(</a:t>
            </a:r>
            <a:r>
              <a:rPr lang="en-US" dirty="0" err="1" smtClean="0">
                <a:solidFill>
                  <a:srgbClr val="009900"/>
                </a:solidFill>
              </a:rPr>
              <a:t>ToDo</a:t>
            </a:r>
            <a:r>
              <a:rPr lang="en-US" dirty="0" smtClean="0">
                <a:solidFill>
                  <a:srgbClr val="009900"/>
                </a:solidFill>
              </a:rPr>
              <a:t>)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</a:rPr>
              <a:t>          Len(L)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009900"/>
                </a:solidFill>
              </a:rPr>
              <a:t> 0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009900"/>
                </a:solidFill>
              </a:rPr>
              <a:t> Len(</a:t>
            </a:r>
            <a:r>
              <a:rPr lang="en-US" dirty="0" err="1" smtClean="0">
                <a:solidFill>
                  <a:srgbClr val="009900"/>
                </a:solidFill>
              </a:rPr>
              <a:t>ToDo</a:t>
            </a:r>
            <a:r>
              <a:rPr lang="en-US" dirty="0" smtClean="0">
                <a:solidFill>
                  <a:srgbClr val="009900"/>
                </a:solidFill>
              </a:rPr>
              <a:t>)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009900"/>
                </a:solidFill>
              </a:rPr>
              <a:t> 0</a:t>
            </a:r>
            <a:endParaRPr lang="en-US" sz="1400" dirty="0" smtClean="0"/>
          </a:p>
          <a:p>
            <a:r>
              <a:rPr lang="en-US" dirty="0" smtClean="0"/>
              <a:t>This implies a bound of </a:t>
            </a:r>
            <a:r>
              <a:rPr lang="en-US" dirty="0" smtClean="0">
                <a:solidFill>
                  <a:srgbClr val="C00000"/>
                </a:solidFill>
              </a:rPr>
              <a:t>Old(Len(L)) </a:t>
            </a:r>
            <a:r>
              <a:rPr lang="en-US" dirty="0" smtClean="0"/>
              <a:t>for while loop.</a:t>
            </a:r>
          </a:p>
          <a:p>
            <a:pPr>
              <a:spcBef>
                <a:spcPts val="0"/>
              </a:spcBef>
              <a:buNone/>
            </a:pPr>
            <a:endParaRPr lang="en-US" sz="1400" dirty="0" smtClean="0"/>
          </a:p>
          <a:p>
            <a:endParaRPr lang="en-US" dirty="0" smtClean="0"/>
          </a:p>
          <a:p>
            <a:pPr>
              <a:spcBef>
                <a:spcPts val="0"/>
              </a:spcBef>
              <a:buNone/>
            </a:pPr>
            <a:endParaRPr lang="en-US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16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021474" y="1085911"/>
            <a:ext cx="7023333" cy="2321318"/>
          </a:xfrm>
          <a:prstGeom prst="rect">
            <a:avLst/>
          </a:prstGeom>
          <a:solidFill>
            <a:srgbClr val="CCFFCC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BreadthFirstTraversal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(List L):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ToDo.Init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();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L.MoveTo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L.Head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(),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ToDo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);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</a:rPr>
              <a:t>c:=0;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while (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!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ToDo.IsEmpty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()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) 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  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</a:rPr>
              <a:t>c++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</a:rPr>
              <a:t>;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e :=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ToDo.Head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();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ToDo.Delete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(e);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   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foreach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successor s in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e.Successors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()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		     if (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L.contains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(s))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L.MoveTo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s,ToDo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);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advTm="3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User-defined Quantitative Attributes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17</a:t>
            </a:fld>
            <a:r>
              <a:rPr lang="en-US" dirty="0" smtClean="0"/>
              <a:t>/32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271463" y="2547267"/>
          <a:ext cx="8125427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890"/>
                <a:gridCol w="4740537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Data</a:t>
                      </a:r>
                      <a:r>
                        <a:rPr lang="en-US" baseline="0" dirty="0" smtClean="0"/>
                        <a:t> Structure Operation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Updates to Quantitative</a:t>
                      </a:r>
                      <a:r>
                        <a:rPr lang="en-US" baseline="0" dirty="0" smtClean="0"/>
                        <a:t> Functions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L.Delete</a:t>
                      </a:r>
                      <a:r>
                        <a:rPr lang="en-US" sz="2200" dirty="0" smtClean="0"/>
                        <a:t>(e);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Len(L)--;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L.MoveTo</a:t>
                      </a:r>
                      <a:r>
                        <a:rPr lang="en-US" sz="2200" dirty="0" smtClean="0"/>
                        <a:t>(</a:t>
                      </a:r>
                      <a:r>
                        <a:rPr lang="en-US" sz="2200" dirty="0" err="1" smtClean="0"/>
                        <a:t>e,L</a:t>
                      </a:r>
                      <a:r>
                        <a:rPr lang="en-US" sz="2200" dirty="0" smtClean="0"/>
                        <a:t>’);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Len(L)--; Len(L’)++;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312516" y="1219200"/>
            <a:ext cx="8831484" cy="1208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User describes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400" kern="0" dirty="0" smtClean="0">
                <a:latin typeface="+mn-lt"/>
              </a:rPr>
              <a:t>s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emantics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quantitative attributes by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stating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how they are updated by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various data-structure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methods.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08697" y="4282065"/>
            <a:ext cx="8772017" cy="2064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kern="0" dirty="0" smtClean="0"/>
              <a:t>Paper gives examples of quantitative attributes for trees, bit-vectors, composite structures (e.g., list of lists)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Comic Sans MS"/>
              </a:rPr>
              <a:t>Trees: Height, Number of nodes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Bit-vectors:</a:t>
            </a:r>
            <a:r>
              <a:rPr kumimoji="0" lang="en-US" sz="2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 Number of 1 bits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2200" kern="0" baseline="0" dirty="0" smtClean="0">
                <a:solidFill>
                  <a:srgbClr val="000000"/>
                </a:solidFill>
                <a:latin typeface="Comic Sans MS"/>
              </a:rPr>
              <a:t>List</a:t>
            </a:r>
            <a:r>
              <a:rPr lang="en-US" sz="2200" kern="0" dirty="0" smtClean="0">
                <a:solidFill>
                  <a:srgbClr val="000000"/>
                </a:solidFill>
                <a:latin typeface="Comic Sans MS"/>
              </a:rPr>
              <a:t> of lists: Sum of # of nodes in all nested lists.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custDataLst>
      <p:tags r:id="rId1"/>
    </p:custDataLst>
  </p:cSld>
  <p:clrMapOvr>
    <a:masterClrMapping/>
  </p:clrMapOvr>
  <p:transition advTm="3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8461" y="1142999"/>
            <a:ext cx="8327572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disjunctive/non-linear invariants</a:t>
            </a:r>
          </a:p>
          <a:p>
            <a:pPr lvl="2"/>
            <a:r>
              <a:rPr lang="en-US" dirty="0" smtClean="0"/>
              <a:t>Multiple Counter Instrumentation (POPL ‘09a)</a:t>
            </a:r>
          </a:p>
          <a:p>
            <a:pPr lvl="2"/>
            <a:r>
              <a:rPr lang="en-US" dirty="0" smtClean="0"/>
              <a:t>Control Flow Refinement (PLDI ’09a)</a:t>
            </a:r>
          </a:p>
          <a:p>
            <a:pPr lvl="1"/>
            <a:r>
              <a:rPr lang="en-US" dirty="0" smtClean="0"/>
              <a:t>Reduce need for partition-size invariants.</a:t>
            </a:r>
          </a:p>
          <a:p>
            <a:pPr lvl="2"/>
            <a:r>
              <a:rPr lang="en-US" dirty="0" smtClean="0"/>
              <a:t>Quantitative Attributes Instrumentation (POPL ‘09a)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Partition-size Abstract Domain (POPL ‘09b)</a:t>
            </a:r>
          </a:p>
          <a:p>
            <a:pPr lvl="1"/>
            <a:r>
              <a:rPr lang="en-US" dirty="0" smtClean="0"/>
              <a:t>Non-linear Abstract Domain (CAV ‘08)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/>
            <a:r>
              <a:rPr lang="en-US" dirty="0" smtClean="0"/>
              <a:t>Iterative (PLDI ‘06)</a:t>
            </a:r>
          </a:p>
          <a:p>
            <a:pPr lvl="1"/>
            <a:r>
              <a:rPr lang="en-US" dirty="0" smtClean="0"/>
              <a:t>Constraint-based (PLDI ‘08, PLDI ‘09b)</a:t>
            </a:r>
          </a:p>
          <a:p>
            <a:pPr lvl="1"/>
            <a:r>
              <a:rPr lang="en-US" dirty="0" smtClean="0"/>
              <a:t>Pattern Matching (Ongoing work)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18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    Art of Invariant </a:t>
            </a:r>
            <a:r>
              <a:rPr lang="en-US" dirty="0" smtClean="0">
                <a:solidFill>
                  <a:schemeClr val="tx1"/>
                </a:solidFill>
              </a:rPr>
              <a:t>Generation for Bound Analysis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297994" y="1677774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548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1257" y="1088570"/>
            <a:ext cx="8697686" cy="5029200"/>
          </a:xfrm>
        </p:spPr>
        <p:txBody>
          <a:bodyPr/>
          <a:lstStyle/>
          <a:p>
            <a:pPr>
              <a:buNone/>
            </a:pPr>
            <a:r>
              <a:rPr lang="en-US" u="sng" dirty="0" smtClean="0"/>
              <a:t>This talk: </a:t>
            </a:r>
            <a:r>
              <a:rPr lang="en-US" dirty="0" smtClean="0"/>
              <a:t>Given a loop, compute symbolic </a:t>
            </a:r>
            <a:r>
              <a:rPr lang="en-US" dirty="0" smtClean="0">
                <a:solidFill>
                  <a:schemeClr val="accent2"/>
                </a:solidFill>
              </a:rPr>
              <a:t>worst-case</a:t>
            </a:r>
            <a:r>
              <a:rPr lang="en-US" dirty="0" smtClean="0"/>
              <a:t> bounds on </a:t>
            </a:r>
            <a:r>
              <a:rPr lang="en-US" dirty="0" smtClean="0">
                <a:solidFill>
                  <a:srgbClr val="C00000"/>
                </a:solidFill>
              </a:rPr>
              <a:t>number of loop iterations</a:t>
            </a:r>
            <a:r>
              <a:rPr lang="en-US" dirty="0" smtClean="0"/>
              <a:t> (in terms of inputs).</a:t>
            </a:r>
          </a:p>
          <a:p>
            <a:pPr lvl="1"/>
            <a:r>
              <a:rPr lang="en-US" dirty="0" smtClean="0"/>
              <a:t>Harder than proving loop termination.</a:t>
            </a:r>
          </a:p>
          <a:p>
            <a:pPr lvl="1"/>
            <a:r>
              <a:rPr lang="en-US" dirty="0" smtClean="0"/>
              <a:t>Key Idea: Reduce problem to invariant generation.</a:t>
            </a:r>
            <a:endParaRPr lang="en-US" u="sng" dirty="0" smtClean="0"/>
          </a:p>
          <a:p>
            <a:pPr>
              <a:buNone/>
            </a:pPr>
            <a:r>
              <a:rPr lang="en-US" u="sng" dirty="0" smtClean="0"/>
              <a:t>Extensions:</a:t>
            </a:r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Procedure bounds</a:t>
            </a:r>
          </a:p>
          <a:p>
            <a:pPr lvl="1"/>
            <a:r>
              <a:rPr lang="en-US" dirty="0" smtClean="0"/>
              <a:t>Amortized Bounds</a:t>
            </a:r>
          </a:p>
          <a:p>
            <a:pPr lvl="1"/>
            <a:r>
              <a:rPr lang="en-US" dirty="0" smtClean="0"/>
              <a:t>Recursive procedures, Concurrent procedures</a:t>
            </a:r>
          </a:p>
          <a:p>
            <a:pPr lvl="1"/>
            <a:r>
              <a:rPr lang="en-US" dirty="0" smtClean="0"/>
              <a:t>Variety of Resources (besides just time)</a:t>
            </a:r>
          </a:p>
          <a:p>
            <a:pPr lvl="2"/>
            <a:r>
              <a:rPr lang="en-US" dirty="0" smtClean="0"/>
              <a:t>Monotonic (e.g., time, n/w traffic)</a:t>
            </a:r>
          </a:p>
          <a:p>
            <a:pPr lvl="2"/>
            <a:r>
              <a:rPr lang="en-US" dirty="0" smtClean="0"/>
              <a:t>Non-monotonic (e.g., memory usage, call stack depth)</a:t>
            </a:r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 smtClean="0">
                <a:solidFill>
                  <a:schemeClr val="accent6"/>
                </a:solidFill>
              </a:rPr>
              <a:t>Other kinds of bounds</a:t>
            </a:r>
          </a:p>
          <a:p>
            <a:pPr lvl="1"/>
            <a:r>
              <a:rPr lang="en-US" dirty="0" smtClean="0"/>
              <a:t>Average-case bounds, Lower bounds, Real time bounds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  <a:endParaRPr lang="en-US" dirty="0"/>
          </a:p>
        </p:txBody>
      </p:sp>
    </p:spTree>
  </p:cSld>
  <p:clrMapOvr>
    <a:masterClrMapping/>
  </p:clrMapOvr>
  <p:transition advTm="206997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2771" y="4321628"/>
            <a:ext cx="8447315" cy="1850571"/>
          </a:xfrm>
        </p:spPr>
        <p:txBody>
          <a:bodyPr/>
          <a:lstStyle/>
          <a:p>
            <a:r>
              <a:rPr lang="en-US" dirty="0" smtClean="0"/>
              <a:t>From the inductive loop invariant </a:t>
            </a:r>
            <a:r>
              <a:rPr lang="en-US" dirty="0" smtClean="0">
                <a:solidFill>
                  <a:srgbClr val="C00000"/>
                </a:solidFill>
              </a:rPr>
              <a:t>c </a:t>
            </a:r>
            <a:r>
              <a:rPr lang="en-US" dirty="0" smtClean="0">
                <a:solidFill>
                  <a:srgbClr val="C00000"/>
                </a:solidFill>
                <a:latin typeface="cmsy10" pitchFamily="34" charset="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 size(</a:t>
            </a:r>
            <a:r>
              <a:rPr lang="en-US" dirty="0" err="1" smtClean="0">
                <a:solidFill>
                  <a:srgbClr val="C00000"/>
                </a:solidFill>
              </a:rPr>
              <a:t>A</a:t>
            </a:r>
            <a:r>
              <a:rPr lang="en-US" baseline="-25000" dirty="0" err="1" smtClean="0">
                <a:solidFill>
                  <a:srgbClr val="C00000"/>
                </a:solidFill>
              </a:rPr>
              <a:t>sorted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</a:p>
          <a:p>
            <a:pPr>
              <a:buNone/>
            </a:pPr>
            <a:r>
              <a:rPr lang="en-US" dirty="0" smtClean="0"/>
              <a:t>    where</a:t>
            </a:r>
            <a:r>
              <a:rPr lang="en-US" dirty="0" smtClean="0">
                <a:solidFill>
                  <a:srgbClr val="C00000"/>
                </a:solidFill>
              </a:rPr>
              <a:t> A = </a:t>
            </a:r>
            <a:r>
              <a:rPr lang="en-US" dirty="0" err="1" smtClean="0">
                <a:solidFill>
                  <a:srgbClr val="C00000"/>
                </a:solidFill>
              </a:rPr>
              <a:t>A</a:t>
            </a:r>
            <a:r>
              <a:rPr lang="en-US" baseline="-25000" dirty="0" err="1" smtClean="0">
                <a:solidFill>
                  <a:srgbClr val="C00000"/>
                </a:solidFill>
              </a:rPr>
              <a:t>sorted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dirty="0" smtClean="0">
                <a:solidFill>
                  <a:srgbClr val="C00000"/>
                </a:solidFill>
              </a:rPr>
              <a:t>  </a:t>
            </a:r>
            <a:r>
              <a:rPr lang="en-US" dirty="0" err="1" smtClean="0">
                <a:solidFill>
                  <a:srgbClr val="C00000"/>
                </a:solidFill>
              </a:rPr>
              <a:t>A</a:t>
            </a:r>
            <a:r>
              <a:rPr lang="en-US" baseline="-25000" dirty="0" err="1" smtClean="0">
                <a:solidFill>
                  <a:srgbClr val="C00000"/>
                </a:solidFill>
              </a:rPr>
              <a:t>unsorted</a:t>
            </a:r>
            <a:endParaRPr lang="en-US" baseline="-250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dirty="0" smtClean="0"/>
              <a:t>    we can deduce a bound of </a:t>
            </a:r>
            <a:r>
              <a:rPr lang="en-US" dirty="0" smtClean="0">
                <a:solidFill>
                  <a:srgbClr val="C00000"/>
                </a:solidFill>
              </a:rPr>
              <a:t>n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19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6571" y="304800"/>
            <a:ext cx="8501743" cy="609600"/>
          </a:xfrm>
        </p:spPr>
        <p:txBody>
          <a:bodyPr/>
          <a:lstStyle/>
          <a:p>
            <a:r>
              <a:rPr lang="en-US" dirty="0" smtClean="0"/>
              <a:t>Example: Loop requiring partition-size invariants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0751" y="1066784"/>
            <a:ext cx="8229598" cy="3046988"/>
          </a:xfrm>
          <a:prstGeom prst="rect">
            <a:avLst/>
          </a:prstGeom>
          <a:solidFill>
            <a:srgbClr val="CCFFCC"/>
          </a:solidFill>
          <a:ln w="190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err="1" smtClean="0">
                <a:solidFill>
                  <a:srgbClr val="009900"/>
                </a:solidFill>
              </a:rPr>
              <a:t>BubbleSort</a:t>
            </a:r>
            <a:r>
              <a:rPr lang="en-US" sz="2400" dirty="0" smtClean="0">
                <a:solidFill>
                  <a:srgbClr val="009900"/>
                </a:solidFill>
              </a:rPr>
              <a:t> (</a:t>
            </a:r>
            <a:r>
              <a:rPr lang="en-US" sz="2400" dirty="0" err="1" smtClean="0">
                <a:solidFill>
                  <a:srgbClr val="009900"/>
                </a:solidFill>
              </a:rPr>
              <a:t>int</a:t>
            </a:r>
            <a:r>
              <a:rPr lang="en-US" sz="2400" dirty="0" smtClean="0">
                <a:solidFill>
                  <a:srgbClr val="009900"/>
                </a:solidFill>
              </a:rPr>
              <a:t>[] A, </a:t>
            </a:r>
            <a:r>
              <a:rPr lang="en-US" sz="2400" dirty="0" err="1" smtClean="0">
                <a:solidFill>
                  <a:srgbClr val="009900"/>
                </a:solidFill>
              </a:rPr>
              <a:t>int</a:t>
            </a:r>
            <a:r>
              <a:rPr lang="en-US" sz="2400" dirty="0" smtClean="0">
                <a:solidFill>
                  <a:srgbClr val="009900"/>
                </a:solidFill>
              </a:rPr>
              <a:t> n):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change := true;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C00000"/>
                </a:solidFill>
              </a:rPr>
              <a:t>c := 0;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while (change)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C00000"/>
                </a:solidFill>
              </a:rPr>
              <a:t>c := c+1;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change := false;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 for (j:=0; j&lt;n-1; j++)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      if (A[j]&gt;A[j+1]) {swap(A[j],A[j+1]); change := true;}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7968" y="1143000"/>
            <a:ext cx="8915400" cy="5029200"/>
          </a:xfrm>
        </p:spPr>
        <p:txBody>
          <a:bodyPr/>
          <a:lstStyle/>
          <a:p>
            <a:r>
              <a:rPr lang="en-US" dirty="0" smtClean="0"/>
              <a:t>Modular construction of new logical domain, from a given set/partition domain and a numerical domain.</a:t>
            </a:r>
          </a:p>
          <a:p>
            <a:pPr lvl="1"/>
            <a:r>
              <a:rPr lang="en-US" dirty="0" smtClean="0"/>
              <a:t>Set/Partition Domain</a:t>
            </a:r>
          </a:p>
          <a:p>
            <a:pPr lvl="2"/>
            <a:r>
              <a:rPr lang="en-US" dirty="0" smtClean="0"/>
              <a:t>Tracks sets of memory locations</a:t>
            </a:r>
          </a:p>
          <a:p>
            <a:pPr lvl="2"/>
            <a:r>
              <a:rPr lang="en-US" dirty="0" smtClean="0"/>
              <a:t>E.g., Canonical Abstraction [SRW’02], Separation Domain [DOY’06], Boolean Heaps [PW’05]</a:t>
            </a:r>
          </a:p>
          <a:p>
            <a:pPr lvl="1"/>
            <a:r>
              <a:rPr lang="en-US" dirty="0" smtClean="0"/>
              <a:t>Numerical Domain</a:t>
            </a:r>
          </a:p>
          <a:p>
            <a:pPr lvl="2"/>
            <a:r>
              <a:rPr lang="en-US" dirty="0" smtClean="0"/>
              <a:t>Track sizes and correlations with numerical variables</a:t>
            </a:r>
          </a:p>
          <a:p>
            <a:pPr lvl="2"/>
            <a:r>
              <a:rPr lang="en-US" dirty="0" smtClean="0"/>
              <a:t>E.g., </a:t>
            </a:r>
            <a:r>
              <a:rPr lang="en-US" dirty="0" err="1" smtClean="0"/>
              <a:t>Polyhedra</a:t>
            </a:r>
            <a:r>
              <a:rPr lang="en-US" dirty="0" smtClean="0"/>
              <a:t> [CH’78], Octagon [Miné’01], Intervals [CC’07]</a:t>
            </a:r>
          </a:p>
          <a:p>
            <a:r>
              <a:rPr lang="en-US" u="sng" dirty="0" smtClean="0">
                <a:solidFill>
                  <a:schemeClr val="accent2"/>
                </a:solidFill>
              </a:rPr>
              <a:t>Key Idea</a:t>
            </a:r>
            <a:r>
              <a:rPr lang="en-US" dirty="0" smtClean="0"/>
              <a:t>: Construct decision procedure for new logical domain using decision procedures for constituent domains, akin to </a:t>
            </a:r>
            <a:r>
              <a:rPr lang="en-US" dirty="0" smtClean="0">
                <a:solidFill>
                  <a:schemeClr val="accent2"/>
                </a:solidFill>
              </a:rPr>
              <a:t>Nelson-</a:t>
            </a:r>
            <a:r>
              <a:rPr lang="en-US" dirty="0" err="1" smtClean="0">
                <a:solidFill>
                  <a:schemeClr val="accent2"/>
                </a:solidFill>
              </a:rPr>
              <a:t>Oppen</a:t>
            </a:r>
            <a:r>
              <a:rPr lang="en-US" dirty="0" smtClean="0">
                <a:solidFill>
                  <a:schemeClr val="accent2"/>
                </a:solidFill>
              </a:rPr>
              <a:t> combination </a:t>
            </a:r>
            <a:r>
              <a:rPr lang="en-US" dirty="0" smtClean="0"/>
              <a:t>procedure.</a:t>
            </a:r>
          </a:p>
          <a:p>
            <a:pPr lvl="1"/>
            <a:r>
              <a:rPr lang="en-US" dirty="0" smtClean="0"/>
              <a:t>But more challenging since domains aren’t disjoint, and hence need to share more than variable equalities.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20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a Partition-Size Abstract Domain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8461" y="1142999"/>
            <a:ext cx="8327572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disjunctive/non-linear invariants</a:t>
            </a:r>
          </a:p>
          <a:p>
            <a:pPr lvl="2"/>
            <a:r>
              <a:rPr lang="en-US" dirty="0" smtClean="0"/>
              <a:t>Multiple Counter Instrumentation (POPL ‘09a)</a:t>
            </a:r>
          </a:p>
          <a:p>
            <a:pPr lvl="2"/>
            <a:r>
              <a:rPr lang="en-US" dirty="0" smtClean="0"/>
              <a:t>Control Flow Refinement (PLDI ’09a)</a:t>
            </a:r>
          </a:p>
          <a:p>
            <a:pPr lvl="1"/>
            <a:r>
              <a:rPr lang="en-US" dirty="0" smtClean="0"/>
              <a:t>Reduce need for partition-size invariants.</a:t>
            </a:r>
          </a:p>
          <a:p>
            <a:pPr lvl="2"/>
            <a:r>
              <a:rPr lang="en-US" dirty="0" smtClean="0"/>
              <a:t>Quantitative Attributes Instrumentation (POPL ‘09a)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lvl="1"/>
            <a:r>
              <a:rPr lang="en-US" dirty="0" smtClean="0"/>
              <a:t>Partition-size Abstract Domain (POPL ‘09b)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Non-linear Abstract Domain (CAV ‘08)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/>
            <a:r>
              <a:rPr lang="en-US" dirty="0" smtClean="0"/>
              <a:t>Iterative (PLDI ‘06)</a:t>
            </a:r>
          </a:p>
          <a:p>
            <a:pPr lvl="1"/>
            <a:r>
              <a:rPr lang="en-US" dirty="0" smtClean="0"/>
              <a:t>Constraint-based (PLDI ‘08, PLDI ‘09b)</a:t>
            </a:r>
          </a:p>
          <a:p>
            <a:pPr lvl="1"/>
            <a:r>
              <a:rPr lang="en-US" dirty="0" smtClean="0"/>
              <a:t>Pattern Matching (Ongoing work)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21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    Art of Invariant </a:t>
            </a:r>
            <a:r>
              <a:rPr lang="en-US" dirty="0" smtClean="0">
                <a:solidFill>
                  <a:schemeClr val="tx1"/>
                </a:solidFill>
              </a:rPr>
              <a:t>Generation for Bound Analysis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297994" y="1677774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548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2771" y="4321628"/>
            <a:ext cx="8447315" cy="1850571"/>
          </a:xfrm>
        </p:spPr>
        <p:txBody>
          <a:bodyPr/>
          <a:lstStyle/>
          <a:p>
            <a:r>
              <a:rPr lang="en-US" dirty="0" smtClean="0"/>
              <a:t>Termination proof: lexicographic </a:t>
            </a:r>
            <a:r>
              <a:rPr lang="en-US" dirty="0" err="1" smtClean="0"/>
              <a:t>polyranking</a:t>
            </a:r>
            <a:r>
              <a:rPr lang="en-US" dirty="0" smtClean="0"/>
              <a:t> fns</a:t>
            </a:r>
          </a:p>
          <a:p>
            <a:endParaRPr lang="en-US" dirty="0" smtClean="0"/>
          </a:p>
          <a:p>
            <a:r>
              <a:rPr lang="en-US" dirty="0" smtClean="0"/>
              <a:t>From inductive loop invariant </a:t>
            </a:r>
            <a:r>
              <a:rPr lang="en-US" dirty="0" smtClean="0">
                <a:solidFill>
                  <a:srgbClr val="C00000"/>
                </a:solidFill>
              </a:rPr>
              <a:t>y</a:t>
            </a:r>
            <a:r>
              <a:rPr lang="en-US" baseline="30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=y</a:t>
            </a:r>
            <a:r>
              <a:rPr lang="en-US" baseline="-25000" dirty="0" smtClean="0">
                <a:solidFill>
                  <a:srgbClr val="C00000"/>
                </a:solidFill>
              </a:rPr>
              <a:t>0</a:t>
            </a:r>
            <a:r>
              <a:rPr lang="en-US" baseline="30000" dirty="0" smtClean="0">
                <a:solidFill>
                  <a:srgbClr val="C00000"/>
                </a:solidFill>
              </a:rPr>
              <a:t>2 </a:t>
            </a:r>
            <a:r>
              <a:rPr lang="en-US" dirty="0" smtClean="0">
                <a:solidFill>
                  <a:srgbClr val="C00000"/>
                </a:solidFill>
              </a:rPr>
              <a:t>+ 2x </a:t>
            </a:r>
            <a:r>
              <a:rPr lang="en-US" dirty="0" smtClean="0">
                <a:solidFill>
                  <a:srgbClr val="C00000"/>
                </a:solidFill>
                <a:latin typeface="cmsy10" pitchFamily="34" charset="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c=y-y</a:t>
            </a:r>
            <a:r>
              <a:rPr lang="en-US" baseline="-25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msy10" pitchFamily="34" charset="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x&lt;n </a:t>
            </a:r>
            <a:r>
              <a:rPr lang="en-US" dirty="0" smtClean="0"/>
              <a:t>we can deduce bound of </a:t>
            </a:r>
            <a:r>
              <a:rPr lang="en-US" dirty="0" err="1" smtClean="0">
                <a:solidFill>
                  <a:srgbClr val="C00000"/>
                </a:solidFill>
              </a:rPr>
              <a:t>sqrt</a:t>
            </a:r>
            <a:r>
              <a:rPr lang="en-US" dirty="0" smtClean="0">
                <a:solidFill>
                  <a:srgbClr val="C00000"/>
                </a:solidFill>
              </a:rPr>
              <a:t>{2n}+max(0,-2y</a:t>
            </a:r>
            <a:r>
              <a:rPr lang="en-US" baseline="-25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)+1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22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Loop with non-linear bound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60953" y="1284504"/>
            <a:ext cx="2960914" cy="2308324"/>
          </a:xfrm>
          <a:prstGeom prst="rect">
            <a:avLst/>
          </a:prstGeom>
          <a:solidFill>
            <a:srgbClr val="CCFFCC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00B050"/>
                </a:solidFill>
              </a:rPr>
              <a:t>Inputs: </a:t>
            </a:r>
            <a:r>
              <a:rPr lang="en-US" sz="2400" dirty="0" err="1" smtClean="0">
                <a:solidFill>
                  <a:srgbClr val="00B050"/>
                </a:solidFill>
              </a:rPr>
              <a:t>int</a:t>
            </a:r>
            <a:r>
              <a:rPr lang="en-US" sz="2400" dirty="0" smtClean="0">
                <a:solidFill>
                  <a:srgbClr val="00B050"/>
                </a:solidFill>
              </a:rPr>
              <a:t> y</a:t>
            </a:r>
            <a:r>
              <a:rPr lang="en-US" sz="2400" baseline="-25000" dirty="0" smtClean="0">
                <a:solidFill>
                  <a:srgbClr val="00B050"/>
                </a:solidFill>
              </a:rPr>
              <a:t>0</a:t>
            </a:r>
            <a:r>
              <a:rPr lang="en-US" sz="2400" dirty="0" smtClean="0">
                <a:solidFill>
                  <a:srgbClr val="00B050"/>
                </a:solidFill>
              </a:rPr>
              <a:t>, </a:t>
            </a:r>
            <a:r>
              <a:rPr lang="en-US" sz="2400" dirty="0" err="1" smtClean="0">
                <a:solidFill>
                  <a:srgbClr val="00B050"/>
                </a:solidFill>
              </a:rPr>
              <a:t>int</a:t>
            </a:r>
            <a:r>
              <a:rPr lang="en-US" sz="2400" dirty="0" smtClean="0">
                <a:solidFill>
                  <a:srgbClr val="00B050"/>
                </a:solidFill>
              </a:rPr>
              <a:t> n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x := 0; y := y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solidFill>
                  <a:srgbClr val="C00000"/>
                </a:solidFill>
              </a:rPr>
              <a:t>c := 0;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while (x&lt;n)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C00000"/>
                </a:solidFill>
              </a:rPr>
              <a:t>c := c+1;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   x := </a:t>
            </a:r>
            <a:r>
              <a:rPr lang="en-US" sz="2400" dirty="0" err="1" smtClean="0"/>
              <a:t>x+y</a:t>
            </a:r>
            <a:r>
              <a:rPr lang="en-US" sz="2400" dirty="0" smtClean="0"/>
              <a:t>; y := y+1; 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1772" y="304800"/>
            <a:ext cx="9144000" cy="609600"/>
          </a:xfrm>
        </p:spPr>
        <p:txBody>
          <a:bodyPr/>
          <a:lstStyle/>
          <a:p>
            <a:r>
              <a:rPr lang="en-US" dirty="0" smtClean="0"/>
              <a:t>Design of a Non-linear Abstract Domain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06829" y="1143000"/>
            <a:ext cx="8741228" cy="3744686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/>
              <a:t>View a non-linear relationship </a:t>
            </a:r>
            <a:r>
              <a:rPr lang="en-US" dirty="0" smtClean="0">
                <a:solidFill>
                  <a:srgbClr val="CC00CC"/>
                </a:solidFill>
              </a:rPr>
              <a:t>3log x + 2</a:t>
            </a:r>
            <a:r>
              <a:rPr lang="en-US" baseline="30000" dirty="0" smtClean="0">
                <a:solidFill>
                  <a:srgbClr val="CC00CC"/>
                </a:solidFill>
              </a:rPr>
              <a:t>x</a:t>
            </a:r>
            <a:r>
              <a:rPr lang="en-US" dirty="0" smtClean="0">
                <a:solidFill>
                  <a:srgbClr val="CC00CC"/>
                </a:solidFill>
              </a:rPr>
              <a:t> </a:t>
            </a:r>
            <a:r>
              <a:rPr lang="en-US" dirty="0" smtClean="0">
                <a:solidFill>
                  <a:srgbClr val="CC00CC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C00CC"/>
                </a:solidFill>
              </a:rPr>
              <a:t> 5y </a:t>
            </a:r>
            <a:r>
              <a:rPr lang="en-US" dirty="0" smtClean="0"/>
              <a:t>over {</a:t>
            </a:r>
            <a:r>
              <a:rPr lang="en-US" dirty="0" err="1" smtClean="0"/>
              <a:t>x,y</a:t>
            </a:r>
            <a:r>
              <a:rPr lang="en-US" dirty="0" smtClean="0"/>
              <a:t>} as a linear relationship over {log x, 2</a:t>
            </a:r>
            <a:r>
              <a:rPr lang="en-US" baseline="30000" dirty="0" smtClean="0"/>
              <a:t>x</a:t>
            </a:r>
            <a:r>
              <a:rPr lang="en-US" dirty="0" smtClean="0"/>
              <a:t>, y}  </a:t>
            </a:r>
          </a:p>
          <a:p>
            <a:r>
              <a:rPr lang="en-US" dirty="0" smtClean="0"/>
              <a:t>User provides semantics of non-linear operators using directed inference rules of form </a:t>
            </a:r>
            <a:r>
              <a:rPr lang="en-US" dirty="0" smtClean="0">
                <a:solidFill>
                  <a:srgbClr val="C00000"/>
                </a:solidFill>
              </a:rPr>
              <a:t>L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R</a:t>
            </a:r>
            <a:endParaRPr lang="en-US" sz="2600" dirty="0" smtClean="0">
              <a:solidFill>
                <a:srgbClr val="009900"/>
              </a:solidFill>
            </a:endParaRPr>
          </a:p>
          <a:p>
            <a:pPr lvl="1"/>
            <a:r>
              <a:rPr lang="en-US" dirty="0" smtClean="0"/>
              <a:t>Exponentiation: 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+c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baseline="30000" dirty="0" smtClean="0">
                <a:solidFill>
                  <a:srgbClr val="009900"/>
                </a:solidFill>
              </a:rPr>
              <a:t>e</a:t>
            </a:r>
            <a:r>
              <a:rPr lang="en-US" sz="1800" baseline="30000" dirty="0" smtClean="0">
                <a:solidFill>
                  <a:srgbClr val="009900"/>
                </a:solidFill>
              </a:rPr>
              <a:t>1</a:t>
            </a:r>
            <a:r>
              <a:rPr lang="en-US" baseline="30000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 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baseline="30000" dirty="0" smtClean="0">
                <a:solidFill>
                  <a:srgbClr val="009900"/>
                </a:solidFill>
              </a:rPr>
              <a:t>e</a:t>
            </a:r>
            <a:r>
              <a:rPr lang="en-US" sz="1800" baseline="30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£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baseline="30000" dirty="0" smtClean="0">
                <a:solidFill>
                  <a:srgbClr val="009900"/>
                </a:solidFill>
              </a:rPr>
              <a:t>c</a:t>
            </a:r>
            <a:endParaRPr lang="en-US" dirty="0" smtClean="0"/>
          </a:p>
          <a:p>
            <a:pPr lvl="1"/>
            <a:r>
              <a:rPr lang="en-US" dirty="0" smtClean="0"/>
              <a:t>Logarithm: 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ce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0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0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log(e</a:t>
            </a:r>
            <a:r>
              <a:rPr lang="en-US" baseline="-25000" dirty="0" smtClean="0">
                <a:solidFill>
                  <a:srgbClr val="009900"/>
                </a:solidFill>
              </a:rPr>
              <a:t>1</a:t>
            </a:r>
            <a:r>
              <a:rPr lang="en-US" dirty="0" smtClean="0">
                <a:solidFill>
                  <a:srgbClr val="009900"/>
                </a:solidFill>
              </a:rPr>
              <a:t>)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 log c + log(e</a:t>
            </a:r>
            <a:r>
              <a:rPr lang="en-US" baseline="-25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)</a:t>
            </a:r>
          </a:p>
          <a:p>
            <a:pPr lvl="1"/>
            <a:r>
              <a:rPr lang="en-US" dirty="0" smtClean="0"/>
              <a:t>Multiplication: 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+c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e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C00000"/>
                </a:solidFill>
              </a:rPr>
              <a:t>0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ee</a:t>
            </a:r>
            <a:r>
              <a:rPr lang="en-US" baseline="-25000" dirty="0" smtClean="0">
                <a:solidFill>
                  <a:srgbClr val="009900"/>
                </a:solidFill>
              </a:rPr>
              <a:t>1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 </a:t>
            </a:r>
            <a:r>
              <a:rPr lang="en-US" dirty="0" smtClean="0">
                <a:solidFill>
                  <a:srgbClr val="009900"/>
                </a:solidFill>
              </a:rPr>
              <a:t>ee</a:t>
            </a:r>
            <a:r>
              <a:rPr lang="en-US" baseline="-25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+ec</a:t>
            </a:r>
            <a:endParaRPr lang="en-US" dirty="0" smtClean="0"/>
          </a:p>
          <a:p>
            <a:r>
              <a:rPr lang="en-US" sz="2600" dirty="0" smtClean="0"/>
              <a:t>If we deduce a fact of form L (using linear reasoning), we assert the corresponding fact R. 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BEDFB1-08D7-4625-9D42-3DF289005ECD}" type="slidenum">
              <a:rPr lang="en-US" smtClean="0"/>
              <a:pPr/>
              <a:t>23</a:t>
            </a:fld>
            <a:r>
              <a:rPr lang="en-US" dirty="0" smtClean="0"/>
              <a:t>/32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4407" y="5061871"/>
            <a:ext cx="9089593" cy="1284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600" u="sng" kern="0" dirty="0" smtClean="0">
                <a:solidFill>
                  <a:schemeClr val="accent2"/>
                </a:solidFill>
                <a:latin typeface="+mn-lt"/>
              </a:rPr>
              <a:t>Key Idea of Expression Abstraction</a:t>
            </a:r>
            <a:r>
              <a:rPr lang="en-US" sz="2600" kern="0" dirty="0" smtClean="0">
                <a:solidFill>
                  <a:schemeClr val="accent2"/>
                </a:solidFill>
                <a:latin typeface="+mn-lt"/>
              </a:rPr>
              <a:t>: 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Restrict new</a:t>
            </a:r>
            <a:r>
              <a:rPr kumimoji="0" lang="en-US" sz="26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fact deduction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a small set of expressions,</a:t>
            </a:r>
            <a:r>
              <a:rPr kumimoji="0" lang="en-US" sz="2600" b="0" i="0" u="none" strike="noStrike" kern="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either given by user or constructed heuristically from program syntax</a:t>
            </a:r>
            <a:r>
              <a:rPr lang="en-US" sz="2600" kern="0" dirty="0" smtClean="0">
                <a:solidFill>
                  <a:schemeClr val="accent2"/>
                </a:solidFill>
                <a:latin typeface="+mn-lt"/>
              </a:rPr>
              <a:t>.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156687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8461" y="1142999"/>
            <a:ext cx="8327572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disjunctive/non-linear invariants</a:t>
            </a:r>
          </a:p>
          <a:p>
            <a:pPr lvl="2"/>
            <a:r>
              <a:rPr lang="en-US" dirty="0" smtClean="0"/>
              <a:t>Multiple Counter Instrumentation (POPL ‘09a)</a:t>
            </a:r>
          </a:p>
          <a:p>
            <a:pPr lvl="2"/>
            <a:r>
              <a:rPr lang="en-US" dirty="0" smtClean="0"/>
              <a:t>Control Flow Refinement (PLDI ’09a)</a:t>
            </a:r>
          </a:p>
          <a:p>
            <a:pPr lvl="1"/>
            <a:r>
              <a:rPr lang="en-US" dirty="0" smtClean="0"/>
              <a:t>Reduce need for partition-size invariants.</a:t>
            </a:r>
          </a:p>
          <a:p>
            <a:pPr lvl="2"/>
            <a:r>
              <a:rPr lang="en-US" dirty="0" smtClean="0"/>
              <a:t>Quantitative Attributes Instrumentation (POPL ‘09a)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lvl="1"/>
            <a:r>
              <a:rPr lang="en-US" dirty="0" smtClean="0"/>
              <a:t>Partition-size Abstract Domain (POPL ‘09b)</a:t>
            </a:r>
          </a:p>
          <a:p>
            <a:pPr lvl="1"/>
            <a:r>
              <a:rPr lang="en-US" dirty="0" smtClean="0"/>
              <a:t>Non-linear Abstract Domain (CAV ‘08)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Iterative (PLDI ‘06)</a:t>
            </a:r>
          </a:p>
          <a:p>
            <a:pPr lvl="1"/>
            <a:r>
              <a:rPr lang="en-US" dirty="0" smtClean="0"/>
              <a:t>Constraint-based (PLDI ‘08, PLDI ‘09b)</a:t>
            </a:r>
          </a:p>
          <a:p>
            <a:pPr lvl="1"/>
            <a:r>
              <a:rPr lang="en-US" dirty="0" smtClean="0"/>
              <a:t>Pattern Matching (Ongoing work)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24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    Art of Invariant </a:t>
            </a:r>
            <a:r>
              <a:rPr lang="en-US" dirty="0" smtClean="0">
                <a:solidFill>
                  <a:schemeClr val="tx1"/>
                </a:solidFill>
              </a:rPr>
              <a:t>Generation for Bound Analysis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297994" y="1677774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548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04800"/>
            <a:ext cx="9144000" cy="609600"/>
          </a:xfrm>
        </p:spPr>
        <p:txBody>
          <a:bodyPr/>
          <a:lstStyle/>
          <a:p>
            <a:r>
              <a:rPr lang="en-US" dirty="0" smtClean="0"/>
              <a:t>Iterative </a:t>
            </a:r>
            <a:r>
              <a:rPr lang="en-US" dirty="0" err="1" smtClean="0"/>
              <a:t>Fixpoint</a:t>
            </a:r>
            <a:r>
              <a:rPr lang="en-US" dirty="0" smtClean="0"/>
              <a:t> over </a:t>
            </a:r>
            <a:r>
              <a:rPr lang="en-US" dirty="0" err="1" smtClean="0"/>
              <a:t>Linear+Uninterpreted</a:t>
            </a:r>
            <a:r>
              <a:rPr lang="en-US" dirty="0" smtClean="0"/>
              <a:t> Fns.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77" y="990600"/>
            <a:ext cx="8828194" cy="5029200"/>
          </a:xfrm>
        </p:spPr>
        <p:txBody>
          <a:bodyPr/>
          <a:lstStyle/>
          <a:p>
            <a:r>
              <a:rPr lang="en-US" sz="2600" dirty="0" smtClean="0"/>
              <a:t>Need to provide Join and Widen transfer functions.</a:t>
            </a:r>
          </a:p>
          <a:p>
            <a:pPr lvl="1"/>
            <a:r>
              <a:rPr lang="en-US" dirty="0" smtClean="0"/>
              <a:t>Join: Merge facts at control location</a:t>
            </a:r>
          </a:p>
          <a:p>
            <a:pPr lvl="1"/>
            <a:r>
              <a:rPr lang="en-US" dirty="0" smtClean="0"/>
              <a:t>Widen: </a:t>
            </a:r>
            <a:r>
              <a:rPr lang="en-US" dirty="0" err="1" smtClean="0"/>
              <a:t>Overapproximate</a:t>
            </a:r>
            <a:r>
              <a:rPr lang="en-US" dirty="0" smtClean="0"/>
              <a:t> at loop headers for convergence.</a:t>
            </a:r>
          </a:p>
          <a:p>
            <a:endParaRPr lang="en-US" sz="2600" dirty="0" smtClean="0"/>
          </a:p>
          <a:p>
            <a:r>
              <a:rPr lang="en-US" sz="2600" dirty="0" smtClean="0"/>
              <a:t>Paper describes construction for Join</a:t>
            </a:r>
            <a:r>
              <a:rPr lang="en-US" sz="2600" baseline="-25000" dirty="0" smtClean="0"/>
              <a:t>D1+D2 </a:t>
            </a:r>
            <a:r>
              <a:rPr lang="en-US" sz="2600" dirty="0" smtClean="0"/>
              <a:t>using Join</a:t>
            </a:r>
            <a:r>
              <a:rPr lang="en-US" sz="2600" baseline="-25000" dirty="0" smtClean="0"/>
              <a:t>D1</a:t>
            </a:r>
            <a:r>
              <a:rPr lang="en-US" sz="2600" dirty="0" smtClean="0"/>
              <a:t> and Join</a:t>
            </a:r>
            <a:r>
              <a:rPr lang="en-US" sz="2600" baseline="-25000" dirty="0" smtClean="0"/>
              <a:t>D2</a:t>
            </a:r>
            <a:r>
              <a:rPr lang="en-US" sz="2600" dirty="0" smtClean="0"/>
              <a:t> as black-boxes. </a:t>
            </a:r>
          </a:p>
          <a:p>
            <a:pPr lvl="1"/>
            <a:r>
              <a:rPr lang="en-US" dirty="0" smtClean="0"/>
              <a:t>Analogous to Nelson-</a:t>
            </a:r>
            <a:r>
              <a:rPr lang="en-US" dirty="0" err="1" smtClean="0"/>
              <a:t>Oppen</a:t>
            </a:r>
            <a:r>
              <a:rPr lang="en-US" dirty="0" smtClean="0"/>
              <a:t> construction of Decide</a:t>
            </a:r>
            <a:r>
              <a:rPr lang="en-US" baseline="-25000" dirty="0" smtClean="0"/>
              <a:t>D1+D2</a:t>
            </a:r>
            <a:r>
              <a:rPr lang="en-US" dirty="0" smtClean="0"/>
              <a:t> from Decide</a:t>
            </a:r>
            <a:r>
              <a:rPr lang="en-US" baseline="-25000" dirty="0" smtClean="0"/>
              <a:t>D1</a:t>
            </a:r>
            <a:r>
              <a:rPr lang="en-US" dirty="0" smtClean="0"/>
              <a:t> and Decide</a:t>
            </a:r>
            <a:r>
              <a:rPr lang="en-US" baseline="-25000" dirty="0" smtClean="0"/>
              <a:t>D2</a:t>
            </a:r>
            <a:r>
              <a:rPr lang="en-US" dirty="0" smtClean="0"/>
              <a:t>, but more challenging!</a:t>
            </a:r>
            <a:endParaRPr lang="en-US" baseline="-25000" dirty="0" smtClean="0"/>
          </a:p>
          <a:p>
            <a:pPr lvl="1"/>
            <a:r>
              <a:rPr lang="en-US" dirty="0" err="1" smtClean="0"/>
              <a:t>Join</a:t>
            </a:r>
            <a:r>
              <a:rPr lang="en-US" baseline="-25000" dirty="0" err="1" smtClean="0"/>
              <a:t>LINEAR</a:t>
            </a:r>
            <a:r>
              <a:rPr lang="en-US" dirty="0" smtClean="0"/>
              <a:t> described in [</a:t>
            </a:r>
            <a:r>
              <a:rPr lang="en-US" dirty="0" err="1" smtClean="0"/>
              <a:t>Cousot</a:t>
            </a:r>
            <a:r>
              <a:rPr lang="en-US" dirty="0" smtClean="0"/>
              <a:t>, </a:t>
            </a:r>
            <a:r>
              <a:rPr lang="en-US" dirty="0" err="1" smtClean="0"/>
              <a:t>Halbwachs</a:t>
            </a:r>
            <a:r>
              <a:rPr lang="en-US" dirty="0" smtClean="0"/>
              <a:t>, POPL ’78].</a:t>
            </a:r>
          </a:p>
          <a:p>
            <a:pPr lvl="1"/>
            <a:r>
              <a:rPr lang="en-US" dirty="0" err="1" smtClean="0"/>
              <a:t>Join</a:t>
            </a:r>
            <a:r>
              <a:rPr lang="en-US" baseline="-25000" dirty="0" err="1" smtClean="0"/>
              <a:t>UNINTERPRETED</a:t>
            </a:r>
            <a:r>
              <a:rPr lang="en-US" baseline="-25000" dirty="0" smtClean="0"/>
              <a:t> FNS </a:t>
            </a:r>
            <a:r>
              <a:rPr lang="en-US" dirty="0" smtClean="0"/>
              <a:t>described in [</a:t>
            </a:r>
            <a:r>
              <a:rPr lang="en-US" dirty="0" err="1" smtClean="0"/>
              <a:t>Gulwani</a:t>
            </a:r>
            <a:r>
              <a:rPr lang="en-US" dirty="0" smtClean="0"/>
              <a:t>, </a:t>
            </a:r>
            <a:r>
              <a:rPr lang="en-US" dirty="0" err="1" smtClean="0"/>
              <a:t>Necula</a:t>
            </a:r>
            <a:r>
              <a:rPr lang="en-US" dirty="0" smtClean="0"/>
              <a:t>, SAS ’04].</a:t>
            </a:r>
          </a:p>
          <a:p>
            <a:endParaRPr lang="en-US" dirty="0" smtClean="0"/>
          </a:p>
          <a:p>
            <a:r>
              <a:rPr lang="en-US" dirty="0" smtClean="0"/>
              <a:t>Similarly for Widen</a:t>
            </a:r>
            <a:r>
              <a:rPr lang="en-US" sz="2600" dirty="0" smtClean="0"/>
              <a:t> 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25</a:t>
            </a:fld>
            <a:r>
              <a:rPr lang="en-US" dirty="0" smtClean="0"/>
              <a:t>/32</a:t>
            </a:r>
            <a:endParaRPr lang="en-US" dirty="0"/>
          </a:p>
        </p:txBody>
      </p:sp>
    </p:spTree>
  </p:cSld>
  <p:clrMapOvr>
    <a:masterClrMapping/>
  </p:clrMapOvr>
  <p:transition advTm="156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8461" y="1142999"/>
            <a:ext cx="8327572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disjunctive/non-linear invariants</a:t>
            </a:r>
          </a:p>
          <a:p>
            <a:pPr lvl="2"/>
            <a:r>
              <a:rPr lang="en-US" dirty="0" smtClean="0"/>
              <a:t>Multiple Counter Instrumentation (POPL ‘09a)</a:t>
            </a:r>
          </a:p>
          <a:p>
            <a:pPr lvl="2"/>
            <a:r>
              <a:rPr lang="en-US" dirty="0" smtClean="0"/>
              <a:t>Control Flow Refinement (PLDI ’09a)</a:t>
            </a:r>
          </a:p>
          <a:p>
            <a:pPr lvl="1"/>
            <a:r>
              <a:rPr lang="en-US" dirty="0" smtClean="0"/>
              <a:t>Reduce need for partition-size invariants.</a:t>
            </a:r>
          </a:p>
          <a:p>
            <a:pPr lvl="2"/>
            <a:r>
              <a:rPr lang="en-US" dirty="0" smtClean="0"/>
              <a:t>Quantitative Attributes Instrumentation (POPL ‘09a)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lvl="1"/>
            <a:r>
              <a:rPr lang="en-US" dirty="0" smtClean="0"/>
              <a:t>Partition-size Abstract Domain (POPL ‘09b)</a:t>
            </a:r>
          </a:p>
          <a:p>
            <a:pPr lvl="1"/>
            <a:r>
              <a:rPr lang="en-US" dirty="0" smtClean="0"/>
              <a:t>Non-linear Abstract Domain (CAV ‘08)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/>
            <a:r>
              <a:rPr lang="en-US" dirty="0" smtClean="0"/>
              <a:t>Iterative (PLDI ‘06)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Constraint-based (PLDI ‘08, PLDI ‘09b)</a:t>
            </a:r>
          </a:p>
          <a:p>
            <a:pPr lvl="1"/>
            <a:r>
              <a:rPr lang="en-US" dirty="0" smtClean="0"/>
              <a:t>Pattern Matching (Ongoing work)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26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    Art of Invariant </a:t>
            </a:r>
            <a:r>
              <a:rPr lang="en-US" dirty="0" smtClean="0">
                <a:solidFill>
                  <a:schemeClr val="tx1"/>
                </a:solidFill>
              </a:rPr>
              <a:t>Generation for Bound Analysis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297994" y="1677774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548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provides templates for invariants (e.g., some </a:t>
            </a:r>
            <a:r>
              <a:rPr lang="en-US" dirty="0" err="1" smtClean="0"/>
              <a:t>boolean</a:t>
            </a:r>
            <a:r>
              <a:rPr lang="en-US" dirty="0" smtClean="0"/>
              <a:t> combination of </a:t>
            </a:r>
            <a:r>
              <a:rPr lang="en-US" dirty="0" smtClean="0">
                <a:latin typeface="Segoe UI"/>
              </a:rPr>
              <a:t>a</a:t>
            </a:r>
            <a:r>
              <a:rPr lang="en-US" baseline="-25000" dirty="0" smtClean="0">
                <a:latin typeface="Segoe UI"/>
              </a:rPr>
              <a:t>0</a:t>
            </a:r>
            <a:r>
              <a:rPr lang="en-US" dirty="0" smtClean="0">
                <a:latin typeface="Segoe UI"/>
              </a:rPr>
              <a:t>+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</a:t>
            </a:r>
            <a:r>
              <a:rPr lang="en-US" baseline="-25000" dirty="0" err="1" smtClean="0">
                <a:latin typeface="Segoe UI"/>
                <a:sym typeface="Symbol" pitchFamily="18" charset="2"/>
              </a:rPr>
              <a:t>i</a:t>
            </a:r>
            <a:r>
              <a:rPr lang="en-US" dirty="0" err="1" smtClean="0">
                <a:latin typeface="Segoe UI"/>
              </a:rPr>
              <a:t>a</a:t>
            </a:r>
            <a:r>
              <a:rPr lang="en-US" baseline="-25000" dirty="0" err="1" smtClean="0">
                <a:latin typeface="Segoe UI"/>
              </a:rPr>
              <a:t>i</a:t>
            </a:r>
            <a:r>
              <a:rPr lang="en-US" dirty="0" err="1" smtClean="0">
                <a:latin typeface="Segoe UI"/>
              </a:rPr>
              <a:t>x</a:t>
            </a:r>
            <a:r>
              <a:rPr lang="en-US" baseline="-25000" dirty="0" err="1" smtClean="0">
                <a:latin typeface="Segoe UI"/>
              </a:rPr>
              <a:t>i</a:t>
            </a:r>
            <a:r>
              <a:rPr lang="en-US" dirty="0" smtClean="0">
                <a:latin typeface="Segoe UI"/>
              </a:rPr>
              <a:t> </a:t>
            </a:r>
            <a:r>
              <a:rPr lang="en-US" dirty="0" smtClean="0">
                <a:latin typeface="cmsy10" pitchFamily="34" charset="0"/>
              </a:rPr>
              <a:t>¸</a:t>
            </a:r>
            <a:r>
              <a:rPr lang="en-US" dirty="0" smtClean="0">
                <a:latin typeface="Segoe UI"/>
              </a:rPr>
              <a:t> 0</a:t>
            </a:r>
            <a:r>
              <a:rPr lang="en-US" dirty="0" smtClean="0">
                <a:latin typeface="+mj-lt"/>
              </a:rPr>
              <a:t>). </a:t>
            </a:r>
          </a:p>
          <a:p>
            <a:pPr lvl="1"/>
            <a:r>
              <a:rPr lang="en-US" dirty="0" smtClean="0">
                <a:latin typeface="+mj-lt"/>
              </a:rPr>
              <a:t>The trick now is to generate constraints over </a:t>
            </a:r>
            <a:r>
              <a:rPr lang="en-US" dirty="0" err="1" smtClean="0">
                <a:latin typeface="Segoe UI"/>
              </a:rPr>
              <a:t>a</a:t>
            </a:r>
            <a:r>
              <a:rPr lang="en-US" baseline="-25000" dirty="0" err="1" smtClean="0">
                <a:latin typeface="Segoe UI"/>
              </a:rPr>
              <a:t>i</a:t>
            </a:r>
            <a:r>
              <a:rPr lang="en-US" dirty="0" err="1" smtClean="0">
                <a:latin typeface="+mj-lt"/>
              </a:rPr>
              <a:t>’s</a:t>
            </a:r>
            <a:r>
              <a:rPr lang="en-US" dirty="0" smtClean="0">
                <a:latin typeface="+mj-lt"/>
              </a:rPr>
              <a:t> that establish inductiveness of the invariant. </a:t>
            </a:r>
          </a:p>
          <a:p>
            <a:pPr lvl="1"/>
            <a:r>
              <a:rPr lang="en-US" dirty="0" smtClean="0">
                <a:latin typeface="+mj-lt"/>
              </a:rPr>
              <a:t>The constraints are then solved for </a:t>
            </a:r>
            <a:r>
              <a:rPr lang="en-US" dirty="0" err="1" smtClean="0">
                <a:latin typeface="Segoe UI"/>
              </a:rPr>
              <a:t>a</a:t>
            </a:r>
            <a:r>
              <a:rPr lang="en-US" baseline="-25000" dirty="0" err="1" smtClean="0">
                <a:latin typeface="Segoe UI"/>
              </a:rPr>
              <a:t>i</a:t>
            </a:r>
            <a:r>
              <a:rPr lang="en-US" dirty="0" err="1" smtClean="0">
                <a:latin typeface="+mj-lt"/>
              </a:rPr>
              <a:t>’s</a:t>
            </a:r>
            <a:r>
              <a:rPr lang="en-US" dirty="0" smtClean="0">
                <a:latin typeface="+mj-lt"/>
              </a:rPr>
              <a:t> using off-the-shelf constraint solvers. There is no iteration.</a:t>
            </a:r>
          </a:p>
          <a:p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This technique is especially suited for bound analysis since we are looking for invariants of the form c </a:t>
            </a:r>
            <a:r>
              <a:rPr lang="en-US" dirty="0" smtClean="0">
                <a:latin typeface="cmsy10" pitchFamily="34" charset="0"/>
              </a:rPr>
              <a:t>·</a:t>
            </a:r>
            <a:r>
              <a:rPr lang="en-US" dirty="0" smtClean="0">
                <a:latin typeface="+mj-lt"/>
              </a:rPr>
              <a:t> Function(inputs)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27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Constraint-based </a:t>
            </a:r>
            <a:r>
              <a:rPr lang="en-US" dirty="0" err="1" smtClean="0"/>
              <a:t>Fixpoint</a:t>
            </a:r>
            <a:r>
              <a:rPr lang="en-US" dirty="0" smtClean="0"/>
              <a:t> over Arithmetic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8461" y="1142999"/>
            <a:ext cx="8327572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disjunctive/non-linear invariants</a:t>
            </a:r>
          </a:p>
          <a:p>
            <a:pPr lvl="2"/>
            <a:r>
              <a:rPr lang="en-US" dirty="0" smtClean="0"/>
              <a:t>Multiple Counter Instrumentation (POPL ‘09a)</a:t>
            </a:r>
          </a:p>
          <a:p>
            <a:pPr lvl="2"/>
            <a:r>
              <a:rPr lang="en-US" dirty="0" smtClean="0"/>
              <a:t>Control Flow Refinement (PLDI ’09a)</a:t>
            </a:r>
          </a:p>
          <a:p>
            <a:pPr lvl="1"/>
            <a:r>
              <a:rPr lang="en-US" dirty="0" smtClean="0"/>
              <a:t>Reduce need for partition-size invariants.</a:t>
            </a:r>
          </a:p>
          <a:p>
            <a:pPr lvl="2"/>
            <a:r>
              <a:rPr lang="en-US" dirty="0" smtClean="0"/>
              <a:t>Quantitative Attributes Instrumentation (POPL ‘09a)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lvl="1"/>
            <a:r>
              <a:rPr lang="en-US" dirty="0" smtClean="0"/>
              <a:t>Partition-size Abstract Domain (POPL ‘09b)</a:t>
            </a:r>
          </a:p>
          <a:p>
            <a:pPr lvl="1"/>
            <a:r>
              <a:rPr lang="en-US" dirty="0" smtClean="0"/>
              <a:t>Non-linear Abstract Domain (CAV ‘08)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/>
            <a:r>
              <a:rPr lang="en-US" dirty="0" smtClean="0"/>
              <a:t>Iterative (PLDI ‘06)</a:t>
            </a:r>
          </a:p>
          <a:p>
            <a:pPr lvl="1"/>
            <a:r>
              <a:rPr lang="en-US" dirty="0" smtClean="0"/>
              <a:t>Constraint-based (PLDI ‘08, PLDI ‘09b)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Pattern Matching (Ongoing work)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28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    Art of Invariant </a:t>
            </a:r>
            <a:r>
              <a:rPr lang="en-US" dirty="0" smtClean="0">
                <a:solidFill>
                  <a:schemeClr val="tx1"/>
                </a:solidFill>
              </a:rPr>
              <a:t>Generation for Bound Analysis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297994" y="1677774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548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5115" y="1143000"/>
            <a:ext cx="8287472" cy="5029200"/>
          </a:xfrm>
        </p:spPr>
        <p:txBody>
          <a:bodyPr/>
          <a:lstStyle/>
          <a:p>
            <a:r>
              <a:rPr lang="en-US" dirty="0" smtClean="0"/>
              <a:t>Provide immediate feedback during code development</a:t>
            </a:r>
          </a:p>
          <a:p>
            <a:pPr lvl="1"/>
            <a:r>
              <a:rPr lang="en-US" dirty="0" smtClean="0"/>
              <a:t>Use of unfamiliar APIs</a:t>
            </a:r>
          </a:p>
          <a:p>
            <a:pPr lvl="1"/>
            <a:r>
              <a:rPr lang="en-US" dirty="0" smtClean="0"/>
              <a:t>Code Editing</a:t>
            </a:r>
          </a:p>
          <a:p>
            <a:pPr lvl="1"/>
            <a:endParaRPr lang="en-US" sz="2000" dirty="0" smtClean="0"/>
          </a:p>
          <a:p>
            <a:r>
              <a:rPr lang="en-US" dirty="0" smtClean="0"/>
              <a:t>Performance Analysis</a:t>
            </a:r>
          </a:p>
          <a:p>
            <a:pPr lvl="1"/>
            <a:r>
              <a:rPr lang="en-US" dirty="0" smtClean="0"/>
              <a:t>Identify corner cases (unlike profiling)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</p:spTree>
  </p:cSld>
  <p:clrMapOvr>
    <a:masterClrMapping/>
  </p:clrMapOvr>
  <p:transition advTm="9527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3761" y="1012368"/>
            <a:ext cx="8407729" cy="1491346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Bounds for a loop with a single/similar paths T can be computed most efficiently using a few patterns/rules.</a:t>
            </a:r>
          </a:p>
          <a:p>
            <a:pPr lvl="1"/>
            <a:r>
              <a:rPr lang="en-US" dirty="0" smtClean="0"/>
              <a:t>Program Transformation techniques are used to translate multi-path loops into single-path loops.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29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Pattern-Matching Based Technique</a:t>
            </a:r>
            <a:endParaRPr 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 bwMode="auto">
          <a:xfrm>
            <a:off x="285006" y="2626477"/>
            <a:ext cx="8573985" cy="138842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</a:t>
            </a:r>
            <a:r>
              <a:rPr lang="en-US" sz="2400" kern="0" noProof="0" dirty="0" smtClean="0">
                <a:solidFill>
                  <a:schemeClr val="accent2"/>
                </a:solidFill>
                <a:latin typeface="Comic Sans MS"/>
              </a:rPr>
              <a:t>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)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 &gt; 0 and e[X’/X]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·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e-1, then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Bound(T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is 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</a:t>
            </a:r>
            <a:r>
              <a:rPr lang="en-US" sz="2400" kern="0" dirty="0" smtClean="0">
                <a:solidFill>
                  <a:schemeClr val="accent2"/>
                </a:solidFill>
                <a:latin typeface="Comic Sans MS"/>
              </a:rPr>
              <a:t>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)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 &gt; 1 and e[X’/X]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·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e/2, then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Bound(T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is log(e).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±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false, then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/>
                <a:ea typeface="+mn-ea"/>
                <a:cs typeface="+mn-cs"/>
              </a:rPr>
              <a:t>Bound(T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is 1.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283032" y="4691752"/>
            <a:ext cx="1890154" cy="984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i’</a:t>
            </a:r>
            <a:r>
              <a:rPr lang="en-US" sz="2400" kern="0" dirty="0" smtClean="0">
                <a:latin typeface="cmsy10"/>
              </a:rPr>
              <a:t>¸</a:t>
            </a:r>
            <a:r>
              <a:rPr lang="en-US" sz="2400" kern="0" dirty="0" smtClean="0">
                <a:latin typeface="+mn-lt"/>
              </a:rPr>
              <a:t>i+1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err="1" smtClean="0">
                <a:latin typeface="+mn-lt"/>
              </a:rPr>
              <a:t>i</a:t>
            </a:r>
            <a:r>
              <a:rPr lang="en-US" sz="2400" kern="0" dirty="0" smtClean="0">
                <a:latin typeface="+mn-lt"/>
              </a:rPr>
              <a:t>&lt;n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n-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1"/>
          <p:cNvSpPr txBox="1">
            <a:spLocks/>
          </p:cNvSpPr>
          <p:nvPr/>
        </p:nvSpPr>
        <p:spPr bwMode="auto">
          <a:xfrm>
            <a:off x="2541329" y="4691756"/>
            <a:ext cx="3198420" cy="984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err="1" smtClean="0">
                <a:latin typeface="+mn-lt"/>
              </a:rPr>
              <a:t>i</a:t>
            </a:r>
            <a:r>
              <a:rPr lang="en-US" sz="2400" kern="0" dirty="0" smtClean="0">
                <a:latin typeface="+mn-lt"/>
              </a:rPr>
              <a:t>’=2*</a:t>
            </a:r>
            <a:r>
              <a:rPr lang="en-US" sz="2400" kern="0" dirty="0" err="1" smtClean="0">
                <a:latin typeface="+mn-lt"/>
              </a:rPr>
              <a:t>i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err="1" smtClean="0">
                <a:latin typeface="+mn-lt"/>
              </a:rPr>
              <a:t>i</a:t>
            </a:r>
            <a:r>
              <a:rPr lang="en-US" sz="2400" kern="0" dirty="0" smtClean="0">
                <a:latin typeface="+mn-lt"/>
              </a:rPr>
              <a:t>&lt;n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log(n/</a:t>
            </a:r>
            <a:r>
              <a:rPr lang="en-US" sz="2400" kern="0" dirty="0" err="1" smtClean="0">
                <a:solidFill>
                  <a:srgbClr val="C00000"/>
                </a:solidFill>
                <a:latin typeface="+mn-lt"/>
              </a:rPr>
              <a:t>i</a:t>
            </a: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), provided i</a:t>
            </a:r>
            <a:r>
              <a:rPr lang="en-US" sz="2400" kern="0" dirty="0" smtClean="0">
                <a:solidFill>
                  <a:srgbClr val="C00000"/>
                </a:solidFill>
                <a:latin typeface="cmsy10"/>
              </a:rPr>
              <a:t>¸</a:t>
            </a: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1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 bwMode="auto">
          <a:xfrm>
            <a:off x="6070281" y="4687797"/>
            <a:ext cx="2630382" cy="984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flag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flag’=false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noProof="0" dirty="0" smtClean="0">
                <a:solidFill>
                  <a:srgbClr val="C00000"/>
                </a:solidFill>
                <a:latin typeface="+mn-lt"/>
              </a:rPr>
              <a:t>1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288972" y="5800116"/>
            <a:ext cx="1824840" cy="984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i</a:t>
            </a:r>
            <a:r>
              <a:rPr lang="en-US" sz="2400" kern="0" dirty="0" smtClean="0">
                <a:latin typeface="Symbol"/>
                <a:sym typeface="Symbol"/>
              </a:rPr>
              <a:t></a:t>
            </a:r>
            <a:r>
              <a:rPr lang="en-US" sz="2400" kern="0" dirty="0" smtClean="0">
                <a:latin typeface="+mn-lt"/>
              </a:rPr>
              <a:t>0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</a:t>
            </a:r>
            <a:r>
              <a:rPr lang="en-US" sz="2400" kern="0" dirty="0" err="1" smtClean="0">
                <a:latin typeface="+mn-lt"/>
              </a:rPr>
              <a:t>i</a:t>
            </a:r>
            <a:r>
              <a:rPr lang="en-US" sz="2400" kern="0" dirty="0" smtClean="0">
                <a:latin typeface="+mn-lt"/>
              </a:rPr>
              <a:t>’=</a:t>
            </a:r>
            <a:r>
              <a:rPr lang="en-US" sz="2400" kern="0" dirty="0" err="1" smtClean="0">
                <a:latin typeface="+mn-lt"/>
              </a:rPr>
              <a:t>i</a:t>
            </a:r>
            <a:r>
              <a:rPr lang="en-US" sz="2400" kern="0" dirty="0" smtClean="0">
                <a:latin typeface="+mn-lt"/>
              </a:rPr>
              <a:t>&lt;&lt;1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32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2303798" y="5808007"/>
            <a:ext cx="4608623" cy="9520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latin typeface="+mn-lt"/>
              </a:rPr>
              <a:t>y </a:t>
            </a:r>
            <a:r>
              <a:rPr lang="en-US" sz="2400" kern="0" dirty="0" smtClean="0">
                <a:latin typeface="Symbol"/>
                <a:sym typeface="Symbol"/>
              </a:rPr>
              <a:t></a:t>
            </a:r>
            <a:r>
              <a:rPr lang="en-US" sz="2400" kern="0" dirty="0" smtClean="0">
                <a:latin typeface="+mn-lt"/>
              </a:rPr>
              <a:t> Null </a:t>
            </a:r>
            <a:r>
              <a:rPr lang="en-US" sz="2400" kern="0" dirty="0" smtClean="0">
                <a:latin typeface="cmsy10"/>
              </a:rPr>
              <a:t>Æ</a:t>
            </a:r>
            <a:r>
              <a:rPr lang="en-US" sz="2400" kern="0" dirty="0" smtClean="0">
                <a:latin typeface="+mn-lt"/>
              </a:rPr>
              <a:t> y’ = </a:t>
            </a:r>
            <a:r>
              <a:rPr lang="en-US" sz="2400" kern="0" dirty="0" err="1" smtClean="0">
                <a:latin typeface="+mn-lt"/>
              </a:rPr>
              <a:t>y.Next</a:t>
            </a:r>
            <a:endParaRPr lang="en-US" sz="2400" kern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Length(y), provided y is acyclic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1893" y="4119756"/>
            <a:ext cx="1674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/>
              <a:t>Examples</a:t>
            </a:r>
            <a:endParaRPr lang="en-US" sz="2400" u="sng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5301" y="1132113"/>
            <a:ext cx="7707096" cy="510540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Undergraduate Textbook on Algorithms by </a:t>
            </a:r>
            <a:r>
              <a:rPr lang="en-US" dirty="0" err="1" smtClean="0"/>
              <a:t>Cormen</a:t>
            </a:r>
            <a:r>
              <a:rPr lang="en-US" dirty="0" smtClean="0"/>
              <a:t>, </a:t>
            </a:r>
            <a:r>
              <a:rPr lang="en-US" dirty="0" err="1" smtClean="0"/>
              <a:t>Leiserson</a:t>
            </a:r>
            <a:r>
              <a:rPr lang="en-US" dirty="0" smtClean="0"/>
              <a:t>, </a:t>
            </a:r>
            <a:r>
              <a:rPr lang="en-US" dirty="0" err="1" smtClean="0"/>
              <a:t>Rivest</a:t>
            </a:r>
            <a:r>
              <a:rPr lang="en-US" dirty="0" smtClean="0"/>
              <a:t>, Stein describes 3 fundamental methods for recurrence solving:</a:t>
            </a:r>
          </a:p>
          <a:p>
            <a:pPr>
              <a:buNone/>
            </a:pPr>
            <a:r>
              <a:rPr lang="en-US" dirty="0" smtClean="0"/>
              <a:t>Example of a recurrence: T(n)=T(n-1)+2n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T(0)=0</a:t>
            </a:r>
          </a:p>
          <a:p>
            <a:r>
              <a:rPr lang="en-US" dirty="0" smtClean="0"/>
              <a:t>Iteration Method</a:t>
            </a:r>
          </a:p>
          <a:p>
            <a:pPr lvl="1"/>
            <a:r>
              <a:rPr lang="en-US" dirty="0" smtClean="0"/>
              <a:t>Expands/unfolds the recurrence relation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Similar to Iterative </a:t>
            </a:r>
            <a:r>
              <a:rPr lang="en-US" dirty="0" err="1" smtClean="0">
                <a:solidFill>
                  <a:schemeClr val="accent2"/>
                </a:solidFill>
              </a:rPr>
              <a:t>Fixpoint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/>
              <a:t>Substitution Method</a:t>
            </a:r>
          </a:p>
          <a:p>
            <a:pPr lvl="1"/>
            <a:r>
              <a:rPr lang="en-US" dirty="0" smtClean="0"/>
              <a:t>Assumes a template for a closed-form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Similar to Constraint-based </a:t>
            </a:r>
            <a:r>
              <a:rPr lang="en-US" dirty="0" err="1" smtClean="0">
                <a:solidFill>
                  <a:schemeClr val="accent2"/>
                </a:solidFill>
              </a:rPr>
              <a:t>Fixpoint</a:t>
            </a:r>
            <a:endParaRPr lang="en-US" dirty="0" smtClean="0">
              <a:solidFill>
                <a:schemeClr val="accent2"/>
              </a:solidFill>
            </a:endParaRPr>
          </a:p>
          <a:p>
            <a:r>
              <a:rPr lang="en-US" dirty="0" smtClean="0"/>
              <a:t>Masters Theorem</a:t>
            </a:r>
          </a:p>
          <a:p>
            <a:pPr lvl="1"/>
            <a:r>
              <a:rPr lang="en-US" dirty="0" smtClean="0"/>
              <a:t>Provides a cook-book solution for T(n)=</a:t>
            </a:r>
            <a:r>
              <a:rPr lang="en-US" dirty="0" err="1" smtClean="0"/>
              <a:t>aT</a:t>
            </a:r>
            <a:r>
              <a:rPr lang="en-US" dirty="0" smtClean="0"/>
              <a:t>(n/b)+f(n)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Similar to Pattern Matching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30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r>
              <a:rPr lang="en-US" dirty="0" smtClean="0"/>
              <a:t>Recurrence Solving Techniques </a:t>
            </a:r>
            <a:r>
              <a:rPr lang="en-US" dirty="0" smtClean="0">
                <a:solidFill>
                  <a:schemeClr val="accent3"/>
                </a:solidFill>
              </a:rPr>
              <a:t>vs. Our </a:t>
            </a:r>
            <a:r>
              <a:rPr lang="en-US" dirty="0" err="1" smtClean="0">
                <a:solidFill>
                  <a:schemeClr val="accent3"/>
                </a:solidFill>
              </a:rPr>
              <a:t>Fixpoint</a:t>
            </a:r>
            <a:r>
              <a:rPr lang="en-US" dirty="0" smtClean="0">
                <a:solidFill>
                  <a:schemeClr val="accent3"/>
                </a:solidFill>
              </a:rPr>
              <a:t> Brush</a:t>
            </a:r>
            <a:endParaRPr lang="en-US" dirty="0">
              <a:solidFill>
                <a:schemeClr val="accent3"/>
              </a:solidFill>
            </a:endParaRPr>
          </a:p>
        </p:txBody>
      </p:sp>
      <p:pic>
        <p:nvPicPr>
          <p:cNvPr id="3076" name="Picture 4" descr="C:\Users\sumitg\Pictures\cl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9" y="972909"/>
            <a:ext cx="1601561" cy="1926275"/>
          </a:xfrm>
          <a:prstGeom prst="rect">
            <a:avLst/>
          </a:prstGeom>
          <a:noFill/>
        </p:spPr>
      </p:pic>
      <p:sp>
        <p:nvSpPr>
          <p:cNvPr id="7" name="Title 3"/>
          <p:cNvSpPr txBox="1">
            <a:spLocks/>
          </p:cNvSpPr>
          <p:nvPr/>
        </p:nvSpPr>
        <p:spPr bwMode="auto">
          <a:xfrm>
            <a:off x="0" y="312236"/>
            <a:ext cx="9144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Recurrence Solving Techniques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vs. Our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Fixpoint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Brush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3657" y="979709"/>
            <a:ext cx="8262257" cy="5540829"/>
          </a:xfrm>
        </p:spPr>
        <p:txBody>
          <a:bodyPr/>
          <a:lstStyle/>
          <a:p>
            <a:r>
              <a:rPr lang="en-US" dirty="0" smtClean="0"/>
              <a:t>Implements following design choices.</a:t>
            </a:r>
          </a:p>
          <a:p>
            <a:pPr lvl="1"/>
            <a:r>
              <a:rPr lang="en-US" dirty="0" smtClean="0"/>
              <a:t>Non-trivial program transformations + Linear arithmetic + Pattern matching</a:t>
            </a:r>
          </a:p>
          <a:p>
            <a:r>
              <a:rPr lang="en-US" dirty="0" smtClean="0"/>
              <a:t>Built over Phoenix Compiler Infrastructure</a:t>
            </a:r>
          </a:p>
          <a:p>
            <a:pPr lvl="1"/>
            <a:r>
              <a:rPr lang="en-US" dirty="0" smtClean="0"/>
              <a:t>Can handle C++ source code, C++/</a:t>
            </a:r>
            <a:r>
              <a:rPr lang="en-US" dirty="0" err="1" smtClean="0"/>
              <a:t>.Net</a:t>
            </a:r>
            <a:r>
              <a:rPr lang="en-US" dirty="0" smtClean="0"/>
              <a:t> binaries</a:t>
            </a:r>
          </a:p>
          <a:p>
            <a:r>
              <a:rPr lang="en-US" dirty="0" smtClean="0"/>
              <a:t>Uses Z3 SMT solver as the logical reasoning engine.</a:t>
            </a:r>
          </a:p>
          <a:p>
            <a:pPr lvl="1"/>
            <a:r>
              <a:rPr lang="en-US" dirty="0" smtClean="0"/>
              <a:t>Can reason about loops that iterate using arithmetic, bit-vector, </a:t>
            </a:r>
            <a:r>
              <a:rPr lang="en-US" dirty="0" err="1" smtClean="0"/>
              <a:t>boolean</a:t>
            </a:r>
            <a:r>
              <a:rPr lang="en-US" dirty="0" smtClean="0"/>
              <a:t>, list/collection variables.</a:t>
            </a:r>
          </a:p>
          <a:p>
            <a:r>
              <a:rPr lang="en-US" dirty="0" smtClean="0"/>
              <a:t>Success ratio of 60-90% for computing loop bounds.</a:t>
            </a:r>
          </a:p>
          <a:p>
            <a:r>
              <a:rPr lang="en-US" dirty="0" smtClean="0"/>
              <a:t>Some representative failure cases (because of current lack of inter-procedural reasoning):</a:t>
            </a:r>
          </a:p>
          <a:p>
            <a:pPr lvl="1"/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:=0; </a:t>
            </a:r>
            <a:r>
              <a:rPr lang="en-US" dirty="0" err="1" smtClean="0"/>
              <a:t>i</a:t>
            </a:r>
            <a:r>
              <a:rPr lang="en-US" dirty="0" smtClean="0"/>
              <a:t>&lt;n; </a:t>
            </a:r>
            <a:r>
              <a:rPr lang="en-US" dirty="0" err="1" smtClean="0"/>
              <a:t>i</a:t>
            </a:r>
            <a:r>
              <a:rPr lang="en-US" dirty="0" smtClean="0"/>
              <a:t> := </a:t>
            </a:r>
            <a:r>
              <a:rPr lang="en-US" dirty="0" err="1" smtClean="0"/>
              <a:t>i+g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:=0; </a:t>
            </a:r>
            <a:r>
              <a:rPr lang="en-US" dirty="0" err="1" smtClean="0"/>
              <a:t>i</a:t>
            </a:r>
            <a:r>
              <a:rPr lang="en-US" sz="2400" dirty="0" err="1" smtClean="0">
                <a:solidFill>
                  <a:srgbClr val="000000"/>
                </a:solidFill>
                <a:latin typeface="Symbol"/>
                <a:ea typeface="+mn-ea"/>
                <a:cs typeface="+mn-cs"/>
                <a:sym typeface="Symbol"/>
              </a:rPr>
              <a:t></a:t>
            </a:r>
            <a:r>
              <a:rPr lang="en-US" dirty="0" err="1" smtClean="0"/>
              <a:t>g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r>
              <a:rPr lang="en-US" dirty="0" smtClean="0"/>
              <a:t> := i+1)</a:t>
            </a:r>
          </a:p>
          <a:p>
            <a:pPr lvl="1"/>
            <a:r>
              <a:rPr lang="en-US" dirty="0" smtClean="0"/>
              <a:t>for (</a:t>
            </a:r>
            <a:r>
              <a:rPr lang="en-US" dirty="0" err="1" smtClean="0"/>
              <a:t>i</a:t>
            </a:r>
            <a:r>
              <a:rPr lang="en-US" dirty="0" smtClean="0"/>
              <a:t>:=0; </a:t>
            </a:r>
            <a:r>
              <a:rPr lang="en-US" dirty="0" err="1" smtClean="0"/>
              <a:t>i</a:t>
            </a:r>
            <a:r>
              <a:rPr lang="en-US" dirty="0" smtClean="0"/>
              <a:t>&lt;n; </a:t>
            </a:r>
            <a:r>
              <a:rPr lang="en-US" dirty="0" err="1" smtClean="0"/>
              <a:t>i</a:t>
            </a:r>
            <a:r>
              <a:rPr lang="en-US" dirty="0" smtClean="0"/>
              <a:t> := P(</a:t>
            </a:r>
            <a:r>
              <a:rPr lang="en-US" dirty="0" err="1" smtClean="0"/>
              <a:t>i</a:t>
            </a:r>
            <a:r>
              <a:rPr lang="en-US" dirty="0" smtClean="0"/>
              <a:t>));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31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 tool</a:t>
            </a:r>
            <a:endParaRPr lang="en-US" dirty="0"/>
          </a:p>
        </p:txBody>
      </p:sp>
      <p:pic>
        <p:nvPicPr>
          <p:cNvPr id="5" name="Picture 2" descr="http://research.microsoft.com/users/sumitg/pubs/speed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8122" y="0"/>
            <a:ext cx="952500" cy="11811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2" y="1143000"/>
            <a:ext cx="8937171" cy="5236029"/>
          </a:xfrm>
        </p:spPr>
        <p:txBody>
          <a:bodyPr/>
          <a:lstStyle/>
          <a:p>
            <a:r>
              <a:rPr lang="en-US" dirty="0" smtClean="0"/>
              <a:t>Bound Analysis</a:t>
            </a:r>
          </a:p>
          <a:p>
            <a:pPr lvl="1"/>
            <a:r>
              <a:rPr lang="en-US" dirty="0" smtClean="0"/>
              <a:t>An application area waiting to benefit from advances in invariant generation technology.</a:t>
            </a:r>
          </a:p>
          <a:p>
            <a:pPr lvl="1"/>
            <a:r>
              <a:rPr lang="en-US" dirty="0" smtClean="0"/>
              <a:t>Several important/open/challenging problems</a:t>
            </a:r>
          </a:p>
          <a:p>
            <a:pPr lvl="2"/>
            <a:r>
              <a:rPr lang="en-US" dirty="0" smtClean="0"/>
              <a:t>Concurrent Procedures, Average-case Bounds</a:t>
            </a:r>
          </a:p>
          <a:p>
            <a:pPr lvl="2">
              <a:buNone/>
            </a:pPr>
            <a:endParaRPr lang="en-US" dirty="0" smtClean="0"/>
          </a:p>
          <a:p>
            <a:r>
              <a:rPr lang="en-US" dirty="0" smtClean="0"/>
              <a:t>Art of Invariant Generation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Program Transformations </a:t>
            </a:r>
            <a:r>
              <a:rPr lang="en-US" dirty="0" smtClean="0"/>
              <a:t>+ </a:t>
            </a:r>
            <a:r>
              <a:rPr lang="en-US" dirty="0" smtClean="0">
                <a:solidFill>
                  <a:srgbClr val="009900"/>
                </a:solidFill>
              </a:rPr>
              <a:t>Colorful Logic</a:t>
            </a:r>
            <a:r>
              <a:rPr lang="en-US" dirty="0" smtClean="0"/>
              <a:t> + </a:t>
            </a:r>
            <a:r>
              <a:rPr lang="en-US" dirty="0" err="1" smtClean="0">
                <a:solidFill>
                  <a:srgbClr val="C00000"/>
                </a:solidFill>
              </a:rPr>
              <a:t>Fixpoint</a:t>
            </a:r>
            <a:r>
              <a:rPr lang="en-US" dirty="0" smtClean="0">
                <a:solidFill>
                  <a:srgbClr val="C00000"/>
                </a:solidFill>
              </a:rPr>
              <a:t> Brush</a:t>
            </a:r>
          </a:p>
          <a:p>
            <a:pPr lvl="1"/>
            <a:r>
              <a:rPr lang="en-US" dirty="0" smtClean="0"/>
              <a:t>Abstract Interpretation/Data-flow Analysis/Model Checking</a:t>
            </a:r>
          </a:p>
          <a:p>
            <a:pPr lvl="2"/>
            <a:r>
              <a:rPr lang="en-US" dirty="0" smtClean="0">
                <a:solidFill>
                  <a:schemeClr val="accent2"/>
                </a:solidFill>
              </a:rPr>
              <a:t>None</a:t>
            </a:r>
            <a:r>
              <a:rPr lang="en-US" dirty="0" smtClean="0"/>
              <a:t> + </a:t>
            </a:r>
            <a:r>
              <a:rPr lang="en-US" dirty="0" smtClean="0">
                <a:solidFill>
                  <a:srgbClr val="009900"/>
                </a:solidFill>
              </a:rPr>
              <a:t>Analysis-specific</a:t>
            </a:r>
            <a:r>
              <a:rPr lang="en-US" dirty="0" smtClean="0"/>
              <a:t> + </a:t>
            </a:r>
            <a:r>
              <a:rPr lang="en-US" dirty="0" smtClean="0">
                <a:solidFill>
                  <a:srgbClr val="C00000"/>
                </a:solidFill>
              </a:rPr>
              <a:t>Iterative</a:t>
            </a:r>
          </a:p>
          <a:p>
            <a:pPr lvl="1"/>
            <a:r>
              <a:rPr lang="en-US" dirty="0" smtClean="0"/>
              <a:t>An effective design choice for bound analysis</a:t>
            </a:r>
          </a:p>
          <a:p>
            <a:pPr lvl="2"/>
            <a:r>
              <a:rPr lang="en-US" dirty="0" smtClean="0">
                <a:solidFill>
                  <a:schemeClr val="accent2"/>
                </a:solidFill>
              </a:rPr>
              <a:t>Non-trivial transformations </a:t>
            </a:r>
            <a:r>
              <a:rPr lang="en-US" dirty="0" smtClean="0"/>
              <a:t>+ </a:t>
            </a:r>
            <a:r>
              <a:rPr lang="en-US" dirty="0" smtClean="0">
                <a:solidFill>
                  <a:srgbClr val="009900"/>
                </a:solidFill>
              </a:rPr>
              <a:t>Linear </a:t>
            </a:r>
            <a:r>
              <a:rPr lang="en-US" dirty="0" err="1" smtClean="0">
                <a:solidFill>
                  <a:srgbClr val="009900"/>
                </a:solidFill>
              </a:rPr>
              <a:t>arith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/>
              <a:t>+ </a:t>
            </a:r>
            <a:r>
              <a:rPr lang="en-US" dirty="0" smtClean="0">
                <a:solidFill>
                  <a:srgbClr val="C00000"/>
                </a:solidFill>
              </a:rPr>
              <a:t>Pattern Matching</a:t>
            </a:r>
          </a:p>
          <a:p>
            <a:pPr lvl="3"/>
            <a:r>
              <a:rPr lang="en-US" dirty="0" smtClean="0"/>
              <a:t>SMT solvers perform precise reasoning of loop-free code. Pattern Matching performs role of inductive reasoning.</a:t>
            </a:r>
          </a:p>
          <a:p>
            <a:pPr lvl="2"/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32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409BE0C-D68E-4D56-901D-98EEF7E3E3A7}" type="slidenum">
              <a:rPr lang="en-US" smtClean="0"/>
              <a:pPr/>
              <a:t>3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64234" y="2442708"/>
            <a:ext cx="2516414" cy="866548"/>
          </a:xfrm>
          <a:solidFill>
            <a:srgbClr val="CCFFCC"/>
          </a:solidFill>
          <a:ln w="28575">
            <a:solidFill>
              <a:srgbClr val="00B05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sz="2800" dirty="0" smtClean="0"/>
              <a:t>while </a:t>
            </a:r>
            <a:r>
              <a:rPr lang="en-US" sz="2800" dirty="0" err="1" smtClean="0"/>
              <a:t>cond</a:t>
            </a:r>
            <a:r>
              <a:rPr lang="en-US" sz="2800" dirty="0" smtClean="0"/>
              <a:t> do 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sz="2800" dirty="0" smtClean="0"/>
              <a:t>    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</p:txBody>
      </p:sp>
      <p:sp>
        <p:nvSpPr>
          <p:cNvPr id="1152003" name="Rectangle 3"/>
          <p:cNvSpPr>
            <a:spLocks noChangeArrowheads="1"/>
          </p:cNvSpPr>
          <p:nvPr/>
        </p:nvSpPr>
        <p:spPr bwMode="auto">
          <a:xfrm>
            <a:off x="4876799" y="1937646"/>
            <a:ext cx="2855089" cy="1687286"/>
          </a:xfrm>
          <a:prstGeom prst="rect">
            <a:avLst/>
          </a:prstGeom>
          <a:solidFill>
            <a:srgbClr val="CCFFCC"/>
          </a:solidFill>
          <a:ln w="28575">
            <a:solidFill>
              <a:srgbClr val="00B05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C00000"/>
                </a:solidFill>
              </a:rPr>
              <a:t>c </a:t>
            </a:r>
            <a:r>
              <a:rPr lang="en-US" sz="2800" dirty="0">
                <a:solidFill>
                  <a:srgbClr val="C00000"/>
                </a:solidFill>
              </a:rPr>
              <a:t>:= 0;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800" dirty="0"/>
              <a:t>while </a:t>
            </a:r>
            <a:r>
              <a:rPr lang="en-US" sz="2800" dirty="0" err="1" smtClean="0"/>
              <a:t>cond</a:t>
            </a:r>
            <a:r>
              <a:rPr lang="en-US" sz="2800" dirty="0" smtClean="0"/>
              <a:t> </a:t>
            </a:r>
            <a:r>
              <a:rPr lang="en-US" sz="2800" dirty="0"/>
              <a:t>do 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800" dirty="0"/>
              <a:t>    </a:t>
            </a:r>
            <a:r>
              <a:rPr lang="en-US" sz="2800" dirty="0" smtClean="0">
                <a:solidFill>
                  <a:srgbClr val="C00000"/>
                </a:solidFill>
              </a:rPr>
              <a:t>c </a:t>
            </a:r>
            <a:r>
              <a:rPr lang="en-US" sz="2800" dirty="0">
                <a:solidFill>
                  <a:srgbClr val="C00000"/>
                </a:solidFill>
              </a:rPr>
              <a:t>:= </a:t>
            </a:r>
            <a:r>
              <a:rPr lang="en-US" sz="2800" dirty="0" smtClean="0">
                <a:solidFill>
                  <a:srgbClr val="C00000"/>
                </a:solidFill>
              </a:rPr>
              <a:t>c+1</a:t>
            </a:r>
            <a:r>
              <a:rPr lang="en-US" sz="2800" dirty="0">
                <a:solidFill>
                  <a:srgbClr val="C00000"/>
                </a:solidFill>
              </a:rPr>
              <a:t>;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800" dirty="0"/>
              <a:t>    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152004" name="Rectangle 4"/>
          <p:cNvSpPr>
            <a:spLocks noChangeArrowheads="1"/>
          </p:cNvSpPr>
          <p:nvPr/>
        </p:nvSpPr>
        <p:spPr bwMode="auto">
          <a:xfrm>
            <a:off x="97968" y="4844142"/>
            <a:ext cx="8915400" cy="1023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u="sng" dirty="0" smtClean="0"/>
              <a:t>Claim:</a:t>
            </a:r>
            <a:r>
              <a:rPr lang="en-US" sz="2800" dirty="0" smtClean="0"/>
              <a:t> If </a:t>
            </a:r>
            <a:r>
              <a:rPr lang="en-US" sz="2800" dirty="0" err="1" smtClean="0"/>
              <a:t>c</a:t>
            </a:r>
            <a:r>
              <a:rPr lang="en-US" sz="2800" dirty="0" err="1" smtClean="0">
                <a:latin typeface="cmsy10" pitchFamily="34" charset="0"/>
              </a:rPr>
              <a:t>·</a:t>
            </a:r>
            <a:r>
              <a:rPr lang="en-US" sz="2800" dirty="0" err="1" smtClean="0"/>
              <a:t>F</a:t>
            </a:r>
            <a:r>
              <a:rPr lang="en-US" sz="2800" dirty="0" smtClean="0"/>
              <a:t>(n) is a loop invariant, then </a:t>
            </a:r>
            <a:r>
              <a:rPr lang="en-US" sz="2800" dirty="0" smtClean="0">
                <a:solidFill>
                  <a:srgbClr val="C00000"/>
                </a:solidFill>
              </a:rPr>
              <a:t>Max(0,F(n)) </a:t>
            </a:r>
            <a:r>
              <a:rPr lang="en-US" sz="2800" dirty="0" smtClean="0"/>
              <a:t>is </a:t>
            </a:r>
            <a:r>
              <a:rPr lang="en-US" sz="2800" dirty="0"/>
              <a:t>an upper bound on </a:t>
            </a:r>
            <a:r>
              <a:rPr lang="en-US" sz="2800" dirty="0" smtClean="0"/>
              <a:t>number </a:t>
            </a:r>
            <a:r>
              <a:rPr lang="en-US" sz="2800" dirty="0"/>
              <a:t>of loop iterations.</a:t>
            </a:r>
          </a:p>
        </p:txBody>
      </p:sp>
      <p:sp>
        <p:nvSpPr>
          <p:cNvPr id="1152005" name="Line 5"/>
          <p:cNvSpPr>
            <a:spLocks noChangeShapeType="1"/>
          </p:cNvSpPr>
          <p:nvPr/>
        </p:nvSpPr>
        <p:spPr bwMode="auto">
          <a:xfrm>
            <a:off x="3263651" y="2841022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5" name="Rectangle 6"/>
          <p:cNvSpPr>
            <a:spLocks noGrp="1" noChangeArrowheads="1"/>
          </p:cNvSpPr>
          <p:nvPr>
            <p:ph type="title"/>
          </p:nvPr>
        </p:nvSpPr>
        <p:spPr>
          <a:xfrm>
            <a:off x="-104170" y="271463"/>
            <a:ext cx="9317620" cy="609600"/>
          </a:xfrm>
          <a:noFill/>
        </p:spPr>
        <p:txBody>
          <a:bodyPr/>
          <a:lstStyle/>
          <a:p>
            <a:pPr eaLnBrk="1" hangingPunct="1"/>
            <a:r>
              <a:rPr lang="en-US" sz="2900" dirty="0" smtClean="0"/>
              <a:t>Reducing Bound Analysis to Invariant Generation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0742" y="1883230"/>
            <a:ext cx="2253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9900"/>
                </a:solidFill>
              </a:rPr>
              <a:t>Inputs: </a:t>
            </a:r>
            <a:r>
              <a:rPr lang="en-US" sz="2400" dirty="0" err="1" smtClean="0">
                <a:solidFill>
                  <a:srgbClr val="009900"/>
                </a:solidFill>
              </a:rPr>
              <a:t>int</a:t>
            </a:r>
            <a:r>
              <a:rPr lang="en-US" sz="2400" dirty="0" smtClean="0">
                <a:solidFill>
                  <a:srgbClr val="009900"/>
                </a:solidFill>
              </a:rPr>
              <a:t> n</a:t>
            </a:r>
            <a:endParaRPr lang="en-US" sz="2400" dirty="0">
              <a:solidFill>
                <a:srgbClr val="0099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21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2003" grpId="0" animBg="1"/>
      <p:bldP spid="1152004" grpId="0"/>
      <p:bldP spid="11520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143001"/>
            <a:ext cx="7772400" cy="1894114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Claim: If </a:t>
            </a:r>
            <a:r>
              <a:rPr lang="en-US" dirty="0" err="1" smtClean="0">
                <a:solidFill>
                  <a:schemeClr val="accent2"/>
                </a:solidFill>
              </a:rPr>
              <a:t>c</a:t>
            </a:r>
            <a:r>
              <a:rPr lang="en-US" dirty="0" err="1" smtClean="0">
                <a:solidFill>
                  <a:schemeClr val="accent2"/>
                </a:solidFill>
                <a:latin typeface="cmsy10" pitchFamily="34" charset="0"/>
              </a:rPr>
              <a:t>·</a:t>
            </a:r>
            <a:r>
              <a:rPr lang="en-US" dirty="0" err="1" smtClean="0">
                <a:solidFill>
                  <a:schemeClr val="accent2"/>
                </a:solidFill>
              </a:rPr>
              <a:t>F</a:t>
            </a:r>
            <a:r>
              <a:rPr lang="en-US" dirty="0" smtClean="0">
                <a:solidFill>
                  <a:schemeClr val="accent2"/>
                </a:solidFill>
              </a:rPr>
              <a:t>(n) is a loop invariant, then Max(0,F(n)) is an upper bound on number of loop iterations.</a:t>
            </a:r>
            <a:endParaRPr lang="en-US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If we instead claim F(n) to be an upper bound, we get an unsound conclusion. Consider, for example: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Max Rule</a:t>
            </a:r>
            <a:endParaRPr lang="en-US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2030850" y="3046407"/>
            <a:ext cx="4914236" cy="1373194"/>
          </a:xfrm>
          <a:prstGeom prst="rect">
            <a:avLst/>
          </a:prstGeom>
          <a:solidFill>
            <a:srgbClr val="CCFFCC"/>
          </a:solidFill>
          <a:ln w="28575">
            <a:solidFill>
              <a:srgbClr val="0099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Test(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n1,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n2)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c1:=0; while (c1&lt;n1) c1++;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c2:=0; while (c2&lt;n2) c2++;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370115" y="4593772"/>
            <a:ext cx="8501742" cy="186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c1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msy10" pitchFamily="34" charset="0"/>
                <a:ea typeface="+mn-ea"/>
                <a:cs typeface="+mn-cs"/>
              </a:rPr>
              <a:t>·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n1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a loop invariant. Suppose we regard n1 to be an upper bound for first loop. (Similarly, for c2 and n2).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Thus, n1+n2 is an upper bound for Test procedure.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But this is clearly wrong when say n1=100 and n2=-100.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EFA4003-185D-48D3-96F7-9691BB94DF1C}" type="slidenum">
              <a:rPr lang="en-US" smtClean="0"/>
              <a:pPr/>
              <a:t>5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370114" y="304800"/>
            <a:ext cx="8349343" cy="609600"/>
          </a:xfrm>
        </p:spPr>
        <p:txBody>
          <a:bodyPr/>
          <a:lstStyle/>
          <a:p>
            <a:pPr eaLnBrk="1" hangingPunct="1"/>
            <a:r>
              <a:rPr lang="en-US" dirty="0" smtClean="0"/>
              <a:t>Example: Bound Analysis from Invariants</a:t>
            </a:r>
          </a:p>
        </p:txBody>
      </p:sp>
      <p:sp>
        <p:nvSpPr>
          <p:cNvPr id="118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60941" y="1199017"/>
            <a:ext cx="2728232" cy="2610983"/>
          </a:xfrm>
          <a:solidFill>
            <a:srgbClr val="CCFFCC"/>
          </a:solidFill>
          <a:ln w="28575">
            <a:solidFill>
              <a:srgbClr val="00B050"/>
            </a:solidFill>
          </a:ln>
        </p:spPr>
        <p:txBody>
          <a:bodyPr/>
          <a:lstStyle/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00B050"/>
                </a:solidFill>
              </a:rPr>
              <a:t>Inputs: </a:t>
            </a:r>
            <a:r>
              <a:rPr lang="en-US" dirty="0" err="1" smtClean="0">
                <a:solidFill>
                  <a:srgbClr val="00B050"/>
                </a:solidFill>
              </a:rPr>
              <a:t>int</a:t>
            </a:r>
            <a:r>
              <a:rPr lang="en-US" dirty="0" smtClean="0">
                <a:solidFill>
                  <a:srgbClr val="00B050"/>
                </a:solidFill>
              </a:rPr>
              <a:t> n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x := 0; y := n;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rgbClr val="C00000"/>
                </a:solidFill>
              </a:rPr>
              <a:t>c := 0;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while (x &lt; y)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C00000"/>
                </a:solidFill>
              </a:rPr>
              <a:t>c := c+1;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    if (*) x := x+2;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    else y := y-2;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39725" y="5299075"/>
            <a:ext cx="83232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82726" name="Text Box 6"/>
          <p:cNvSpPr txBox="1">
            <a:spLocks noChangeArrowheads="1"/>
          </p:cNvSpPr>
          <p:nvPr/>
        </p:nvSpPr>
        <p:spPr bwMode="auto">
          <a:xfrm>
            <a:off x="250751" y="4368078"/>
            <a:ext cx="843605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Consider the inductive loop </a:t>
            </a:r>
            <a:r>
              <a:rPr lang="en-US" sz="2400" dirty="0"/>
              <a:t>invariant: </a:t>
            </a:r>
            <a:r>
              <a:rPr lang="en-US" sz="2400" dirty="0" smtClean="0">
                <a:solidFill>
                  <a:srgbClr val="C00000"/>
                </a:solidFill>
              </a:rPr>
              <a:t>2c = x+(n-y) </a:t>
            </a:r>
            <a:r>
              <a:rPr lang="en-US" sz="2400" dirty="0">
                <a:solidFill>
                  <a:srgbClr val="C00000"/>
                </a:solidFill>
                <a:latin typeface="cmsy10" pitchFamily="34" charset="0"/>
              </a:rPr>
              <a:t>Æ</a:t>
            </a:r>
            <a:r>
              <a:rPr lang="en-US" sz="2400" dirty="0">
                <a:solidFill>
                  <a:srgbClr val="C00000"/>
                </a:solidFill>
              </a:rPr>
              <a:t>  x&lt;y</a:t>
            </a:r>
          </a:p>
          <a:p>
            <a:pPr>
              <a:buFontTx/>
              <a:buChar char="•"/>
            </a:pPr>
            <a:r>
              <a:rPr lang="en-US" sz="2400" dirty="0"/>
              <a:t> Projecting out x and y yields </a:t>
            </a:r>
            <a:r>
              <a:rPr lang="en-US" sz="2400" dirty="0" smtClean="0">
                <a:solidFill>
                  <a:srgbClr val="C00000"/>
                </a:solidFill>
              </a:rPr>
              <a:t>c </a:t>
            </a:r>
            <a:r>
              <a:rPr lang="en-US" sz="2400" dirty="0">
                <a:solidFill>
                  <a:srgbClr val="C00000"/>
                </a:solidFill>
                <a:latin typeface="cmsy10" pitchFamily="34" charset="0"/>
              </a:rPr>
              <a:t>·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n/2</a:t>
            </a:r>
            <a:r>
              <a:rPr lang="en-US" sz="2400" dirty="0"/>
              <a:t>. </a:t>
            </a:r>
          </a:p>
          <a:p>
            <a:pPr>
              <a:buFontTx/>
              <a:buChar char="•"/>
            </a:pPr>
            <a:r>
              <a:rPr lang="en-US" sz="2400" dirty="0" smtClean="0"/>
              <a:t>Thus, </a:t>
            </a:r>
            <a:r>
              <a:rPr lang="en-US" sz="2400" dirty="0" smtClean="0">
                <a:solidFill>
                  <a:srgbClr val="C00000"/>
                </a:solidFill>
              </a:rPr>
              <a:t>Max(0,n/2) </a:t>
            </a:r>
            <a:r>
              <a:rPr lang="en-US" sz="2400" dirty="0"/>
              <a:t>is an upper bound on loop iterations.</a:t>
            </a:r>
          </a:p>
        </p:txBody>
      </p:sp>
    </p:spTree>
    <p:custDataLst>
      <p:tags r:id="rId1"/>
    </p:custDataLst>
  </p:cSld>
  <p:clrMapOvr>
    <a:masterClrMapping/>
  </p:clrMapOvr>
  <p:transition advTm="430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196" y="1143000"/>
            <a:ext cx="8860970" cy="50292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Challenge 1</a:t>
            </a:r>
            <a:r>
              <a:rPr lang="en-US" dirty="0" smtClean="0"/>
              <a:t>: Invariants required are often </a:t>
            </a:r>
            <a:r>
              <a:rPr lang="en-US" dirty="0" smtClean="0">
                <a:solidFill>
                  <a:schemeClr val="accent2"/>
                </a:solidFill>
              </a:rPr>
              <a:t>non-linear and disjunctive.</a:t>
            </a:r>
          </a:p>
          <a:p>
            <a:pPr lvl="1"/>
            <a:r>
              <a:rPr lang="en-US" dirty="0" smtClean="0"/>
              <a:t>When loops have control-flow inside them, which lead to bounds itself being disjunctive/non-linear.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solidFill>
                  <a:schemeClr val="accent2"/>
                </a:solidFill>
              </a:rPr>
              <a:t>Challenge 2</a:t>
            </a:r>
            <a:r>
              <a:rPr lang="en-US" dirty="0" smtClean="0"/>
              <a:t>: Invariants reference numerical properties of (partitions of) data-structures </a:t>
            </a:r>
            <a:r>
              <a:rPr lang="en-US" dirty="0" smtClean="0">
                <a:solidFill>
                  <a:schemeClr val="accent2"/>
                </a:solidFill>
              </a:rPr>
              <a:t>(partition-size invariants).</a:t>
            </a:r>
          </a:p>
          <a:p>
            <a:pPr lvl="1"/>
            <a:r>
              <a:rPr lang="en-US" dirty="0" smtClean="0"/>
              <a:t>When loops iterate over data-structures.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6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Computing Required Invariants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8461" y="1142999"/>
            <a:ext cx="8327572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To enable generation of sophisticated invariants (on original program) from composition of simpler invariants (on transformed program).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Non-linear/Disjunctive/Partition-size invariants from simple (linear) invariant generation tools.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lvl="1"/>
            <a:r>
              <a:rPr lang="en-US" dirty="0" smtClean="0"/>
              <a:t>Invariant language + decision procedures to reason about formulas in that language.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Non-linear/Disjunctive/Partition-size abstract domains (for programs where transformations don’t help).</a:t>
            </a:r>
            <a:endParaRPr lang="en-US" dirty="0" smtClean="0">
              <a:solidFill>
                <a:schemeClr val="accent3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/>
            <a:r>
              <a:rPr lang="en-US" dirty="0" smtClean="0"/>
              <a:t>For generating inductive loop invariants.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7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    Art of Invariant Generation </a:t>
            </a:r>
            <a:r>
              <a:rPr lang="en-US" dirty="0" smtClean="0">
                <a:solidFill>
                  <a:schemeClr val="accent2"/>
                </a:solidFill>
              </a:rPr>
              <a:t>for Bound Analysis</a:t>
            </a:r>
            <a:endParaRPr lang="en-US" dirty="0">
              <a:solidFill>
                <a:schemeClr val="accent2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297994" y="1677774"/>
            <a:ext cx="986513" cy="4943853"/>
            <a:chOff x="962040" y="1677774"/>
            <a:chExt cx="986513" cy="4943853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760600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548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8461" y="1142999"/>
            <a:ext cx="8327572" cy="5388429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Program Transformations</a:t>
            </a:r>
          </a:p>
          <a:p>
            <a:pPr lvl="1"/>
            <a:r>
              <a:rPr lang="en-US" dirty="0" smtClean="0"/>
              <a:t>Reduce need for disjunctive/non-linear invariants</a:t>
            </a:r>
          </a:p>
          <a:p>
            <a:pPr lvl="2"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Multiple Counter Instrumentation (POPL ‘09a)</a:t>
            </a:r>
          </a:p>
          <a:p>
            <a:pPr lvl="2"/>
            <a:r>
              <a:rPr lang="en-US" dirty="0" smtClean="0"/>
              <a:t>Control Flow Refinement (PLDI ’09a)</a:t>
            </a:r>
          </a:p>
          <a:p>
            <a:pPr lvl="1"/>
            <a:r>
              <a:rPr lang="en-US" dirty="0" smtClean="0"/>
              <a:t>Reduce need for partition-size invariants.</a:t>
            </a:r>
          </a:p>
          <a:p>
            <a:pPr lvl="2"/>
            <a:r>
              <a:rPr lang="en-US" dirty="0" smtClean="0"/>
              <a:t>Quantitative Attributes Instrumentation (POPL ‘09a)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Colorful Logic</a:t>
            </a:r>
          </a:p>
          <a:p>
            <a:pPr lvl="1"/>
            <a:r>
              <a:rPr lang="en-US" dirty="0" smtClean="0"/>
              <a:t>Partition-size Abstract Domain (POPL ‘09b)</a:t>
            </a:r>
          </a:p>
          <a:p>
            <a:pPr lvl="1"/>
            <a:r>
              <a:rPr lang="en-US" dirty="0" smtClean="0"/>
              <a:t>Non-linear Abstract Domain (CAV ‘08)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Fixpoint</a:t>
            </a:r>
            <a:r>
              <a:rPr lang="en-US" dirty="0" smtClean="0"/>
              <a:t> Brush</a:t>
            </a:r>
          </a:p>
          <a:p>
            <a:pPr lvl="1"/>
            <a:r>
              <a:rPr lang="en-US" dirty="0" smtClean="0"/>
              <a:t>Iterative (PLDI ‘06)</a:t>
            </a:r>
          </a:p>
          <a:p>
            <a:pPr lvl="1"/>
            <a:r>
              <a:rPr lang="en-US" dirty="0" smtClean="0"/>
              <a:t>Constraint-based (PLDI ‘08, PLDI ‘09b)</a:t>
            </a:r>
          </a:p>
          <a:p>
            <a:pPr lvl="1"/>
            <a:r>
              <a:rPr lang="en-US" dirty="0" smtClean="0"/>
              <a:t>Pattern Matching (Ongoing work)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8</a:t>
            </a:fld>
            <a:r>
              <a:rPr lang="en-US" dirty="0" smtClean="0"/>
              <a:t>/32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7825" y="304800"/>
            <a:ext cx="8654143" cy="609600"/>
          </a:xfrm>
        </p:spPr>
        <p:txBody>
          <a:bodyPr/>
          <a:lstStyle/>
          <a:p>
            <a:r>
              <a:rPr lang="en-US" dirty="0" smtClean="0"/>
              <a:t>    Art of Invariant </a:t>
            </a:r>
            <a:r>
              <a:rPr lang="en-US" dirty="0" smtClean="0">
                <a:solidFill>
                  <a:schemeClr val="tx1"/>
                </a:solidFill>
              </a:rPr>
              <a:t>Generation for Bound Analysis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5" name="Group 10"/>
          <p:cNvGrpSpPr/>
          <p:nvPr/>
        </p:nvGrpSpPr>
        <p:grpSpPr>
          <a:xfrm>
            <a:off x="297994" y="1677774"/>
            <a:ext cx="986513" cy="4682589"/>
            <a:chOff x="962040" y="1677774"/>
            <a:chExt cx="986513" cy="4682589"/>
          </a:xfrm>
        </p:grpSpPr>
        <p:pic>
          <p:nvPicPr>
            <p:cNvPr id="2051" name="Picture 3" descr="C:\Users\sumitg\Pictures\sketch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0203" y="1677774"/>
              <a:ext cx="923931" cy="923931"/>
            </a:xfrm>
            <a:prstGeom prst="rect">
              <a:avLst/>
            </a:prstGeom>
            <a:noFill/>
          </p:spPr>
        </p:pic>
        <p:pic>
          <p:nvPicPr>
            <p:cNvPr id="2052" name="Picture 4" descr="C:\Users\sumitg\Pictures\colors3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62040" y="3914783"/>
              <a:ext cx="942975" cy="847079"/>
            </a:xfrm>
            <a:prstGeom prst="rect">
              <a:avLst/>
            </a:prstGeom>
            <a:noFill/>
          </p:spPr>
        </p:pic>
        <p:pic>
          <p:nvPicPr>
            <p:cNvPr id="2053" name="Picture 5" descr="C:\Users\sumitg\Pictures\brush3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15103" y="5499336"/>
              <a:ext cx="933450" cy="861027"/>
            </a:xfrm>
            <a:prstGeom prst="rect">
              <a:avLst/>
            </a:prstGeom>
            <a:noFill/>
          </p:spPr>
        </p:pic>
      </p:grpSp>
      <p:pic>
        <p:nvPicPr>
          <p:cNvPr id="2055" name="Picture 7" descr="C:\Users\sumitg\Pictures\art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4548" y="0"/>
            <a:ext cx="1206500" cy="889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200"/>
  <p:tag name="FIRSTSUMITG@PR10562AXNJXY5K9" val="3079"/>
  <p:tag name="FIRSTSUMITG@PWS13125SVWXY5K9" val="3113"/>
  <p:tag name="DEFAULTDISPLAYSOURCE" val="\documentclass{article}\pagestyle{empty}&#10;\begin{document}&#10;&#10;\end{document}&#10;"/>
  <p:tag name="EMBEDFONT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.7|20.2|4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2|1.8|10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66403</TotalTime>
  <Words>3182</Words>
  <Application>Microsoft Office PowerPoint</Application>
  <PresentationFormat>On-screen Show (4:3)</PresentationFormat>
  <Paragraphs>455</Paragraphs>
  <Slides>33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</vt:lpstr>
      <vt:lpstr>Comic Sans MS</vt:lpstr>
      <vt:lpstr>CMEX10</vt:lpstr>
      <vt:lpstr>CMMI7</vt:lpstr>
      <vt:lpstr>Times New Roman</vt:lpstr>
      <vt:lpstr>cmsy10</vt:lpstr>
      <vt:lpstr>Wingdings</vt:lpstr>
      <vt:lpstr>Symbol</vt:lpstr>
      <vt:lpstr>Segoe UI</vt:lpstr>
      <vt:lpstr>Default Design</vt:lpstr>
      <vt:lpstr>Slide 0</vt:lpstr>
      <vt:lpstr>Problem Definition</vt:lpstr>
      <vt:lpstr>Applications</vt:lpstr>
      <vt:lpstr>Reducing Bound Analysis to Invariant Generation </vt:lpstr>
      <vt:lpstr>Importance of Max Rule</vt:lpstr>
      <vt:lpstr>Example: Bound Analysis from Invariants</vt:lpstr>
      <vt:lpstr>Challenges in Computing Required Invariants</vt:lpstr>
      <vt:lpstr>    Art of Invariant Generation for Bound Analysis</vt:lpstr>
      <vt:lpstr>    Art of Invariant Generation for Bound Analysis</vt:lpstr>
      <vt:lpstr>Example: Loop with disjunctive bound</vt:lpstr>
      <vt:lpstr>Example: Loop with polynomial bound</vt:lpstr>
      <vt:lpstr>Automating Multiple Counter Instrumentation</vt:lpstr>
      <vt:lpstr>    Art of Invariant Generation for Bound Analysis</vt:lpstr>
      <vt:lpstr>Example: Loop with multiple phases</vt:lpstr>
      <vt:lpstr>Control-Flow Refinement</vt:lpstr>
      <vt:lpstr>    Art of Invariant Generation for Bound Analysis</vt:lpstr>
      <vt:lpstr>Example: Loop iterating over a data-structure</vt:lpstr>
      <vt:lpstr>User-defined Quantitative Attributes</vt:lpstr>
      <vt:lpstr>    Art of Invariant Generation for Bound Analysis</vt:lpstr>
      <vt:lpstr>Example: Loop requiring partition-size invariants</vt:lpstr>
      <vt:lpstr>Design of a Partition-Size Abstract Domain</vt:lpstr>
      <vt:lpstr>    Art of Invariant Generation for Bound Analysis</vt:lpstr>
      <vt:lpstr>Example: Loop with non-linear bound</vt:lpstr>
      <vt:lpstr>Design of a Non-linear Abstract Domain</vt:lpstr>
      <vt:lpstr>    Art of Invariant Generation for Bound Analysis</vt:lpstr>
      <vt:lpstr>Iterative Fixpoint over Linear+Uninterpreted Fns.</vt:lpstr>
      <vt:lpstr>    Art of Invariant Generation for Bound Analysis</vt:lpstr>
      <vt:lpstr>Constraint-based Fixpoint over Arithmetic</vt:lpstr>
      <vt:lpstr>    Art of Invariant Generation for Bound Analysis</vt:lpstr>
      <vt:lpstr>Pattern-Matching Based Technique</vt:lpstr>
      <vt:lpstr>Recurrence Solving Techniques vs. Our Fixpoint Brush</vt:lpstr>
      <vt:lpstr>SPEED tool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sumitg</cp:lastModifiedBy>
  <cp:revision>4462</cp:revision>
  <dcterms:created xsi:type="dcterms:W3CDTF">1601-01-01T00:00:00Z</dcterms:created>
  <dcterms:modified xsi:type="dcterms:W3CDTF">2009-07-06T12:48:07Z</dcterms:modified>
</cp:coreProperties>
</file>