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9" r:id="rId6"/>
    <p:sldId id="276" r:id="rId7"/>
    <p:sldId id="281" r:id="rId8"/>
    <p:sldId id="282" r:id="rId9"/>
    <p:sldId id="287" r:id="rId10"/>
    <p:sldId id="285" r:id="rId11"/>
    <p:sldId id="286" r:id="rId12"/>
    <p:sldId id="265" r:id="rId13"/>
    <p:sldId id="266" r:id="rId14"/>
    <p:sldId id="267" r:id="rId15"/>
    <p:sldId id="278" r:id="rId16"/>
    <p:sldId id="270" r:id="rId17"/>
    <p:sldId id="268" r:id="rId18"/>
    <p:sldId id="272" r:id="rId19"/>
    <p:sldId id="273" r:id="rId20"/>
    <p:sldId id="275" r:id="rId21"/>
  </p:sldIdLst>
  <p:sldSz cx="9144000" cy="6858000" type="screen4x3"/>
  <p:notesSz cx="6858000" cy="9144000"/>
  <p:embeddedFontLst>
    <p:embeddedFont>
      <p:font typeface="Verdana" pitchFamily="34" charset="0"/>
      <p:regular r:id="rId23"/>
      <p:bold r:id="rId24"/>
      <p:italic r:id="rId25"/>
      <p:boldItalic r:id="rId26"/>
    </p:embeddedFont>
    <p:embeddedFont>
      <p:font typeface="cmsy10"/>
      <p:regular r:id="rId27"/>
    </p:embeddedFont>
  </p:embeddedFontLst>
  <p:custDataLst>
    <p:tags r:id="rId2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33CC33"/>
    <a:srgbClr val="009900"/>
    <a:srgbClr val="00CC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581" autoAdjust="0"/>
  </p:normalViewPr>
  <p:slideViewPr>
    <p:cSldViewPr>
      <p:cViewPr varScale="1">
        <p:scale>
          <a:sx n="106" d="100"/>
          <a:sy n="106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0D37B03-5288-4A1C-8313-3E7080F01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20980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13716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0D49CB-BB0A-4666-A328-FD916C860B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41A5B-6DFC-4539-9787-C35365D23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895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895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5B16B-3DBE-4EC5-B085-76828D70D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80551-5589-4B99-B6E6-BB53A1269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4CE26-767A-4CB3-8EF4-398942AAD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781175"/>
            <a:ext cx="43053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781175"/>
            <a:ext cx="43053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4E3F-3801-4F26-BDCF-66E478B5B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DBE20-D450-4531-BB45-752CDDC0A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D9731-9F59-4C63-83E8-F7C935361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41ECC-C9CF-4E60-9D6F-A8967A115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0C418-5A2A-4C77-871C-4421DE64C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B4B98-329E-4C23-B5DF-AC7FB3B00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781175"/>
            <a:ext cx="8763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2484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70088E0-D12C-4009-B951-AD97B2562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9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643DFD-52A3-4B33-A72A-2ED84B1BC72F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8458200" cy="1371600"/>
          </a:xfrm>
        </p:spPr>
        <p:txBody>
          <a:bodyPr/>
          <a:lstStyle/>
          <a:p>
            <a:pPr eaLnBrk="1" hangingPunct="1"/>
            <a:r>
              <a:rPr lang="en-US" sz="3100" dirty="0" smtClean="0"/>
              <a:t>Cover Algorithms and </a:t>
            </a:r>
            <a:r>
              <a:rPr lang="en-US" sz="3100" dirty="0" smtClean="0"/>
              <a:t>Their </a:t>
            </a:r>
            <a:r>
              <a:rPr lang="en-US" sz="3100" dirty="0" smtClean="0"/>
              <a:t>Combination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819400"/>
            <a:ext cx="4953000" cy="914400"/>
          </a:xfrm>
        </p:spPr>
        <p:txBody>
          <a:bodyPr/>
          <a:lstStyle/>
          <a:p>
            <a:pPr eaLnBrk="1" hangingPunct="1"/>
            <a:r>
              <a:rPr lang="en-US" smtClean="0"/>
              <a:t>Sumit Gulwani, Madan Musuvathi</a:t>
            </a:r>
          </a:p>
          <a:p>
            <a:pPr eaLnBrk="1" hangingPunct="1"/>
            <a:r>
              <a:rPr lang="en-US" sz="1800" smtClean="0"/>
              <a:t>Microsoft Research, Redmond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Symbolic Model Checking Using Cover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I(S) : initial </a:t>
            </a:r>
            <a:r>
              <a:rPr lang="en-US" dirty="0" smtClean="0"/>
              <a:t>states,    E(S</a:t>
            </a:r>
            <a:r>
              <a:rPr lang="en-US" dirty="0" smtClean="0"/>
              <a:t>) : error states </a:t>
            </a:r>
          </a:p>
          <a:p>
            <a:pPr eaLnBrk="1" hangingPunct="1"/>
            <a:r>
              <a:rPr lang="en-US" dirty="0" smtClean="0"/>
              <a:t>T(S’,S) : transition from old state S’ to new state S</a:t>
            </a:r>
          </a:p>
          <a:p>
            <a:pPr eaLnBrk="1" hangingPunct="1"/>
            <a:r>
              <a:rPr lang="en-US" dirty="0" smtClean="0"/>
              <a:t>R(S): reachable states</a:t>
            </a:r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0</a:t>
            </a:r>
            <a:r>
              <a:rPr lang="en-US" dirty="0" smtClean="0"/>
              <a:t>(S) = I(S)</a:t>
            </a:r>
            <a:endParaRPr lang="en-US" b="1" dirty="0" smtClean="0"/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i+1</a:t>
            </a:r>
            <a:r>
              <a:rPr lang="en-US" dirty="0" smtClean="0"/>
              <a:t>(S) = Cover(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[S’/S] </a:t>
            </a:r>
            <a:r>
              <a:rPr lang="en-US" dirty="0" smtClean="0">
                <a:latin typeface="cmsy10" pitchFamily="34" charset="0"/>
              </a:rPr>
              <a:t>Æ </a:t>
            </a:r>
            <a:r>
              <a:rPr lang="en-US" dirty="0" smtClean="0"/>
              <a:t>T(S’,S), S’) </a:t>
            </a:r>
            <a:r>
              <a:rPr lang="en-US" dirty="0" smtClean="0">
                <a:latin typeface="cmsy10" pitchFamily="34" charset="0"/>
              </a:rPr>
              <a:t>Ç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(S)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Theorem: If the transition system is described using quantifier-free formulas, symbolic model checking using cover is sound and </a:t>
            </a:r>
            <a:r>
              <a:rPr lang="en-US" dirty="0" smtClean="0">
                <a:solidFill>
                  <a:srgbClr val="C00000"/>
                </a:solidFill>
              </a:rPr>
              <a:t>precise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B939A4-1704-4790-AD7A-9E3489A406BC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A316D8-6159-4D9E-B67C-C9316FD1C352}" type="slidenum">
              <a:rPr lang="en-US"/>
              <a:pPr/>
              <a:t>11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Symbolic model checking using Cover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Cover algorithm for </a:t>
            </a:r>
            <a:r>
              <a:rPr lang="en-US" dirty="0" err="1" smtClean="0">
                <a:solidFill>
                  <a:srgbClr val="C00000"/>
                </a:solidFill>
              </a:rPr>
              <a:t>uninterpreted</a:t>
            </a:r>
            <a:r>
              <a:rPr lang="en-US" dirty="0" smtClean="0">
                <a:solidFill>
                  <a:srgbClr val="C00000"/>
                </a:solidFill>
              </a:rPr>
              <a:t> functions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Cover algorithm for the combination of </a:t>
            </a:r>
            <a:r>
              <a:rPr lang="en-US" dirty="0" err="1" smtClean="0"/>
              <a:t>uninterpreted</a:t>
            </a:r>
            <a:r>
              <a:rPr lang="en-US" dirty="0" smtClean="0"/>
              <a:t> functions and linear arithmetic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5625E6-0367-48D9-8526-F3698246C26B}" type="slidenum">
              <a:rPr lang="en-US"/>
              <a:pPr/>
              <a:t>12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568325" y="304800"/>
            <a:ext cx="8270875" cy="1216025"/>
          </a:xfrm>
        </p:spPr>
        <p:txBody>
          <a:bodyPr/>
          <a:lstStyle/>
          <a:p>
            <a:pPr eaLnBrk="1" hangingPunct="1"/>
            <a:r>
              <a:rPr lang="en-US" smtClean="0"/>
              <a:t>Cover Algorithm for Unary Uninterpreted Functions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Cover(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V) = Erase V from congruence closure of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Example: Let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 be x=f(v</a:t>
            </a:r>
            <a:r>
              <a:rPr lang="en-US" baseline="-25000" smtClean="0"/>
              <a:t>1</a:t>
            </a:r>
            <a:r>
              <a:rPr lang="en-US" smtClean="0"/>
              <a:t>)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y=f(v</a:t>
            </a:r>
            <a:r>
              <a:rPr lang="en-US" baseline="-25000" smtClean="0"/>
              <a:t>2</a:t>
            </a:r>
            <a:r>
              <a:rPr lang="en-US" smtClean="0"/>
              <a:t>)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v</a:t>
            </a:r>
            <a:r>
              <a:rPr lang="en-US" baseline="-25000" smtClean="0"/>
              <a:t>1</a:t>
            </a:r>
            <a:r>
              <a:rPr lang="en-US" smtClean="0"/>
              <a:t> = v</a:t>
            </a:r>
            <a:r>
              <a:rPr lang="en-US" baseline="-25000" smtClean="0"/>
              <a:t>2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       Cover(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{v</a:t>
            </a:r>
            <a:r>
              <a:rPr lang="en-US" baseline="-25000" smtClean="0"/>
              <a:t>1</a:t>
            </a:r>
            <a:r>
              <a:rPr lang="en-US" smtClean="0"/>
              <a:t>,v</a:t>
            </a:r>
            <a:r>
              <a:rPr lang="en-US" baseline="-25000" smtClean="0"/>
              <a:t>2</a:t>
            </a:r>
            <a:r>
              <a:rPr lang="en-US" smtClean="0"/>
              <a:t>}) is x=y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276600" y="42513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</a:t>
            </a:r>
            <a:r>
              <a:rPr lang="en-US" sz="2000" baseline="-25000"/>
              <a:t>1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348038" y="3429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5133975" y="424815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</a:t>
            </a:r>
            <a:r>
              <a:rPr lang="en-US" sz="2000" baseline="-25000"/>
              <a:t>2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5214938" y="3424238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4657725" y="3429000"/>
            <a:ext cx="319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y</a:t>
            </a:r>
          </a:p>
        </p:txBody>
      </p:sp>
      <p:cxnSp>
        <p:nvCxnSpPr>
          <p:cNvPr id="15382" name="AutoShape 22"/>
          <p:cNvCxnSpPr>
            <a:cxnSpLocks noChangeShapeType="1"/>
            <a:stCxn id="15375" idx="3"/>
            <a:endCxn id="15372" idx="1"/>
          </p:cNvCxnSpPr>
          <p:nvPr/>
        </p:nvCxnSpPr>
        <p:spPr bwMode="auto">
          <a:xfrm flipV="1">
            <a:off x="4976813" y="3622675"/>
            <a:ext cx="238125" cy="4763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</p:spPr>
      </p:cxn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3943350" y="342741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x</a:t>
            </a:r>
          </a:p>
        </p:txBody>
      </p:sp>
      <p:cxnSp>
        <p:nvCxnSpPr>
          <p:cNvPr id="15384" name="AutoShape 24"/>
          <p:cNvCxnSpPr>
            <a:cxnSpLocks noChangeShapeType="1"/>
            <a:stCxn id="15367" idx="3"/>
            <a:endCxn id="15383" idx="1"/>
          </p:cNvCxnSpPr>
          <p:nvPr/>
        </p:nvCxnSpPr>
        <p:spPr bwMode="auto">
          <a:xfrm flipV="1">
            <a:off x="3652838" y="3625850"/>
            <a:ext cx="290512" cy="1588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</p:spPr>
      </p:cxnSp>
      <p:cxnSp>
        <p:nvCxnSpPr>
          <p:cNvPr id="15385" name="AutoShape 25"/>
          <p:cNvCxnSpPr>
            <a:cxnSpLocks noChangeShapeType="1"/>
            <a:stCxn id="15372" idx="2"/>
            <a:endCxn id="15371" idx="0"/>
          </p:cNvCxnSpPr>
          <p:nvPr/>
        </p:nvCxnSpPr>
        <p:spPr bwMode="auto">
          <a:xfrm flipH="1">
            <a:off x="5362575" y="3821113"/>
            <a:ext cx="4763" cy="427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86" name="AutoShape 26"/>
          <p:cNvCxnSpPr>
            <a:cxnSpLocks noChangeShapeType="1"/>
            <a:stCxn id="15367" idx="2"/>
            <a:endCxn id="15365" idx="0"/>
          </p:cNvCxnSpPr>
          <p:nvPr/>
        </p:nvCxnSpPr>
        <p:spPr bwMode="auto">
          <a:xfrm>
            <a:off x="3500438" y="3825875"/>
            <a:ext cx="4762" cy="425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87" name="AutoShape 27"/>
          <p:cNvCxnSpPr>
            <a:cxnSpLocks noChangeShapeType="1"/>
            <a:stCxn id="15365" idx="3"/>
            <a:endCxn id="15371" idx="1"/>
          </p:cNvCxnSpPr>
          <p:nvPr/>
        </p:nvCxnSpPr>
        <p:spPr bwMode="auto">
          <a:xfrm flipV="1">
            <a:off x="3733800" y="4446588"/>
            <a:ext cx="1400175" cy="3175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</p:spPr>
      </p:cxnSp>
      <p:cxnSp>
        <p:nvCxnSpPr>
          <p:cNvPr id="15389" name="AutoShape 29"/>
          <p:cNvCxnSpPr>
            <a:cxnSpLocks noChangeShapeType="1"/>
            <a:stCxn id="15383" idx="3"/>
            <a:endCxn id="15375" idx="1"/>
          </p:cNvCxnSpPr>
          <p:nvPr/>
        </p:nvCxnSpPr>
        <p:spPr bwMode="auto">
          <a:xfrm>
            <a:off x="4324350" y="3625850"/>
            <a:ext cx="333375" cy="1588"/>
          </a:xfrm>
          <a:prstGeom prst="straightConnector1">
            <a:avLst/>
          </a:prstGeom>
          <a:noFill/>
          <a:ln w="19050">
            <a:solidFill>
              <a:schemeClr val="accent2"/>
            </a:solidFill>
            <a:prstDash val="sysDot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5" grpId="1"/>
      <p:bldP spid="15367" grpId="0"/>
      <p:bldP spid="15367" grpId="1"/>
      <p:bldP spid="15371" grpId="0"/>
      <p:bldP spid="15371" grpId="1"/>
      <p:bldP spid="15372" grpId="0"/>
      <p:bldP spid="15372" grpId="1"/>
      <p:bldP spid="15375" grpId="0"/>
      <p:bldP spid="153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9C878A-5A33-4D9B-BF05-9DA3D51ABB73}" type="slidenum">
              <a:rPr lang="en-US"/>
              <a:pPr/>
              <a:t>13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560388" y="304800"/>
            <a:ext cx="8264525" cy="1216025"/>
          </a:xfrm>
        </p:spPr>
        <p:txBody>
          <a:bodyPr/>
          <a:lstStyle/>
          <a:p>
            <a:pPr eaLnBrk="1" hangingPunct="1"/>
            <a:r>
              <a:rPr lang="en-US" smtClean="0"/>
              <a:t>Cover Algorithm for Binary Uninterpreted Functions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erasure technique does not work</a:t>
            </a:r>
          </a:p>
          <a:p>
            <a:pPr lvl="1" eaLnBrk="1" hangingPunct="1"/>
            <a:r>
              <a:rPr lang="en-US" smtClean="0"/>
              <a:t>Let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 be x=f(a,v)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y=f(b,v)</a:t>
            </a:r>
          </a:p>
          <a:p>
            <a:pPr lvl="1" eaLnBrk="1" hangingPunct="1"/>
            <a:r>
              <a:rPr lang="en-US" smtClean="0"/>
              <a:t>Erasure(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{v}) is true</a:t>
            </a:r>
          </a:p>
          <a:p>
            <a:pPr lvl="1" eaLnBrk="1" hangingPunct="1"/>
            <a:r>
              <a:rPr lang="en-US" smtClean="0"/>
              <a:t>Cover(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{v}) is a=b </a:t>
            </a:r>
            <a:r>
              <a:rPr lang="en-US" smtClean="0">
                <a:latin typeface="cmsy10" pitchFamily="34" charset="0"/>
              </a:rPr>
              <a:t>)</a:t>
            </a:r>
            <a:r>
              <a:rPr lang="en-US" smtClean="0"/>
              <a:t> x=y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V) is: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For all partitions E of congruence classes in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               E </a:t>
            </a:r>
            <a:r>
              <a:rPr lang="en-US" smtClean="0">
                <a:latin typeface="cmsy10" pitchFamily="34" charset="0"/>
              </a:rPr>
              <a:t>)</a:t>
            </a:r>
            <a:r>
              <a:rPr lang="en-US" smtClean="0"/>
              <a:t> Erasure(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E, 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05EDE4-A24C-4262-8592-7F4E100DC6E7}" type="slidenum">
              <a:rPr lang="en-US"/>
              <a:pPr/>
              <a:t>14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264525" cy="1216025"/>
          </a:xfrm>
        </p:spPr>
        <p:txBody>
          <a:bodyPr/>
          <a:lstStyle/>
          <a:p>
            <a:pPr eaLnBrk="1" hangingPunct="1"/>
            <a:r>
              <a:rPr lang="en-US" smtClean="0"/>
              <a:t>Example </a:t>
            </a:r>
          </a:p>
        </p:txBody>
      </p:sp>
      <p:grpSp>
        <p:nvGrpSpPr>
          <p:cNvPr id="23556" name="Group 102"/>
          <p:cNvGrpSpPr>
            <a:grpSpLocks/>
          </p:cNvGrpSpPr>
          <p:nvPr/>
        </p:nvGrpSpPr>
        <p:grpSpPr bwMode="auto">
          <a:xfrm>
            <a:off x="457200" y="2039938"/>
            <a:ext cx="2882900" cy="3000375"/>
            <a:chOff x="192" y="1680"/>
            <a:chExt cx="1816" cy="1890"/>
          </a:xfrm>
        </p:grpSpPr>
        <p:grpSp>
          <p:nvGrpSpPr>
            <p:cNvPr id="23595" name="Group 42"/>
            <p:cNvGrpSpPr>
              <a:grpSpLocks/>
            </p:cNvGrpSpPr>
            <p:nvPr/>
          </p:nvGrpSpPr>
          <p:grpSpPr bwMode="auto">
            <a:xfrm>
              <a:off x="192" y="2928"/>
              <a:ext cx="872" cy="642"/>
              <a:chOff x="728" y="2448"/>
              <a:chExt cx="872" cy="642"/>
            </a:xfrm>
          </p:grpSpPr>
          <p:sp>
            <p:nvSpPr>
              <p:cNvPr id="23621" name="Text Box 4"/>
              <p:cNvSpPr txBox="1">
                <a:spLocks noChangeArrowheads="1"/>
              </p:cNvSpPr>
              <p:nvPr/>
            </p:nvSpPr>
            <p:spPr bwMode="auto">
              <a:xfrm>
                <a:off x="728" y="2448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x</a:t>
                </a:r>
                <a:r>
                  <a:rPr lang="en-US" sz="2000" baseline="-2500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23622" name="Text Box 10"/>
              <p:cNvSpPr txBox="1">
                <a:spLocks noChangeArrowheads="1"/>
              </p:cNvSpPr>
              <p:nvPr/>
            </p:nvSpPr>
            <p:spPr bwMode="auto">
              <a:xfrm>
                <a:off x="1056" y="2832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b</a:t>
                </a:r>
                <a:r>
                  <a:rPr lang="en-US" sz="2000" baseline="-2500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23623" name="Text Box 13"/>
              <p:cNvSpPr txBox="1">
                <a:spLocks noChangeArrowheads="1"/>
              </p:cNvSpPr>
              <p:nvPr/>
            </p:nvSpPr>
            <p:spPr bwMode="auto">
              <a:xfrm>
                <a:off x="1248" y="2448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f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624" name="AutoShape 26"/>
              <p:cNvCxnSpPr>
                <a:cxnSpLocks noChangeShapeType="1"/>
                <a:stCxn id="23623" idx="2"/>
                <a:endCxn id="23622" idx="0"/>
              </p:cNvCxnSpPr>
              <p:nvPr/>
            </p:nvCxnSpPr>
            <p:spPr bwMode="auto">
              <a:xfrm flipH="1">
                <a:off x="1200" y="2679"/>
                <a:ext cx="144" cy="153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sp>
            <p:nvSpPr>
              <p:cNvPr id="23625" name="Text Box 27"/>
              <p:cNvSpPr txBox="1">
                <a:spLocks noChangeArrowheads="1"/>
              </p:cNvSpPr>
              <p:nvPr/>
            </p:nvSpPr>
            <p:spPr bwMode="auto">
              <a:xfrm>
                <a:off x="1408" y="2840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v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626" name="AutoShape 28"/>
              <p:cNvCxnSpPr>
                <a:cxnSpLocks noChangeShapeType="1"/>
                <a:stCxn id="23623" idx="2"/>
                <a:endCxn id="23625" idx="0"/>
              </p:cNvCxnSpPr>
              <p:nvPr/>
            </p:nvCxnSpPr>
            <p:spPr bwMode="auto">
              <a:xfrm>
                <a:off x="1344" y="2679"/>
                <a:ext cx="160" cy="161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cxnSp>
            <p:nvCxnSpPr>
              <p:cNvPr id="23627" name="AutoShape 37"/>
              <p:cNvCxnSpPr>
                <a:cxnSpLocks noChangeShapeType="1"/>
                <a:stCxn id="23621" idx="3"/>
                <a:endCxn id="23623" idx="1"/>
              </p:cNvCxnSpPr>
              <p:nvPr/>
            </p:nvCxnSpPr>
            <p:spPr bwMode="auto">
              <a:xfrm>
                <a:off x="1016" y="2564"/>
                <a:ext cx="232" cy="0"/>
              </a:xfrm>
              <a:prstGeom prst="straightConnector1">
                <a:avLst/>
              </a:prstGeom>
              <a:noFill/>
              <a:ln w="19050">
                <a:solidFill>
                  <a:schemeClr val="accent2"/>
                </a:solidFill>
                <a:prstDash val="dash"/>
                <a:round/>
                <a:headEnd/>
                <a:tailEnd/>
              </a:ln>
            </p:spPr>
          </p:cxnSp>
        </p:grpSp>
        <p:grpSp>
          <p:nvGrpSpPr>
            <p:cNvPr id="23596" name="Group 41"/>
            <p:cNvGrpSpPr>
              <a:grpSpLocks/>
            </p:cNvGrpSpPr>
            <p:nvPr/>
          </p:nvGrpSpPr>
          <p:grpSpPr bwMode="auto">
            <a:xfrm>
              <a:off x="1136" y="2905"/>
              <a:ext cx="872" cy="642"/>
              <a:chOff x="1208" y="3312"/>
              <a:chExt cx="872" cy="642"/>
            </a:xfrm>
          </p:grpSpPr>
          <p:sp>
            <p:nvSpPr>
              <p:cNvPr id="23613" name="Text Box 5"/>
              <p:cNvSpPr txBox="1">
                <a:spLocks noChangeArrowheads="1"/>
              </p:cNvSpPr>
              <p:nvPr/>
            </p:nvSpPr>
            <p:spPr bwMode="auto">
              <a:xfrm>
                <a:off x="1208" y="3312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x</a:t>
                </a:r>
                <a:r>
                  <a:rPr lang="en-US" sz="2000" baseline="-25000">
                    <a:solidFill>
                      <a:srgbClr val="0000FF"/>
                    </a:solidFill>
                  </a:rPr>
                  <a:t>2</a:t>
                </a:r>
              </a:p>
            </p:txBody>
          </p:sp>
          <p:grpSp>
            <p:nvGrpSpPr>
              <p:cNvPr id="23614" name="Group 35"/>
              <p:cNvGrpSpPr>
                <a:grpSpLocks/>
              </p:cNvGrpSpPr>
              <p:nvPr/>
            </p:nvGrpSpPr>
            <p:grpSpPr bwMode="auto">
              <a:xfrm>
                <a:off x="1536" y="3312"/>
                <a:ext cx="544" cy="642"/>
                <a:chOff x="1536" y="3312"/>
                <a:chExt cx="544" cy="642"/>
              </a:xfrm>
            </p:grpSpPr>
            <p:sp>
              <p:nvSpPr>
                <p:cNvPr id="2361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536" y="3696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>
                      <a:solidFill>
                        <a:srgbClr val="0000FF"/>
                      </a:solidFill>
                    </a:rPr>
                    <a:t>b</a:t>
                  </a:r>
                  <a:r>
                    <a:rPr lang="en-US" sz="2000" baseline="-25000">
                      <a:solidFill>
                        <a:srgbClr val="0000FF"/>
                      </a:solidFill>
                    </a:rPr>
                    <a:t>2</a:t>
                  </a:r>
                </a:p>
              </p:txBody>
            </p:sp>
            <p:sp>
              <p:nvSpPr>
                <p:cNvPr id="23617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728" y="3312"/>
                  <a:ext cx="1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>
                      <a:solidFill>
                        <a:srgbClr val="0000FF"/>
                      </a:solidFill>
                    </a:rPr>
                    <a:t>f</a:t>
                  </a:r>
                  <a:endParaRPr lang="en-US" sz="2000" baseline="-2500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23618" name="AutoShape 31"/>
                <p:cNvCxnSpPr>
                  <a:cxnSpLocks noChangeShapeType="1"/>
                  <a:stCxn id="23617" idx="2"/>
                  <a:endCxn id="23616" idx="0"/>
                </p:cNvCxnSpPr>
                <p:nvPr/>
              </p:nvCxnSpPr>
              <p:spPr bwMode="auto">
                <a:xfrm flipH="1">
                  <a:off x="1680" y="3543"/>
                  <a:ext cx="144" cy="153"/>
                </a:xfrm>
                <a:prstGeom prst="straightConnector1">
                  <a:avLst/>
                </a:prstGeom>
                <a:noFill/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</p:cxnSp>
            <p:sp>
              <p:nvSpPr>
                <p:cNvPr id="2361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888" y="3704"/>
                  <a:ext cx="192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>
                      <a:solidFill>
                        <a:srgbClr val="0000FF"/>
                      </a:solidFill>
                    </a:rPr>
                    <a:t>v</a:t>
                  </a:r>
                  <a:endParaRPr lang="en-US" sz="2000" baseline="-2500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23620" name="AutoShape 33"/>
                <p:cNvCxnSpPr>
                  <a:cxnSpLocks noChangeShapeType="1"/>
                  <a:stCxn id="23617" idx="2"/>
                  <a:endCxn id="23619" idx="0"/>
                </p:cNvCxnSpPr>
                <p:nvPr/>
              </p:nvCxnSpPr>
              <p:spPr bwMode="auto">
                <a:xfrm>
                  <a:off x="1824" y="3543"/>
                  <a:ext cx="160" cy="161"/>
                </a:xfrm>
                <a:prstGeom prst="straightConnector1">
                  <a:avLst/>
                </a:prstGeom>
                <a:noFill/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23615" name="AutoShape 38"/>
              <p:cNvCxnSpPr>
                <a:cxnSpLocks noChangeShapeType="1"/>
                <a:stCxn id="23613" idx="3"/>
                <a:endCxn id="23617" idx="1"/>
              </p:cNvCxnSpPr>
              <p:nvPr/>
            </p:nvCxnSpPr>
            <p:spPr bwMode="auto">
              <a:xfrm>
                <a:off x="1496" y="3428"/>
                <a:ext cx="232" cy="0"/>
              </a:xfrm>
              <a:prstGeom prst="straightConnector1">
                <a:avLst/>
              </a:prstGeom>
              <a:noFill/>
              <a:ln w="19050">
                <a:solidFill>
                  <a:schemeClr val="accent2"/>
                </a:solidFill>
                <a:prstDash val="dash"/>
                <a:round/>
                <a:headEnd/>
                <a:tailEnd/>
              </a:ln>
            </p:spPr>
          </p:cxnSp>
        </p:grpSp>
        <p:grpSp>
          <p:nvGrpSpPr>
            <p:cNvPr id="23597" name="Group 40"/>
            <p:cNvGrpSpPr>
              <a:grpSpLocks/>
            </p:cNvGrpSpPr>
            <p:nvPr/>
          </p:nvGrpSpPr>
          <p:grpSpPr bwMode="auto">
            <a:xfrm>
              <a:off x="672" y="1680"/>
              <a:ext cx="1080" cy="1026"/>
              <a:chOff x="2040" y="1968"/>
              <a:chExt cx="1080" cy="1026"/>
            </a:xfrm>
          </p:grpSpPr>
          <p:sp>
            <p:nvSpPr>
              <p:cNvPr id="23598" name="Text Box 7"/>
              <p:cNvSpPr txBox="1">
                <a:spLocks noChangeArrowheads="1"/>
              </p:cNvSpPr>
              <p:nvPr/>
            </p:nvSpPr>
            <p:spPr bwMode="auto">
              <a:xfrm>
                <a:off x="2040" y="2737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a</a:t>
                </a:r>
                <a:r>
                  <a:rPr lang="en-US" sz="2000" baseline="-2500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23599" name="Text Box 8"/>
              <p:cNvSpPr txBox="1">
                <a:spLocks noChangeArrowheads="1"/>
              </p:cNvSpPr>
              <p:nvPr/>
            </p:nvSpPr>
            <p:spPr bwMode="auto">
              <a:xfrm>
                <a:off x="2352" y="2744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v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sp>
            <p:nvSpPr>
              <p:cNvPr id="23600" name="Text Box 9"/>
              <p:cNvSpPr txBox="1">
                <a:spLocks noChangeArrowheads="1"/>
              </p:cNvSpPr>
              <p:nvPr/>
            </p:nvSpPr>
            <p:spPr bwMode="auto">
              <a:xfrm>
                <a:off x="2048" y="1968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y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sp>
            <p:nvSpPr>
              <p:cNvPr id="23601" name="Text Box 14"/>
              <p:cNvSpPr txBox="1">
                <a:spLocks noChangeArrowheads="1"/>
              </p:cNvSpPr>
              <p:nvPr/>
            </p:nvSpPr>
            <p:spPr bwMode="auto">
              <a:xfrm>
                <a:off x="2208" y="2352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f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sp>
            <p:nvSpPr>
              <p:cNvPr id="23602" name="Text Box 15"/>
              <p:cNvSpPr txBox="1">
                <a:spLocks noChangeArrowheads="1"/>
              </p:cNvSpPr>
              <p:nvPr/>
            </p:nvSpPr>
            <p:spPr bwMode="auto">
              <a:xfrm>
                <a:off x="2480" y="1968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f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603" name="AutoShape 16"/>
              <p:cNvCxnSpPr>
                <a:cxnSpLocks noChangeShapeType="1"/>
                <a:stCxn id="23602" idx="2"/>
                <a:endCxn id="23601" idx="0"/>
              </p:cNvCxnSpPr>
              <p:nvPr/>
            </p:nvCxnSpPr>
            <p:spPr bwMode="auto">
              <a:xfrm flipH="1">
                <a:off x="2304" y="2199"/>
                <a:ext cx="272" cy="153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sp>
            <p:nvSpPr>
              <p:cNvPr id="23604" name="Text Box 17"/>
              <p:cNvSpPr txBox="1">
                <a:spLocks noChangeArrowheads="1"/>
              </p:cNvSpPr>
              <p:nvPr/>
            </p:nvSpPr>
            <p:spPr bwMode="auto">
              <a:xfrm>
                <a:off x="2736" y="2352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f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605" name="AutoShape 18"/>
              <p:cNvCxnSpPr>
                <a:cxnSpLocks noChangeShapeType="1"/>
                <a:stCxn id="23602" idx="2"/>
                <a:endCxn id="23604" idx="0"/>
              </p:cNvCxnSpPr>
              <p:nvPr/>
            </p:nvCxnSpPr>
            <p:spPr bwMode="auto">
              <a:xfrm>
                <a:off x="2576" y="2199"/>
                <a:ext cx="256" cy="153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cxnSp>
            <p:nvCxnSpPr>
              <p:cNvPr id="23606" name="AutoShape 19"/>
              <p:cNvCxnSpPr>
                <a:cxnSpLocks noChangeShapeType="1"/>
                <a:stCxn id="23601" idx="2"/>
                <a:endCxn id="23598" idx="0"/>
              </p:cNvCxnSpPr>
              <p:nvPr/>
            </p:nvCxnSpPr>
            <p:spPr bwMode="auto">
              <a:xfrm flipH="1">
                <a:off x="2184" y="2583"/>
                <a:ext cx="120" cy="154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cxnSp>
            <p:nvCxnSpPr>
              <p:cNvPr id="23607" name="AutoShape 20"/>
              <p:cNvCxnSpPr>
                <a:cxnSpLocks noChangeShapeType="1"/>
                <a:stCxn id="23601" idx="2"/>
                <a:endCxn id="23599" idx="0"/>
              </p:cNvCxnSpPr>
              <p:nvPr/>
            </p:nvCxnSpPr>
            <p:spPr bwMode="auto">
              <a:xfrm>
                <a:off x="2304" y="2583"/>
                <a:ext cx="144" cy="161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sp>
            <p:nvSpPr>
              <p:cNvPr id="23608" name="Text Box 21"/>
              <p:cNvSpPr txBox="1">
                <a:spLocks noChangeArrowheads="1"/>
              </p:cNvSpPr>
              <p:nvPr/>
            </p:nvSpPr>
            <p:spPr bwMode="auto">
              <a:xfrm>
                <a:off x="2568" y="2736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a</a:t>
                </a:r>
                <a:r>
                  <a:rPr lang="en-US" sz="2000" baseline="-2500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23609" name="Text Box 22"/>
              <p:cNvSpPr txBox="1">
                <a:spLocks noChangeArrowheads="1"/>
              </p:cNvSpPr>
              <p:nvPr/>
            </p:nvSpPr>
            <p:spPr bwMode="auto">
              <a:xfrm>
                <a:off x="2928" y="2736"/>
                <a:ext cx="19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solidFill>
                      <a:srgbClr val="0000FF"/>
                    </a:solidFill>
                  </a:rPr>
                  <a:t>v</a:t>
                </a:r>
                <a:endParaRPr lang="en-US" sz="2000" baseline="-250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610" name="AutoShape 23"/>
              <p:cNvCxnSpPr>
                <a:cxnSpLocks noChangeShapeType="1"/>
                <a:stCxn id="23604" idx="2"/>
                <a:endCxn id="23608" idx="0"/>
              </p:cNvCxnSpPr>
              <p:nvPr/>
            </p:nvCxnSpPr>
            <p:spPr bwMode="auto">
              <a:xfrm flipH="1">
                <a:off x="2712" y="2583"/>
                <a:ext cx="120" cy="153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cxnSp>
            <p:nvCxnSpPr>
              <p:cNvPr id="23611" name="AutoShape 24"/>
              <p:cNvCxnSpPr>
                <a:cxnSpLocks noChangeShapeType="1"/>
                <a:stCxn id="23604" idx="2"/>
                <a:endCxn id="23609" idx="0"/>
              </p:cNvCxnSpPr>
              <p:nvPr/>
            </p:nvCxnSpPr>
            <p:spPr bwMode="auto">
              <a:xfrm>
                <a:off x="2832" y="2583"/>
                <a:ext cx="192" cy="153"/>
              </a:xfrm>
              <a:prstGeom prst="straightConnector1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</p:spPr>
          </p:cxnSp>
          <p:cxnSp>
            <p:nvCxnSpPr>
              <p:cNvPr id="23612" name="AutoShape 39"/>
              <p:cNvCxnSpPr>
                <a:cxnSpLocks noChangeShapeType="1"/>
                <a:stCxn id="23600" idx="3"/>
                <a:endCxn id="23602" idx="1"/>
              </p:cNvCxnSpPr>
              <p:nvPr/>
            </p:nvCxnSpPr>
            <p:spPr bwMode="auto">
              <a:xfrm>
                <a:off x="2240" y="2084"/>
                <a:ext cx="240" cy="0"/>
              </a:xfrm>
              <a:prstGeom prst="straightConnector1">
                <a:avLst/>
              </a:prstGeom>
              <a:noFill/>
              <a:ln w="19050">
                <a:solidFill>
                  <a:schemeClr val="accent2"/>
                </a:solidFill>
                <a:prstDash val="dash"/>
                <a:round/>
                <a:headEnd/>
                <a:tailEnd/>
              </a:ln>
            </p:spPr>
          </p:cxnSp>
        </p:grpSp>
      </p:grp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4398963" y="1828800"/>
            <a:ext cx="4178300" cy="904875"/>
            <a:chOff x="2592" y="1528"/>
            <a:chExt cx="2632" cy="570"/>
          </a:xfrm>
        </p:grpSpPr>
        <p:sp>
          <p:nvSpPr>
            <p:cNvPr id="23587" name="Text Box 44"/>
            <p:cNvSpPr txBox="1">
              <a:spLocks noChangeArrowheads="1"/>
            </p:cNvSpPr>
            <p:nvPr/>
          </p:nvSpPr>
          <p:spPr bwMode="auto">
            <a:xfrm>
              <a:off x="4407" y="1528"/>
              <a:ext cx="2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y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sp>
          <p:nvSpPr>
            <p:cNvPr id="23588" name="Text Box 45"/>
            <p:cNvSpPr txBox="1">
              <a:spLocks noChangeArrowheads="1"/>
            </p:cNvSpPr>
            <p:nvPr/>
          </p:nvSpPr>
          <p:spPr bwMode="auto">
            <a:xfrm>
              <a:off x="4648" y="1848"/>
              <a:ext cx="3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23589" name="Text Box 46"/>
            <p:cNvSpPr txBox="1">
              <a:spLocks noChangeArrowheads="1"/>
            </p:cNvSpPr>
            <p:nvPr/>
          </p:nvSpPr>
          <p:spPr bwMode="auto">
            <a:xfrm>
              <a:off x="4822" y="1528"/>
              <a:ext cx="2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f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cxnSp>
          <p:nvCxnSpPr>
            <p:cNvPr id="23590" name="AutoShape 47"/>
            <p:cNvCxnSpPr>
              <a:cxnSpLocks noChangeShapeType="1"/>
              <a:stCxn id="23589" idx="2"/>
              <a:endCxn id="23588" idx="0"/>
            </p:cNvCxnSpPr>
            <p:nvPr/>
          </p:nvCxnSpPr>
          <p:spPr bwMode="auto">
            <a:xfrm flipH="1">
              <a:off x="4812" y="1778"/>
              <a:ext cx="119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sp>
          <p:nvSpPr>
            <p:cNvPr id="23591" name="Text Box 48"/>
            <p:cNvSpPr txBox="1">
              <a:spLocks noChangeArrowheads="1"/>
            </p:cNvSpPr>
            <p:nvPr/>
          </p:nvSpPr>
          <p:spPr bwMode="auto">
            <a:xfrm>
              <a:off x="4906" y="1848"/>
              <a:ext cx="3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</a:p>
          </p:txBody>
        </p:sp>
        <p:cxnSp>
          <p:nvCxnSpPr>
            <p:cNvPr id="23592" name="AutoShape 49"/>
            <p:cNvCxnSpPr>
              <a:cxnSpLocks noChangeShapeType="1"/>
              <a:stCxn id="23589" idx="2"/>
              <a:endCxn id="23591" idx="0"/>
            </p:cNvCxnSpPr>
            <p:nvPr/>
          </p:nvCxnSpPr>
          <p:spPr bwMode="auto">
            <a:xfrm>
              <a:off x="4931" y="1778"/>
              <a:ext cx="134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cxnSp>
          <p:nvCxnSpPr>
            <p:cNvPr id="23593" name="AutoShape 50"/>
            <p:cNvCxnSpPr>
              <a:cxnSpLocks noChangeShapeType="1"/>
              <a:stCxn id="23587" idx="3"/>
              <a:endCxn id="23589" idx="1"/>
            </p:cNvCxnSpPr>
            <p:nvPr/>
          </p:nvCxnSpPr>
          <p:spPr bwMode="auto">
            <a:xfrm>
              <a:off x="4616" y="1653"/>
              <a:ext cx="206" cy="0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</p:spPr>
        </p:cxnSp>
        <p:sp>
          <p:nvSpPr>
            <p:cNvPr id="23594" name="Text Box 51"/>
            <p:cNvSpPr txBox="1">
              <a:spLocks noChangeArrowheads="1"/>
            </p:cNvSpPr>
            <p:nvPr/>
          </p:nvSpPr>
          <p:spPr bwMode="auto">
            <a:xfrm>
              <a:off x="2592" y="1528"/>
              <a:ext cx="18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a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Æ</a:t>
              </a:r>
              <a:r>
                <a:rPr lang="en-US" sz="2000">
                  <a:solidFill>
                    <a:srgbClr val="009900"/>
                  </a:solidFill>
                </a:rPr>
                <a:t> a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1  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)</a:t>
              </a:r>
            </a:p>
          </p:txBody>
        </p:sp>
      </p:grpSp>
      <p:grpSp>
        <p:nvGrpSpPr>
          <p:cNvPr id="8" name="Group 114"/>
          <p:cNvGrpSpPr>
            <a:grpSpLocks/>
          </p:cNvGrpSpPr>
          <p:nvPr/>
        </p:nvGrpSpPr>
        <p:grpSpPr bwMode="auto">
          <a:xfrm>
            <a:off x="4395788" y="2743200"/>
            <a:ext cx="4117975" cy="904875"/>
            <a:chOff x="2769" y="1728"/>
            <a:chExt cx="2594" cy="570"/>
          </a:xfrm>
        </p:grpSpPr>
        <p:sp>
          <p:nvSpPr>
            <p:cNvPr id="23579" name="Text Box 76"/>
            <p:cNvSpPr txBox="1">
              <a:spLocks noChangeArrowheads="1"/>
            </p:cNvSpPr>
            <p:nvPr/>
          </p:nvSpPr>
          <p:spPr bwMode="auto">
            <a:xfrm>
              <a:off x="4584" y="1728"/>
              <a:ext cx="1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y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sp>
          <p:nvSpPr>
            <p:cNvPr id="23580" name="Text Box 77"/>
            <p:cNvSpPr txBox="1">
              <a:spLocks noChangeArrowheads="1"/>
            </p:cNvSpPr>
            <p:nvPr/>
          </p:nvSpPr>
          <p:spPr bwMode="auto">
            <a:xfrm>
              <a:off x="4827" y="2048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23581" name="Text Box 78"/>
            <p:cNvSpPr txBox="1">
              <a:spLocks noChangeArrowheads="1"/>
            </p:cNvSpPr>
            <p:nvPr/>
          </p:nvSpPr>
          <p:spPr bwMode="auto">
            <a:xfrm>
              <a:off x="5027" y="1728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f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cxnSp>
          <p:nvCxnSpPr>
            <p:cNvPr id="23582" name="AutoShape 79"/>
            <p:cNvCxnSpPr>
              <a:cxnSpLocks noChangeShapeType="1"/>
              <a:stCxn id="23581" idx="2"/>
              <a:endCxn id="23580" idx="0"/>
            </p:cNvCxnSpPr>
            <p:nvPr/>
          </p:nvCxnSpPr>
          <p:spPr bwMode="auto">
            <a:xfrm flipH="1">
              <a:off x="4971" y="1978"/>
              <a:ext cx="152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sp>
          <p:nvSpPr>
            <p:cNvPr id="23583" name="Text Box 80"/>
            <p:cNvSpPr txBox="1">
              <a:spLocks noChangeArrowheads="1"/>
            </p:cNvSpPr>
            <p:nvPr/>
          </p:nvSpPr>
          <p:spPr bwMode="auto">
            <a:xfrm>
              <a:off x="5083" y="2048"/>
              <a:ext cx="2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</a:p>
          </p:txBody>
        </p:sp>
        <p:cxnSp>
          <p:nvCxnSpPr>
            <p:cNvPr id="23584" name="AutoShape 81"/>
            <p:cNvCxnSpPr>
              <a:cxnSpLocks noChangeShapeType="1"/>
              <a:stCxn id="23581" idx="2"/>
              <a:endCxn id="23583" idx="0"/>
            </p:cNvCxnSpPr>
            <p:nvPr/>
          </p:nvCxnSpPr>
          <p:spPr bwMode="auto">
            <a:xfrm>
              <a:off x="5123" y="1978"/>
              <a:ext cx="100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cxnSp>
          <p:nvCxnSpPr>
            <p:cNvPr id="23585" name="AutoShape 82"/>
            <p:cNvCxnSpPr>
              <a:cxnSpLocks noChangeShapeType="1"/>
              <a:stCxn id="23579" idx="3"/>
              <a:endCxn id="23581" idx="1"/>
            </p:cNvCxnSpPr>
            <p:nvPr/>
          </p:nvCxnSpPr>
          <p:spPr bwMode="auto">
            <a:xfrm>
              <a:off x="4768" y="1853"/>
              <a:ext cx="259" cy="0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</p:spPr>
        </p:cxnSp>
        <p:sp>
          <p:nvSpPr>
            <p:cNvPr id="23586" name="Text Box 83"/>
            <p:cNvSpPr txBox="1">
              <a:spLocks noChangeArrowheads="1"/>
            </p:cNvSpPr>
            <p:nvPr/>
          </p:nvSpPr>
          <p:spPr bwMode="auto">
            <a:xfrm>
              <a:off x="2769" y="1728"/>
              <a:ext cx="19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a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Æ</a:t>
              </a:r>
              <a:r>
                <a:rPr lang="en-US" sz="2000">
                  <a:solidFill>
                    <a:srgbClr val="009900"/>
                  </a:solidFill>
                </a:rPr>
                <a:t> a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2  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)</a:t>
              </a:r>
            </a:p>
          </p:txBody>
        </p:sp>
      </p:grpSp>
      <p:grpSp>
        <p:nvGrpSpPr>
          <p:cNvPr id="9" name="Group 115"/>
          <p:cNvGrpSpPr>
            <a:grpSpLocks/>
          </p:cNvGrpSpPr>
          <p:nvPr/>
        </p:nvGrpSpPr>
        <p:grpSpPr bwMode="auto">
          <a:xfrm>
            <a:off x="4398963" y="3567113"/>
            <a:ext cx="4178300" cy="1833562"/>
            <a:chOff x="2771" y="2247"/>
            <a:chExt cx="2632" cy="1155"/>
          </a:xfrm>
        </p:grpSpPr>
        <p:cxnSp>
          <p:nvCxnSpPr>
            <p:cNvPr id="23563" name="AutoShape 90"/>
            <p:cNvCxnSpPr>
              <a:cxnSpLocks noChangeShapeType="1"/>
            </p:cNvCxnSpPr>
            <p:nvPr/>
          </p:nvCxnSpPr>
          <p:spPr bwMode="auto">
            <a:xfrm>
              <a:off x="4763" y="2372"/>
              <a:ext cx="232" cy="0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</p:spPr>
        </p:cxnSp>
        <p:sp>
          <p:nvSpPr>
            <p:cNvPr id="23564" name="Text Box 93"/>
            <p:cNvSpPr txBox="1">
              <a:spLocks noChangeArrowheads="1"/>
            </p:cNvSpPr>
            <p:nvPr/>
          </p:nvSpPr>
          <p:spPr bwMode="auto">
            <a:xfrm>
              <a:off x="4867" y="3152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</a:p>
          </p:txBody>
        </p:sp>
        <p:sp>
          <p:nvSpPr>
            <p:cNvPr id="23565" name="Text Box 96"/>
            <p:cNvSpPr txBox="1">
              <a:spLocks noChangeArrowheads="1"/>
            </p:cNvSpPr>
            <p:nvPr/>
          </p:nvSpPr>
          <p:spPr bwMode="auto">
            <a:xfrm>
              <a:off x="5123" y="3152"/>
              <a:ext cx="2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</a:p>
          </p:txBody>
        </p:sp>
        <p:sp>
          <p:nvSpPr>
            <p:cNvPr id="23566" name="Text Box 84"/>
            <p:cNvSpPr txBox="1">
              <a:spLocks noChangeArrowheads="1"/>
            </p:cNvSpPr>
            <p:nvPr/>
          </p:nvSpPr>
          <p:spPr bwMode="auto">
            <a:xfrm>
              <a:off x="4575" y="2247"/>
              <a:ext cx="1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y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sp>
          <p:nvSpPr>
            <p:cNvPr id="23567" name="Text Box 85"/>
            <p:cNvSpPr txBox="1">
              <a:spLocks noChangeArrowheads="1"/>
            </p:cNvSpPr>
            <p:nvPr/>
          </p:nvSpPr>
          <p:spPr bwMode="auto">
            <a:xfrm>
              <a:off x="4867" y="257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</a:p>
          </p:txBody>
        </p:sp>
        <p:sp>
          <p:nvSpPr>
            <p:cNvPr id="23568" name="Text Box 86"/>
            <p:cNvSpPr txBox="1">
              <a:spLocks noChangeArrowheads="1"/>
            </p:cNvSpPr>
            <p:nvPr/>
          </p:nvSpPr>
          <p:spPr bwMode="auto">
            <a:xfrm>
              <a:off x="5027" y="2256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f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cxnSp>
          <p:nvCxnSpPr>
            <p:cNvPr id="23569" name="AutoShape 87"/>
            <p:cNvCxnSpPr>
              <a:cxnSpLocks noChangeShapeType="1"/>
              <a:stCxn id="23568" idx="2"/>
              <a:endCxn id="23567" idx="0"/>
            </p:cNvCxnSpPr>
            <p:nvPr/>
          </p:nvCxnSpPr>
          <p:spPr bwMode="auto">
            <a:xfrm flipH="1">
              <a:off x="5011" y="2506"/>
              <a:ext cx="112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sp>
          <p:nvSpPr>
            <p:cNvPr id="23570" name="Text Box 88"/>
            <p:cNvSpPr txBox="1">
              <a:spLocks noChangeArrowheads="1"/>
            </p:cNvSpPr>
            <p:nvPr/>
          </p:nvSpPr>
          <p:spPr bwMode="auto">
            <a:xfrm>
              <a:off x="5123" y="2576"/>
              <a:ext cx="2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x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</a:p>
          </p:txBody>
        </p:sp>
        <p:cxnSp>
          <p:nvCxnSpPr>
            <p:cNvPr id="23571" name="AutoShape 89"/>
            <p:cNvCxnSpPr>
              <a:cxnSpLocks noChangeShapeType="1"/>
              <a:stCxn id="23568" idx="2"/>
              <a:endCxn id="23570" idx="0"/>
            </p:cNvCxnSpPr>
            <p:nvPr/>
          </p:nvCxnSpPr>
          <p:spPr bwMode="auto">
            <a:xfrm>
              <a:off x="5123" y="2506"/>
              <a:ext cx="140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sp>
          <p:nvSpPr>
            <p:cNvPr id="23572" name="Text Box 91"/>
            <p:cNvSpPr txBox="1">
              <a:spLocks noChangeArrowheads="1"/>
            </p:cNvSpPr>
            <p:nvPr/>
          </p:nvSpPr>
          <p:spPr bwMode="auto">
            <a:xfrm>
              <a:off x="2771" y="2256"/>
              <a:ext cx="18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a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Æ</a:t>
              </a:r>
              <a:r>
                <a:rPr lang="en-US" sz="2000">
                  <a:solidFill>
                    <a:srgbClr val="009900"/>
                  </a:solidFill>
                </a:rPr>
                <a:t> a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1  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)</a:t>
              </a:r>
            </a:p>
          </p:txBody>
        </p:sp>
        <p:sp>
          <p:nvSpPr>
            <p:cNvPr id="23573" name="Text Box 92"/>
            <p:cNvSpPr txBox="1">
              <a:spLocks noChangeArrowheads="1"/>
            </p:cNvSpPr>
            <p:nvPr/>
          </p:nvSpPr>
          <p:spPr bwMode="auto">
            <a:xfrm>
              <a:off x="4566" y="2823"/>
              <a:ext cx="1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y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sp>
          <p:nvSpPr>
            <p:cNvPr id="23574" name="Text Box 94"/>
            <p:cNvSpPr txBox="1">
              <a:spLocks noChangeArrowheads="1"/>
            </p:cNvSpPr>
            <p:nvPr/>
          </p:nvSpPr>
          <p:spPr bwMode="auto">
            <a:xfrm>
              <a:off x="5027" y="2832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f</a:t>
              </a:r>
              <a:endParaRPr lang="en-US" sz="2000" baseline="-25000">
                <a:solidFill>
                  <a:srgbClr val="009900"/>
                </a:solidFill>
              </a:endParaRPr>
            </a:p>
          </p:txBody>
        </p:sp>
        <p:cxnSp>
          <p:nvCxnSpPr>
            <p:cNvPr id="23575" name="AutoShape 95"/>
            <p:cNvCxnSpPr>
              <a:cxnSpLocks noChangeShapeType="1"/>
              <a:stCxn id="23574" idx="2"/>
              <a:endCxn id="23564" idx="0"/>
            </p:cNvCxnSpPr>
            <p:nvPr/>
          </p:nvCxnSpPr>
          <p:spPr bwMode="auto">
            <a:xfrm flipH="1">
              <a:off x="5011" y="3082"/>
              <a:ext cx="112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cxnSp>
          <p:nvCxnSpPr>
            <p:cNvPr id="23576" name="AutoShape 97"/>
            <p:cNvCxnSpPr>
              <a:cxnSpLocks noChangeShapeType="1"/>
              <a:stCxn id="23574" idx="2"/>
              <a:endCxn id="23565" idx="0"/>
            </p:cNvCxnSpPr>
            <p:nvPr/>
          </p:nvCxnSpPr>
          <p:spPr bwMode="auto">
            <a:xfrm>
              <a:off x="5123" y="3082"/>
              <a:ext cx="140" cy="70"/>
            </a:xfrm>
            <a:prstGeom prst="straightConnector1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/>
            </a:ln>
          </p:spPr>
        </p:cxnSp>
        <p:cxnSp>
          <p:nvCxnSpPr>
            <p:cNvPr id="23577" name="AutoShape 98"/>
            <p:cNvCxnSpPr>
              <a:cxnSpLocks noChangeShapeType="1"/>
            </p:cNvCxnSpPr>
            <p:nvPr/>
          </p:nvCxnSpPr>
          <p:spPr bwMode="auto">
            <a:xfrm>
              <a:off x="4755" y="2948"/>
              <a:ext cx="232" cy="0"/>
            </a:xfrm>
            <a:prstGeom prst="straightConnector1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</p:spPr>
        </p:cxnSp>
        <p:sp>
          <p:nvSpPr>
            <p:cNvPr id="23578" name="Text Box 99"/>
            <p:cNvSpPr txBox="1">
              <a:spLocks noChangeArrowheads="1"/>
            </p:cNvSpPr>
            <p:nvPr/>
          </p:nvSpPr>
          <p:spPr bwMode="auto">
            <a:xfrm>
              <a:off x="2771" y="2832"/>
              <a:ext cx="18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9900"/>
                  </a:solidFill>
                </a:rPr>
                <a:t>a</a:t>
              </a:r>
              <a:r>
                <a:rPr lang="en-US" sz="2000" baseline="-25000">
                  <a:solidFill>
                    <a:srgbClr val="009900"/>
                  </a:solidFill>
                </a:rPr>
                <a:t>1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Æ</a:t>
              </a:r>
              <a:r>
                <a:rPr lang="en-US" sz="2000">
                  <a:solidFill>
                    <a:srgbClr val="009900"/>
                  </a:solidFill>
                </a:rPr>
                <a:t> a</a:t>
              </a:r>
              <a:r>
                <a:rPr lang="en-US" sz="2000" baseline="-25000">
                  <a:solidFill>
                    <a:srgbClr val="009900"/>
                  </a:solidFill>
                </a:rPr>
                <a:t>2</a:t>
              </a:r>
              <a:r>
                <a:rPr lang="en-US" sz="2000">
                  <a:solidFill>
                    <a:srgbClr val="009900"/>
                  </a:solidFill>
                </a:rPr>
                <a:t> = b</a:t>
              </a:r>
              <a:r>
                <a:rPr lang="en-US" sz="2000" baseline="-25000">
                  <a:solidFill>
                    <a:srgbClr val="009900"/>
                  </a:solidFill>
                </a:rPr>
                <a:t>2   </a:t>
              </a:r>
              <a:r>
                <a:rPr lang="en-US" sz="2000">
                  <a:solidFill>
                    <a:srgbClr val="009900"/>
                  </a:solidFill>
                  <a:latin typeface="cmsy10" pitchFamily="34" charset="0"/>
                </a:rPr>
                <a:t>)</a:t>
              </a:r>
            </a:p>
          </p:txBody>
        </p:sp>
      </p:grpSp>
      <p:sp>
        <p:nvSpPr>
          <p:cNvPr id="23560" name="Text Box 103"/>
          <p:cNvSpPr txBox="1">
            <a:spLocks noChangeArrowheads="1"/>
          </p:cNvSpPr>
          <p:nvPr/>
        </p:nvSpPr>
        <p:spPr bwMode="auto">
          <a:xfrm>
            <a:off x="1905000" y="5138738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Symbol" pitchFamily="18" charset="2"/>
                <a:sym typeface="Symbol" pitchFamily="18" charset="2"/>
              </a:rPr>
              <a:t></a:t>
            </a:r>
          </a:p>
        </p:txBody>
      </p:sp>
      <p:sp>
        <p:nvSpPr>
          <p:cNvPr id="17513" name="Text Box 105"/>
          <p:cNvSpPr txBox="1">
            <a:spLocks noChangeArrowheads="1"/>
          </p:cNvSpPr>
          <p:nvPr/>
        </p:nvSpPr>
        <p:spPr bwMode="auto">
          <a:xfrm>
            <a:off x="5084763" y="5164138"/>
            <a:ext cx="2247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Cover(</a:t>
            </a:r>
            <a:r>
              <a:rPr lang="en-US" sz="2400">
                <a:latin typeface="Symbol" pitchFamily="18" charset="2"/>
                <a:sym typeface="Symbol" pitchFamily="18" charset="2"/>
              </a:rPr>
              <a:t></a:t>
            </a:r>
            <a:r>
              <a:rPr lang="en-US" sz="2400"/>
              <a:t>,{v})</a:t>
            </a:r>
          </a:p>
        </p:txBody>
      </p:sp>
      <p:sp>
        <p:nvSpPr>
          <p:cNvPr id="17519" name="Rectangle 111"/>
          <p:cNvSpPr>
            <a:spLocks noGrp="1" noChangeArrowheads="1"/>
          </p:cNvSpPr>
          <p:nvPr>
            <p:ph type="body" idx="1"/>
          </p:nvPr>
        </p:nvSpPr>
        <p:spPr>
          <a:xfrm>
            <a:off x="1447800" y="5715000"/>
            <a:ext cx="6096000" cy="4857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Cover(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{v}) can be exponential in 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D0B762-3D83-4275-9FD5-090084573B7C}" type="slidenum">
              <a:rPr lang="en-US"/>
              <a:pPr/>
              <a:t>15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linear arithmetic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uninterpreted functions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Cover algorithm for combination of theories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2994CA-7A8C-4513-B0F3-2D4DD2A2FDC4}" type="slidenum">
              <a:rPr lang="en-US"/>
              <a:pPr/>
              <a:t>16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Cover Algorithms: Idea 1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1175"/>
            <a:ext cx="7848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 </a:t>
            </a:r>
            <a:r>
              <a:rPr lang="en-US" baseline="-25000" dirty="0" smtClean="0">
                <a:latin typeface="cmsy10" pitchFamily="34" charset="0"/>
              </a:rPr>
              <a:t>[</a:t>
            </a:r>
            <a:r>
              <a:rPr lang="en-US" baseline="-25000" dirty="0" smtClean="0"/>
              <a:t> T</a:t>
            </a:r>
            <a:r>
              <a:rPr lang="en-US" baseline="-50000" dirty="0" smtClean="0"/>
              <a:t>2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00FF"/>
                </a:solidFill>
                <a:sym typeface="Symbol" pitchFamily="18" charset="2"/>
              </a:rPr>
              <a:t>1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9900"/>
                </a:solidFill>
                <a:sym typeface="Symbol" pitchFamily="18" charset="2"/>
              </a:rPr>
              <a:t>2</a:t>
            </a:r>
            <a:r>
              <a:rPr lang="en-US" dirty="0" smtClean="0"/>
              <a:t>, V):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Return 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/>
              <a:t>,V) 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/>
              <a:t> 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2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/>
              <a:t>,V</a:t>
            </a:r>
            <a:r>
              <a:rPr lang="en-US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Fails on </a:t>
            </a:r>
            <a:r>
              <a:rPr lang="en-US" dirty="0" smtClean="0">
                <a:solidFill>
                  <a:srgbClr val="0000FF"/>
                </a:solidFill>
              </a:rPr>
              <a:t>x=v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+1 </a:t>
            </a:r>
            <a:r>
              <a:rPr lang="en-US" dirty="0" smtClean="0">
                <a:solidFill>
                  <a:srgbClr val="0000FF"/>
                </a:solidFill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0000FF"/>
                </a:solidFill>
              </a:rPr>
              <a:t> y=v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+1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v</a:t>
            </a:r>
            <a:r>
              <a:rPr lang="en-US" baseline="-25000" dirty="0" smtClean="0">
                <a:solidFill>
                  <a:srgbClr val="009900"/>
                </a:solidFill>
              </a:rPr>
              <a:t>1</a:t>
            </a:r>
            <a:r>
              <a:rPr lang="en-US" dirty="0" smtClean="0">
                <a:solidFill>
                  <a:srgbClr val="009900"/>
                </a:solidFill>
              </a:rPr>
              <a:t>=f(z) </a:t>
            </a:r>
            <a:r>
              <a:rPr lang="en-US" dirty="0" smtClean="0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v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=f(z)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Algorithm returns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Cover is x=y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Solution: Share variable equalities</a:t>
            </a:r>
            <a:endParaRPr lang="en-US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BA5F1D-2C02-4EDC-AE5E-70FCC8E15AD9}" type="slidenum">
              <a:rPr lang="en-US"/>
              <a:pPr/>
              <a:t>17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Cover Algorithms: Idea 2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1175"/>
            <a:ext cx="7848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 </a:t>
            </a:r>
            <a:r>
              <a:rPr lang="en-US" baseline="-25000" dirty="0" smtClean="0">
                <a:latin typeface="cmsy10" pitchFamily="34" charset="0"/>
              </a:rPr>
              <a:t>[</a:t>
            </a:r>
            <a:r>
              <a:rPr lang="en-US" baseline="-25000" dirty="0" smtClean="0"/>
              <a:t> T</a:t>
            </a:r>
            <a:r>
              <a:rPr lang="en-US" baseline="-50000" dirty="0" smtClean="0"/>
              <a:t>2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00FF"/>
                </a:solidFill>
                <a:sym typeface="Symbol" pitchFamily="18" charset="2"/>
              </a:rPr>
              <a:t>1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olidFill>
                  <a:srgbClr val="009900"/>
                </a:solidFill>
                <a:sym typeface="Symbol" pitchFamily="18" charset="2"/>
              </a:rPr>
              <a:t>2</a:t>
            </a:r>
            <a:r>
              <a:rPr lang="en-US" dirty="0" smtClean="0"/>
              <a:t>, V):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E </a:t>
            </a:r>
            <a:r>
              <a:rPr lang="en-US" dirty="0" smtClean="0">
                <a:latin typeface="cmsy10" pitchFamily="34" charset="0"/>
              </a:rPr>
              <a:t>Ã</a:t>
            </a:r>
            <a:r>
              <a:rPr lang="en-US" dirty="0" smtClean="0"/>
              <a:t> Saturate(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Return 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1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>
                <a:latin typeface="cmsy10" pitchFamily="34" charset="0"/>
                <a:sym typeface="Symbol" pitchFamily="18" charset="2"/>
              </a:rPr>
              <a:t>Æ</a:t>
            </a:r>
            <a:r>
              <a:rPr lang="en-US" dirty="0" smtClean="0">
                <a:sym typeface="Symbol" pitchFamily="18" charset="2"/>
              </a:rPr>
              <a:t>E</a:t>
            </a:r>
            <a:r>
              <a:rPr lang="en-US" dirty="0" smtClean="0"/>
              <a:t>,V) 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/>
              <a:t> Cover</a:t>
            </a:r>
            <a:r>
              <a:rPr lang="en-US" baseline="-25000" dirty="0" smtClean="0"/>
              <a:t>T</a:t>
            </a:r>
            <a:r>
              <a:rPr lang="en-US" baseline="-50000" dirty="0" smtClean="0"/>
              <a:t>2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/>
              <a:t>E,V)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Fails on </a:t>
            </a:r>
            <a:r>
              <a:rPr lang="en-US" dirty="0" smtClean="0">
                <a:solidFill>
                  <a:srgbClr val="0000FF"/>
                </a:solidFill>
              </a:rPr>
              <a:t>v=x+1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Æ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y=f(v)</a:t>
            </a:r>
            <a:r>
              <a:rPr lang="en-US" dirty="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Algorithm returns true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Cover is y=f(x+1)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Solution: Share equalities between variables and </a:t>
            </a:r>
            <a:r>
              <a:rPr lang="en-US" dirty="0" smtClean="0"/>
              <a:t>“simple”</a:t>
            </a:r>
            <a:r>
              <a:rPr lang="en-US" dirty="0" smtClean="0"/>
              <a:t> </a:t>
            </a:r>
            <a:r>
              <a:rPr lang="en-US" dirty="0" smtClean="0"/>
              <a:t>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91C064-7F17-462A-AB71-59A74D106ECA}" type="slidenum">
              <a:rPr lang="en-US"/>
              <a:pPr/>
              <a:t>18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Combining Cover Algorithms: Idea 3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1175"/>
            <a:ext cx="78486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Cover</a:t>
            </a:r>
            <a:r>
              <a:rPr lang="en-US" baseline="-25000" smtClean="0"/>
              <a:t>T</a:t>
            </a:r>
            <a:r>
              <a:rPr lang="en-US" baseline="-50000" smtClean="0"/>
              <a:t>1</a:t>
            </a:r>
            <a:r>
              <a:rPr lang="en-US" baseline="-25000" smtClean="0"/>
              <a:t> </a:t>
            </a:r>
            <a:r>
              <a:rPr lang="en-US" baseline="-25000" smtClean="0">
                <a:latin typeface="cmsy10" pitchFamily="34" charset="0"/>
              </a:rPr>
              <a:t>[</a:t>
            </a:r>
            <a:r>
              <a:rPr lang="en-US" baseline="-25000" smtClean="0"/>
              <a:t> T</a:t>
            </a:r>
            <a:r>
              <a:rPr lang="en-US" baseline="-50000" smtClean="0"/>
              <a:t>2</a:t>
            </a:r>
            <a:r>
              <a:rPr lang="en-US" smtClean="0"/>
              <a:t>(</a:t>
            </a:r>
            <a:r>
              <a:rPr lang="en-US" smtClean="0">
                <a:solidFill>
                  <a:srgbClr val="0000FF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olidFill>
                  <a:srgbClr val="0000FF"/>
                </a:solidFill>
                <a:sym typeface="Symbol" pitchFamily="18" charset="2"/>
              </a:rPr>
              <a:t>1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>
                <a:solidFill>
                  <a:srgbClr val="009900"/>
                </a:solidFill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olidFill>
                  <a:srgbClr val="009900"/>
                </a:solidFill>
                <a:sym typeface="Symbol" pitchFamily="18" charset="2"/>
              </a:rPr>
              <a:t>2</a:t>
            </a:r>
            <a:r>
              <a:rPr lang="en-US" smtClean="0"/>
              <a:t>, V):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E </a:t>
            </a:r>
            <a:r>
              <a:rPr lang="en-US" smtClean="0">
                <a:latin typeface="cmsy10" pitchFamily="34" charset="0"/>
              </a:rPr>
              <a:t>Ã</a:t>
            </a:r>
            <a:r>
              <a:rPr lang="en-US" smtClean="0"/>
              <a:t> Saturate(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ym typeface="Symbol" pitchFamily="18" charset="2"/>
              </a:rPr>
              <a:t>1</a:t>
            </a:r>
            <a:r>
              <a:rPr lang="en-US" smtClean="0"/>
              <a:t>,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Return Cover</a:t>
            </a:r>
            <a:r>
              <a:rPr lang="en-US" baseline="-25000" smtClean="0"/>
              <a:t>T</a:t>
            </a:r>
            <a:r>
              <a:rPr lang="en-US" baseline="-50000" smtClean="0"/>
              <a:t>1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ym typeface="Symbol" pitchFamily="18" charset="2"/>
              </a:rPr>
              <a:t>1</a:t>
            </a:r>
            <a:r>
              <a:rPr lang="en-US" smtClean="0">
                <a:latin typeface="cmsy10" pitchFamily="34" charset="0"/>
                <a:sym typeface="Symbol" pitchFamily="18" charset="2"/>
              </a:rPr>
              <a:t>Æ</a:t>
            </a:r>
            <a:r>
              <a:rPr lang="en-US" smtClean="0">
                <a:sym typeface="Symbol" pitchFamily="18" charset="2"/>
              </a:rPr>
              <a:t>E</a:t>
            </a:r>
            <a:r>
              <a:rPr lang="en-US" smtClean="0"/>
              <a:t>,V)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Cover</a:t>
            </a:r>
            <a:r>
              <a:rPr lang="en-US" baseline="-25000" smtClean="0"/>
              <a:t>T</a:t>
            </a:r>
            <a:r>
              <a:rPr lang="en-US" baseline="-50000" smtClean="0"/>
              <a:t>2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E,V)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Fails on </a:t>
            </a:r>
            <a:r>
              <a:rPr lang="en-US" smtClean="0">
                <a:solidFill>
                  <a:srgbClr val="0000FF"/>
                </a:solidFill>
              </a:rPr>
              <a:t>x</a:t>
            </a:r>
            <a:r>
              <a:rPr lang="en-US" smtClean="0">
                <a:solidFill>
                  <a:srgbClr val="0000FF"/>
                </a:solidFill>
                <a:latin typeface="cmsy10" pitchFamily="34" charset="0"/>
              </a:rPr>
              <a:t>·</a:t>
            </a:r>
            <a:r>
              <a:rPr lang="en-US" smtClean="0">
                <a:solidFill>
                  <a:srgbClr val="0000FF"/>
                </a:solidFill>
              </a:rPr>
              <a:t>v </a:t>
            </a:r>
            <a:r>
              <a:rPr lang="en-US" smtClean="0">
                <a:solidFill>
                  <a:srgbClr val="0000FF"/>
                </a:solidFill>
                <a:latin typeface="cmsy10" pitchFamily="34" charset="0"/>
              </a:rPr>
              <a:t>Æ</a:t>
            </a:r>
            <a:r>
              <a:rPr lang="en-US" smtClean="0">
                <a:solidFill>
                  <a:srgbClr val="0000FF"/>
                </a:solidFill>
              </a:rPr>
              <a:t> v</a:t>
            </a:r>
            <a:r>
              <a:rPr lang="en-US" smtClean="0">
                <a:solidFill>
                  <a:srgbClr val="0000FF"/>
                </a:solidFill>
                <a:latin typeface="cmsy10" pitchFamily="34" charset="0"/>
              </a:rPr>
              <a:t>·</a:t>
            </a:r>
            <a:r>
              <a:rPr lang="en-US" smtClean="0">
                <a:solidFill>
                  <a:srgbClr val="0000FF"/>
                </a:solidFill>
              </a:rPr>
              <a:t>y</a:t>
            </a:r>
            <a:r>
              <a:rPr lang="en-US" smtClean="0"/>
              <a:t>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</a:t>
            </a:r>
            <a:r>
              <a:rPr lang="en-US" smtClean="0">
                <a:solidFill>
                  <a:srgbClr val="009900"/>
                </a:solidFill>
              </a:rPr>
              <a:t>v=f(z,v)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Algorithm returns x</a:t>
            </a:r>
            <a:r>
              <a:rPr lang="en-US" smtClean="0">
                <a:latin typeface="cmsy10" pitchFamily="34" charset="0"/>
              </a:rPr>
              <a:t>·</a:t>
            </a:r>
            <a:r>
              <a:rPr lang="en-US" smtClean="0"/>
              <a:t>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Cover is x</a:t>
            </a:r>
            <a:r>
              <a:rPr lang="en-US" smtClean="0">
                <a:latin typeface="cmsy10" pitchFamily="34" charset="0"/>
              </a:rPr>
              <a:t>·</a:t>
            </a:r>
            <a:r>
              <a:rPr lang="en-US" smtClean="0"/>
              <a:t>y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(x=y </a:t>
            </a:r>
            <a:r>
              <a:rPr lang="en-US" smtClean="0">
                <a:latin typeface="cmsy10" pitchFamily="34" charset="0"/>
              </a:rPr>
              <a:t>)</a:t>
            </a:r>
            <a:r>
              <a:rPr lang="en-US" smtClean="0"/>
              <a:t> x=f(z,x))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Solution: Share conditional equalities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F80361-6287-419A-A78C-F117CA69EA62}" type="slidenum">
              <a:rPr lang="en-US"/>
              <a:pPr/>
              <a:t>19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			 Cover(</a:t>
            </a:r>
            <a:r>
              <a:rPr lang="en-US" smtClean="0">
                <a:solidFill>
                  <a:schemeClr val="accent2"/>
                </a:solidFill>
              </a:rPr>
              <a:t>y=f(a+v)–f(b+v)</a:t>
            </a:r>
            <a:r>
              <a:rPr lang="en-US" smtClean="0"/>
              <a:t>, {v})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371600" y="3148013"/>
            <a:ext cx="1600200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1</a:t>
            </a:r>
            <a:r>
              <a:rPr lang="en-US" sz="2400"/>
              <a:t> = a+v</a:t>
            </a:r>
          </a:p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2</a:t>
            </a:r>
            <a:r>
              <a:rPr lang="en-US" sz="2400"/>
              <a:t> = b+v</a:t>
            </a:r>
          </a:p>
          <a:p>
            <a:pPr>
              <a:spcBef>
                <a:spcPct val="50000"/>
              </a:spcBef>
            </a:pPr>
            <a:r>
              <a:rPr lang="en-US" sz="2400"/>
              <a:t>y = v</a:t>
            </a:r>
            <a:r>
              <a:rPr lang="en-US" sz="2400" baseline="-25000"/>
              <a:t>3</a:t>
            </a:r>
            <a:r>
              <a:rPr lang="en-US" sz="2400"/>
              <a:t>-v</a:t>
            </a:r>
            <a:r>
              <a:rPr lang="en-US" sz="2400" baseline="-25000"/>
              <a:t>4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943600" y="3109913"/>
            <a:ext cx="1676400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3</a:t>
            </a:r>
            <a:r>
              <a:rPr lang="en-US" sz="2400"/>
              <a:t> = f(v</a:t>
            </a:r>
            <a:r>
              <a:rPr lang="en-US" sz="2400" baseline="-25000"/>
              <a:t>1</a:t>
            </a:r>
            <a:r>
              <a:rPr lang="en-US" sz="2400"/>
              <a:t>)</a:t>
            </a:r>
          </a:p>
          <a:p>
            <a:pPr>
              <a:spcBef>
                <a:spcPct val="50000"/>
              </a:spcBef>
            </a:pPr>
            <a:r>
              <a:rPr lang="en-US" sz="2400"/>
              <a:t>v</a:t>
            </a:r>
            <a:r>
              <a:rPr lang="en-US" sz="2400" baseline="-25000"/>
              <a:t>4</a:t>
            </a:r>
            <a:r>
              <a:rPr lang="en-US" sz="2400"/>
              <a:t> = f(v</a:t>
            </a:r>
            <a:r>
              <a:rPr lang="en-US" sz="2400" baseline="-50000"/>
              <a:t>2</a:t>
            </a:r>
            <a:r>
              <a:rPr lang="en-US" sz="2400"/>
              <a:t>)</a:t>
            </a:r>
          </a:p>
          <a:p>
            <a:pPr>
              <a:spcBef>
                <a:spcPct val="50000"/>
              </a:spcBef>
            </a:pPr>
            <a:r>
              <a:rPr lang="en-US" sz="2400"/>
              <a:t>  </a:t>
            </a:r>
            <a:endParaRPr lang="en-US" sz="2400" baseline="-25000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381375" y="3081338"/>
            <a:ext cx="2295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a=b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v</a:t>
            </a:r>
            <a:r>
              <a:rPr lang="en-US" sz="2400" baseline="-25000"/>
              <a:t>1</a:t>
            </a:r>
            <a:r>
              <a:rPr lang="en-US" sz="2400"/>
              <a:t>=v</a:t>
            </a:r>
            <a:r>
              <a:rPr lang="en-US" sz="2400" baseline="-25000"/>
              <a:t>2</a:t>
            </a:r>
            <a:endParaRPr lang="en-US" sz="2400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419475" y="3986213"/>
            <a:ext cx="221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a=b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v</a:t>
            </a:r>
            <a:r>
              <a:rPr lang="en-US" sz="2400" baseline="-25000"/>
              <a:t>3</a:t>
            </a:r>
            <a:r>
              <a:rPr lang="en-US" sz="2400"/>
              <a:t>=v</a:t>
            </a:r>
            <a:r>
              <a:rPr lang="en-US" sz="2400" baseline="-25000"/>
              <a:t>4</a:t>
            </a:r>
            <a:endParaRPr lang="en-US" sz="2400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2181225" y="471011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104900" y="527685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a=b </a:t>
            </a:r>
            <a:r>
              <a:rPr lang="en-US" sz="2400">
                <a:latin typeface="cmsy10" pitchFamily="34" charset="0"/>
              </a:rPr>
              <a:t>)</a:t>
            </a:r>
            <a:r>
              <a:rPr lang="en-US" sz="2400"/>
              <a:t> y=0</a:t>
            </a: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2971800" y="35290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2971800" y="4443413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6781800" y="46815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6324600" y="5257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 animBg="1"/>
      <p:bldP spid="24586" grpId="0"/>
      <p:bldP spid="24587" grpId="0"/>
      <p:bldP spid="24591" grpId="0" animBg="1"/>
      <p:bldP spid="24592" grpId="0"/>
      <p:bldP spid="24593" grpId="0" animBg="1"/>
      <p:bldP spid="24594" grpId="0" animBg="1"/>
      <p:bldP spid="24595" grpId="0" animBg="1"/>
      <p:bldP spid="245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5C8042-8DAD-43A8-978D-0B063194FE9B}" type="slidenum">
              <a:rPr lang="en-US"/>
              <a:pPr/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Cover Definition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Cover </a:t>
            </a:r>
            <a:r>
              <a:rPr lang="en-US" smtClean="0"/>
              <a:t>operation is useful </a:t>
            </a:r>
            <a:r>
              <a:rPr lang="en-US" dirty="0" smtClean="0"/>
              <a:t>for simplifying a formula by discarding facts related to a set of variables</a:t>
            </a:r>
          </a:p>
          <a:p>
            <a:pPr eaLnBrk="1" hangingPunct="1"/>
            <a:r>
              <a:rPr lang="en-US" dirty="0" smtClean="0"/>
              <a:t>Given</a:t>
            </a:r>
            <a:endParaRPr lang="en-US" dirty="0" smtClean="0"/>
          </a:p>
          <a:p>
            <a:pPr lvl="1" eaLnBrk="1" hangingPunct="1"/>
            <a:r>
              <a:rPr lang="en-US" dirty="0" smtClean="0"/>
              <a:t>A quantifier-free formula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 in theory T</a:t>
            </a:r>
          </a:p>
          <a:p>
            <a:pPr lvl="1" eaLnBrk="1" hangingPunct="1"/>
            <a:r>
              <a:rPr lang="en-US" dirty="0" smtClean="0"/>
              <a:t>A set of symbols V</a:t>
            </a:r>
          </a:p>
          <a:p>
            <a:pPr lvl="4" eaLnBrk="1" hangingPunct="1"/>
            <a:endParaRPr lang="en-US" dirty="0" smtClean="0"/>
          </a:p>
          <a:p>
            <a:pPr eaLnBrk="1" hangingPunct="1"/>
            <a:r>
              <a:rPr lang="en-US" dirty="0" smtClean="0"/>
              <a:t>Cover(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, V) is </a:t>
            </a:r>
          </a:p>
          <a:p>
            <a:pPr lvl="1" eaLnBrk="1" hangingPunct="1"/>
            <a:r>
              <a:rPr lang="en-US" dirty="0" smtClean="0"/>
              <a:t>The </a:t>
            </a:r>
            <a:r>
              <a:rPr lang="en-US" dirty="0" smtClean="0"/>
              <a:t>most-precise </a:t>
            </a:r>
            <a:r>
              <a:rPr lang="en-US" dirty="0" smtClean="0"/>
              <a:t>quantifier-free formula implied by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 that does not involve V</a:t>
            </a:r>
          </a:p>
          <a:p>
            <a:pPr lvl="1" eaLnBrk="1" hangingPunct="1"/>
            <a:r>
              <a:rPr lang="en-US" dirty="0" smtClean="0"/>
              <a:t>e.g. Cover(</a:t>
            </a:r>
            <a:r>
              <a:rPr lang="en-US" dirty="0" smtClean="0">
                <a:solidFill>
                  <a:srgbClr val="FF0000"/>
                </a:solidFill>
              </a:rPr>
              <a:t>y=f(</a:t>
            </a:r>
            <a:r>
              <a:rPr lang="en-US" dirty="0" err="1" smtClean="0">
                <a:solidFill>
                  <a:srgbClr val="FF0000"/>
                </a:solidFill>
              </a:rPr>
              <a:t>a+v</a:t>
            </a:r>
            <a:r>
              <a:rPr lang="en-US" dirty="0" smtClean="0">
                <a:solidFill>
                  <a:srgbClr val="FF0000"/>
                </a:solidFill>
              </a:rPr>
              <a:t>)–f(</a:t>
            </a:r>
            <a:r>
              <a:rPr lang="en-US" dirty="0" err="1" smtClean="0">
                <a:solidFill>
                  <a:srgbClr val="FF0000"/>
                </a:solidFill>
              </a:rPr>
              <a:t>b+v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8000"/>
                </a:solidFill>
              </a:rPr>
              <a:t>{v}</a:t>
            </a:r>
            <a:r>
              <a:rPr lang="en-US" dirty="0" smtClean="0"/>
              <a:t>)  </a:t>
            </a:r>
            <a:r>
              <a:rPr lang="en-US" dirty="0" smtClean="0"/>
              <a:t>:  </a:t>
            </a:r>
            <a:r>
              <a:rPr lang="en-US" dirty="0" smtClean="0">
                <a:solidFill>
                  <a:srgbClr val="0000FF"/>
                </a:solidFill>
              </a:rPr>
              <a:t>(a=b) </a:t>
            </a:r>
            <a:r>
              <a:rPr lang="en-US" dirty="0" smtClean="0">
                <a:solidFill>
                  <a:srgbClr val="0000FF"/>
                </a:solidFill>
                <a:latin typeface="cmsy10" pitchFamily="34" charset="0"/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 y=0</a:t>
            </a:r>
            <a:r>
              <a:rPr lang="en-US" dirty="0" smtClean="0"/>
              <a:t> </a:t>
            </a:r>
          </a:p>
          <a:p>
            <a:pPr lvl="4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2148A4-503D-4091-B713-F50B26B58A1E}" type="slidenum">
              <a:rPr lang="en-US"/>
              <a:pPr/>
              <a:t>20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Conclusion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250" y="1781175"/>
            <a:ext cx="8991600" cy="4419600"/>
          </a:xfrm>
        </p:spPr>
        <p:txBody>
          <a:bodyPr/>
          <a:lstStyle/>
          <a:p>
            <a:pPr eaLnBrk="1" hangingPunct="1"/>
            <a:r>
              <a:rPr lang="en-US" smtClean="0"/>
              <a:t>Cover is the most-precise quantifier-free approximation to quantifier elimination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uninterpreted functions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combination of theories</a:t>
            </a:r>
          </a:p>
          <a:p>
            <a:pPr lvl="1" eaLnBrk="1" hangingPunct="1"/>
            <a:r>
              <a:rPr lang="en-US" smtClean="0"/>
              <a:t>Exchange equalities between variables and good terms</a:t>
            </a:r>
          </a:p>
          <a:p>
            <a:pPr lvl="1" eaLnBrk="1" hangingPunct="1"/>
            <a:r>
              <a:rPr lang="en-US" smtClean="0"/>
              <a:t>Exchange conditional equalities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48CFE3-91D3-4587-A570-2791AFF9619B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Cover vs. Quantifier Elimination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Quantifier Elimination: Given a quantified formula, output a logically equivalent quantifier-free formula</a:t>
            </a:r>
          </a:p>
          <a:p>
            <a:pPr lvl="4" eaLnBrk="1" hangingPunct="1"/>
            <a:endParaRPr lang="en-US" dirty="0" smtClean="0"/>
          </a:p>
          <a:p>
            <a:pPr eaLnBrk="1" hangingPunct="1"/>
            <a:r>
              <a:rPr lang="en-US" dirty="0" smtClean="0">
                <a:latin typeface="cmsy10" pitchFamily="34" charset="0"/>
              </a:rPr>
              <a:t>9</a:t>
            </a:r>
            <a:r>
              <a:rPr lang="en-US" dirty="0" smtClean="0"/>
              <a:t>V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´</a:t>
            </a:r>
            <a:r>
              <a:rPr lang="en-US" dirty="0" smtClean="0"/>
              <a:t> </a:t>
            </a:r>
            <a:r>
              <a:rPr lang="en-US" dirty="0" err="1" smtClean="0"/>
              <a:t>Cover</a:t>
            </a:r>
            <a:r>
              <a:rPr lang="en-US" baseline="-25000" dirty="0" err="1" smtClean="0"/>
              <a:t>T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,V) if T admits quantifier elimination</a:t>
            </a:r>
          </a:p>
          <a:p>
            <a:pPr lvl="4" eaLnBrk="1" hangingPunct="1"/>
            <a:endParaRPr lang="en-US" dirty="0" smtClean="0"/>
          </a:p>
          <a:p>
            <a:pPr eaLnBrk="1" hangingPunct="1"/>
            <a:r>
              <a:rPr lang="en-US" dirty="0" smtClean="0"/>
              <a:t>Some theories do not: theory of </a:t>
            </a:r>
            <a:r>
              <a:rPr lang="en-US" dirty="0" err="1" smtClean="0"/>
              <a:t>uninterpreted</a:t>
            </a:r>
            <a:r>
              <a:rPr lang="en-US" dirty="0" smtClean="0"/>
              <a:t> functions</a:t>
            </a:r>
          </a:p>
          <a:p>
            <a:pPr lvl="1" eaLnBrk="1" hangingPunct="1"/>
            <a:r>
              <a:rPr lang="en-US" dirty="0" smtClean="0"/>
              <a:t>Example: f(y) = 0 </a:t>
            </a:r>
          </a:p>
          <a:p>
            <a:pPr lvl="1" eaLnBrk="1" hangingPunct="1"/>
            <a:r>
              <a:rPr lang="en-US" dirty="0" smtClean="0"/>
              <a:t>Cannot say “0 is in the domain of y” without using quantifiers</a:t>
            </a:r>
          </a:p>
          <a:p>
            <a:pPr lvl="4" eaLnBrk="1" hangingPunct="1"/>
            <a:endParaRPr lang="en-US" dirty="0" smtClean="0">
              <a:latin typeface="cmsy10" pitchFamily="34" charset="0"/>
            </a:endParaRPr>
          </a:p>
          <a:p>
            <a:pPr eaLnBrk="1" hangingPunct="1"/>
            <a:r>
              <a:rPr lang="en-US" dirty="0" smtClean="0"/>
              <a:t>Cover(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dirty="0" smtClean="0"/>
              <a:t>,V) is the </a:t>
            </a:r>
            <a:r>
              <a:rPr lang="en-US" dirty="0" smtClean="0">
                <a:solidFill>
                  <a:srgbClr val="FF0000"/>
                </a:solidFill>
              </a:rPr>
              <a:t>most-precise </a:t>
            </a:r>
            <a:r>
              <a:rPr lang="en-US" dirty="0" smtClean="0"/>
              <a:t>quantifier-free approximation to </a:t>
            </a:r>
            <a:r>
              <a:rPr lang="en-US" dirty="0" smtClean="0">
                <a:latin typeface="cmsy10" pitchFamily="34" charset="0"/>
              </a:rPr>
              <a:t>9</a:t>
            </a:r>
            <a:r>
              <a:rPr lang="en-US" dirty="0" smtClean="0"/>
              <a:t>V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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5DA942-F692-4306-ABF8-6CA5E7EF46AD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81175"/>
            <a:ext cx="8763000" cy="4467225"/>
          </a:xfrm>
        </p:spPr>
        <p:txBody>
          <a:bodyPr/>
          <a:lstStyle/>
          <a:p>
            <a:pPr eaLnBrk="1" hangingPunct="1"/>
            <a:r>
              <a:rPr lang="en-US" smtClean="0"/>
              <a:t>Strongest post-condition</a:t>
            </a:r>
          </a:p>
          <a:p>
            <a:pPr lvl="1" eaLnBrk="1" hangingPunct="1"/>
            <a:r>
              <a:rPr lang="en-US" smtClean="0"/>
              <a:t>Useful for abstract interpretation on logical formulas</a:t>
            </a:r>
          </a:p>
          <a:p>
            <a:pPr lvl="1" eaLnBrk="1" hangingPunct="1"/>
            <a:r>
              <a:rPr lang="en-US" smtClean="0"/>
              <a:t>Existential quantification of dead variables</a:t>
            </a:r>
          </a:p>
          <a:p>
            <a:pPr lvl="1" eaLnBrk="1" hangingPunct="1"/>
            <a:r>
              <a:rPr lang="en-US" smtClean="0"/>
              <a:t>SP(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, x := e) = </a:t>
            </a:r>
            <a:r>
              <a:rPr lang="en-US" smtClean="0">
                <a:latin typeface="cmsy10" pitchFamily="34" charset="0"/>
              </a:rPr>
              <a:t>9 </a:t>
            </a:r>
            <a:r>
              <a:rPr lang="en-US" smtClean="0"/>
              <a:t>x’ (</a:t>
            </a:r>
            <a:r>
              <a:rPr lang="en-US" smtClean="0">
                <a:latin typeface="Symbol" pitchFamily="18" charset="2"/>
                <a:sym typeface="Symbol" pitchFamily="18" charset="2"/>
              </a:rPr>
              <a:t></a:t>
            </a:r>
            <a:r>
              <a:rPr lang="en-US" smtClean="0"/>
              <a:t>[x’/x] </a:t>
            </a:r>
            <a:r>
              <a:rPr lang="en-US" smtClean="0">
                <a:latin typeface="cmsy10" pitchFamily="34" charset="0"/>
              </a:rPr>
              <a:t>Æ</a:t>
            </a:r>
            <a:r>
              <a:rPr lang="en-US" smtClean="0"/>
              <a:t> x = e[x’/x])</a:t>
            </a:r>
          </a:p>
          <a:p>
            <a:pPr lvl="1" eaLnBrk="1" hangingPunct="1"/>
            <a:endParaRPr lang="en-US" sz="2000" smtClean="0"/>
          </a:p>
          <a:p>
            <a:pPr eaLnBrk="1" hangingPunct="1"/>
            <a:r>
              <a:rPr lang="en-US" smtClean="0"/>
              <a:t>Image computation</a:t>
            </a:r>
          </a:p>
          <a:p>
            <a:pPr lvl="1" eaLnBrk="1" hangingPunct="1"/>
            <a:r>
              <a:rPr lang="en-US" smtClean="0"/>
              <a:t>Useful for reachability analysis in symbolic model checking</a:t>
            </a:r>
          </a:p>
          <a:p>
            <a:pPr lvl="1" eaLnBrk="1" hangingPunct="1"/>
            <a:r>
              <a:rPr lang="en-US" smtClean="0"/>
              <a:t>Existential quantification of old state variables</a:t>
            </a:r>
          </a:p>
          <a:p>
            <a:pPr lvl="1" eaLnBrk="1" hangingPunct="1"/>
            <a:r>
              <a:rPr lang="en-US" smtClean="0"/>
              <a:t>R</a:t>
            </a:r>
            <a:r>
              <a:rPr lang="en-US" baseline="-25000" smtClean="0"/>
              <a:t>i+1</a:t>
            </a:r>
            <a:r>
              <a:rPr lang="en-US" smtClean="0"/>
              <a:t>(S) = </a:t>
            </a:r>
            <a:r>
              <a:rPr lang="en-US" smtClean="0">
                <a:latin typeface="cmsy10" pitchFamily="34" charset="0"/>
              </a:rPr>
              <a:t>9</a:t>
            </a:r>
            <a:r>
              <a:rPr lang="en-US" smtClean="0"/>
              <a:t>S’(R</a:t>
            </a:r>
            <a:r>
              <a:rPr lang="en-US" baseline="-25000" smtClean="0"/>
              <a:t>i</a:t>
            </a:r>
            <a:r>
              <a:rPr lang="en-US" smtClean="0"/>
              <a:t>[S’/S] </a:t>
            </a:r>
            <a:r>
              <a:rPr lang="en-US" smtClean="0">
                <a:latin typeface="cmsy10" pitchFamily="34" charset="0"/>
              </a:rPr>
              <a:t>Æ </a:t>
            </a:r>
            <a:r>
              <a:rPr lang="en-US" smtClean="0"/>
              <a:t>T(S’,S)) </a:t>
            </a:r>
            <a:r>
              <a:rPr lang="en-US" smtClean="0">
                <a:latin typeface="cmsy10" pitchFamily="34" charset="0"/>
              </a:rPr>
              <a:t>Ç</a:t>
            </a:r>
            <a:r>
              <a:rPr lang="en-US" smtClean="0"/>
              <a:t> R</a:t>
            </a:r>
            <a:r>
              <a:rPr lang="en-US" baseline="-25000" smtClean="0"/>
              <a:t>i</a:t>
            </a:r>
            <a:r>
              <a:rPr lang="en-US" smtClean="0"/>
              <a:t>(S)</a:t>
            </a:r>
          </a:p>
          <a:p>
            <a:pPr eaLnBrk="1" hangingPunct="1"/>
            <a:endParaRPr lang="en-US" sz="22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8867B-5DBA-4B1A-8FFD-F7C2A0B411F7}" type="slidenum">
              <a:rPr lang="en-US"/>
              <a:pPr/>
              <a:t>5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Applications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81175"/>
            <a:ext cx="8763000" cy="4467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Procedure summaries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Existential quantification of local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Useful for </a:t>
            </a:r>
            <a:r>
              <a:rPr lang="en-US" dirty="0" err="1" smtClean="0"/>
              <a:t>interprocedural</a:t>
            </a:r>
            <a:r>
              <a:rPr lang="en-US" dirty="0" smtClean="0"/>
              <a:t> analysis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err="1" smtClean="0"/>
              <a:t>Interpolants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Suppose A </a:t>
            </a:r>
            <a:r>
              <a:rPr lang="en-US" dirty="0" smtClean="0">
                <a:latin typeface="cmsy10" pitchFamily="34" charset="0"/>
              </a:rPr>
              <a:t>)</a:t>
            </a:r>
            <a:r>
              <a:rPr lang="en-US" dirty="0" smtClean="0"/>
              <a:t> B. Then I is the </a:t>
            </a:r>
            <a:r>
              <a:rPr lang="en-US" dirty="0" err="1" smtClean="0"/>
              <a:t>Interpolant</a:t>
            </a:r>
            <a:r>
              <a:rPr lang="en-US" dirty="0" smtClean="0"/>
              <a:t>(A,B) if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 smtClean="0">
                <a:latin typeface="cmsy10" pitchFamily="34" charset="0"/>
              </a:rPr>
              <a:t>)</a:t>
            </a:r>
            <a:r>
              <a:rPr lang="en-US" dirty="0" smtClean="0"/>
              <a:t> I </a:t>
            </a:r>
            <a:r>
              <a:rPr lang="en-US" dirty="0" smtClean="0">
                <a:latin typeface="cmsy10" pitchFamily="34" charset="0"/>
              </a:rPr>
              <a:t>)</a:t>
            </a:r>
            <a:r>
              <a:rPr lang="en-US" dirty="0" smtClean="0"/>
              <a:t> B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I only contains variables common to A and B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Cover(A, V</a:t>
            </a:r>
            <a:r>
              <a:rPr lang="en-US" baseline="-25000" dirty="0" smtClean="0"/>
              <a:t>A</a:t>
            </a:r>
            <a:r>
              <a:rPr lang="en-US" dirty="0" smtClean="0"/>
              <a:t>) is most precise </a:t>
            </a:r>
            <a:r>
              <a:rPr lang="en-US" dirty="0" err="1" smtClean="0"/>
              <a:t>Interpolant</a:t>
            </a:r>
            <a:r>
              <a:rPr lang="en-US" dirty="0" smtClean="0"/>
              <a:t>(A,B)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 smtClean="0">
                <a:latin typeface="cmsy10" pitchFamily="34" charset="0"/>
              </a:rPr>
              <a:t>:</a:t>
            </a:r>
            <a:r>
              <a:rPr lang="en-US" dirty="0" smtClean="0"/>
              <a:t>Cover(</a:t>
            </a:r>
            <a:r>
              <a:rPr lang="en-US" dirty="0" smtClean="0">
                <a:latin typeface="cmsy10" pitchFamily="34" charset="0"/>
              </a:rPr>
              <a:t>:</a:t>
            </a:r>
            <a:r>
              <a:rPr lang="en-US" dirty="0" smtClean="0"/>
              <a:t>B, V</a:t>
            </a:r>
            <a:r>
              <a:rPr lang="en-US" baseline="-25000" dirty="0" smtClean="0"/>
              <a:t>B</a:t>
            </a:r>
            <a:r>
              <a:rPr lang="en-US" dirty="0" smtClean="0"/>
              <a:t>) is least precise </a:t>
            </a:r>
            <a:r>
              <a:rPr lang="en-US" dirty="0" err="1" smtClean="0"/>
              <a:t>Interpolant</a:t>
            </a:r>
            <a:r>
              <a:rPr lang="en-US" dirty="0" smtClean="0"/>
              <a:t>(A,B)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25B04B-A2FF-4B20-B1B5-A82B39CDB2F5}" type="slidenum">
              <a:rPr lang="en-US"/>
              <a:pPr/>
              <a:t>6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Symbolic model checking using Cover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uninterpreted functions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Cover algorithm for the combination of uninterpreted functions and linear arithmetic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Symbolic Model Checking Algorithm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I(S) : initial </a:t>
            </a:r>
            <a:r>
              <a:rPr lang="en-US" dirty="0" smtClean="0"/>
              <a:t>states,    E(S</a:t>
            </a:r>
            <a:r>
              <a:rPr lang="en-US" dirty="0" smtClean="0"/>
              <a:t>) : error states </a:t>
            </a:r>
          </a:p>
          <a:p>
            <a:pPr eaLnBrk="1" hangingPunct="1"/>
            <a:r>
              <a:rPr lang="en-US" dirty="0" smtClean="0"/>
              <a:t>T(S’,S) : transition from old state S’ to new state S</a:t>
            </a:r>
          </a:p>
          <a:p>
            <a:pPr eaLnBrk="1" hangingPunct="1"/>
            <a:r>
              <a:rPr lang="en-US" dirty="0" smtClean="0"/>
              <a:t>R(S): reachable states</a:t>
            </a:r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0</a:t>
            </a:r>
            <a:r>
              <a:rPr lang="en-US" dirty="0" smtClean="0"/>
              <a:t>(S) = I(S)</a:t>
            </a:r>
            <a:endParaRPr lang="en-US" b="1" dirty="0" smtClean="0"/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i+1</a:t>
            </a:r>
            <a:r>
              <a:rPr lang="en-US" dirty="0" smtClean="0"/>
              <a:t>(S) = </a:t>
            </a:r>
            <a:r>
              <a:rPr lang="en-US" dirty="0" smtClean="0">
                <a:latin typeface="cmsy10" pitchFamily="34" charset="0"/>
              </a:rPr>
              <a:t>9</a:t>
            </a:r>
            <a:r>
              <a:rPr lang="en-US" dirty="0" smtClean="0"/>
              <a:t>S’(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[S’/S] </a:t>
            </a:r>
            <a:r>
              <a:rPr lang="en-US" dirty="0" smtClean="0">
                <a:latin typeface="cmsy10" pitchFamily="34" charset="0"/>
              </a:rPr>
              <a:t>Æ </a:t>
            </a:r>
            <a:r>
              <a:rPr lang="en-US" dirty="0" smtClean="0"/>
              <a:t>T(S’,S)) </a:t>
            </a:r>
            <a:r>
              <a:rPr lang="en-US" dirty="0" smtClean="0">
                <a:latin typeface="cmsy10" pitchFamily="34" charset="0"/>
              </a:rPr>
              <a:t>Ç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(S)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Error found if R</a:t>
            </a:r>
            <a:r>
              <a:rPr lang="en-US" baseline="-25000" dirty="0" smtClean="0"/>
              <a:t>n+1</a:t>
            </a:r>
            <a:r>
              <a:rPr lang="en-US" dirty="0" smtClean="0"/>
              <a:t>(S) </a:t>
            </a:r>
            <a:r>
              <a:rPr lang="en-US" dirty="0" smtClean="0">
                <a:latin typeface="cmsy10" pitchFamily="34" charset="0"/>
              </a:rPr>
              <a:t>Æ </a:t>
            </a:r>
            <a:r>
              <a:rPr lang="en-US" dirty="0" smtClean="0"/>
              <a:t>E(S) is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526728-770B-40AC-BAF9-44454B46048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Symbolic Model Checking Using Cover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I(S) : initial </a:t>
            </a:r>
            <a:r>
              <a:rPr lang="en-US" dirty="0" smtClean="0"/>
              <a:t>states,    E(S</a:t>
            </a:r>
            <a:r>
              <a:rPr lang="en-US" dirty="0" smtClean="0"/>
              <a:t>) : error states </a:t>
            </a:r>
          </a:p>
          <a:p>
            <a:pPr eaLnBrk="1" hangingPunct="1"/>
            <a:r>
              <a:rPr lang="en-US" dirty="0" smtClean="0"/>
              <a:t>T(S’,S) : transition from old state S’ to new state S</a:t>
            </a:r>
          </a:p>
          <a:p>
            <a:pPr eaLnBrk="1" hangingPunct="1"/>
            <a:r>
              <a:rPr lang="en-US" dirty="0" smtClean="0"/>
              <a:t>R(S): reachable states</a:t>
            </a:r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0</a:t>
            </a:r>
            <a:r>
              <a:rPr lang="en-US" dirty="0" smtClean="0"/>
              <a:t>(S) = I(S)</a:t>
            </a:r>
            <a:endParaRPr lang="en-US" b="1" dirty="0" smtClean="0"/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i+1</a:t>
            </a:r>
            <a:r>
              <a:rPr lang="en-US" dirty="0" smtClean="0"/>
              <a:t>(S) = </a:t>
            </a:r>
            <a:r>
              <a:rPr lang="en-US" dirty="0" smtClean="0">
                <a:solidFill>
                  <a:srgbClr val="FF0000"/>
                </a:solidFill>
              </a:rPr>
              <a:t>Cover</a:t>
            </a:r>
            <a:r>
              <a:rPr lang="en-US" dirty="0" smtClean="0"/>
              <a:t>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[S’/S] </a:t>
            </a:r>
            <a:r>
              <a:rPr lang="en-US" dirty="0" smtClean="0">
                <a:latin typeface="cmsy10" pitchFamily="34" charset="0"/>
              </a:rPr>
              <a:t>Æ </a:t>
            </a:r>
            <a:r>
              <a:rPr lang="en-US" dirty="0" smtClean="0"/>
              <a:t>T(S’,S), S’) </a:t>
            </a:r>
            <a:r>
              <a:rPr lang="en-US" dirty="0" smtClean="0">
                <a:latin typeface="cmsy10" pitchFamily="34" charset="0"/>
              </a:rPr>
              <a:t>Ç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(S)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C388A4-1F9E-4952-BCD3-DD32527C67F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Symbolic Model Checking Using Cover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I(S) : initial </a:t>
            </a:r>
            <a:r>
              <a:rPr lang="en-US" dirty="0" smtClean="0"/>
              <a:t>states,    E(S</a:t>
            </a:r>
            <a:r>
              <a:rPr lang="en-US" dirty="0" smtClean="0"/>
              <a:t>) : error states </a:t>
            </a:r>
          </a:p>
          <a:p>
            <a:pPr eaLnBrk="1" hangingPunct="1"/>
            <a:r>
              <a:rPr lang="en-US" dirty="0" smtClean="0"/>
              <a:t>T(S’,S) : transition from old state S’ to new state S</a:t>
            </a:r>
          </a:p>
          <a:p>
            <a:pPr eaLnBrk="1" hangingPunct="1"/>
            <a:r>
              <a:rPr lang="en-US" dirty="0" smtClean="0"/>
              <a:t>R(S): reachable states</a:t>
            </a:r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0</a:t>
            </a:r>
            <a:r>
              <a:rPr lang="en-US" dirty="0" smtClean="0"/>
              <a:t>(S) = I(S)</a:t>
            </a:r>
            <a:endParaRPr lang="en-US" b="1" dirty="0" smtClean="0"/>
          </a:p>
          <a:p>
            <a:pPr lvl="1" eaLnBrk="1" hangingPunct="1"/>
            <a:r>
              <a:rPr lang="en-US" dirty="0" smtClean="0"/>
              <a:t>R</a:t>
            </a:r>
            <a:r>
              <a:rPr lang="en-US" baseline="-25000" dirty="0" smtClean="0"/>
              <a:t>i+1</a:t>
            </a:r>
            <a:r>
              <a:rPr lang="en-US" dirty="0" smtClean="0"/>
              <a:t>(S) = </a:t>
            </a:r>
            <a:r>
              <a:rPr lang="en-US" dirty="0" smtClean="0">
                <a:solidFill>
                  <a:srgbClr val="FF0000"/>
                </a:solidFill>
              </a:rPr>
              <a:t>Cover</a:t>
            </a:r>
            <a:r>
              <a:rPr lang="en-US" dirty="0" smtClean="0"/>
              <a:t>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[S’/S] </a:t>
            </a:r>
            <a:r>
              <a:rPr lang="en-US" dirty="0" smtClean="0">
                <a:latin typeface="cmsy10" pitchFamily="34" charset="0"/>
              </a:rPr>
              <a:t>Æ </a:t>
            </a:r>
            <a:r>
              <a:rPr lang="en-US" dirty="0" smtClean="0"/>
              <a:t>T(S’,S), S’) </a:t>
            </a:r>
            <a:r>
              <a:rPr lang="en-US" dirty="0" smtClean="0">
                <a:latin typeface="cmsy10" pitchFamily="34" charset="0"/>
              </a:rPr>
              <a:t>Ç</a:t>
            </a:r>
            <a:r>
              <a:rPr lang="en-US" dirty="0" smtClean="0"/>
              <a:t>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</a:t>
            </a:r>
            <a:r>
              <a:rPr lang="en-US" dirty="0" smtClean="0"/>
              <a:t>(S)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This algorithm can find false errors</a:t>
            </a:r>
          </a:p>
          <a:p>
            <a:pPr lvl="1" eaLnBrk="1" hangingPunct="1"/>
            <a:r>
              <a:rPr lang="en-US" dirty="0" smtClean="0"/>
              <a:t>As Cover over-approximates the set of reachable states 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C388A4-1F9E-4952-BCD3-DD32527C67F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Tru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FONTSIZE" val="10"/>
  <p:tag name="DEFAULTBITMAP" val="pngmono"/>
  <p:tag name="DEFAULTBLEND" val="False"/>
  <p:tag name="DEFAULTTRANSPARENT" val="False"/>
  <p:tag name="DEFAULTWORKAROUNDTRANSPARENCYBUG" val="False"/>
  <p:tag name="DEFAULTRESOLUTION" val="1200"/>
  <p:tag name="DEFAULTWIDTH" val="348"/>
  <p:tag name="DEFAULTHEIGHT" val="200"/>
  <p:tag name="DEFAULTMAGNIFICATION" val="2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1091</Words>
  <Application>Microsoft PowerPoint</Application>
  <PresentationFormat>On-screen Show (4:3)</PresentationFormat>
  <Paragraphs>231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Verdana</vt:lpstr>
      <vt:lpstr>Wingdings</vt:lpstr>
      <vt:lpstr>Symbol</vt:lpstr>
      <vt:lpstr>cmsy10</vt:lpstr>
      <vt:lpstr>Times New Roman</vt:lpstr>
      <vt:lpstr>Profile</vt:lpstr>
      <vt:lpstr>Cover Algorithms and Their Combination</vt:lpstr>
      <vt:lpstr>Cover Definition</vt:lpstr>
      <vt:lpstr>Cover vs. Quantifier Elimination</vt:lpstr>
      <vt:lpstr>Applications</vt:lpstr>
      <vt:lpstr>Applications </vt:lpstr>
      <vt:lpstr>Outline</vt:lpstr>
      <vt:lpstr>Symbolic Model Checking Algorithm</vt:lpstr>
      <vt:lpstr>Symbolic Model Checking Using Cover</vt:lpstr>
      <vt:lpstr>Symbolic Model Checking Using Cover</vt:lpstr>
      <vt:lpstr>Symbolic Model Checking Using Cover</vt:lpstr>
      <vt:lpstr>Outline</vt:lpstr>
      <vt:lpstr>Cover Algorithm for Unary Uninterpreted Functions</vt:lpstr>
      <vt:lpstr>Cover Algorithm for Binary Uninterpreted Functions</vt:lpstr>
      <vt:lpstr>Example </vt:lpstr>
      <vt:lpstr>Outline</vt:lpstr>
      <vt:lpstr>Combining Cover Algorithms: Idea 1</vt:lpstr>
      <vt:lpstr>Combining Cover Algorithms: Idea 2</vt:lpstr>
      <vt:lpstr>Combining Cover Algorithms: Idea 3</vt:lpstr>
      <vt:lpstr>Example</vt:lpstr>
      <vt:lpstr>Conclusion</vt:lpstr>
    </vt:vector>
  </TitlesOfParts>
  <Company>UC Berkeley-EECS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Algorithms</dc:title>
  <dc:creator>Sumit Gulwani</dc:creator>
  <cp:lastModifiedBy>madanm</cp:lastModifiedBy>
  <cp:revision>211</cp:revision>
  <dcterms:created xsi:type="dcterms:W3CDTF">2004-10-28T07:23:52Z</dcterms:created>
  <dcterms:modified xsi:type="dcterms:W3CDTF">2008-04-01T03:48:31Z</dcterms:modified>
</cp:coreProperties>
</file>