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gif" ContentType="image/gif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8" r:id="rId3"/>
    <p:sldId id="259" r:id="rId4"/>
    <p:sldId id="265" r:id="rId5"/>
    <p:sldId id="260" r:id="rId6"/>
    <p:sldId id="267" r:id="rId7"/>
    <p:sldId id="261" r:id="rId8"/>
    <p:sldId id="262" r:id="rId9"/>
    <p:sldId id="271" r:id="rId10"/>
    <p:sldId id="272" r:id="rId11"/>
    <p:sldId id="270" r:id="rId12"/>
    <p:sldId id="263" r:id="rId13"/>
    <p:sldId id="264" r:id="rId14"/>
    <p:sldId id="266" r:id="rId15"/>
    <p:sldId id="269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407" autoAdjust="0"/>
    <p:restoredTop sz="96291"/>
  </p:normalViewPr>
  <p:slideViewPr>
    <p:cSldViewPr snapToGrid="0">
      <p:cViewPr>
        <p:scale>
          <a:sx n="114" d="100"/>
          <a:sy n="114" d="100"/>
        </p:scale>
        <p:origin x="-40" y="3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A1F6A-D04D-4308-A2F4-0FD88161AC2B}" type="datetimeFigureOut">
              <a:rPr lang="en-US" smtClean="0"/>
              <a:t>7/28/15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C91E6E-A070-4A58-A139-8E8CB19F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15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minute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C91E6E-A070-4A58-A139-8E8CB19F713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418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 min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C91E6E-A070-4A58-A139-8E8CB19F713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513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30 sec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C91E6E-A070-4A58-A139-8E8CB19F713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8573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Now keep in mind that these are not classical decision lists….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C91E6E-A070-4A58-A139-8E8CB19F713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312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FlashNormalize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E243-A446-44D8-9861-5433B3DC4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269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FlashNormalize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E243-A446-44D8-9861-5433B3DC4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41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FlashNormalize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E243-A446-44D8-9861-5433B3DC4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666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3544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89903"/>
            <a:ext cx="7886700" cy="45870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FlashNormalize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E243-A446-44D8-9861-5433B3DC4EF2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200" y="2"/>
            <a:ext cx="939800" cy="796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951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FlashNormalize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E243-A446-44D8-9861-5433B3DC4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887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FlashNormalize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E243-A446-44D8-9861-5433B3DC4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061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FlashNormalize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E243-A446-44D8-9861-5433B3DC4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37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FlashNormalize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E243-A446-44D8-9861-5433B3DC4EF2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200" y="2"/>
            <a:ext cx="939800" cy="796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025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FlashNormalize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E243-A446-44D8-9861-5433B3DC4EF2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200" y="2"/>
            <a:ext cx="939800" cy="796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827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FlashNormalize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E243-A446-44D8-9861-5433B3DC4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226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FlashNormalize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E243-A446-44D8-9861-5433B3DC4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8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FlashNormalize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6E243-A446-44D8-9861-5433B3DC4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721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4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6" Type="http://schemas.openxmlformats.org/officeDocument/2006/relationships/image" Target="../media/image23.png"/><Relationship Id="rId7" Type="http://schemas.openxmlformats.org/officeDocument/2006/relationships/image" Target="../media/image24.png"/><Relationship Id="rId8" Type="http://schemas.openxmlformats.org/officeDocument/2006/relationships/image" Target="../media/image25.png"/><Relationship Id="rId9" Type="http://schemas.openxmlformats.org/officeDocument/2006/relationships/image" Target="../media/image26.png"/><Relationship Id="rId10" Type="http://schemas.openxmlformats.org/officeDocument/2006/relationships/image" Target="../media/image27.png"/><Relationship Id="rId11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0.png"/><Relationship Id="rId3" Type="http://schemas.openxmlformats.org/officeDocument/2006/relationships/image" Target="../media/image2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4" Type="http://schemas.openxmlformats.org/officeDocument/2006/relationships/image" Target="../media/image32.png"/><Relationship Id="rId5" Type="http://schemas.openxmlformats.org/officeDocument/2006/relationships/image" Target="../media/image33.png"/><Relationship Id="rId6" Type="http://schemas.openxmlformats.org/officeDocument/2006/relationships/image" Target="../media/image34.png"/><Relationship Id="rId7" Type="http://schemas.openxmlformats.org/officeDocument/2006/relationships/image" Target="../media/image35.png"/><Relationship Id="rId8" Type="http://schemas.openxmlformats.org/officeDocument/2006/relationships/image" Target="../media/image36.png"/><Relationship Id="rId9" Type="http://schemas.openxmlformats.org/officeDocument/2006/relationships/image" Target="../media/image37.png"/><Relationship Id="rId10" Type="http://schemas.openxmlformats.org/officeDocument/2006/relationships/image" Target="../media/image38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2.png"/><Relationship Id="rId12" Type="http://schemas.openxmlformats.org/officeDocument/2006/relationships/image" Target="../media/image13.png"/><Relationship Id="rId13" Type="http://schemas.openxmlformats.org/officeDocument/2006/relationships/image" Target="../media/image14.png"/><Relationship Id="rId14" Type="http://schemas.openxmlformats.org/officeDocument/2006/relationships/image" Target="../media/image15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80.png"/><Relationship Id="rId8" Type="http://schemas.openxmlformats.org/officeDocument/2006/relationships/image" Target="../media/image9.png"/><Relationship Id="rId9" Type="http://schemas.openxmlformats.org/officeDocument/2006/relationships/image" Target="../media/image10.png"/><Relationship Id="rId10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0132"/>
            <a:ext cx="7772400" cy="2233098"/>
          </a:xfrm>
        </p:spPr>
        <p:txBody>
          <a:bodyPr>
            <a:normAutofit/>
          </a:bodyPr>
          <a:lstStyle/>
          <a:p>
            <a:r>
              <a:rPr lang="en-US" sz="5000" b="1" dirty="0"/>
              <a:t>FlashNormalize</a:t>
            </a:r>
            <a:r>
              <a:rPr lang="en-US" sz="5000" dirty="0"/>
              <a:t>: </a:t>
            </a:r>
            <a:br>
              <a:rPr lang="en-US" sz="5000" dirty="0"/>
            </a:br>
            <a:r>
              <a:rPr lang="en-US" sz="5000" dirty="0"/>
              <a:t>Programming by Examples </a:t>
            </a:r>
            <a:br>
              <a:rPr lang="en-US" sz="5000" dirty="0"/>
            </a:br>
            <a:r>
              <a:rPr lang="en-US" sz="5000" dirty="0"/>
              <a:t>for Text Normalization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876805" y="3593801"/>
            <a:ext cx="3198341" cy="8711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52529" y="4736757"/>
            <a:ext cx="6438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International Joint Conference on Artificial Intelligence, Buenos Aires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FlashNormalize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E243-A446-44D8-9861-5433B3DC4EF2}" type="slidenum">
              <a:rPr lang="en-US" smtClean="0"/>
              <a:t>1</a:t>
            </a:fld>
            <a:endParaRPr lang="en-US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969971"/>
              </p:ext>
            </p:extLst>
          </p:nvPr>
        </p:nvGraphicFramePr>
        <p:xfrm>
          <a:off x="1524000" y="3178661"/>
          <a:ext cx="6096000" cy="11544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/>
                <a:gridCol w="3048000"/>
              </a:tblGrid>
              <a:tr h="11544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u="sng" dirty="0" smtClean="0"/>
                        <a:t>Dileep Kini</a:t>
                      </a:r>
                      <a:r>
                        <a:rPr lang="en-US" sz="2400" u="sng" dirty="0" smtClean="0"/>
                        <a:t/>
                      </a:r>
                      <a:br>
                        <a:rPr lang="en-US" sz="2400" u="sng" dirty="0" smtClean="0"/>
                      </a:b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Sumit Gulwani</a:t>
                      </a:r>
                      <a:r>
                        <a:rPr lang="en-US" sz="2400" dirty="0" smtClean="0"/>
                        <a:t/>
                      </a:r>
                      <a:br>
                        <a:rPr lang="en-US" sz="2400" dirty="0" smtClean="0"/>
                      </a:br>
                      <a:endParaRPr lang="en-US" sz="24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4" t="24079"/>
          <a:stretch/>
        </p:blipFill>
        <p:spPr>
          <a:xfrm>
            <a:off x="5358798" y="3773246"/>
            <a:ext cx="1512504" cy="41394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1265" y="3814237"/>
            <a:ext cx="2001277" cy="33196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538" y="5106091"/>
            <a:ext cx="1206916" cy="1022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72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Concat Expressions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Use DAG data-structure for </a:t>
                </a:r>
                <a:r>
                  <a:rPr lang="en-US" dirty="0" smtClean="0"/>
                  <a:t>representing concat </a:t>
                </a:r>
                <a:r>
                  <a:rPr lang="en-US" dirty="0" smtClean="0"/>
                  <a:t>expressions</a:t>
                </a:r>
              </a:p>
              <a:p>
                <a:pPr lvl="1"/>
                <a:endParaRPr lang="en-US" dirty="0" smtClean="0"/>
              </a:p>
              <a:p>
                <a:pPr lvl="1"/>
                <a:endParaRPr lang="en-US" dirty="0"/>
              </a:p>
              <a:p>
                <a:pPr lvl="1"/>
                <a:endParaRPr lang="en-US" dirty="0" smtClean="0"/>
              </a:p>
              <a:p>
                <a:pPr lvl="1"/>
                <a:endParaRPr lang="en-US" dirty="0"/>
              </a:p>
              <a:p>
                <a:pPr lvl="1"/>
                <a:endParaRPr lang="en-US" dirty="0" smtClean="0"/>
              </a:p>
              <a:p>
                <a:pPr lvl="1"/>
                <a:r>
                  <a:rPr lang="en-US" dirty="0" smtClean="0"/>
                  <a:t>edge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latin typeface="Cambria Math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dirty="0" smtClean="0"/>
                  <a:t> = set of process exprs that produce the strings indexed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charset="0"/>
                      </a:rPr>
                      <m:t>𝑖</m:t>
                    </m:r>
                  </m:oMath>
                </a14:m>
                <a:r>
                  <a:rPr lang="en-US" dirty="0" smtClean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charset="0"/>
                      </a:rPr>
                      <m:t>𝑗</m:t>
                    </m:r>
                  </m:oMath>
                </a14:m>
                <a:r>
                  <a:rPr lang="en-US" dirty="0" smtClean="0"/>
                  <a:t> in the output sequence on the given input</a:t>
                </a:r>
              </a:p>
              <a:p>
                <a:pPr lvl="1"/>
                <a:r>
                  <a:rPr lang="en-US" dirty="0" smtClean="0"/>
                  <a:t>A path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charset="0"/>
                      </a:rPr>
                      <m:t>0</m:t>
                    </m:r>
                  </m:oMath>
                </a14:m>
                <a:r>
                  <a:rPr lang="en-US" dirty="0" smtClean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charset="0"/>
                      </a:rPr>
                      <m:t>𝑛</m:t>
                    </m:r>
                  </m:oMath>
                </a14:m>
                <a:r>
                  <a:rPr lang="en-US" dirty="0" smtClean="0"/>
                  <a:t> represents a concat expr consistent with the example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r>
                  <a:rPr lang="en-US" dirty="0" smtClean="0"/>
                  <a:t>We perform parallel DFS across DAGs for all examples to discover subsets of examples that have a common concat</a:t>
                </a:r>
              </a:p>
              <a:p>
                <a:r>
                  <a:rPr lang="en-US" dirty="0" smtClean="0">
                    <a:solidFill>
                      <a:srgbClr val="FF0000"/>
                    </a:solidFill>
                  </a:rPr>
                  <a:t>How to find sets of process expressions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?</a:t>
                </a:r>
                <a:endParaRPr lang="en-US" dirty="0">
                  <a:solidFill>
                    <a:srgbClr val="FF0000"/>
                  </a:solidFill>
                </a:endParaRPr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50" t="-1596" b="-18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FlashNormalize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E243-A446-44D8-9861-5433B3DC4EF2}" type="slidenum">
              <a:rPr lang="en-US" smtClean="0"/>
              <a:t>10</a:t>
            </a:fld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1288034" y="2038418"/>
            <a:ext cx="6567932" cy="1477233"/>
            <a:chOff x="1167809" y="2997425"/>
            <a:chExt cx="6567932" cy="1477233"/>
          </a:xfrm>
        </p:grpSpPr>
        <p:sp>
          <p:nvSpPr>
            <p:cNvPr id="8" name="Rectangle 7"/>
            <p:cNvSpPr/>
            <p:nvPr/>
          </p:nvSpPr>
          <p:spPr>
            <a:xfrm>
              <a:off x="1205027" y="4036740"/>
              <a:ext cx="111512" cy="11151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459683" y="4036740"/>
              <a:ext cx="111512" cy="11151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Curved Connector 9"/>
            <p:cNvCxnSpPr>
              <a:stCxn id="23" idx="0"/>
            </p:cNvCxnSpPr>
            <p:nvPr/>
          </p:nvCxnSpPr>
          <p:spPr>
            <a:xfrm rot="5400000" flipH="1" flipV="1">
              <a:off x="3388111" y="1909412"/>
              <a:ext cx="12700" cy="4254656"/>
            </a:xfrm>
            <a:prstGeom prst="curvedConnector3">
              <a:avLst>
                <a:gd name="adj1" fmla="val 5136591"/>
              </a:avLst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3332356" y="4042318"/>
              <a:ext cx="111512" cy="11151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587011" y="4036742"/>
              <a:ext cx="111512" cy="11151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Curved Connector 12"/>
            <p:cNvCxnSpPr/>
            <p:nvPr/>
          </p:nvCxnSpPr>
          <p:spPr>
            <a:xfrm rot="5400000" flipH="1" flipV="1">
              <a:off x="5512651" y="1912203"/>
              <a:ext cx="5576" cy="4254655"/>
            </a:xfrm>
            <a:prstGeom prst="curvedConnector3">
              <a:avLst>
                <a:gd name="adj1" fmla="val 11799193"/>
              </a:avLst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23" idx="3"/>
            </p:cNvCxnSpPr>
            <p:nvPr/>
          </p:nvCxnSpPr>
          <p:spPr>
            <a:xfrm>
              <a:off x="1316539" y="4092497"/>
              <a:ext cx="2015817" cy="5578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V="1">
              <a:off x="3443868" y="4092497"/>
              <a:ext cx="2015815" cy="5578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5571195" y="4092497"/>
              <a:ext cx="2015816" cy="2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1167809" y="4197659"/>
                  <a:ext cx="1859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charset="0"/>
                          </a:rPr>
                          <m:t>0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67809" y="4197659"/>
                  <a:ext cx="185948" cy="276999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29032" r="-29032" b="-869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3301487" y="4197659"/>
                  <a:ext cx="1859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charset="0"/>
                          </a:rPr>
                          <m:t>1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01487" y="4197659"/>
                  <a:ext cx="185948" cy="276999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29032" r="-29032" b="-652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5422465" y="4197659"/>
                  <a:ext cx="1859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charset="0"/>
                          </a:rPr>
                          <m:t>2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22465" y="4197659"/>
                  <a:ext cx="185948" cy="276999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29032" r="-29032" b="-652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7549793" y="4197659"/>
                  <a:ext cx="1859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charset="0"/>
                          </a:rPr>
                          <m:t>3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49793" y="4197659"/>
                  <a:ext cx="185948" cy="276999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29032" r="-29032" b="-869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2126508" y="3768493"/>
                  <a:ext cx="39587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charset="0"/>
                              </a:rPr>
                              <m:t>01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26508" y="3768493"/>
                  <a:ext cx="395878" cy="276999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l="-7813" r="-7813" b="-2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4253836" y="3773756"/>
                  <a:ext cx="390556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charset="0"/>
                              </a:rPr>
                              <m:t>12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53836" y="3773756"/>
                  <a:ext cx="390556" cy="276999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l="-7813" r="-6250" b="-1777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6326923" y="3759741"/>
                  <a:ext cx="39587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charset="0"/>
                              </a:rPr>
                              <m:t>23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26923" y="3759741"/>
                  <a:ext cx="395878" cy="276999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 l="-7692" r="-6154" b="-1956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3196522" y="2997425"/>
                  <a:ext cx="39587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charset="0"/>
                              </a:rPr>
                              <m:t>02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96522" y="2997425"/>
                  <a:ext cx="395878" cy="276999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 l="-7692" r="-7692" b="-1956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5317500" y="3011005"/>
                  <a:ext cx="390556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charset="0"/>
                              </a:rPr>
                              <m:t>13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17500" y="3011005"/>
                  <a:ext cx="390556" cy="276999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 l="-7813" r="-7813" b="-2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776808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Process Expressions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 exprs are described using a non-recursive grammar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We use the Version-Space-Algebra [Lau et al. 2000] to represent sets of programs associated with a non-terminal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ucket programs together that behave similarly on the given input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se a bottom-up approach to symbolically enumerate these buckets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FlashNormalize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E243-A446-44D8-9861-5433B3DC4EF2}" type="slidenum">
              <a:rPr lang="en-US" smtClean="0"/>
              <a:t>11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034670" y="2115628"/>
            <a:ext cx="55611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/>
              </a:rPr>
              <a:t>string S := </a:t>
            </a:r>
            <a:r>
              <a:rPr lang="en-US" dirty="0" smtClean="0">
                <a:latin typeface="Courier"/>
              </a:rPr>
              <a:t> B </a:t>
            </a:r>
            <a:r>
              <a:rPr lang="en-US" dirty="0" smtClean="0">
                <a:latin typeface="Courier"/>
              </a:rPr>
              <a:t>| </a:t>
            </a:r>
            <a:r>
              <a:rPr lang="en-US" dirty="0" err="1" smtClean="0">
                <a:latin typeface="Courier"/>
              </a:rPr>
              <a:t>Substr</a:t>
            </a:r>
            <a:r>
              <a:rPr lang="en-US" dirty="0" smtClean="0">
                <a:latin typeface="Courier"/>
              </a:rPr>
              <a:t>(</a:t>
            </a:r>
            <a:r>
              <a:rPr lang="en-US" dirty="0" err="1" smtClean="0">
                <a:latin typeface="Courier"/>
              </a:rPr>
              <a:t>B,k,k</a:t>
            </a:r>
            <a:r>
              <a:rPr lang="en-US" dirty="0" smtClean="0">
                <a:latin typeface="Courier"/>
              </a:rPr>
              <a:t>);</a:t>
            </a:r>
            <a:endParaRPr lang="en-US" dirty="0">
              <a:latin typeface="Courier"/>
            </a:endParaRPr>
          </a:p>
          <a:p>
            <a:r>
              <a:rPr lang="en-US" dirty="0" smtClean="0">
                <a:latin typeface="Courier"/>
              </a:rPr>
              <a:t>string B := </a:t>
            </a:r>
            <a:r>
              <a:rPr lang="en-US" dirty="0" smtClean="0">
                <a:latin typeface="Courier"/>
              </a:rPr>
              <a:t> v </a:t>
            </a:r>
            <a:r>
              <a:rPr lang="en-US" dirty="0" smtClean="0">
                <a:latin typeface="Courier"/>
              </a:rPr>
              <a:t>| Split(</a:t>
            </a:r>
            <a:r>
              <a:rPr lang="en-US" dirty="0" err="1" smtClean="0">
                <a:latin typeface="Courier"/>
              </a:rPr>
              <a:t>v,k</a:t>
            </a:r>
            <a:r>
              <a:rPr lang="en-US" dirty="0" smtClean="0">
                <a:latin typeface="Courier"/>
              </a:rPr>
              <a:t>) | Dig(</a:t>
            </a:r>
            <a:r>
              <a:rPr lang="en-US" dirty="0" err="1" smtClean="0">
                <a:latin typeface="Courier"/>
              </a:rPr>
              <a:t>v,k</a:t>
            </a:r>
            <a:r>
              <a:rPr lang="en-US" dirty="0" smtClean="0">
                <a:latin typeface="Courier"/>
              </a:rPr>
              <a:t>);</a:t>
            </a:r>
          </a:p>
          <a:p>
            <a:r>
              <a:rPr lang="en-US" dirty="0" err="1" smtClean="0">
                <a:latin typeface="Courier"/>
              </a:rPr>
              <a:t>int</a:t>
            </a:r>
            <a:r>
              <a:rPr lang="en-US" dirty="0" smtClean="0">
                <a:latin typeface="Courier"/>
              </a:rPr>
              <a:t>    k := </a:t>
            </a:r>
            <a:r>
              <a:rPr lang="en-US" dirty="0" smtClean="0">
                <a:latin typeface="Courier"/>
              </a:rPr>
              <a:t> -</a:t>
            </a:r>
            <a:r>
              <a:rPr lang="en-US" dirty="0" smtClean="0">
                <a:latin typeface="Courier"/>
              </a:rPr>
              <a:t>10 | -9 | … | 10;</a:t>
            </a:r>
          </a:p>
        </p:txBody>
      </p:sp>
    </p:spTree>
    <p:extLst>
      <p:ext uri="{BB962C8B-B14F-4D97-AF65-F5344CB8AC3E}">
        <p14:creationId xmlns:p14="http://schemas.microsoft.com/office/powerpoint/2010/main" val="1753617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Synthesis Strategies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FlashNormalize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E243-A446-44D8-9861-5433B3DC4EF2}" type="slidenum">
              <a:rPr lang="en-US" smtClean="0"/>
              <a:t>12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63125" y="1546789"/>
            <a:ext cx="583980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Our learning algorithm requires: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A set of representative examples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Descriptions of the tables used in process expressions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Determining either or both can be challenging!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63125" y="2941301"/>
            <a:ext cx="809195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Modularity: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Separation of a program into smaller ones which can be reused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When a program to be learnt is potentially huge we try learning programs that handle</a:t>
            </a:r>
            <a:br>
              <a:rPr lang="en-US" dirty="0" smtClean="0"/>
            </a:br>
            <a:r>
              <a:rPr lang="en-US" dirty="0" smtClean="0"/>
              <a:t>certain parts of the output and use them to learn a complete program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3125" y="4352904"/>
            <a:ext cx="795307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Active Learning: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</a:t>
            </a:r>
            <a:r>
              <a:rPr lang="en-US" dirty="0" smtClean="0"/>
              <a:t>or assisting the user find the right examples, and synthesizing tables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domain knowledge encoded in the form an algorithm that suggests inputs on which</a:t>
            </a:r>
            <a:br>
              <a:rPr lang="en-US" dirty="0" smtClean="0"/>
            </a:br>
            <a:r>
              <a:rPr lang="en-US" dirty="0" smtClean="0"/>
              <a:t>hypothesis program might be wrong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Queries: </a:t>
            </a:r>
            <a:r>
              <a:rPr lang="en-US" b="1" dirty="0" smtClean="0"/>
              <a:t>a) </a:t>
            </a:r>
            <a:r>
              <a:rPr lang="en-US" dirty="0" smtClean="0"/>
              <a:t>Membership </a:t>
            </a:r>
            <a:r>
              <a:rPr lang="en-US" b="1" dirty="0" smtClean="0"/>
              <a:t>b) </a:t>
            </a:r>
            <a:r>
              <a:rPr lang="en-US" dirty="0" smtClean="0"/>
              <a:t>Equivalence </a:t>
            </a:r>
            <a:r>
              <a:rPr lang="en-US" b="1" dirty="0" smtClean="0"/>
              <a:t>c) Test</a:t>
            </a:r>
          </a:p>
        </p:txBody>
      </p:sp>
    </p:spTree>
    <p:extLst>
      <p:ext uri="{BB962C8B-B14F-4D97-AF65-F5344CB8AC3E}">
        <p14:creationId xmlns:p14="http://schemas.microsoft.com/office/powerpoint/2010/main" val="2543309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FlashNormalize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E243-A446-44D8-9861-5433B3DC4EF2}" type="slidenum">
              <a:rPr lang="en-US" smtClean="0"/>
              <a:t>13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294113" y="1247685"/>
                <a:ext cx="4409605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/>
                  <a:t>Number Translations: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/>
                  <a:t>A</a:t>
                </a:r>
                <a:r>
                  <a:rPr lang="en-US" sz="1600" dirty="0" smtClean="0"/>
                  <a:t>ssume that translating 2-digit numbers is known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 smtClean="0"/>
                  <a:t>Learn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1600" dirty="0" smtClean="0"/>
                  <a:t>-digit translators for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=3 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𝑡𝑜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 6</m:t>
                    </m:r>
                  </m:oMath>
                </a14:m>
                <a:r>
                  <a:rPr lang="en-US" sz="1600" dirty="0" smtClean="0"/>
                  <a:t>.</a:t>
                </a:r>
                <a:endParaRPr lang="en-US" sz="16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113" y="1247685"/>
                <a:ext cx="4409605" cy="830997"/>
              </a:xfrm>
              <a:prstGeom prst="rect">
                <a:avLst/>
              </a:prstGeom>
              <a:blipFill rotWithShape="0">
                <a:blip r:embed="rId2"/>
                <a:stretch>
                  <a:fillRect l="-691" t="-1471" b="-95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25211"/>
              </p:ext>
            </p:extLst>
          </p:nvPr>
        </p:nvGraphicFramePr>
        <p:xfrm>
          <a:off x="505103" y="2282041"/>
          <a:ext cx="2523847" cy="4074312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08217"/>
                <a:gridCol w="476933"/>
                <a:gridCol w="443884"/>
                <a:gridCol w="376732"/>
                <a:gridCol w="518704"/>
                <a:gridCol w="399377"/>
              </a:tblGrid>
              <a:tr h="31908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</a:t>
                      </a:r>
                      <a:endParaRPr lang="en-US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Tm</a:t>
                      </a:r>
                      <a:endParaRPr lang="en-US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Dl</a:t>
                      </a:r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062"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Russian</a:t>
                      </a:r>
                      <a:endParaRPr lang="en-US" sz="16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27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12</a:t>
                      </a:r>
                      <a:endParaRPr lang="en-US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.13</a:t>
                      </a:r>
                      <a:endParaRPr lang="en-US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980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50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.16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980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90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.23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980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183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14</a:t>
                      </a:r>
                      <a:endParaRPr lang="en-US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17</a:t>
                      </a:r>
                      <a:endParaRPr lang="en-US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.31</a:t>
                      </a:r>
                      <a:endParaRPr lang="en-US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062"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Polish</a:t>
                      </a:r>
                      <a:endParaRPr lang="en-US" sz="16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27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12</a:t>
                      </a:r>
                      <a:endParaRPr lang="en-US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.15</a:t>
                      </a:r>
                      <a:endParaRPr lang="en-US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980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50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.14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980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93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980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210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34</a:t>
                      </a:r>
                      <a:endParaRPr lang="en-US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27</a:t>
                      </a:r>
                      <a:endParaRPr lang="en-US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.41</a:t>
                      </a:r>
                      <a:endParaRPr lang="en-US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158"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French</a:t>
                      </a:r>
                      <a:endParaRPr lang="en-US" sz="16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33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</a:t>
                      </a:r>
                      <a:endParaRPr lang="en-US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.12</a:t>
                      </a:r>
                      <a:endParaRPr lang="en-US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251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65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.16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51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142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.42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51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252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112</a:t>
                      </a:r>
                      <a:endParaRPr lang="en-US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38</a:t>
                      </a:r>
                      <a:endParaRPr lang="en-US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.77</a:t>
                      </a:r>
                      <a:endParaRPr lang="en-US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10</a:t>
                      </a:r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713639"/>
              </p:ext>
            </p:extLst>
          </p:nvPr>
        </p:nvGraphicFramePr>
        <p:xfrm>
          <a:off x="3310077" y="2282041"/>
          <a:ext cx="2523847" cy="407431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08217"/>
                <a:gridCol w="476933"/>
                <a:gridCol w="443884"/>
                <a:gridCol w="376732"/>
                <a:gridCol w="518704"/>
                <a:gridCol w="399377"/>
              </a:tblGrid>
              <a:tr h="31908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Tm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Dl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8062"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Chinese</a:t>
                      </a:r>
                      <a:endParaRPr lang="en-US" sz="16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30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16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.14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80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68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30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12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.19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80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124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54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.43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80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195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49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24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.73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8062"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German</a:t>
                      </a:r>
                      <a:endParaRPr lang="en-US" sz="16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26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12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.13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80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43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12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.13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80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89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21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11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.16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80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188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42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19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.31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5158"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Portuguese</a:t>
                      </a:r>
                      <a:endParaRPr lang="en-US" sz="16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27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13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.11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51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78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55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18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.21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51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93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14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.26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51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191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25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18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.38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08801"/>
              </p:ext>
            </p:extLst>
          </p:nvPr>
        </p:nvGraphicFramePr>
        <p:xfrm>
          <a:off x="6115050" y="2282041"/>
          <a:ext cx="2523847" cy="407431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08217"/>
                <a:gridCol w="476933"/>
                <a:gridCol w="443884"/>
                <a:gridCol w="376732"/>
                <a:gridCol w="518704"/>
                <a:gridCol w="399377"/>
              </a:tblGrid>
              <a:tr h="31908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Tm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Dl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8062"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Spanish</a:t>
                      </a:r>
                      <a:endParaRPr lang="en-US" sz="16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49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41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12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.14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80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68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44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14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.18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80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112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43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17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.26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80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242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72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42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1.6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11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8062"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English</a:t>
                      </a:r>
                      <a:endParaRPr lang="en-US" sz="16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.13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80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49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18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.14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80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89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19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10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.20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80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180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26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14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.26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5158"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Italian</a:t>
                      </a:r>
                      <a:endParaRPr lang="en-US" sz="16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27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10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.10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51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48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15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.13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51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85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15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.15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51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174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15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17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.28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180608" y="929514"/>
            <a:ext cx="28578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T:  #test queries, </a:t>
            </a:r>
            <a:br>
              <a:rPr lang="en-US" sz="1600" dirty="0" smtClean="0"/>
            </a:br>
            <a:r>
              <a:rPr lang="en-US" sz="1600" dirty="0" smtClean="0"/>
              <a:t>M: #membership queries</a:t>
            </a:r>
          </a:p>
          <a:p>
            <a:r>
              <a:rPr lang="en-US" sz="1600" dirty="0" smtClean="0"/>
              <a:t>E:  # examples used in synthesis</a:t>
            </a:r>
          </a:p>
          <a:p>
            <a:r>
              <a:rPr lang="en-US" sz="1600" dirty="0" smtClean="0"/>
              <a:t>Tm: time taken in seconds</a:t>
            </a:r>
          </a:p>
          <a:p>
            <a:r>
              <a:rPr lang="en-US" sz="1600" dirty="0" smtClean="0"/>
              <a:t>Dl : length of the decision list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50386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907228"/>
            <a:ext cx="7886700" cy="1043544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Thank You!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FlashNormalize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E243-A446-44D8-9861-5433B3DC4EF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96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FlashNormalize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E243-A446-44D8-9861-5433B3DC4EF2}" type="slidenum">
              <a:rPr lang="en-US" smtClean="0"/>
              <a:t>15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271333" y="3463224"/>
            <a:ext cx="4117496" cy="817668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51259" y="3526440"/>
                <a:ext cx="359560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Predicate:</a:t>
                </a:r>
                <a:br>
                  <a:rPr lang="en-US" b="1" dirty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is conjunction of atomic predicates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259" y="3526440"/>
                <a:ext cx="3595600" cy="646331"/>
              </a:xfrm>
              <a:prstGeom prst="rect">
                <a:avLst/>
              </a:prstGeom>
              <a:blipFill rotWithShape="0">
                <a:blip r:embed="rId2"/>
                <a:stretch>
                  <a:fillRect l="-1528" t="-4673" r="-1019" b="-140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996542" y="3526438"/>
            <a:ext cx="2359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String -&gt; Boolean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350958" y="5347095"/>
            <a:ext cx="6442084" cy="817668"/>
            <a:chOff x="2956751" y="4809200"/>
            <a:chExt cx="6442084" cy="817668"/>
          </a:xfrm>
        </p:grpSpPr>
        <p:sp>
          <p:nvSpPr>
            <p:cNvPr id="11" name="Rounded Rectangle 10"/>
            <p:cNvSpPr/>
            <p:nvPr/>
          </p:nvSpPr>
          <p:spPr>
            <a:xfrm>
              <a:off x="2956751" y="4809200"/>
              <a:ext cx="6442083" cy="817668"/>
            </a:xfrm>
            <a:prstGeom prst="round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044916" y="4872414"/>
              <a:ext cx="635391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Parse Expr:</a:t>
              </a:r>
              <a:br>
                <a:rPr lang="en-US" b="1" dirty="0"/>
              </a:br>
              <a:r>
                <a:rPr lang="en-US" dirty="0"/>
                <a:t>functions that extract substring of the input, described by a grammar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995750" y="4872414"/>
              <a:ext cx="29792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String -&gt; String</a:t>
              </a:r>
            </a:p>
          </p:txBody>
        </p:sp>
      </p:grpSp>
      <p:sp>
        <p:nvSpPr>
          <p:cNvPr id="14" name="Rounded Rectangle 13"/>
          <p:cNvSpPr/>
          <p:nvPr/>
        </p:nvSpPr>
        <p:spPr>
          <a:xfrm>
            <a:off x="3298755" y="1847503"/>
            <a:ext cx="2751589" cy="823238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Synthesis Algorithm</a:t>
            </a:r>
          </a:p>
        </p:txBody>
      </p:sp>
      <p:cxnSp>
        <p:nvCxnSpPr>
          <p:cNvPr id="15" name="Straight Arrow Connector 14"/>
          <p:cNvCxnSpPr>
            <a:stCxn id="16" idx="3"/>
            <a:endCxn id="14" idx="1"/>
          </p:cNvCxnSpPr>
          <p:nvPr/>
        </p:nvCxnSpPr>
        <p:spPr>
          <a:xfrm>
            <a:off x="2533055" y="2259122"/>
            <a:ext cx="76569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02361" y="2074456"/>
            <a:ext cx="1830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Set of examples E</a:t>
            </a:r>
          </a:p>
        </p:txBody>
      </p:sp>
      <p:cxnSp>
        <p:nvCxnSpPr>
          <p:cNvPr id="17" name="Straight Arrow Connector 16"/>
          <p:cNvCxnSpPr>
            <a:stCxn id="14" idx="3"/>
            <a:endCxn id="18" idx="1"/>
          </p:cNvCxnSpPr>
          <p:nvPr/>
        </p:nvCxnSpPr>
        <p:spPr>
          <a:xfrm>
            <a:off x="6050342" y="2259122"/>
            <a:ext cx="76569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816042" y="1935958"/>
            <a:ext cx="22220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 program in the</a:t>
            </a:r>
          </a:p>
          <a:p>
            <a:pPr algn="ctr"/>
            <a:r>
              <a:rPr lang="en-US" dirty="0"/>
              <a:t>DSL consistent with 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422117" y="3476063"/>
                <a:ext cx="7597211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/>
                  <a:t>Top down search for decision lists: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u="sng" dirty="0" smtClean="0"/>
                  <a:t>Maximal </a:t>
                </a:r>
                <a14:m>
                  <m:oMath xmlns:m="http://schemas.openxmlformats.org/officeDocument/2006/math">
                    <m:r>
                      <a:rPr lang="en-US" i="1" u="sng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u="sng" dirty="0"/>
                  <a:t>-Consistent Cover </a:t>
                </a:r>
                <a:r>
                  <a:rPr lang="en-US" dirty="0"/>
                  <a:t>(MCC) 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maximal subsets of examples that are explained by some function in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endParaRPr lang="en-US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u="sng" dirty="0"/>
                  <a:t>Generic greedy algorithm</a:t>
                </a:r>
                <a:r>
                  <a:rPr lang="en-US" dirty="0"/>
                  <a:t>: derive small decision list given the MCC for the examples and the class of functions used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2117" y="3476063"/>
                <a:ext cx="7597211" cy="1477328"/>
              </a:xfrm>
              <a:prstGeom prst="rect">
                <a:avLst/>
              </a:prstGeom>
              <a:blipFill rotWithShape="0">
                <a:blip r:embed="rId3"/>
                <a:stretch>
                  <a:fillRect l="-642" t="-2058" b="-53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7312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FlashNormalize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E243-A446-44D8-9861-5433B3DC4EF2}" type="slidenum">
              <a:rPr lang="en-US" smtClean="0"/>
              <a:t>16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18220" y="2490339"/>
            <a:ext cx="64520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Bottom up learning of process expressions: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Process expressions are described using a grammar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 perform a symbolic bottom-up enumeration [Menon et al, 13] </a:t>
            </a:r>
            <a:br>
              <a:rPr lang="en-US" dirty="0"/>
            </a:br>
            <a:r>
              <a:rPr lang="en-US" dirty="0"/>
              <a:t>of the programs using </a:t>
            </a:r>
            <a:r>
              <a:rPr lang="en-US" u="sng" dirty="0"/>
              <a:t>Version Space Algebra </a:t>
            </a:r>
            <a:r>
              <a:rPr lang="en-US" dirty="0"/>
              <a:t>[Lau et al.,00]</a:t>
            </a:r>
          </a:p>
        </p:txBody>
      </p:sp>
    </p:spTree>
    <p:extLst>
      <p:ext uri="{BB962C8B-B14F-4D97-AF65-F5344CB8AC3E}">
        <p14:creationId xmlns:p14="http://schemas.microsoft.com/office/powerpoint/2010/main" val="505185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FlashNormalize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E243-A446-44D8-9861-5433B3DC4EF2}" type="slidenum">
              <a:rPr lang="en-US" smtClean="0"/>
              <a:t>17</a:t>
            </a:fld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93154" y="3769108"/>
            <a:ext cx="111512" cy="11151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247810" y="3769108"/>
            <a:ext cx="111512" cy="11151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Curved Connector 18"/>
          <p:cNvCxnSpPr>
            <a:stCxn id="17" idx="0"/>
            <a:endCxn id="30" idx="0"/>
          </p:cNvCxnSpPr>
          <p:nvPr/>
        </p:nvCxnSpPr>
        <p:spPr>
          <a:xfrm rot="5400000" flipH="1" flipV="1">
            <a:off x="3176238" y="1641780"/>
            <a:ext cx="12700" cy="4254656"/>
          </a:xfrm>
          <a:prstGeom prst="curvedConnector3">
            <a:avLst>
              <a:gd name="adj1" fmla="val 5136591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3120483" y="3774686"/>
            <a:ext cx="111512" cy="11151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7375138" y="3769110"/>
            <a:ext cx="111512" cy="11151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Curved Connector 59"/>
          <p:cNvCxnSpPr>
            <a:stCxn id="58" idx="0"/>
            <a:endCxn id="59" idx="0"/>
          </p:cNvCxnSpPr>
          <p:nvPr/>
        </p:nvCxnSpPr>
        <p:spPr>
          <a:xfrm rot="5400000" flipH="1" flipV="1">
            <a:off x="5300778" y="1644571"/>
            <a:ext cx="5576" cy="4254655"/>
          </a:xfrm>
          <a:prstGeom prst="curvedConnector3">
            <a:avLst>
              <a:gd name="adj1" fmla="val 11799193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stCxn id="17" idx="3"/>
            <a:endCxn id="58" idx="1"/>
          </p:cNvCxnSpPr>
          <p:nvPr/>
        </p:nvCxnSpPr>
        <p:spPr>
          <a:xfrm>
            <a:off x="1104666" y="3824865"/>
            <a:ext cx="2015817" cy="557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stCxn id="58" idx="3"/>
            <a:endCxn id="30" idx="1"/>
          </p:cNvCxnSpPr>
          <p:nvPr/>
        </p:nvCxnSpPr>
        <p:spPr>
          <a:xfrm flipV="1">
            <a:off x="3231995" y="3824865"/>
            <a:ext cx="2015815" cy="557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>
            <a:stCxn id="30" idx="3"/>
            <a:endCxn id="59" idx="1"/>
          </p:cNvCxnSpPr>
          <p:nvPr/>
        </p:nvCxnSpPr>
        <p:spPr>
          <a:xfrm>
            <a:off x="5359322" y="3824865"/>
            <a:ext cx="2015816" cy="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7" name="TextBox 106"/>
              <p:cNvSpPr txBox="1"/>
              <p:nvPr/>
            </p:nvSpPr>
            <p:spPr>
              <a:xfrm>
                <a:off x="955936" y="3930027"/>
                <a:ext cx="1859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5936" y="3930027"/>
                <a:ext cx="185948" cy="276999"/>
              </a:xfrm>
              <a:prstGeom prst="rect">
                <a:avLst/>
              </a:prstGeom>
              <a:blipFill rotWithShape="0">
                <a:blip r:embed="rId2"/>
                <a:stretch>
                  <a:fillRect l="-30000" r="-33333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7" name="TextBox 76"/>
              <p:cNvSpPr txBox="1"/>
              <p:nvPr/>
            </p:nvSpPr>
            <p:spPr>
              <a:xfrm>
                <a:off x="3089614" y="3930027"/>
                <a:ext cx="1859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9614" y="3930027"/>
                <a:ext cx="185948" cy="276999"/>
              </a:xfrm>
              <a:prstGeom prst="rect">
                <a:avLst/>
              </a:prstGeom>
              <a:blipFill rotWithShape="0">
                <a:blip r:embed="rId3"/>
                <a:stretch>
                  <a:fillRect l="-30000" r="-33333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8" name="TextBox 77"/>
              <p:cNvSpPr txBox="1"/>
              <p:nvPr/>
            </p:nvSpPr>
            <p:spPr>
              <a:xfrm>
                <a:off x="5210592" y="3930027"/>
                <a:ext cx="1859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0592" y="3930027"/>
                <a:ext cx="185948" cy="276999"/>
              </a:xfrm>
              <a:prstGeom prst="rect">
                <a:avLst/>
              </a:prstGeom>
              <a:blipFill rotWithShape="0">
                <a:blip r:embed="rId4"/>
                <a:stretch>
                  <a:fillRect l="-30000" r="-33333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9" name="TextBox 78"/>
              <p:cNvSpPr txBox="1"/>
              <p:nvPr/>
            </p:nvSpPr>
            <p:spPr>
              <a:xfrm>
                <a:off x="7337920" y="3930027"/>
                <a:ext cx="1859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7920" y="3930027"/>
                <a:ext cx="185948" cy="276999"/>
              </a:xfrm>
              <a:prstGeom prst="rect">
                <a:avLst/>
              </a:prstGeom>
              <a:blipFill rotWithShape="0">
                <a:blip r:embed="rId5"/>
                <a:stretch>
                  <a:fillRect l="-30000" r="-33333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8" name="TextBox 107"/>
              <p:cNvSpPr txBox="1"/>
              <p:nvPr/>
            </p:nvSpPr>
            <p:spPr>
              <a:xfrm>
                <a:off x="1914635" y="3500861"/>
                <a:ext cx="39587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charset="0"/>
                            </a:rPr>
                            <m:t>𝑢</m:t>
                          </m:r>
                        </m:e>
                        <m:sub>
                          <m:r>
                            <a:rPr lang="en-US" b="0" i="1" smtClean="0">
                              <a:latin typeface="Cambria Math" charset="0"/>
                            </a:rPr>
                            <m:t>01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8" name="TextBox 10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4635" y="3500861"/>
                <a:ext cx="395878" cy="276999"/>
              </a:xfrm>
              <a:prstGeom prst="rect">
                <a:avLst/>
              </a:prstGeom>
              <a:blipFill rotWithShape="0">
                <a:blip r:embed="rId6"/>
                <a:stretch>
                  <a:fillRect l="-7692" r="-7692" b="-195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1" name="TextBox 80"/>
              <p:cNvSpPr txBox="1"/>
              <p:nvPr/>
            </p:nvSpPr>
            <p:spPr>
              <a:xfrm>
                <a:off x="4041963" y="3506124"/>
                <a:ext cx="39055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charset="0"/>
                            </a:rPr>
                            <m:t>𝑢</m:t>
                          </m:r>
                        </m:e>
                        <m:sub>
                          <m:r>
                            <a:rPr lang="en-US" b="0" i="1" smtClean="0">
                              <a:latin typeface="Cambria Math" charset="0"/>
                            </a:rPr>
                            <m:t>12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1963" y="3506124"/>
                <a:ext cx="390556" cy="276999"/>
              </a:xfrm>
              <a:prstGeom prst="rect">
                <a:avLst/>
              </a:prstGeom>
              <a:blipFill rotWithShape="0">
                <a:blip r:embed="rId7"/>
                <a:stretch>
                  <a:fillRect l="-7813" r="-6250" b="-15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2" name="TextBox 81"/>
              <p:cNvSpPr txBox="1"/>
              <p:nvPr/>
            </p:nvSpPr>
            <p:spPr>
              <a:xfrm>
                <a:off x="6115050" y="3492109"/>
                <a:ext cx="39587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charset="0"/>
                            </a:rPr>
                            <m:t>𝑢</m:t>
                          </m:r>
                        </m:e>
                        <m:sub>
                          <m:r>
                            <a:rPr lang="en-US" b="0" i="1" smtClean="0">
                              <a:latin typeface="Cambria Math" charset="0"/>
                            </a:rPr>
                            <m:t>23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050" y="3492109"/>
                <a:ext cx="395878" cy="276999"/>
              </a:xfrm>
              <a:prstGeom prst="rect">
                <a:avLst/>
              </a:prstGeom>
              <a:blipFill rotWithShape="0">
                <a:blip r:embed="rId8"/>
                <a:stretch>
                  <a:fillRect l="-7692" r="-7692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3" name="TextBox 82"/>
              <p:cNvSpPr txBox="1"/>
              <p:nvPr/>
            </p:nvSpPr>
            <p:spPr>
              <a:xfrm>
                <a:off x="2984649" y="2729793"/>
                <a:ext cx="39587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charset="0"/>
                            </a:rPr>
                            <m:t>𝑢</m:t>
                          </m:r>
                        </m:e>
                        <m:sub>
                          <m:r>
                            <a:rPr lang="en-US" b="0" i="1" smtClean="0">
                              <a:latin typeface="Cambria Math" charset="0"/>
                            </a:rPr>
                            <m:t>02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4649" y="2729793"/>
                <a:ext cx="395878" cy="276999"/>
              </a:xfrm>
              <a:prstGeom prst="rect">
                <a:avLst/>
              </a:prstGeom>
              <a:blipFill rotWithShape="0">
                <a:blip r:embed="rId9"/>
                <a:stretch>
                  <a:fillRect l="-7692" r="-6154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4" name="TextBox 83"/>
              <p:cNvSpPr txBox="1"/>
              <p:nvPr/>
            </p:nvSpPr>
            <p:spPr>
              <a:xfrm>
                <a:off x="5105627" y="2743373"/>
                <a:ext cx="39055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charset="0"/>
                            </a:rPr>
                            <m:t>𝑢</m:t>
                          </m:r>
                        </m:e>
                        <m:sub>
                          <m:r>
                            <a:rPr lang="en-US" b="0" i="1" smtClean="0">
                              <a:latin typeface="Cambria Math" charset="0"/>
                            </a:rPr>
                            <m:t>13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627" y="2743373"/>
                <a:ext cx="390556" cy="276999"/>
              </a:xfrm>
              <a:prstGeom prst="rect">
                <a:avLst/>
              </a:prstGeom>
              <a:blipFill rotWithShape="0">
                <a:blip r:embed="rId10"/>
                <a:stretch>
                  <a:fillRect l="-7813" r="-6250" b="-2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5" name="TextBox 84"/>
          <p:cNvSpPr txBox="1"/>
          <p:nvPr/>
        </p:nvSpPr>
        <p:spPr>
          <a:xfrm>
            <a:off x="628650" y="4829619"/>
            <a:ext cx="859863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Learning MCC for concat expressions</a:t>
            </a:r>
            <a:r>
              <a:rPr lang="en-US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Substrings of the output annotated with process expr that explain the substring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gives rise to a </a:t>
            </a:r>
            <a:r>
              <a:rPr lang="en-US" u="sng" dirty="0"/>
              <a:t>DAG representation </a:t>
            </a:r>
            <a:r>
              <a:rPr lang="en-US" dirty="0"/>
              <a:t>of all concats that produce the output for that input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u="sng" dirty="0"/>
              <a:t>Parallel DFS </a:t>
            </a:r>
            <a:r>
              <a:rPr lang="en-US" dirty="0"/>
              <a:t>across all DAGs to obtain subsets explained by common concats</a:t>
            </a:r>
          </a:p>
        </p:txBody>
      </p:sp>
    </p:spTree>
    <p:extLst>
      <p:ext uri="{BB962C8B-B14F-4D97-AF65-F5344CB8AC3E}">
        <p14:creationId xmlns:p14="http://schemas.microsoft.com/office/powerpoint/2010/main" val="2020432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Text Normalization?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3600"/>
              </a:spcAft>
            </a:pPr>
            <a:r>
              <a:rPr lang="en-US" dirty="0" smtClean="0"/>
              <a:t>Real text contains Non-standard words (NSWs) : </a:t>
            </a:r>
            <a:br>
              <a:rPr lang="en-US" dirty="0" smtClean="0"/>
            </a:br>
            <a:r>
              <a:rPr lang="en-US" dirty="0" smtClean="0"/>
              <a:t>numbers, dates, currencies, phone numbers etc. [Sproat, 2010]</a:t>
            </a:r>
          </a:p>
          <a:p>
            <a:pPr>
              <a:spcAft>
                <a:spcPts val="3600"/>
              </a:spcAft>
            </a:pPr>
            <a:r>
              <a:rPr lang="en-US" b="1" dirty="0"/>
              <a:t>Normalization </a:t>
            </a:r>
            <a:r>
              <a:rPr lang="en-US" dirty="0"/>
              <a:t>= converting NSWs into contextually appropriate and consistently formatted variants</a:t>
            </a:r>
            <a:r>
              <a:rPr lang="en-US" dirty="0" smtClean="0"/>
              <a:t>.</a:t>
            </a:r>
          </a:p>
          <a:p>
            <a:pPr>
              <a:spcAft>
                <a:spcPts val="3600"/>
              </a:spcAft>
            </a:pPr>
            <a:r>
              <a:rPr lang="en-US" dirty="0" smtClean="0"/>
              <a:t>Applications like text-to-speech, machine-translation, speech-recognition training require </a:t>
            </a:r>
            <a:r>
              <a:rPr lang="en-US" b="1" dirty="0" smtClean="0"/>
              <a:t>Normalization </a:t>
            </a:r>
            <a:r>
              <a:rPr lang="en-US" dirty="0" smtClean="0"/>
              <a:t>of such words.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FlashNormalize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E243-A446-44D8-9861-5433B3DC4EF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5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Tasks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FlashNormalize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E243-A446-44D8-9861-5433B3DC4EF2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393657"/>
              </p:ext>
            </p:extLst>
          </p:nvPr>
        </p:nvGraphicFramePr>
        <p:xfrm>
          <a:off x="2151089" y="1984375"/>
          <a:ext cx="4841827" cy="150368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755912"/>
                <a:gridCol w="4085915"/>
              </a:tblGrid>
              <a:tr h="3759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English</a:t>
                      </a:r>
                      <a:endParaRPr lang="en-US" dirty="0"/>
                    </a:p>
                  </a:txBody>
                  <a:tcPr/>
                </a:tc>
              </a:tr>
              <a:tr h="3759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One thousand two hundred and thirty four</a:t>
                      </a:r>
                      <a:endParaRPr lang="en-US" dirty="0"/>
                    </a:p>
                  </a:txBody>
                  <a:tcPr/>
                </a:tc>
              </a:tr>
              <a:tr h="3759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Eight hundred and fifty</a:t>
                      </a:r>
                      <a:endParaRPr lang="en-US" dirty="0"/>
                    </a:p>
                  </a:txBody>
                  <a:tcPr/>
                </a:tc>
              </a:tr>
              <a:tr h="3759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79000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Seventy nine thousand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208135" y="1429522"/>
            <a:ext cx="2727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Number Translations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8386023"/>
              </p:ext>
            </p:extLst>
          </p:nvPr>
        </p:nvGraphicFramePr>
        <p:xfrm>
          <a:off x="5326583" y="1984379"/>
          <a:ext cx="3626919" cy="1505367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626919"/>
              </a:tblGrid>
              <a:tr h="36512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French</a:t>
                      </a:r>
                      <a:endParaRPr lang="en-US" dirty="0"/>
                    </a:p>
                  </a:txBody>
                  <a:tcPr/>
                </a:tc>
              </a:tr>
              <a:tr h="3782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Mille </a:t>
                      </a:r>
                      <a:r>
                        <a:rPr lang="en-US" dirty="0" err="1" smtClean="0"/>
                        <a:t>deux</a:t>
                      </a:r>
                      <a:r>
                        <a:rPr lang="en-US" dirty="0" smtClean="0"/>
                        <a:t> cent </a:t>
                      </a:r>
                      <a:r>
                        <a:rPr lang="en-US" dirty="0" err="1" smtClean="0"/>
                        <a:t>trente-quatre</a:t>
                      </a:r>
                      <a:endParaRPr lang="en-US" dirty="0" smtClean="0"/>
                    </a:p>
                  </a:txBody>
                  <a:tcPr/>
                </a:tc>
              </a:tr>
              <a:tr h="3831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Huit</a:t>
                      </a:r>
                      <a:r>
                        <a:rPr lang="en-US" dirty="0" smtClean="0"/>
                        <a:t> cent </a:t>
                      </a:r>
                      <a:r>
                        <a:rPr lang="en-US" dirty="0" err="1" smtClean="0"/>
                        <a:t>cinquatre</a:t>
                      </a:r>
                      <a:endParaRPr lang="en-US" dirty="0" smtClean="0"/>
                    </a:p>
                  </a:txBody>
                  <a:tcPr/>
                </a:tc>
              </a:tr>
              <a:tr h="3782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Soixante</a:t>
                      </a:r>
                      <a:r>
                        <a:rPr lang="en-US" dirty="0" smtClean="0"/>
                        <a:t>-dix-</a:t>
                      </a:r>
                      <a:r>
                        <a:rPr lang="en-US" dirty="0" err="1" smtClean="0"/>
                        <a:t>neuf</a:t>
                      </a:r>
                      <a:r>
                        <a:rPr lang="en-US" baseline="0" dirty="0" smtClean="0"/>
                        <a:t> mille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143377" y="3617424"/>
            <a:ext cx="877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Dates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597488"/>
              </p:ext>
            </p:extLst>
          </p:nvPr>
        </p:nvGraphicFramePr>
        <p:xfrm>
          <a:off x="1941839" y="4059844"/>
          <a:ext cx="4953813" cy="1587683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523521"/>
                <a:gridCol w="3430292"/>
              </a:tblGrid>
              <a:tr h="39791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Input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Output</a:t>
                      </a:r>
                      <a:endParaRPr lang="en-US" sz="1800" dirty="0"/>
                    </a:p>
                  </a:txBody>
                  <a:tcPr anchor="ctr"/>
                </a:tc>
              </a:tr>
              <a:tr h="39394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Jan 08, 2065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January eighth</a:t>
                      </a:r>
                      <a:r>
                        <a:rPr lang="en-US" sz="1800" baseline="0" dirty="0" smtClean="0"/>
                        <a:t> twenty sixty five</a:t>
                      </a:r>
                      <a:endParaRPr lang="en-US" sz="1800" dirty="0"/>
                    </a:p>
                  </a:txBody>
                  <a:tcPr anchor="ctr"/>
                </a:tc>
              </a:tr>
              <a:tr h="39791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Apr 23,</a:t>
                      </a:r>
                      <a:r>
                        <a:rPr lang="en-US" sz="1800" baseline="0" dirty="0" smtClean="0"/>
                        <a:t> 2006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April twenty third</a:t>
                      </a:r>
                      <a:r>
                        <a:rPr lang="en-US" sz="1800" baseline="0" dirty="0" smtClean="0"/>
                        <a:t> two thousand six</a:t>
                      </a:r>
                      <a:endParaRPr lang="en-US" sz="1800" dirty="0"/>
                    </a:p>
                  </a:txBody>
                  <a:tcPr anchor="ctr"/>
                </a:tc>
              </a:tr>
              <a:tr h="39791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Aug 10, 1900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August tenth</a:t>
                      </a:r>
                      <a:r>
                        <a:rPr lang="en-US" sz="1800" baseline="0" dirty="0" smtClean="0"/>
                        <a:t> nineteen hundred</a:t>
                      </a:r>
                      <a:endParaRPr lang="en-US" sz="18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613810"/>
              </p:ext>
            </p:extLst>
          </p:nvPr>
        </p:nvGraphicFramePr>
        <p:xfrm>
          <a:off x="5973610" y="4068911"/>
          <a:ext cx="2289832" cy="1593347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289832"/>
              </a:tblGrid>
              <a:tr h="38713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Input Variation</a:t>
                      </a:r>
                      <a:endParaRPr lang="en-US" dirty="0"/>
                    </a:p>
                  </a:txBody>
                  <a:tcPr/>
                </a:tc>
              </a:tr>
              <a:tr h="4003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08/01/2065</a:t>
                      </a:r>
                    </a:p>
                  </a:txBody>
                  <a:tcPr/>
                </a:tc>
              </a:tr>
              <a:tr h="4055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23/04/2006</a:t>
                      </a:r>
                    </a:p>
                  </a:txBody>
                  <a:tcPr/>
                </a:tc>
              </a:tr>
              <a:tr h="4003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10/08/1900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9999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85185E-6 L -0.19618 -1.85185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09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" presetClass="entr" presetSubtype="2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11111E-6 L -0.12309 0.00139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63" y="6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Traditional method: manual programming</a:t>
            </a:r>
          </a:p>
          <a:p>
            <a:pPr lvl="1"/>
            <a:r>
              <a:rPr lang="en-US" dirty="0" smtClean="0"/>
              <a:t>Scalability: large number of domain/format/language combinations</a:t>
            </a:r>
          </a:p>
          <a:p>
            <a:pPr lvl="1"/>
            <a:r>
              <a:rPr lang="en-US" dirty="0" smtClean="0"/>
              <a:t>Requires pairing of programmer and language expert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Recent techniques: Statistical methods</a:t>
            </a:r>
          </a:p>
          <a:p>
            <a:pPr lvl="1"/>
            <a:r>
              <a:rPr lang="en-US" dirty="0" smtClean="0"/>
              <a:t>Requires large number of examples</a:t>
            </a:r>
          </a:p>
          <a:p>
            <a:pPr lvl="1"/>
            <a:r>
              <a:rPr lang="en-US" dirty="0" smtClean="0"/>
              <a:t>Obtained transformation not 100% accurate</a:t>
            </a:r>
          </a:p>
          <a:p>
            <a:pPr lvl="1"/>
            <a:endParaRPr lang="en-US" dirty="0"/>
          </a:p>
          <a:p>
            <a:r>
              <a:rPr lang="en-US" dirty="0" smtClean="0"/>
              <a:t>Our approach in FlashNormalize: Programming-by-Examples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Fewer examples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100% Accurate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Cannot handle noise in the data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FlashNormalize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E243-A446-44D8-9861-5433B3DC4EF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995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Formulation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certain functions that take </a:t>
            </a:r>
            <a:r>
              <a:rPr lang="en-US" dirty="0" smtClean="0"/>
              <a:t>an input string and produces a sequence of strings</a:t>
            </a:r>
          </a:p>
          <a:p>
            <a:pPr lvl="1"/>
            <a:r>
              <a:rPr lang="en-US" dirty="0" smtClean="0"/>
              <a:t>For dates we need </a:t>
            </a:r>
            <a:r>
              <a:rPr lang="en-US" dirty="0" smtClean="0"/>
              <a:t>a </a:t>
            </a:r>
            <a:r>
              <a:rPr lang="en-US" dirty="0" smtClean="0"/>
              <a:t>function that transforms the input string</a:t>
            </a:r>
            <a:br>
              <a:rPr lang="en-US" dirty="0" smtClean="0"/>
            </a:br>
            <a:r>
              <a:rPr lang="en-US" dirty="0" smtClean="0"/>
              <a:t>“Jan </a:t>
            </a:r>
            <a:r>
              <a:rPr lang="en-US" dirty="0"/>
              <a:t>08, </a:t>
            </a:r>
            <a:r>
              <a:rPr lang="en-US" dirty="0" smtClean="0"/>
              <a:t>2065” into </a:t>
            </a:r>
            <a:r>
              <a:rPr lang="en-US" dirty="0"/>
              <a:t>January eighth twenty sixty </a:t>
            </a:r>
            <a:r>
              <a:rPr lang="en-US" dirty="0" smtClean="0"/>
              <a:t>five</a:t>
            </a:r>
          </a:p>
          <a:p>
            <a:pPr lvl="1"/>
            <a:endParaRPr lang="en-US" dirty="0"/>
          </a:p>
          <a:p>
            <a:r>
              <a:rPr lang="en-US" dirty="0" smtClean="0"/>
              <a:t>The </a:t>
            </a:r>
            <a:r>
              <a:rPr lang="en-US" dirty="0" smtClean="0"/>
              <a:t>specification </a:t>
            </a:r>
            <a:r>
              <a:rPr lang="en-US" dirty="0" smtClean="0"/>
              <a:t>provided by the user is </a:t>
            </a:r>
            <a:r>
              <a:rPr lang="en-US" dirty="0" smtClean="0"/>
              <a:t>input-output pairs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goal is to learn a function that is consistent with all the given examples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FlashNormalize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E243-A446-44D8-9861-5433B3DC4EF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14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Overview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FlashNormalize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E243-A446-44D8-9861-5433B3DC4EF2}" type="slidenum">
              <a:rPr lang="en-US" smtClean="0"/>
              <a:t>6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196206" y="2228414"/>
            <a:ext cx="2751589" cy="1138502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Domain Specific Language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The space of possible programs (Concept Class)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28650" y="1552691"/>
            <a:ext cx="4198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 Programming-by-Examples technology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969305" y="3800110"/>
            <a:ext cx="7205390" cy="1073157"/>
            <a:chOff x="1147318" y="4936701"/>
            <a:chExt cx="7205390" cy="107315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1147318" y="5150116"/>
                  <a:ext cx="2709018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Input-Output examples</a:t>
                  </a:r>
                  <a:br>
                    <a:rPr lang="en-US" dirty="0" smtClean="0"/>
                  </a:b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b="0" i="1" smtClean="0">
                                <a:latin typeface="Cambria Math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𝑜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𝑜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…(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 dirty="0" smtClean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7318" y="5150116"/>
                  <a:ext cx="2709018" cy="646331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t="-4717" b="-754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Right Arrow 15"/>
            <p:cNvSpPr/>
            <p:nvPr/>
          </p:nvSpPr>
          <p:spPr>
            <a:xfrm>
              <a:off x="3991587" y="4936701"/>
              <a:ext cx="1633679" cy="1073157"/>
            </a:xfrm>
            <a:prstGeom prst="rightArrow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b="1" dirty="0" smtClean="0"/>
                <a:t>Learning</a:t>
              </a:r>
              <a:r>
                <a:rPr lang="en-US" b="1" smtClean="0"/>
                <a:t/>
              </a:r>
              <a:br>
                <a:rPr lang="en-US" b="1" smtClean="0"/>
              </a:br>
              <a:r>
                <a:rPr lang="en-US" b="1" smtClean="0"/>
                <a:t>Algorithm</a:t>
              </a:r>
              <a:endParaRPr lang="en-US" b="1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5760517" y="5138958"/>
                  <a:ext cx="2592191" cy="6686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A program that produces</a:t>
                  </a:r>
                  <a:br>
                    <a:rPr lang="en-US" dirty="0" smtClean="0"/>
                  </a:br>
                  <a:r>
                    <a:rPr lang="en-US" dirty="0" smtClean="0"/>
                    <a:t>output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</m:oMath>
                  </a14:m>
                  <a:r>
                    <a:rPr lang="en-US" dirty="0" smtClean="0"/>
                    <a:t> on each input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</m:oMath>
                  </a14:m>
                  <a:endParaRPr lang="en-US" dirty="0" smtClean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60517" y="5138958"/>
                  <a:ext cx="2592191" cy="66864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235" t="-5505" b="-1284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78302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Domain Specific Language (DSL)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27162"/>
            <a:ext cx="7886700" cy="40365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Description of the space of possible programs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FlashNormalize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2"/>
            <a:ext cx="2057400" cy="365125"/>
          </a:xfrm>
        </p:spPr>
        <p:txBody>
          <a:bodyPr/>
          <a:lstStyle/>
          <a:p>
            <a:fld id="{BF16E243-A446-44D8-9861-5433B3DC4EF2}" type="slidenum">
              <a:rPr lang="en-US" smtClean="0"/>
              <a:t>7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628648" y="1913273"/>
            <a:ext cx="4507372" cy="1264311"/>
            <a:chOff x="930876" y="1784041"/>
            <a:chExt cx="5272216" cy="1560515"/>
          </a:xfrm>
        </p:grpSpPr>
        <p:sp>
          <p:nvSpPr>
            <p:cNvPr id="9" name="Rectangle 8"/>
            <p:cNvSpPr/>
            <p:nvPr/>
          </p:nvSpPr>
          <p:spPr>
            <a:xfrm>
              <a:off x="1655175" y="2279818"/>
              <a:ext cx="593123" cy="411891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1832289" y="2312574"/>
                  <a:ext cx="328276" cy="34189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32288" y="2312574"/>
                  <a:ext cx="280654" cy="276999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19565" r="-6522" b="-2391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Rectangle 10"/>
            <p:cNvSpPr/>
            <p:nvPr/>
          </p:nvSpPr>
          <p:spPr>
            <a:xfrm>
              <a:off x="2870256" y="2279818"/>
              <a:ext cx="593123" cy="411891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3047369" y="2312574"/>
                  <a:ext cx="334503" cy="34189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7369" y="2312574"/>
                  <a:ext cx="285976" cy="276999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19149" r="-6383" b="-2391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" name="Straight Arrow Connector 15"/>
            <p:cNvCxnSpPr>
              <a:stCxn id="9" idx="3"/>
              <a:endCxn id="11" idx="1"/>
            </p:cNvCxnSpPr>
            <p:nvPr/>
          </p:nvCxnSpPr>
          <p:spPr>
            <a:xfrm>
              <a:off x="2248298" y="2485764"/>
              <a:ext cx="62195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endCxn id="9" idx="1"/>
            </p:cNvCxnSpPr>
            <p:nvPr/>
          </p:nvCxnSpPr>
          <p:spPr>
            <a:xfrm>
              <a:off x="1033217" y="2485763"/>
              <a:ext cx="621958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11" idx="3"/>
            </p:cNvCxnSpPr>
            <p:nvPr/>
          </p:nvCxnSpPr>
          <p:spPr>
            <a:xfrm flipV="1">
              <a:off x="3463379" y="2485763"/>
              <a:ext cx="621958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4125622" y="2236716"/>
              <a:ext cx="486003" cy="4558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123045" y="2279817"/>
              <a:ext cx="593123" cy="411891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5300158" y="2312572"/>
                  <a:ext cx="348976" cy="34189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00158" y="2312573"/>
                  <a:ext cx="298351" cy="276999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18367" r="-4082" b="-2391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0" name="Straight Arrow Connector 29"/>
            <p:cNvCxnSpPr>
              <a:endCxn id="28" idx="1"/>
            </p:cNvCxnSpPr>
            <p:nvPr/>
          </p:nvCxnSpPr>
          <p:spPr>
            <a:xfrm>
              <a:off x="4537387" y="2485762"/>
              <a:ext cx="585658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1033217" y="1828794"/>
                  <a:ext cx="4688130" cy="45585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dirty="0" smtClean="0"/>
                    <a:t>Decision List</a:t>
                  </a:r>
                  <a:r>
                    <a:rPr lang="en-US" dirty="0" smtClean="0"/>
                    <a:t>:  </a:t>
                  </a:r>
                  <a14:m>
                    <m:oMath xmlns:m="http://schemas.openxmlformats.org/officeDocument/2006/math">
                      <m:r>
                        <a:rPr lang="en-US" sz="1600" i="1" dirty="0" smtClean="0">
                          <a:latin typeface="Cambria Math" charset="0"/>
                        </a:rPr>
                        <m:t>𝐷𝐿</m:t>
                      </m:r>
                      <m:d>
                        <m:dPr>
                          <m:ctrlPr>
                            <a:rPr lang="en-US" sz="1600" i="1" dirty="0" smtClean="0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1600" i="1" dirty="0" smtClean="0">
                              <a:latin typeface="Cambria Math" charset="0"/>
                            </a:rPr>
                            <m:t>𝑃</m:t>
                          </m:r>
                          <m:r>
                            <a:rPr lang="en-US" sz="1600" i="1" dirty="0" smtClean="0">
                              <a:latin typeface="Cambria Math" charset="0"/>
                            </a:rPr>
                            <m:t>,</m:t>
                          </m:r>
                          <m:r>
                            <a:rPr lang="en-US" sz="1600" i="1" dirty="0" smtClean="0">
                              <a:latin typeface="Cambria Math" charset="0"/>
                            </a:rPr>
                            <m:t>𝐶</m:t>
                          </m:r>
                        </m:e>
                      </m:d>
                      <m:r>
                        <a:rPr lang="en-US" sz="1600" b="0" i="1" dirty="0" smtClean="0">
                          <a:latin typeface="Cambria Math" charset="0"/>
                        </a:rPr>
                        <m:t>      </m:t>
                      </m:r>
                      <m:sSub>
                        <m:sSubPr>
                          <m:ctrlPr>
                            <a:rPr lang="en-US" sz="1600" b="0" i="1" dirty="0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1600" b="0" i="1" dirty="0" smtClean="0">
                              <a:latin typeface="Cambria Math" charset="0"/>
                            </a:rPr>
                            <m:t>𝑝</m:t>
                          </m:r>
                        </m:e>
                        <m:sub>
                          <m:r>
                            <a:rPr lang="en-US" sz="1600" b="0" i="1" dirty="0" smtClean="0">
                              <a:latin typeface="Cambria Math" charset="0"/>
                            </a:rPr>
                            <m:t>𝑖</m:t>
                          </m:r>
                        </m:sub>
                      </m:sSub>
                      <m:r>
                        <a:rPr lang="en-US" sz="1600" b="0" i="1" dirty="0" smtClean="0">
                          <a:latin typeface="Cambria Math" charset="0"/>
                        </a:rPr>
                        <m:t>∈</m:t>
                      </m:r>
                      <m:r>
                        <a:rPr lang="en-US" sz="1600" b="0" i="1" dirty="0" smtClean="0">
                          <a:latin typeface="Cambria Math" charset="0"/>
                        </a:rPr>
                        <m:t>𝑃</m:t>
                      </m:r>
                      <m:r>
                        <a:rPr lang="en-US" sz="1600" b="0" i="1" dirty="0" smtClean="0">
                          <a:latin typeface="Cambria Math" charset="0"/>
                        </a:rPr>
                        <m:t>,</m:t>
                      </m:r>
                      <m:sSub>
                        <m:sSubPr>
                          <m:ctrlPr>
                            <a:rPr lang="en-US" sz="1600" b="0" i="1" dirty="0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1600" b="0" i="1" dirty="0" smtClean="0">
                              <a:latin typeface="Cambria Math" charset="0"/>
                            </a:rPr>
                            <m:t>𝑐</m:t>
                          </m:r>
                        </m:e>
                        <m:sub>
                          <m:r>
                            <a:rPr lang="en-US" sz="1600" b="0" i="1" dirty="0" smtClean="0">
                              <a:latin typeface="Cambria Math" charset="0"/>
                            </a:rPr>
                            <m:t>𝑖</m:t>
                          </m:r>
                        </m:sub>
                      </m:sSub>
                      <m:r>
                        <a:rPr lang="en-US" sz="1600" b="0" i="1" dirty="0" smtClean="0">
                          <a:latin typeface="Cambria Math" charset="0"/>
                        </a:rPr>
                        <m:t>∈</m:t>
                      </m:r>
                      <m:r>
                        <a:rPr lang="en-US" sz="1600" b="0" i="1" dirty="0" smtClean="0">
                          <a:latin typeface="Cambria Math" charset="0"/>
                        </a:rPr>
                        <m:t>𝐶</m:t>
                      </m:r>
                      <m:r>
                        <a:rPr lang="en-US" sz="1600" b="0" i="1" dirty="0" smtClean="0">
                          <a:latin typeface="Cambria Math" charset="0"/>
                        </a:rPr>
                        <m:t> </m:t>
                      </m:r>
                    </m:oMath>
                  </a14:m>
                  <a:r>
                    <a:rPr lang="en-US" sz="1600" dirty="0" smtClean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 </a:t>
                  </a:r>
                  <a:endParaRPr lang="en-US" sz="1600" dirty="0">
                    <a:latin typeface="Consolas" panose="020B0609020204030204" pitchFamily="49" charset="0"/>
                    <a:cs typeface="Consolas" panose="020B0609020204030204" pitchFamily="49" charset="0"/>
                  </a:endParaRPr>
                </a:p>
              </p:txBody>
            </p:sp>
          </mc:Choice>
          <mc:Fallback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3217" y="1828794"/>
                  <a:ext cx="4688130" cy="455859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1216" t="-10000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7" name="Straight Arrow Connector 36"/>
            <p:cNvCxnSpPr>
              <a:stCxn id="9" idx="2"/>
            </p:cNvCxnSpPr>
            <p:nvPr/>
          </p:nvCxnSpPr>
          <p:spPr>
            <a:xfrm flipH="1">
              <a:off x="1951736" y="2691709"/>
              <a:ext cx="1" cy="337752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 flipH="1">
              <a:off x="3166817" y="2691708"/>
              <a:ext cx="1" cy="337752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 flipH="1">
              <a:off x="5453451" y="2691708"/>
              <a:ext cx="1" cy="337752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1842675" y="2993097"/>
                  <a:ext cx="303976" cy="34189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42675" y="2993097"/>
                  <a:ext cx="259879" cy="276999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l="-11628" r="-6977" b="-1555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3036877" y="2993097"/>
                  <a:ext cx="310202" cy="34189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36877" y="2993097"/>
                  <a:ext cx="265201" cy="276999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l="-11364" r="-6818" b="-1555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5319393" y="2996378"/>
                  <a:ext cx="326702" cy="34189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19393" y="2996378"/>
                  <a:ext cx="279307" cy="276999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 l="-11111" r="-2222" b="-1111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7" name="Rounded Rectangle 46"/>
            <p:cNvSpPr/>
            <p:nvPr/>
          </p:nvSpPr>
          <p:spPr>
            <a:xfrm>
              <a:off x="930876" y="1784041"/>
              <a:ext cx="5272216" cy="1560515"/>
            </a:xfrm>
            <a:prstGeom prst="round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28648" y="3391748"/>
            <a:ext cx="4507374" cy="982570"/>
            <a:chOff x="4493994" y="3473153"/>
            <a:chExt cx="5099734" cy="1024230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4" name="TextBox 43"/>
                <p:cNvSpPr txBox="1"/>
                <p:nvPr/>
              </p:nvSpPr>
              <p:spPr>
                <a:xfrm>
                  <a:off x="4594232" y="3490363"/>
                  <a:ext cx="4761134" cy="96247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/>
                    <a:t>Concatenate </a:t>
                  </a:r>
                  <a:r>
                    <a:rPr lang="en-US" b="1" dirty="0"/>
                    <a:t>Expr:  </a:t>
                  </a:r>
                </a:p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a14:m>
                  <a:r>
                    <a:rPr lang="en-US" b="1" dirty="0"/>
                    <a:t> </a:t>
                  </a:r>
                  <a:r>
                    <a:rPr lang="en-US" dirty="0"/>
                    <a:t>= </a:t>
                  </a:r>
                  <a:r>
                    <a:rPr lang="en-US" dirty="0" smtClean="0"/>
                    <a:t>ordered sequence </a:t>
                  </a:r>
                  <a:r>
                    <a:rPr lang="en-US" dirty="0"/>
                    <a:t>of process expressions </a:t>
                  </a:r>
                  <a14:m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,…, </m:t>
                      </m:r>
                      <m:sSub>
                        <m:sSubPr>
                          <m:ctrlPr>
                            <a:rPr lang="en-US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)</m:t>
                      </m:r>
                    </m:oMath>
                  </a14:m>
                  <a:r>
                    <a:rPr lang="en-US" b="1" dirty="0"/>
                    <a:t> </a:t>
                  </a:r>
                </a:p>
              </p:txBody>
            </p:sp>
          </mc:Choice>
          <mc:Fallback>
            <p:sp>
              <p:nvSpPr>
                <p:cNvPr id="44" name="Text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4232" y="3490363"/>
                  <a:ext cx="4761134" cy="962478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 l="-1304" t="-3289" b="-986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9" name="Rounded Rectangle 48"/>
            <p:cNvSpPr/>
            <p:nvPr/>
          </p:nvSpPr>
          <p:spPr>
            <a:xfrm>
              <a:off x="4493994" y="3473153"/>
              <a:ext cx="5099734" cy="1024230"/>
            </a:xfrm>
            <a:prstGeom prst="round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28650" y="4583227"/>
            <a:ext cx="4507371" cy="1063910"/>
            <a:chOff x="2956751" y="4809200"/>
            <a:chExt cx="5272217" cy="1063910"/>
          </a:xfrm>
        </p:grpSpPr>
        <p:sp>
          <p:nvSpPr>
            <p:cNvPr id="46" name="Rounded Rectangle 45"/>
            <p:cNvSpPr/>
            <p:nvPr/>
          </p:nvSpPr>
          <p:spPr>
            <a:xfrm>
              <a:off x="2956751" y="4809200"/>
              <a:ext cx="5272217" cy="1063910"/>
            </a:xfrm>
            <a:prstGeom prst="round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52"/>
                <p:cNvSpPr txBox="1"/>
                <p:nvPr/>
              </p:nvSpPr>
              <p:spPr>
                <a:xfrm>
                  <a:off x="3036678" y="4872414"/>
                  <a:ext cx="5150240" cy="94564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/>
                    <a:t>Process Expr:</a:t>
                  </a:r>
                  <a:br>
                    <a:rPr lang="en-US" b="1" dirty="0"/>
                  </a:br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</m:oMath>
                  </a14:m>
                  <a:r>
                    <a:rPr lang="en-US" dirty="0"/>
                    <a:t> = Table lookup/user defined function applied to substrings of the input </a:t>
                  </a:r>
                </a:p>
              </p:txBody>
            </p:sp>
          </mc:Choice>
          <mc:Fallback xmlns="">
            <p:sp>
              <p:nvSpPr>
                <p:cNvPr id="53" name="TextBox 5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36678" y="4872414"/>
                  <a:ext cx="5150240" cy="945643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 l="-1107" t="-3226" b="-967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9" name="Table 5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99038585"/>
                  </p:ext>
                </p:extLst>
              </p:nvPr>
            </p:nvGraphicFramePr>
            <p:xfrm>
              <a:off x="5481733" y="4583227"/>
              <a:ext cx="3157138" cy="1219200"/>
            </p:xfrm>
            <a:graphic>
              <a:graphicData uri="http://schemas.openxmlformats.org/drawingml/2006/table">
                <a:tbl>
                  <a:tblPr firstRow="1" bandRow="1">
                    <a:tableStyleId>{3B4B98B0-60AC-42C2-AFA5-B58CD77FA1E5}</a:tableStyleId>
                  </a:tblPr>
                  <a:tblGrid>
                    <a:gridCol w="1578569"/>
                    <a:gridCol w="1578569"/>
                  </a:tblGrid>
                  <a:tr h="30063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Predicate</a:t>
                          </a:r>
                          <a:endParaRPr lang="en-US" sz="1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Concat Expr</a:t>
                          </a:r>
                          <a:endParaRPr lang="en-US" sz="1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0063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lang="en-US" sz="1400" b="0" i="1" smtClean="0">
                                    <a:latin typeface="Cambria Math" charset="0"/>
                                    <a:ea typeface="Courier" charset="0"/>
                                    <a:cs typeface="Courier" charset="0"/>
                                  </a:rPr>
                                  <m:t>≠0</m:t>
                                </m:r>
                              </m:oMath>
                            </m:oMathPara>
                          </a14:m>
                          <a:endParaRPr lang="en-US" sz="1400" dirty="0">
                            <a:latin typeface="Courier" charset="0"/>
                            <a:ea typeface="Courier" charset="0"/>
                            <a:cs typeface="Courier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1400" b="0" i="1" smtClean="0">
                                    <a:latin typeface="Cambria Math" charset="0"/>
                                    <a:ea typeface="Courier" charset="0"/>
                                    <a:cs typeface="Courier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400" b="0" i="1" smtClean="0">
                                    <a:latin typeface="Cambria Math" charset="0"/>
                                    <a:ea typeface="Courier" charset="0"/>
                                    <a:cs typeface="Courier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lang="en-US" sz="1400" b="0" i="1" smtClean="0">
                                    <a:latin typeface="Cambria Math" charset="0"/>
                                    <a:ea typeface="Courier" charset="0"/>
                                    <a:cs typeface="Courier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4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dirty="0">
                            <a:latin typeface="Courier" charset="0"/>
                            <a:ea typeface="Courier" charset="0"/>
                            <a:cs typeface="Courier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0063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400" b="0" i="1" smtClean="0">
                                    <a:latin typeface="Cambria Math" charset="0"/>
                                    <a:ea typeface="Courier" charset="0"/>
                                    <a:cs typeface="Courier" charset="0"/>
                                  </a:rPr>
                                  <m:t>=0 ∧ </m:t>
                                </m:r>
                                <m:sSub>
                                  <m:sSubPr>
                                    <m:ctrlP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4</m:t>
                                    </m:r>
                                  </m:sub>
                                </m:sSub>
                                <m:r>
                                  <a:rPr lang="en-US" sz="1400" b="0" i="1" smtClean="0">
                                    <a:latin typeface="Cambria Math" charset="0"/>
                                    <a:ea typeface="Courier" charset="0"/>
                                    <a:cs typeface="Courier" charset="0"/>
                                  </a:rPr>
                                  <m:t>≠0</m:t>
                                </m:r>
                              </m:oMath>
                            </m:oMathPara>
                          </a14:m>
                          <a:endParaRPr lang="en-US" sz="1400" dirty="0">
                            <a:latin typeface="Courier" charset="0"/>
                            <a:ea typeface="Courier" charset="0"/>
                            <a:cs typeface="Courier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1400" b="0" i="1" smtClean="0">
                                    <a:latin typeface="Cambria Math" charset="0"/>
                                    <a:ea typeface="Courier" charset="0"/>
                                    <a:cs typeface="Courier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400" b="0" i="1" smtClean="0">
                                    <a:latin typeface="Cambria Math" charset="0"/>
                                    <a:ea typeface="Courier" charset="0"/>
                                    <a:cs typeface="Courier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lang="en-US" sz="1400" b="0" i="1" smtClean="0">
                                    <a:latin typeface="Cambria Math" charset="0"/>
                                    <a:ea typeface="Courier" charset="0"/>
                                    <a:cs typeface="Courier" charset="0"/>
                                  </a:rPr>
                                  <m:t>, 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  <a:ea typeface="Courier" charset="0"/>
                                    <a:cs typeface="Courier" charset="0"/>
                                  </a:rPr>
                                  <m:t>𝑢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  <a:ea typeface="Courier" charset="0"/>
                                    <a:cs typeface="Courier" charset="0"/>
                                  </a:rPr>
                                  <m:t>′,</m:t>
                                </m:r>
                                <m:sSub>
                                  <m:sSubPr>
                                    <m:ctrlP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4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dirty="0">
                            <a:latin typeface="Courier" charset="0"/>
                            <a:ea typeface="Courier" charset="0"/>
                            <a:cs typeface="Courier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0063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400" b="0" i="1" smtClean="0">
                                    <a:latin typeface="Cambria Math" charset="0"/>
                                    <a:ea typeface="Courier" charset="0"/>
                                    <a:cs typeface="Courier" charset="0"/>
                                  </a:rPr>
                                  <m:t>=0</m:t>
                                </m:r>
                              </m:oMath>
                            </m:oMathPara>
                          </a14:m>
                          <a:endParaRPr lang="en-US" sz="1400" dirty="0">
                            <a:latin typeface="Courier" charset="0"/>
                            <a:ea typeface="Courier" charset="0"/>
                            <a:cs typeface="Courier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1400" b="0" i="1" smtClean="0">
                                    <a:latin typeface="Cambria Math" charset="0"/>
                                    <a:ea typeface="Courier" charset="0"/>
                                    <a:cs typeface="Courier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400" b="0" i="1" smtClean="0">
                                    <a:latin typeface="Cambria Math" charset="0"/>
                                    <a:ea typeface="Courier" charset="0"/>
                                    <a:cs typeface="Courier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1400" b="0" i="1" smtClean="0">
                                        <a:latin typeface="Cambria Math" charset="0"/>
                                        <a:ea typeface="Courier" charset="0"/>
                                        <a:cs typeface="Courier" charset="0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lang="en-US" sz="1400" b="0" i="1" smtClean="0">
                                    <a:latin typeface="Cambria Math" charset="0"/>
                                    <a:ea typeface="Courier" charset="0"/>
                                    <a:cs typeface="Courier" charset="0"/>
                                  </a:rPr>
                                  <m:t>,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  <a:ea typeface="Courier" charset="0"/>
                                    <a:cs typeface="Courier" charset="0"/>
                                  </a:rPr>
                                  <m:t>𝑢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  <a:ea typeface="Courier" charset="0"/>
                                    <a:cs typeface="Courier" charset="0"/>
                                  </a:rPr>
                                  <m:t>′</m:t>
                                </m:r>
                              </m:oMath>
                            </m:oMathPara>
                          </a14:m>
                          <a:endParaRPr lang="en-US" sz="1400" dirty="0">
                            <a:latin typeface="Courier" charset="0"/>
                            <a:ea typeface="Courier" charset="0"/>
                            <a:cs typeface="Courier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59" name="Table 5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99038585"/>
                  </p:ext>
                </p:extLst>
              </p:nvPr>
            </p:nvGraphicFramePr>
            <p:xfrm>
              <a:off x="5481733" y="4583227"/>
              <a:ext cx="3157138" cy="1219200"/>
            </p:xfrm>
            <a:graphic>
              <a:graphicData uri="http://schemas.openxmlformats.org/drawingml/2006/table">
                <a:tbl>
                  <a:tblPr firstRow="1" bandRow="1">
                    <a:tableStyleId>{3B4B98B0-60AC-42C2-AFA5-B58CD77FA1E5}</a:tableStyleId>
                  </a:tblPr>
                  <a:tblGrid>
                    <a:gridCol w="1578569"/>
                    <a:gridCol w="1578569"/>
                  </a:tblGrid>
                  <a:tr h="3048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Predicate</a:t>
                          </a:r>
                          <a:endParaRPr lang="en-US" sz="1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Concat Expr</a:t>
                          </a:r>
                          <a:endParaRPr lang="en-US" sz="1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04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12"/>
                          <a:stretch>
                            <a:fillRect l="-385" t="-100000" r="-100385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12"/>
                          <a:stretch>
                            <a:fillRect l="-100772" t="-100000" r="-772" b="-200000"/>
                          </a:stretch>
                        </a:blipFill>
                      </a:tcPr>
                    </a:tc>
                  </a:tr>
                  <a:tr h="304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12"/>
                          <a:stretch>
                            <a:fillRect l="-385" t="-204000" r="-100385" b="-1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12"/>
                          <a:stretch>
                            <a:fillRect l="-100772" t="-204000" r="-772" b="-104000"/>
                          </a:stretch>
                        </a:blipFill>
                      </a:tcPr>
                    </a:tc>
                  </a:tr>
                  <a:tr h="304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12"/>
                          <a:stretch>
                            <a:fillRect l="-385" t="-304000" r="-100385" b="-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12"/>
                          <a:stretch>
                            <a:fillRect l="-100772" t="-304000" r="-772" b="-400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2" name="Table 6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69921280"/>
                  </p:ext>
                </p:extLst>
              </p:nvPr>
            </p:nvGraphicFramePr>
            <p:xfrm>
              <a:off x="5481839" y="3315591"/>
              <a:ext cx="3156926" cy="933084"/>
            </p:xfrm>
            <a:graphic>
              <a:graphicData uri="http://schemas.openxmlformats.org/drawingml/2006/table">
                <a:tbl>
                  <a:tblPr bandRow="1">
                    <a:tableStyleId>{68D230F3-CF80-4859-8CE7-A43EE81993B5}</a:tableStyleId>
                  </a:tblPr>
                  <a:tblGrid>
                    <a:gridCol w="513703"/>
                    <a:gridCol w="2643223"/>
                  </a:tblGrid>
                  <a:tr h="31102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b="0" i="1" smtClean="0">
                                        <a:latin typeface="Cambria Math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smtClean="0">
                                        <a:latin typeface="Cambria Math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1400" b="0" i="1" smtClean="0">
                                        <a:latin typeface="Cambria Math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400" b="1" i="1" dirty="0" smtClean="0">
                              <a:latin typeface="Courier" charset="0"/>
                              <a:ea typeface="Courier" charset="0"/>
                              <a:cs typeface="Courier" charset="0"/>
                            </a:rPr>
                            <a:t>Month</a:t>
                          </a:r>
                          <a:r>
                            <a:rPr lang="en-US" sz="1400" dirty="0" smtClean="0">
                              <a:latin typeface="Courier" charset="0"/>
                              <a:ea typeface="Courier" charset="0"/>
                              <a:cs typeface="Courier" charset="0"/>
                            </a:rPr>
                            <a:t>(Split(v,0))</a:t>
                          </a:r>
                          <a:endParaRPr lang="en-US" sz="1400" dirty="0">
                            <a:latin typeface="Courier" charset="0"/>
                            <a:ea typeface="Courier" charset="0"/>
                            <a:cs typeface="Courier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1102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b="0" i="1" smtClean="0">
                                        <a:latin typeface="Cambria Math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smtClean="0">
                                        <a:latin typeface="Cambria Math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1400" b="0" i="1" smtClean="0">
                                        <a:latin typeface="Cambria Math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400" b="1" i="1" dirty="0" smtClean="0">
                              <a:latin typeface="Courier"/>
                            </a:rPr>
                            <a:t>Ordinal</a:t>
                          </a:r>
                          <a:r>
                            <a:rPr lang="en-US" sz="1400" dirty="0" smtClean="0">
                              <a:latin typeface="Courier"/>
                            </a:rPr>
                            <a:t>(Trim(Dig(v,0))</a:t>
                          </a:r>
                          <a:endParaRPr lang="en-US" sz="1400" dirty="0">
                            <a:latin typeface="Courier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1102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oMath>
                            </m:oMathPara>
                          </a14:m>
                          <a:endParaRPr lang="en-US" sz="1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400" dirty="0" smtClean="0">
                              <a:latin typeface="Courier"/>
                            </a:rPr>
                            <a:t>“thousand”</a:t>
                          </a:r>
                          <a:endParaRPr lang="en-US" sz="1400" dirty="0">
                            <a:latin typeface="Courier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62" name="Table 6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69921280"/>
                  </p:ext>
                </p:extLst>
              </p:nvPr>
            </p:nvGraphicFramePr>
            <p:xfrm>
              <a:off x="5481839" y="3315591"/>
              <a:ext cx="3156926" cy="933084"/>
            </p:xfrm>
            <a:graphic>
              <a:graphicData uri="http://schemas.openxmlformats.org/drawingml/2006/table">
                <a:tbl>
                  <a:tblPr bandRow="1">
                    <a:tableStyleId>{68D230F3-CF80-4859-8CE7-A43EE81993B5}</a:tableStyleId>
                  </a:tblPr>
                  <a:tblGrid>
                    <a:gridCol w="513703"/>
                    <a:gridCol w="2643223"/>
                  </a:tblGrid>
                  <a:tr h="31102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13"/>
                          <a:stretch>
                            <a:fillRect l="-1190" t="-1961" r="-520238" b="-2196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400" b="1" i="1" dirty="0" smtClean="0">
                              <a:latin typeface="Courier" charset="0"/>
                              <a:ea typeface="Courier" charset="0"/>
                              <a:cs typeface="Courier" charset="0"/>
                            </a:rPr>
                            <a:t>Month</a:t>
                          </a:r>
                          <a:r>
                            <a:rPr lang="en-US" sz="1400" dirty="0" smtClean="0">
                              <a:latin typeface="Courier" charset="0"/>
                              <a:ea typeface="Courier" charset="0"/>
                              <a:cs typeface="Courier" charset="0"/>
                            </a:rPr>
                            <a:t>(Split(v,0))</a:t>
                          </a:r>
                          <a:endParaRPr lang="en-US" sz="1400" dirty="0">
                            <a:latin typeface="Courier" charset="0"/>
                            <a:ea typeface="Courier" charset="0"/>
                            <a:cs typeface="Courier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1102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13"/>
                          <a:stretch>
                            <a:fillRect l="-1190" t="-100000" r="-520238" b="-1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400" b="1" i="1" dirty="0" smtClean="0">
                              <a:latin typeface="Courier"/>
                            </a:rPr>
                            <a:t>Ordinal</a:t>
                          </a:r>
                          <a:r>
                            <a:rPr lang="en-US" sz="1400" dirty="0" smtClean="0">
                              <a:latin typeface="Courier"/>
                            </a:rPr>
                            <a:t>(Trim(Dig(v,0))</a:t>
                          </a:r>
                          <a:endParaRPr lang="en-US" sz="1400" dirty="0">
                            <a:latin typeface="Courier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1102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13"/>
                          <a:stretch>
                            <a:fillRect l="-1190" t="-203922" r="-520238" b="-176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400" dirty="0" smtClean="0">
                              <a:latin typeface="Courier"/>
                            </a:rPr>
                            <a:t>“thousand”</a:t>
                          </a:r>
                          <a:endParaRPr lang="en-US" sz="1400" dirty="0">
                            <a:latin typeface="Courier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63" name="Picture 62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7439" y="1861943"/>
            <a:ext cx="3347981" cy="1194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58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Synthesis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9920"/>
            <a:ext cx="7886700" cy="2853910"/>
          </a:xfrm>
        </p:spPr>
        <p:txBody>
          <a:bodyPr/>
          <a:lstStyle/>
          <a:p>
            <a:r>
              <a:rPr lang="en-US" dirty="0" smtClean="0"/>
              <a:t>Given a set of input-output example pairs, derive a program from the DSL that is consistent with all the examples.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Our algorithm has 2 logically distinct phases</a:t>
            </a:r>
          </a:p>
          <a:p>
            <a:pPr lvl="1"/>
            <a:r>
              <a:rPr lang="en-US" dirty="0" smtClean="0"/>
              <a:t>A bottom-up learning of process expressions for individual examples </a:t>
            </a:r>
          </a:p>
          <a:p>
            <a:pPr lvl="1"/>
            <a:r>
              <a:rPr lang="en-US" dirty="0" smtClean="0"/>
              <a:t>A top-down search for decision lists and concats for all examples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FlashNormalize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E243-A446-44D8-9861-5433B3DC4EF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6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Decision Lists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charset="0"/>
                      </a:rPr>
                      <m:t>𝐹</m:t>
                    </m:r>
                  </m:oMath>
                </a14:m>
                <a:r>
                  <a:rPr lang="en-US" dirty="0" smtClean="0"/>
                  <a:t> be a class of functions,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charset="0"/>
                      </a:rPr>
                      <m:t>𝐸</m:t>
                    </m:r>
                  </m:oMath>
                </a14:m>
                <a:r>
                  <a:rPr lang="en-US" dirty="0" smtClean="0"/>
                  <a:t> be a set of examples</a:t>
                </a:r>
                <a:br>
                  <a:rPr lang="en-US" dirty="0" smtClean="0"/>
                </a:b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b="1" dirty="0" smtClean="0"/>
                  <a:t>Maximal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latin typeface="Cambria Math" charset="0"/>
                      </a:rPr>
                      <m:t>𝑭</m:t>
                    </m:r>
                  </m:oMath>
                </a14:m>
                <a:r>
                  <a:rPr lang="en-US" b="1" dirty="0" smtClean="0"/>
                  <a:t>-Consistent Cover (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latin typeface="Cambria Math" charset="0"/>
                      </a:rPr>
                      <m:t>𝑭</m:t>
                    </m:r>
                  </m:oMath>
                </a14:m>
                <a:r>
                  <a:rPr lang="en-US" b="1" dirty="0" smtClean="0"/>
                  <a:t>-MCC) for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latin typeface="Cambria Math" charset="0"/>
                      </a:rPr>
                      <m:t>𝑬</m:t>
                    </m:r>
                  </m:oMath>
                </a14:m>
                <a:r>
                  <a:rPr lang="en-US" b="1" dirty="0" smtClean="0"/>
                  <a:t>:</a:t>
                </a:r>
                <a:r>
                  <a:rPr lang="en-US" dirty="0" smtClean="0"/>
                  <a:t> Maximal subsets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charset="0"/>
                      </a:rPr>
                      <m:t>𝐸</m:t>
                    </m:r>
                    <m:r>
                      <a:rPr lang="en-US" i="1" dirty="0" smtClean="0">
                        <a:latin typeface="Cambria Math" charset="0"/>
                      </a:rPr>
                      <m:t> </m:t>
                    </m:r>
                  </m:oMath>
                </a14:m>
                <a:r>
                  <a:rPr lang="en-US" dirty="0" smtClean="0"/>
                  <a:t>that </a:t>
                </a:r>
                <a:r>
                  <a:rPr lang="en-US" dirty="0" smtClean="0"/>
                  <a:t>are explained by some function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charset="0"/>
                      </a:rPr>
                      <m:t>𝐹</m:t>
                    </m:r>
                  </m:oMath>
                </a14:m>
                <a:endParaRPr lang="en-US" dirty="0" smtClean="0"/>
              </a:p>
              <a:p>
                <a:endParaRPr lang="en-US" dirty="0"/>
              </a:p>
              <a:p>
                <a:r>
                  <a:rPr lang="en-US" dirty="0" smtClean="0"/>
                  <a:t>Generic Greedy Algorithm </a:t>
                </a:r>
                <a:r>
                  <a:rPr lang="en-US" dirty="0" smtClean="0"/>
                  <a:t>for learning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charset="0"/>
                      </a:rPr>
                      <m:t>𝐷</m:t>
                    </m:r>
                    <m:r>
                      <a:rPr lang="en-US" b="0" i="1" dirty="0" smtClean="0">
                        <a:latin typeface="Cambria Math" charset="0"/>
                      </a:rPr>
                      <m:t>𝐿</m:t>
                    </m:r>
                    <m:r>
                      <a:rPr lang="en-US" i="1" dirty="0" smtClean="0">
                        <a:latin typeface="Cambria Math" charset="0"/>
                      </a:rPr>
                      <m:t>(</m:t>
                    </m:r>
                    <m:r>
                      <a:rPr lang="en-US" i="1" dirty="0" smtClean="0">
                        <a:latin typeface="Cambria Math" charset="0"/>
                      </a:rPr>
                      <m:t>𝑃</m:t>
                    </m:r>
                    <m:r>
                      <a:rPr lang="en-US" i="1" dirty="0" smtClean="0">
                        <a:latin typeface="Cambria Math" charset="0"/>
                      </a:rPr>
                      <m:t>,</m:t>
                    </m:r>
                    <m:r>
                      <a:rPr lang="en-US" i="1" dirty="0" smtClean="0">
                        <a:latin typeface="Cambria Math" charset="0"/>
                      </a:rPr>
                      <m:t>𝐹</m:t>
                    </m:r>
                    <m:r>
                      <a:rPr lang="en-US" i="1" dirty="0" smtClean="0">
                        <a:latin typeface="Cambria Math" charset="0"/>
                      </a:rPr>
                      <m:t>)</m:t>
                    </m:r>
                  </m:oMath>
                </a14:m>
                <a:r>
                  <a:rPr lang="en-US" dirty="0" smtClean="0"/>
                  <a:t>:</a:t>
                </a:r>
                <a:endParaRPr lang="en-US" dirty="0"/>
              </a:p>
              <a:p>
                <a:pPr lvl="1"/>
                <a:r>
                  <a:rPr lang="en-US" dirty="0" smtClean="0"/>
                  <a:t>Assumes we know how to:</a:t>
                </a:r>
                <a:endParaRPr lang="en-US" dirty="0" smtClean="0"/>
              </a:p>
              <a:p>
                <a:pPr marL="1257300" lvl="2" indent="-342900">
                  <a:buFont typeface="+mj-lt"/>
                  <a:buAutoNum type="arabicPeriod"/>
                </a:pPr>
                <a:r>
                  <a:rPr lang="en-US" dirty="0" smtClean="0"/>
                  <a:t>compute </a:t>
                </a:r>
                <a:r>
                  <a:rPr lang="en-US" dirty="0" smtClean="0"/>
                  <a:t>Maximal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charset="0"/>
                      </a:rPr>
                      <m:t>𝐹</m:t>
                    </m:r>
                  </m:oMath>
                </a14:m>
                <a:r>
                  <a:rPr lang="en-US" dirty="0" smtClean="0"/>
                  <a:t>-Consistent Cover</a:t>
                </a:r>
              </a:p>
              <a:p>
                <a:pPr marL="1257300" lvl="2" indent="-342900">
                  <a:buFont typeface="+mj-lt"/>
                  <a:buAutoNum type="arabicPeriod"/>
                </a:pPr>
                <a:r>
                  <a:rPr lang="en-US" dirty="0" smtClean="0"/>
                  <a:t>given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charset="0"/>
                              </a:rPr>
                              <m:t>𝐸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charset="0"/>
                              </a:rPr>
                              <m:t>+</m:t>
                            </m:r>
                          </m:sup>
                        </m:sSup>
                        <m:r>
                          <a:rPr lang="en-US" b="0" i="1" smtClean="0">
                            <a:latin typeface="Cambria Math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charset="0"/>
                              </a:rPr>
                              <m:t>𝐸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charset="0"/>
                              </a:rPr>
                              <m:t>−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 smtClean="0"/>
                  <a:t> learn predicate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charset="0"/>
                      </a:rPr>
                      <m:t>𝑃</m:t>
                    </m:r>
                  </m:oMath>
                </a14:m>
                <a:r>
                  <a:rPr lang="en-US" dirty="0" smtClean="0"/>
                  <a:t> that can separate most examples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charset="0"/>
                          </a:rPr>
                          <m:t>𝐸</m:t>
                        </m:r>
                      </m:e>
                      <m:sup>
                        <m:r>
                          <a:rPr lang="en-US" b="0" i="1" smtClean="0">
                            <a:latin typeface="Cambria Math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US" dirty="0" smtClean="0"/>
                  <a:t> from all examples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charset="0"/>
                          </a:rPr>
                          <m:t>𝐸</m:t>
                        </m:r>
                      </m:e>
                      <m:sup>
                        <m:r>
                          <a:rPr lang="en-US" b="0" i="1" smtClean="0">
                            <a:latin typeface="Cambria Math" charset="0"/>
                          </a:rPr>
                          <m:t>−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Algorithm = Iteratively pick subsets of members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charset="0"/>
                      </a:rPr>
                      <m:t>𝐹</m:t>
                    </m:r>
                  </m:oMath>
                </a14:m>
                <a:r>
                  <a:rPr lang="en-US" dirty="0" smtClean="0"/>
                  <a:t>-MCC that can be separated from the rest of the examples using some predicate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charset="0"/>
                      </a:rPr>
                      <m:t>𝑃</m:t>
                    </m:r>
                  </m:oMath>
                </a14:m>
                <a:endParaRPr lang="en-US" dirty="0" smtClean="0"/>
              </a:p>
              <a:p>
                <a:pPr lvl="1"/>
                <a:endParaRPr lang="en-US" dirty="0"/>
              </a:p>
              <a:p>
                <a:r>
                  <a:rPr lang="en-US" dirty="0" smtClean="0">
                    <a:solidFill>
                      <a:srgbClr val="FF0000"/>
                    </a:solidFill>
                  </a:rPr>
                  <a:t>How to learn the Concat-MCC for a given set of examples?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1005" t="-2394" b="-9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7/29/2015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FlashNormalize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E243-A446-44D8-9861-5433B3DC4EF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947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Garamond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tailEnd type="triangle"/>
        </a:ln>
      </a:spPr>
      <a:bodyPr/>
      <a:lstStyle/>
      <a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15795</TotalTime>
  <Words>945</Words>
  <Application>Microsoft Macintosh PowerPoint</Application>
  <PresentationFormat>On-screen Show (4:3)</PresentationFormat>
  <Paragraphs>453</Paragraphs>
  <Slides>17</Slides>
  <Notes>4</Notes>
  <HiddenSlides>3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Calibri</vt:lpstr>
      <vt:lpstr>Cambria Math</vt:lpstr>
      <vt:lpstr>Consolas</vt:lpstr>
      <vt:lpstr>Courier</vt:lpstr>
      <vt:lpstr>Garamond</vt:lpstr>
      <vt:lpstr>Arial</vt:lpstr>
      <vt:lpstr>Office Theme</vt:lpstr>
      <vt:lpstr>FlashNormalize:  Programming by Examples  for Text Normalization</vt:lpstr>
      <vt:lpstr>What is Text Normalization?</vt:lpstr>
      <vt:lpstr>Typical Tasks</vt:lpstr>
      <vt:lpstr>Challenges</vt:lpstr>
      <vt:lpstr>Problem Formulation</vt:lpstr>
      <vt:lpstr>Solution Overview</vt:lpstr>
      <vt:lpstr>Domain Specific Language (DSL)</vt:lpstr>
      <vt:lpstr>Synthesis Algorithm</vt:lpstr>
      <vt:lpstr>Learning Decision Lists</vt:lpstr>
      <vt:lpstr>Learning Concat Expressions</vt:lpstr>
      <vt:lpstr>Learning Process Expressions</vt:lpstr>
      <vt:lpstr>Synthesis Strategies</vt:lpstr>
      <vt:lpstr>Evaluation</vt:lpstr>
      <vt:lpstr>Thank You!</vt:lpstr>
      <vt:lpstr>Extras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Dileep Kini</dc:creator>
  <cp:lastModifiedBy>Dileep Kini</cp:lastModifiedBy>
  <cp:revision>137</cp:revision>
  <dcterms:created xsi:type="dcterms:W3CDTF">2015-07-10T18:51:02Z</dcterms:created>
  <dcterms:modified xsi:type="dcterms:W3CDTF">2015-07-29T00:47:21Z</dcterms:modified>
</cp:coreProperties>
</file>