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0"/>
  </p:notesMasterIdLst>
  <p:sldIdLst>
    <p:sldId id="334" r:id="rId2"/>
    <p:sldId id="353" r:id="rId3"/>
    <p:sldId id="346" r:id="rId4"/>
    <p:sldId id="354" r:id="rId5"/>
    <p:sldId id="298" r:id="rId6"/>
    <p:sldId id="260" r:id="rId7"/>
    <p:sldId id="263" r:id="rId8"/>
    <p:sldId id="264" r:id="rId9"/>
    <p:sldId id="350" r:id="rId10"/>
    <p:sldId id="351" r:id="rId11"/>
    <p:sldId id="268" r:id="rId12"/>
    <p:sldId id="266" r:id="rId13"/>
    <p:sldId id="267" r:id="rId14"/>
    <p:sldId id="275" r:id="rId15"/>
    <p:sldId id="274" r:id="rId16"/>
    <p:sldId id="273" r:id="rId17"/>
    <p:sldId id="276" r:id="rId18"/>
    <p:sldId id="270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395" autoAdjust="0"/>
    <p:restoredTop sz="89493" autoAdjust="0"/>
  </p:normalViewPr>
  <p:slideViewPr>
    <p:cSldViewPr snapToGrid="0">
      <p:cViewPr varScale="1">
        <p:scale>
          <a:sx n="63" d="100"/>
          <a:sy n="63" d="100"/>
        </p:scale>
        <p:origin x="160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735E3F-4377-4831-ACCE-032C996EA1D6}" type="datetimeFigureOut">
              <a:rPr lang="en-GB" smtClean="0"/>
              <a:t>31/10/2015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EB460D-19AC-4EAC-8CB1-BC4072374A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55195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EB460D-19AC-4EAC-8CB1-BC4072374A98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154286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EB460D-19AC-4EAC-8CB1-BC4072374A98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245413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EB460D-19AC-4EAC-8CB1-BC4072374A98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899915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EB460D-19AC-4EAC-8CB1-BC4072374A98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356942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EB460D-19AC-4EAC-8CB1-BC4072374A98}" type="slidenum">
              <a:rPr lang="en-GB" smtClean="0"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191116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EB460D-19AC-4EAC-8CB1-BC4072374A98}" type="slidenum">
              <a:rPr lang="en-GB" smtClean="0"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137663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EB460D-19AC-4EAC-8CB1-BC4072374A98}" type="slidenum">
              <a:rPr lang="en-GB" smtClean="0"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26101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EB460D-19AC-4EAC-8CB1-BC4072374A98}" type="slidenum">
              <a:rPr lang="en-GB" smtClean="0"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093709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EB460D-19AC-4EAC-8CB1-BC4072374A98}" type="slidenum">
              <a:rPr lang="en-GB" smtClean="0"/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053282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EB460D-19AC-4EAC-8CB1-BC4072374A98}" type="slidenum">
              <a:rPr lang="en-GB" smtClean="0"/>
              <a:t>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05133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EB460D-19AC-4EAC-8CB1-BC4072374A98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142574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EB460D-19AC-4EAC-8CB1-BC4072374A98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409573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EB460D-19AC-4EAC-8CB1-BC4072374A98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521775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EB460D-19AC-4EAC-8CB1-BC4072374A98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780481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EB460D-19AC-4EAC-8CB1-BC4072374A98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34420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EB460D-19AC-4EAC-8CB1-BC4072374A98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726610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EB460D-19AC-4EAC-8CB1-BC4072374A98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179408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EB460D-19AC-4EAC-8CB1-BC4072374A98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32928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20C79-8AFE-4A02-883E-B62814CE0ECC}" type="datetimeFigureOut">
              <a:rPr lang="en-GB" smtClean="0"/>
              <a:t>31/10/2015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AB4FB-B2C1-43AE-BAD1-1B9E1929CE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92524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20C79-8AFE-4A02-883E-B62814CE0ECC}" type="datetimeFigureOut">
              <a:rPr lang="en-GB" smtClean="0"/>
              <a:t>31/10/2015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AB4FB-B2C1-43AE-BAD1-1B9E1929CE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68003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20C79-8AFE-4A02-883E-B62814CE0ECC}" type="datetimeFigureOut">
              <a:rPr lang="en-GB" smtClean="0"/>
              <a:t>31/10/2015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AB4FB-B2C1-43AE-BAD1-1B9E1929CE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27786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20C79-8AFE-4A02-883E-B62814CE0ECC}" type="datetimeFigureOut">
              <a:rPr lang="en-GB" smtClean="0"/>
              <a:t>31/10/2015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AB4FB-B2C1-43AE-BAD1-1B9E1929CE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88767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20C79-8AFE-4A02-883E-B62814CE0ECC}" type="datetimeFigureOut">
              <a:rPr lang="en-GB" smtClean="0"/>
              <a:t>31/10/2015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AB4FB-B2C1-43AE-BAD1-1B9E1929CE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89999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20C79-8AFE-4A02-883E-B62814CE0ECC}" type="datetimeFigureOut">
              <a:rPr lang="en-GB" smtClean="0"/>
              <a:t>31/10/2015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AB4FB-B2C1-43AE-BAD1-1B9E1929CE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07386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20C79-8AFE-4A02-883E-B62814CE0ECC}" type="datetimeFigureOut">
              <a:rPr lang="en-GB" smtClean="0"/>
              <a:t>31/10/2015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AB4FB-B2C1-43AE-BAD1-1B9E1929CE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53874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20C79-8AFE-4A02-883E-B62814CE0ECC}" type="datetimeFigureOut">
              <a:rPr lang="en-GB" smtClean="0"/>
              <a:t>31/10/2015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AB4FB-B2C1-43AE-BAD1-1B9E1929CE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25540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20C79-8AFE-4A02-883E-B62814CE0ECC}" type="datetimeFigureOut">
              <a:rPr lang="en-GB" smtClean="0"/>
              <a:t>31/10/2015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AB4FB-B2C1-43AE-BAD1-1B9E1929CE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08449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20C79-8AFE-4A02-883E-B62814CE0ECC}" type="datetimeFigureOut">
              <a:rPr lang="en-GB" smtClean="0"/>
              <a:t>31/10/2015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AB4FB-B2C1-43AE-BAD1-1B9E1929CE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70568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20C79-8AFE-4A02-883E-B62814CE0ECC}" type="datetimeFigureOut">
              <a:rPr lang="en-GB" smtClean="0"/>
              <a:t>31/10/2015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AB4FB-B2C1-43AE-BAD1-1B9E1929CE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64950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320C79-8AFE-4A02-883E-B62814CE0ECC}" type="datetimeFigureOut">
              <a:rPr lang="en-GB" smtClean="0"/>
              <a:t>31/10/2015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7AB4FB-B2C1-43AE-BAD1-1B9E1929CE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90270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1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1662" y="1366838"/>
            <a:ext cx="8560676" cy="2387600"/>
          </a:xfrm>
        </p:spPr>
        <p:txBody>
          <a:bodyPr>
            <a:normAutofit/>
          </a:bodyPr>
          <a:lstStyle/>
          <a:p>
            <a:r>
              <a:rPr lang="en-GB" sz="4800" dirty="0"/>
              <a:t>Compositional </a:t>
            </a:r>
            <a:r>
              <a:rPr lang="en-GB" sz="4800" dirty="0" smtClean="0"/>
              <a:t>Program Synthesis </a:t>
            </a:r>
            <a:br>
              <a:rPr lang="en-GB" sz="4800" dirty="0" smtClean="0"/>
            </a:br>
            <a:r>
              <a:rPr lang="en-GB" sz="4800" dirty="0" smtClean="0"/>
              <a:t>from </a:t>
            </a:r>
            <a:br>
              <a:rPr lang="en-GB" sz="4800" dirty="0" smtClean="0"/>
            </a:br>
            <a:r>
              <a:rPr lang="en-GB" sz="4800" dirty="0" smtClean="0"/>
              <a:t>Natural Language and Examples</a:t>
            </a:r>
            <a:endParaRPr lang="en-GB" sz="4800" dirty="0"/>
          </a:p>
        </p:txBody>
      </p:sp>
      <p:sp>
        <p:nvSpPr>
          <p:cNvPr id="4" name="Subtitle 3"/>
          <p:cNvSpPr txBox="1">
            <a:spLocks/>
          </p:cNvSpPr>
          <p:nvPr/>
        </p:nvSpPr>
        <p:spPr>
          <a:xfrm>
            <a:off x="291662" y="4582319"/>
            <a:ext cx="8560676" cy="3255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800" dirty="0" smtClean="0"/>
              <a:t>Mohammad Raza, Sumit Gulwani &amp; Natasa Milic-Frayling</a:t>
            </a:r>
          </a:p>
          <a:p>
            <a:r>
              <a:rPr lang="en-GB" sz="2800" dirty="0" smtClean="0"/>
              <a:t>Microsoft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3702103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511" y="-150705"/>
            <a:ext cx="7886700" cy="1325563"/>
          </a:xfrm>
        </p:spPr>
        <p:txBody>
          <a:bodyPr/>
          <a:lstStyle/>
          <a:p>
            <a:r>
              <a:rPr lang="en-GB" dirty="0" smtClean="0"/>
              <a:t>Program Synthesis Algorithm</a:t>
            </a:r>
            <a:endParaRPr lang="en-GB" dirty="0"/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248766" y="1685530"/>
            <a:ext cx="7970017" cy="517247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2400" dirty="0" err="1" smtClean="0"/>
              <a:t>SynthesizeProgs</a:t>
            </a:r>
            <a:r>
              <a:rPr lang="en-GB" sz="2400" dirty="0" smtClean="0"/>
              <a:t>(I, T)</a:t>
            </a:r>
          </a:p>
          <a:p>
            <a:pPr marL="0" indent="0">
              <a:buNone/>
            </a:pPr>
            <a:r>
              <a:rPr lang="en-GB" sz="2400" dirty="0"/>
              <a:t> </a:t>
            </a:r>
            <a:r>
              <a:rPr lang="en-GB" sz="2400" dirty="0" smtClean="0"/>
              <a:t>   let T 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en-GB" sz="2400" dirty="0" smtClean="0"/>
              <a:t> O[T</a:t>
            </a:r>
            <a:r>
              <a:rPr lang="en-GB" sz="2400" baseline="-25000" dirty="0" smtClean="0"/>
              <a:t>1</a:t>
            </a:r>
            <a:r>
              <a:rPr lang="en-GB" sz="2400" dirty="0" smtClean="0"/>
              <a:t>, …, </a:t>
            </a:r>
            <a:r>
              <a:rPr lang="en-GB" sz="2400" dirty="0" err="1" smtClean="0"/>
              <a:t>T</a:t>
            </a:r>
            <a:r>
              <a:rPr lang="en-GB" sz="2400" baseline="-25000" dirty="0" err="1" smtClean="0"/>
              <a:t>n</a:t>
            </a:r>
            <a:r>
              <a:rPr lang="en-GB" sz="2400" dirty="0" smtClean="0"/>
              <a:t>]</a:t>
            </a:r>
          </a:p>
          <a:p>
            <a:pPr marL="0" indent="0">
              <a:buNone/>
            </a:pPr>
            <a:r>
              <a:rPr lang="en-GB" sz="2400" dirty="0" smtClean="0"/>
              <a:t>    P 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←</a:t>
            </a:r>
            <a:r>
              <a:rPr lang="en-GB" sz="2400" dirty="0" smtClean="0"/>
              <a:t> </a:t>
            </a:r>
            <a:r>
              <a:rPr lang="en-GB" sz="2400" dirty="0" err="1" smtClean="0"/>
              <a:t>InitializeTerminals</a:t>
            </a:r>
            <a:r>
              <a:rPr lang="en-GB" sz="2400" dirty="0" smtClean="0"/>
              <a:t>()</a:t>
            </a:r>
          </a:p>
          <a:p>
            <a:pPr marL="0" indent="0">
              <a:buNone/>
            </a:pPr>
            <a:r>
              <a:rPr lang="en-GB" sz="2400" dirty="0" smtClean="0"/>
              <a:t>    P 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←</a:t>
            </a:r>
            <a:r>
              <a:rPr lang="en-GB" sz="2400" dirty="0"/>
              <a:t> </a:t>
            </a:r>
            <a:r>
              <a:rPr lang="en-GB" sz="2400" dirty="0" smtClean="0"/>
              <a:t>P </a:t>
            </a:r>
            <a:r>
              <a:rPr lang="en-GB" sz="2400" dirty="0"/>
              <a:t>ᴜ </a:t>
            </a:r>
            <a:r>
              <a:rPr lang="en-GB" sz="2400" dirty="0" smtClean="0"/>
              <a:t> </a:t>
            </a:r>
            <a:r>
              <a:rPr lang="en-GB" sz="3500" dirty="0"/>
              <a:t> </a:t>
            </a:r>
            <a:r>
              <a:rPr lang="en-GB" sz="3500" dirty="0" smtClean="0"/>
              <a:t>    </a:t>
            </a:r>
            <a:r>
              <a:rPr lang="en-GB" sz="2600" dirty="0" err="1" smtClean="0"/>
              <a:t>SynthesizeProgs</a:t>
            </a:r>
            <a:r>
              <a:rPr lang="en-GB" sz="2600" dirty="0" smtClean="0"/>
              <a:t>(I, </a:t>
            </a:r>
            <a:r>
              <a:rPr lang="en-GB" sz="2400" dirty="0" err="1" smtClean="0"/>
              <a:t>T</a:t>
            </a:r>
            <a:r>
              <a:rPr lang="en-GB" sz="2400" baseline="-25000" dirty="0" err="1" smtClean="0"/>
              <a:t>i</a:t>
            </a:r>
            <a:r>
              <a:rPr lang="en-GB" sz="2600" dirty="0" smtClean="0"/>
              <a:t>)</a:t>
            </a:r>
          </a:p>
          <a:p>
            <a:pPr marL="0" indent="0">
              <a:buNone/>
            </a:pPr>
            <a:r>
              <a:rPr lang="en-GB" sz="2400" dirty="0" smtClean="0"/>
              <a:t>    while (</a:t>
            </a:r>
            <a:r>
              <a:rPr lang="en-GB" sz="2400" dirty="0"/>
              <a:t>t</a:t>
            </a:r>
            <a:r>
              <a:rPr lang="en-GB" sz="2400" dirty="0" smtClean="0"/>
              <a:t>rue) </a:t>
            </a:r>
            <a:endParaRPr lang="en-GB" dirty="0"/>
          </a:p>
          <a:p>
            <a:pPr marL="0" indent="0">
              <a:buNone/>
            </a:pPr>
            <a:r>
              <a:rPr lang="en-GB" sz="2400" dirty="0"/>
              <a:t> </a:t>
            </a:r>
            <a:r>
              <a:rPr lang="en-GB" sz="2400" dirty="0" smtClean="0"/>
              <a:t>       P  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←</a:t>
            </a:r>
            <a:r>
              <a:rPr lang="en-GB" sz="2400" dirty="0" smtClean="0"/>
              <a:t>  P ᴜ </a:t>
            </a:r>
            <a:r>
              <a:rPr lang="en-GB" sz="2400" dirty="0" err="1" smtClean="0"/>
              <a:t>ApplyDSLRules</a:t>
            </a:r>
            <a:r>
              <a:rPr lang="en-GB" sz="2400" dirty="0" smtClean="0"/>
              <a:t>(P)</a:t>
            </a:r>
          </a:p>
          <a:p>
            <a:pPr marL="0" indent="0">
              <a:buNone/>
            </a:pPr>
            <a:r>
              <a:rPr lang="en-GB" sz="2400" dirty="0"/>
              <a:t> </a:t>
            </a:r>
            <a:r>
              <a:rPr lang="en-GB" sz="2400" dirty="0" smtClean="0"/>
              <a:t>       P’ 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←</a:t>
            </a:r>
            <a:r>
              <a:rPr lang="en-GB" sz="2400" dirty="0" smtClean="0"/>
              <a:t>  </a:t>
            </a:r>
            <a:r>
              <a:rPr lang="en-GB" sz="2400" dirty="0"/>
              <a:t>{ </a:t>
            </a:r>
            <a:r>
              <a:rPr lang="en-GB" sz="2400" dirty="0" smtClean="0"/>
              <a:t>p </a:t>
            </a:r>
            <a:r>
              <a:rPr lang="el-GR" sz="2400" dirty="0"/>
              <a:t>ϵ</a:t>
            </a:r>
            <a:r>
              <a:rPr lang="en-GB" sz="2400" dirty="0"/>
              <a:t> P | </a:t>
            </a:r>
            <a:r>
              <a:rPr lang="en-GB" sz="2400" dirty="0" smtClean="0"/>
              <a:t>p(I)        O }</a:t>
            </a:r>
          </a:p>
          <a:p>
            <a:pPr marL="0" indent="0">
              <a:buNone/>
            </a:pPr>
            <a:r>
              <a:rPr lang="en-GB" sz="2400" dirty="0"/>
              <a:t> </a:t>
            </a:r>
            <a:r>
              <a:rPr lang="en-GB" sz="2400" dirty="0" smtClean="0"/>
              <a:t>       if (P’ ≠ </a:t>
            </a:r>
            <a:r>
              <a:rPr lang="en-GB" sz="2200" dirty="0" smtClean="0"/>
              <a:t>Ø</a:t>
            </a:r>
            <a:r>
              <a:rPr lang="en-GB" sz="2400" dirty="0" smtClean="0"/>
              <a:t>)</a:t>
            </a:r>
          </a:p>
          <a:p>
            <a:pPr marL="0" indent="0">
              <a:buNone/>
            </a:pPr>
            <a:r>
              <a:rPr lang="en-GB" sz="2400" dirty="0"/>
              <a:t> </a:t>
            </a:r>
            <a:r>
              <a:rPr lang="en-GB" sz="2400" dirty="0" smtClean="0"/>
              <a:t>           return P’</a:t>
            </a:r>
          </a:p>
          <a:p>
            <a:pPr marL="0" indent="0">
              <a:buNone/>
            </a:pPr>
            <a:endParaRPr lang="en-GB" sz="2400" dirty="0"/>
          </a:p>
          <a:p>
            <a:pPr marL="0" indent="0">
              <a:buNone/>
            </a:pPr>
            <a:r>
              <a:rPr lang="en-GB" sz="2400" dirty="0" smtClean="0"/>
              <a:t>Rank(P)</a:t>
            </a:r>
          </a:p>
          <a:p>
            <a:pPr marL="0" indent="0">
              <a:buNone/>
            </a:pPr>
            <a:r>
              <a:rPr lang="en-GB" sz="2400" dirty="0"/>
              <a:t> </a:t>
            </a:r>
            <a:r>
              <a:rPr lang="en-GB" sz="2400" dirty="0" smtClean="0"/>
              <a:t>   return smallest p </a:t>
            </a:r>
            <a:r>
              <a:rPr lang="el-GR" sz="2400" dirty="0"/>
              <a:t>ϵ</a:t>
            </a:r>
            <a:r>
              <a:rPr lang="en-GB" sz="2400" dirty="0"/>
              <a:t> </a:t>
            </a:r>
            <a:r>
              <a:rPr lang="en-GB" sz="2400" dirty="0" smtClean="0"/>
              <a:t>P with the </a:t>
            </a:r>
          </a:p>
          <a:p>
            <a:pPr marL="0" indent="0">
              <a:buNone/>
            </a:pPr>
            <a:r>
              <a:rPr lang="en-GB" sz="2400" dirty="0"/>
              <a:t> </a:t>
            </a:r>
            <a:r>
              <a:rPr lang="en-GB" sz="2400" dirty="0" smtClean="0"/>
              <a:t>   most CSR-satisfying components</a:t>
            </a:r>
            <a:endParaRPr lang="en-GB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753153" y="3011093"/>
            <a:ext cx="2123767" cy="276999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pPr algn="ctr"/>
            <a:r>
              <a:rPr lang="en-GB" sz="1200" dirty="0" err="1" smtClean="0"/>
              <a:t>i</a:t>
            </a:r>
            <a:r>
              <a:rPr lang="en-GB" sz="1200" dirty="0" smtClean="0"/>
              <a:t> = 1…n</a:t>
            </a:r>
            <a:endParaRPr lang="en-GB" sz="1200" dirty="0"/>
          </a:p>
        </p:txBody>
      </p:sp>
      <p:sp>
        <p:nvSpPr>
          <p:cNvPr id="6" name="TextBox 5"/>
          <p:cNvSpPr txBox="1"/>
          <p:nvPr/>
        </p:nvSpPr>
        <p:spPr>
          <a:xfrm>
            <a:off x="2758938" y="3940384"/>
            <a:ext cx="765927" cy="276999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pPr algn="ctr"/>
            <a:r>
              <a:rPr lang="en-GB" sz="1200" dirty="0" smtClean="0"/>
              <a:t>CSR</a:t>
            </a:r>
            <a:endParaRPr lang="en-GB" sz="1200" dirty="0"/>
          </a:p>
        </p:txBody>
      </p:sp>
      <p:sp>
        <p:nvSpPr>
          <p:cNvPr id="5" name="TextBox 4"/>
          <p:cNvSpPr txBox="1"/>
          <p:nvPr/>
        </p:nvSpPr>
        <p:spPr>
          <a:xfrm>
            <a:off x="2669459" y="4010155"/>
            <a:ext cx="855406" cy="523220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pPr algn="ctr"/>
            <a:r>
              <a:rPr lang="en-GB" sz="2800" dirty="0"/>
              <a:t> ͠</a:t>
            </a:r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GB" sz="2800" dirty="0"/>
          </a:p>
        </p:txBody>
      </p:sp>
      <p:sp>
        <p:nvSpPr>
          <p:cNvPr id="7" name="TextBox 6"/>
          <p:cNvSpPr txBox="1"/>
          <p:nvPr/>
        </p:nvSpPr>
        <p:spPr>
          <a:xfrm>
            <a:off x="1571687" y="2621120"/>
            <a:ext cx="486697" cy="584775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pPr algn="ctr"/>
            <a:r>
              <a:rPr lang="en-GB" sz="3200" dirty="0"/>
              <a:t>ᴜ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034543" y="1202059"/>
            <a:ext cx="4499789" cy="330582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r>
              <a:rPr lang="en-GB" sz="1400" b="1" dirty="0" smtClean="0">
                <a:solidFill>
                  <a:schemeClr val="accent1"/>
                </a:solidFill>
              </a:rPr>
              <a:t>I = (“</a:t>
            </a:r>
            <a:r>
              <a:rPr lang="en-GB" sz="1400" b="1" dirty="0">
                <a:solidFill>
                  <a:schemeClr val="accent1"/>
                </a:solidFill>
              </a:rPr>
              <a:t>AB345678”, “RJ123456”, “DDD12345</a:t>
            </a:r>
            <a:r>
              <a:rPr lang="en-GB" sz="1400" b="1" dirty="0" smtClean="0">
                <a:solidFill>
                  <a:schemeClr val="accent1"/>
                </a:solidFill>
              </a:rPr>
              <a:t>”)</a:t>
            </a:r>
            <a:endParaRPr lang="en-GB" sz="1400" b="1" dirty="0">
              <a:solidFill>
                <a:schemeClr val="accent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013113" y="1603352"/>
            <a:ext cx="4499789" cy="369332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r>
              <a:rPr lang="en-GB" sz="1400" b="1" dirty="0" smtClean="0">
                <a:solidFill>
                  <a:schemeClr val="accent1"/>
                </a:solidFill>
              </a:rPr>
              <a:t>O</a:t>
            </a:r>
            <a:r>
              <a:rPr lang="en-GB" sz="1400" b="1" baseline="-25000" dirty="0" smtClean="0">
                <a:solidFill>
                  <a:schemeClr val="accent1"/>
                </a:solidFill>
              </a:rPr>
              <a:t>0</a:t>
            </a:r>
            <a:r>
              <a:rPr lang="en-GB" sz="1400" b="1" dirty="0" smtClean="0">
                <a:solidFill>
                  <a:schemeClr val="accent1"/>
                </a:solidFill>
              </a:rPr>
              <a:t> </a:t>
            </a:r>
            <a:r>
              <a:rPr lang="en-GB" sz="1400" b="1" dirty="0">
                <a:solidFill>
                  <a:schemeClr val="accent1"/>
                </a:solidFill>
              </a:rPr>
              <a:t>= (“AB345678”, “RJ123456”, null)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503225" y="920302"/>
            <a:ext cx="6640775" cy="306223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pPr algn="ctr"/>
            <a:r>
              <a:rPr lang="en-GB" sz="1400" b="1" i="1" dirty="0" smtClean="0">
                <a:solidFill>
                  <a:schemeClr val="accent1"/>
                </a:solidFill>
              </a:rPr>
              <a:t>“</a:t>
            </a:r>
            <a:r>
              <a:rPr lang="en-GB" sz="1400" b="1" i="1" u="sng" dirty="0" smtClean="0">
                <a:solidFill>
                  <a:schemeClr val="accent1"/>
                </a:solidFill>
              </a:rPr>
              <a:t>Any 2 letters </a:t>
            </a:r>
            <a:r>
              <a:rPr lang="en-GB" sz="1400" b="1" i="1" dirty="0" smtClean="0">
                <a:solidFill>
                  <a:schemeClr val="accent1"/>
                </a:solidFill>
              </a:rPr>
              <a:t>followed by any combination of </a:t>
            </a:r>
            <a:r>
              <a:rPr lang="en-GB" sz="1400" b="1" i="1" u="sng" dirty="0" smtClean="0">
                <a:solidFill>
                  <a:schemeClr val="accent1"/>
                </a:solidFill>
              </a:rPr>
              <a:t>6 whole numbers</a:t>
            </a:r>
            <a:r>
              <a:rPr lang="en-GB" sz="1400" b="1" i="1" dirty="0" smtClean="0">
                <a:solidFill>
                  <a:schemeClr val="accent1"/>
                </a:solidFill>
              </a:rPr>
              <a:t>”</a:t>
            </a:r>
            <a:endParaRPr lang="en-GB" sz="1400" b="1" i="1" dirty="0">
              <a:solidFill>
                <a:schemeClr val="accent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687702" y="2371090"/>
            <a:ext cx="4499789" cy="369332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r>
              <a:rPr lang="en-GB" sz="1400" b="1" dirty="0" smtClean="0">
                <a:solidFill>
                  <a:schemeClr val="accent1"/>
                </a:solidFill>
              </a:rPr>
              <a:t>{ … , 2, …, 6, ...}</a:t>
            </a:r>
            <a:endParaRPr lang="en-GB" sz="1400" b="1" dirty="0">
              <a:solidFill>
                <a:schemeClr val="accent1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929987" y="2818579"/>
            <a:ext cx="5262004" cy="699835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r>
              <a:rPr lang="en-GB" sz="1400" b="1" dirty="0" err="1" smtClean="0">
                <a:solidFill>
                  <a:schemeClr val="accent1"/>
                </a:solidFill>
              </a:rPr>
              <a:t>SynthesizeProgs</a:t>
            </a:r>
            <a:r>
              <a:rPr lang="en-GB" sz="1400" b="1" dirty="0" smtClean="0">
                <a:solidFill>
                  <a:schemeClr val="accent1"/>
                </a:solidFill>
              </a:rPr>
              <a:t>(I, O</a:t>
            </a:r>
            <a:r>
              <a:rPr lang="en-GB" sz="1400" b="1" baseline="-25000" dirty="0" smtClean="0">
                <a:solidFill>
                  <a:schemeClr val="accent1"/>
                </a:solidFill>
              </a:rPr>
              <a:t>1</a:t>
            </a:r>
            <a:r>
              <a:rPr lang="en-GB" sz="1400" b="1" dirty="0" smtClean="0">
                <a:solidFill>
                  <a:schemeClr val="accent1"/>
                </a:solidFill>
              </a:rPr>
              <a:t>)  = { … , Interval(UpperChar,2), </a:t>
            </a:r>
            <a:r>
              <a:rPr lang="en-GB" sz="1400" b="1" dirty="0">
                <a:solidFill>
                  <a:schemeClr val="accent1"/>
                </a:solidFill>
              </a:rPr>
              <a:t>…} </a:t>
            </a:r>
            <a:r>
              <a:rPr lang="en-GB" sz="1400" b="1" dirty="0" smtClean="0">
                <a:solidFill>
                  <a:schemeClr val="accent1"/>
                </a:solidFill>
              </a:rPr>
              <a:t> </a:t>
            </a:r>
          </a:p>
          <a:p>
            <a:r>
              <a:rPr lang="en-GB" sz="1400" b="1" dirty="0" err="1">
                <a:solidFill>
                  <a:schemeClr val="accent1"/>
                </a:solidFill>
              </a:rPr>
              <a:t>SynthesizeProgs</a:t>
            </a:r>
            <a:r>
              <a:rPr lang="en-GB" sz="1400" b="1" dirty="0">
                <a:solidFill>
                  <a:schemeClr val="accent1"/>
                </a:solidFill>
              </a:rPr>
              <a:t>(I, </a:t>
            </a:r>
            <a:r>
              <a:rPr lang="en-GB" sz="1400" b="1" dirty="0" smtClean="0">
                <a:solidFill>
                  <a:schemeClr val="accent1"/>
                </a:solidFill>
              </a:rPr>
              <a:t>O</a:t>
            </a:r>
            <a:r>
              <a:rPr lang="en-GB" sz="1400" b="1" baseline="-25000" dirty="0" smtClean="0">
                <a:solidFill>
                  <a:schemeClr val="accent1"/>
                </a:solidFill>
              </a:rPr>
              <a:t>2</a:t>
            </a:r>
            <a:r>
              <a:rPr lang="en-GB" sz="1400" b="1" dirty="0" smtClean="0">
                <a:solidFill>
                  <a:schemeClr val="accent1"/>
                </a:solidFill>
              </a:rPr>
              <a:t>)  = { </a:t>
            </a:r>
            <a:r>
              <a:rPr lang="en-GB" sz="1400" b="1" dirty="0">
                <a:solidFill>
                  <a:schemeClr val="accent1"/>
                </a:solidFill>
              </a:rPr>
              <a:t>… , Interval(NumChar,6</a:t>
            </a:r>
            <a:r>
              <a:rPr lang="en-GB" sz="1400" b="1" dirty="0" smtClean="0">
                <a:solidFill>
                  <a:schemeClr val="accent1"/>
                </a:solidFill>
              </a:rPr>
              <a:t>), …. }</a:t>
            </a:r>
            <a:endParaRPr lang="en-GB" sz="1400" b="1" dirty="0">
              <a:solidFill>
                <a:schemeClr val="accent1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508506" y="3731199"/>
            <a:ext cx="4858180" cy="369332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r>
              <a:rPr lang="en-GB" sz="1400" b="1" dirty="0" smtClean="0">
                <a:solidFill>
                  <a:schemeClr val="accent1"/>
                </a:solidFill>
              </a:rPr>
              <a:t>{ … , </a:t>
            </a:r>
            <a:r>
              <a:rPr lang="en-GB" sz="1400" b="1" dirty="0" err="1" smtClean="0">
                <a:solidFill>
                  <a:schemeClr val="accent1"/>
                </a:solidFill>
              </a:rPr>
              <a:t>Concat</a:t>
            </a:r>
            <a:r>
              <a:rPr lang="en-GB" sz="1400" b="1" dirty="0" smtClean="0">
                <a:solidFill>
                  <a:schemeClr val="accent1"/>
                </a:solidFill>
              </a:rPr>
              <a:t>(Interval(UpperChar,2),Interval(NumChar,6)), …. }</a:t>
            </a:r>
            <a:endParaRPr lang="en-GB" sz="1400" b="1" dirty="0">
              <a:solidFill>
                <a:schemeClr val="accent1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023828" y="4010155"/>
            <a:ext cx="5471615" cy="369332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r>
              <a:rPr lang="en-GB" sz="1400" b="1" dirty="0" smtClean="0">
                <a:solidFill>
                  <a:schemeClr val="accent1"/>
                </a:solidFill>
              </a:rPr>
              <a:t>{ … , Filter(</a:t>
            </a:r>
            <a:r>
              <a:rPr lang="en-GB" sz="1400" b="1" dirty="0" err="1" smtClean="0">
                <a:solidFill>
                  <a:schemeClr val="accent1"/>
                </a:solidFill>
              </a:rPr>
              <a:t>Concat</a:t>
            </a:r>
            <a:r>
              <a:rPr lang="en-GB" sz="1400" b="1" dirty="0" smtClean="0">
                <a:solidFill>
                  <a:schemeClr val="accent1"/>
                </a:solidFill>
              </a:rPr>
              <a:t>(Interval(UpperChar,2),Interval(NumChar,6))), …. }</a:t>
            </a:r>
            <a:endParaRPr lang="en-GB" sz="1400" b="1" dirty="0">
              <a:solidFill>
                <a:schemeClr val="accent1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132110" y="4745036"/>
            <a:ext cx="6348102" cy="660397"/>
          </a:xfrm>
          <a:prstGeom prst="rect">
            <a:avLst/>
          </a:prstGeom>
          <a:noFill/>
        </p:spPr>
        <p:txBody>
          <a:bodyPr wrap="square" rtlCol="0">
            <a:normAutofit fontScale="92500" lnSpcReduction="10000"/>
          </a:bodyPr>
          <a:lstStyle/>
          <a:p>
            <a:r>
              <a:rPr lang="en-GB" sz="1400" b="1" dirty="0">
                <a:solidFill>
                  <a:schemeClr val="accent1"/>
                </a:solidFill>
              </a:rPr>
              <a:t>{ … , Filter(</a:t>
            </a:r>
            <a:r>
              <a:rPr lang="en-GB" sz="1400" b="1" dirty="0" err="1">
                <a:solidFill>
                  <a:schemeClr val="accent1"/>
                </a:solidFill>
              </a:rPr>
              <a:t>Concat</a:t>
            </a:r>
            <a:r>
              <a:rPr lang="en-GB" sz="1400" b="1" dirty="0">
                <a:solidFill>
                  <a:schemeClr val="accent1"/>
                </a:solidFill>
              </a:rPr>
              <a:t>(Interval(UpperChar,2),Interval(NumChar,6))), …. </a:t>
            </a:r>
          </a:p>
          <a:p>
            <a:endParaRPr lang="en-GB" sz="1400" b="1" dirty="0" smtClean="0">
              <a:solidFill>
                <a:schemeClr val="accent1"/>
              </a:solidFill>
            </a:endParaRPr>
          </a:p>
          <a:p>
            <a:r>
              <a:rPr lang="en-GB" sz="1400" b="1" dirty="0" smtClean="0">
                <a:solidFill>
                  <a:schemeClr val="accent1"/>
                </a:solidFill>
              </a:rPr>
              <a:t>  … , Filter(</a:t>
            </a:r>
            <a:r>
              <a:rPr lang="en-GB" sz="1400" b="1" dirty="0" err="1" smtClean="0">
                <a:solidFill>
                  <a:schemeClr val="accent1"/>
                </a:solidFill>
              </a:rPr>
              <a:t>Concat</a:t>
            </a:r>
            <a:r>
              <a:rPr lang="en-GB" sz="1400" b="1" dirty="0" smtClean="0">
                <a:solidFill>
                  <a:schemeClr val="accent1"/>
                </a:solidFill>
              </a:rPr>
              <a:t>(Interval(UpperChar,2),</a:t>
            </a:r>
            <a:r>
              <a:rPr lang="en-GB" sz="1400" b="1" dirty="0" err="1" smtClean="0">
                <a:solidFill>
                  <a:schemeClr val="accent1"/>
                </a:solidFill>
              </a:rPr>
              <a:t>KleeneStar</a:t>
            </a:r>
            <a:r>
              <a:rPr lang="en-GB" sz="1400" b="1" dirty="0" smtClean="0">
                <a:solidFill>
                  <a:schemeClr val="accent1"/>
                </a:solidFill>
              </a:rPr>
              <a:t>(</a:t>
            </a:r>
            <a:r>
              <a:rPr lang="en-GB" sz="1400" b="1" dirty="0" err="1" smtClean="0">
                <a:solidFill>
                  <a:schemeClr val="accent1"/>
                </a:solidFill>
              </a:rPr>
              <a:t>NumChar</a:t>
            </a:r>
            <a:r>
              <a:rPr lang="en-GB" sz="1400" b="1" dirty="0" smtClean="0">
                <a:solidFill>
                  <a:schemeClr val="accent1"/>
                </a:solidFill>
              </a:rPr>
              <a:t>))), …. }</a:t>
            </a:r>
            <a:endParaRPr lang="en-GB" sz="1400" b="1" dirty="0">
              <a:solidFill>
                <a:schemeClr val="accent1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508506" y="5935083"/>
            <a:ext cx="5879242" cy="393266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r>
              <a:rPr lang="en-GB" sz="1400" b="1" dirty="0" smtClean="0">
                <a:solidFill>
                  <a:schemeClr val="accent1"/>
                </a:solidFill>
              </a:rPr>
              <a:t>Filter(</a:t>
            </a:r>
            <a:r>
              <a:rPr lang="en-GB" sz="1400" b="1" dirty="0" err="1" smtClean="0">
                <a:solidFill>
                  <a:schemeClr val="accent1"/>
                </a:solidFill>
              </a:rPr>
              <a:t>Concat</a:t>
            </a:r>
            <a:r>
              <a:rPr lang="en-GB" sz="1400" b="1" dirty="0" smtClean="0">
                <a:solidFill>
                  <a:schemeClr val="accent1"/>
                </a:solidFill>
              </a:rPr>
              <a:t>(Interval(UpperChar,2),Interval(NumChar,6)))</a:t>
            </a:r>
            <a:endParaRPr lang="en-GB" sz="1400" b="1" dirty="0">
              <a:solidFill>
                <a:schemeClr val="accent1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023828" y="1416883"/>
            <a:ext cx="4499789" cy="294781"/>
          </a:xfrm>
          <a:prstGeom prst="rect">
            <a:avLst/>
          </a:prstGeom>
          <a:noFill/>
        </p:spPr>
        <p:txBody>
          <a:bodyPr wrap="square" rtlCol="0">
            <a:normAutofit lnSpcReduction="10000"/>
          </a:bodyPr>
          <a:lstStyle/>
          <a:p>
            <a:r>
              <a:rPr lang="en-GB" sz="1400" b="1" dirty="0">
                <a:solidFill>
                  <a:schemeClr val="accent1"/>
                </a:solidFill>
              </a:rPr>
              <a:t>T </a:t>
            </a:r>
            <a:r>
              <a:rPr lang="en-GB" sz="1400" b="1" dirty="0" smtClean="0">
                <a:solidFill>
                  <a:schemeClr val="accent1"/>
                </a:solidFill>
              </a:rPr>
              <a:t>= O</a:t>
            </a:r>
            <a:r>
              <a:rPr lang="en-GB" sz="1400" b="1" baseline="-25000" dirty="0">
                <a:solidFill>
                  <a:schemeClr val="accent1"/>
                </a:solidFill>
              </a:rPr>
              <a:t>0</a:t>
            </a:r>
            <a:r>
              <a:rPr lang="en-GB" sz="1400" b="1" baseline="-25000" dirty="0" smtClean="0">
                <a:solidFill>
                  <a:schemeClr val="accent1"/>
                </a:solidFill>
              </a:rPr>
              <a:t> </a:t>
            </a:r>
            <a:r>
              <a:rPr lang="en-GB" sz="1400" b="1" dirty="0" smtClean="0">
                <a:solidFill>
                  <a:schemeClr val="accent1"/>
                </a:solidFill>
              </a:rPr>
              <a:t>[O</a:t>
            </a:r>
            <a:r>
              <a:rPr lang="en-GB" sz="1400" b="1" baseline="-25000" dirty="0">
                <a:solidFill>
                  <a:schemeClr val="accent1"/>
                </a:solidFill>
              </a:rPr>
              <a:t>1</a:t>
            </a:r>
            <a:r>
              <a:rPr lang="en-GB" sz="1400" b="1" dirty="0" smtClean="0">
                <a:solidFill>
                  <a:schemeClr val="accent1"/>
                </a:solidFill>
              </a:rPr>
              <a:t> , O</a:t>
            </a:r>
            <a:r>
              <a:rPr lang="en-GB" sz="1400" b="1" baseline="-25000" dirty="0" smtClean="0">
                <a:solidFill>
                  <a:schemeClr val="accent1"/>
                </a:solidFill>
              </a:rPr>
              <a:t>2</a:t>
            </a:r>
            <a:r>
              <a:rPr lang="en-GB" sz="1400" b="1" dirty="0" smtClean="0">
                <a:solidFill>
                  <a:schemeClr val="accent1"/>
                </a:solidFill>
              </a:rPr>
              <a:t>]</a:t>
            </a:r>
            <a:endParaRPr lang="en-GB" sz="1400" b="1" dirty="0">
              <a:solidFill>
                <a:schemeClr val="accent1"/>
              </a:solidFill>
            </a:endParaRPr>
          </a:p>
          <a:p>
            <a:endParaRPr lang="en-GB" sz="1400" b="1" dirty="0">
              <a:solidFill>
                <a:schemeClr val="accent1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023828" y="1837399"/>
            <a:ext cx="3285735" cy="369332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r>
              <a:rPr lang="en-GB" sz="1400" b="1" dirty="0" smtClean="0">
                <a:solidFill>
                  <a:schemeClr val="accent1"/>
                </a:solidFill>
              </a:rPr>
              <a:t>O</a:t>
            </a:r>
            <a:r>
              <a:rPr lang="en-GB" sz="1400" b="1" baseline="-25000" dirty="0">
                <a:solidFill>
                  <a:schemeClr val="accent1"/>
                </a:solidFill>
              </a:rPr>
              <a:t>1</a:t>
            </a:r>
            <a:r>
              <a:rPr lang="en-GB" sz="1400" b="1" dirty="0" smtClean="0">
                <a:solidFill>
                  <a:schemeClr val="accent1"/>
                </a:solidFill>
              </a:rPr>
              <a:t> </a:t>
            </a:r>
            <a:r>
              <a:rPr lang="en-GB" sz="1400" b="1" dirty="0">
                <a:solidFill>
                  <a:schemeClr val="accent1"/>
                </a:solidFill>
              </a:rPr>
              <a:t>= (“</a:t>
            </a:r>
            <a:r>
              <a:rPr lang="en-GB" sz="1400" b="1" dirty="0" smtClean="0">
                <a:solidFill>
                  <a:schemeClr val="accent1"/>
                </a:solidFill>
              </a:rPr>
              <a:t>AB”, </a:t>
            </a:r>
            <a:r>
              <a:rPr lang="en-GB" sz="1400" b="1" dirty="0">
                <a:solidFill>
                  <a:schemeClr val="accent1"/>
                </a:solidFill>
              </a:rPr>
              <a:t>“</a:t>
            </a:r>
            <a:r>
              <a:rPr lang="en-GB" sz="1400" b="1" dirty="0" smtClean="0">
                <a:solidFill>
                  <a:schemeClr val="accent1"/>
                </a:solidFill>
              </a:rPr>
              <a:t>RJ</a:t>
            </a:r>
            <a:r>
              <a:rPr lang="en-GB" sz="1400" b="1" dirty="0">
                <a:solidFill>
                  <a:schemeClr val="accent1"/>
                </a:solidFill>
              </a:rPr>
              <a:t>”, Ø)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027229" y="2029570"/>
            <a:ext cx="3278932" cy="369332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r>
              <a:rPr lang="en-GB" sz="1400" b="1" dirty="0" smtClean="0">
                <a:solidFill>
                  <a:schemeClr val="accent1"/>
                </a:solidFill>
              </a:rPr>
              <a:t>O</a:t>
            </a:r>
            <a:r>
              <a:rPr lang="en-GB" sz="1400" b="1" baseline="-25000" dirty="0" smtClean="0">
                <a:solidFill>
                  <a:schemeClr val="accent1"/>
                </a:solidFill>
              </a:rPr>
              <a:t>2</a:t>
            </a:r>
            <a:r>
              <a:rPr lang="en-GB" sz="1400" b="1" dirty="0" smtClean="0">
                <a:solidFill>
                  <a:schemeClr val="accent1"/>
                </a:solidFill>
              </a:rPr>
              <a:t> </a:t>
            </a:r>
            <a:r>
              <a:rPr lang="en-GB" sz="1400" b="1" dirty="0">
                <a:solidFill>
                  <a:schemeClr val="accent1"/>
                </a:solidFill>
              </a:rPr>
              <a:t>= </a:t>
            </a:r>
            <a:r>
              <a:rPr lang="en-GB" sz="1400" b="1" dirty="0" smtClean="0">
                <a:solidFill>
                  <a:schemeClr val="accent1"/>
                </a:solidFill>
              </a:rPr>
              <a:t>(“</a:t>
            </a:r>
            <a:r>
              <a:rPr lang="en-GB" sz="1400" b="1" dirty="0">
                <a:solidFill>
                  <a:schemeClr val="accent1"/>
                </a:solidFill>
              </a:rPr>
              <a:t>345678</a:t>
            </a:r>
            <a:r>
              <a:rPr lang="en-GB" sz="1400" b="1" dirty="0" smtClean="0">
                <a:solidFill>
                  <a:schemeClr val="accent1"/>
                </a:solidFill>
              </a:rPr>
              <a:t>”, “</a:t>
            </a:r>
            <a:r>
              <a:rPr lang="en-GB" sz="1400" b="1" dirty="0">
                <a:solidFill>
                  <a:schemeClr val="accent1"/>
                </a:solidFill>
              </a:rPr>
              <a:t>123456</a:t>
            </a:r>
            <a:r>
              <a:rPr lang="en-GB" sz="1400" b="1" dirty="0" smtClean="0">
                <a:solidFill>
                  <a:schemeClr val="accent1"/>
                </a:solidFill>
              </a:rPr>
              <a:t>”, </a:t>
            </a:r>
            <a:r>
              <a:rPr lang="en-GB" sz="1400" b="1" dirty="0">
                <a:solidFill>
                  <a:schemeClr val="accent1"/>
                </a:solidFill>
              </a:rPr>
              <a:t>Ø)</a:t>
            </a:r>
          </a:p>
        </p:txBody>
      </p:sp>
      <p:cxnSp>
        <p:nvCxnSpPr>
          <p:cNvPr id="23" name="Curved Connector 22"/>
          <p:cNvCxnSpPr/>
          <p:nvPr/>
        </p:nvCxnSpPr>
        <p:spPr>
          <a:xfrm flipV="1">
            <a:off x="2344485" y="1174857"/>
            <a:ext cx="797416" cy="450853"/>
          </a:xfrm>
          <a:prstGeom prst="curved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urved Connector 23"/>
          <p:cNvCxnSpPr/>
          <p:nvPr/>
        </p:nvCxnSpPr>
        <p:spPr>
          <a:xfrm flipV="1">
            <a:off x="3403445" y="2555756"/>
            <a:ext cx="1284257" cy="31777"/>
          </a:xfrm>
          <a:prstGeom prst="curved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urved Connector 26"/>
          <p:cNvCxnSpPr/>
          <p:nvPr/>
        </p:nvCxnSpPr>
        <p:spPr>
          <a:xfrm>
            <a:off x="4687702" y="2994013"/>
            <a:ext cx="242285" cy="17080"/>
          </a:xfrm>
          <a:prstGeom prst="curved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urved Connector 29"/>
          <p:cNvCxnSpPr/>
          <p:nvPr/>
        </p:nvCxnSpPr>
        <p:spPr>
          <a:xfrm>
            <a:off x="4013112" y="3738932"/>
            <a:ext cx="495396" cy="176933"/>
          </a:xfrm>
          <a:prstGeom prst="curved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urved Connector 32"/>
          <p:cNvCxnSpPr/>
          <p:nvPr/>
        </p:nvCxnSpPr>
        <p:spPr>
          <a:xfrm>
            <a:off x="2166148" y="4820637"/>
            <a:ext cx="1857680" cy="129735"/>
          </a:xfrm>
          <a:prstGeom prst="curved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urved Connector 35"/>
          <p:cNvCxnSpPr/>
          <p:nvPr/>
        </p:nvCxnSpPr>
        <p:spPr>
          <a:xfrm rot="10800000" flipV="1">
            <a:off x="1318912" y="5044047"/>
            <a:ext cx="2694201" cy="443564"/>
          </a:xfrm>
          <a:prstGeom prst="curved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Curved Connector 39"/>
          <p:cNvCxnSpPr/>
          <p:nvPr/>
        </p:nvCxnSpPr>
        <p:spPr>
          <a:xfrm>
            <a:off x="4013113" y="5878107"/>
            <a:ext cx="495393" cy="176848"/>
          </a:xfrm>
          <a:prstGeom prst="curved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338922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8" grpId="0"/>
      <p:bldP spid="19" grpId="0"/>
      <p:bldP spid="21" grpId="0"/>
      <p:bldP spid="2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1" y="234497"/>
            <a:ext cx="8976049" cy="1325563"/>
          </a:xfrm>
        </p:spPr>
        <p:txBody>
          <a:bodyPr/>
          <a:lstStyle/>
          <a:p>
            <a:r>
              <a:rPr lang="en-GB" dirty="0" smtClean="0"/>
              <a:t>Component Satisfaction Relation (CSR)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8886" y="1560060"/>
            <a:ext cx="4431091" cy="5145540"/>
          </a:xfrm>
        </p:spPr>
        <p:txBody>
          <a:bodyPr>
            <a:normAutofit fontScale="85000" lnSpcReduction="20000"/>
          </a:bodyPr>
          <a:lstStyle/>
          <a:p>
            <a:r>
              <a:rPr lang="en-GB" dirty="0" smtClean="0"/>
              <a:t>Given input </a:t>
            </a:r>
            <a:r>
              <a:rPr lang="en-GB" i="1" dirty="0" smtClean="0">
                <a:solidFill>
                  <a:srgbClr val="FF0000"/>
                </a:solidFill>
              </a:rPr>
              <a:t>I</a:t>
            </a:r>
            <a:r>
              <a:rPr lang="en-GB" dirty="0" smtClean="0"/>
              <a:t>, examples </a:t>
            </a:r>
            <a:r>
              <a:rPr lang="en-GB" i="1" dirty="0" smtClean="0">
                <a:solidFill>
                  <a:srgbClr val="FF0000"/>
                </a:solidFill>
              </a:rPr>
              <a:t>E</a:t>
            </a: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>and </a:t>
            </a:r>
            <a:r>
              <a:rPr lang="en-GB" dirty="0" smtClean="0">
                <a:solidFill>
                  <a:srgbClr val="FF0000"/>
                </a:solidFill>
              </a:rPr>
              <a:t>p</a:t>
            </a:r>
            <a:r>
              <a:rPr lang="en-GB" dirty="0" smtClean="0"/>
              <a:t>(</a:t>
            </a:r>
            <a:r>
              <a:rPr lang="en-GB" i="1" dirty="0" smtClean="0">
                <a:solidFill>
                  <a:srgbClr val="FF0000"/>
                </a:solidFill>
              </a:rPr>
              <a:t>I</a:t>
            </a:r>
            <a:r>
              <a:rPr lang="en-GB" dirty="0"/>
              <a:t>) </a:t>
            </a:r>
            <a:r>
              <a:rPr lang="en-GB" dirty="0" smtClean="0"/>
              <a:t>= </a:t>
            </a:r>
            <a:r>
              <a:rPr lang="en-GB" i="1" dirty="0" smtClean="0">
                <a:solidFill>
                  <a:srgbClr val="FF0000"/>
                </a:solidFill>
              </a:rPr>
              <a:t>V</a:t>
            </a:r>
            <a:r>
              <a:rPr lang="en-GB" dirty="0" smtClean="0"/>
              <a:t>   </a:t>
            </a:r>
            <a:endParaRPr lang="en-GB" dirty="0"/>
          </a:p>
          <a:p>
            <a:r>
              <a:rPr lang="en-GB" dirty="0" smtClean="0"/>
              <a:t>CSR&lt;</a:t>
            </a:r>
            <a:r>
              <a:rPr lang="en-GB" i="1" dirty="0" smtClean="0"/>
              <a:t>Type</a:t>
            </a:r>
            <a:r>
              <a:rPr lang="en-GB" dirty="0" smtClean="0"/>
              <a:t>&gt;(</a:t>
            </a:r>
            <a:r>
              <a:rPr lang="en-GB" i="1" dirty="0">
                <a:solidFill>
                  <a:srgbClr val="FF0000"/>
                </a:solidFill>
              </a:rPr>
              <a:t>I</a:t>
            </a:r>
            <a:r>
              <a:rPr lang="en-GB" i="1" dirty="0" smtClean="0"/>
              <a:t>, </a:t>
            </a:r>
            <a:r>
              <a:rPr lang="en-GB" i="1" dirty="0" smtClean="0">
                <a:solidFill>
                  <a:srgbClr val="FF0000"/>
                </a:solidFill>
              </a:rPr>
              <a:t>E</a:t>
            </a:r>
            <a:r>
              <a:rPr lang="en-GB" i="1" dirty="0" smtClean="0"/>
              <a:t>, </a:t>
            </a:r>
            <a:r>
              <a:rPr lang="en-GB" i="1" dirty="0" smtClean="0">
                <a:solidFill>
                  <a:srgbClr val="FF0000"/>
                </a:solidFill>
              </a:rPr>
              <a:t>V</a:t>
            </a:r>
            <a:r>
              <a:rPr lang="en-GB" dirty="0" smtClean="0"/>
              <a:t>) </a:t>
            </a:r>
          </a:p>
          <a:p>
            <a:pPr lvl="1"/>
            <a:r>
              <a:rPr lang="en-GB" dirty="0" smtClean="0"/>
              <a:t>determines when </a:t>
            </a:r>
            <a:r>
              <a:rPr lang="en-GB" i="1" dirty="0" smtClean="0"/>
              <a:t>values</a:t>
            </a:r>
            <a:r>
              <a:rPr lang="en-GB" dirty="0" smtClean="0"/>
              <a:t> </a:t>
            </a:r>
            <a:r>
              <a:rPr lang="en-GB" i="1" dirty="0" smtClean="0">
                <a:solidFill>
                  <a:srgbClr val="FF0000"/>
                </a:solidFill>
              </a:rPr>
              <a:t>V</a:t>
            </a:r>
            <a:r>
              <a:rPr lang="en-GB" dirty="0" smtClean="0"/>
              <a:t> of type </a:t>
            </a:r>
            <a:r>
              <a:rPr lang="en-GB" i="1" dirty="0" err="1" smtClean="0"/>
              <a:t>Type</a:t>
            </a:r>
            <a:r>
              <a:rPr lang="en-GB" dirty="0" smtClean="0"/>
              <a:t> are relevant for examples </a:t>
            </a:r>
            <a:r>
              <a:rPr lang="en-GB" i="1" dirty="0">
                <a:solidFill>
                  <a:srgbClr val="FF0000"/>
                </a:solidFill>
              </a:rPr>
              <a:t>E</a:t>
            </a:r>
            <a:r>
              <a:rPr lang="en-GB" dirty="0" smtClean="0"/>
              <a:t> on inputs </a:t>
            </a:r>
            <a:r>
              <a:rPr lang="en-GB" i="1" dirty="0" smtClean="0">
                <a:solidFill>
                  <a:srgbClr val="FF0000"/>
                </a:solidFill>
              </a:rPr>
              <a:t>I</a:t>
            </a:r>
          </a:p>
          <a:p>
            <a:r>
              <a:rPr lang="en-GB" dirty="0" smtClean="0"/>
              <a:t>CSR for types in the string DSL:</a:t>
            </a:r>
          </a:p>
          <a:p>
            <a:pPr lvl="1"/>
            <a:r>
              <a:rPr lang="en-GB" b="1" i="1" dirty="0" smtClean="0"/>
              <a:t>String</a:t>
            </a:r>
            <a:r>
              <a:rPr lang="en-GB" dirty="0" smtClean="0"/>
              <a:t>: if the values are equal to the example strings</a:t>
            </a:r>
          </a:p>
          <a:p>
            <a:pPr lvl="1"/>
            <a:r>
              <a:rPr lang="en-GB" b="1" i="1" dirty="0" smtClean="0"/>
              <a:t>Regex</a:t>
            </a:r>
            <a:r>
              <a:rPr lang="en-GB" dirty="0" smtClean="0"/>
              <a:t>: if the value is a regex that matches the example string in the input string </a:t>
            </a:r>
          </a:p>
          <a:p>
            <a:pPr lvl="1"/>
            <a:r>
              <a:rPr lang="en-GB" b="1" i="1" dirty="0" smtClean="0"/>
              <a:t>Char Class</a:t>
            </a:r>
            <a:r>
              <a:rPr lang="en-GB" dirty="0" smtClean="0"/>
              <a:t>: if the characters in the examples and the values fall under the same minimal character class	</a:t>
            </a:r>
          </a:p>
          <a:p>
            <a:pPr lvl="1"/>
            <a:r>
              <a:rPr lang="en-GB" b="1" i="1" dirty="0" smtClean="0"/>
              <a:t>Position</a:t>
            </a:r>
            <a:r>
              <a:rPr lang="en-GB" dirty="0" smtClean="0"/>
              <a:t>: if the value is the start or end position of the example string in the input string</a:t>
            </a: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4981694" y="1470232"/>
            <a:ext cx="3742284" cy="824076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pPr algn="ctr"/>
            <a:r>
              <a:rPr lang="en-GB" sz="1600" i="1" u="sng" dirty="0" smtClean="0"/>
              <a:t>Input</a:t>
            </a:r>
          </a:p>
          <a:p>
            <a:pPr algn="ctr"/>
            <a:r>
              <a:rPr lang="en-GB" sz="1600" i="1" dirty="0" smtClean="0">
                <a:solidFill>
                  <a:srgbClr val="FF0000"/>
                </a:solidFill>
              </a:rPr>
              <a:t>I</a:t>
            </a:r>
            <a:r>
              <a:rPr lang="en-GB" sz="1600" dirty="0" smtClean="0"/>
              <a:t> = (“AB345678”, “RJ123456”, “DDD12345”)</a:t>
            </a:r>
            <a:endParaRPr lang="en-GB" sz="1600" dirty="0"/>
          </a:p>
        </p:txBody>
      </p:sp>
      <p:sp>
        <p:nvSpPr>
          <p:cNvPr id="5" name="TextBox 4"/>
          <p:cNvSpPr txBox="1"/>
          <p:nvPr/>
        </p:nvSpPr>
        <p:spPr>
          <a:xfrm>
            <a:off x="5487614" y="2064487"/>
            <a:ext cx="2907448" cy="606085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pPr algn="ctr"/>
            <a:r>
              <a:rPr lang="en-GB" sz="1600" i="1" u="sng" dirty="0" smtClean="0"/>
              <a:t>Output</a:t>
            </a:r>
          </a:p>
          <a:p>
            <a:pPr algn="ctr"/>
            <a:r>
              <a:rPr lang="en-GB" sz="1600" dirty="0" smtClean="0"/>
              <a:t>(“AB345678”, “RJ123456”, null)</a:t>
            </a:r>
            <a:endParaRPr lang="en-GB" sz="1600" dirty="0"/>
          </a:p>
        </p:txBody>
      </p:sp>
      <p:cxnSp>
        <p:nvCxnSpPr>
          <p:cNvPr id="6" name="Straight Connector 5"/>
          <p:cNvCxnSpPr/>
          <p:nvPr/>
        </p:nvCxnSpPr>
        <p:spPr>
          <a:xfrm flipH="1">
            <a:off x="6170166" y="2639312"/>
            <a:ext cx="672909" cy="423498"/>
          </a:xfrm>
          <a:prstGeom prst="line">
            <a:avLst/>
          </a:prstGeom>
          <a:ln w="28575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6843075" y="2639312"/>
            <a:ext cx="614816" cy="423498"/>
          </a:xfrm>
          <a:prstGeom prst="line">
            <a:avLst/>
          </a:prstGeom>
          <a:ln w="28575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724400" y="3107423"/>
            <a:ext cx="2765969" cy="397740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r>
              <a:rPr lang="en-GB" sz="1600" dirty="0" smtClean="0"/>
              <a:t>         </a:t>
            </a:r>
            <a:r>
              <a:rPr lang="en-GB" sz="1600" i="1" dirty="0">
                <a:solidFill>
                  <a:srgbClr val="FF0000"/>
                </a:solidFill>
              </a:rPr>
              <a:t>E</a:t>
            </a:r>
            <a:r>
              <a:rPr lang="en-GB" sz="1600" i="1" dirty="0" smtClean="0"/>
              <a:t> </a:t>
            </a:r>
            <a:r>
              <a:rPr lang="en-GB" sz="1600" dirty="0" smtClean="0"/>
              <a:t>=  (“AB”, “RJ”, Ø)</a:t>
            </a:r>
            <a:endParaRPr lang="en-GB" sz="1600" dirty="0"/>
          </a:p>
        </p:txBody>
      </p:sp>
      <p:sp>
        <p:nvSpPr>
          <p:cNvPr id="9" name="TextBox 8"/>
          <p:cNvSpPr txBox="1"/>
          <p:nvPr/>
        </p:nvSpPr>
        <p:spPr>
          <a:xfrm>
            <a:off x="6920443" y="3107423"/>
            <a:ext cx="2907448" cy="397740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r>
              <a:rPr lang="en-GB" sz="1600" dirty="0" smtClean="0"/>
              <a:t>(“345678”, “123456”, Ø)</a:t>
            </a:r>
            <a:endParaRPr lang="en-GB" sz="1600" dirty="0"/>
          </a:p>
        </p:txBody>
      </p:sp>
      <p:cxnSp>
        <p:nvCxnSpPr>
          <p:cNvPr id="10" name="Curved Connector 9"/>
          <p:cNvCxnSpPr>
            <a:stCxn id="8" idx="2"/>
            <a:endCxn id="16" idx="0"/>
          </p:cNvCxnSpPr>
          <p:nvPr/>
        </p:nvCxnSpPr>
        <p:spPr>
          <a:xfrm rot="16200000" flipH="1">
            <a:off x="6410077" y="3202470"/>
            <a:ext cx="336508" cy="941893"/>
          </a:xfrm>
          <a:prstGeom prst="curvedConnector3">
            <a:avLst>
              <a:gd name="adj1" fmla="val 50000"/>
            </a:avLst>
          </a:prstGeom>
          <a:ln w="57150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34125" y="4002712"/>
            <a:ext cx="2751568" cy="548651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37213" y="4708012"/>
            <a:ext cx="1820524" cy="540338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00889" y="5390682"/>
            <a:ext cx="889480" cy="232761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757749" y="5765776"/>
            <a:ext cx="2261107" cy="789725"/>
          </a:xfrm>
          <a:prstGeom prst="rect">
            <a:avLst/>
          </a:prstGeom>
        </p:spPr>
      </p:pic>
      <p:sp>
        <p:nvSpPr>
          <p:cNvPr id="15" name="Content Placeholder 2"/>
          <p:cNvSpPr txBox="1">
            <a:spLocks/>
          </p:cNvSpPr>
          <p:nvPr/>
        </p:nvSpPr>
        <p:spPr>
          <a:xfrm>
            <a:off x="5292169" y="3980686"/>
            <a:ext cx="3910613" cy="2769068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600" b="1" i="1" u="sng" dirty="0" smtClean="0"/>
              <a:t>String</a:t>
            </a:r>
            <a:r>
              <a:rPr lang="en-GB" sz="1600" dirty="0" smtClean="0"/>
              <a:t>: </a:t>
            </a:r>
          </a:p>
          <a:p>
            <a:endParaRPr lang="en-GB" sz="1600" i="1" dirty="0" smtClean="0"/>
          </a:p>
          <a:p>
            <a:r>
              <a:rPr lang="en-GB" sz="1600" b="1" i="1" u="sng" dirty="0" smtClean="0"/>
              <a:t>Regex</a:t>
            </a:r>
            <a:r>
              <a:rPr lang="en-GB" sz="1600" dirty="0" smtClean="0"/>
              <a:t>:</a:t>
            </a:r>
          </a:p>
          <a:p>
            <a:endParaRPr lang="en-GB" sz="1600" i="1" dirty="0" smtClean="0"/>
          </a:p>
          <a:p>
            <a:r>
              <a:rPr lang="en-GB" sz="1600" b="1" i="1" u="sng" dirty="0" smtClean="0"/>
              <a:t>Char Class</a:t>
            </a:r>
            <a:r>
              <a:rPr lang="en-GB" sz="1600" dirty="0" smtClean="0"/>
              <a:t>: 	</a:t>
            </a:r>
            <a:endParaRPr lang="en-GB" sz="1600" i="1" dirty="0" smtClean="0"/>
          </a:p>
          <a:p>
            <a:r>
              <a:rPr lang="en-GB" sz="1600" b="1" i="1" u="sng" dirty="0" smtClean="0"/>
              <a:t>Position</a:t>
            </a:r>
            <a:r>
              <a:rPr lang="en-GB" sz="1600" dirty="0" smtClean="0"/>
              <a:t>:</a:t>
            </a:r>
          </a:p>
          <a:p>
            <a:endParaRPr lang="en-GB" sz="2000" dirty="0" smtClean="0"/>
          </a:p>
          <a:p>
            <a:endParaRPr lang="en-GB" sz="2000" dirty="0"/>
          </a:p>
          <a:p>
            <a:endParaRPr lang="en-GB" sz="2000" dirty="0"/>
          </a:p>
        </p:txBody>
      </p:sp>
      <p:sp>
        <p:nvSpPr>
          <p:cNvPr id="16" name="Rectangle 15"/>
          <p:cNvSpPr/>
          <p:nvPr/>
        </p:nvSpPr>
        <p:spPr>
          <a:xfrm>
            <a:off x="5203182" y="3841671"/>
            <a:ext cx="3692192" cy="2836535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3042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3699" y="437411"/>
            <a:ext cx="8062815" cy="994172"/>
          </a:xfrm>
        </p:spPr>
        <p:txBody>
          <a:bodyPr>
            <a:normAutofit/>
          </a:bodyPr>
          <a:lstStyle/>
          <a:p>
            <a:r>
              <a:rPr lang="en-GB" dirty="0"/>
              <a:t>P</a:t>
            </a:r>
            <a:r>
              <a:rPr lang="en-GB" dirty="0" smtClean="0"/>
              <a:t>rogram </a:t>
            </a:r>
            <a:r>
              <a:rPr lang="en-GB" dirty="0"/>
              <a:t>s</a:t>
            </a:r>
            <a:r>
              <a:rPr lang="en-GB" dirty="0" smtClean="0"/>
              <a:t>ynthesis </a:t>
            </a:r>
            <a:r>
              <a:rPr lang="en-GB" dirty="0"/>
              <a:t>a</a:t>
            </a:r>
            <a:r>
              <a:rPr lang="en-GB" dirty="0" smtClean="0"/>
              <a:t>lgorithm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7120" y="2112579"/>
            <a:ext cx="8247335" cy="4162098"/>
          </a:xfrm>
        </p:spPr>
        <p:txBody>
          <a:bodyPr>
            <a:normAutofit lnSpcReduction="10000"/>
          </a:bodyPr>
          <a:lstStyle/>
          <a:p>
            <a:r>
              <a:rPr lang="en-GB" dirty="0" smtClean="0"/>
              <a:t>Parametric in DSL, CSR and compositional specification</a:t>
            </a:r>
          </a:p>
          <a:p>
            <a:r>
              <a:rPr lang="en-GB" dirty="0" smtClean="0"/>
              <a:t>Systematic search</a:t>
            </a:r>
          </a:p>
          <a:p>
            <a:pPr lvl="1"/>
            <a:r>
              <a:rPr lang="en-GB" dirty="0" smtClean="0"/>
              <a:t>Soundness and completeness</a:t>
            </a:r>
          </a:p>
          <a:p>
            <a:r>
              <a:rPr lang="en-GB" dirty="0"/>
              <a:t>S</a:t>
            </a:r>
            <a:r>
              <a:rPr lang="en-GB" dirty="0" smtClean="0"/>
              <a:t>pecification-guided optimization</a:t>
            </a:r>
          </a:p>
          <a:p>
            <a:pPr lvl="1"/>
            <a:r>
              <a:rPr lang="en-GB" dirty="0" smtClean="0"/>
              <a:t>Search with recursive component synthesis using CSR</a:t>
            </a:r>
          </a:p>
          <a:p>
            <a:pPr lvl="1"/>
            <a:r>
              <a:rPr lang="en-GB" dirty="0" smtClean="0"/>
              <a:t>Semantic equivalence optimization</a:t>
            </a:r>
          </a:p>
          <a:p>
            <a:pPr lvl="1"/>
            <a:r>
              <a:rPr lang="en-GB" i="1" dirty="0" smtClean="0"/>
              <a:t>DSL-agnostic</a:t>
            </a:r>
            <a:r>
              <a:rPr lang="en-GB" dirty="0" smtClean="0"/>
              <a:t> rule application patterns</a:t>
            </a:r>
          </a:p>
          <a:p>
            <a:r>
              <a:rPr lang="en-GB" dirty="0" smtClean="0"/>
              <a:t>Ranking</a:t>
            </a:r>
          </a:p>
          <a:p>
            <a:pPr lvl="1"/>
            <a:r>
              <a:rPr lang="en-GB" dirty="0" smtClean="0"/>
              <a:t>Based on constituent components and size</a:t>
            </a:r>
          </a:p>
        </p:txBody>
      </p:sp>
    </p:spTree>
    <p:extLst>
      <p:ext uri="{BB962C8B-B14F-4D97-AF65-F5344CB8AC3E}">
        <p14:creationId xmlns:p14="http://schemas.microsoft.com/office/powerpoint/2010/main" val="302541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5229" y="207471"/>
            <a:ext cx="7886700" cy="1325563"/>
          </a:xfrm>
        </p:spPr>
        <p:txBody>
          <a:bodyPr/>
          <a:lstStyle/>
          <a:p>
            <a:r>
              <a:rPr lang="en-GB" dirty="0" smtClean="0"/>
              <a:t>Evaluation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5229" y="1533034"/>
            <a:ext cx="8688771" cy="3221846"/>
          </a:xfrm>
        </p:spPr>
        <p:txBody>
          <a:bodyPr>
            <a:normAutofit fontScale="85000" lnSpcReduction="20000"/>
          </a:bodyPr>
          <a:lstStyle/>
          <a:p>
            <a:r>
              <a:rPr lang="en-GB" dirty="0" smtClean="0"/>
              <a:t>Problems from online help forums covering range of DSL features</a:t>
            </a:r>
          </a:p>
          <a:p>
            <a:pPr lvl="1"/>
            <a:r>
              <a:rPr lang="en-GB" dirty="0" smtClean="0"/>
              <a:t>Excel, </a:t>
            </a:r>
            <a:r>
              <a:rPr lang="en-GB" dirty="0" err="1" smtClean="0"/>
              <a:t>StackOverflow</a:t>
            </a:r>
            <a:r>
              <a:rPr lang="en-GB" dirty="0" smtClean="0"/>
              <a:t> and Regex</a:t>
            </a:r>
          </a:p>
          <a:p>
            <a:r>
              <a:rPr lang="en-GB" dirty="0" smtClean="0"/>
              <a:t>Used original NL description of the task, detected </a:t>
            </a:r>
            <a:r>
              <a:rPr lang="en-GB" dirty="0"/>
              <a:t>noun phrases for constituent </a:t>
            </a:r>
            <a:r>
              <a:rPr lang="en-GB" dirty="0" smtClean="0"/>
              <a:t>concepts using </a:t>
            </a:r>
            <a:r>
              <a:rPr lang="en-GB" i="1" dirty="0" smtClean="0"/>
              <a:t>Stanford</a:t>
            </a:r>
            <a:r>
              <a:rPr lang="en-GB" dirty="0" smtClean="0"/>
              <a:t> and </a:t>
            </a:r>
            <a:r>
              <a:rPr lang="en-GB" i="1" dirty="0" smtClean="0"/>
              <a:t>MSR</a:t>
            </a:r>
            <a:r>
              <a:rPr lang="en-GB" dirty="0" smtClean="0"/>
              <a:t> </a:t>
            </a:r>
            <a:r>
              <a:rPr lang="en-GB" i="1" dirty="0" smtClean="0"/>
              <a:t>Splat</a:t>
            </a:r>
            <a:r>
              <a:rPr lang="en-GB" dirty="0" smtClean="0"/>
              <a:t> parsers</a:t>
            </a:r>
            <a:endParaRPr lang="en-GB" dirty="0"/>
          </a:p>
          <a:p>
            <a:pPr lvl="1"/>
            <a:r>
              <a:rPr lang="en-GB" dirty="0" smtClean="0"/>
              <a:t>Average number of examples required: </a:t>
            </a:r>
            <a:r>
              <a:rPr lang="en-GB" b="1" dirty="0" smtClean="0"/>
              <a:t>2.73</a:t>
            </a:r>
          </a:p>
          <a:p>
            <a:pPr lvl="1"/>
            <a:r>
              <a:rPr lang="en-GB" dirty="0" smtClean="0"/>
              <a:t>Average number of constituent concepts: </a:t>
            </a:r>
            <a:r>
              <a:rPr lang="en-GB" b="1" dirty="0" smtClean="0"/>
              <a:t>1.53</a:t>
            </a:r>
          </a:p>
          <a:p>
            <a:r>
              <a:rPr lang="en-GB" dirty="0" smtClean="0"/>
              <a:t>Baselines:</a:t>
            </a:r>
          </a:p>
          <a:p>
            <a:pPr lvl="1"/>
            <a:r>
              <a:rPr lang="en-GB" dirty="0" smtClean="0"/>
              <a:t>FF: Flash Fill </a:t>
            </a:r>
            <a:r>
              <a:rPr lang="en-GB" i="1" dirty="0" smtClean="0"/>
              <a:t>(8 of 48 tasks expressible, of which 2 inferred correctly)</a:t>
            </a:r>
          </a:p>
          <a:p>
            <a:pPr lvl="1"/>
            <a:r>
              <a:rPr lang="en-GB" dirty="0" smtClean="0"/>
              <a:t>B1: Our system without constituent examples </a:t>
            </a:r>
          </a:p>
          <a:p>
            <a:pPr lvl="1"/>
            <a:r>
              <a:rPr lang="en-GB" dirty="0" smtClean="0"/>
              <a:t>B2: Our system without ranking based only on size</a:t>
            </a:r>
            <a:endParaRPr lang="en-GB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71431193"/>
              </p:ext>
            </p:extLst>
          </p:nvPr>
        </p:nvGraphicFramePr>
        <p:xfrm>
          <a:off x="838201" y="4998720"/>
          <a:ext cx="6690360" cy="1676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84684"/>
                <a:gridCol w="1033676"/>
                <a:gridCol w="1019318"/>
                <a:gridCol w="1004962"/>
                <a:gridCol w="947720"/>
              </a:tblGrid>
              <a:tr h="323088">
                <a:tc>
                  <a:txBody>
                    <a:bodyPr/>
                    <a:lstStyle/>
                    <a:p>
                      <a:pPr algn="ctr"/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/>
                        <a:t>FF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/>
                        <a:t>B1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/>
                        <a:t>B2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/>
                        <a:t>CPS</a:t>
                      </a:r>
                      <a:endParaRPr lang="en-GB" sz="1600" dirty="0"/>
                    </a:p>
                  </a:txBody>
                  <a:tcPr/>
                </a:tc>
              </a:tr>
              <a:tr h="323088"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/>
                        <a:t>Number of correct results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/>
                        <a:t>2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/>
                        <a:t>7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/>
                        <a:t>35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/>
                        <a:t>42</a:t>
                      </a:r>
                      <a:endParaRPr lang="en-GB" sz="1600" dirty="0"/>
                    </a:p>
                  </a:txBody>
                  <a:tcPr/>
                </a:tc>
              </a:tr>
              <a:tr h="323088"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/>
                        <a:t>Number of  incorrect results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/>
                        <a:t>46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/>
                        <a:t>15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/>
                        <a:t>6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/>
                        <a:t>0</a:t>
                      </a:r>
                      <a:endParaRPr lang="en-GB" sz="1600" dirty="0"/>
                    </a:p>
                  </a:txBody>
                  <a:tcPr/>
                </a:tc>
              </a:tr>
              <a:tr h="323088"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/>
                        <a:t>Num</a:t>
                      </a:r>
                      <a:r>
                        <a:rPr lang="en-GB" sz="1600" baseline="0" dirty="0" smtClean="0"/>
                        <a:t>ber of timeouts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/>
                        <a:t>0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/>
                        <a:t>26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/>
                        <a:t>7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/>
                        <a:t>6</a:t>
                      </a:r>
                      <a:endParaRPr lang="en-GB" sz="1600" dirty="0"/>
                    </a:p>
                  </a:txBody>
                  <a:tcPr/>
                </a:tc>
              </a:tr>
              <a:tr h="323088"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/>
                        <a:t>Avg.</a:t>
                      </a:r>
                      <a:r>
                        <a:rPr lang="en-GB" sz="1600" baseline="0" dirty="0" smtClean="0"/>
                        <a:t> time (seconds)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/>
                        <a:t>&lt; 0.5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/>
                        <a:t>12.35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/>
                        <a:t>8.99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/>
                        <a:t>9.97</a:t>
                      </a:r>
                      <a:endParaRPr lang="en-GB" sz="16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98965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5229" y="207471"/>
            <a:ext cx="7886700" cy="1325563"/>
          </a:xfrm>
        </p:spPr>
        <p:txBody>
          <a:bodyPr/>
          <a:lstStyle/>
          <a:p>
            <a:r>
              <a:rPr lang="en-GB" dirty="0" smtClean="0"/>
              <a:t>Task: replace within match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0904" y="1511786"/>
            <a:ext cx="8515350" cy="3776166"/>
          </a:xfrm>
        </p:spPr>
        <p:txBody>
          <a:bodyPr>
            <a:normAutofit/>
          </a:bodyPr>
          <a:lstStyle/>
          <a:p>
            <a:pPr marL="457200" lvl="1" indent="0">
              <a:buNone/>
            </a:pPr>
            <a:r>
              <a:rPr lang="en-GB" i="1" dirty="0" smtClean="0"/>
              <a:t>If the cells contain a 16 digit number then Replace the first 12 digits of each string with “</a:t>
            </a:r>
            <a:r>
              <a:rPr lang="en-GB" i="1" dirty="0" err="1" smtClean="0"/>
              <a:t>xxxxXXXXxxxx</a:t>
            </a:r>
            <a:r>
              <a:rPr lang="en-GB" i="1" dirty="0" smtClean="0"/>
              <a:t>”</a:t>
            </a:r>
            <a:endParaRPr lang="en-GB" i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/>
          <a:srcRect t="30593" r="4938" b="20329"/>
          <a:stretch/>
        </p:blipFill>
        <p:spPr>
          <a:xfrm>
            <a:off x="1201727" y="2511301"/>
            <a:ext cx="8155633" cy="126062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55543" y="4146793"/>
            <a:ext cx="3935657" cy="18838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0310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5229" y="207471"/>
            <a:ext cx="8852894" cy="1325563"/>
          </a:xfrm>
        </p:spPr>
        <p:txBody>
          <a:bodyPr/>
          <a:lstStyle/>
          <a:p>
            <a:r>
              <a:rPr lang="en-GB" dirty="0" smtClean="0"/>
              <a:t>Task: dependent position expressions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4214" y="1533034"/>
            <a:ext cx="8698672" cy="3390658"/>
          </a:xfrm>
        </p:spPr>
        <p:txBody>
          <a:bodyPr>
            <a:normAutofit/>
          </a:bodyPr>
          <a:lstStyle/>
          <a:p>
            <a:pPr marL="457200" lvl="1" indent="0">
              <a:buNone/>
            </a:pPr>
            <a:r>
              <a:rPr lang="en-GB" i="1" dirty="0" smtClean="0"/>
              <a:t>extract any numbers after “SN”. The numbers can be vary in digits. Also, at times there is some other text in between numbers and search word</a:t>
            </a:r>
            <a:endParaRPr lang="en-GB" i="1" dirty="0"/>
          </a:p>
          <a:p>
            <a:pPr marL="0" indent="0">
              <a:buNone/>
            </a:pPr>
            <a:endParaRPr lang="en-GB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/>
          <a:srcRect t="50297" r="2088" b="1"/>
          <a:stretch/>
        </p:blipFill>
        <p:spPr>
          <a:xfrm>
            <a:off x="1030455" y="4262674"/>
            <a:ext cx="8500878" cy="2325693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5229" y="2858597"/>
            <a:ext cx="8563806" cy="10803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1357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5229" y="207471"/>
            <a:ext cx="7886700" cy="1325563"/>
          </a:xfrm>
        </p:spPr>
        <p:txBody>
          <a:bodyPr/>
          <a:lstStyle/>
          <a:p>
            <a:r>
              <a:rPr lang="en-GB" dirty="0" smtClean="0"/>
              <a:t>Task: conditional with disjunction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5229" y="1533034"/>
            <a:ext cx="8515350" cy="3776166"/>
          </a:xfrm>
        </p:spPr>
        <p:txBody>
          <a:bodyPr>
            <a:normAutofit/>
          </a:bodyPr>
          <a:lstStyle/>
          <a:p>
            <a:pPr marL="457200" lvl="1" indent="0">
              <a:buNone/>
            </a:pPr>
            <a:r>
              <a:rPr lang="en-GB" i="1" dirty="0" smtClean="0"/>
              <a:t>If column A contains the words “ear” or “mouth”, then  I want to return the value of “face” otherwise I want to return the value of “body”</a:t>
            </a:r>
            <a:endParaRPr lang="en-GB" i="1" dirty="0"/>
          </a:p>
          <a:p>
            <a:pPr marL="0" indent="0">
              <a:buNone/>
            </a:pPr>
            <a:endParaRPr lang="en-GB" dirty="0" smtClean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09917" y="4396182"/>
            <a:ext cx="5922403" cy="1470663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51568" y="2921625"/>
            <a:ext cx="6631041" cy="9756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5699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5229" y="207471"/>
            <a:ext cx="7886700" cy="1325563"/>
          </a:xfrm>
        </p:spPr>
        <p:txBody>
          <a:bodyPr/>
          <a:lstStyle/>
          <a:p>
            <a:r>
              <a:rPr lang="en-GB" dirty="0" smtClean="0"/>
              <a:t>Task: inaccuracy in NL description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0904" y="1533034"/>
            <a:ext cx="8515350" cy="3776166"/>
          </a:xfrm>
        </p:spPr>
        <p:txBody>
          <a:bodyPr>
            <a:normAutofit/>
          </a:bodyPr>
          <a:lstStyle/>
          <a:p>
            <a:pPr marL="457200" lvl="1" indent="0">
              <a:buNone/>
            </a:pPr>
            <a:r>
              <a:rPr lang="en-GB" i="1" dirty="0" smtClean="0"/>
              <a:t>The string must start with “1” or “2” (only once and mandatory) and then followed by any character between “a” to “z” (only once)</a:t>
            </a: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53296" y="2990349"/>
            <a:ext cx="5238921" cy="134485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3131" y="4824434"/>
            <a:ext cx="7390896" cy="9739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4638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000" dirty="0" smtClean="0"/>
              <a:t>Conclusion</a:t>
            </a:r>
            <a:endParaRPr lang="en-GB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7265" y="1524295"/>
            <a:ext cx="7189470" cy="1288994"/>
          </a:xfrm>
        </p:spPr>
        <p:txBody>
          <a:bodyPr>
            <a:normAutofit fontScale="77500" lnSpcReduction="20000"/>
          </a:bodyPr>
          <a:lstStyle/>
          <a:p>
            <a:r>
              <a:rPr lang="en-GB" dirty="0" smtClean="0"/>
              <a:t>New </a:t>
            </a:r>
            <a:r>
              <a:rPr lang="en-GB" dirty="0"/>
              <a:t>paradigm with </a:t>
            </a:r>
            <a:r>
              <a:rPr lang="en-GB" dirty="0" smtClean="0"/>
              <a:t>NL, examples and compositionality</a:t>
            </a:r>
            <a:endParaRPr lang="en-GB" dirty="0"/>
          </a:p>
          <a:p>
            <a:r>
              <a:rPr lang="en-GB" dirty="0" smtClean="0"/>
              <a:t>Lifting </a:t>
            </a:r>
            <a:r>
              <a:rPr lang="en-GB" dirty="0"/>
              <a:t>the “expressivity” and “supervision” bottlenecks</a:t>
            </a:r>
          </a:p>
          <a:p>
            <a:r>
              <a:rPr lang="en-GB" dirty="0"/>
              <a:t>Domain-agnostic synthesis </a:t>
            </a:r>
            <a:r>
              <a:rPr lang="en-GB" dirty="0" smtClean="0"/>
              <a:t>approach</a:t>
            </a: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977265" y="3594356"/>
            <a:ext cx="7999095" cy="3050284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/>
              <a:t>Synthesis technique</a:t>
            </a:r>
          </a:p>
          <a:p>
            <a:pPr lvl="1"/>
            <a:r>
              <a:rPr lang="en-GB" dirty="0" smtClean="0"/>
              <a:t>Language learning/probabilistic relevance models from training data (potentially obtained from our system)</a:t>
            </a:r>
          </a:p>
          <a:p>
            <a:pPr lvl="1"/>
            <a:r>
              <a:rPr lang="en-GB" dirty="0" smtClean="0"/>
              <a:t>Domain specific optimizations </a:t>
            </a:r>
          </a:p>
          <a:p>
            <a:r>
              <a:rPr lang="en-GB" dirty="0" smtClean="0"/>
              <a:t>Interaction</a:t>
            </a:r>
          </a:p>
          <a:p>
            <a:pPr lvl="1"/>
            <a:r>
              <a:rPr lang="en-GB" dirty="0" smtClean="0"/>
              <a:t>Dialog-based user interaction model</a:t>
            </a:r>
          </a:p>
          <a:p>
            <a:pPr lvl="1"/>
            <a:r>
              <a:rPr lang="en-GB" dirty="0" smtClean="0"/>
              <a:t>Paraphrased NL descriptions of programs shown to user</a:t>
            </a:r>
          </a:p>
          <a:p>
            <a:pPr lvl="1"/>
            <a:r>
              <a:rPr lang="en-GB" dirty="0" smtClean="0"/>
              <a:t>Counter-examples, and iterative elaboration</a:t>
            </a:r>
          </a:p>
          <a:p>
            <a:r>
              <a:rPr lang="en-GB" dirty="0" smtClean="0"/>
              <a:t>Application domains</a:t>
            </a:r>
          </a:p>
          <a:p>
            <a:pPr lvl="1"/>
            <a:r>
              <a:rPr lang="en-GB" dirty="0" smtClean="0"/>
              <a:t>Numerical algorithms, task completion (web, OS), robotics, …</a:t>
            </a:r>
            <a:endParaRPr lang="en-GB" dirty="0"/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628650" y="247175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4000" dirty="0" smtClean="0"/>
              <a:t>Future work</a:t>
            </a:r>
            <a:endParaRPr lang="en-GB" sz="4000" dirty="0"/>
          </a:p>
        </p:txBody>
      </p:sp>
    </p:spTree>
    <p:extLst>
      <p:ext uri="{BB962C8B-B14F-4D97-AF65-F5344CB8AC3E}">
        <p14:creationId xmlns:p14="http://schemas.microsoft.com/office/powerpoint/2010/main" val="3801034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05962" y="365125"/>
            <a:ext cx="8343900" cy="1325563"/>
          </a:xfrm>
        </p:spPr>
        <p:txBody>
          <a:bodyPr/>
          <a:lstStyle/>
          <a:p>
            <a:r>
              <a:rPr lang="en-GB" dirty="0" smtClean="0"/>
              <a:t>Introduction</a:t>
            </a:r>
            <a:endParaRPr lang="en-GB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405962" y="1690688"/>
            <a:ext cx="8121212" cy="50198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dirty="0" smtClean="0"/>
              <a:t>End-user programming from NL and Examples</a:t>
            </a:r>
          </a:p>
          <a:p>
            <a:pPr lvl="1"/>
            <a:r>
              <a:rPr lang="en-GB" dirty="0" smtClean="0"/>
              <a:t>Empowering the 99% of computer users who are non-programmers with the ability to program computers</a:t>
            </a:r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pPr marL="0" indent="0">
              <a:buNone/>
            </a:pPr>
            <a:r>
              <a:rPr lang="en-GB" dirty="0" smtClean="0"/>
              <a:t>Important application area: </a:t>
            </a:r>
          </a:p>
          <a:p>
            <a:pPr lvl="1"/>
            <a:r>
              <a:rPr lang="en-GB" dirty="0" smtClean="0"/>
              <a:t>text manipulation and string transformations in spreadsheets, word processing tools, etc.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199277" y="3275828"/>
            <a:ext cx="2799960" cy="642762"/>
          </a:xfrm>
          <a:prstGeom prst="rect">
            <a:avLst/>
          </a:prstGeom>
          <a:noFill/>
        </p:spPr>
        <p:txBody>
          <a:bodyPr wrap="square" rtlCol="0">
            <a:normAutofit fontScale="62500" lnSpcReduction="20000"/>
          </a:bodyPr>
          <a:lstStyle/>
          <a:p>
            <a:pPr algn="ctr"/>
            <a:r>
              <a:rPr lang="en-GB" sz="2400" u="sng" dirty="0" smtClean="0"/>
              <a:t>Domain Specific Language (DSL)</a:t>
            </a:r>
          </a:p>
          <a:p>
            <a:pPr algn="ctr"/>
            <a:r>
              <a:rPr lang="en-GB" sz="1900" i="1" dirty="0"/>
              <a:t>f</a:t>
            </a:r>
            <a:r>
              <a:rPr lang="en-GB" sz="1900" i="1" dirty="0" smtClean="0"/>
              <a:t>ormal programming language</a:t>
            </a:r>
            <a:endParaRPr lang="en-GB" sz="1900" i="1" dirty="0"/>
          </a:p>
        </p:txBody>
      </p:sp>
      <p:sp>
        <p:nvSpPr>
          <p:cNvPr id="9" name="TextBox 8"/>
          <p:cNvSpPr txBox="1"/>
          <p:nvPr/>
        </p:nvSpPr>
        <p:spPr>
          <a:xfrm>
            <a:off x="498842" y="4426706"/>
            <a:ext cx="2210729" cy="448993"/>
          </a:xfrm>
          <a:prstGeom prst="rect">
            <a:avLst/>
          </a:prstGeom>
          <a:noFill/>
        </p:spPr>
        <p:txBody>
          <a:bodyPr wrap="square" rtlCol="0">
            <a:normAutofit fontScale="62500" lnSpcReduction="20000"/>
          </a:bodyPr>
          <a:lstStyle/>
          <a:p>
            <a:pPr algn="ctr"/>
            <a:r>
              <a:rPr lang="en-GB" sz="2400" u="sng" dirty="0" smtClean="0"/>
              <a:t>Task</a:t>
            </a:r>
            <a:r>
              <a:rPr lang="en-GB" sz="2400" u="sng" dirty="0"/>
              <a:t> </a:t>
            </a:r>
            <a:r>
              <a:rPr lang="en-GB" sz="2400" u="sng" dirty="0" smtClean="0"/>
              <a:t>Specification</a:t>
            </a:r>
          </a:p>
          <a:p>
            <a:pPr algn="ctr"/>
            <a:r>
              <a:rPr lang="en-GB" sz="2100" i="1" dirty="0" smtClean="0"/>
              <a:t>   Examples, NL, both,….</a:t>
            </a:r>
            <a:endParaRPr lang="en-GB" sz="2100" i="1" dirty="0"/>
          </a:p>
        </p:txBody>
      </p:sp>
      <p:sp>
        <p:nvSpPr>
          <p:cNvPr id="10" name="TextBox 9"/>
          <p:cNvSpPr txBox="1"/>
          <p:nvPr/>
        </p:nvSpPr>
        <p:spPr>
          <a:xfrm>
            <a:off x="2886949" y="4418561"/>
            <a:ext cx="3273417" cy="434390"/>
          </a:xfrm>
          <a:prstGeom prst="rect">
            <a:avLst/>
          </a:prstGeom>
          <a:noFill/>
        </p:spPr>
        <p:txBody>
          <a:bodyPr wrap="square" rtlCol="0">
            <a:normAutofit fontScale="77500" lnSpcReduction="20000"/>
          </a:bodyPr>
          <a:lstStyle/>
          <a:p>
            <a:pPr algn="ctr"/>
            <a:r>
              <a:rPr lang="en-GB" sz="2100" u="sng" dirty="0" smtClean="0"/>
              <a:t>Program Synthesis Algorithm</a:t>
            </a:r>
          </a:p>
          <a:p>
            <a:pPr algn="ctr"/>
            <a:r>
              <a:rPr lang="en-GB" sz="1600" i="1" dirty="0" smtClean="0"/>
              <a:t>DSL-specific or DSL-agnostic</a:t>
            </a:r>
          </a:p>
          <a:p>
            <a:pPr algn="ctr"/>
            <a:endParaRPr lang="en-GB" sz="2400" dirty="0"/>
          </a:p>
        </p:txBody>
      </p:sp>
      <p:sp>
        <p:nvSpPr>
          <p:cNvPr id="11" name="TextBox 10"/>
          <p:cNvSpPr txBox="1"/>
          <p:nvPr/>
        </p:nvSpPr>
        <p:spPr>
          <a:xfrm>
            <a:off x="6347024" y="4404830"/>
            <a:ext cx="1980218" cy="380682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pPr algn="ctr"/>
            <a:r>
              <a:rPr lang="en-GB" sz="1600" u="sng" dirty="0" smtClean="0"/>
              <a:t>Program</a:t>
            </a:r>
            <a:endParaRPr lang="en-GB" sz="1600" u="sng" dirty="0"/>
          </a:p>
        </p:txBody>
      </p:sp>
      <p:sp>
        <p:nvSpPr>
          <p:cNvPr id="12" name="Rectangle 11"/>
          <p:cNvSpPr/>
          <p:nvPr/>
        </p:nvSpPr>
        <p:spPr>
          <a:xfrm>
            <a:off x="763643" y="4293302"/>
            <a:ext cx="1754248" cy="603738"/>
          </a:xfrm>
          <a:prstGeom prst="rect">
            <a:avLst/>
          </a:prstGeom>
          <a:noFill/>
          <a:ln w="412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Rectangle 12"/>
          <p:cNvSpPr/>
          <p:nvPr/>
        </p:nvSpPr>
        <p:spPr>
          <a:xfrm>
            <a:off x="3132119" y="4236150"/>
            <a:ext cx="2911980" cy="725828"/>
          </a:xfrm>
          <a:prstGeom prst="rect">
            <a:avLst/>
          </a:prstGeom>
          <a:noFill/>
          <a:ln w="412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ectangle 13"/>
          <p:cNvSpPr/>
          <p:nvPr/>
        </p:nvSpPr>
        <p:spPr>
          <a:xfrm>
            <a:off x="6728018" y="4350453"/>
            <a:ext cx="1190857" cy="489435"/>
          </a:xfrm>
          <a:prstGeom prst="rect">
            <a:avLst/>
          </a:prstGeom>
          <a:noFill/>
          <a:ln w="412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ctangle 14"/>
          <p:cNvSpPr/>
          <p:nvPr/>
        </p:nvSpPr>
        <p:spPr>
          <a:xfrm>
            <a:off x="3132119" y="3133656"/>
            <a:ext cx="2911980" cy="602523"/>
          </a:xfrm>
          <a:prstGeom prst="rect">
            <a:avLst/>
          </a:prstGeom>
          <a:noFill/>
          <a:ln w="412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7" name="Straight Arrow Connector 16"/>
          <p:cNvCxnSpPr>
            <a:stCxn id="15" idx="2"/>
            <a:endCxn id="13" idx="0"/>
          </p:cNvCxnSpPr>
          <p:nvPr/>
        </p:nvCxnSpPr>
        <p:spPr>
          <a:xfrm>
            <a:off x="4588109" y="3736179"/>
            <a:ext cx="0" cy="499971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12" idx="3"/>
            <a:endCxn id="13" idx="1"/>
          </p:cNvCxnSpPr>
          <p:nvPr/>
        </p:nvCxnSpPr>
        <p:spPr>
          <a:xfrm>
            <a:off x="2517891" y="4595171"/>
            <a:ext cx="614228" cy="3893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13" idx="3"/>
            <a:endCxn id="14" idx="1"/>
          </p:cNvCxnSpPr>
          <p:nvPr/>
        </p:nvCxnSpPr>
        <p:spPr>
          <a:xfrm flipV="1">
            <a:off x="6044099" y="4595171"/>
            <a:ext cx="683919" cy="3893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59810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6921" y="114403"/>
            <a:ext cx="7886700" cy="1325563"/>
          </a:xfrm>
        </p:spPr>
        <p:txBody>
          <a:bodyPr/>
          <a:lstStyle/>
          <a:p>
            <a:r>
              <a:rPr lang="en-GB" dirty="0" smtClean="0"/>
              <a:t>State of the art</a:t>
            </a:r>
            <a:endParaRPr lang="en-GB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/>
          <a:srcRect t="21838" r="3828"/>
          <a:stretch/>
        </p:blipFill>
        <p:spPr>
          <a:xfrm>
            <a:off x="278464" y="2820817"/>
            <a:ext cx="3950954" cy="256622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92146" y="2579207"/>
            <a:ext cx="4081600" cy="641761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4692146" y="1694343"/>
            <a:ext cx="3961534" cy="812504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pPr algn="ctr"/>
            <a:r>
              <a:rPr lang="en-GB" sz="2400" dirty="0" smtClean="0"/>
              <a:t>Regular Expressions from NL</a:t>
            </a:r>
          </a:p>
          <a:p>
            <a:pPr algn="ctr"/>
            <a:r>
              <a:rPr lang="en-GB" i="1" dirty="0" err="1" smtClean="0"/>
              <a:t>Kushman</a:t>
            </a:r>
            <a:r>
              <a:rPr lang="en-GB" i="1" dirty="0" smtClean="0"/>
              <a:t> &amp; </a:t>
            </a:r>
            <a:r>
              <a:rPr lang="en-GB" i="1" dirty="0" err="1" smtClean="0"/>
              <a:t>Barzilay</a:t>
            </a:r>
            <a:r>
              <a:rPr lang="en-GB" i="1" dirty="0" smtClean="0"/>
              <a:t>, NAACL 2013</a:t>
            </a:r>
            <a:endParaRPr lang="en-GB" i="1" dirty="0"/>
          </a:p>
        </p:txBody>
      </p:sp>
      <p:sp>
        <p:nvSpPr>
          <p:cNvPr id="7" name="TextBox 6"/>
          <p:cNvSpPr txBox="1"/>
          <p:nvPr/>
        </p:nvSpPr>
        <p:spPr>
          <a:xfrm>
            <a:off x="412851" y="2057450"/>
            <a:ext cx="3682180" cy="660620"/>
          </a:xfrm>
          <a:prstGeom prst="rect">
            <a:avLst/>
          </a:prstGeom>
          <a:noFill/>
        </p:spPr>
        <p:txBody>
          <a:bodyPr wrap="square" rtlCol="0">
            <a:normAutofit fontScale="92500" lnSpcReduction="10000"/>
          </a:bodyPr>
          <a:lstStyle/>
          <a:p>
            <a:pPr algn="ctr"/>
            <a:r>
              <a:rPr lang="en-GB" sz="2600" dirty="0" smtClean="0"/>
              <a:t>Excel Flash Fill</a:t>
            </a:r>
          </a:p>
          <a:p>
            <a:pPr algn="ctr"/>
            <a:r>
              <a:rPr lang="en-GB" i="1" dirty="0" smtClean="0"/>
              <a:t>Gulwani, POPL 2011</a:t>
            </a:r>
            <a:endParaRPr lang="en-GB" i="1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34000" y="5605215"/>
            <a:ext cx="2718622" cy="618972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4466583" y="4322061"/>
            <a:ext cx="4412659" cy="1068252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pPr algn="ctr"/>
            <a:r>
              <a:rPr lang="en-GB" sz="2400" dirty="0" smtClean="0"/>
              <a:t>Synthesis from NL + examples</a:t>
            </a:r>
          </a:p>
          <a:p>
            <a:pPr algn="ctr"/>
            <a:r>
              <a:rPr lang="en-GB" i="1" dirty="0" err="1" smtClean="0"/>
              <a:t>Manshadi</a:t>
            </a:r>
            <a:r>
              <a:rPr lang="en-GB" i="1" dirty="0" smtClean="0"/>
              <a:t>, </a:t>
            </a:r>
            <a:r>
              <a:rPr lang="en-GB" i="1" dirty="0" err="1" smtClean="0"/>
              <a:t>Gildea</a:t>
            </a:r>
            <a:r>
              <a:rPr lang="en-GB" i="1" dirty="0" smtClean="0"/>
              <a:t> &amp; Allen, AAAI 2013</a:t>
            </a:r>
            <a:endParaRPr lang="en-GB" i="1" dirty="0"/>
          </a:p>
        </p:txBody>
      </p:sp>
      <p:sp>
        <p:nvSpPr>
          <p:cNvPr id="11" name="Rectangle 10"/>
          <p:cNvSpPr/>
          <p:nvPr/>
        </p:nvSpPr>
        <p:spPr>
          <a:xfrm>
            <a:off x="258694" y="1922404"/>
            <a:ext cx="4069559" cy="3746167"/>
          </a:xfrm>
          <a:prstGeom prst="rect">
            <a:avLst/>
          </a:prstGeom>
          <a:noFill/>
          <a:ln w="412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11"/>
          <p:cNvSpPr/>
          <p:nvPr/>
        </p:nvSpPr>
        <p:spPr>
          <a:xfrm>
            <a:off x="4593311" y="1502008"/>
            <a:ext cx="4285931" cy="2125576"/>
          </a:xfrm>
          <a:prstGeom prst="rect">
            <a:avLst/>
          </a:prstGeom>
          <a:noFill/>
          <a:ln w="412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Rectangle 12"/>
          <p:cNvSpPr/>
          <p:nvPr/>
        </p:nvSpPr>
        <p:spPr>
          <a:xfrm>
            <a:off x="4589980" y="4103927"/>
            <a:ext cx="4289262" cy="2414860"/>
          </a:xfrm>
          <a:prstGeom prst="rect">
            <a:avLst/>
          </a:prstGeom>
          <a:noFill/>
          <a:ln w="412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265668" y="5339665"/>
            <a:ext cx="3181350" cy="2815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229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05962" y="365125"/>
            <a:ext cx="8343900" cy="1325563"/>
          </a:xfrm>
        </p:spPr>
        <p:txBody>
          <a:bodyPr/>
          <a:lstStyle/>
          <a:p>
            <a:r>
              <a:rPr lang="en-GB" dirty="0" smtClean="0"/>
              <a:t>Challenges</a:t>
            </a:r>
            <a:endParaRPr lang="en-GB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619432" y="1690689"/>
            <a:ext cx="8130430" cy="5019827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/>
              <a:t>Programming by example (PBE):</a:t>
            </a:r>
          </a:p>
          <a:p>
            <a:pPr lvl="1"/>
            <a:r>
              <a:rPr lang="en-GB" i="1" dirty="0"/>
              <a:t>expressivity </a:t>
            </a:r>
            <a:r>
              <a:rPr lang="en-GB" i="1" dirty="0" smtClean="0"/>
              <a:t>bottleneck</a:t>
            </a:r>
            <a:r>
              <a:rPr lang="en-GB" dirty="0" smtClean="0"/>
              <a:t>: strong </a:t>
            </a:r>
            <a:r>
              <a:rPr lang="en-GB" dirty="0"/>
              <a:t>language </a:t>
            </a:r>
            <a:r>
              <a:rPr lang="en-GB" dirty="0" smtClean="0"/>
              <a:t>bias to learn effectively from few examples</a:t>
            </a:r>
            <a:endParaRPr lang="en-GB" dirty="0"/>
          </a:p>
          <a:p>
            <a:r>
              <a:rPr lang="en-GB" dirty="0" smtClean="0"/>
              <a:t>Programming by Natural </a:t>
            </a:r>
            <a:r>
              <a:rPr lang="en-GB" dirty="0"/>
              <a:t>L</a:t>
            </a:r>
            <a:r>
              <a:rPr lang="en-GB" dirty="0" smtClean="0"/>
              <a:t>anguage (PBNL):</a:t>
            </a:r>
          </a:p>
          <a:p>
            <a:pPr lvl="1"/>
            <a:r>
              <a:rPr lang="en-GB" i="1" dirty="0"/>
              <a:t>supervision </a:t>
            </a:r>
            <a:r>
              <a:rPr lang="en-GB" i="1" dirty="0" smtClean="0"/>
              <a:t>bottleneck</a:t>
            </a:r>
            <a:r>
              <a:rPr lang="en-GB" dirty="0" smtClean="0"/>
              <a:t>: availability of training data for language learning</a:t>
            </a:r>
          </a:p>
          <a:p>
            <a:pPr lvl="1"/>
            <a:r>
              <a:rPr lang="en-GB" dirty="0" smtClean="0"/>
              <a:t>Ambiguity and inaccuracy </a:t>
            </a:r>
            <a:r>
              <a:rPr lang="en-GB" dirty="0"/>
              <a:t>of </a:t>
            </a:r>
            <a:r>
              <a:rPr lang="en-GB" dirty="0" smtClean="0"/>
              <a:t>NL descriptions of tasks </a:t>
            </a:r>
          </a:p>
          <a:p>
            <a:r>
              <a:rPr lang="en-GB" dirty="0" smtClean="0"/>
              <a:t>Main challenge: scalability</a:t>
            </a:r>
          </a:p>
          <a:p>
            <a:pPr lvl="1"/>
            <a:r>
              <a:rPr lang="en-GB" dirty="0" smtClean="0"/>
              <a:t>Supporting expressive DSLs to allow a wide range of tasks</a:t>
            </a:r>
          </a:p>
          <a:p>
            <a:pPr marL="914400" lvl="2" indent="0">
              <a:buNone/>
            </a:pPr>
            <a:r>
              <a:rPr lang="en-GB" i="1" dirty="0" smtClean="0"/>
              <a:t>e.g. remove “Mr” or “Mrs” or “Miss” from all the names</a:t>
            </a:r>
            <a:endParaRPr lang="en-GB" i="1" dirty="0"/>
          </a:p>
          <a:p>
            <a:pPr lvl="1"/>
            <a:r>
              <a:rPr lang="en-GB" dirty="0" smtClean="0"/>
              <a:t>Supporting complex tasks</a:t>
            </a:r>
          </a:p>
          <a:p>
            <a:pPr marL="914400" lvl="2" indent="0">
              <a:buNone/>
            </a:pPr>
            <a:r>
              <a:rPr lang="en-GB" i="1" dirty="0" smtClean="0"/>
              <a:t>e.g. find “G</a:t>
            </a:r>
            <a:r>
              <a:rPr lang="en-GB" i="1" dirty="0"/>
              <a:t>” followed by 1-5 numbers or “G” followed by 4 numbers followed by a single letter “A”-“Z”</a:t>
            </a:r>
          </a:p>
          <a:p>
            <a:pPr marL="914400" lvl="2" indent="0">
              <a:buNone/>
            </a:pPr>
            <a:r>
              <a:rPr lang="en-GB" dirty="0" smtClean="0"/>
              <a:t>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89290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Lack of Compositionality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690688"/>
            <a:ext cx="8153400" cy="5014911"/>
          </a:xfrm>
        </p:spPr>
        <p:txBody>
          <a:bodyPr>
            <a:normAutofit/>
          </a:bodyPr>
          <a:lstStyle/>
          <a:p>
            <a:r>
              <a:rPr lang="en-GB" dirty="0" smtClean="0"/>
              <a:t>Compositionality is fundamental to achieving scalability in programming </a:t>
            </a:r>
          </a:p>
          <a:p>
            <a:pPr lvl="1"/>
            <a:r>
              <a:rPr lang="en-GB" dirty="0" smtClean="0"/>
              <a:t>Expressions, subroutines, classes, libraries, … </a:t>
            </a:r>
            <a:endParaRPr lang="en-GB" dirty="0"/>
          </a:p>
          <a:p>
            <a:pPr lvl="1"/>
            <a:r>
              <a:rPr lang="en-GB" dirty="0" smtClean="0"/>
              <a:t>Reasoning with declarative pre/post conditions, unit tests</a:t>
            </a:r>
          </a:p>
          <a:p>
            <a:r>
              <a:rPr lang="en-GB" dirty="0" smtClean="0"/>
              <a:t>Compositionality is present in end user interactions with expert programmers</a:t>
            </a:r>
          </a:p>
          <a:p>
            <a:pPr lvl="1"/>
            <a:r>
              <a:rPr lang="en-GB" dirty="0" smtClean="0"/>
              <a:t>Iterative descriptions of tasks and elaboration</a:t>
            </a:r>
          </a:p>
          <a:p>
            <a:r>
              <a:rPr lang="en-GB" dirty="0" smtClean="0"/>
              <a:t>Compositionality is a challenge in existing PBE and PBNL approaches:</a:t>
            </a:r>
            <a:endParaRPr lang="en-GB" dirty="0"/>
          </a:p>
          <a:p>
            <a:pPr lvl="1"/>
            <a:r>
              <a:rPr lang="en-GB" dirty="0"/>
              <a:t>E</a:t>
            </a:r>
            <a:r>
              <a:rPr lang="en-GB" dirty="0" smtClean="0"/>
              <a:t>nd users are unaware of the formal DSL </a:t>
            </a:r>
          </a:p>
          <a:p>
            <a:pPr lvl="1"/>
            <a:endParaRPr lang="en-GB" dirty="0" smtClean="0"/>
          </a:p>
          <a:p>
            <a:pPr lvl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50867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8417446" cy="1325563"/>
          </a:xfrm>
        </p:spPr>
        <p:txBody>
          <a:bodyPr/>
          <a:lstStyle/>
          <a:p>
            <a:r>
              <a:rPr lang="en-GB" dirty="0" smtClean="0"/>
              <a:t>A Compositional Synthesis Paradigm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8151" y="1878232"/>
            <a:ext cx="3966209" cy="4644488"/>
          </a:xfrm>
        </p:spPr>
        <p:txBody>
          <a:bodyPr>
            <a:normAutofit fontScale="77500" lnSpcReduction="20000"/>
          </a:bodyPr>
          <a:lstStyle/>
          <a:p>
            <a:pPr marL="228600" lvl="1">
              <a:spcBef>
                <a:spcPts val="1000"/>
              </a:spcBef>
            </a:pPr>
            <a:r>
              <a:rPr lang="en-GB" sz="2800" dirty="0"/>
              <a:t>Use compositionality in natural language to decompose task into tractable subtasks</a:t>
            </a:r>
          </a:p>
          <a:p>
            <a:r>
              <a:rPr lang="en-GB" dirty="0" smtClean="0"/>
              <a:t>User provides:</a:t>
            </a:r>
          </a:p>
          <a:p>
            <a:pPr lvl="1"/>
            <a:r>
              <a:rPr lang="en-GB" dirty="0" smtClean="0"/>
              <a:t>NL specification of task</a:t>
            </a:r>
          </a:p>
          <a:p>
            <a:pPr lvl="1"/>
            <a:r>
              <a:rPr lang="en-GB" dirty="0" smtClean="0"/>
              <a:t>Input-output examples</a:t>
            </a:r>
          </a:p>
          <a:p>
            <a:pPr lvl="1"/>
            <a:r>
              <a:rPr lang="en-GB" dirty="0" smtClean="0"/>
              <a:t>Examples for </a:t>
            </a: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>constituent concepts</a:t>
            </a:r>
          </a:p>
          <a:p>
            <a:r>
              <a:rPr lang="en-GB" dirty="0" smtClean="0"/>
              <a:t>Program synthesis using constituent examples:</a:t>
            </a:r>
          </a:p>
          <a:p>
            <a:pPr lvl="1"/>
            <a:r>
              <a:rPr lang="en-GB" dirty="0" smtClean="0"/>
              <a:t>Aids </a:t>
            </a:r>
            <a:r>
              <a:rPr lang="en-GB" dirty="0"/>
              <a:t>s</a:t>
            </a:r>
            <a:r>
              <a:rPr lang="en-GB" dirty="0" smtClean="0"/>
              <a:t>earch and ranking of synthesis</a:t>
            </a:r>
            <a:endParaRPr lang="en-GB" dirty="0"/>
          </a:p>
          <a:p>
            <a:pPr lvl="1"/>
            <a:r>
              <a:rPr lang="en-GB" dirty="0" smtClean="0"/>
              <a:t>Not relying on language training</a:t>
            </a:r>
          </a:p>
          <a:p>
            <a:pPr lvl="1"/>
            <a:r>
              <a:rPr lang="en-GB" dirty="0" smtClean="0"/>
              <a:t>Not restricting DSL expressivity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/>
          <a:srcRect t="53588"/>
          <a:stretch/>
        </p:blipFill>
        <p:spPr>
          <a:xfrm>
            <a:off x="4955399" y="4712510"/>
            <a:ext cx="3957261" cy="1810210"/>
          </a:xfrm>
          <a:prstGeom prst="rect">
            <a:avLst/>
          </a:prstGeom>
        </p:spPr>
      </p:pic>
      <p:cxnSp>
        <p:nvCxnSpPr>
          <p:cNvPr id="9" name="Curved Connector 8"/>
          <p:cNvCxnSpPr/>
          <p:nvPr/>
        </p:nvCxnSpPr>
        <p:spPr>
          <a:xfrm flipV="1">
            <a:off x="3489960" y="2364512"/>
            <a:ext cx="1488241" cy="749106"/>
          </a:xfrm>
          <a:prstGeom prst="curved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urved Connector 9"/>
          <p:cNvCxnSpPr/>
          <p:nvPr/>
        </p:nvCxnSpPr>
        <p:spPr>
          <a:xfrm flipV="1">
            <a:off x="3489960" y="3239176"/>
            <a:ext cx="1488241" cy="192709"/>
          </a:xfrm>
          <a:prstGeom prst="curved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urved Connector 17"/>
          <p:cNvCxnSpPr/>
          <p:nvPr/>
        </p:nvCxnSpPr>
        <p:spPr>
          <a:xfrm flipV="1">
            <a:off x="3489960" y="3420914"/>
            <a:ext cx="1488242" cy="10971"/>
          </a:xfrm>
          <a:prstGeom prst="curved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urved Connector 20"/>
          <p:cNvCxnSpPr/>
          <p:nvPr/>
        </p:nvCxnSpPr>
        <p:spPr>
          <a:xfrm flipV="1">
            <a:off x="3322320" y="3624533"/>
            <a:ext cx="1655881" cy="284536"/>
          </a:xfrm>
          <a:prstGeom prst="curved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urved Connector 24"/>
          <p:cNvCxnSpPr/>
          <p:nvPr/>
        </p:nvCxnSpPr>
        <p:spPr>
          <a:xfrm flipV="1">
            <a:off x="3322320" y="3787442"/>
            <a:ext cx="1655881" cy="121627"/>
          </a:xfrm>
          <a:prstGeom prst="curved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urved Connector 29"/>
          <p:cNvCxnSpPr/>
          <p:nvPr/>
        </p:nvCxnSpPr>
        <p:spPr>
          <a:xfrm>
            <a:off x="3322320" y="3909069"/>
            <a:ext cx="1655881" cy="20185"/>
          </a:xfrm>
          <a:prstGeom prst="curved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Box 49"/>
          <p:cNvSpPr txBox="1"/>
          <p:nvPr/>
        </p:nvSpPr>
        <p:spPr>
          <a:xfrm>
            <a:off x="4831080" y="4275723"/>
            <a:ext cx="3383280" cy="369332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r>
              <a:rPr lang="en-GB" dirty="0" smtClean="0">
                <a:solidFill>
                  <a:srgbClr val="00B0F0"/>
                </a:solidFill>
              </a:rPr>
              <a:t>Synthesized program:</a:t>
            </a:r>
            <a:endParaRPr lang="en-GB" dirty="0">
              <a:solidFill>
                <a:srgbClr val="00B0F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041784" y="2178950"/>
            <a:ext cx="3624167" cy="492443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normAutofit/>
          </a:bodyPr>
          <a:lstStyle/>
          <a:p>
            <a:r>
              <a:rPr lang="en-GB" sz="13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“G” followed by 1-5 numbers or “G” followed by 4 numbers followed by a single letter “A”-“Z”</a:t>
            </a:r>
            <a:endParaRPr lang="en-GB" sz="13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041784" y="2178950"/>
            <a:ext cx="3624167" cy="492443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normAutofit/>
          </a:bodyPr>
          <a:lstStyle/>
          <a:p>
            <a:r>
              <a:rPr lang="en-GB" sz="13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“G” followed by </a:t>
            </a:r>
            <a:r>
              <a:rPr lang="en-GB" sz="1300" b="1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1-5 numbers</a:t>
            </a:r>
            <a:r>
              <a:rPr lang="en-GB" sz="13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3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 “G” followed by </a:t>
            </a:r>
            <a:r>
              <a:rPr lang="en-GB" sz="1300" b="1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 numbers</a:t>
            </a:r>
            <a:r>
              <a:rPr lang="en-GB" sz="13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3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followed by </a:t>
            </a:r>
            <a:r>
              <a:rPr lang="en-GB" sz="1300" b="1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single letter</a:t>
            </a:r>
            <a:r>
              <a:rPr lang="en-GB" sz="13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3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“A”-“Z”</a:t>
            </a:r>
            <a:endParaRPr lang="en-GB" sz="13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4" name="Picture 23"/>
          <p:cNvPicPr>
            <a:picLocks noChangeAspect="1"/>
          </p:cNvPicPr>
          <p:nvPr/>
        </p:nvPicPr>
        <p:blipFill rotWithShape="1">
          <a:blip r:embed="rId4"/>
          <a:srcRect b="50562"/>
          <a:stretch/>
        </p:blipFill>
        <p:spPr>
          <a:xfrm>
            <a:off x="5001003" y="2964510"/>
            <a:ext cx="3911655" cy="565006"/>
          </a:xfrm>
          <a:prstGeom prst="rect">
            <a:avLst/>
          </a:prstGeom>
        </p:spPr>
      </p:pic>
      <p:pic>
        <p:nvPicPr>
          <p:cNvPr id="26" name="Picture 25"/>
          <p:cNvPicPr>
            <a:picLocks noChangeAspect="1"/>
          </p:cNvPicPr>
          <p:nvPr/>
        </p:nvPicPr>
        <p:blipFill rotWithShape="1">
          <a:blip r:embed="rId4"/>
          <a:srcRect t="47727" b="35187"/>
          <a:stretch/>
        </p:blipFill>
        <p:spPr>
          <a:xfrm>
            <a:off x="5001002" y="3499340"/>
            <a:ext cx="3911655" cy="195262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 rotWithShape="1">
          <a:blip r:embed="rId4"/>
          <a:srcRect t="63690" b="19641"/>
          <a:stretch/>
        </p:blipFill>
        <p:spPr>
          <a:xfrm>
            <a:off x="5001002" y="3685791"/>
            <a:ext cx="3911655" cy="190501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 rotWithShape="1">
          <a:blip r:embed="rId4"/>
          <a:srcRect t="79461"/>
          <a:stretch/>
        </p:blipFill>
        <p:spPr>
          <a:xfrm>
            <a:off x="5001002" y="3868022"/>
            <a:ext cx="3911655" cy="2347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77621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" grpId="0"/>
      <p:bldP spid="17" grpId="0" animBg="1"/>
      <p:bldP spid="1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Domain Specific Language (DSL)</a:t>
            </a:r>
            <a:endParaRPr lang="en-GB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52900" y="1917320"/>
            <a:ext cx="4876800" cy="3116143"/>
          </a:xfrm>
          <a:prstGeom prst="rect">
            <a:avLst/>
          </a:prstGeom>
        </p:spPr>
      </p:pic>
      <p:sp>
        <p:nvSpPr>
          <p:cNvPr id="8" name="Content Placeholder 2"/>
          <p:cNvSpPr txBox="1">
            <a:spLocks/>
          </p:cNvSpPr>
          <p:nvPr/>
        </p:nvSpPr>
        <p:spPr>
          <a:xfrm>
            <a:off x="381503" y="1886389"/>
            <a:ext cx="4001312" cy="4775668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/>
              <a:t>C</a:t>
            </a:r>
            <a:r>
              <a:rPr lang="en-GB" dirty="0" smtClean="0"/>
              <a:t>ontext-free grammar</a:t>
            </a:r>
          </a:p>
          <a:p>
            <a:pPr lvl="1"/>
            <a:r>
              <a:rPr lang="en-GB" dirty="0" smtClean="0"/>
              <a:t>Terminal Symbols</a:t>
            </a:r>
          </a:p>
          <a:p>
            <a:pPr lvl="1"/>
            <a:r>
              <a:rPr lang="en-GB" dirty="0" smtClean="0"/>
              <a:t>Non-terminal Symbols</a:t>
            </a:r>
          </a:p>
          <a:p>
            <a:pPr lvl="1"/>
            <a:r>
              <a:rPr lang="en-GB" dirty="0" smtClean="0"/>
              <a:t>Start symbol</a:t>
            </a:r>
          </a:p>
          <a:p>
            <a:pPr lvl="1"/>
            <a:r>
              <a:rPr lang="en-GB" dirty="0" smtClean="0"/>
              <a:t>Rules: (name, head, body)</a:t>
            </a:r>
          </a:p>
          <a:p>
            <a:r>
              <a:rPr lang="en-GB" dirty="0" smtClean="0"/>
              <a:t>Semantics</a:t>
            </a:r>
          </a:p>
          <a:p>
            <a:pPr lvl="1"/>
            <a:r>
              <a:rPr lang="en-GB" dirty="0" smtClean="0"/>
              <a:t>Each symbol is a type ranging over set of values</a:t>
            </a:r>
          </a:p>
          <a:p>
            <a:pPr lvl="1"/>
            <a:r>
              <a:rPr lang="en-GB" dirty="0" smtClean="0"/>
              <a:t>Rule is a function from tuple of body types to head type</a:t>
            </a:r>
          </a:p>
          <a:p>
            <a:pPr lvl="1"/>
            <a:r>
              <a:rPr lang="en-GB" dirty="0" smtClean="0"/>
              <a:t>Program is a concrete syntax tree constructed from CFG.</a:t>
            </a:r>
          </a:p>
          <a:p>
            <a:pPr lvl="2"/>
            <a:r>
              <a:rPr lang="en-GB" dirty="0" smtClean="0"/>
              <a:t>Complete program</a:t>
            </a:r>
          </a:p>
          <a:p>
            <a:pPr marL="1371600" lvl="3" indent="0">
              <a:buNone/>
            </a:pPr>
            <a:r>
              <a:rPr lang="en-GB" dirty="0" smtClean="0"/>
              <a:t>- root is start symbol</a:t>
            </a:r>
          </a:p>
          <a:p>
            <a:pPr lvl="2"/>
            <a:r>
              <a:rPr lang="en-GB" dirty="0" smtClean="0"/>
              <a:t>Program component</a:t>
            </a:r>
          </a:p>
          <a:p>
            <a:pPr marL="1371600" lvl="3" indent="0">
              <a:buNone/>
            </a:pPr>
            <a:r>
              <a:rPr lang="en-GB" dirty="0" smtClean="0"/>
              <a:t>- root is not start symbol</a:t>
            </a:r>
          </a:p>
          <a:p>
            <a:pPr lvl="1"/>
            <a:endParaRPr lang="en-GB" dirty="0" smtClean="0"/>
          </a:p>
        </p:txBody>
      </p:sp>
      <p:sp>
        <p:nvSpPr>
          <p:cNvPr id="9" name="TextBox 8"/>
          <p:cNvSpPr txBox="1"/>
          <p:nvPr/>
        </p:nvSpPr>
        <p:spPr>
          <a:xfrm>
            <a:off x="4486275" y="5672046"/>
            <a:ext cx="3848100" cy="646331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pPr algn="ctr"/>
            <a:r>
              <a:rPr lang="en-GB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Example DSL: Flash Fill with no expressivity constraints</a:t>
            </a:r>
            <a:endParaRPr lang="en-GB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314950" y="5214255"/>
            <a:ext cx="3648075" cy="276999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r>
              <a:rPr lang="en-GB" sz="1200" b="1" spc="5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GB" sz="1200" b="1" spc="5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nt</a:t>
            </a:r>
            <a:r>
              <a:rPr lang="en-GB" sz="1200" spc="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200" i="1" spc="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GB" sz="1200" spc="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1200" b="1" spc="5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nat</a:t>
            </a:r>
            <a:r>
              <a:rPr lang="en-GB" sz="1200" spc="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200" i="1" spc="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GB" sz="1200" spc="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1200" b="1" spc="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char</a:t>
            </a:r>
            <a:r>
              <a:rPr lang="en-GB" sz="1200" spc="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200" i="1" spc="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GB" sz="1200" spc="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1200" b="1" spc="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string</a:t>
            </a:r>
            <a:r>
              <a:rPr lang="en-GB" sz="1200" spc="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200" i="1" spc="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endParaRPr lang="en-GB" sz="1200" i="1" spc="50" dirty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5197364" y="5119734"/>
            <a:ext cx="2259725" cy="461916"/>
          </a:xfrm>
          <a:prstGeom prst="roundRect">
            <a:avLst/>
          </a:prstGeom>
          <a:noFill/>
          <a:ln w="53975">
            <a:solidFill>
              <a:schemeClr val="accent1">
                <a:alpha val="79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ounded Rectangle 9"/>
          <p:cNvSpPr/>
          <p:nvPr/>
        </p:nvSpPr>
        <p:spPr>
          <a:xfrm>
            <a:off x="4065390" y="1867356"/>
            <a:ext cx="1116725" cy="3252378"/>
          </a:xfrm>
          <a:prstGeom prst="roundRect">
            <a:avLst/>
          </a:prstGeom>
          <a:noFill/>
          <a:ln w="53975">
            <a:solidFill>
              <a:schemeClr val="accent1">
                <a:alpha val="79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ounded Rectangle 10"/>
          <p:cNvSpPr/>
          <p:nvPr/>
        </p:nvSpPr>
        <p:spPr>
          <a:xfrm>
            <a:off x="4063349" y="1831800"/>
            <a:ext cx="1116725" cy="439665"/>
          </a:xfrm>
          <a:prstGeom prst="roundRect">
            <a:avLst/>
          </a:prstGeom>
          <a:noFill/>
          <a:ln w="53975">
            <a:solidFill>
              <a:schemeClr val="accent1">
                <a:alpha val="79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ounded Rectangle 11"/>
          <p:cNvSpPr/>
          <p:nvPr/>
        </p:nvSpPr>
        <p:spPr>
          <a:xfrm>
            <a:off x="4063349" y="1893505"/>
            <a:ext cx="4966351" cy="3226229"/>
          </a:xfrm>
          <a:prstGeom prst="roundRect">
            <a:avLst>
              <a:gd name="adj" fmla="val 9826"/>
            </a:avLst>
          </a:prstGeom>
          <a:noFill/>
          <a:ln w="53975">
            <a:solidFill>
              <a:schemeClr val="accent1">
                <a:alpha val="79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4" name="Straight Connector 13"/>
          <p:cNvCxnSpPr>
            <a:endCxn id="5" idx="1"/>
          </p:cNvCxnSpPr>
          <p:nvPr/>
        </p:nvCxnSpPr>
        <p:spPr>
          <a:xfrm>
            <a:off x="3058510" y="2396359"/>
            <a:ext cx="2138854" cy="2954333"/>
          </a:xfrm>
          <a:prstGeom prst="line">
            <a:avLst/>
          </a:prstGeom>
          <a:ln w="47625">
            <a:solidFill>
              <a:schemeClr val="accent1">
                <a:alpha val="79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3503161" y="2675371"/>
            <a:ext cx="560188" cy="106064"/>
          </a:xfrm>
          <a:prstGeom prst="line">
            <a:avLst/>
          </a:prstGeom>
          <a:ln w="47625">
            <a:solidFill>
              <a:schemeClr val="accent1">
                <a:alpha val="79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V="1">
            <a:off x="2491503" y="2051632"/>
            <a:ext cx="1571846" cy="959582"/>
          </a:xfrm>
          <a:prstGeom prst="line">
            <a:avLst/>
          </a:prstGeom>
          <a:ln w="47625">
            <a:solidFill>
              <a:schemeClr val="accent1">
                <a:alpha val="79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flipV="1">
            <a:off x="3867950" y="3355941"/>
            <a:ext cx="193358" cy="1"/>
          </a:xfrm>
          <a:prstGeom prst="line">
            <a:avLst/>
          </a:prstGeom>
          <a:ln w="47625">
            <a:solidFill>
              <a:schemeClr val="accent1">
                <a:alpha val="79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241380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10" grpId="0" animBg="1"/>
      <p:bldP spid="10" grpId="1" animBg="1"/>
      <p:bldP spid="11" grpId="0" animBg="1"/>
      <p:bldP spid="11" grpId="1" animBg="1"/>
      <p:bldP spid="12" grpId="0" animBg="1"/>
      <p:bldP spid="12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9662" y="117193"/>
            <a:ext cx="8739285" cy="1325563"/>
          </a:xfrm>
        </p:spPr>
        <p:txBody>
          <a:bodyPr/>
          <a:lstStyle/>
          <a:p>
            <a:r>
              <a:rPr lang="en-GB" dirty="0" smtClean="0"/>
              <a:t>Compositional Task Specifications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3402" y="3043517"/>
            <a:ext cx="9779269" cy="2921952"/>
          </a:xfrm>
        </p:spPr>
        <p:txBody>
          <a:bodyPr>
            <a:normAutofit/>
          </a:bodyPr>
          <a:lstStyle/>
          <a:p>
            <a:r>
              <a:rPr lang="en-GB" dirty="0" smtClean="0"/>
              <a:t>Standard input-output examples specification:</a:t>
            </a:r>
          </a:p>
          <a:p>
            <a:pPr lvl="1"/>
            <a:endParaRPr lang="en-GB" dirty="0" smtClean="0"/>
          </a:p>
          <a:p>
            <a:pPr marL="0" indent="0">
              <a:buNone/>
            </a:pPr>
            <a:endParaRPr lang="en-GB" dirty="0" smtClean="0"/>
          </a:p>
          <a:p>
            <a:r>
              <a:rPr lang="en-GB" dirty="0" smtClean="0"/>
              <a:t>Compositional examples specification: </a:t>
            </a:r>
          </a:p>
          <a:p>
            <a:pPr lvl="1"/>
            <a:r>
              <a:rPr lang="en-GB" dirty="0" smtClean="0"/>
              <a:t>output is a tree structure including constituent examples </a:t>
            </a:r>
          </a:p>
          <a:p>
            <a:pPr lvl="1"/>
            <a:endParaRPr lang="en-GB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25208" y="1459650"/>
            <a:ext cx="4836757" cy="201531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90928" y="1770066"/>
            <a:ext cx="4305319" cy="969909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753465" y="5361651"/>
            <a:ext cx="3715712" cy="824076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pPr algn="ctr"/>
            <a:r>
              <a:rPr lang="en-GB" sz="1600" i="1" u="sng" dirty="0" smtClean="0"/>
              <a:t>Input</a:t>
            </a:r>
          </a:p>
          <a:p>
            <a:r>
              <a:rPr lang="en-GB" sz="1600" dirty="0" smtClean="0"/>
              <a:t>(“AB345678”, “RJ123456”, “DDD12345”)</a:t>
            </a:r>
            <a:endParaRPr lang="en-GB" sz="1600" dirty="0"/>
          </a:p>
        </p:txBody>
      </p:sp>
      <p:sp>
        <p:nvSpPr>
          <p:cNvPr id="11" name="TextBox 10"/>
          <p:cNvSpPr txBox="1"/>
          <p:nvPr/>
        </p:nvSpPr>
        <p:spPr>
          <a:xfrm>
            <a:off x="4975564" y="5359384"/>
            <a:ext cx="2907448" cy="606085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pPr algn="ctr"/>
            <a:r>
              <a:rPr lang="en-GB" sz="1600" i="1" u="sng" dirty="0" smtClean="0"/>
              <a:t>Output</a:t>
            </a:r>
          </a:p>
          <a:p>
            <a:pPr algn="ctr"/>
            <a:r>
              <a:rPr lang="en-GB" sz="1600" dirty="0" smtClean="0"/>
              <a:t>(“AB345678”, “RJ123456”, null)</a:t>
            </a:r>
            <a:endParaRPr lang="en-GB" sz="1600" dirty="0"/>
          </a:p>
        </p:txBody>
      </p:sp>
      <p:cxnSp>
        <p:nvCxnSpPr>
          <p:cNvPr id="13" name="Straight Connector 12"/>
          <p:cNvCxnSpPr/>
          <p:nvPr/>
        </p:nvCxnSpPr>
        <p:spPr>
          <a:xfrm flipH="1">
            <a:off x="5658116" y="5934209"/>
            <a:ext cx="672909" cy="423498"/>
          </a:xfrm>
          <a:prstGeom prst="line">
            <a:avLst/>
          </a:prstGeom>
          <a:ln w="28575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6331025" y="5934209"/>
            <a:ext cx="614816" cy="423498"/>
          </a:xfrm>
          <a:prstGeom prst="line">
            <a:avLst/>
          </a:prstGeom>
          <a:ln w="28575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4609304" y="6402320"/>
            <a:ext cx="2907448" cy="397740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r>
              <a:rPr lang="en-GB" sz="1600" dirty="0" smtClean="0"/>
              <a:t>(“AB”, “RJ”, Ø)</a:t>
            </a:r>
            <a:endParaRPr lang="en-GB" sz="1600" dirty="0"/>
          </a:p>
        </p:txBody>
      </p:sp>
      <p:sp>
        <p:nvSpPr>
          <p:cNvPr id="22" name="TextBox 21"/>
          <p:cNvSpPr txBox="1"/>
          <p:nvPr/>
        </p:nvSpPr>
        <p:spPr>
          <a:xfrm>
            <a:off x="6331025" y="6402320"/>
            <a:ext cx="2907448" cy="397740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r>
              <a:rPr lang="en-GB" sz="1600" dirty="0" smtClean="0"/>
              <a:t>(“345678”, “123456”, Ø)</a:t>
            </a:r>
            <a:endParaRPr lang="en-GB" sz="1600" dirty="0"/>
          </a:p>
        </p:txBody>
      </p:sp>
      <p:sp>
        <p:nvSpPr>
          <p:cNvPr id="26" name="TextBox 25"/>
          <p:cNvSpPr txBox="1"/>
          <p:nvPr/>
        </p:nvSpPr>
        <p:spPr>
          <a:xfrm>
            <a:off x="801939" y="3556820"/>
            <a:ext cx="3618764" cy="836586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pPr algn="ctr"/>
            <a:r>
              <a:rPr lang="en-GB" sz="1600" i="1" u="sng" dirty="0" smtClean="0"/>
              <a:t>Input</a:t>
            </a:r>
            <a:endParaRPr lang="en-GB" sz="1600" u="sng" dirty="0" smtClean="0"/>
          </a:p>
          <a:p>
            <a:pPr algn="ctr"/>
            <a:r>
              <a:rPr lang="en-GB" sz="1600" dirty="0" smtClean="0"/>
              <a:t>(“AB345678”, “RJ123456”, “DDD12345”)</a:t>
            </a:r>
          </a:p>
          <a:p>
            <a:endParaRPr lang="en-GB" sz="1600" dirty="0"/>
          </a:p>
        </p:txBody>
      </p:sp>
      <p:sp>
        <p:nvSpPr>
          <p:cNvPr id="28" name="TextBox 27"/>
          <p:cNvSpPr txBox="1"/>
          <p:nvPr/>
        </p:nvSpPr>
        <p:spPr>
          <a:xfrm>
            <a:off x="4609305" y="3556820"/>
            <a:ext cx="3618764" cy="813996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pPr algn="ctr"/>
            <a:r>
              <a:rPr lang="en-GB" sz="1600" i="1" u="sng" dirty="0" smtClean="0"/>
              <a:t>Output</a:t>
            </a:r>
            <a:endParaRPr lang="en-GB" sz="1600" dirty="0" smtClean="0"/>
          </a:p>
          <a:p>
            <a:pPr algn="ctr"/>
            <a:r>
              <a:rPr lang="en-GB" sz="1600" dirty="0"/>
              <a:t>(“AB345678”, “RJ123456”, null)</a:t>
            </a:r>
          </a:p>
          <a:p>
            <a:endParaRPr lang="en-GB" sz="1600" dirty="0"/>
          </a:p>
        </p:txBody>
      </p:sp>
    </p:spTree>
    <p:extLst>
      <p:ext uri="{BB962C8B-B14F-4D97-AF65-F5344CB8AC3E}">
        <p14:creationId xmlns:p14="http://schemas.microsoft.com/office/powerpoint/2010/main" val="4208738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Program Synthesis Algorithm</a:t>
            </a:r>
            <a:endParaRPr lang="en-GB" dirty="0"/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253089" y="2114505"/>
            <a:ext cx="7970017" cy="4411834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2400" dirty="0" err="1" smtClean="0"/>
              <a:t>SynthProgs</a:t>
            </a:r>
            <a:r>
              <a:rPr lang="en-GB" sz="2400" dirty="0" smtClean="0"/>
              <a:t>(I, O)</a:t>
            </a:r>
          </a:p>
          <a:p>
            <a:pPr marL="0" indent="0">
              <a:buNone/>
            </a:pPr>
            <a:r>
              <a:rPr lang="en-GB" sz="2400" dirty="0" smtClean="0"/>
              <a:t>    P 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←</a:t>
            </a:r>
            <a:r>
              <a:rPr lang="en-GB" sz="2400" dirty="0" smtClean="0"/>
              <a:t> </a:t>
            </a:r>
            <a:r>
              <a:rPr lang="en-GB" sz="2400" dirty="0" err="1" smtClean="0"/>
              <a:t>InitializeTerminals</a:t>
            </a:r>
            <a:r>
              <a:rPr lang="en-GB" sz="2400" dirty="0" smtClean="0"/>
              <a:t>()</a:t>
            </a:r>
          </a:p>
          <a:p>
            <a:pPr marL="0" indent="0">
              <a:buNone/>
            </a:pPr>
            <a:r>
              <a:rPr lang="en-GB" sz="2400" dirty="0" smtClean="0"/>
              <a:t>    while (</a:t>
            </a:r>
            <a:r>
              <a:rPr lang="en-GB" sz="2400" dirty="0"/>
              <a:t>t</a:t>
            </a:r>
            <a:r>
              <a:rPr lang="en-GB" sz="2400" dirty="0" smtClean="0"/>
              <a:t>rue) </a:t>
            </a:r>
            <a:endParaRPr lang="en-GB" dirty="0"/>
          </a:p>
          <a:p>
            <a:pPr marL="0" indent="0">
              <a:buNone/>
            </a:pPr>
            <a:r>
              <a:rPr lang="en-GB" sz="2400" dirty="0"/>
              <a:t> </a:t>
            </a:r>
            <a:r>
              <a:rPr lang="en-GB" sz="2400" dirty="0" smtClean="0"/>
              <a:t>       P  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←</a:t>
            </a:r>
            <a:r>
              <a:rPr lang="en-GB" sz="2400" dirty="0" smtClean="0"/>
              <a:t>  P ᴜ </a:t>
            </a:r>
            <a:r>
              <a:rPr lang="en-GB" sz="2400" dirty="0" err="1" smtClean="0"/>
              <a:t>ApplyDSLRules</a:t>
            </a:r>
            <a:r>
              <a:rPr lang="en-GB" sz="2400" dirty="0" smtClean="0"/>
              <a:t>(P)</a:t>
            </a:r>
          </a:p>
          <a:p>
            <a:pPr marL="0" indent="0">
              <a:buNone/>
            </a:pPr>
            <a:r>
              <a:rPr lang="en-GB" sz="2400" dirty="0"/>
              <a:t> </a:t>
            </a:r>
            <a:r>
              <a:rPr lang="en-GB" sz="2400" dirty="0" smtClean="0"/>
              <a:t>       P’ 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←</a:t>
            </a:r>
            <a:r>
              <a:rPr lang="en-GB" sz="2400" dirty="0" smtClean="0"/>
              <a:t>  </a:t>
            </a:r>
            <a:r>
              <a:rPr lang="en-GB" sz="2400" dirty="0"/>
              <a:t>{ </a:t>
            </a:r>
            <a:r>
              <a:rPr lang="en-GB" sz="2400" dirty="0" smtClean="0"/>
              <a:t>p </a:t>
            </a:r>
            <a:r>
              <a:rPr lang="el-GR" sz="2400" dirty="0"/>
              <a:t>ϵ</a:t>
            </a:r>
            <a:r>
              <a:rPr lang="en-GB" sz="2400" dirty="0"/>
              <a:t> P | p(I) = 0 </a:t>
            </a:r>
            <a:r>
              <a:rPr lang="en-GB" sz="2400" dirty="0" smtClean="0"/>
              <a:t>}</a:t>
            </a:r>
          </a:p>
          <a:p>
            <a:pPr marL="0" indent="0">
              <a:buNone/>
            </a:pPr>
            <a:r>
              <a:rPr lang="en-GB" sz="2400" dirty="0"/>
              <a:t> </a:t>
            </a:r>
            <a:r>
              <a:rPr lang="en-GB" sz="2400" dirty="0" smtClean="0"/>
              <a:t>       if (P’ ≠ </a:t>
            </a:r>
            <a:r>
              <a:rPr lang="en-GB" sz="2200" dirty="0" smtClean="0"/>
              <a:t>Ø</a:t>
            </a:r>
            <a:r>
              <a:rPr lang="en-GB" sz="2400" dirty="0" smtClean="0"/>
              <a:t>)</a:t>
            </a:r>
          </a:p>
          <a:p>
            <a:pPr marL="0" indent="0">
              <a:buNone/>
            </a:pPr>
            <a:r>
              <a:rPr lang="en-GB" sz="2400" dirty="0"/>
              <a:t> </a:t>
            </a:r>
            <a:r>
              <a:rPr lang="en-GB" sz="2400" dirty="0" smtClean="0"/>
              <a:t>           return P’</a:t>
            </a:r>
          </a:p>
          <a:p>
            <a:pPr marL="0" indent="0">
              <a:buNone/>
            </a:pPr>
            <a:endParaRPr lang="en-GB" sz="2400" dirty="0"/>
          </a:p>
          <a:p>
            <a:pPr marL="0" indent="0">
              <a:buNone/>
            </a:pPr>
            <a:r>
              <a:rPr lang="en-GB" sz="2400" dirty="0" smtClean="0"/>
              <a:t>Rank(P)</a:t>
            </a:r>
          </a:p>
          <a:p>
            <a:pPr marL="0" indent="0">
              <a:buNone/>
            </a:pPr>
            <a:r>
              <a:rPr lang="en-GB" sz="2400" dirty="0"/>
              <a:t> </a:t>
            </a:r>
            <a:r>
              <a:rPr lang="en-GB" sz="2400" dirty="0" smtClean="0"/>
              <a:t>   return smallest p </a:t>
            </a:r>
            <a:r>
              <a:rPr lang="el-GR" sz="2400" dirty="0"/>
              <a:t>ϵ</a:t>
            </a:r>
            <a:r>
              <a:rPr lang="en-GB" sz="2400" dirty="0"/>
              <a:t> P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800924" y="1722908"/>
            <a:ext cx="4499789" cy="369332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r>
              <a:rPr lang="en-GB" sz="1400" b="1" dirty="0" smtClean="0">
                <a:solidFill>
                  <a:schemeClr val="accent1"/>
                </a:solidFill>
              </a:rPr>
              <a:t>I = (“</a:t>
            </a:r>
            <a:r>
              <a:rPr lang="en-GB" sz="1400" b="1" dirty="0">
                <a:solidFill>
                  <a:schemeClr val="accent1"/>
                </a:solidFill>
              </a:rPr>
              <a:t>AB345678”, “RJ123456”, “DDD12345</a:t>
            </a:r>
            <a:r>
              <a:rPr lang="en-GB" sz="1400" b="1" dirty="0" smtClean="0">
                <a:solidFill>
                  <a:schemeClr val="accent1"/>
                </a:solidFill>
              </a:rPr>
              <a:t>”)</a:t>
            </a:r>
            <a:endParaRPr lang="en-GB" sz="1400" b="1" dirty="0">
              <a:solidFill>
                <a:schemeClr val="accent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770244" y="2041904"/>
            <a:ext cx="4499789" cy="369332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r>
              <a:rPr lang="en-GB" sz="1400" b="1" dirty="0">
                <a:solidFill>
                  <a:schemeClr val="accent1"/>
                </a:solidFill>
              </a:rPr>
              <a:t>O = (“AB345678”, “RJ123456”, null)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528293" y="1452063"/>
            <a:ext cx="6640775" cy="447781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pPr algn="ctr"/>
            <a:r>
              <a:rPr lang="en-GB" sz="1400" b="1" i="1" dirty="0" smtClean="0">
                <a:solidFill>
                  <a:schemeClr val="accent1"/>
                </a:solidFill>
              </a:rPr>
              <a:t>“Any 2 letters followed by any combination of 6 whole numbers”</a:t>
            </a:r>
            <a:endParaRPr lang="en-GB" sz="1400" b="1" i="1" dirty="0">
              <a:solidFill>
                <a:schemeClr val="accent1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584875" y="2541346"/>
            <a:ext cx="4499789" cy="369332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r>
              <a:rPr lang="en-GB" sz="1400" b="1" dirty="0" smtClean="0">
                <a:solidFill>
                  <a:schemeClr val="accent1"/>
                </a:solidFill>
              </a:rPr>
              <a:t>{ … , 2, …, 6, ...}</a:t>
            </a:r>
            <a:endParaRPr lang="en-GB" sz="1400" b="1" dirty="0">
              <a:solidFill>
                <a:schemeClr val="accent1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300910" y="4008816"/>
            <a:ext cx="4858180" cy="369332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r>
              <a:rPr lang="en-GB" sz="1400" b="1" dirty="0" smtClean="0">
                <a:solidFill>
                  <a:schemeClr val="accent1"/>
                </a:solidFill>
              </a:rPr>
              <a:t>{ … , Interval(UpperChar,2), …, Interval(NumChar,6), …. }</a:t>
            </a:r>
            <a:endParaRPr lang="en-GB" sz="1400" b="1" dirty="0">
              <a:solidFill>
                <a:schemeClr val="accent1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155328" y="4246332"/>
            <a:ext cx="4858180" cy="369332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r>
              <a:rPr lang="en-GB" sz="1400" b="1" dirty="0" smtClean="0">
                <a:solidFill>
                  <a:schemeClr val="accent1"/>
                </a:solidFill>
              </a:rPr>
              <a:t>{ … , </a:t>
            </a:r>
            <a:r>
              <a:rPr lang="en-GB" sz="1400" b="1" dirty="0" err="1" smtClean="0">
                <a:solidFill>
                  <a:schemeClr val="accent1"/>
                </a:solidFill>
              </a:rPr>
              <a:t>Concat</a:t>
            </a:r>
            <a:r>
              <a:rPr lang="en-GB" sz="1400" b="1" dirty="0" smtClean="0">
                <a:solidFill>
                  <a:schemeClr val="accent1"/>
                </a:solidFill>
              </a:rPr>
              <a:t>(Interval(UpperChar,2),Interval(NumChar,6)), …. }</a:t>
            </a:r>
            <a:endParaRPr lang="en-GB" sz="1400" b="1" dirty="0">
              <a:solidFill>
                <a:schemeClr val="accent1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903104" y="4516369"/>
            <a:ext cx="5471615" cy="369332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r>
              <a:rPr lang="en-GB" sz="1400" b="1" dirty="0" smtClean="0">
                <a:solidFill>
                  <a:schemeClr val="accent1"/>
                </a:solidFill>
              </a:rPr>
              <a:t>{ … , Filter(</a:t>
            </a:r>
            <a:r>
              <a:rPr lang="en-GB" sz="1400" b="1" dirty="0" err="1" smtClean="0">
                <a:solidFill>
                  <a:schemeClr val="accent1"/>
                </a:solidFill>
              </a:rPr>
              <a:t>Concat</a:t>
            </a:r>
            <a:r>
              <a:rPr lang="en-GB" sz="1400" b="1" dirty="0" smtClean="0">
                <a:solidFill>
                  <a:schemeClr val="accent1"/>
                </a:solidFill>
              </a:rPr>
              <a:t>(Interval(UpperChar,2),Interval(NumChar,6))), …. }</a:t>
            </a:r>
            <a:endParaRPr lang="en-GB" sz="1400" b="1" dirty="0">
              <a:solidFill>
                <a:schemeClr val="accent1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758587" y="5127403"/>
            <a:ext cx="6348102" cy="660397"/>
          </a:xfrm>
          <a:prstGeom prst="rect">
            <a:avLst/>
          </a:prstGeom>
          <a:noFill/>
        </p:spPr>
        <p:txBody>
          <a:bodyPr wrap="square" rtlCol="0">
            <a:normAutofit fontScale="92500" lnSpcReduction="10000"/>
          </a:bodyPr>
          <a:lstStyle/>
          <a:p>
            <a:r>
              <a:rPr lang="en-GB" sz="1400" b="1" dirty="0">
                <a:solidFill>
                  <a:schemeClr val="accent1"/>
                </a:solidFill>
              </a:rPr>
              <a:t>{ … , Filter(</a:t>
            </a:r>
            <a:r>
              <a:rPr lang="en-GB" sz="1400" b="1" dirty="0" err="1">
                <a:solidFill>
                  <a:schemeClr val="accent1"/>
                </a:solidFill>
              </a:rPr>
              <a:t>Concat</a:t>
            </a:r>
            <a:r>
              <a:rPr lang="en-GB" sz="1400" b="1" dirty="0">
                <a:solidFill>
                  <a:schemeClr val="accent1"/>
                </a:solidFill>
              </a:rPr>
              <a:t>(Interval(UpperChar,2),Interval(NumChar,6))), …. </a:t>
            </a:r>
          </a:p>
          <a:p>
            <a:endParaRPr lang="en-GB" sz="1400" b="1" dirty="0" smtClean="0">
              <a:solidFill>
                <a:schemeClr val="accent1"/>
              </a:solidFill>
            </a:endParaRPr>
          </a:p>
          <a:p>
            <a:r>
              <a:rPr lang="en-GB" sz="1400" b="1" dirty="0" smtClean="0">
                <a:solidFill>
                  <a:schemeClr val="accent1"/>
                </a:solidFill>
              </a:rPr>
              <a:t>  … , Filter(</a:t>
            </a:r>
            <a:r>
              <a:rPr lang="en-GB" sz="1400" b="1" dirty="0" err="1" smtClean="0">
                <a:solidFill>
                  <a:schemeClr val="accent1"/>
                </a:solidFill>
              </a:rPr>
              <a:t>Concat</a:t>
            </a:r>
            <a:r>
              <a:rPr lang="en-GB" sz="1400" b="1" dirty="0" smtClean="0">
                <a:solidFill>
                  <a:schemeClr val="accent1"/>
                </a:solidFill>
              </a:rPr>
              <a:t>(Interval(UpperChar,2),</a:t>
            </a:r>
            <a:r>
              <a:rPr lang="en-GB" sz="1400" b="1" dirty="0" err="1" smtClean="0">
                <a:solidFill>
                  <a:schemeClr val="accent1"/>
                </a:solidFill>
              </a:rPr>
              <a:t>KleeneStar</a:t>
            </a:r>
            <a:r>
              <a:rPr lang="en-GB" sz="1400" b="1" dirty="0" smtClean="0">
                <a:solidFill>
                  <a:schemeClr val="accent1"/>
                </a:solidFill>
              </a:rPr>
              <a:t>(</a:t>
            </a:r>
            <a:r>
              <a:rPr lang="en-GB" sz="1400" b="1" dirty="0" err="1" smtClean="0">
                <a:solidFill>
                  <a:schemeClr val="accent1"/>
                </a:solidFill>
              </a:rPr>
              <a:t>NumChar</a:t>
            </a:r>
            <a:r>
              <a:rPr lang="en-GB" sz="1400" b="1" dirty="0" smtClean="0">
                <a:solidFill>
                  <a:schemeClr val="accent1"/>
                </a:solidFill>
              </a:rPr>
              <a:t>))), …. }</a:t>
            </a:r>
            <a:endParaRPr lang="en-GB" sz="1400" b="1" dirty="0">
              <a:solidFill>
                <a:schemeClr val="accent1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584875" y="3766078"/>
            <a:ext cx="4858180" cy="369332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r>
              <a:rPr lang="en-GB" sz="1400" b="1" dirty="0" smtClean="0">
                <a:solidFill>
                  <a:schemeClr val="accent1"/>
                </a:solidFill>
              </a:rPr>
              <a:t>{ … , 2, …, 6, ..., </a:t>
            </a:r>
            <a:r>
              <a:rPr lang="en-GB" sz="1400" b="1" dirty="0" err="1" smtClean="0">
                <a:solidFill>
                  <a:schemeClr val="accent1"/>
                </a:solidFill>
              </a:rPr>
              <a:t>UpperChar</a:t>
            </a:r>
            <a:r>
              <a:rPr lang="en-GB" sz="1400" b="1" dirty="0" smtClean="0">
                <a:solidFill>
                  <a:schemeClr val="accent1"/>
                </a:solidFill>
              </a:rPr>
              <a:t>, …,  </a:t>
            </a:r>
            <a:r>
              <a:rPr lang="en-GB" sz="1400" b="1" dirty="0" err="1" smtClean="0">
                <a:solidFill>
                  <a:schemeClr val="accent1"/>
                </a:solidFill>
              </a:rPr>
              <a:t>NumChar</a:t>
            </a:r>
            <a:r>
              <a:rPr lang="en-GB" sz="1400" b="1" dirty="0" smtClean="0">
                <a:solidFill>
                  <a:schemeClr val="accent1"/>
                </a:solidFill>
              </a:rPr>
              <a:t>, … }</a:t>
            </a:r>
            <a:endParaRPr lang="en-GB" sz="1400" b="1" dirty="0">
              <a:solidFill>
                <a:schemeClr val="accent1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854851" y="6106674"/>
            <a:ext cx="5879242" cy="393266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r>
              <a:rPr lang="en-GB" sz="1400" b="1" dirty="0" smtClean="0">
                <a:solidFill>
                  <a:schemeClr val="accent1"/>
                </a:solidFill>
              </a:rPr>
              <a:t>Filter(</a:t>
            </a:r>
            <a:r>
              <a:rPr lang="en-GB" sz="1400" b="1" dirty="0" err="1" smtClean="0">
                <a:solidFill>
                  <a:schemeClr val="accent1"/>
                </a:solidFill>
              </a:rPr>
              <a:t>Concat</a:t>
            </a:r>
            <a:r>
              <a:rPr lang="en-GB" sz="1400" b="1" dirty="0" smtClean="0">
                <a:solidFill>
                  <a:schemeClr val="accent1"/>
                </a:solidFill>
              </a:rPr>
              <a:t>(Interval(UpperChar,2),</a:t>
            </a:r>
            <a:r>
              <a:rPr lang="en-GB" sz="1400" b="1" dirty="0" err="1" smtClean="0">
                <a:solidFill>
                  <a:schemeClr val="accent1"/>
                </a:solidFill>
              </a:rPr>
              <a:t>KleeneStar</a:t>
            </a:r>
            <a:r>
              <a:rPr lang="en-GB" sz="1400" b="1" dirty="0" smtClean="0">
                <a:solidFill>
                  <a:schemeClr val="accent1"/>
                </a:solidFill>
              </a:rPr>
              <a:t>(</a:t>
            </a:r>
            <a:r>
              <a:rPr lang="en-GB" sz="1400" b="1" dirty="0" err="1" smtClean="0">
                <a:solidFill>
                  <a:schemeClr val="accent1"/>
                </a:solidFill>
              </a:rPr>
              <a:t>NumChar</a:t>
            </a:r>
            <a:r>
              <a:rPr lang="en-GB" sz="1400" b="1" dirty="0" smtClean="0">
                <a:solidFill>
                  <a:schemeClr val="accent1"/>
                </a:solidFill>
              </a:rPr>
              <a:t>)))</a:t>
            </a:r>
            <a:endParaRPr lang="en-GB" sz="1400" b="1" dirty="0">
              <a:solidFill>
                <a:schemeClr val="accent1"/>
              </a:solidFill>
            </a:endParaRPr>
          </a:p>
        </p:txBody>
      </p:sp>
      <p:cxnSp>
        <p:nvCxnSpPr>
          <p:cNvPr id="20" name="Curved Connector 19"/>
          <p:cNvCxnSpPr/>
          <p:nvPr/>
        </p:nvCxnSpPr>
        <p:spPr>
          <a:xfrm flipV="1">
            <a:off x="2480352" y="1890288"/>
            <a:ext cx="828905" cy="352079"/>
          </a:xfrm>
          <a:prstGeom prst="curved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urved Connector 21"/>
          <p:cNvCxnSpPr>
            <a:endCxn id="13" idx="1"/>
          </p:cNvCxnSpPr>
          <p:nvPr/>
        </p:nvCxnSpPr>
        <p:spPr>
          <a:xfrm flipV="1">
            <a:off x="3723317" y="2726012"/>
            <a:ext cx="861558" cy="27265"/>
          </a:xfrm>
          <a:prstGeom prst="curved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urved Connector 22"/>
          <p:cNvCxnSpPr/>
          <p:nvPr/>
        </p:nvCxnSpPr>
        <p:spPr>
          <a:xfrm>
            <a:off x="4300910" y="3556923"/>
            <a:ext cx="1546419" cy="187191"/>
          </a:xfrm>
          <a:prstGeom prst="curvedConnector3">
            <a:avLst>
              <a:gd name="adj1" fmla="val 100683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urved Connector 27"/>
          <p:cNvCxnSpPr/>
          <p:nvPr/>
        </p:nvCxnSpPr>
        <p:spPr>
          <a:xfrm>
            <a:off x="2307771" y="4810733"/>
            <a:ext cx="1415546" cy="414395"/>
          </a:xfrm>
          <a:prstGeom prst="curved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urved Connector 32"/>
          <p:cNvCxnSpPr/>
          <p:nvPr/>
        </p:nvCxnSpPr>
        <p:spPr>
          <a:xfrm rot="10800000" flipV="1">
            <a:off x="1320800" y="5389078"/>
            <a:ext cx="2390862" cy="259865"/>
          </a:xfrm>
          <a:prstGeom prst="curved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urved Connector 35"/>
          <p:cNvCxnSpPr/>
          <p:nvPr/>
        </p:nvCxnSpPr>
        <p:spPr>
          <a:xfrm>
            <a:off x="3232993" y="6088584"/>
            <a:ext cx="525594" cy="173342"/>
          </a:xfrm>
          <a:prstGeom prst="curved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774250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  <p:bldP spid="13" grpId="0"/>
      <p:bldP spid="14" grpId="0"/>
      <p:bldP spid="16" grpId="0"/>
      <p:bldP spid="17" grpId="0"/>
      <p:bldP spid="18" grpId="0"/>
      <p:bldP spid="19" grpId="0"/>
      <p:bldP spid="21" grpId="0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20129</TotalTime>
  <Words>1374</Words>
  <Application>Microsoft Office PowerPoint</Application>
  <PresentationFormat>On-screen Show (4:3)</PresentationFormat>
  <Paragraphs>254</Paragraphs>
  <Slides>18</Slides>
  <Notes>18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Arial</vt:lpstr>
      <vt:lpstr>Calibri</vt:lpstr>
      <vt:lpstr>Calibri Light</vt:lpstr>
      <vt:lpstr>Times New Roman</vt:lpstr>
      <vt:lpstr>Office Theme</vt:lpstr>
      <vt:lpstr>Compositional Program Synthesis  from  Natural Language and Examples</vt:lpstr>
      <vt:lpstr>Introduction</vt:lpstr>
      <vt:lpstr>State of the art</vt:lpstr>
      <vt:lpstr>Challenges</vt:lpstr>
      <vt:lpstr>The Lack of Compositionality </vt:lpstr>
      <vt:lpstr>A Compositional Synthesis Paradigm</vt:lpstr>
      <vt:lpstr>Domain Specific Language (DSL)</vt:lpstr>
      <vt:lpstr>Compositional Task Specifications</vt:lpstr>
      <vt:lpstr>Program Synthesis Algorithm</vt:lpstr>
      <vt:lpstr>Program Synthesis Algorithm</vt:lpstr>
      <vt:lpstr>Component Satisfaction Relation (CSR)</vt:lpstr>
      <vt:lpstr>Program synthesis algorithm</vt:lpstr>
      <vt:lpstr>Evaluation</vt:lpstr>
      <vt:lpstr>Task: replace within match</vt:lpstr>
      <vt:lpstr>Task: dependent position expressions</vt:lpstr>
      <vt:lpstr>Task: conditional with disjunction</vt:lpstr>
      <vt:lpstr>Task: inaccuracy in NL description</vt:lpstr>
      <vt:lpstr>Conclusion</vt:lpstr>
    </vt:vector>
  </TitlesOfParts>
  <Company>Microsoft Research LTD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Mohammad Raza (Brook Street)</dc:creator>
  <cp:lastModifiedBy>Mohammad Raza (Brook Street)</cp:lastModifiedBy>
  <cp:revision>386</cp:revision>
  <dcterms:created xsi:type="dcterms:W3CDTF">2015-02-18T17:29:44Z</dcterms:created>
  <dcterms:modified xsi:type="dcterms:W3CDTF">2015-10-31T16:06:54Z</dcterms:modified>
</cp:coreProperties>
</file>