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9" r:id="rId3"/>
    <p:sldId id="258" r:id="rId4"/>
    <p:sldId id="260" r:id="rId5"/>
    <p:sldId id="261" r:id="rId6"/>
    <p:sldId id="262" r:id="rId7"/>
    <p:sldId id="349" r:id="rId8"/>
    <p:sldId id="269" r:id="rId9"/>
    <p:sldId id="340" r:id="rId10"/>
    <p:sldId id="263" r:id="rId11"/>
    <p:sldId id="271" r:id="rId12"/>
    <p:sldId id="317" r:id="rId13"/>
    <p:sldId id="328" r:id="rId14"/>
    <p:sldId id="318" r:id="rId15"/>
    <p:sldId id="326" r:id="rId16"/>
    <p:sldId id="327" r:id="rId17"/>
    <p:sldId id="272" r:id="rId18"/>
    <p:sldId id="273" r:id="rId19"/>
    <p:sldId id="275" r:id="rId20"/>
    <p:sldId id="279" r:id="rId21"/>
    <p:sldId id="329" r:id="rId22"/>
    <p:sldId id="280" r:id="rId23"/>
    <p:sldId id="344" r:id="rId24"/>
    <p:sldId id="345" r:id="rId25"/>
    <p:sldId id="346" r:id="rId26"/>
    <p:sldId id="347" r:id="rId27"/>
    <p:sldId id="348" r:id="rId28"/>
    <p:sldId id="337" r:id="rId29"/>
    <p:sldId id="316" r:id="rId30"/>
    <p:sldId id="309" r:id="rId31"/>
    <p:sldId id="310" r:id="rId32"/>
    <p:sldId id="312" r:id="rId33"/>
    <p:sldId id="339" r:id="rId34"/>
    <p:sldId id="314" r:id="rId35"/>
    <p:sldId id="34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9FD"/>
    <a:srgbClr val="962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5462"/>
  </p:normalViewPr>
  <p:slideViewPr>
    <p:cSldViewPr snapToGrid="0">
      <p:cViewPr>
        <p:scale>
          <a:sx n="114" d="100"/>
          <a:sy n="114" d="100"/>
        </p:scale>
        <p:origin x="856" y="-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 tool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Queries disproved</c:v>
                </c:pt>
                <c:pt idx="1">
                  <c:v>Speedup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0.873</c:v>
                </c:pt>
                <c:pt idx="1">
                  <c:v>0.61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CFG Analyzer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Queries disproved</c:v>
                </c:pt>
                <c:pt idx="1">
                  <c:v>Speedup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0.21</c:v>
                </c:pt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1145120"/>
        <c:axId val="-2071756672"/>
      </c:barChart>
      <c:catAx>
        <c:axId val="-21211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1756672"/>
        <c:crosses val="autoZero"/>
        <c:auto val="1"/>
        <c:lblAlgn val="ctr"/>
        <c:lblOffset val="100"/>
        <c:noMultiLvlLbl val="0"/>
      </c:catAx>
      <c:valAx>
        <c:axId val="-2071756672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114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Disproved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Students' Solutions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0.746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Proved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Students' Solutions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0.207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Students' Solutions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9660192"/>
        <c:axId val="-2069663920"/>
      </c:barChart>
      <c:catAx>
        <c:axId val="-206966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663920"/>
        <c:crosses val="autoZero"/>
        <c:auto val="1"/>
        <c:lblAlgn val="ctr"/>
        <c:lblOffset val="100"/>
        <c:noMultiLvlLbl val="0"/>
      </c:catAx>
      <c:valAx>
        <c:axId val="-2069663920"/>
        <c:scaling>
          <c:orientation val="minMax"/>
          <c:max val="1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966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/>
              <a:t>Errors</a:t>
            </a:r>
            <a:r>
              <a:rPr lang="en-US" sz="2400" baseline="0" dirty="0" smtClean="0"/>
              <a:t> Discovered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Our tool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97.0</c:v>
                </c:pt>
                <c:pt idx="1">
                  <c:v>92.0</c:v>
                </c:pt>
                <c:pt idx="2">
                  <c:v>73.0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CFG Analyzer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33.0</c:v>
                </c:pt>
                <c:pt idx="1">
                  <c:v>29.0</c:v>
                </c:pt>
                <c:pt idx="2">
                  <c:v>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9077504"/>
        <c:axId val="-2079082704"/>
      </c:barChart>
      <c:catAx>
        <c:axId val="-207907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9082704"/>
        <c:crosses val="autoZero"/>
        <c:auto val="1"/>
        <c:lblAlgn val="ctr"/>
        <c:lblOffset val="100"/>
        <c:noMultiLvlLbl val="0"/>
      </c:catAx>
      <c:valAx>
        <c:axId val="-2079082704"/>
        <c:scaling>
          <c:orientation val="minMax"/>
          <c:max val="1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9077504"/>
        <c:crosses val="autoZero"/>
        <c:crossBetween val="between"/>
        <c:majorUnit val="20.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E8143-1BB7-0E47-A798-61419F3DE10F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CDF33-96D3-E54C-9D2A-7EFB05028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8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DF33-96D3-E54C-9D2A-7EFB050289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4612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88624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0557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45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54145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619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DF33-96D3-E54C-9D2A-7EFB050289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DF33-96D3-E54C-9D2A-7EFB050289A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DF33-96D3-E54C-9D2A-7EFB050289A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7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DF33-96D3-E54C-9D2A-7EFB050289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9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DF33-96D3-E54C-9D2A-7EFB050289A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DF33-96D3-E54C-9D2A-7EFB050289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6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DF33-96D3-E54C-9D2A-7EFB050289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46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3CDF33-96D3-E54C-9D2A-7EFB050289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02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6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  <a:endParaRPr lang="en" sz="13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4263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5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32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2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6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2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3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0B4DFF4-BF85-42AD-AAF5-D2208652A6ED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1918-5F92-4293-879A-2528497F0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4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0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8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grammar.epfl.ch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latin typeface="Arial Rounded MT Bold" panose="020F0704030504030204" pitchFamily="34" charset="0"/>
              </a:rPr>
              <a:t>Automating Grammar Comparison</a:t>
            </a:r>
            <a:endParaRPr lang="en-US" sz="5000" dirty="0"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Ravichandhran</a:t>
            </a:r>
            <a:r>
              <a:rPr lang="en-US" sz="2800" dirty="0"/>
              <a:t> </a:t>
            </a:r>
            <a:r>
              <a:rPr lang="en-US" sz="2800" dirty="0" err="1" smtClean="0"/>
              <a:t>Madhavan</a:t>
            </a:r>
            <a:r>
              <a:rPr lang="en-US" sz="2800" dirty="0" smtClean="0"/>
              <a:t>,  </a:t>
            </a:r>
            <a:r>
              <a:rPr lang="en-US" sz="2800" dirty="0" smtClean="0"/>
              <a:t>EPFL</a:t>
            </a:r>
          </a:p>
          <a:p>
            <a:r>
              <a:rPr lang="en-US" sz="2800" dirty="0" smtClean="0"/>
              <a:t>Joint work with</a:t>
            </a:r>
            <a:endParaRPr lang="en-US" sz="2800" dirty="0" smtClean="0"/>
          </a:p>
          <a:p>
            <a:r>
              <a:rPr lang="en-US" sz="2800" dirty="0" smtClean="0"/>
              <a:t>Mikael </a:t>
            </a:r>
            <a:r>
              <a:rPr lang="en-US" sz="2800" dirty="0" err="1" smtClean="0"/>
              <a:t>Mayër</a:t>
            </a:r>
            <a:r>
              <a:rPr lang="en-US" sz="2800" dirty="0" smtClean="0"/>
              <a:t>, EPFL</a:t>
            </a:r>
          </a:p>
          <a:p>
            <a:r>
              <a:rPr lang="en-US" sz="2800" dirty="0" err="1" smtClean="0"/>
              <a:t>Sumit</a:t>
            </a:r>
            <a:r>
              <a:rPr lang="en-US" sz="2800" dirty="0" smtClean="0"/>
              <a:t> </a:t>
            </a:r>
            <a:r>
              <a:rPr lang="en-US" sz="2800" dirty="0" err="1" smtClean="0"/>
              <a:t>Gulwani</a:t>
            </a:r>
            <a:r>
              <a:rPr lang="en-US" sz="2800" dirty="0" smtClean="0"/>
              <a:t>, MSR</a:t>
            </a:r>
          </a:p>
          <a:p>
            <a:r>
              <a:rPr lang="en-US" sz="2800" dirty="0" smtClean="0"/>
              <a:t>Viktor </a:t>
            </a:r>
            <a:r>
              <a:rPr lang="en-US" sz="2800" dirty="0" err="1" smtClean="0"/>
              <a:t>Kuncak</a:t>
            </a:r>
            <a:r>
              <a:rPr lang="en-US" sz="2800" dirty="0" smtClean="0"/>
              <a:t>, EPFL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9" y="168165"/>
            <a:ext cx="1207734" cy="57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9144000" cy="8930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Grammars from English Descriptions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22" y="1258784"/>
            <a:ext cx="8246225" cy="1617655"/>
          </a:xfrm>
        </p:spPr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2400" dirty="0" smtClean="0"/>
              <a:t>Construct an LL(1) grammar for function types over </a:t>
            </a:r>
            <a:r>
              <a:rPr lang="en-US" sz="2400" dirty="0" err="1" smtClean="0"/>
              <a:t>Int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 smtClean="0">
                <a:latin typeface="Inconsolata Medium" charset="0"/>
                <a:ea typeface="Inconsolata Medium" charset="0"/>
                <a:cs typeface="Inconsolata Medium" charset="0"/>
              </a:rPr>
              <a:t>  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 smtClean="0">
                <a:latin typeface="Inconsolata Medium" charset="0"/>
                <a:ea typeface="Inconsolata Medium" charset="0"/>
                <a:cs typeface="Inconsolata Medium" charset="0"/>
              </a:rPr>
              <a:t> =&gt; </a:t>
            </a: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 smtClean="0">
                <a:latin typeface="Inconsolata Medium" charset="0"/>
                <a:ea typeface="Inconsolata Medium" charset="0"/>
                <a:cs typeface="Inconsolata Medium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 smtClean="0">
                <a:latin typeface="Inconsolata Medium" charset="0"/>
                <a:ea typeface="Inconsolata Medium" charset="0"/>
                <a:cs typeface="Inconsolata Medium" charset="0"/>
              </a:rPr>
              <a:t> , </a:t>
            </a: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 smtClean="0">
                <a:latin typeface="Inconsolata Medium" charset="0"/>
                <a:ea typeface="Inconsolata Medium" charset="0"/>
                <a:cs typeface="Inconsolata Medium" charset="0"/>
              </a:rPr>
              <a:t> =&gt; </a:t>
            </a: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90819" y="4001746"/>
            <a:ext cx="41657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Reference </a:t>
            </a:r>
          </a:p>
          <a:p>
            <a:r>
              <a:rPr lang="en-US" sz="2400" dirty="0" smtClean="0"/>
              <a:t>type </a:t>
            </a:r>
            <a:r>
              <a:rPr lang="en-US" sz="2400" dirty="0"/>
              <a:t>→ </a:t>
            </a:r>
            <a:r>
              <a:rPr lang="en-US" sz="2400" dirty="0" err="1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>
                <a:latin typeface="Inconsolata Medium" charset="0"/>
                <a:ea typeface="Inconsolata Medium" charset="0"/>
                <a:cs typeface="Inconsolata Medium" charset="0"/>
              </a:rPr>
              <a:t> </a:t>
            </a:r>
            <a:r>
              <a:rPr lang="en-US" sz="2400" dirty="0" smtClean="0"/>
              <a:t>rest </a:t>
            </a:r>
            <a:endParaRPr lang="en-US" sz="2400" dirty="0"/>
          </a:p>
          <a:p>
            <a:r>
              <a:rPr lang="en-US" sz="2400" dirty="0" smtClean="0"/>
              <a:t>rest </a:t>
            </a:r>
            <a:r>
              <a:rPr lang="en-US" sz="2400" dirty="0"/>
              <a:t> → </a:t>
            </a:r>
            <a:r>
              <a:rPr lang="en-US" sz="2400" dirty="0">
                <a:solidFill>
                  <a:srgbClr val="00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=&gt;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smtClean="0"/>
              <a:t>type </a:t>
            </a:r>
            <a:r>
              <a:rPr lang="en-US" sz="2400" dirty="0"/>
              <a:t>| </a:t>
            </a:r>
            <a:r>
              <a:rPr lang="en-US" sz="2400" dirty="0">
                <a:latin typeface="Inconsolata Medium" charset="0"/>
                <a:ea typeface="Inconsolata Medium" charset="0"/>
                <a:cs typeface="Inconsolata Medium" charset="0"/>
              </a:rPr>
              <a:t>,</a:t>
            </a:r>
            <a:r>
              <a:rPr lang="en-US" sz="2400" dirty="0" smtClean="0"/>
              <a:t> </a:t>
            </a:r>
            <a:r>
              <a:rPr lang="en-US" sz="2400" dirty="0" err="1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>
                <a:latin typeface="Inconsolata Medium" charset="0"/>
                <a:ea typeface="Inconsolata Medium" charset="0"/>
                <a:cs typeface="Inconsolata Medium" charset="0"/>
              </a:rPr>
              <a:t> </a:t>
            </a:r>
            <a:r>
              <a:rPr lang="en-US" sz="2400" dirty="0" err="1" smtClean="0"/>
              <a:t>args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dirty="0" err="1"/>
              <a:t>ε</a:t>
            </a:r>
            <a:endParaRPr lang="en-US" sz="2400" dirty="0"/>
          </a:p>
          <a:p>
            <a:r>
              <a:rPr lang="en-US" sz="2400" dirty="0" err="1"/>
              <a:t>args</a:t>
            </a:r>
            <a:r>
              <a:rPr lang="en-US" sz="2400" dirty="0"/>
              <a:t> → </a:t>
            </a:r>
            <a:r>
              <a:rPr lang="en-US" sz="2400" dirty="0">
                <a:latin typeface="Inconsolata Medium" charset="0"/>
                <a:ea typeface="Inconsolata Medium" charset="0"/>
                <a:cs typeface="Inconsolata Medium" charset="0"/>
              </a:rPr>
              <a:t>,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 smtClean="0">
                <a:latin typeface="Inconsolata Medium" charset="0"/>
                <a:ea typeface="Inconsolata Medium" charset="0"/>
                <a:cs typeface="Inconsolata Medium" charset="0"/>
              </a:rPr>
              <a:t> </a:t>
            </a:r>
            <a:r>
              <a:rPr lang="en-US" sz="2400" dirty="0" err="1" smtClean="0"/>
              <a:t>args</a:t>
            </a:r>
            <a:r>
              <a:rPr lang="en-US" sz="2400" dirty="0" smtClean="0"/>
              <a:t> </a:t>
            </a:r>
            <a:r>
              <a:rPr lang="en-US" sz="2400" dirty="0"/>
              <a:t>| </a:t>
            </a:r>
            <a:r>
              <a:rPr lang="en-US" sz="2400" dirty="0">
                <a:solidFill>
                  <a:srgbClr val="00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=&gt;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smtClean="0"/>
              <a:t>type</a:t>
            </a:r>
          </a:p>
        </p:txBody>
      </p:sp>
      <p:sp>
        <p:nvSpPr>
          <p:cNvPr id="7" name="Rectangle 6"/>
          <p:cNvSpPr/>
          <p:nvPr/>
        </p:nvSpPr>
        <p:spPr>
          <a:xfrm>
            <a:off x="4962293" y="3245770"/>
            <a:ext cx="38976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Solution 1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indent="457200"/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type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→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args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=&gt;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type | </a:t>
            </a: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 smtClean="0">
                <a:latin typeface="Inconsolata Medium" charset="0"/>
                <a:ea typeface="Inconsolata Medium" charset="0"/>
                <a:cs typeface="Inconsolata Medium" charset="0"/>
              </a:rPr>
              <a:t> </a:t>
            </a:r>
            <a:endParaRPr lang="en-US" sz="2400" dirty="0"/>
          </a:p>
          <a:p>
            <a:pPr indent="457200"/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args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→ </a:t>
            </a: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 smtClean="0">
                <a:latin typeface="Inconsolata Medium" charset="0"/>
                <a:ea typeface="Inconsolata Medium" charset="0"/>
                <a:cs typeface="Inconsolata Medium" charset="0"/>
              </a:rPr>
              <a:t> ,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args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 | </a:t>
            </a: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endParaRPr lang="en-US" sz="2400" dirty="0" smtClean="0">
              <a:latin typeface="Inconsolata Medium" charset="0"/>
              <a:ea typeface="Inconsolata Medium" charset="0"/>
              <a:cs typeface="Inconsolata Medium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2089" y="2202164"/>
            <a:ext cx="3533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Rounded MT Bold" charset="0"/>
                <a:cs typeface="Arial Rounded MT Bold" charset="0"/>
              </a:rPr>
              <a:t>C</a:t>
            </a:r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Rounded MT Bold" charset="0"/>
                <a:cs typeface="Arial Rounded MT Bold" charset="0"/>
              </a:rPr>
              <a:t>orrect but 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Rounded MT Bold" charset="0"/>
                <a:cs typeface="Arial Rounded MT Bold" charset="0"/>
              </a:rPr>
              <a:t>not LL(1)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Rounded MT Bold" charset="0"/>
              <a:cs typeface="Arial Rounded MT Bol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63014" y="4889540"/>
            <a:ext cx="32561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Solution 2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fr-FR" sz="2400" dirty="0"/>
              <a:t>S </a:t>
            </a:r>
            <a:r>
              <a:rPr lang="en-US" sz="2400" dirty="0"/>
              <a:t>→ </a:t>
            </a:r>
            <a:r>
              <a:rPr lang="en-US" sz="2400" dirty="0" err="1" smtClean="0">
                <a:latin typeface="Inconsolata Medium" charset="0"/>
                <a:ea typeface="Inconsolata Medium" charset="0"/>
                <a:cs typeface="Inconsolata Medium" charset="0"/>
              </a:rPr>
              <a:t>Int</a:t>
            </a:r>
            <a:r>
              <a:rPr lang="en-US" sz="2400" dirty="0" smtClean="0">
                <a:latin typeface="Inconsolata Medium" charset="0"/>
                <a:ea typeface="Inconsolata Medium" charset="0"/>
                <a:cs typeface="Inconsolata Medium" charset="0"/>
              </a:rPr>
              <a:t> </a:t>
            </a:r>
            <a:r>
              <a:rPr lang="fr-FR" sz="2400" dirty="0" smtClean="0"/>
              <a:t>U</a:t>
            </a:r>
          </a:p>
          <a:p>
            <a:r>
              <a:rPr lang="fr-FR" sz="2400" dirty="0" smtClean="0"/>
              <a:t>U </a:t>
            </a:r>
            <a:r>
              <a:rPr lang="en-US" sz="2400" dirty="0"/>
              <a:t>→ </a:t>
            </a:r>
            <a:r>
              <a:rPr lang="fr-FR" sz="2400" dirty="0" smtClean="0"/>
              <a:t>=&gt; </a:t>
            </a:r>
            <a:r>
              <a:rPr lang="fr-FR" sz="2400" dirty="0"/>
              <a:t>Int U | , Int U | </a:t>
            </a:r>
            <a:r>
              <a:rPr lang="en-US" sz="2400" dirty="0" err="1"/>
              <a:t>ε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226873" y="3033132"/>
            <a:ext cx="10268" cy="28674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76654" y="5571407"/>
            <a:ext cx="20331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Rounded MT Bold" charset="0"/>
                <a:cs typeface="Arial Rounded MT Bold" charset="0"/>
              </a:rPr>
              <a:t>Incorrect</a:t>
            </a:r>
          </a:p>
          <a:p>
            <a:pPr algn="ctr"/>
            <a:r>
              <a:rPr lang="en-US" sz="2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Rounded MT Bold" charset="0"/>
                <a:cs typeface="Arial Rounded MT Bold" charset="0"/>
              </a:rPr>
              <a:t>but LL(1)</a:t>
            </a:r>
          </a:p>
          <a:p>
            <a:pPr algn="ctr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Rounded MT Bold" charset="0"/>
              <a:cs typeface="Arial Rounded MT Bold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572000" y="5876693"/>
            <a:ext cx="591014" cy="17030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1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4869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Second Contribution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1281" y="1450209"/>
            <a:ext cx="6671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Tutoring system for Context-free grammars</a:t>
            </a:r>
            <a:endParaRPr lang="en-US" sz="2400" dirty="0"/>
          </a:p>
        </p:txBody>
      </p:sp>
      <p:sp>
        <p:nvSpPr>
          <p:cNvPr id="6" name="Content Placeholder 15"/>
          <p:cNvSpPr>
            <a:spLocks noGrp="1"/>
          </p:cNvSpPr>
          <p:nvPr>
            <p:ph sz="half" idx="2"/>
          </p:nvPr>
        </p:nvSpPr>
        <p:spPr>
          <a:xfrm>
            <a:off x="3887546" y="2148840"/>
            <a:ext cx="5004206" cy="4537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ea typeface="Arial Rounded MT Bold" charset="0"/>
                <a:cs typeface="Arial Rounded MT Bold" charset="0"/>
              </a:rPr>
              <a:t>Can find counter-examples as well as prove equivalence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0000"/>
              </a:solidFill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ea typeface="Arial Rounded MT Bold" charset="0"/>
                <a:cs typeface="Arial Rounded MT Bold" charset="0"/>
              </a:rPr>
              <a:t>Decided 95.3% of 1395 student queries</a:t>
            </a:r>
          </a:p>
          <a:p>
            <a:pPr marL="0" indent="0">
              <a:buNone/>
            </a:pPr>
            <a:r>
              <a:rPr lang="en-US" sz="2400" dirty="0" smtClean="0">
                <a:ea typeface="Arial Rounded MT Bold" charset="0"/>
                <a:cs typeface="Arial Rounded MT Bold" charset="0"/>
              </a:rPr>
              <a:t>	</a:t>
            </a:r>
          </a:p>
          <a:p>
            <a:pPr marL="0" indent="0">
              <a:buNone/>
            </a:pPr>
            <a:r>
              <a:rPr lang="en-US" sz="2400" dirty="0" smtClean="0">
                <a:ea typeface="Arial Rounded MT Bold" charset="0"/>
                <a:cs typeface="Arial Rounded MT Bold" charset="0"/>
              </a:rPr>
              <a:t>Free and open source</a:t>
            </a:r>
            <a:endParaRPr lang="en-US" sz="2400" dirty="0"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http://</a:t>
            </a:r>
            <a:r>
              <a:rPr lang="en-US" sz="2400" dirty="0" err="1">
                <a:latin typeface="Arial Rounded MT Bold" panose="020F0704030504030204" pitchFamily="34" charset="0"/>
              </a:rPr>
              <a:t>grammar.epfl.ch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4966" y="495615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400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546900993"/>
              </p:ext>
            </p:extLst>
          </p:nvPr>
        </p:nvGraphicFramePr>
        <p:xfrm>
          <a:off x="560518" y="2148840"/>
          <a:ext cx="3166948" cy="418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52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latin typeface="Arial Rounded MT Bold" panose="020F0704030504030204" pitchFamily="34" charset="0"/>
              </a:rPr>
              <a:t>Disproving Equivalence</a:t>
            </a:r>
            <a:br>
              <a:rPr lang="en-US" sz="5000" dirty="0" smtClean="0">
                <a:latin typeface="Arial Rounded MT Bold" panose="020F0704030504030204" pitchFamily="34" charset="0"/>
              </a:rPr>
            </a:b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9436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Counter-Example Discovery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1960" y="1969657"/>
            <a:ext cx="3586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     -&gt;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mp* type*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    -&gt; method |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…</a:t>
            </a: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arglist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)*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2" name="Right Arrow 11"/>
          <p:cNvSpPr/>
          <p:nvPr/>
        </p:nvSpPr>
        <p:spPr>
          <a:xfrm rot="1442668">
            <a:off x="2830073" y="2875736"/>
            <a:ext cx="513937" cy="36319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9496631">
            <a:off x="2953918" y="4211317"/>
            <a:ext cx="513937" cy="36319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5258" y="4914556"/>
            <a:ext cx="4211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    -&gt;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-&gt;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package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qname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 static?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qname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(. '*')? ;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20606" y="1587592"/>
            <a:ext cx="4889003" cy="506259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677198" y="2136915"/>
            <a:ext cx="2729344" cy="117287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Enumerate / Sample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5248893" y="4200365"/>
            <a:ext cx="1599250" cy="977595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Parse</a:t>
            </a:r>
            <a:endParaRPr lang="en-US" sz="2400" dirty="0"/>
          </a:p>
        </p:txBody>
      </p:sp>
      <p:sp>
        <p:nvSpPr>
          <p:cNvPr id="20" name="Up-Down Arrow 19"/>
          <p:cNvSpPr/>
          <p:nvPr/>
        </p:nvSpPr>
        <p:spPr>
          <a:xfrm>
            <a:off x="5806202" y="3316768"/>
            <a:ext cx="484632" cy="876619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954825" y="4193387"/>
            <a:ext cx="1548102" cy="1468012"/>
            <a:chOff x="1849063" y="905705"/>
            <a:chExt cx="1106973" cy="1106973"/>
          </a:xfrm>
        </p:grpSpPr>
        <p:sp>
          <p:nvSpPr>
            <p:cNvPr id="32" name="Shape 31"/>
            <p:cNvSpPr/>
            <p:nvPr/>
          </p:nvSpPr>
          <p:spPr>
            <a:xfrm>
              <a:off x="1849063" y="905705"/>
              <a:ext cx="1106973" cy="1106973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Shape 4"/>
            <p:cNvSpPr/>
            <p:nvPr/>
          </p:nvSpPr>
          <p:spPr>
            <a:xfrm>
              <a:off x="2071614" y="1165008"/>
              <a:ext cx="661871" cy="569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Antlr</a:t>
              </a:r>
              <a:endParaRPr lang="en-US" sz="24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53448" y="5255182"/>
            <a:ext cx="1394695" cy="1224532"/>
            <a:chOff x="1118074" y="745069"/>
            <a:chExt cx="805071" cy="805071"/>
          </a:xfrm>
        </p:grpSpPr>
        <p:sp>
          <p:nvSpPr>
            <p:cNvPr id="30" name="Shape 29"/>
            <p:cNvSpPr/>
            <p:nvPr/>
          </p:nvSpPr>
          <p:spPr>
            <a:xfrm>
              <a:off x="1118074" y="745069"/>
              <a:ext cx="805071" cy="805071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Shape 6"/>
            <p:cNvSpPr/>
            <p:nvPr/>
          </p:nvSpPr>
          <p:spPr>
            <a:xfrm>
              <a:off x="1320753" y="948973"/>
              <a:ext cx="399713" cy="397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CYK</a:t>
              </a:r>
              <a:endParaRPr lang="en-US" sz="24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96987" y="4443798"/>
            <a:ext cx="1151906" cy="1217601"/>
            <a:chOff x="1655928" y="88640"/>
            <a:chExt cx="788805" cy="788805"/>
          </a:xfrm>
        </p:grpSpPr>
        <p:sp>
          <p:nvSpPr>
            <p:cNvPr id="28" name="Shape 27"/>
            <p:cNvSpPr/>
            <p:nvPr/>
          </p:nvSpPr>
          <p:spPr>
            <a:xfrm rot="20700000">
              <a:off x="1655928" y="88640"/>
              <a:ext cx="788805" cy="788805"/>
            </a:xfrm>
            <a:prstGeom prst="gear6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Shape 8"/>
            <p:cNvSpPr/>
            <p:nvPr/>
          </p:nvSpPr>
          <p:spPr>
            <a:xfrm>
              <a:off x="1828936" y="261648"/>
              <a:ext cx="442789" cy="442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LL(1)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4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Enumeration of Words &amp; Parse Trees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1079" y="1374375"/>
            <a:ext cx="8257655" cy="52463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We consider enumeration of parse trees</a:t>
            </a:r>
            <a:endParaRPr lang="en-US" sz="2400" dirty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We define the function </a:t>
            </a:r>
            <a:r>
              <a:rPr lang="en-US" sz="24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Enum</a:t>
            </a: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(S</a:t>
            </a:r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, </a:t>
            </a:r>
            <a:r>
              <a:rPr lang="en-US" sz="2400" dirty="0" err="1">
                <a:latin typeface="Arial Rounded MT Bold" charset="0"/>
                <a:ea typeface="Arial Rounded MT Bold" charset="0"/>
                <a:cs typeface="Arial Rounded MT Bold" charset="0"/>
              </a:rPr>
              <a:t>i</a:t>
            </a:r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) </a:t>
            </a: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that returns the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2400" dirty="0" err="1">
                <a:latin typeface="Arial Rounded MT Bold" charset="0"/>
                <a:ea typeface="Arial Rounded MT Bold" charset="0"/>
                <a:cs typeface="Arial Rounded MT Bold" charset="0"/>
              </a:rPr>
              <a:t>i</a:t>
            </a:r>
            <a:r>
              <a:rPr lang="en-US" sz="2400" baseline="30000" dirty="0" err="1">
                <a:latin typeface="Arial Rounded MT Bold" charset="0"/>
                <a:ea typeface="Arial Rounded MT Bold" charset="0"/>
                <a:cs typeface="Arial Rounded MT Bold" charset="0"/>
              </a:rPr>
              <a:t>th</a:t>
            </a:r>
            <a:r>
              <a:rPr lang="en-US" sz="2400" baseline="30000" dirty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parse tree </a:t>
            </a: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rooted at S</a:t>
            </a:r>
          </a:p>
          <a:p>
            <a:pPr marL="0" indent="0" algn="ctr">
              <a:buNone/>
            </a:pPr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sz="2400" dirty="0">
              <a:ea typeface="Arial Rounded MT Bold" charset="0"/>
              <a:cs typeface="Arial Rounded MT Bold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272343" y="2490999"/>
            <a:ext cx="6755126" cy="2415668"/>
            <a:chOff x="1074422" y="3627944"/>
            <a:chExt cx="6755126" cy="2415668"/>
          </a:xfrm>
        </p:grpSpPr>
        <p:graphicFrame>
          <p:nvGraphicFramePr>
            <p:cNvPr id="6" name="Shape 230"/>
            <p:cNvGraphicFramePr/>
            <p:nvPr>
              <p:extLst>
                <p:ext uri="{D42A27DB-BD31-4B8C-83A1-F6EECF244321}">
                  <p14:modId xmlns:p14="http://schemas.microsoft.com/office/powerpoint/2010/main" val="1087581593"/>
                </p:ext>
              </p:extLst>
            </p:nvPr>
          </p:nvGraphicFramePr>
          <p:xfrm>
            <a:off x="1074422" y="3627944"/>
            <a:ext cx="6755126" cy="559258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965018"/>
                  <a:gridCol w="965018"/>
                  <a:gridCol w="893172"/>
                  <a:gridCol w="1036864"/>
                  <a:gridCol w="965018"/>
                  <a:gridCol w="965018"/>
                  <a:gridCol w="965018"/>
                </a:tblGrid>
                <a:tr h="559258"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-US" sz="1900" dirty="0" smtClean="0"/>
                          <a:t>0</a:t>
                        </a:r>
                        <a:endParaRPr lang="en" sz="1900" dirty="0"/>
                      </a:p>
                    </a:txBody>
                    <a:tcPr marL="91425" marR="91425" marT="121900" marB="121900"/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-US" sz="1900" dirty="0" smtClean="0"/>
                          <a:t>1</a:t>
                        </a:r>
                        <a:endParaRPr lang="en" sz="1900" dirty="0"/>
                      </a:p>
                    </a:txBody>
                    <a:tcPr marL="91425" marR="91425" marT="121900" marB="121900"/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-US" sz="1900" dirty="0" smtClean="0"/>
                          <a:t>2</a:t>
                        </a:r>
                        <a:endParaRPr lang="en" sz="1900" dirty="0"/>
                      </a:p>
                    </a:txBody>
                    <a:tcPr marL="91425" marR="91425" marT="121900" marB="121900"/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-US" sz="1900" dirty="0" smtClean="0"/>
                          <a:t>3</a:t>
                        </a:r>
                        <a:endParaRPr lang="en" sz="1900" dirty="0"/>
                      </a:p>
                    </a:txBody>
                    <a:tcPr marL="91425" marR="91425" marT="121900" marB="121900"/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-US" sz="1900" dirty="0" smtClean="0"/>
                          <a:t>4</a:t>
                        </a:r>
                        <a:endParaRPr lang="en" sz="1900" dirty="0"/>
                      </a:p>
                    </a:txBody>
                    <a:tcPr marL="91425" marR="91425" marT="121900" marB="121900"/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-US" sz="1900" dirty="0" smtClean="0"/>
                          <a:t>5</a:t>
                        </a:r>
                        <a:endParaRPr lang="en" sz="1900" dirty="0"/>
                      </a:p>
                    </a:txBody>
                    <a:tcPr marL="91425" marR="91425" marT="121900" marB="121900"/>
                  </a:tc>
                  <a:tc>
                    <a:txBody>
                      <a:bodyPr/>
                      <a:lstStyle/>
                      <a:p>
                        <a:pPr lvl="0" algn="ctr" rtl="0">
                          <a:spcBef>
                            <a:spcPts val="0"/>
                          </a:spcBef>
                          <a:buNone/>
                        </a:pPr>
                        <a:r>
                          <a:rPr lang="en-US" sz="1900" dirty="0" smtClean="0"/>
                          <a:t>…</a:t>
                        </a:r>
                        <a:endParaRPr lang="en" sz="1900" dirty="0"/>
                      </a:p>
                    </a:txBody>
                    <a:tcPr marL="91425" marR="91425" marT="121900" marB="121900"/>
                  </a:tc>
                </a:tr>
              </a:tbl>
            </a:graphicData>
          </a:graphic>
        </p:graphicFrame>
        <p:sp>
          <p:nvSpPr>
            <p:cNvPr id="7" name="Shape 231"/>
            <p:cNvSpPr/>
            <p:nvPr/>
          </p:nvSpPr>
          <p:spPr>
            <a:xfrm>
              <a:off x="1464602" y="4576939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232"/>
            <p:cNvSpPr/>
            <p:nvPr/>
          </p:nvSpPr>
          <p:spPr>
            <a:xfrm>
              <a:off x="2400348" y="4576939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233"/>
            <p:cNvSpPr/>
            <p:nvPr/>
          </p:nvSpPr>
          <p:spPr>
            <a:xfrm>
              <a:off x="2264048" y="4983339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234"/>
            <p:cNvSpPr/>
            <p:nvPr/>
          </p:nvSpPr>
          <p:spPr>
            <a:xfrm>
              <a:off x="2588448" y="4983339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2" name="Shape 236"/>
            <p:cNvCxnSpPr/>
            <p:nvPr/>
          </p:nvCxnSpPr>
          <p:spPr>
            <a:xfrm>
              <a:off x="2560998" y="4791791"/>
              <a:ext cx="121500" cy="20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3" name="Shape 237"/>
            <p:cNvSpPr/>
            <p:nvPr/>
          </p:nvSpPr>
          <p:spPr>
            <a:xfrm>
              <a:off x="3315500" y="4540160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238"/>
            <p:cNvSpPr/>
            <p:nvPr/>
          </p:nvSpPr>
          <p:spPr>
            <a:xfrm>
              <a:off x="3503600" y="4946560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5" name="Shape 239"/>
            <p:cNvCxnSpPr/>
            <p:nvPr/>
          </p:nvCxnSpPr>
          <p:spPr>
            <a:xfrm>
              <a:off x="3476150" y="4755012"/>
              <a:ext cx="121500" cy="20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6" name="Shape 240"/>
            <p:cNvSpPr/>
            <p:nvPr/>
          </p:nvSpPr>
          <p:spPr>
            <a:xfrm>
              <a:off x="3736400" y="5368860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17" name="Shape 241"/>
            <p:cNvCxnSpPr/>
            <p:nvPr/>
          </p:nvCxnSpPr>
          <p:spPr>
            <a:xfrm>
              <a:off x="3664153" y="5161172"/>
              <a:ext cx="166200" cy="21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8" name="Shape 242"/>
            <p:cNvSpPr/>
            <p:nvPr/>
          </p:nvSpPr>
          <p:spPr>
            <a:xfrm>
              <a:off x="4347655" y="4519673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243"/>
            <p:cNvSpPr/>
            <p:nvPr/>
          </p:nvSpPr>
          <p:spPr>
            <a:xfrm>
              <a:off x="4211355" y="4926073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44"/>
            <p:cNvSpPr/>
            <p:nvPr/>
          </p:nvSpPr>
          <p:spPr>
            <a:xfrm>
              <a:off x="4535755" y="4926073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1" name="Shape 245"/>
            <p:cNvCxnSpPr/>
            <p:nvPr/>
          </p:nvCxnSpPr>
          <p:spPr>
            <a:xfrm flipH="1">
              <a:off x="4371908" y="4769364"/>
              <a:ext cx="69900" cy="20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2" name="Shape 246"/>
            <p:cNvCxnSpPr/>
            <p:nvPr/>
          </p:nvCxnSpPr>
          <p:spPr>
            <a:xfrm>
              <a:off x="4508305" y="4734525"/>
              <a:ext cx="121500" cy="20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3" name="Shape 247"/>
            <p:cNvSpPr/>
            <p:nvPr/>
          </p:nvSpPr>
          <p:spPr>
            <a:xfrm>
              <a:off x="4768555" y="5348373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4" name="Shape 248"/>
            <p:cNvCxnSpPr/>
            <p:nvPr/>
          </p:nvCxnSpPr>
          <p:spPr>
            <a:xfrm>
              <a:off x="4696308" y="5140685"/>
              <a:ext cx="166200" cy="21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25" name="Shape 249"/>
            <p:cNvSpPr/>
            <p:nvPr/>
          </p:nvSpPr>
          <p:spPr>
            <a:xfrm>
              <a:off x="4475005" y="5348373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26" name="Shape 250"/>
            <p:cNvCxnSpPr/>
            <p:nvPr/>
          </p:nvCxnSpPr>
          <p:spPr>
            <a:xfrm flipH="1">
              <a:off x="4569205" y="5175525"/>
              <a:ext cx="60600" cy="184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27" name="Shape 251"/>
            <p:cNvCxnSpPr/>
            <p:nvPr/>
          </p:nvCxnSpPr>
          <p:spPr>
            <a:xfrm>
              <a:off x="1538411" y="4187202"/>
              <a:ext cx="20241" cy="40128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lg" len="lg"/>
              <a:tailEnd type="triangle" w="lg" len="lg"/>
            </a:ln>
          </p:spPr>
        </p:cxnSp>
        <p:cxnSp>
          <p:nvCxnSpPr>
            <p:cNvPr id="28" name="Shape 252"/>
            <p:cNvCxnSpPr>
              <a:endCxn id="8" idx="0"/>
            </p:cNvCxnSpPr>
            <p:nvPr/>
          </p:nvCxnSpPr>
          <p:spPr>
            <a:xfrm>
              <a:off x="2494302" y="4195917"/>
              <a:ext cx="1698" cy="381022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lg" len="lg"/>
              <a:tailEnd type="triangle" w="lg" len="lg"/>
            </a:ln>
          </p:spPr>
        </p:cxnSp>
        <p:cxnSp>
          <p:nvCxnSpPr>
            <p:cNvPr id="29" name="Shape 253"/>
            <p:cNvCxnSpPr>
              <a:endCxn id="13" idx="0"/>
            </p:cNvCxnSpPr>
            <p:nvPr/>
          </p:nvCxnSpPr>
          <p:spPr>
            <a:xfrm>
              <a:off x="3383448" y="4195917"/>
              <a:ext cx="27704" cy="344243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lg" len="lg"/>
              <a:tailEnd type="triangle" w="lg" len="lg"/>
            </a:ln>
          </p:spPr>
        </p:cxnSp>
        <p:cxnSp>
          <p:nvCxnSpPr>
            <p:cNvPr id="30" name="Shape 254"/>
            <p:cNvCxnSpPr/>
            <p:nvPr/>
          </p:nvCxnSpPr>
          <p:spPr>
            <a:xfrm>
              <a:off x="4371908" y="4195917"/>
              <a:ext cx="3293" cy="370148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lg" len="lg"/>
              <a:tailEnd type="triangle" w="lg" len="lg"/>
            </a:ln>
          </p:spPr>
        </p:cxnSp>
        <p:cxnSp>
          <p:nvCxnSpPr>
            <p:cNvPr id="31" name="Shape 239"/>
            <p:cNvCxnSpPr>
              <a:stCxn id="8" idx="3"/>
              <a:endCxn id="9" idx="0"/>
            </p:cNvCxnSpPr>
            <p:nvPr/>
          </p:nvCxnSpPr>
          <p:spPr>
            <a:xfrm flipH="1">
              <a:off x="2359700" y="4789860"/>
              <a:ext cx="68664" cy="193479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48" name="Shape 242"/>
            <p:cNvSpPr/>
            <p:nvPr/>
          </p:nvSpPr>
          <p:spPr>
            <a:xfrm>
              <a:off x="5402939" y="4511058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243"/>
            <p:cNvSpPr/>
            <p:nvPr/>
          </p:nvSpPr>
          <p:spPr>
            <a:xfrm>
              <a:off x="5266639" y="4917458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244"/>
            <p:cNvSpPr/>
            <p:nvPr/>
          </p:nvSpPr>
          <p:spPr>
            <a:xfrm>
              <a:off x="5591039" y="4917458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51" name="Shape 245"/>
            <p:cNvCxnSpPr/>
            <p:nvPr/>
          </p:nvCxnSpPr>
          <p:spPr>
            <a:xfrm flipH="1">
              <a:off x="5427192" y="4760749"/>
              <a:ext cx="69900" cy="20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52" name="Shape 246"/>
            <p:cNvCxnSpPr/>
            <p:nvPr/>
          </p:nvCxnSpPr>
          <p:spPr>
            <a:xfrm>
              <a:off x="5563589" y="4725910"/>
              <a:ext cx="121500" cy="20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53" name="Shape 247"/>
            <p:cNvSpPr/>
            <p:nvPr/>
          </p:nvSpPr>
          <p:spPr>
            <a:xfrm>
              <a:off x="5823839" y="5339758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54" name="Shape 248"/>
            <p:cNvCxnSpPr/>
            <p:nvPr/>
          </p:nvCxnSpPr>
          <p:spPr>
            <a:xfrm>
              <a:off x="5751592" y="5132070"/>
              <a:ext cx="166200" cy="21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57" name="Shape 254"/>
            <p:cNvCxnSpPr>
              <a:endCxn id="48" idx="0"/>
            </p:cNvCxnSpPr>
            <p:nvPr/>
          </p:nvCxnSpPr>
          <p:spPr>
            <a:xfrm>
              <a:off x="5457943" y="4195917"/>
              <a:ext cx="40648" cy="31514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lg" len="lg"/>
              <a:tailEnd type="triangle" w="lg" len="lg"/>
            </a:ln>
          </p:spPr>
        </p:cxnSp>
        <p:sp>
          <p:nvSpPr>
            <p:cNvPr id="68" name="Shape 242"/>
            <p:cNvSpPr/>
            <p:nvPr/>
          </p:nvSpPr>
          <p:spPr>
            <a:xfrm>
              <a:off x="6398309" y="4505560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243"/>
            <p:cNvSpPr/>
            <p:nvPr/>
          </p:nvSpPr>
          <p:spPr>
            <a:xfrm>
              <a:off x="6262009" y="4911960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244"/>
            <p:cNvSpPr/>
            <p:nvPr/>
          </p:nvSpPr>
          <p:spPr>
            <a:xfrm>
              <a:off x="6586409" y="4911960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1" name="Shape 245"/>
            <p:cNvCxnSpPr/>
            <p:nvPr/>
          </p:nvCxnSpPr>
          <p:spPr>
            <a:xfrm flipH="1">
              <a:off x="6422562" y="4755251"/>
              <a:ext cx="69900" cy="203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72" name="Shape 246"/>
            <p:cNvCxnSpPr/>
            <p:nvPr/>
          </p:nvCxnSpPr>
          <p:spPr>
            <a:xfrm>
              <a:off x="6592838" y="4710601"/>
              <a:ext cx="87621" cy="21291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73" name="Shape 247"/>
            <p:cNvSpPr/>
            <p:nvPr/>
          </p:nvSpPr>
          <p:spPr>
            <a:xfrm>
              <a:off x="6819209" y="5334260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74" name="Shape 248"/>
            <p:cNvCxnSpPr/>
            <p:nvPr/>
          </p:nvCxnSpPr>
          <p:spPr>
            <a:xfrm>
              <a:off x="6746962" y="5126572"/>
              <a:ext cx="166200" cy="2193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75" name="Shape 254"/>
            <p:cNvCxnSpPr>
              <a:endCxn id="68" idx="0"/>
            </p:cNvCxnSpPr>
            <p:nvPr/>
          </p:nvCxnSpPr>
          <p:spPr>
            <a:xfrm>
              <a:off x="6453313" y="4190419"/>
              <a:ext cx="40648" cy="315141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dot"/>
              <a:round/>
              <a:headEnd type="none" w="lg" len="lg"/>
              <a:tailEnd type="triangle" w="lg" len="lg"/>
            </a:ln>
          </p:spPr>
        </p:cxnSp>
        <p:sp>
          <p:nvSpPr>
            <p:cNvPr id="80" name="Shape 247"/>
            <p:cNvSpPr/>
            <p:nvPr/>
          </p:nvSpPr>
          <p:spPr>
            <a:xfrm>
              <a:off x="6470385" y="5399312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81" name="Shape 248"/>
            <p:cNvCxnSpPr>
              <a:stCxn id="70" idx="4"/>
              <a:endCxn id="80" idx="0"/>
            </p:cNvCxnSpPr>
            <p:nvPr/>
          </p:nvCxnSpPr>
          <p:spPr>
            <a:xfrm flipH="1">
              <a:off x="6566037" y="5161412"/>
              <a:ext cx="116024" cy="2379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84" name="Shape 247"/>
            <p:cNvSpPr/>
            <p:nvPr/>
          </p:nvSpPr>
          <p:spPr>
            <a:xfrm>
              <a:off x="6470385" y="5794160"/>
              <a:ext cx="191304" cy="249452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cxnSp>
          <p:nvCxnSpPr>
            <p:cNvPr id="85" name="Shape 248"/>
            <p:cNvCxnSpPr>
              <a:stCxn id="80" idx="4"/>
              <a:endCxn id="84" idx="0"/>
            </p:cNvCxnSpPr>
            <p:nvPr/>
          </p:nvCxnSpPr>
          <p:spPr>
            <a:xfrm>
              <a:off x="6566037" y="5648764"/>
              <a:ext cx="0" cy="145396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01602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072748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Random Lookup - Illustration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93440" y="1471266"/>
            <a:ext cx="229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T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→ 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P </a:t>
            </a:r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Q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 | </a:t>
            </a:r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b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 P   </a:t>
            </a:r>
            <a:endParaRPr lang="hu-HU" sz="2400" dirty="0"/>
          </a:p>
          <a:p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P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→ 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a  | Q P</a:t>
            </a:r>
          </a:p>
          <a:p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Q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→ 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b </a:t>
            </a:r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| P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 Q</a:t>
            </a:r>
          </a:p>
        </p:txBody>
      </p:sp>
      <p:sp>
        <p:nvSpPr>
          <p:cNvPr id="32" name="Oval 31"/>
          <p:cNvSpPr/>
          <p:nvPr/>
        </p:nvSpPr>
        <p:spPr>
          <a:xfrm>
            <a:off x="4406215" y="1438508"/>
            <a:ext cx="1338753" cy="64462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100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798558" y="3057469"/>
            <a:ext cx="969384" cy="64462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Q,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5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74638" y="3037254"/>
            <a:ext cx="977502" cy="64462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4</a:t>
            </a:r>
          </a:p>
        </p:txBody>
      </p:sp>
      <p:cxnSp>
        <p:nvCxnSpPr>
          <p:cNvPr id="5" name="Straight Arrow Connector 4"/>
          <p:cNvCxnSpPr>
            <a:stCxn id="32" idx="4"/>
            <a:endCxn id="76" idx="0"/>
          </p:cNvCxnSpPr>
          <p:nvPr/>
        </p:nvCxnSpPr>
        <p:spPr>
          <a:xfrm>
            <a:off x="5075592" y="2083135"/>
            <a:ext cx="0" cy="270773"/>
          </a:xfrm>
          <a:prstGeom prst="straightConnector1">
            <a:avLst/>
          </a:prstGeom>
          <a:ln w="158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6" idx="2"/>
            <a:endCxn id="34" idx="7"/>
          </p:cNvCxnSpPr>
          <p:nvPr/>
        </p:nvCxnSpPr>
        <p:spPr>
          <a:xfrm flipH="1">
            <a:off x="3708988" y="2831937"/>
            <a:ext cx="1366604" cy="29972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6" idx="2"/>
            <a:endCxn id="33" idx="0"/>
          </p:cNvCxnSpPr>
          <p:nvPr/>
        </p:nvCxnSpPr>
        <p:spPr>
          <a:xfrm>
            <a:off x="5075592" y="2831937"/>
            <a:ext cx="2207658" cy="22553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3" idx="4"/>
            <a:endCxn id="99" idx="0"/>
          </p:cNvCxnSpPr>
          <p:nvPr/>
        </p:nvCxnSpPr>
        <p:spPr>
          <a:xfrm flipH="1">
            <a:off x="7263540" y="3702096"/>
            <a:ext cx="19710" cy="20420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99" idx="2"/>
            <a:endCxn id="104" idx="0"/>
          </p:cNvCxnSpPr>
          <p:nvPr/>
        </p:nvCxnSpPr>
        <p:spPr>
          <a:xfrm flipH="1">
            <a:off x="6433709" y="4384328"/>
            <a:ext cx="829831" cy="32062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9" idx="2"/>
            <a:endCxn id="105" idx="0"/>
          </p:cNvCxnSpPr>
          <p:nvPr/>
        </p:nvCxnSpPr>
        <p:spPr>
          <a:xfrm>
            <a:off x="7263540" y="4384328"/>
            <a:ext cx="1137033" cy="32062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4406215" y="2353908"/>
            <a:ext cx="1338753" cy="478029"/>
          </a:xfrm>
          <a:prstGeom prst="round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P Q,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50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6759137" y="3906299"/>
            <a:ext cx="1008805" cy="478029"/>
          </a:xfrm>
          <a:prstGeom prst="round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Q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4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944958" y="4704952"/>
            <a:ext cx="977502" cy="64462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935591" y="4704951"/>
            <a:ext cx="929964" cy="64462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Q,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435287" y="1937409"/>
            <a:ext cx="230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Choose step 1</a:t>
            </a:r>
            <a:endParaRPr lang="en-US" sz="2400" dirty="0"/>
          </a:p>
        </p:txBody>
      </p:sp>
      <p:sp>
        <p:nvSpPr>
          <p:cNvPr id="113" name="Rectangle 112"/>
          <p:cNvSpPr/>
          <p:nvPr/>
        </p:nvSpPr>
        <p:spPr>
          <a:xfrm>
            <a:off x="4324765" y="3037254"/>
            <a:ext cx="2075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Arial Rounded MT Bold" panose="020F0704030504030204" pitchFamily="34" charset="0"/>
              </a:rPr>
              <a:t>Unpair</a:t>
            </a:r>
            <a:r>
              <a:rPr lang="en-US" sz="2400" dirty="0" smtClean="0">
                <a:latin typeface="Arial Rounded MT Bold" panose="020F0704030504030204" pitchFamily="34" charset="0"/>
              </a:rPr>
              <a:t> step  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29" idx="2"/>
            <a:endCxn id="30" idx="0"/>
          </p:cNvCxnSpPr>
          <p:nvPr/>
        </p:nvCxnSpPr>
        <p:spPr>
          <a:xfrm flipH="1">
            <a:off x="2630263" y="4384328"/>
            <a:ext cx="733126" cy="22097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9" idx="2"/>
            <a:endCxn id="35" idx="0"/>
          </p:cNvCxnSpPr>
          <p:nvPr/>
        </p:nvCxnSpPr>
        <p:spPr>
          <a:xfrm>
            <a:off x="3363389" y="4384328"/>
            <a:ext cx="886075" cy="247545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5" idx="4"/>
            <a:endCxn id="82" idx="0"/>
          </p:cNvCxnSpPr>
          <p:nvPr/>
        </p:nvCxnSpPr>
        <p:spPr>
          <a:xfrm>
            <a:off x="4249464" y="5276500"/>
            <a:ext cx="0" cy="39370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2858986" y="3906299"/>
            <a:ext cx="1008805" cy="478029"/>
          </a:xfrm>
          <a:prstGeom prst="round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Q P,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141512" y="4605306"/>
            <a:ext cx="977502" cy="64462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Q,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784482" y="4631873"/>
            <a:ext cx="929964" cy="644627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6" name="Straight Arrow Connector 35"/>
          <p:cNvCxnSpPr>
            <a:stCxn id="34" idx="4"/>
            <a:endCxn id="29" idx="0"/>
          </p:cNvCxnSpPr>
          <p:nvPr/>
        </p:nvCxnSpPr>
        <p:spPr>
          <a:xfrm>
            <a:off x="3363389" y="3681881"/>
            <a:ext cx="0" cy="224418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3911583" y="5670201"/>
            <a:ext cx="675761" cy="461889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0" name="Straight Arrow Connector 89"/>
          <p:cNvCxnSpPr>
            <a:stCxn id="30" idx="4"/>
          </p:cNvCxnSpPr>
          <p:nvPr/>
        </p:nvCxnSpPr>
        <p:spPr>
          <a:xfrm flipH="1">
            <a:off x="1593381" y="5249933"/>
            <a:ext cx="1036882" cy="409809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30" idx="4"/>
          </p:cNvCxnSpPr>
          <p:nvPr/>
        </p:nvCxnSpPr>
        <p:spPr>
          <a:xfrm>
            <a:off x="2630263" y="5249933"/>
            <a:ext cx="496032" cy="56832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104" idx="4"/>
          </p:cNvCxnSpPr>
          <p:nvPr/>
        </p:nvCxnSpPr>
        <p:spPr>
          <a:xfrm flipH="1">
            <a:off x="5861127" y="5349579"/>
            <a:ext cx="572582" cy="32062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04" idx="4"/>
            <a:endCxn id="62" idx="3"/>
          </p:cNvCxnSpPr>
          <p:nvPr/>
        </p:nvCxnSpPr>
        <p:spPr>
          <a:xfrm>
            <a:off x="6433709" y="5349579"/>
            <a:ext cx="95747" cy="39295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105" idx="4"/>
          </p:cNvCxnSpPr>
          <p:nvPr/>
        </p:nvCxnSpPr>
        <p:spPr>
          <a:xfrm flipH="1">
            <a:off x="8023860" y="5349578"/>
            <a:ext cx="376713" cy="456862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105" idx="4"/>
          </p:cNvCxnSpPr>
          <p:nvPr/>
        </p:nvCxnSpPr>
        <p:spPr>
          <a:xfrm>
            <a:off x="8400573" y="5349578"/>
            <a:ext cx="464982" cy="484586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661970" y="3436452"/>
            <a:ext cx="230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Choose step 2</a:t>
            </a:r>
            <a:endParaRPr lang="en-US" sz="2400" dirty="0"/>
          </a:p>
        </p:txBody>
      </p:sp>
      <p:sp>
        <p:nvSpPr>
          <p:cNvPr id="43" name="Oval 42"/>
          <p:cNvSpPr/>
          <p:nvPr/>
        </p:nvSpPr>
        <p:spPr>
          <a:xfrm>
            <a:off x="3033227" y="6065800"/>
            <a:ext cx="675761" cy="461889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b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972700" y="6129297"/>
            <a:ext cx="675761" cy="461889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b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71374" y="5545661"/>
            <a:ext cx="871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60" name="Oval 59"/>
          <p:cNvSpPr/>
          <p:nvPr/>
        </p:nvSpPr>
        <p:spPr>
          <a:xfrm>
            <a:off x="8451320" y="5901145"/>
            <a:ext cx="663450" cy="461889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b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253885" y="5810733"/>
            <a:ext cx="663450" cy="461889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b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03928" y="5511696"/>
            <a:ext cx="52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63" name="Oval 62"/>
          <p:cNvSpPr/>
          <p:nvPr/>
        </p:nvSpPr>
        <p:spPr>
          <a:xfrm>
            <a:off x="6284324" y="5834857"/>
            <a:ext cx="663450" cy="461889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a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436217" y="5841758"/>
            <a:ext cx="663450" cy="461889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b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37809" y="5428910"/>
            <a:ext cx="525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8" name="Oval 77"/>
          <p:cNvSpPr/>
          <p:nvPr/>
        </p:nvSpPr>
        <p:spPr>
          <a:xfrm>
            <a:off x="900595" y="5756898"/>
            <a:ext cx="675761" cy="461889"/>
          </a:xfrm>
          <a:prstGeom prst="ellipse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+mj-lt"/>
              </a:rPr>
              <a:t>b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1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76" grpId="0" animBg="1"/>
      <p:bldP spid="99" grpId="0" animBg="1"/>
      <p:bldP spid="104" grpId="0" animBg="1"/>
      <p:bldP spid="105" grpId="0" animBg="1"/>
      <p:bldP spid="112" grpId="0"/>
      <p:bldP spid="113" grpId="0"/>
      <p:bldP spid="29" grpId="0" animBg="1"/>
      <p:bldP spid="30" grpId="0" animBg="1"/>
      <p:bldP spid="35" grpId="0" animBg="1"/>
      <p:bldP spid="82" grpId="0" animBg="1"/>
      <p:bldP spid="40" grpId="0"/>
      <p:bldP spid="43" grpId="0" animBg="1"/>
      <p:bldP spid="44" grpId="0" animBg="1"/>
      <p:bldP spid="18" grpId="0"/>
      <p:bldP spid="60" grpId="0" animBg="1"/>
      <p:bldP spid="61" grpId="0" animBg="1"/>
      <p:bldP spid="62" grpId="0"/>
      <p:bldP spid="63" grpId="0" animBg="1"/>
      <p:bldP spid="72" grpId="0" animBg="1"/>
      <p:bldP spid="75" grpId="0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Advanced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Parametrized</a:t>
            </a: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by word length</a:t>
            </a:r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ea typeface="Arial Rounded MT Bold" charset="0"/>
                <a:cs typeface="Arial Rounded MT Bold" charset="0"/>
              </a:rPr>
              <a:t>Enumerates only parse trees of words of specified length</a:t>
            </a:r>
          </a:p>
          <a:p>
            <a:pPr marL="0" indent="0" algn="ctr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2400" dirty="0">
                <a:latin typeface="Arial Rounded MT Bold" charset="0"/>
                <a:ea typeface="Arial Rounded MT Bold" charset="0"/>
                <a:cs typeface="Arial Rounded MT Bold" charset="0"/>
              </a:rPr>
              <a:t>Uniform random sampling of parse trees</a:t>
            </a:r>
          </a:p>
          <a:p>
            <a:pPr marL="0" indent="0" algn="ctr">
              <a:buNone/>
            </a:pPr>
            <a:r>
              <a:rPr lang="en-US" sz="2400" dirty="0">
                <a:ea typeface="Arial Rounded MT Bold" charset="0"/>
                <a:cs typeface="Arial Rounded MT Bold" charset="0"/>
              </a:rPr>
              <a:t>Supports sampling uniformly from parse trees </a:t>
            </a:r>
          </a:p>
          <a:p>
            <a:pPr marL="0" indent="0" algn="ctr">
              <a:buNone/>
            </a:pPr>
            <a:r>
              <a:rPr lang="en-US" sz="2400" dirty="0">
                <a:ea typeface="Arial Rounded MT Bold" charset="0"/>
                <a:cs typeface="Arial Rounded MT Bold" charset="0"/>
              </a:rPr>
              <a:t>of words of given length</a:t>
            </a:r>
          </a:p>
          <a:p>
            <a:pPr marL="0" indent="0" algn="ctr">
              <a:buNone/>
            </a:pPr>
            <a:endParaRPr lang="en-US" sz="2400" dirty="0" smtClean="0"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Fair Enumeration	</a:t>
            </a:r>
          </a:p>
          <a:p>
            <a:pPr marL="0" indent="0" algn="ctr">
              <a:buNone/>
            </a:pPr>
            <a:r>
              <a:rPr lang="en-US" sz="2400" dirty="0" smtClean="0">
                <a:ea typeface="Arial Rounded MT Bold" charset="0"/>
                <a:cs typeface="Arial Rounded MT Bold" charset="0"/>
              </a:rPr>
              <a:t>Fair usage of productions and non-terminals</a:t>
            </a:r>
          </a:p>
          <a:p>
            <a:pPr marL="0" indent="0" algn="ctr">
              <a:buNone/>
            </a:pPr>
            <a:endParaRPr lang="en-US" sz="24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endParaRPr lang="en-US" sz="24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endParaRPr lang="en-US" sz="24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latin typeface="Arial Rounded MT Bold" panose="020F0704030504030204" pitchFamily="34" charset="0"/>
              </a:rPr>
              <a:t>Proving Equivalence</a:t>
            </a:r>
            <a:r>
              <a:rPr lang="en-US" sz="5000" dirty="0">
                <a:latin typeface="Arial Rounded MT Bold" panose="020F0704030504030204" pitchFamily="34" charset="0"/>
              </a:rPr>
              <a:t/>
            </a:r>
            <a:br>
              <a:rPr lang="en-US" sz="5000" dirty="0">
                <a:latin typeface="Arial Rounded MT Bold" panose="020F0704030504030204" pitchFamily="34" charset="0"/>
              </a:rPr>
            </a:b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475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Theoretical Algorithms for Equivalence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282536" y="1816924"/>
            <a:ext cx="5799362" cy="50410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Deterministic Grammars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G. </a:t>
            </a:r>
            <a:r>
              <a:rPr lang="en-US" dirty="0" err="1" smtClean="0">
                <a:solidFill>
                  <a:schemeClr val="tx1"/>
                </a:solidFill>
              </a:rPr>
              <a:t>Snizergues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1579417" y="2671948"/>
            <a:ext cx="6596743" cy="347946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Sub-deterministic grammars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Valiant</a:t>
            </a:r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		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		Harrison &amp; Havel</a:t>
            </a: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15687" y="3503221"/>
            <a:ext cx="3362696" cy="320976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LL(k)</a:t>
            </a:r>
          </a:p>
          <a:p>
            <a:pPr algn="ctr"/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Olshansky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Pnueli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Rosenkrantz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&amp; Stearns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171699" y="4872308"/>
            <a:ext cx="1650671" cy="171004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LL(1)</a:t>
            </a:r>
          </a:p>
          <a:p>
            <a:pPr algn="ctr"/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Korenjak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&amp;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Hopcroft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Our Algorithm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Combines </a:t>
            </a:r>
          </a:p>
          <a:p>
            <a:pPr marL="0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	</a:t>
            </a:r>
            <a:r>
              <a:rPr lang="en-US" sz="2400" dirty="0" err="1"/>
              <a:t>Korenjak</a:t>
            </a:r>
            <a:r>
              <a:rPr lang="en-US" sz="2400" dirty="0"/>
              <a:t> &amp; </a:t>
            </a:r>
            <a:r>
              <a:rPr lang="en-US" sz="2400" dirty="0" err="1" smtClean="0"/>
              <a:t>Hopcroft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	</a:t>
            </a:r>
            <a:r>
              <a:rPr lang="en-US" sz="2400" dirty="0" smtClean="0"/>
              <a:t>Harrison &amp; Havel</a:t>
            </a:r>
          </a:p>
          <a:p>
            <a:pPr marL="0" indent="0">
              <a:buNone/>
            </a:pPr>
            <a:r>
              <a:rPr lang="en-US" sz="2400" dirty="0">
                <a:latin typeface="Arial Rounded MT Bold" panose="020F0704030504030204" pitchFamily="34" charset="0"/>
              </a:rPr>
              <a:t>	</a:t>
            </a:r>
            <a:r>
              <a:rPr lang="en-US" sz="2400" dirty="0" err="1"/>
              <a:t>Olshansky</a:t>
            </a:r>
            <a:r>
              <a:rPr lang="en-US" sz="2400" dirty="0"/>
              <a:t> &amp; </a:t>
            </a:r>
            <a:r>
              <a:rPr lang="en-US" sz="2400" dirty="0" err="1" smtClean="0"/>
              <a:t>Pnueli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More General </a:t>
            </a:r>
            <a:endParaRPr lang="en-US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	</a:t>
            </a:r>
            <a:r>
              <a:rPr lang="en-US" sz="2400" dirty="0" smtClean="0"/>
              <a:t>Applies </a:t>
            </a:r>
            <a:r>
              <a:rPr lang="en-US" sz="2400" dirty="0"/>
              <a:t>to arbitrary, </a:t>
            </a:r>
            <a:r>
              <a:rPr lang="en-US" sz="2400" dirty="0" smtClean="0"/>
              <a:t>ambiguous grammars</a:t>
            </a:r>
          </a:p>
          <a:p>
            <a:pPr marL="0" indent="0">
              <a:buNone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Complete</a:t>
            </a:r>
            <a:r>
              <a:rPr lang="en-US" sz="2400" dirty="0" smtClean="0"/>
              <a:t> for LL(2) grammars</a:t>
            </a:r>
          </a:p>
          <a:p>
            <a:pPr marL="0" indent="0">
              <a:buNone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Practical </a:t>
            </a:r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sz="2400" dirty="0" smtClean="0"/>
              <a:t>Applied to grading pedagogical exercises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62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Overview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147" y="2939508"/>
            <a:ext cx="1388710" cy="1194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2269" y="1940748"/>
            <a:ext cx="3524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nit     -&gt;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pkg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mp* type*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field    -&gt; method |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…</a:t>
            </a:r>
          </a:p>
          <a:p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arglist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(,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)*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Right Arrow 9"/>
          <p:cNvSpPr/>
          <p:nvPr/>
        </p:nvSpPr>
        <p:spPr>
          <a:xfrm rot="1442668">
            <a:off x="3224095" y="2699450"/>
            <a:ext cx="464697" cy="36319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496631">
            <a:off x="3350269" y="4059203"/>
            <a:ext cx="464697" cy="36319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3599" y="3351863"/>
            <a:ext cx="3636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Context-free grammars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573967" y="2881046"/>
            <a:ext cx="352269" cy="36775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1641423" y="3829987"/>
            <a:ext cx="380334" cy="5021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 rot="1442668">
            <a:off x="5674186" y="4036989"/>
            <a:ext cx="464697" cy="36319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9496631">
            <a:off x="5617543" y="2757912"/>
            <a:ext cx="464697" cy="36319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144394" y="2301894"/>
            <a:ext cx="2579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Proven Equivalent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92713" y="4214566"/>
            <a:ext cx="291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Rounded MT Bold" panose="020F0704030504030204" pitchFamily="34" charset="0"/>
              </a:rPr>
              <a:t>Counter-examples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3599" y="4692529"/>
            <a:ext cx="4309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    -&gt;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-&gt;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annot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package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qname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mpd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-&gt;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 static?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qname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(. '*')? ;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5017770" y="4750880"/>
            <a:ext cx="4126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inal protected interface Id { } ;</a:t>
            </a:r>
          </a:p>
          <a:p>
            <a:r>
              <a:rPr lang="en-US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public </a:t>
            </a:r>
            <a:r>
              <a:rPr lang="en-US" dirty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synchronized </a:t>
            </a:r>
            <a:r>
              <a:rPr lang="en-US" dirty="0" err="1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enum</a:t>
            </a:r>
            <a:r>
              <a:rPr lang="en-US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 Id </a:t>
            </a:r>
            <a:r>
              <a:rPr lang="en-US" dirty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{ </a:t>
            </a:r>
            <a:r>
              <a:rPr lang="en-US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, }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4690" y="5892858"/>
            <a:ext cx="5185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Verifier for Grammar Equivalence</a:t>
            </a:r>
          </a:p>
        </p:txBody>
      </p:sp>
    </p:spTree>
    <p:extLst>
      <p:ext uri="{BB962C8B-B14F-4D97-AF65-F5344CB8AC3E}">
        <p14:creationId xmlns:p14="http://schemas.microsoft.com/office/powerpoint/2010/main" val="384016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Algorithm Illustration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1828801"/>
                <a:ext cx="7886700" cy="450074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dirty="0" smtClean="0"/>
                  <a:t>Two grammars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n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b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:r>
                  <a:rPr lang="en-US" sz="2400" dirty="0" smtClean="0">
                    <a:latin typeface="Arial Rounded MT Bold" charset="0"/>
                    <a:ea typeface="Arial Rounded MT Bold" charset="0"/>
                    <a:cs typeface="Arial Rounded MT Bold" charset="0"/>
                  </a:rPr>
                  <a:t>Goal: </a:t>
                </a:r>
                <a:r>
                  <a:rPr lang="en-US" sz="2400" dirty="0"/>
                  <a:t>T</a:t>
                </a:r>
                <a:r>
                  <a:rPr lang="en-US" sz="2400" dirty="0" smtClean="0"/>
                  <a:t>o find a derivation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𝑆</m:t>
                    </m:r>
                    <m:r>
                      <a:rPr lang="en-US" sz="2400" i="0">
                        <a:latin typeface="Cambria Math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400" i="0" smtClean="0">
                        <a:latin typeface="Cambria Math" charset="0"/>
                      </a:rPr>
                      <m:t>P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828801"/>
                <a:ext cx="7886700" cy="4500747"/>
              </a:xfrm>
              <a:blipFill rotWithShape="0">
                <a:blip r:embed="rId2"/>
                <a:stretch>
                  <a:fillRect t="-1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549731" y="2840711"/>
            <a:ext cx="2297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S → a T </a:t>
            </a:r>
            <a:endParaRPr lang="hu-HU" sz="2400" dirty="0"/>
          </a:p>
          <a:p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T → a T U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Calibri" charset="0"/>
              </a:rPr>
              <a:t>| </a:t>
            </a:r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b</a:t>
            </a:r>
          </a:p>
          <a:p>
            <a:r>
              <a:rPr lang="hu-HU" sz="2400" dirty="0" smtClean="0">
                <a:solidFill>
                  <a:srgbClr val="000000"/>
                </a:solidFill>
                <a:latin typeface="Calibri" charset="0"/>
              </a:rPr>
              <a:t>U → b</a:t>
            </a:r>
            <a:endParaRPr lang="hu-HU" sz="2400" dirty="0"/>
          </a:p>
        </p:txBody>
      </p:sp>
      <p:sp>
        <p:nvSpPr>
          <p:cNvPr id="15" name="Rectangle 14"/>
          <p:cNvSpPr/>
          <p:nvPr/>
        </p:nvSpPr>
        <p:spPr>
          <a:xfrm>
            <a:off x="5122225" y="2840711"/>
            <a:ext cx="27273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P → a R </a:t>
            </a:r>
          </a:p>
          <a:p>
            <a:r>
              <a:rPr lang="hu-HU" sz="2400" dirty="0"/>
              <a:t>R → a b b | a R b | </a:t>
            </a:r>
            <a:r>
              <a:rPr lang="hu-HU" sz="2400" dirty="0" smtClean="0"/>
              <a:t>b</a:t>
            </a:r>
          </a:p>
          <a:p>
            <a:endParaRPr lang="hu-HU" sz="2400" dirty="0"/>
          </a:p>
          <a:p>
            <a:pPr algn="ctr"/>
            <a:r>
              <a:rPr lang="hu-HU" sz="2400" dirty="0" err="1" smtClean="0">
                <a:latin typeface="Arial Rounded MT Bold" charset="0"/>
                <a:ea typeface="Arial Rounded MT Bold" charset="0"/>
                <a:cs typeface="Arial Rounded MT Bold" charset="0"/>
              </a:rPr>
              <a:t>Ambiguous</a:t>
            </a:r>
            <a:r>
              <a:rPr lang="hu-HU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90311"/>
            <a:ext cx="7886700" cy="902875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 Rounded MT Bold" panose="020F0704030504030204" pitchFamily="34" charset="0"/>
              </a:rPr>
              <a:t>Proving Equivalence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Rb</m:t>
                    </m:r>
                  </m:oMath>
                </a14:m>
                <a:r>
                  <a:rPr lang="en-US" sz="2400" dirty="0" smtClean="0"/>
                  <a:t>	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	 </a:t>
                </a: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Rb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b="0" i="1">
                          <a:latin typeface="Cambria Math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charset="0"/>
                        </a:rPr>
                        <m:t>     </m:t>
                      </m:r>
                      <m:r>
                        <a:rPr lang="en-US" sz="2400" b="0" i="1">
                          <a:latin typeface="Cambria Math" charset="0"/>
                        </a:rPr>
                        <m:t>    </m:t>
                      </m:r>
                      <m:r>
                        <a:rPr lang="en-US" sz="2400" i="1">
                          <a:latin typeface="Cambria Math" charset="0"/>
                        </a:rPr>
                        <m:t>      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U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>
                          <a:latin typeface="Cambria Math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T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R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ctr">
                  <a:buNone/>
                </a:pPr>
                <a:endParaRPr lang="en-US" sz="2400" i="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S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P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7377" y="953463"/>
            <a:ext cx="247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 → a T 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 → a T </a:t>
            </a:r>
            <a:r>
              <a:rPr lang="hu-HU" sz="2400" dirty="0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 </a:t>
            </a:r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| </a:t>
            </a:r>
            <a:r>
              <a:rPr lang="hu-HU" sz="2400" dirty="0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</a:t>
            </a:r>
          </a:p>
          <a:p>
            <a:r>
              <a:rPr lang="hu-HU" sz="2400" dirty="0" smtClean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 → b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1536" y="953463"/>
            <a:ext cx="2964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P → a R </a:t>
            </a:r>
          </a:p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R → a b b | a R b | </a:t>
            </a:r>
            <a:r>
              <a:rPr lang="hu-HU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b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19177" y="5106389"/>
            <a:ext cx="3116036" cy="3562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4644" y="3666019"/>
            <a:ext cx="3692067" cy="3277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64977" y="4429495"/>
            <a:ext cx="5975703" cy="6813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0686" y="3698797"/>
            <a:ext cx="2298700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823" y="3053893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T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1234901" y="306770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34496" y="2587402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T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b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587402"/>
                <a:ext cx="260244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071536" y="302864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1275964" y="260603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04264" y="259509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35213" y="2551625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8788" y="2551152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395179" y="5802916"/>
            <a:ext cx="2384732" cy="1046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90311"/>
            <a:ext cx="7886700" cy="902875"/>
          </a:xfrm>
        </p:spPr>
        <p:txBody>
          <a:bodyPr/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Proving Equivalence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Rb</m:t>
                    </m:r>
                  </m:oMath>
                </a14:m>
                <a:r>
                  <a:rPr lang="en-US" sz="2400" dirty="0" smtClean="0"/>
                  <a:t>	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	 </a:t>
                </a: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Rb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b="0" i="1">
                          <a:latin typeface="Cambria Math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charset="0"/>
                        </a:rPr>
                        <m:t>     </m:t>
                      </m:r>
                      <m:r>
                        <a:rPr lang="en-US" sz="2400" b="0" i="1">
                          <a:latin typeface="Cambria Math" charset="0"/>
                        </a:rPr>
                        <m:t>    </m:t>
                      </m:r>
                      <m:r>
                        <a:rPr lang="en-US" sz="2400" i="1">
                          <a:latin typeface="Cambria Math" charset="0"/>
                        </a:rPr>
                        <m:t>      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U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>
                          <a:latin typeface="Cambria Math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T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R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ctr">
                  <a:buNone/>
                </a:pPr>
                <a:endParaRPr lang="en-US" sz="2400" i="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S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P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7377" y="953463"/>
            <a:ext cx="247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 → a T 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 → a T U | b</a:t>
            </a: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 → b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1536" y="953463"/>
            <a:ext cx="2964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P → a R </a:t>
            </a:r>
          </a:p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R → a b b | a R b | </a:t>
            </a:r>
            <a:r>
              <a:rPr lang="hu-HU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b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48000" y="5106389"/>
            <a:ext cx="3087213" cy="14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4644" y="3666019"/>
            <a:ext cx="3692067" cy="3277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64977" y="4429495"/>
            <a:ext cx="5975703" cy="6813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0686" y="3698797"/>
            <a:ext cx="2298700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823" y="3053893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T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1234901" y="306770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34496" y="2587402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T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b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587402"/>
                <a:ext cx="260244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071536" y="302864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1275964" y="260603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04264" y="259509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35213" y="2551625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8788" y="2551152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109156" y="5317066"/>
            <a:ext cx="954248" cy="10950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8587" y="5027635"/>
            <a:ext cx="200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Branch Rule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395179" y="5802916"/>
            <a:ext cx="2384732" cy="1046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6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90311"/>
            <a:ext cx="7886700" cy="902875"/>
          </a:xfrm>
        </p:spPr>
        <p:txBody>
          <a:bodyPr/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Proving Equivalence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Rb</m:t>
                    </m:r>
                  </m:oMath>
                </a14:m>
                <a:r>
                  <a:rPr lang="en-US" sz="2400" dirty="0" smtClean="0"/>
                  <a:t>	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	 </a:t>
                </a: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Rb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b="0" i="1">
                          <a:latin typeface="Cambria Math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charset="0"/>
                        </a:rPr>
                        <m:t>     </m:t>
                      </m:r>
                      <m:r>
                        <a:rPr lang="en-US" sz="2400" b="0" i="1">
                          <a:latin typeface="Cambria Math" charset="0"/>
                        </a:rPr>
                        <m:t>    </m:t>
                      </m:r>
                      <m:r>
                        <a:rPr lang="en-US" sz="2400" i="1">
                          <a:latin typeface="Cambria Math" charset="0"/>
                        </a:rPr>
                        <m:t>      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U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>
                          <a:latin typeface="Cambria Math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T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R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ctr">
                  <a:buNone/>
                </a:pPr>
                <a:endParaRPr lang="en-US" sz="2400" i="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S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P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7377" y="953463"/>
            <a:ext cx="247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 → a T 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 → a T U | b</a:t>
            </a: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 → b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1536" y="953463"/>
            <a:ext cx="2964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P → a R </a:t>
            </a:r>
          </a:p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R → a b b | a R b | </a:t>
            </a:r>
            <a:r>
              <a:rPr lang="hu-HU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b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48000" y="5106389"/>
            <a:ext cx="3087213" cy="14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4644" y="3666019"/>
            <a:ext cx="3692067" cy="3277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64977" y="4429495"/>
            <a:ext cx="5975703" cy="6813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0686" y="3698797"/>
            <a:ext cx="2298700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823" y="3053893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T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1234901" y="306770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34496" y="2587402"/>
                <a:ext cx="2610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T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b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587402"/>
                <a:ext cx="261045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67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071536" y="302864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1275964" y="260603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04264" y="259509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35213" y="2551625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8788" y="2551152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464794" y="4588150"/>
            <a:ext cx="2215915" cy="109502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18587" y="5027635"/>
            <a:ext cx="200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Branch Rule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395179" y="5802916"/>
            <a:ext cx="2384732" cy="1046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7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90311"/>
            <a:ext cx="7886700" cy="902875"/>
          </a:xfrm>
        </p:spPr>
        <p:txBody>
          <a:bodyPr/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Proving Equivalence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Rb</m:t>
                    </m:r>
                  </m:oMath>
                </a14:m>
                <a:r>
                  <a:rPr lang="en-US" sz="2400" dirty="0" smtClean="0"/>
                  <a:t>	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	 </a:t>
                </a: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Rb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b="0" i="1">
                          <a:latin typeface="Cambria Math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charset="0"/>
                        </a:rPr>
                        <m:t>     </m:t>
                      </m:r>
                      <m:r>
                        <a:rPr lang="en-US" sz="2400" b="0" i="1">
                          <a:latin typeface="Cambria Math" charset="0"/>
                        </a:rPr>
                        <m:t>    </m:t>
                      </m:r>
                      <m:r>
                        <a:rPr lang="en-US" sz="2400" i="1">
                          <a:latin typeface="Cambria Math" charset="0"/>
                        </a:rPr>
                        <m:t>      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U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>
                          <a:latin typeface="Cambria Math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T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R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ctr">
                  <a:buNone/>
                </a:pPr>
                <a:endParaRPr lang="en-US" sz="2400" i="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S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P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7377" y="953463"/>
            <a:ext cx="247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 → a T 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 → a T U | b</a:t>
            </a: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 → b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1536" y="953463"/>
            <a:ext cx="2964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P → a R </a:t>
            </a:r>
          </a:p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R → a b b | a R b | </a:t>
            </a:r>
            <a:r>
              <a:rPr lang="hu-HU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b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48000" y="5106389"/>
            <a:ext cx="3087213" cy="14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4644" y="3666019"/>
            <a:ext cx="3692067" cy="3277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64977" y="4429495"/>
            <a:ext cx="5975703" cy="6813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10686" y="3698797"/>
            <a:ext cx="2298700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823" y="3053893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T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1234901" y="306770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34496" y="2587402"/>
                <a:ext cx="2610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T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b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587402"/>
                <a:ext cx="261045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67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071536" y="302864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1275964" y="260603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04264" y="259509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35213" y="2551625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8788" y="2551152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95179" y="5802916"/>
            <a:ext cx="2384732" cy="1046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791" y="5011749"/>
            <a:ext cx="20145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Equivalence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</a:t>
            </a:r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Inclusion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80269" y="3790674"/>
            <a:ext cx="6414551" cy="118241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90311"/>
            <a:ext cx="7886700" cy="902875"/>
          </a:xfrm>
        </p:spPr>
        <p:txBody>
          <a:bodyPr/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Proving Equivalence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Rb</m:t>
                    </m:r>
                  </m:oMath>
                </a14:m>
                <a:r>
                  <a:rPr lang="en-US" sz="2400" dirty="0" smtClean="0"/>
                  <a:t>	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	 </a:t>
                </a: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Rb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b="0" i="1">
                          <a:latin typeface="Cambria Math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charset="0"/>
                        </a:rPr>
                        <m:t>     </m:t>
                      </m:r>
                      <m:r>
                        <a:rPr lang="en-US" sz="2400" b="0" i="1">
                          <a:latin typeface="Cambria Math" charset="0"/>
                        </a:rPr>
                        <m:t>    </m:t>
                      </m:r>
                      <m:r>
                        <a:rPr lang="en-US" sz="2400" i="1">
                          <a:latin typeface="Cambria Math" charset="0"/>
                        </a:rPr>
                        <m:t>      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U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>
                          <a:latin typeface="Cambria Math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T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R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ctr">
                  <a:buNone/>
                </a:pPr>
                <a:endParaRPr lang="en-US" sz="2400" i="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S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P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7377" y="953463"/>
            <a:ext cx="247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 → a T 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 → a T U | b</a:t>
            </a: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 → b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1536" y="953463"/>
            <a:ext cx="2964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P → a R </a:t>
            </a:r>
          </a:p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R → a b b | a R b | </a:t>
            </a:r>
            <a:r>
              <a:rPr lang="hu-HU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b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48000" y="5106389"/>
            <a:ext cx="3087213" cy="14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4644" y="3666019"/>
            <a:ext cx="3692067" cy="3277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64977" y="4429495"/>
            <a:ext cx="5975703" cy="6813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87644" y="3698797"/>
            <a:ext cx="2621742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823" y="3053893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T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1234901" y="306770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34496" y="2587402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T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b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587402"/>
                <a:ext cx="260244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071536" y="302864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1275964" y="260603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04264" y="259509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35213" y="2551625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8788" y="2551152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95179" y="5802916"/>
            <a:ext cx="2384732" cy="1046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46105" y="4797583"/>
            <a:ext cx="2079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Enumeration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Rule</a:t>
            </a:r>
            <a:endParaRPr lang="en-US" sz="24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56267" y="3211475"/>
            <a:ext cx="2485273" cy="109754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90311"/>
            <a:ext cx="7886700" cy="902875"/>
          </a:xfrm>
        </p:spPr>
        <p:txBody>
          <a:bodyPr/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Proving Equivalence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Rb</m:t>
                    </m:r>
                  </m:oMath>
                </a14:m>
                <a:r>
                  <a:rPr lang="en-US" sz="2400" dirty="0" smtClean="0"/>
                  <a:t>	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	 </a:t>
                </a: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Rb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b="0" i="1">
                          <a:latin typeface="Cambria Math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charset="0"/>
                        </a:rPr>
                        <m:t>     </m:t>
                      </m:r>
                      <m:r>
                        <a:rPr lang="en-US" sz="2400" b="0" i="1">
                          <a:latin typeface="Cambria Math" charset="0"/>
                        </a:rPr>
                        <m:t>    </m:t>
                      </m:r>
                      <m:r>
                        <a:rPr lang="en-US" sz="2400" i="1">
                          <a:latin typeface="Cambria Math" charset="0"/>
                        </a:rPr>
                        <m:t>      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U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>
                          <a:latin typeface="Cambria Math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T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R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ctr">
                  <a:buNone/>
                </a:pPr>
                <a:endParaRPr lang="en-US" sz="2400" i="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S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P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7377" y="953463"/>
            <a:ext cx="247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 → a T 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 → a T U | b</a:t>
            </a: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 → b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1536" y="953463"/>
            <a:ext cx="2964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P → a R </a:t>
            </a:r>
          </a:p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R → a b b | a R b | </a:t>
            </a:r>
            <a:r>
              <a:rPr lang="hu-HU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b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48000" y="5106389"/>
            <a:ext cx="3087213" cy="14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4644" y="3666019"/>
            <a:ext cx="3692067" cy="3277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64977" y="4429495"/>
            <a:ext cx="5975703" cy="6813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87644" y="3698797"/>
            <a:ext cx="2621742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823" y="3053893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T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1234901" y="306770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34496" y="2587402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T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b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587402"/>
                <a:ext cx="260244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071536" y="302864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1275964" y="260603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04264" y="259509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35213" y="2551625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8788" y="2551152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95179" y="5802916"/>
            <a:ext cx="2384732" cy="1046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48737" y="4607991"/>
            <a:ext cx="16007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Split Rule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-22018" y="5163783"/>
            <a:ext cx="2513837" cy="1426706"/>
            <a:chOff x="3051057" y="1823302"/>
            <a:chExt cx="2513837" cy="1426706"/>
          </a:xfrm>
        </p:grpSpPr>
        <p:sp>
          <p:nvSpPr>
            <p:cNvPr id="40" name="TextBox 39"/>
            <p:cNvSpPr txBox="1"/>
            <p:nvPr/>
          </p:nvSpPr>
          <p:spPr>
            <a:xfrm>
              <a:off x="3204304" y="2144067"/>
              <a:ext cx="8082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    U</a:t>
              </a:r>
              <a:endParaRPr lang="en-US" sz="24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3590788" y="1920650"/>
              <a:ext cx="0" cy="908497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rot="6340900">
                  <a:off x="3102377" y="2480264"/>
                  <a:ext cx="35782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340900">
                  <a:off x="3102377" y="2480264"/>
                  <a:ext cx="357829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667" t="-6757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Rectangle 43"/>
            <p:cNvSpPr/>
            <p:nvPr/>
          </p:nvSpPr>
          <p:spPr>
            <a:xfrm>
              <a:off x="3051057" y="2759513"/>
              <a:ext cx="3465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75895" y="2160333"/>
              <a:ext cx="788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</a:t>
              </a:r>
              <a:r>
                <a:rPr lang="en-US" sz="2400" dirty="0" smtClean="0"/>
                <a:t>    b</a:t>
              </a:r>
              <a:endParaRPr lang="en-US" sz="2400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5162379" y="1936916"/>
              <a:ext cx="0" cy="908497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 rot="6340900">
                  <a:off x="4737589" y="2509094"/>
                  <a:ext cx="357829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charset="0"/>
                          </a:rPr>
                          <m:t>⇒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6340900">
                  <a:off x="4737589" y="2509094"/>
                  <a:ext cx="357829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667" t="-6757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Rectangle 47"/>
            <p:cNvSpPr/>
            <p:nvPr/>
          </p:nvSpPr>
          <p:spPr>
            <a:xfrm>
              <a:off x="4686269" y="2788343"/>
              <a:ext cx="3465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  <p:sp>
          <p:nvSpPr>
            <p:cNvPr id="49" name="Left Bracket 48"/>
            <p:cNvSpPr/>
            <p:nvPr/>
          </p:nvSpPr>
          <p:spPr>
            <a:xfrm rot="5400000">
              <a:off x="3958226" y="1252206"/>
              <a:ext cx="401023" cy="1543215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Left Bracket 49"/>
            <p:cNvSpPr/>
            <p:nvPr/>
          </p:nvSpPr>
          <p:spPr>
            <a:xfrm rot="16200000">
              <a:off x="4158511" y="2096258"/>
              <a:ext cx="672721" cy="1567539"/>
            </a:xfrm>
            <a:prstGeom prst="leftBracket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286608" y="2647395"/>
            <a:ext cx="2485273" cy="90927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90311"/>
            <a:ext cx="7886700" cy="902875"/>
          </a:xfrm>
        </p:spPr>
        <p:txBody>
          <a:bodyPr/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Proving Equivalence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Rb</m:t>
                    </m:r>
                  </m:oMath>
                </a14:m>
                <a:r>
                  <a:rPr lang="en-US" sz="2400" dirty="0" smtClean="0"/>
                  <a:t>	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  <m:r>
                      <a:rPr lang="en-US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/>
                  <a:t>	 </a:t>
                </a:r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Rb</m:t>
                    </m:r>
                    <m:r>
                      <a:rPr lang="en-US" sz="2400" i="1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T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 </m:t>
                      </m:r>
                      <m:r>
                        <a:rPr lang="en-US" sz="2400" b="0" i="1">
                          <a:latin typeface="Cambria Math" charset="0"/>
                        </a:rPr>
                        <m:t>         </m:t>
                      </m:r>
                      <m:r>
                        <a:rPr lang="en-US" sz="2400" i="1">
                          <a:latin typeface="Cambria Math" charset="0"/>
                        </a:rPr>
                        <m:t>     </m:t>
                      </m:r>
                      <m:r>
                        <a:rPr lang="en-US" sz="2400" b="0" i="1">
                          <a:latin typeface="Cambria Math" charset="0"/>
                        </a:rPr>
                        <m:t>    </m:t>
                      </m:r>
                      <m:r>
                        <a:rPr lang="en-US" sz="2400" i="1">
                          <a:latin typeface="Cambria Math" charset="0"/>
                        </a:rPr>
                        <m:t>         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</a:rPr>
                        <m:t>⊆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U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latin typeface="Cambria Math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charset="0"/>
                        </a:rPr>
                        <m:t>U</m:t>
                      </m:r>
                      <m:r>
                        <a:rPr lang="en-US" sz="2400">
                          <a:latin typeface="Cambria Math" charset="0"/>
                        </a:rPr>
                        <m:t>≡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bb</m:t>
                          </m:r>
                          <m:r>
                            <a:rPr lang="en-US" sz="2400">
                              <a:latin typeface="Cambria Math" charset="0"/>
                            </a:rPr>
                            <m:t>∪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Rb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 algn="ctr">
                  <a:buNone/>
                </a:pPr>
                <a:endParaRPr lang="en-US" sz="24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T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</a:rPr>
                        <m:t>R</m:t>
                      </m:r>
                    </m:oMath>
                  </m:oMathPara>
                </a14:m>
                <a:endParaRPr lang="en-US" sz="2400" b="0" dirty="0" smtClean="0"/>
              </a:p>
              <a:p>
                <a:pPr marL="0" indent="0" algn="ctr">
                  <a:buNone/>
                </a:pPr>
                <a:endParaRPr lang="en-US" sz="2400" i="0" dirty="0" smtClean="0">
                  <a:latin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S</m:t>
                      </m:r>
                      <m:r>
                        <a:rPr lang="en-US" sz="2400" i="0">
                          <a:latin typeface="Cambria Math" charset="0"/>
                        </a:rPr>
                        <m:t>≡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 charset="0"/>
                        </a:rPr>
                        <m:t>P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845" y="1614311"/>
                <a:ext cx="7886700" cy="4917117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27377" y="953463"/>
            <a:ext cx="247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 → a T 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 → a T U | b</a:t>
            </a:r>
          </a:p>
          <a:p>
            <a:r>
              <a:rPr lang="hu-HU" sz="2400" dirty="0">
                <a:solidFill>
                  <a:srgbClr val="0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U → b</a:t>
            </a:r>
            <a:endParaRPr lang="hu-HU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71536" y="953463"/>
            <a:ext cx="2964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P → a R </a:t>
            </a:r>
          </a:p>
          <a:p>
            <a:r>
              <a:rPr lang="hu-HU" sz="2400" dirty="0">
                <a:latin typeface="Arial Rounded MT Bold" charset="0"/>
                <a:ea typeface="Arial Rounded MT Bold" charset="0"/>
                <a:cs typeface="Arial Rounded MT Bold" charset="0"/>
              </a:rPr>
              <a:t>R → a b b | a R b | </a:t>
            </a:r>
            <a:r>
              <a:rPr lang="hu-HU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b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048000" y="5106389"/>
            <a:ext cx="3087213" cy="145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24644" y="3666019"/>
            <a:ext cx="3692067" cy="3277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564977" y="4429495"/>
            <a:ext cx="5975703" cy="6813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87644" y="3698797"/>
            <a:ext cx="2621742" cy="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9823" y="3053893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T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charset="0"/>
                      </a:rPr>
                      <m:t>U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>
                        <a:latin typeface="Cambria Math" charset="0"/>
                      </a:rPr>
                      <m:t>b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964" y="2606038"/>
                <a:ext cx="260244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043" y="2556845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 flipV="1">
            <a:off x="1234901" y="306770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234496" y="2587402"/>
                <a:ext cx="26024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charset="0"/>
                      </a:rPr>
                      <m:t>R</m:t>
                    </m:r>
                    <m:r>
                      <a:rPr lang="en-US" sz="240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T</m:t>
                    </m:r>
                    <m:r>
                      <a:rPr lang="en-US" sz="2400" b="0" i="0" smtClean="0">
                        <a:latin typeface="Cambria Math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2400" dirty="0">
                        <a:latin typeface="Cambria Math" charset="0"/>
                      </a:rPr>
                      <m:t>b</m:t>
                    </m:r>
                    <m:r>
                      <a:rPr lang="en-US" sz="240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charset="0"/>
                      </a:rPr>
                      <m:t>U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587402"/>
                <a:ext cx="260244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68" t="-102632" b="-1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V="1">
            <a:off x="6071536" y="3028643"/>
            <a:ext cx="2706638" cy="16251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644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343" y="2156515"/>
                <a:ext cx="82586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496" y="2127069"/>
                <a:ext cx="825867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charset="0"/>
                        </a:rPr>
                        <m:t>True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8788" y="2090819"/>
                <a:ext cx="825867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1275964" y="260603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04264" y="2595098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35213" y="2551625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78788" y="2551152"/>
            <a:ext cx="947064" cy="2929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95179" y="5802916"/>
            <a:ext cx="2384732" cy="1046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07157" y="4791300"/>
            <a:ext cx="18412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Inductive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Reasoning 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400" dirty="0" smtClean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97565" y="2119372"/>
            <a:ext cx="936420" cy="909271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000" dirty="0" smtClean="0">
                <a:latin typeface="Arial Rounded MT Bold" panose="020F0704030504030204" pitchFamily="34" charset="0"/>
              </a:rPr>
              <a:t>Empirical Evaluation</a:t>
            </a:r>
            <a:r>
              <a:rPr lang="en-US" sz="5000" dirty="0">
                <a:latin typeface="Arial Rounded MT Bold" panose="020F0704030504030204" pitchFamily="34" charset="0"/>
              </a:rPr>
              <a:t/>
            </a:r>
            <a:br>
              <a:rPr lang="en-US" sz="5000" dirty="0">
                <a:latin typeface="Arial Rounded MT Bold" panose="020F0704030504030204" pitchFamily="34" charset="0"/>
              </a:rPr>
            </a:b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98438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 panose="020F0704030504030204" pitchFamily="34" charset="0"/>
              </a:rPr>
              <a:t>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91323"/>
            <a:ext cx="7886700" cy="4488816"/>
          </a:xfrm>
        </p:spPr>
        <p:txBody>
          <a:bodyPr>
            <a:normAutofit/>
          </a:bodyPr>
          <a:lstStyle/>
          <a:p>
            <a:pPr marL="635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400" dirty="0">
              <a:solidFill>
                <a:schemeClr val="dk1"/>
              </a:solidFill>
              <a:latin typeface="Arial Rounded MT Bold" panose="020F0704030504030204" pitchFamily="34" charset="0"/>
              <a:ea typeface="Calibri"/>
              <a:cs typeface="Calibri"/>
              <a:sym typeface="Calibri"/>
            </a:endParaRPr>
          </a:p>
          <a:p>
            <a:pPr marL="635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635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635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635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6350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6350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Compared two grammars per benchmark</a:t>
            </a:r>
          </a:p>
          <a:p>
            <a:pPr marL="6350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-US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6350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Average Size: 213 non-terminals &amp; 420 productions</a:t>
            </a:r>
          </a:p>
          <a:p>
            <a:pPr marL="6350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6177" y="1691322"/>
            <a:ext cx="2500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400" dirty="0">
                <a:latin typeface="Arial Rounded MT Bold" panose="020F0704030504030204" pitchFamily="34" charset="0"/>
              </a:rPr>
              <a:t>Java 7</a:t>
            </a: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 Rounded MT Bold" panose="020F0704030504030204" pitchFamily="34" charset="0"/>
                <a:ea typeface="Calibri"/>
                <a:cs typeface="Calibri"/>
                <a:sym typeface="Calibri"/>
              </a:rPr>
              <a:t>JavaScript</a:t>
            </a: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 Rounded MT Bold" panose="020F0704030504030204" pitchFamily="34" charset="0"/>
                <a:ea typeface="Calibri"/>
                <a:cs typeface="Calibri"/>
                <a:sym typeface="Calibri"/>
              </a:rPr>
              <a:t>C 11</a:t>
            </a: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 Rounded MT Bold" panose="020F0704030504030204" pitchFamily="34" charset="0"/>
                <a:ea typeface="Calibri"/>
                <a:cs typeface="Calibri"/>
                <a:sym typeface="Calibri"/>
              </a:rPr>
              <a:t>Pascal</a:t>
            </a:r>
          </a:p>
          <a:p>
            <a:pPr marL="40640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 Rounded MT Bold" panose="020F0704030504030204" pitchFamily="34" charset="0"/>
                <a:ea typeface="Calibri"/>
                <a:cs typeface="Calibri"/>
                <a:sym typeface="Calibri"/>
              </a:rPr>
              <a:t>VHDL</a:t>
            </a:r>
          </a:p>
        </p:txBody>
      </p:sp>
    </p:spTree>
    <p:extLst>
      <p:ext uri="{BB962C8B-B14F-4D97-AF65-F5344CB8AC3E}">
        <p14:creationId xmlns:p14="http://schemas.microsoft.com/office/powerpoint/2010/main" val="8278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Applications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25" y="2011044"/>
            <a:ext cx="4137836" cy="4488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Programming Languages</a:t>
            </a:r>
          </a:p>
          <a:p>
            <a:pPr marL="0" indent="0" algn="ctr"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/>
              <a:t>Compare grammars used by parsers</a:t>
            </a:r>
          </a:p>
          <a:p>
            <a:pPr algn="ctr"/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Unravel incompatibilities / bugs</a:t>
            </a:r>
          </a:p>
          <a:p>
            <a:pPr algn="ctr"/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Catch errors in rewriting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20092" y="2030963"/>
            <a:ext cx="4552194" cy="4488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CS Education</a:t>
            </a:r>
          </a:p>
          <a:p>
            <a:pPr marL="0" indent="0" algn="ctr">
              <a:buFont typeface="Wingdings 2" pitchFamily="18" charset="2"/>
              <a:buNone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sz="2400" dirty="0" smtClean="0"/>
              <a:t>Automate grading of grammar exercises</a:t>
            </a:r>
          </a:p>
          <a:p>
            <a:pPr marL="0" indent="0" algn="ctr">
              <a:buFont typeface="Wingdings 2" pitchFamily="18" charset="2"/>
              <a:buNone/>
            </a:pPr>
            <a:endParaRPr lang="en-US" sz="2400" dirty="0" smtClean="0"/>
          </a:p>
          <a:p>
            <a:pPr marL="0" indent="0" algn="ctr">
              <a:buFont typeface="Wingdings 2" pitchFamily="18" charset="2"/>
              <a:buNone/>
            </a:pPr>
            <a:r>
              <a:rPr lang="en-US" sz="2400" dirty="0" smtClean="0"/>
              <a:t>Aid in tutoring grammars</a:t>
            </a:r>
          </a:p>
          <a:p>
            <a:pPr marL="0" indent="0" algn="ctr">
              <a:buFont typeface="Wingdings 2" pitchFamily="18" charset="2"/>
              <a:buNone/>
            </a:pP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http://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grammar.epfl.ch</a:t>
            </a:r>
            <a:endParaRPr lang="en-US" sz="2400" dirty="0">
              <a:latin typeface="Arial Rounded MT Bold" panose="020F0704030504030204" pitchFamily="34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4359455" y="2302810"/>
            <a:ext cx="143343" cy="5790865"/>
          </a:xfrm>
          <a:prstGeom prst="arc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1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457200" y="274632"/>
            <a:ext cx="8229600" cy="10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Injecting </a:t>
            </a:r>
            <a:r>
              <a:rPr lang="en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Fine grained Errors</a:t>
            </a:r>
            <a:endParaRPr lang="en" sz="3600" b="1" dirty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214489" y="1638533"/>
            <a:ext cx="8472311" cy="453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520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</a:rPr>
              <a:t>Type 1: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Removing </a:t>
            </a:r>
            <a:r>
              <a:rPr lang="en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 </a:t>
            </a:r>
            <a:r>
              <a:rPr lang="en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production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at random</a:t>
            </a:r>
            <a:endParaRPr lang="en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20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20700" lvl="1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-US" sz="2400" dirty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</a:rPr>
              <a:t>Type </a:t>
            </a:r>
            <a:r>
              <a:rPr lang="en-US" sz="24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</a:rPr>
              <a:t>2: </a:t>
            </a:r>
            <a:r>
              <a:rPr lang="en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Removing </a:t>
            </a:r>
            <a:r>
              <a:rPr lang="en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 nonterminal of a </a:t>
            </a:r>
            <a:r>
              <a:rPr lang="en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production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at random</a:t>
            </a:r>
            <a:endParaRPr lang="en" sz="24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20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520700" lvl="1" indent="0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-US" sz="2400" dirty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</a:rPr>
              <a:t>Type </a:t>
            </a:r>
            <a:r>
              <a:rPr lang="en-US" sz="24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</a:rPr>
              <a:t>3: </a:t>
            </a:r>
            <a:r>
              <a:rPr lang="en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Disabling a </a:t>
            </a:r>
            <a:r>
              <a:rPr lang="en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production </a:t>
            </a:r>
            <a:r>
              <a:rPr lang="en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 </a:t>
            </a:r>
            <a:r>
              <a:rPr lang="en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 </a:t>
            </a:r>
            <a:r>
              <a:rPr lang="en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specific context</a:t>
            </a:r>
            <a:r>
              <a:rPr lang="en-US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at random</a:t>
            </a:r>
            <a:endParaRPr lang="en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</a:t>
            </a:r>
          </a:p>
          <a:p>
            <a: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		</a:t>
            </a:r>
            <a:r>
              <a:rPr lang="en" sz="2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	</a:t>
            </a:r>
            <a:endParaRPr lang="en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4003044" y="4320998"/>
            <a:ext cx="447600" cy="274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38022" y="4042600"/>
                <a:ext cx="2365022" cy="119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 smtClean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P</m:t>
                    </m:r>
                    <m:r>
                      <a:rPr lang="en-US" sz="2400" dirty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→</m:t>
                    </m:r>
                    <m:r>
                      <m:rPr>
                        <m:sty m:val="p"/>
                      </m:rPr>
                      <a:rPr lang="en" sz="2400" dirty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a</m:t>
                    </m:r>
                    <m:r>
                      <a:rPr lang="en" sz="2400" dirty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Q</m:t>
                    </m:r>
                  </m:oMath>
                </a14:m>
                <a:r>
                  <a:rPr lang="en" sz="2400" dirty="0" smtClean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 </a:t>
                </a:r>
                <a:endParaRPr lang="en-US" sz="2400" dirty="0" smtClean="0">
                  <a:solidFill>
                    <a:schemeClr val="dk1"/>
                  </a:solidFill>
                  <a:latin typeface="Cambria Math" charset="0"/>
                  <a:ea typeface="Calibri"/>
                  <a:cs typeface="Calibri"/>
                  <a:sym typeface="Calibri"/>
                </a:endParaRPr>
              </a:p>
              <a:p>
                <a:pPr marL="4572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Q</m:t>
                    </m:r>
                    <m:r>
                      <a:rPr lang="en-US" sz="2400" dirty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→</m:t>
                    </m:r>
                    <m:r>
                      <m:rPr>
                        <m:sty m:val="p"/>
                      </m:rPr>
                      <a:rPr lang="en" sz="2400" dirty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a</m:t>
                    </m:r>
                    <m:r>
                      <a:rPr lang="en" sz="2400" dirty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r>
                      <m:rPr>
                        <m:sty m:val="p"/>
                      </m:rPr>
                      <a:rPr lang="en" sz="2400" dirty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c</m:t>
                    </m:r>
                    <m:r>
                      <a:rPr lang="en" sz="2400" dirty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 | </m:t>
                    </m:r>
                    <m:r>
                      <m:rPr>
                        <m:sty m:val="p"/>
                      </m:rPr>
                      <a:rPr lang="en" sz="2400" dirty="0">
                        <a:solidFill>
                          <a:schemeClr val="dk1"/>
                        </a:solidFill>
                        <a:latin typeface="Cambria Math" charset="0"/>
                        <a:ea typeface="Calibri"/>
                        <a:cs typeface="Calibri"/>
                        <a:sym typeface="Calibri"/>
                      </a:rPr>
                      <m:t>d</m:t>
                    </m:r>
                  </m:oMath>
                </a14:m>
                <a:r>
                  <a:rPr lang="en" sz="2400" dirty="0">
                    <a:solidFill>
                      <a:schemeClr val="dk1"/>
                    </a:solidFill>
                    <a:ea typeface="Calibri"/>
                    <a:cs typeface="Calibri"/>
                    <a:sym typeface="Calibri"/>
                  </a:rPr>
                  <a:t>	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22" y="4042600"/>
                <a:ext cx="2365022" cy="1191801"/>
              </a:xfrm>
              <a:prstGeom prst="rect">
                <a:avLst/>
              </a:prstGeom>
              <a:blipFill rotWithShape="0">
                <a:blip r:embed="rId3"/>
                <a:stretch>
                  <a:fillRect t="-39796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53655" y="4032489"/>
                <a:ext cx="206586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 smtClean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P</m:t>
                      </m:r>
                      <m:r>
                        <a:rPr lang="en-US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a</m:t>
                      </m:r>
                      <m: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Q</m:t>
                      </m:r>
                      <m: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’</m:t>
                      </m:r>
                      <m:r>
                        <a:rPr lang="en" sz="2400" i="1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</m:oMath>
                  </m:oMathPara>
                </a14:m>
                <a:endParaRPr lang="en-US" sz="2400" i="1" dirty="0" smtClean="0">
                  <a:solidFill>
                    <a:schemeClr val="dk1"/>
                  </a:solidFill>
                  <a:latin typeface="Cambria Math" charset="0"/>
                  <a:ea typeface="Calibri"/>
                  <a:cs typeface="Calibri"/>
                  <a:sym typeface="Calibri"/>
                </a:endParaRPr>
              </a:p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Q</m:t>
                      </m:r>
                      <m: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’→</m:t>
                      </m:r>
                      <m:r>
                        <m:rPr>
                          <m:sty m:val="p"/>
                        </m:rP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a</m:t>
                      </m:r>
                      <m: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c</m:t>
                      </m:r>
                      <m: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</m:oMath>
                  </m:oMathPara>
                </a14:m>
                <a:endParaRPr lang="en-US" sz="2400" i="1" dirty="0" smtClean="0">
                  <a:solidFill>
                    <a:schemeClr val="dk1"/>
                  </a:solidFill>
                  <a:latin typeface="Cambria Math" charset="0"/>
                  <a:ea typeface="Calibri"/>
                  <a:cs typeface="Calibri"/>
                  <a:sym typeface="Calibri"/>
                </a:endParaRPr>
              </a:p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Q</m:t>
                      </m:r>
                      <m:r>
                        <a:rPr lang="en-US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a</m:t>
                      </m:r>
                      <m: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c</m:t>
                      </m:r>
                      <m: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 | </m:t>
                      </m:r>
                      <m:r>
                        <m:rPr>
                          <m:sty m:val="p"/>
                        </m:rPr>
                        <a:rPr lang="en" sz="2400" dirty="0">
                          <a:solidFill>
                            <a:schemeClr val="dk1"/>
                          </a:solidFill>
                          <a:latin typeface="Cambria Math" charset="0"/>
                          <a:ea typeface="Calibri"/>
                          <a:cs typeface="Calibri"/>
                          <a:sym typeface="Calibri"/>
                        </a:rPr>
                        <m:t>d</m:t>
                      </m:r>
                    </m:oMath>
                  </m:oMathPara>
                </a14:m>
                <a:endParaRPr lang="en" sz="2400" dirty="0">
                  <a:solidFill>
                    <a:schemeClr val="dk1"/>
                  </a:solidFill>
                  <a:ea typeface="Calibri"/>
                  <a:cs typeface="Calibri"/>
                  <a:sym typeface="Calibri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655" y="4032489"/>
                <a:ext cx="2065868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38579" b="-49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84826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633845" y="365760"/>
            <a:ext cx="7886700" cy="7685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dirty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Detecting Fine grained </a:t>
            </a:r>
            <a:r>
              <a:rPr lang="en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Errors</a:t>
            </a:r>
            <a:endParaRPr lang="en" sz="3600" b="1" dirty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Mean time / error found</a:t>
            </a:r>
            <a:endParaRPr lang="en-US" sz="2400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Our tool: 28s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CFG analyzer: 343s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Mean counter-example length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	Our tool: 35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	CFG analyzer: 12.2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426973059"/>
              </p:ext>
            </p:extLst>
          </p:nvPr>
        </p:nvGraphicFramePr>
        <p:xfrm>
          <a:off x="491281" y="1134319"/>
          <a:ext cx="4080719" cy="559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48947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Tutoring System </a:t>
            </a:r>
            <a:br>
              <a:rPr lang="en-US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Evaluations</a:t>
            </a:r>
            <a:endParaRPr lang="en" sz="3600" b="1" dirty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3845" y="4386805"/>
            <a:ext cx="7886700" cy="17933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Evaluated the system on a class of 50 students</a:t>
            </a:r>
          </a:p>
          <a:p>
            <a:pPr marL="0" indent="0" algn="ctr">
              <a:buNone/>
            </a:pPr>
            <a:r>
              <a:rPr lang="en-US" sz="2400" dirty="0"/>
              <a:t>The </a:t>
            </a:r>
            <a:r>
              <a:rPr lang="en-US" sz="2400" dirty="0" smtClean="0"/>
              <a:t>tutoring system </a:t>
            </a:r>
            <a:r>
              <a:rPr lang="en-US" sz="2400" dirty="0"/>
              <a:t>has </a:t>
            </a:r>
            <a:r>
              <a:rPr lang="en-US" sz="2400" dirty="0" smtClean="0"/>
              <a:t>5 types of exercises &amp; 60 </a:t>
            </a:r>
            <a:r>
              <a:rPr lang="en-US" sz="2400" dirty="0"/>
              <a:t>problems</a:t>
            </a:r>
          </a:p>
          <a:p>
            <a:pPr marL="0" indent="0" algn="ctr">
              <a:buNone/>
            </a:pPr>
            <a:endParaRPr lang="en-US" sz="2400" dirty="0" smtClean="0"/>
          </a:p>
        </p:txBody>
      </p:sp>
      <p:graphicFrame>
        <p:nvGraphicFramePr>
          <p:cNvPr id="304" name="Shape 304"/>
          <p:cNvGraphicFramePr/>
          <p:nvPr>
            <p:extLst>
              <p:ext uri="{D42A27DB-BD31-4B8C-83A1-F6EECF244321}">
                <p14:modId xmlns:p14="http://schemas.microsoft.com/office/powerpoint/2010/main" val="1123790551"/>
              </p:ext>
            </p:extLst>
          </p:nvPr>
        </p:nvGraphicFramePr>
        <p:xfrm>
          <a:off x="776495" y="1968176"/>
          <a:ext cx="7637308" cy="182874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469985"/>
                <a:gridCol w="1435261"/>
                <a:gridCol w="1307939"/>
                <a:gridCol w="1766898"/>
                <a:gridCol w="1657225"/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Queries</a:t>
                      </a:r>
                      <a:endParaRPr lang="en" sz="2400" b="1" dirty="0">
                        <a:latin typeface="Arial Rounded MT Bold" charset="0"/>
                        <a:ea typeface="Arial Rounded MT Bold" charset="0"/>
                        <a:cs typeface="Arial Rounded MT Bold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Refuted</a:t>
                      </a:r>
                      <a:endParaRPr lang="en" sz="2400" b="1" dirty="0">
                        <a:latin typeface="Arial Rounded MT Bold" charset="0"/>
                        <a:ea typeface="Arial Rounded MT Bold" charset="0"/>
                        <a:cs typeface="Arial Rounded MT Bold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Proved</a:t>
                      </a:r>
                      <a:endParaRPr lang="en" sz="2400" b="1" dirty="0">
                        <a:latin typeface="Arial Rounded MT Bold" charset="0"/>
                        <a:ea typeface="Arial Rounded MT Bold" charset="0"/>
                        <a:cs typeface="Arial Rounded MT Bold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Unknown</a:t>
                      </a:r>
                      <a:endParaRPr lang="en" sz="2400" b="1">
                        <a:latin typeface="Arial Rounded MT Bold" charset="0"/>
                        <a:ea typeface="Arial Rounded MT Bold" charset="0"/>
                        <a:cs typeface="Arial Rounded MT Bold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Time </a:t>
                      </a:r>
                      <a:r>
                        <a:rPr lang="en" sz="2400" dirty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/ query</a:t>
                      </a:r>
                      <a:endParaRPr lang="en" sz="2400" b="1" dirty="0">
                        <a:latin typeface="Arial Rounded MT Bold" charset="0"/>
                        <a:ea typeface="Arial Rounded MT Bold" charset="0"/>
                        <a:cs typeface="Arial Rounded MT Bold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  <a:tr h="905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rgbClr val="C00000"/>
                          </a:solidFill>
                          <a:sym typeface="Calibri"/>
                        </a:rPr>
                        <a:t>1395</a:t>
                      </a:r>
                      <a:endParaRPr lang="en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rgbClr val="C00000"/>
                          </a:solidFill>
                          <a:sym typeface="Calibri"/>
                        </a:rPr>
                        <a:t>1042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74.6%  </a:t>
                      </a:r>
                      <a:endParaRPr lang="en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rgbClr val="C00000"/>
                          </a:solidFill>
                          <a:sym typeface="Calibri"/>
                        </a:rPr>
                        <a:t>289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20.7%</a:t>
                      </a:r>
                      <a:endParaRPr lang="en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rgbClr val="C00000"/>
                          </a:solidFill>
                          <a:sym typeface="Calibri"/>
                        </a:rPr>
                        <a:t>64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4.6%</a:t>
                      </a:r>
                      <a:endParaRPr lang="en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>
                          <a:solidFill>
                            <a:srgbClr val="C00000"/>
                          </a:solidFill>
                          <a:sym typeface="Calibri"/>
                        </a:rPr>
                        <a:t>107ms</a:t>
                      </a:r>
                      <a:endParaRPr lang="en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2303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Equivalence </a:t>
            </a:r>
            <a:r>
              <a:rPr lang="en-US" sz="3600" b="1" dirty="0" err="1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Prover</a:t>
            </a:r>
            <a:r>
              <a:rPr lang="en-US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br>
              <a:rPr lang="en-US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</a:br>
            <a:r>
              <a:rPr lang="en-US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Evaluations</a:t>
            </a:r>
            <a:endParaRPr lang="en" sz="3600" b="1" dirty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graphicFrame>
        <p:nvGraphicFramePr>
          <p:cNvPr id="304" name="Shape 304"/>
          <p:cNvGraphicFramePr/>
          <p:nvPr>
            <p:extLst>
              <p:ext uri="{D42A27DB-BD31-4B8C-83A1-F6EECF244321}">
                <p14:modId xmlns:p14="http://schemas.microsoft.com/office/powerpoint/2010/main" val="483060884"/>
              </p:ext>
            </p:extLst>
          </p:nvPr>
        </p:nvGraphicFramePr>
        <p:xfrm>
          <a:off x="692507" y="2759912"/>
          <a:ext cx="7769376" cy="1828740"/>
        </p:xfrm>
        <a:graphic>
          <a:graphicData uri="http://schemas.openxmlformats.org/drawingml/2006/table">
            <a:tbl>
              <a:tblPr firstRow="1">
                <a:tableStyleId>{69C7853C-536D-4A76-A0AE-DD22124D55A5}</a:tableStyleId>
              </a:tblPr>
              <a:tblGrid>
                <a:gridCol w="1900512"/>
                <a:gridCol w="1347145"/>
                <a:gridCol w="1180261"/>
                <a:gridCol w="1385171"/>
                <a:gridCol w="1956287"/>
              </a:tblGrid>
              <a:tr h="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Invocations</a:t>
                      </a:r>
                      <a:endParaRPr lang="en" sz="2400" b="1" dirty="0">
                        <a:latin typeface="Arial Rounded MT Bold" charset="0"/>
                        <a:ea typeface="Arial Rounded MT Bold" charset="0"/>
                        <a:cs typeface="Arial Rounded MT Bold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Proved</a:t>
                      </a:r>
                      <a:endParaRPr lang="en" sz="2400" b="1" dirty="0">
                        <a:latin typeface="Arial Rounded MT Bold" charset="0"/>
                        <a:ea typeface="Arial Rounded MT Bold" charset="0"/>
                        <a:cs typeface="Arial Rounded MT Bold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Time /  query</a:t>
                      </a:r>
                      <a:endParaRPr lang="en" sz="2400" b="1" dirty="0">
                        <a:latin typeface="Arial Rounded MT Bold" charset="0"/>
                        <a:ea typeface="Arial Rounded MT Bold" charset="0"/>
                        <a:cs typeface="Arial Rounded MT Bold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LL(2)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b="1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queries</a:t>
                      </a:r>
                      <a:endParaRPr lang="en" sz="2400" b="1" dirty="0">
                        <a:latin typeface="Arial Rounded MT Bold" charset="0"/>
                        <a:ea typeface="Arial Rounded MT Bold" charset="0"/>
                        <a:cs typeface="Arial Rounded MT Bold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Ambiguous</a:t>
                      </a:r>
                      <a:r>
                        <a:rPr lang="en" sz="2400" dirty="0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 </a:t>
                      </a:r>
                      <a:r>
                        <a:rPr lang="en" sz="2400" dirty="0" err="1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quer</a:t>
                      </a:r>
                      <a:r>
                        <a:rPr lang="en-US" sz="2400" dirty="0" err="1" smtClean="0">
                          <a:latin typeface="Arial Rounded MT Bold" charset="0"/>
                          <a:ea typeface="Arial Rounded MT Bold" charset="0"/>
                          <a:cs typeface="Arial Rounded MT Bold" charset="0"/>
                          <a:sym typeface="Calibri"/>
                        </a:rPr>
                        <a:t>ies</a:t>
                      </a:r>
                      <a:endParaRPr lang="en" sz="2400" b="1" dirty="0">
                        <a:latin typeface="Arial Rounded MT Bold" charset="0"/>
                        <a:ea typeface="Arial Rounded MT Bold" charset="0"/>
                        <a:cs typeface="Arial Rounded MT Bold" charset="0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  <a:tr h="90597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353</a:t>
                      </a:r>
                      <a:endParaRPr lang="en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289</a:t>
                      </a:r>
                      <a:endParaRPr lang="en" sz="2400" dirty="0">
                        <a:solidFill>
                          <a:srgbClr val="C00000"/>
                        </a:solidFill>
                        <a:sym typeface="Calibri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81.9</a:t>
                      </a:r>
                      <a:r>
                        <a:rPr lang="en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%  </a:t>
                      </a:r>
                      <a:endParaRPr lang="en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410ms</a:t>
                      </a:r>
                      <a:endParaRPr lang="en" sz="2400" dirty="0">
                        <a:solidFill>
                          <a:srgbClr val="C00000"/>
                        </a:solidFill>
                        <a:sym typeface="Calibri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endParaRPr lang="en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6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3</a:t>
                      </a:r>
                      <a:endParaRPr lang="en" sz="2400" dirty="0">
                        <a:solidFill>
                          <a:srgbClr val="C00000"/>
                        </a:solidFill>
                        <a:sym typeface="Calibri"/>
                      </a:endParaRP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18</a:t>
                      </a:r>
                      <a:r>
                        <a:rPr lang="en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%</a:t>
                      </a:r>
                      <a:endParaRPr lang="en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10</a:t>
                      </a:r>
                      <a:r>
                        <a:rPr lang="en-US" sz="2400" dirty="0" smtClean="0">
                          <a:solidFill>
                            <a:srgbClr val="C00000"/>
                          </a:solidFill>
                          <a:sym typeface="Calibri"/>
                        </a:rPr>
                        <a:t>1</a:t>
                      </a:r>
                    </a:p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240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28.6%</a:t>
                      </a:r>
                      <a:endParaRPr lang="en" sz="24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3600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3600" b="1" dirty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Conclusion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Tool support for testing compiler grammars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  <a:sym typeface="Calibri"/>
              <a:rtl val="0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Discovering counter-examples between large programming language grammars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26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Automating tutoring and evaluation of </a:t>
            </a:r>
            <a:r>
              <a:rPr lang="en-US" sz="2600" dirty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grammars</a:t>
            </a: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P</a:t>
            </a: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rove or disprove students’ solutions and provide feedback</a:t>
            </a: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More useful in the context of MOOCs </a:t>
            </a: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63500" indent="0" algn="ctr">
              <a:lnSpc>
                <a:spcPct val="100000"/>
              </a:lnSpc>
              <a:buClr>
                <a:schemeClr val="dk1"/>
              </a:buClr>
              <a:buSzPct val="100000"/>
              <a:buNone/>
            </a:pPr>
            <a:r>
              <a:rPr lang="en" sz="2600" u="sng" dirty="0" smtClean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3"/>
                <a:rtl val="0"/>
              </a:rPr>
              <a:t>http</a:t>
            </a:r>
            <a:r>
              <a:rPr lang="en" sz="2600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3"/>
                <a:rtl val="0"/>
              </a:rPr>
              <a:t>://grammar.epfl.ch</a:t>
            </a: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2154827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1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Related Works</a:t>
            </a:r>
            <a:endParaRPr lang="en" sz="3600" b="1" dirty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Tutoring Systems 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	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Singh et al. [PLDI </a:t>
            </a:r>
            <a:r>
              <a:rPr lang="fr-FR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13], 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Axelsson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et al. [ICALP </a:t>
            </a:r>
            <a:r>
              <a:rPr lang="fr-FR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08], 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	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Creus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&amp; Godoy [RTA-TLCA </a:t>
            </a:r>
            <a:r>
              <a:rPr lang="fr-FR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14]</a:t>
            </a: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Uniform </a:t>
            </a:r>
            <a:r>
              <a:rPr lang="en-US" sz="20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Random </a:t>
            </a:r>
            <a:r>
              <a:rPr lang="en-US" sz="20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Sampling</a:t>
            </a:r>
            <a:endParaRPr lang="en-US" sz="2000" dirty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  <a:sym typeface="Calibri"/>
              <a:rtl val="0"/>
            </a:endParaRP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	</a:t>
            </a:r>
            <a:r>
              <a:rPr lang="en-US" sz="2000" i="1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Unambiguous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– 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Hickey 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and 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Cohen [SIAM J. Comp </a:t>
            </a:r>
            <a:r>
              <a:rPr lang="fr-FR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83], 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Mairson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[Inf. Process 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Lett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. </a:t>
            </a:r>
            <a:r>
              <a:rPr lang="fr-FR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94]</a:t>
            </a:r>
            <a:endParaRPr lang="en-US" sz="2000" dirty="0" smtClean="0">
              <a:solidFill>
                <a:schemeClr val="dk1"/>
              </a:solidFill>
              <a:ea typeface="Arial Rounded MT Bold" charset="0"/>
              <a:cs typeface="Arial Rounded MT Bold" charset="0"/>
              <a:sym typeface="Calibri"/>
              <a:rtl val="0"/>
            </a:endParaRP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	</a:t>
            </a:r>
            <a:r>
              <a:rPr lang="en-US" sz="2000" i="1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Ambiguous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– Gore et 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al. [Inf. 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Comput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. </a:t>
            </a:r>
            <a:r>
              <a:rPr lang="fr-FR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97]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  <a:sym typeface="Calibri"/>
              <a:rtl val="0"/>
            </a:endParaRP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Data structure </a:t>
            </a:r>
            <a:r>
              <a:rPr lang="en-US" sz="20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Enumeration</a:t>
            </a:r>
            <a:endParaRPr lang="en-US" sz="2000" dirty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  <a:sym typeface="Calibri"/>
              <a:rtl val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	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Purdom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[BIT Numerical Mathematics </a:t>
            </a:r>
            <a:r>
              <a:rPr lang="fr-FR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72],</a:t>
            </a:r>
            <a:r>
              <a:rPr lang="en-US" sz="20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 </a:t>
            </a:r>
            <a:r>
              <a:rPr lang="en-US" sz="2000" dirty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Maurer [IEEE Software </a:t>
            </a:r>
            <a:r>
              <a:rPr lang="fr-FR" sz="2000" dirty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90],</a:t>
            </a:r>
            <a:endParaRPr lang="en-US" sz="2000" dirty="0" smtClean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  <a:sym typeface="Calibri"/>
              <a:rtl val="0"/>
            </a:endParaRP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	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Malloy [Comp. and  Inf. science </a:t>
            </a:r>
            <a:r>
              <a:rPr lang="fr-FR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01], 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Lammel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&amp; 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Schulte [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TestCom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</a:t>
            </a:r>
            <a:r>
              <a:rPr lang="fr-FR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06], 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Majumdar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&amp; 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Xu [ASE </a:t>
            </a:r>
            <a:r>
              <a:rPr lang="fr-FR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’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07], 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Kuraj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&amp; </a:t>
            </a:r>
            <a:r>
              <a:rPr lang="en-US" sz="2000" dirty="0" err="1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Kuncak</a:t>
            </a:r>
            <a:r>
              <a:rPr lang="en-US" sz="2000" dirty="0" smtClean="0">
                <a:solidFill>
                  <a:schemeClr val="dk1"/>
                </a:solidFill>
                <a:ea typeface="Arial Rounded MT Bold" charset="0"/>
                <a:cs typeface="Arial Rounded MT Bold" charset="0"/>
                <a:sym typeface="Calibri"/>
                <a:rtl val="0"/>
              </a:rPr>
              <a:t> [Scala Workshop ‘14]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  <a:sym typeface="Calibri"/>
              <a:rtl val="0"/>
            </a:endParaRPr>
          </a:p>
          <a:p>
            <a: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Decision Procedures for Equivalence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 Rounded MT Bold" charset="0"/>
              <a:ea typeface="Arial Rounded MT Bold" charset="0"/>
              <a:cs typeface="Arial Rounded MT Bold" charset="0"/>
              <a:sym typeface="Calibri"/>
              <a:rtl val="0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 Rounded MT Bold" charset="0"/>
                <a:ea typeface="Arial Rounded MT Bold" charset="0"/>
                <a:cs typeface="Arial Rounded MT Bold" charset="0"/>
                <a:sym typeface="Calibri"/>
                <a:rtl val="0"/>
              </a:rPr>
              <a:t>	</a:t>
            </a:r>
            <a:r>
              <a:rPr lang="en-US" sz="2000" dirty="0" err="1" smtClean="0"/>
              <a:t>Sénizergues</a:t>
            </a:r>
            <a:r>
              <a:rPr lang="en-US" sz="2000" dirty="0" smtClean="0"/>
              <a:t> [</a:t>
            </a:r>
            <a:r>
              <a:rPr lang="en-US" sz="2000" dirty="0" err="1"/>
              <a:t>Theor</a:t>
            </a:r>
            <a:r>
              <a:rPr lang="en-US" sz="2000" dirty="0"/>
              <a:t>. </a:t>
            </a:r>
            <a:r>
              <a:rPr lang="en-US" sz="2000" dirty="0" err="1"/>
              <a:t>Comput</a:t>
            </a:r>
            <a:r>
              <a:rPr lang="en-US" sz="2000" dirty="0"/>
              <a:t>. Sci.</a:t>
            </a:r>
            <a:r>
              <a:rPr lang="en-US" sz="2000" dirty="0" smtClean="0"/>
              <a:t> ‘01] , Valiant [Tech. Report, Univ. of Warwick ‘ 73],  </a:t>
            </a:r>
            <a:r>
              <a:rPr lang="en-US" sz="2000" dirty="0" err="1" smtClean="0"/>
              <a:t>Rosenkrantz</a:t>
            </a:r>
            <a:r>
              <a:rPr lang="en-US" sz="2000" dirty="0" smtClean="0"/>
              <a:t> &amp; </a:t>
            </a:r>
            <a:r>
              <a:rPr lang="en-US" sz="2000" dirty="0" smtClean="0"/>
              <a:t>Stearns [STOC ‘69], </a:t>
            </a:r>
            <a:r>
              <a:rPr lang="en-US" sz="2000" dirty="0" err="1" smtClean="0"/>
              <a:t>Korenjak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Hopcroft</a:t>
            </a:r>
            <a:r>
              <a:rPr lang="en-US" sz="2000" dirty="0" smtClean="0"/>
              <a:t> [Switching &amp; Automata Theory ‘66], </a:t>
            </a:r>
            <a:r>
              <a:rPr lang="en-US" sz="2000" dirty="0" err="1" smtClean="0"/>
              <a:t>Olshansky</a:t>
            </a:r>
            <a:r>
              <a:rPr lang="en-US" sz="2000" dirty="0" smtClean="0"/>
              <a:t> &amp; </a:t>
            </a:r>
            <a:r>
              <a:rPr lang="en-US" sz="2000" dirty="0" err="1" smtClean="0"/>
              <a:t>Pnueli</a:t>
            </a:r>
            <a:r>
              <a:rPr lang="en-US" sz="2000" dirty="0" smtClean="0"/>
              <a:t> [</a:t>
            </a:r>
            <a:r>
              <a:rPr lang="en-US" sz="2000" dirty="0" err="1"/>
              <a:t>Theor</a:t>
            </a:r>
            <a:r>
              <a:rPr lang="en-US" sz="2000" dirty="0"/>
              <a:t>. </a:t>
            </a:r>
            <a:r>
              <a:rPr lang="en-US" sz="2000" dirty="0" err="1"/>
              <a:t>Comput</a:t>
            </a:r>
            <a:r>
              <a:rPr lang="en-US" sz="2000" dirty="0"/>
              <a:t>. Sci</a:t>
            </a:r>
            <a:r>
              <a:rPr lang="en-US" sz="2000" dirty="0" smtClean="0"/>
              <a:t>. ‘77</a:t>
            </a:r>
            <a:r>
              <a:rPr lang="en-US" sz="2000" dirty="0" smtClean="0"/>
              <a:t>], </a:t>
            </a:r>
            <a:r>
              <a:rPr lang="en-US" sz="2000" dirty="0" err="1" smtClean="0"/>
              <a:t>Harisson</a:t>
            </a:r>
            <a:r>
              <a:rPr lang="en-US" sz="2000" dirty="0" smtClean="0"/>
              <a:t> et al</a:t>
            </a:r>
            <a:r>
              <a:rPr lang="en-US" sz="2000" dirty="0"/>
              <a:t>. [</a:t>
            </a:r>
            <a:r>
              <a:rPr lang="en-US" sz="2000" dirty="0" err="1"/>
              <a:t>Theor</a:t>
            </a:r>
            <a:r>
              <a:rPr lang="en-US" sz="2000" dirty="0"/>
              <a:t>. </a:t>
            </a:r>
            <a:r>
              <a:rPr lang="en-US" sz="2000" dirty="0" err="1"/>
              <a:t>Comput</a:t>
            </a:r>
            <a:r>
              <a:rPr lang="en-US" sz="2000" dirty="0"/>
              <a:t>. Sci. </a:t>
            </a:r>
            <a:r>
              <a:rPr lang="en-US" sz="2000" dirty="0" smtClean="0"/>
              <a:t>‘79]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70614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Comparing PL Grammars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6" y="1514388"/>
            <a:ext cx="4017337" cy="466575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4181218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Does it accept all syntactically correct programs 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Does </a:t>
            </a:r>
            <a:r>
              <a:rPr lang="en-US" sz="2400" dirty="0" smtClean="0"/>
              <a:t>it </a:t>
            </a:r>
            <a:r>
              <a:rPr lang="en-US" sz="2400" dirty="0"/>
              <a:t>accept </a:t>
            </a:r>
            <a:r>
              <a:rPr lang="en-US" sz="2400" dirty="0" smtClean="0"/>
              <a:t>only syntactically correct programs 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822501" y="6296453"/>
            <a:ext cx="32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 Rounded MT Bold" panose="020F0704030504030204" pitchFamily="34" charset="0"/>
              </a:rPr>
              <a:t>Javascript</a:t>
            </a:r>
            <a:r>
              <a:rPr lang="en-US" sz="2400" dirty="0">
                <a:latin typeface="Arial Rounded MT Bold" panose="020F0704030504030204" pitchFamily="34" charset="0"/>
              </a:rPr>
              <a:t> Grammar</a:t>
            </a:r>
          </a:p>
        </p:txBody>
      </p:sp>
    </p:spTree>
    <p:extLst>
      <p:ext uri="{BB962C8B-B14F-4D97-AF65-F5344CB8AC3E}">
        <p14:creationId xmlns:p14="http://schemas.microsoft.com/office/powerpoint/2010/main" val="14603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16775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Reality Check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33845" y="1365663"/>
            <a:ext cx="7886700" cy="1947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Analyzed grammars of 5 programming languages </a:t>
            </a:r>
          </a:p>
          <a:p>
            <a:pPr marL="0" indent="0" algn="ctr">
              <a:buNone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Grammars disagree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&gt; 40%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words sampled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 random</a:t>
            </a:r>
          </a:p>
          <a:p>
            <a:pPr marL="0" indent="0" algn="ctr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886" y="3230088"/>
            <a:ext cx="86452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Oracle JLS vs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Antlr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Java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private private public public class ID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implements char { }</a:t>
            </a:r>
          </a:p>
          <a:p>
            <a:pPr algn="ctr"/>
            <a:endParaRPr lang="en-US" sz="2400" dirty="0" smtClean="0">
              <a:solidFill>
                <a:srgbClr val="FF0000"/>
              </a:solidFill>
              <a:latin typeface="Inconsolata Medium" charset="0"/>
              <a:ea typeface="Inconsolata Medium" charset="0"/>
              <a:cs typeface="Inconsolata Medium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interface </a:t>
            </a:r>
            <a:r>
              <a:rPr lang="en-US" sz="2400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ID { </a:t>
            </a:r>
            <a:r>
              <a:rPr lang="en-US" sz="2400" dirty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; short </a:t>
            </a:r>
            <a:r>
              <a:rPr lang="en-US" sz="2400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ID = </a:t>
            </a:r>
            <a:r>
              <a:rPr lang="en-US" sz="2400" dirty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~ + </a:t>
            </a:r>
            <a:r>
              <a:rPr lang="en-US" sz="2400" dirty="0" err="1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CharLiteral</a:t>
            </a:r>
            <a:r>
              <a:rPr lang="en-US" sz="2400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 /= Null -- </a:t>
            </a:r>
            <a:r>
              <a:rPr lang="en-US" sz="2400" dirty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% </a:t>
            </a:r>
            <a:r>
              <a:rPr lang="en-US" sz="2400" dirty="0" err="1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IntLiteral</a:t>
            </a:r>
            <a:r>
              <a:rPr lang="en-US" sz="2400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 == </a:t>
            </a:r>
            <a:r>
              <a:rPr lang="en-US" sz="2400" dirty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this &lt;&lt;= </a:t>
            </a:r>
            <a:r>
              <a:rPr lang="en-US" sz="2400" dirty="0" err="1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FloatLiteral</a:t>
            </a:r>
            <a:r>
              <a:rPr lang="en-US" sz="2400" dirty="0" smtClean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 ; </a:t>
            </a:r>
            <a:r>
              <a:rPr lang="en-US" sz="2400" dirty="0">
                <a:solidFill>
                  <a:srgbClr val="FF0000"/>
                </a:solidFill>
                <a:latin typeface="Inconsolata Medium" charset="0"/>
                <a:ea typeface="Inconsolata Medium" charset="0"/>
                <a:cs typeface="Inconsolata Medium" charset="0"/>
              </a:rPr>
              <a:t>} </a:t>
            </a:r>
            <a:endParaRPr lang="en-US" sz="2400" dirty="0" smtClean="0">
              <a:solidFill>
                <a:srgbClr val="FF0000"/>
              </a:solidFill>
              <a:latin typeface="Inconsolata Medium" charset="0"/>
              <a:ea typeface="Inconsolata Medium" charset="0"/>
              <a:cs typeface="Inconsolata Medium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ahoma" charset="0"/>
                <a:ea typeface="Tahoma" charset="0"/>
                <a:cs typeface="Tahoma" charset="0"/>
              </a:rPr>
              <a:t>…</a:t>
            </a:r>
          </a:p>
          <a:p>
            <a:pPr algn="ctr"/>
            <a:endParaRPr lang="en-US" sz="2400" dirty="0">
              <a:solidFill>
                <a:srgbClr val="FF000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6931" y="5933389"/>
            <a:ext cx="2860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Overly Permissive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8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Incompatibilities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33845" y="1841158"/>
            <a:ext cx="7886700" cy="4448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Mozilla JS Grammar  vs  ECMA Script standard </a:t>
            </a:r>
            <a:endParaRPr lang="en-US" sz="2400" dirty="0" smtClean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6501" y="3102862"/>
            <a:ext cx="41763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ahoma" charset="0"/>
                <a:ea typeface="Tahoma" charset="0"/>
                <a:cs typeface="Tahoma" charset="0"/>
              </a:rPr>
              <a:t>eval</a:t>
            </a: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("</a:t>
            </a:r>
            <a:r>
              <a:rPr lang="en-US" sz="2800" dirty="0" err="1">
                <a:latin typeface="Tahoma" charset="0"/>
                <a:ea typeface="Tahoma" charset="0"/>
                <a:cs typeface="Tahoma" charset="0"/>
              </a:rPr>
              <a:t>var</a:t>
            </a: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 k = function() { </a:t>
            </a:r>
            <a:endParaRPr lang="en-US" sz="28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	</a:t>
            </a:r>
            <a:endParaRPr lang="en-US" sz="28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en-US" sz="2800" dirty="0" smtClean="0">
                <a:latin typeface="Tahoma" charset="0"/>
                <a:ea typeface="Tahoma" charset="0"/>
                <a:cs typeface="Tahoma" charset="0"/>
              </a:rPr>
              <a:t>	</a:t>
            </a:r>
          </a:p>
          <a:p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	</a:t>
            </a:r>
            <a:r>
              <a:rPr lang="en-US" sz="2800" dirty="0" smtClean="0">
                <a:latin typeface="Tahoma" charset="0"/>
                <a:ea typeface="Tahoma" charset="0"/>
                <a:cs typeface="Tahoma" charset="0"/>
              </a:rPr>
              <a:t>}");</a:t>
            </a:r>
            <a:endParaRPr lang="en-US" sz="2800" dirty="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6837364" y="2994036"/>
            <a:ext cx="1801005" cy="2160291"/>
            <a:chOff x="6721236" y="2994036"/>
            <a:chExt cx="1899484" cy="2160291"/>
          </a:xfrm>
        </p:grpSpPr>
        <p:sp>
          <p:nvSpPr>
            <p:cNvPr id="19" name="Rectangle 18"/>
            <p:cNvSpPr/>
            <p:nvPr/>
          </p:nvSpPr>
          <p:spPr>
            <a:xfrm>
              <a:off x="6721236" y="4323330"/>
              <a:ext cx="189948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smtClean="0">
                  <a:latin typeface="Arial Rounded MT Bold" charset="0"/>
                  <a:ea typeface="Arial Rounded MT Bold" charset="0"/>
                  <a:cs typeface="Arial Rounded MT Bold" charset="0"/>
                </a:rPr>
                <a:t>Reference </a:t>
              </a:r>
            </a:p>
            <a:p>
              <a:pPr algn="ctr"/>
              <a:r>
                <a:rPr lang="en-US" sz="2400" dirty="0" smtClean="0">
                  <a:latin typeface="Arial Rounded MT Bold" charset="0"/>
                  <a:ea typeface="Arial Rounded MT Bold" charset="0"/>
                  <a:cs typeface="Arial Rounded MT Bold" charset="0"/>
                </a:rPr>
                <a:t>Error</a:t>
              </a:r>
              <a:endParaRPr lang="en-US" sz="24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4059" y="2994036"/>
              <a:ext cx="1513839" cy="151383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80011" y="3102862"/>
            <a:ext cx="1920240" cy="1682133"/>
            <a:chOff x="320785" y="3102862"/>
            <a:chExt cx="1894045" cy="1682133"/>
          </a:xfrm>
        </p:grpSpPr>
        <p:sp>
          <p:nvSpPr>
            <p:cNvPr id="18" name="Rectangle 17"/>
            <p:cNvSpPr/>
            <p:nvPr/>
          </p:nvSpPr>
          <p:spPr>
            <a:xfrm>
              <a:off x="320785" y="4323330"/>
              <a:ext cx="189404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Arial Rounded MT Bold" charset="0"/>
                  <a:ea typeface="Arial Rounded MT Bold" charset="0"/>
                  <a:cs typeface="Arial Rounded MT Bold" charset="0"/>
                </a:rPr>
                <a:t>Parse Error</a:t>
              </a:r>
              <a:endParaRPr lang="en-US" sz="240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45" y="3102862"/>
              <a:ext cx="1181463" cy="1181463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544964" y="5149263"/>
            <a:ext cx="1461041" cy="1631215"/>
            <a:chOff x="3544964" y="5149263"/>
            <a:chExt cx="1461041" cy="1631215"/>
          </a:xfrm>
        </p:grpSpPr>
        <p:sp>
          <p:nvSpPr>
            <p:cNvPr id="20" name="Rectangle 19"/>
            <p:cNvSpPr/>
            <p:nvPr/>
          </p:nvSpPr>
          <p:spPr>
            <a:xfrm>
              <a:off x="3544964" y="6318813"/>
              <a:ext cx="146104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Arial Rounded MT Bold" charset="0"/>
                  <a:ea typeface="Arial Rounded MT Bold" charset="0"/>
                  <a:cs typeface="Arial Rounded MT Bold" charset="0"/>
                </a:rPr>
                <a:t>No Error</a:t>
              </a:r>
              <a:endParaRPr lang="en-US" sz="2400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964" y="5149263"/>
              <a:ext cx="1169550" cy="1169550"/>
            </a:xfrm>
            <a:prstGeom prst="rect">
              <a:avLst/>
            </a:prstGeom>
          </p:spPr>
        </p:pic>
      </p:grpSp>
      <p:sp>
        <p:nvSpPr>
          <p:cNvPr id="38" name="Rectangle 37"/>
          <p:cNvSpPr/>
          <p:nvPr/>
        </p:nvSpPr>
        <p:spPr>
          <a:xfrm>
            <a:off x="3165590" y="3749193"/>
            <a:ext cx="2444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++ /</a:t>
            </a:r>
            <a:r>
              <a:rPr lang="en-US" sz="2800" dirty="0" smtClean="0">
                <a:latin typeface="Tahoma" charset="0"/>
                <a:ea typeface="Tahoma" charset="0"/>
                <a:cs typeface="Tahoma" charset="0"/>
              </a:rPr>
              <a:t>a/ </a:t>
            </a:r>
            <a:r>
              <a:rPr lang="en-US" sz="2800" dirty="0">
                <a:latin typeface="Tahoma" charset="0"/>
                <a:ea typeface="Tahoma" charset="0"/>
                <a:cs typeface="Tahoma" charset="0"/>
              </a:rPr>
              <a:t>− this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1412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16775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Grammar Rewrite Tasks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33845" y="1365663"/>
            <a:ext cx="7886700" cy="794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Grammars have to be modified for many reasons</a:t>
            </a:r>
          </a:p>
          <a:p>
            <a:pPr marL="0" indent="0" algn="ctr">
              <a:buNone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0891" y="2160270"/>
            <a:ext cx="64896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Remove ambiguity </a:t>
            </a:r>
          </a:p>
          <a:p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Remove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left 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recursion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Eliminate shift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/ reduce conflicts (LR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Enable recursive descent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parsing (LL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algn="ctr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…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Our Contribution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endParaRPr lang="en-US" sz="24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3749040" y="2560320"/>
            <a:ext cx="5142712" cy="3619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Finds hundreds of counter-examples between real world grammars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Detects incremental modifications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3x more effective and 12x faster than available state of the art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392701" y="1597968"/>
            <a:ext cx="6368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Arial Rounded MT Bold" panose="020F0704030504030204" pitchFamily="34" charset="0"/>
              </a:rPr>
              <a:t>Fast and deep counter-example detection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01982171"/>
              </p:ext>
            </p:extLst>
          </p:nvPr>
        </p:nvGraphicFramePr>
        <p:xfrm>
          <a:off x="379141" y="2427945"/>
          <a:ext cx="3166948" cy="418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108858"/>
            <a:ext cx="78867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Rounded MT Bold" panose="020F0704030504030204" pitchFamily="34" charset="0"/>
              </a:rPr>
              <a:t>Grammar Tutoring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0" y="1034143"/>
            <a:ext cx="9065420" cy="56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8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3862</TotalTime>
  <Words>1214</Words>
  <Application>Microsoft Macintosh PowerPoint</Application>
  <PresentationFormat>On-screen Show (4:3)</PresentationFormat>
  <Paragraphs>561</Paragraphs>
  <Slides>35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 Rounded MT Bold</vt:lpstr>
      <vt:lpstr>Calibri</vt:lpstr>
      <vt:lpstr>Calibri Light</vt:lpstr>
      <vt:lpstr>Cambria Math</vt:lpstr>
      <vt:lpstr>Inconsolata Medium</vt:lpstr>
      <vt:lpstr>Tahoma</vt:lpstr>
      <vt:lpstr>Wingdings 2</vt:lpstr>
      <vt:lpstr>Arial</vt:lpstr>
      <vt:lpstr>HDOfficeLightV0</vt:lpstr>
      <vt:lpstr>Automating Grammar Comparison</vt:lpstr>
      <vt:lpstr>Overview</vt:lpstr>
      <vt:lpstr>Applications</vt:lpstr>
      <vt:lpstr>Comparing PL Grammars</vt:lpstr>
      <vt:lpstr>Reality Check</vt:lpstr>
      <vt:lpstr>Incompatibilities</vt:lpstr>
      <vt:lpstr>Grammar Rewrite Tasks</vt:lpstr>
      <vt:lpstr>Our Contribution</vt:lpstr>
      <vt:lpstr>Grammar Tutoring</vt:lpstr>
      <vt:lpstr>Grammars from English Descriptions</vt:lpstr>
      <vt:lpstr>Second Contribution</vt:lpstr>
      <vt:lpstr>Disproving Equivalence </vt:lpstr>
      <vt:lpstr>Counter-Example Discovery</vt:lpstr>
      <vt:lpstr>Enumeration of Words &amp; Parse Trees</vt:lpstr>
      <vt:lpstr>Random Lookup - Illustration</vt:lpstr>
      <vt:lpstr>Advanced Features</vt:lpstr>
      <vt:lpstr>Proving Equivalence </vt:lpstr>
      <vt:lpstr>Theoretical Algorithms for Equivalence</vt:lpstr>
      <vt:lpstr>Our Algorithm</vt:lpstr>
      <vt:lpstr>Algorithm Illustration</vt:lpstr>
      <vt:lpstr>Proving Equivalence</vt:lpstr>
      <vt:lpstr>Proving Equivalence</vt:lpstr>
      <vt:lpstr>Proving Equivalence</vt:lpstr>
      <vt:lpstr>Proving Equivalence</vt:lpstr>
      <vt:lpstr>Proving Equivalence</vt:lpstr>
      <vt:lpstr>Proving Equivalence</vt:lpstr>
      <vt:lpstr>Proving Equivalence</vt:lpstr>
      <vt:lpstr>Empirical Evaluation </vt:lpstr>
      <vt:lpstr>Benchmarks</vt:lpstr>
      <vt:lpstr>Injecting Fine grained Errors</vt:lpstr>
      <vt:lpstr>Detecting Fine grained Errors</vt:lpstr>
      <vt:lpstr>Tutoring System  Evaluations</vt:lpstr>
      <vt:lpstr>Equivalence Prover  Evaluations</vt:lpstr>
      <vt:lpstr>Conclusion</vt:lpstr>
      <vt:lpstr>Related Works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Grammar Comparison</dc:title>
  <dc:subject/>
  <dc:creator>Ravi Kandhadai</dc:creator>
  <cp:keywords/>
  <dc:description/>
  <cp:lastModifiedBy>Ravichandhran Kandhadai Madhavan</cp:lastModifiedBy>
  <cp:revision>1114</cp:revision>
  <dcterms:created xsi:type="dcterms:W3CDTF">2015-10-16T10:51:27Z</dcterms:created>
  <dcterms:modified xsi:type="dcterms:W3CDTF">2015-11-02T12:23:10Z</dcterms:modified>
  <cp:category/>
</cp:coreProperties>
</file>