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63" r:id="rId9"/>
    <p:sldId id="276" r:id="rId10"/>
    <p:sldId id="264" r:id="rId11"/>
    <p:sldId id="265" r:id="rId12"/>
    <p:sldId id="266" r:id="rId13"/>
    <p:sldId id="267" r:id="rId14"/>
    <p:sldId id="277" r:id="rId15"/>
    <p:sldId id="269" r:id="rId16"/>
    <p:sldId id="270" r:id="rId17"/>
    <p:sldId id="278" r:id="rId18"/>
    <p:sldId id="272" r:id="rId19"/>
    <p:sldId id="279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A0FF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87" d="100"/>
          <a:sy n="87" d="100"/>
        </p:scale>
        <p:origin x="-9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yenw\Documents\Onset_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7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028112166893651"/>
          <c:y val="0.25324332187125914"/>
          <c:w val="0.50044915160252856"/>
          <c:h val="0.73172880191914225"/>
        </c:manualLayout>
      </c:layout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0070C0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</c:spPr>
          </c:dPt>
          <c:dPt>
            <c:idx val="6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</c:spPr>
          </c:dPt>
          <c:dLbls>
            <c:dLbl>
              <c:idx val="0"/>
              <c:layout>
                <c:manualLayout>
                  <c:x val="-0.19582276473453739"/>
                  <c:y val="5.3623046263566725E-2"/>
                </c:manualLayout>
              </c:layout>
              <c:tx>
                <c:rich>
                  <a:bodyPr/>
                  <a:lstStyle/>
                  <a:p>
                    <a:pPr>
                      <a:defRPr sz="1000">
                        <a:solidFill>
                          <a:schemeClr val="bg1"/>
                        </a:solidFill>
                      </a:defRPr>
                    </a:pPr>
                    <a:r>
                      <a:rPr lang="en-US" sz="1000">
                        <a:solidFill>
                          <a:schemeClr val="bg1"/>
                        </a:solidFill>
                      </a:rPr>
                      <a:t>Serious illness
43.1%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numFmt formatCode="0.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4378695679939948"/>
                  <c:y val="-0.18920261079676229"/>
                </c:manualLayout>
              </c:layout>
              <c:tx>
                <c:rich>
                  <a:bodyPr/>
                  <a:lstStyle/>
                  <a:p>
                    <a:pPr>
                      <a:defRPr sz="1000">
                        <a:solidFill>
                          <a:schemeClr val="bg1"/>
                        </a:solidFill>
                      </a:defRPr>
                    </a:pPr>
                    <a:r>
                      <a:rPr lang="en-US" sz="1000">
                        <a:solidFill>
                          <a:schemeClr val="bg1"/>
                        </a:solidFill>
                      </a:rPr>
                      <a:t>Symptom
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38.2%</a:t>
                    </a:r>
                    <a:endParaRPr lang="en-US" b="1">
                      <a:solidFill>
                        <a:schemeClr val="bg1"/>
                      </a:solidFill>
                    </a:endParaRPr>
                  </a:p>
                </c:rich>
              </c:tx>
              <c:numFmt formatCode="0.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489103046058651"/>
                  <c:y val="0.19893645213319658"/>
                </c:manualLayout>
              </c:layout>
              <c:tx>
                <c:rich>
                  <a:bodyPr/>
                  <a:lstStyle/>
                  <a:p>
                    <a:pPr>
                      <a:defRPr sz="1000">
                        <a:solidFill>
                          <a:schemeClr val="bg1"/>
                        </a:solidFill>
                      </a:defRPr>
                    </a:pPr>
                    <a:endParaRPr lang="en-US" sz="1000" b="0">
                      <a:solidFill>
                        <a:schemeClr val="bg1"/>
                      </a:solidFill>
                    </a:endParaRPr>
                  </a:p>
                  <a:p>
                    <a:pPr>
                      <a:defRPr sz="1000">
                        <a:solidFill>
                          <a:schemeClr val="bg1"/>
                        </a:solidFill>
                      </a:defRPr>
                    </a:pPr>
                    <a:r>
                      <a:rPr lang="en-US" sz="1000" b="0">
                        <a:solidFill>
                          <a:schemeClr val="bg1"/>
                        </a:solidFill>
                      </a:rPr>
                      <a:t>Benign explanation
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16.0%</a:t>
                    </a:r>
                    <a:endParaRPr lang="en-US" b="1">
                      <a:solidFill>
                        <a:schemeClr val="bg1"/>
                      </a:solidFill>
                    </a:endParaRPr>
                  </a:p>
                </c:rich>
              </c:tx>
              <c:numFmt formatCode="0.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25105615704286965"/>
                  <c:y val="0.10997787776527934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Illness and explanation
</a:t>
                    </a:r>
                    <a:r>
                      <a:rPr lang="en-US" sz="1000" b="1"/>
                      <a:t>0.8%</a:t>
                    </a:r>
                    <a:endParaRPr lang="en-US" b="1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0980494982858717E-2"/>
                  <c:y val="1.7214872123542696E-3"/>
                </c:manualLayout>
              </c:layout>
              <c:tx>
                <c:rich>
                  <a:bodyPr/>
                  <a:lstStyle/>
                  <a:p>
                    <a:r>
                      <a:rPr lang="en-US" sz="1000" b="0"/>
                      <a:t>Symptom and</a:t>
                    </a:r>
                    <a:r>
                      <a:rPr lang="en-US" sz="1000" b="0" baseline="0"/>
                      <a:t> </a:t>
                    </a:r>
                    <a:r>
                      <a:rPr lang="en-US" sz="1000" b="0"/>
                      <a:t>explanation
</a:t>
                    </a:r>
                    <a:r>
                      <a:rPr lang="en-US" sz="1000" b="1"/>
                      <a:t>1.1%</a:t>
                    </a:r>
                    <a:endParaRPr lang="en-US" sz="700" b="1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4449204398388596"/>
                  <c:y val="-4.1220443599016297E-2"/>
                </c:manualLayout>
              </c:layout>
              <c:tx>
                <c:rich>
                  <a:bodyPr/>
                  <a:lstStyle/>
                  <a:p>
                    <a:r>
                      <a:rPr lang="en-US" sz="1000" b="0"/>
                      <a:t>Symptom</a:t>
                    </a:r>
                    <a:r>
                      <a:rPr lang="en-US" sz="1000" b="0" baseline="0"/>
                      <a:t> </a:t>
                    </a:r>
                    <a:r>
                      <a:rPr lang="en-US" sz="1000" b="0"/>
                      <a:t>and illness
</a:t>
                    </a:r>
                    <a:r>
                      <a:rPr lang="en-US" sz="1000" b="1"/>
                      <a:t>0.6%</a:t>
                    </a:r>
                    <a:endParaRPr lang="en-US" sz="700" b="1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222928831212202"/>
                  <c:y val="1.2430472898736495E-2"/>
                </c:manualLayout>
              </c:layout>
              <c:tx>
                <c:rich>
                  <a:bodyPr/>
                  <a:lstStyle/>
                  <a:p>
                    <a:r>
                      <a:rPr lang="en-US" sz="1000"/>
                      <a:t>All
</a:t>
                    </a:r>
                    <a:r>
                      <a:rPr lang="en-US" sz="1000" b="1"/>
                      <a:t>0.2%</a:t>
                    </a:r>
                    <a:endParaRPr lang="en-US" b="1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%" sourceLinked="0"/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Sheet1!$A$1:$A$7</c:f>
              <c:strCache>
                <c:ptCount val="7"/>
                <c:pt idx="0">
                  <c:v>Serious illness</c:v>
                </c:pt>
                <c:pt idx="1">
                  <c:v>Symptom</c:v>
                </c:pt>
                <c:pt idx="2">
                  <c:v>Explanation</c:v>
                </c:pt>
                <c:pt idx="3">
                  <c:v>Illness and explanation</c:v>
                </c:pt>
                <c:pt idx="4">
                  <c:v>Symptom and explanation</c:v>
                </c:pt>
                <c:pt idx="5">
                  <c:v>Symptom and illness</c:v>
                </c:pt>
                <c:pt idx="6">
                  <c:v>All</c:v>
                </c:pt>
              </c:strCache>
            </c:strRef>
          </c:cat>
          <c:val>
            <c:numRef>
              <c:f>Sheet1!$B$1:$B$7</c:f>
              <c:numCache>
                <c:formatCode>General</c:formatCode>
                <c:ptCount val="7"/>
                <c:pt idx="0">
                  <c:v>758579</c:v>
                </c:pt>
                <c:pt idx="1">
                  <c:v>673125</c:v>
                </c:pt>
                <c:pt idx="2">
                  <c:v>282330</c:v>
                </c:pt>
                <c:pt idx="3">
                  <c:v>13347</c:v>
                </c:pt>
                <c:pt idx="4">
                  <c:v>18974</c:v>
                </c:pt>
                <c:pt idx="5">
                  <c:v>10670</c:v>
                </c:pt>
                <c:pt idx="6">
                  <c:v>3950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5159577495829401"/>
          <c:y val="2.2571807756244424E-2"/>
          <c:w val="0.91032093598817898"/>
          <c:h val="0.93699961323577297"/>
        </c:manualLayout>
      </c:layout>
      <c:barChart>
        <c:barDir val="bar"/>
        <c:grouping val="clustered"/>
        <c:varyColors val="0"/>
        <c:ser>
          <c:idx val="0"/>
          <c:order val="0"/>
          <c:spPr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4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5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7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8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9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10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11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12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13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14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15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16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17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18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19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20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21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22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23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24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25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26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27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28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29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30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31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32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33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34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35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36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37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38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39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40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41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42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43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44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45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46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47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48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49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50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51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52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53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54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55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56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57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58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dPt>
          <c:dPt>
            <c:idx val="59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60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61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62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dPt>
            <c:idx val="63"/>
            <c:invertIfNegative val="0"/>
            <c:bubble3D val="0"/>
            <c:spPr>
              <a:solidFill>
                <a:srgbClr val="21A0FF"/>
              </a:solidFill>
              <a:ln>
                <a:solidFill>
                  <a:srgbClr val="21A0FF"/>
                </a:solidFill>
              </a:ln>
            </c:spPr>
          </c:dPt>
          <c:errBars>
            <c:errBarType val="both"/>
            <c:errValType val="cust"/>
            <c:noEndCap val="0"/>
            <c:plus>
              <c:numRef>
                <c:f>Sheet13!$F$1:$F$64</c:f>
                <c:numCache>
                  <c:formatCode>General</c:formatCode>
                  <c:ptCount val="64"/>
                  <c:pt idx="0">
                    <c:v>2.1303767549163018E-2</c:v>
                  </c:pt>
                  <c:pt idx="1">
                    <c:v>2.4589360069215787E-2</c:v>
                  </c:pt>
                  <c:pt idx="2">
                    <c:v>1.2706845265575249E-2</c:v>
                  </c:pt>
                  <c:pt idx="3">
                    <c:v>1.733601704803724E-2</c:v>
                  </c:pt>
                  <c:pt idx="4">
                    <c:v>5.9413760105372559E-3</c:v>
                  </c:pt>
                  <c:pt idx="5">
                    <c:v>1.9650561891192346E-2</c:v>
                  </c:pt>
                  <c:pt idx="6">
                    <c:v>7.9465998402031227E-3</c:v>
                  </c:pt>
                  <c:pt idx="7">
                    <c:v>6.0824274356006238E-3</c:v>
                  </c:pt>
                  <c:pt idx="8">
                    <c:v>1.9808716709690217E-2</c:v>
                  </c:pt>
                  <c:pt idx="9">
                    <c:v>1.8723082180615157E-2</c:v>
                  </c:pt>
                  <c:pt idx="10">
                    <c:v>3.0168915795757565E-2</c:v>
                  </c:pt>
                  <c:pt idx="11">
                    <c:v>1.8950733639524292E-2</c:v>
                  </c:pt>
                  <c:pt idx="12">
                    <c:v>2.1564184332706519E-2</c:v>
                  </c:pt>
                  <c:pt idx="13">
                    <c:v>3.0749827211662459E-2</c:v>
                  </c:pt>
                  <c:pt idx="14">
                    <c:v>1.1032796660359952E-2</c:v>
                  </c:pt>
                  <c:pt idx="15">
                    <c:v>1.1431407805472067E-2</c:v>
                  </c:pt>
                  <c:pt idx="16">
                    <c:v>5.8081153011333717E-3</c:v>
                  </c:pt>
                  <c:pt idx="17">
                    <c:v>1.430519586995211E-2</c:v>
                  </c:pt>
                  <c:pt idx="18">
                    <c:v>1.9702472996839564E-2</c:v>
                  </c:pt>
                  <c:pt idx="19">
                    <c:v>1.7359381418778051E-2</c:v>
                  </c:pt>
                  <c:pt idx="20">
                    <c:v>1.3471889379068326E-2</c:v>
                  </c:pt>
                  <c:pt idx="21">
                    <c:v>1.5437036506852707E-2</c:v>
                  </c:pt>
                  <c:pt idx="22">
                    <c:v>1.9617930404332878E-2</c:v>
                  </c:pt>
                  <c:pt idx="23">
                    <c:v>1.3230426925144425E-2</c:v>
                  </c:pt>
                  <c:pt idx="24">
                    <c:v>3.2326865328599907E-2</c:v>
                  </c:pt>
                  <c:pt idx="25">
                    <c:v>1.8892755522706299E-2</c:v>
                  </c:pt>
                  <c:pt idx="26">
                    <c:v>2.4581287968176629E-2</c:v>
                  </c:pt>
                  <c:pt idx="27">
                    <c:v>1.3951430190161943E-2</c:v>
                  </c:pt>
                  <c:pt idx="28">
                    <c:v>2.1535815463611944E-2</c:v>
                  </c:pt>
                  <c:pt idx="29">
                    <c:v>1.8808270062967491E-2</c:v>
                  </c:pt>
                  <c:pt idx="30">
                    <c:v>1.9878607341936833E-2</c:v>
                  </c:pt>
                  <c:pt idx="31">
                    <c:v>3.1441438272918044E-2</c:v>
                  </c:pt>
                  <c:pt idx="32">
                    <c:v>1.2446994210455033E-2</c:v>
                  </c:pt>
                  <c:pt idx="33">
                    <c:v>1.9203169975809994E-2</c:v>
                  </c:pt>
                  <c:pt idx="34">
                    <c:v>2.2328669937145319E-2</c:v>
                  </c:pt>
                  <c:pt idx="35">
                    <c:v>9.1569020242699382E-3</c:v>
                  </c:pt>
                  <c:pt idx="36">
                    <c:v>2.6295893714332001E-2</c:v>
                  </c:pt>
                  <c:pt idx="37">
                    <c:v>1.9802806710767128E-2</c:v>
                  </c:pt>
                  <c:pt idx="38">
                    <c:v>3.1765480627278693E-2</c:v>
                  </c:pt>
                  <c:pt idx="39">
                    <c:v>2.4145197584834865E-2</c:v>
                  </c:pt>
                  <c:pt idx="40">
                    <c:v>1.2262850828863544E-2</c:v>
                  </c:pt>
                  <c:pt idx="41">
                    <c:v>2.670103485809466E-2</c:v>
                  </c:pt>
                  <c:pt idx="42">
                    <c:v>2.9342489884299276E-2</c:v>
                  </c:pt>
                  <c:pt idx="43">
                    <c:v>2.5834683049921477E-2</c:v>
                  </c:pt>
                  <c:pt idx="44">
                    <c:v>1.3912261727233727E-2</c:v>
                  </c:pt>
                  <c:pt idx="45">
                    <c:v>9.9699878470019283E-3</c:v>
                  </c:pt>
                  <c:pt idx="46">
                    <c:v>1.5724169964162444E-2</c:v>
                  </c:pt>
                  <c:pt idx="47">
                    <c:v>5.1804395873785583E-3</c:v>
                  </c:pt>
                  <c:pt idx="48">
                    <c:v>2.5024800485777699E-2</c:v>
                  </c:pt>
                  <c:pt idx="49">
                    <c:v>1.3915111722516615E-2</c:v>
                  </c:pt>
                  <c:pt idx="50">
                    <c:v>1.8476281411257563E-2</c:v>
                  </c:pt>
                  <c:pt idx="51">
                    <c:v>2.7810647747826645E-2</c:v>
                  </c:pt>
                  <c:pt idx="52">
                    <c:v>2.6749505969994133E-2</c:v>
                  </c:pt>
                  <c:pt idx="53">
                    <c:v>1.5657301923044962E-2</c:v>
                  </c:pt>
                  <c:pt idx="54">
                    <c:v>2.132351322963404E-2</c:v>
                  </c:pt>
                  <c:pt idx="55">
                    <c:v>1.0455354856681962E-2</c:v>
                  </c:pt>
                  <c:pt idx="56">
                    <c:v>2.778532333998604E-2</c:v>
                  </c:pt>
                  <c:pt idx="57">
                    <c:v>1.194290638257295E-2</c:v>
                  </c:pt>
                  <c:pt idx="58">
                    <c:v>2.5561293428598936E-2</c:v>
                  </c:pt>
                  <c:pt idx="59">
                    <c:v>1.2774904283962612E-2</c:v>
                  </c:pt>
                  <c:pt idx="60">
                    <c:v>9.5967752253279248E-3</c:v>
                  </c:pt>
                  <c:pt idx="61">
                    <c:v>1.5312180485677986E-2</c:v>
                  </c:pt>
                  <c:pt idx="62">
                    <c:v>1.5952822096350443E-2</c:v>
                  </c:pt>
                  <c:pt idx="63">
                    <c:v>1.3629320076631491E-2</c:v>
                  </c:pt>
                </c:numCache>
              </c:numRef>
            </c:plus>
            <c:minus>
              <c:numRef>
                <c:f>Sheet13!$F$1:$F$64</c:f>
                <c:numCache>
                  <c:formatCode>General</c:formatCode>
                  <c:ptCount val="64"/>
                  <c:pt idx="0">
                    <c:v>2.1303767549163018E-2</c:v>
                  </c:pt>
                  <c:pt idx="1">
                    <c:v>2.4589360069215787E-2</c:v>
                  </c:pt>
                  <c:pt idx="2">
                    <c:v>1.2706845265575249E-2</c:v>
                  </c:pt>
                  <c:pt idx="3">
                    <c:v>1.733601704803724E-2</c:v>
                  </c:pt>
                  <c:pt idx="4">
                    <c:v>5.9413760105372559E-3</c:v>
                  </c:pt>
                  <c:pt idx="5">
                    <c:v>1.9650561891192346E-2</c:v>
                  </c:pt>
                  <c:pt idx="6">
                    <c:v>7.9465998402031227E-3</c:v>
                  </c:pt>
                  <c:pt idx="7">
                    <c:v>6.0824274356006238E-3</c:v>
                  </c:pt>
                  <c:pt idx="8">
                    <c:v>1.9808716709690217E-2</c:v>
                  </c:pt>
                  <c:pt idx="9">
                    <c:v>1.8723082180615157E-2</c:v>
                  </c:pt>
                  <c:pt idx="10">
                    <c:v>3.0168915795757565E-2</c:v>
                  </c:pt>
                  <c:pt idx="11">
                    <c:v>1.8950733639524292E-2</c:v>
                  </c:pt>
                  <c:pt idx="12">
                    <c:v>2.1564184332706519E-2</c:v>
                  </c:pt>
                  <c:pt idx="13">
                    <c:v>3.0749827211662459E-2</c:v>
                  </c:pt>
                  <c:pt idx="14">
                    <c:v>1.1032796660359952E-2</c:v>
                  </c:pt>
                  <c:pt idx="15">
                    <c:v>1.1431407805472067E-2</c:v>
                  </c:pt>
                  <c:pt idx="16">
                    <c:v>5.8081153011333717E-3</c:v>
                  </c:pt>
                  <c:pt idx="17">
                    <c:v>1.430519586995211E-2</c:v>
                  </c:pt>
                  <c:pt idx="18">
                    <c:v>1.9702472996839564E-2</c:v>
                  </c:pt>
                  <c:pt idx="19">
                    <c:v>1.7359381418778051E-2</c:v>
                  </c:pt>
                  <c:pt idx="20">
                    <c:v>1.3471889379068326E-2</c:v>
                  </c:pt>
                  <c:pt idx="21">
                    <c:v>1.5437036506852707E-2</c:v>
                  </c:pt>
                  <c:pt idx="22">
                    <c:v>1.9617930404332878E-2</c:v>
                  </c:pt>
                  <c:pt idx="23">
                    <c:v>1.3230426925144425E-2</c:v>
                  </c:pt>
                  <c:pt idx="24">
                    <c:v>3.2326865328599907E-2</c:v>
                  </c:pt>
                  <c:pt idx="25">
                    <c:v>1.8892755522706299E-2</c:v>
                  </c:pt>
                  <c:pt idx="26">
                    <c:v>2.4581287968176629E-2</c:v>
                  </c:pt>
                  <c:pt idx="27">
                    <c:v>1.3951430190161943E-2</c:v>
                  </c:pt>
                  <c:pt idx="28">
                    <c:v>2.1535815463611944E-2</c:v>
                  </c:pt>
                  <c:pt idx="29">
                    <c:v>1.8808270062967491E-2</c:v>
                  </c:pt>
                  <c:pt idx="30">
                    <c:v>1.9878607341936833E-2</c:v>
                  </c:pt>
                  <c:pt idx="31">
                    <c:v>3.1441438272918044E-2</c:v>
                  </c:pt>
                  <c:pt idx="32">
                    <c:v>1.2446994210455033E-2</c:v>
                  </c:pt>
                  <c:pt idx="33">
                    <c:v>1.9203169975809994E-2</c:v>
                  </c:pt>
                  <c:pt idx="34">
                    <c:v>2.2328669937145319E-2</c:v>
                  </c:pt>
                  <c:pt idx="35">
                    <c:v>9.1569020242699382E-3</c:v>
                  </c:pt>
                  <c:pt idx="36">
                    <c:v>2.6295893714332001E-2</c:v>
                  </c:pt>
                  <c:pt idx="37">
                    <c:v>1.9802806710767128E-2</c:v>
                  </c:pt>
                  <c:pt idx="38">
                    <c:v>3.1765480627278693E-2</c:v>
                  </c:pt>
                  <c:pt idx="39">
                    <c:v>2.4145197584834865E-2</c:v>
                  </c:pt>
                  <c:pt idx="40">
                    <c:v>1.2262850828863544E-2</c:v>
                  </c:pt>
                  <c:pt idx="41">
                    <c:v>2.670103485809466E-2</c:v>
                  </c:pt>
                  <c:pt idx="42">
                    <c:v>2.9342489884299276E-2</c:v>
                  </c:pt>
                  <c:pt idx="43">
                    <c:v>2.5834683049921477E-2</c:v>
                  </c:pt>
                  <c:pt idx="44">
                    <c:v>1.3912261727233727E-2</c:v>
                  </c:pt>
                  <c:pt idx="45">
                    <c:v>9.9699878470019283E-3</c:v>
                  </c:pt>
                  <c:pt idx="46">
                    <c:v>1.5724169964162444E-2</c:v>
                  </c:pt>
                  <c:pt idx="47">
                    <c:v>5.1804395873785583E-3</c:v>
                  </c:pt>
                  <c:pt idx="48">
                    <c:v>2.5024800485777699E-2</c:v>
                  </c:pt>
                  <c:pt idx="49">
                    <c:v>1.3915111722516615E-2</c:v>
                  </c:pt>
                  <c:pt idx="50">
                    <c:v>1.8476281411257563E-2</c:v>
                  </c:pt>
                  <c:pt idx="51">
                    <c:v>2.7810647747826645E-2</c:v>
                  </c:pt>
                  <c:pt idx="52">
                    <c:v>2.6749505969994133E-2</c:v>
                  </c:pt>
                  <c:pt idx="53">
                    <c:v>1.5657301923044962E-2</c:v>
                  </c:pt>
                  <c:pt idx="54">
                    <c:v>2.132351322963404E-2</c:v>
                  </c:pt>
                  <c:pt idx="55">
                    <c:v>1.0455354856681962E-2</c:v>
                  </c:pt>
                  <c:pt idx="56">
                    <c:v>2.778532333998604E-2</c:v>
                  </c:pt>
                  <c:pt idx="57">
                    <c:v>1.194290638257295E-2</c:v>
                  </c:pt>
                  <c:pt idx="58">
                    <c:v>2.5561293428598936E-2</c:v>
                  </c:pt>
                  <c:pt idx="59">
                    <c:v>1.2774904283962612E-2</c:v>
                  </c:pt>
                  <c:pt idx="60">
                    <c:v>9.5967752253279248E-3</c:v>
                  </c:pt>
                  <c:pt idx="61">
                    <c:v>1.5312180485677986E-2</c:v>
                  </c:pt>
                  <c:pt idx="62">
                    <c:v>1.5952822096350443E-2</c:v>
                  </c:pt>
                  <c:pt idx="63">
                    <c:v>1.3629320076631491E-2</c:v>
                  </c:pt>
                </c:numCache>
              </c:numRef>
            </c:minus>
            <c:spPr>
              <a:ln w="6350"/>
            </c:spPr>
          </c:errBars>
          <c:cat>
            <c:strRef>
              <c:f>Sheet13!$A$1:$A$64</c:f>
              <c:strCache>
                <c:ptCount val="64"/>
                <c:pt idx="0">
                  <c:v>appendicitis</c:v>
                </c:pt>
                <c:pt idx="1">
                  <c:v>encephalitis</c:v>
                </c:pt>
                <c:pt idx="2">
                  <c:v>meningitis</c:v>
                </c:pt>
                <c:pt idx="3">
                  <c:v>emphysema</c:v>
                </c:pt>
                <c:pt idx="4">
                  <c:v>heart attack</c:v>
                </c:pt>
                <c:pt idx="5">
                  <c:v>hypertension</c:v>
                </c:pt>
                <c:pt idx="6">
                  <c:v>lymphoma</c:v>
                </c:pt>
                <c:pt idx="7">
                  <c:v>cancer</c:v>
                </c:pt>
                <c:pt idx="8">
                  <c:v>heart failure</c:v>
                </c:pt>
                <c:pt idx="9">
                  <c:v>tuberculosis</c:v>
                </c:pt>
                <c:pt idx="10">
                  <c:v>panic attack</c:v>
                </c:pt>
                <c:pt idx="11">
                  <c:v>kidney disease</c:v>
                </c:pt>
                <c:pt idx="12">
                  <c:v>embolism</c:v>
                </c:pt>
                <c:pt idx="13">
                  <c:v>food poisoning</c:v>
                </c:pt>
                <c:pt idx="14">
                  <c:v>pneumonia</c:v>
                </c:pt>
                <c:pt idx="15">
                  <c:v>tumor</c:v>
                </c:pt>
                <c:pt idx="16">
                  <c:v>myopathy</c:v>
                </c:pt>
                <c:pt idx="17">
                  <c:v>narcolepsy</c:v>
                </c:pt>
                <c:pt idx="18">
                  <c:v>migraine</c:v>
                </c:pt>
                <c:pt idx="19">
                  <c:v>multiple sclerosis</c:v>
                </c:pt>
                <c:pt idx="20">
                  <c:v>anemia</c:v>
                </c:pt>
                <c:pt idx="21">
                  <c:v>lupus</c:v>
                </c:pt>
                <c:pt idx="22">
                  <c:v>liver disease</c:v>
                </c:pt>
                <c:pt idx="23">
                  <c:v>ulcer</c:v>
                </c:pt>
                <c:pt idx="24">
                  <c:v>sexually transmitted disease</c:v>
                </c:pt>
                <c:pt idx="25">
                  <c:v>glaucoma</c:v>
                </c:pt>
                <c:pt idx="26">
                  <c:v>malaria</c:v>
                </c:pt>
                <c:pt idx="27">
                  <c:v>crohns disease</c:v>
                </c:pt>
                <c:pt idx="28">
                  <c:v>urinary tract infection</c:v>
                </c:pt>
                <c:pt idx="29">
                  <c:v>hepatitis</c:v>
                </c:pt>
                <c:pt idx="30">
                  <c:v>bronchitis</c:v>
                </c:pt>
                <c:pt idx="31">
                  <c:v>leukemia</c:v>
                </c:pt>
                <c:pt idx="32">
                  <c:v>throat infection</c:v>
                </c:pt>
                <c:pt idx="33">
                  <c:v>heart disease</c:v>
                </c:pt>
                <c:pt idx="34">
                  <c:v>muscular dystrophy</c:v>
                </c:pt>
                <c:pt idx="35">
                  <c:v>arthritis</c:v>
                </c:pt>
                <c:pt idx="36">
                  <c:v>epilepsy</c:v>
                </c:pt>
                <c:pt idx="37">
                  <c:v>alzheimers disease</c:v>
                </c:pt>
                <c:pt idx="38">
                  <c:v>sleep apnea</c:v>
                </c:pt>
                <c:pt idx="39">
                  <c:v>osteoporosis</c:v>
                </c:pt>
                <c:pt idx="40">
                  <c:v>constipation</c:v>
                </c:pt>
                <c:pt idx="41">
                  <c:v>ear infection</c:v>
                </c:pt>
                <c:pt idx="42">
                  <c:v>heartburn</c:v>
                </c:pt>
                <c:pt idx="43">
                  <c:v>underactive thyroid</c:v>
                </c:pt>
                <c:pt idx="44">
                  <c:v>anxiety</c:v>
                </c:pt>
                <c:pt idx="45">
                  <c:v>bipolar disorder</c:v>
                </c:pt>
                <c:pt idx="46">
                  <c:v>angina</c:v>
                </c:pt>
                <c:pt idx="47">
                  <c:v>diabetes</c:v>
                </c:pt>
                <c:pt idx="48">
                  <c:v>pregnancy</c:v>
                </c:pt>
                <c:pt idx="49">
                  <c:v>obesity</c:v>
                </c:pt>
                <c:pt idx="50">
                  <c:v>cyst</c:v>
                </c:pt>
                <c:pt idx="51">
                  <c:v>boil</c:v>
                </c:pt>
                <c:pt idx="52">
                  <c:v>bruise</c:v>
                </c:pt>
                <c:pt idx="53">
                  <c:v>influenza</c:v>
                </c:pt>
                <c:pt idx="54">
                  <c:v>eczema</c:v>
                </c:pt>
                <c:pt idx="55">
                  <c:v>tonsillitis</c:v>
                </c:pt>
                <c:pt idx="56">
                  <c:v>irritable bowel syndrome</c:v>
                </c:pt>
                <c:pt idx="57">
                  <c:v>dermatitis</c:v>
                </c:pt>
                <c:pt idx="58">
                  <c:v>chronic fatigue syndrome</c:v>
                </c:pt>
                <c:pt idx="59">
                  <c:v>fatigue</c:v>
                </c:pt>
                <c:pt idx="60">
                  <c:v>dehydration</c:v>
                </c:pt>
                <c:pt idx="61">
                  <c:v>gastroenteritis</c:v>
                </c:pt>
                <c:pt idx="62">
                  <c:v>asthma</c:v>
                </c:pt>
                <c:pt idx="63">
                  <c:v>allergy</c:v>
                </c:pt>
              </c:strCache>
            </c:strRef>
          </c:cat>
          <c:val>
            <c:numRef>
              <c:f>Sheet13!$B$1:$B$64</c:f>
              <c:numCache>
                <c:formatCode>General</c:formatCode>
                <c:ptCount val="64"/>
                <c:pt idx="0">
                  <c:v>0.23057510878323598</c:v>
                </c:pt>
                <c:pt idx="1">
                  <c:v>0.2281336228172387</c:v>
                </c:pt>
                <c:pt idx="2">
                  <c:v>0.21991709428823453</c:v>
                </c:pt>
                <c:pt idx="3">
                  <c:v>0.19180946827777162</c:v>
                </c:pt>
                <c:pt idx="4">
                  <c:v>0.19016997064405705</c:v>
                </c:pt>
                <c:pt idx="5">
                  <c:v>0.18740574737149721</c:v>
                </c:pt>
                <c:pt idx="6">
                  <c:v>0.18669985452483329</c:v>
                </c:pt>
                <c:pt idx="7">
                  <c:v>0.18322754705675037</c:v>
                </c:pt>
                <c:pt idx="8">
                  <c:v>0.18010179206812196</c:v>
                </c:pt>
                <c:pt idx="9">
                  <c:v>0.17910001710103512</c:v>
                </c:pt>
                <c:pt idx="10">
                  <c:v>0.1748448346315937</c:v>
                </c:pt>
                <c:pt idx="11">
                  <c:v>0.16967094101617733</c:v>
                </c:pt>
                <c:pt idx="12">
                  <c:v>0.16798879851690474</c:v>
                </c:pt>
                <c:pt idx="13">
                  <c:v>0.16776022562615855</c:v>
                </c:pt>
                <c:pt idx="14">
                  <c:v>0.16624776848155012</c:v>
                </c:pt>
                <c:pt idx="15">
                  <c:v>0.1641130177734553</c:v>
                </c:pt>
                <c:pt idx="16">
                  <c:v>0.16300899965721177</c:v>
                </c:pt>
                <c:pt idx="17">
                  <c:v>0.16240503705676843</c:v>
                </c:pt>
                <c:pt idx="18">
                  <c:v>0.16155917495237726</c:v>
                </c:pt>
                <c:pt idx="19">
                  <c:v>0.16101762341406817</c:v>
                </c:pt>
                <c:pt idx="20">
                  <c:v>0.15960759103335387</c:v>
                </c:pt>
                <c:pt idx="21">
                  <c:v>0.1558895662284874</c:v>
                </c:pt>
                <c:pt idx="22">
                  <c:v>0.15539770147327991</c:v>
                </c:pt>
                <c:pt idx="23">
                  <c:v>0.15405103982622873</c:v>
                </c:pt>
                <c:pt idx="24">
                  <c:v>0.15173387455692078</c:v>
                </c:pt>
                <c:pt idx="25">
                  <c:v>0.1514237662519867</c:v>
                </c:pt>
                <c:pt idx="26">
                  <c:v>0.15059279120311461</c:v>
                </c:pt>
                <c:pt idx="27">
                  <c:v>0.15000436396979372</c:v>
                </c:pt>
                <c:pt idx="28">
                  <c:v>0.14954799731690366</c:v>
                </c:pt>
                <c:pt idx="29">
                  <c:v>0.14663289971754534</c:v>
                </c:pt>
                <c:pt idx="30">
                  <c:v>0.14466636993703014</c:v>
                </c:pt>
                <c:pt idx="31">
                  <c:v>0.14394978052723492</c:v>
                </c:pt>
                <c:pt idx="32">
                  <c:v>0.14341759458137252</c:v>
                </c:pt>
                <c:pt idx="33">
                  <c:v>0.13943999047630287</c:v>
                </c:pt>
                <c:pt idx="34">
                  <c:v>0.13510240829749046</c:v>
                </c:pt>
                <c:pt idx="35">
                  <c:v>0.13390687393551404</c:v>
                </c:pt>
                <c:pt idx="36">
                  <c:v>0.13373353442475655</c:v>
                </c:pt>
                <c:pt idx="37">
                  <c:v>0.13329877209832697</c:v>
                </c:pt>
                <c:pt idx="38">
                  <c:v>0.13251155958142616</c:v>
                </c:pt>
                <c:pt idx="39">
                  <c:v>0.13222754428234026</c:v>
                </c:pt>
                <c:pt idx="40">
                  <c:v>0.12935570616012193</c:v>
                </c:pt>
                <c:pt idx="41">
                  <c:v>0.1283356591325519</c:v>
                </c:pt>
                <c:pt idx="42">
                  <c:v>0.12571855395737183</c:v>
                </c:pt>
                <c:pt idx="43">
                  <c:v>0.12506060952694198</c:v>
                </c:pt>
                <c:pt idx="44">
                  <c:v>0.12354365486243436</c:v>
                </c:pt>
                <c:pt idx="45">
                  <c:v>0.12062060337714436</c:v>
                </c:pt>
                <c:pt idx="46">
                  <c:v>0.1195223519600877</c:v>
                </c:pt>
                <c:pt idx="47">
                  <c:v>0.11949053498961466</c:v>
                </c:pt>
                <c:pt idx="48">
                  <c:v>0.11802596713946593</c:v>
                </c:pt>
                <c:pt idx="49">
                  <c:v>0.1161541001676652</c:v>
                </c:pt>
                <c:pt idx="50">
                  <c:v>0.11076339770332372</c:v>
                </c:pt>
                <c:pt idx="51">
                  <c:v>0.10772805233052742</c:v>
                </c:pt>
                <c:pt idx="52">
                  <c:v>0.10632150128422625</c:v>
                </c:pt>
                <c:pt idx="53">
                  <c:v>0.1061139485319739</c:v>
                </c:pt>
                <c:pt idx="54">
                  <c:v>0.1025359438948861</c:v>
                </c:pt>
                <c:pt idx="55">
                  <c:v>0.10108929048134127</c:v>
                </c:pt>
                <c:pt idx="56">
                  <c:v>9.4181573793526152E-2</c:v>
                </c:pt>
                <c:pt idx="57">
                  <c:v>9.0287592201526531E-2</c:v>
                </c:pt>
                <c:pt idx="58">
                  <c:v>8.7870692190670716E-2</c:v>
                </c:pt>
                <c:pt idx="59">
                  <c:v>8.4061598980241847E-2</c:v>
                </c:pt>
                <c:pt idx="60">
                  <c:v>8.0208173684153436E-2</c:v>
                </c:pt>
                <c:pt idx="61">
                  <c:v>7.086047486138021E-2</c:v>
                </c:pt>
                <c:pt idx="62">
                  <c:v>6.7876805548261754E-2</c:v>
                </c:pt>
                <c:pt idx="63">
                  <c:v>5.8882138484861631E-2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22708224"/>
        <c:axId val="22709760"/>
      </c:barChart>
      <c:catAx>
        <c:axId val="22708224"/>
        <c:scaling>
          <c:orientation val="minMax"/>
        </c:scaling>
        <c:delete val="0"/>
        <c:axPos val="l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0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2709760"/>
        <c:crosses val="autoZero"/>
        <c:auto val="1"/>
        <c:lblAlgn val="ctr"/>
        <c:lblOffset val="100"/>
        <c:noMultiLvlLbl val="0"/>
      </c:catAx>
      <c:valAx>
        <c:axId val="22709760"/>
        <c:scaling>
          <c:orientation val="minMax"/>
        </c:scaling>
        <c:delete val="0"/>
        <c:axPos val="b"/>
        <c:numFmt formatCode="#,##0.00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9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227082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EF3C3-B489-4B98-9A52-667453533087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0843E-3EBA-4BBB-AE84-C8C888C8D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91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0843E-3EBA-4BBB-AE84-C8C888C8D4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7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96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7B3C99C-BB3D-4B32-85D3-7268DA69FC2C}" type="datetimeFigureOut">
              <a:rPr lang="en-US" smtClean="0"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09FED38-8B32-4100-B84A-77BC823522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371600"/>
            <a:ext cx="8458200" cy="1927225"/>
          </a:xfrm>
        </p:spPr>
        <p:txBody>
          <a:bodyPr/>
          <a:lstStyle/>
          <a:p>
            <a:pPr algn="ctr"/>
            <a:r>
              <a:rPr lang="en-US" sz="4000" cap="none" dirty="0" smtClean="0"/>
              <a:t>Studies </a:t>
            </a:r>
            <a:r>
              <a:rPr lang="en-US" sz="4000" cap="none" dirty="0"/>
              <a:t>o</a:t>
            </a:r>
            <a:r>
              <a:rPr lang="en-US" sz="4000" cap="none" dirty="0" smtClean="0"/>
              <a:t>f the </a:t>
            </a:r>
            <a:r>
              <a:rPr lang="en-US" sz="4000" b="1" cap="none" dirty="0" smtClean="0"/>
              <a:t>Onset &amp; Persistence</a:t>
            </a:r>
            <a:r>
              <a:rPr lang="en-US" sz="4000" cap="none" dirty="0" smtClean="0"/>
              <a:t> of Medical Concerns in Search Logs</a:t>
            </a:r>
            <a:endParaRPr lang="en-US" sz="40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9632" y="3505200"/>
            <a:ext cx="8001000" cy="3200400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b="1" dirty="0" smtClean="0"/>
              <a:t>Ryen White and </a:t>
            </a:r>
            <a:r>
              <a:rPr lang="en-US" b="1" dirty="0"/>
              <a:t>Eric </a:t>
            </a:r>
            <a:r>
              <a:rPr lang="en-US" b="1" dirty="0" smtClean="0"/>
              <a:t>Horvitz</a:t>
            </a:r>
          </a:p>
          <a:p>
            <a:pPr algn="ctr"/>
            <a:r>
              <a:rPr lang="en-US" dirty="0" smtClean="0"/>
              <a:t>Microsoft Research, Redmond</a:t>
            </a:r>
          </a:p>
          <a:p>
            <a:pPr algn="ctr"/>
            <a:r>
              <a:rPr lang="en-US" dirty="0" smtClean="0"/>
              <a:t>{ryenw,horvitz}@microsoft.com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22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Onset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715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Explore search behavior before the onset of the first occurrence of a condition – randomly chosen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sz="3000" dirty="0" smtClean="0"/>
              <a:t>Pre-onset history can contain other conditions</a:t>
            </a:r>
          </a:p>
          <a:p>
            <a:pPr lvl="1"/>
            <a:r>
              <a:rPr lang="en-US" sz="2200" dirty="0" smtClean="0"/>
              <a:t>83% searched for at most one other condition prior to onset</a:t>
            </a:r>
          </a:p>
          <a:p>
            <a:pPr lvl="1"/>
            <a:r>
              <a:rPr lang="en-US" sz="2200" dirty="0" smtClean="0"/>
              <a:t>61% searched for no conditions pre-onset</a:t>
            </a:r>
            <a:endParaRPr lang="en-US" dirty="0"/>
          </a:p>
          <a:p>
            <a:r>
              <a:rPr lang="en-US" sz="2800" dirty="0" smtClean="0"/>
              <a:t>Also extracted behavior after the condition onset</a:t>
            </a:r>
          </a:p>
          <a:p>
            <a:r>
              <a:rPr lang="en-US" sz="2800" b="1" u="sng" dirty="0" smtClean="0">
                <a:sym typeface="Wingdings" pitchFamily="2" charset="2"/>
              </a:rPr>
              <a:t>Overall</a:t>
            </a:r>
            <a:r>
              <a:rPr lang="en-US" sz="2800" b="1" dirty="0" smtClean="0">
                <a:sym typeface="Wingdings" pitchFamily="2" charset="2"/>
              </a:rPr>
              <a:t>: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/>
              <a:t>159K pre-onset histories, one per user</a:t>
            </a:r>
            <a:endParaRPr lang="en-US" sz="28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81200" y="3941802"/>
            <a:ext cx="622457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153400" y="3745468"/>
            <a:ext cx="689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297180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Condition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9600" y="3352800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Symptoms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2057400" y="2907268"/>
            <a:ext cx="2667000" cy="902732"/>
          </a:xfrm>
          <a:prstGeom prst="roundRect">
            <a:avLst>
              <a:gd name="adj" fmla="val 101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5105400" y="2907268"/>
            <a:ext cx="2667000" cy="902732"/>
          </a:xfrm>
          <a:prstGeom prst="roundRect">
            <a:avLst>
              <a:gd name="adj" fmla="val 101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98430" y="2537936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Pre-onset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795134" y="253793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Post-onset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741198" y="297180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Q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79398" y="297180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Q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07998" y="297180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Q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09800" y="33469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14600" y="33469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41470" y="33469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82894" y="33469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73494" y="33469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83294" y="33469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69301" y="2249269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Onset</a:t>
            </a:r>
          </a:p>
          <a:p>
            <a:pPr algn="ctr"/>
            <a:r>
              <a:rPr lang="en-US" dirty="0" smtClean="0"/>
              <a:t>condition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657600" y="33469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44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Pre-Onset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3300" dirty="0" smtClean="0"/>
              <a:t>Extracted features of search behavior before onset</a:t>
            </a:r>
          </a:p>
          <a:p>
            <a:endParaRPr lang="en-US" sz="3300" dirty="0" smtClean="0"/>
          </a:p>
          <a:p>
            <a:r>
              <a:rPr lang="en-US" sz="3300" dirty="0" smtClean="0"/>
              <a:t>We computed statistics of search behavior, e.g.,</a:t>
            </a:r>
            <a:endParaRPr lang="en-US" sz="2900" dirty="0" smtClean="0"/>
          </a:p>
          <a:p>
            <a:pPr lvl="1"/>
            <a:r>
              <a:rPr lang="en-US" sz="2900" dirty="0" smtClean="0"/>
              <a:t>20 medical search sessions over 49 days before condition</a:t>
            </a:r>
          </a:p>
          <a:p>
            <a:pPr lvl="1"/>
            <a:r>
              <a:rPr lang="en-US" sz="2900" dirty="0" smtClean="0"/>
              <a:t>3% of user’s time online was spent viewing medical content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3400" dirty="0" smtClean="0"/>
              <a:t>Additionally, we </a:t>
            </a:r>
            <a:r>
              <a:rPr lang="en-US" sz="3400" dirty="0"/>
              <a:t>wanted to check </a:t>
            </a:r>
            <a:r>
              <a:rPr lang="en-US" sz="3400" dirty="0" smtClean="0"/>
              <a:t>if onset </a:t>
            </a:r>
            <a:r>
              <a:rPr lang="en-US" sz="3400" dirty="0"/>
              <a:t>condition and the symptoms searched previously were </a:t>
            </a:r>
            <a:r>
              <a:rPr lang="en-US" sz="3400" dirty="0" smtClean="0"/>
              <a:t>related</a:t>
            </a:r>
            <a:endParaRPr lang="en-US" sz="3400" dirty="0"/>
          </a:p>
          <a:p>
            <a:endParaRPr lang="en-US" sz="2800" dirty="0"/>
          </a:p>
          <a:p>
            <a:r>
              <a:rPr lang="en-US" sz="3400" dirty="0"/>
              <a:t>Extracted </a:t>
            </a:r>
            <a:r>
              <a:rPr lang="en-US" sz="3400" dirty="0" smtClean="0"/>
              <a:t>symptom-</a:t>
            </a:r>
            <a:r>
              <a:rPr lang="en-US" sz="3400" dirty="0" smtClean="0">
                <a:sym typeface="Wingdings" pitchFamily="2" charset="2"/>
              </a:rPr>
              <a:t>onset pairs, compared with known</a:t>
            </a:r>
          </a:p>
          <a:p>
            <a:pPr lvl="1"/>
            <a:r>
              <a:rPr lang="en-US" sz="2800" dirty="0" smtClean="0">
                <a:sym typeface="Wingdings" pitchFamily="2" charset="2"/>
              </a:rPr>
              <a:t>E.g</a:t>
            </a:r>
            <a:r>
              <a:rPr lang="en-US" sz="2800" dirty="0">
                <a:sym typeface="Wingdings" pitchFamily="2" charset="2"/>
              </a:rPr>
              <a:t>., [headache]  {migraine, caffeine withdrawal, brain tumor}</a:t>
            </a:r>
          </a:p>
          <a:p>
            <a:pPr marL="0" indent="0">
              <a:buNone/>
            </a:pPr>
            <a:endParaRPr lang="en-US" sz="2800" dirty="0">
              <a:sym typeface="Wingdings" pitchFamily="2" charset="2"/>
            </a:endParaRPr>
          </a:p>
          <a:p>
            <a:r>
              <a:rPr lang="en-US" sz="2800" b="1" dirty="0">
                <a:sym typeface="Wingdings" pitchFamily="2" charset="2"/>
              </a:rPr>
              <a:t>79.5% of prior symptoms were related to </a:t>
            </a:r>
            <a:r>
              <a:rPr lang="en-US" sz="2800" b="1" dirty="0" smtClean="0">
                <a:sym typeface="Wingdings" pitchFamily="2" charset="2"/>
              </a:rPr>
              <a:t>onset</a:t>
            </a:r>
          </a:p>
          <a:p>
            <a:pPr lvl="1"/>
            <a:r>
              <a:rPr lang="en-US" sz="2800" b="1" u="sng" dirty="0" smtClean="0">
                <a:sym typeface="Wingdings" pitchFamily="2" charset="2"/>
              </a:rPr>
              <a:t>Emergence of conditions appears to extend back over time</a:t>
            </a:r>
            <a:endParaRPr lang="en-US" sz="2800" b="1" u="sng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9965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Severity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105400"/>
            <a:ext cx="8153400" cy="1676400"/>
          </a:xfrm>
        </p:spPr>
        <p:txBody>
          <a:bodyPr/>
          <a:lstStyle/>
          <a:p>
            <a:r>
              <a:rPr lang="en-US" dirty="0" smtClean="0"/>
              <a:t>Onset condition = benign, more medical searching</a:t>
            </a:r>
          </a:p>
          <a:p>
            <a:r>
              <a:rPr lang="en-US" dirty="0" smtClean="0"/>
              <a:t>Web </a:t>
            </a:r>
            <a:r>
              <a:rPr lang="en-US" b="1" u="sng" dirty="0" smtClean="0"/>
              <a:t>may</a:t>
            </a:r>
            <a:r>
              <a:rPr lang="en-US" dirty="0" smtClean="0"/>
              <a:t> be contributing as a causal influence</a:t>
            </a:r>
          </a:p>
          <a:p>
            <a:pPr lvl="1"/>
            <a:r>
              <a:rPr lang="en-US" dirty="0" smtClean="0"/>
              <a:t>Users may be better informed and less likely to escalate</a:t>
            </a:r>
          </a:p>
          <a:p>
            <a:pPr lvl="1"/>
            <a:r>
              <a:rPr lang="en-US" dirty="0" smtClean="0"/>
              <a:t>Narrow lens of log analysis means that we cannot be sure</a:t>
            </a:r>
            <a:r>
              <a:rPr lang="en-US" dirty="0"/>
              <a:t> </a:t>
            </a:r>
            <a:r>
              <a:rPr lang="en-US" b="1" u="sng" dirty="0" smtClean="0"/>
              <a:t>why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164998"/>
              </p:ext>
            </p:extLst>
          </p:nvPr>
        </p:nvGraphicFramePr>
        <p:xfrm>
          <a:off x="1203896" y="2946400"/>
          <a:ext cx="664470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780"/>
                <a:gridCol w="2322894"/>
                <a:gridCol w="214503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Serious (n=117389)</a:t>
                      </a:r>
                      <a:endParaRPr 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Benign (n=34424)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medical queries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3.0%</a:t>
                      </a:r>
                      <a:r>
                        <a:rPr lang="en-US" baseline="0" dirty="0" smtClean="0"/>
                        <a:t> (4.0%)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4.0%</a:t>
                      </a:r>
                      <a:r>
                        <a:rPr lang="en-US" baseline="0" dirty="0" smtClean="0"/>
                        <a:t> (4.2%)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 medical queries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5.30 (12.12)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7.69</a:t>
                      </a:r>
                      <a:r>
                        <a:rPr lang="en-US" baseline="0" dirty="0" smtClean="0"/>
                        <a:t> (15.48)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 symptom queries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1.81 (6.43)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2.34</a:t>
                      </a:r>
                      <a:r>
                        <a:rPr lang="en-US" baseline="0" dirty="0" smtClean="0"/>
                        <a:t> (7.58)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 condition queries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1.74 (5.36)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2.27 (6.36)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25906" y="257706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Onset condition is …</a:t>
            </a:r>
            <a:endParaRPr lang="en-US" b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1600200"/>
            <a:ext cx="7848600" cy="134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Study the relationship between pre-onset and severity</a:t>
            </a:r>
          </a:p>
          <a:p>
            <a:r>
              <a:rPr lang="en-US" dirty="0" smtClean="0"/>
              <a:t>Many search </a:t>
            </a:r>
            <a:r>
              <a:rPr lang="en-US" dirty="0"/>
              <a:t>/ Web usage behaviors are </a:t>
            </a:r>
            <a:r>
              <a:rPr lang="en-US" dirty="0" smtClean="0"/>
              <a:t>similar, but …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181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86400" cy="5257800"/>
          </a:xfrm>
        </p:spPr>
        <p:txBody>
          <a:bodyPr/>
          <a:lstStyle/>
          <a:p>
            <a:r>
              <a:rPr lang="en-US" dirty="0" smtClean="0"/>
              <a:t>Compute gradient of line of best fit </a:t>
            </a:r>
            <a:br>
              <a:rPr lang="en-US" dirty="0" smtClean="0"/>
            </a:br>
            <a:r>
              <a:rPr lang="en-US" dirty="0" smtClean="0"/>
              <a:t>of the features over time before the condition onset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O</a:t>
            </a:r>
            <a:r>
              <a:rPr lang="en-US" dirty="0" smtClean="0"/>
              <a:t>bservations:</a:t>
            </a:r>
          </a:p>
          <a:p>
            <a:pPr lvl="1"/>
            <a:r>
              <a:rPr lang="en-US" dirty="0" smtClean="0"/>
              <a:t>Condition acuity increases top-to-bottom</a:t>
            </a:r>
          </a:p>
          <a:p>
            <a:pPr lvl="1"/>
            <a:r>
              <a:rPr lang="en-US" dirty="0" smtClean="0"/>
              <a:t>Benign explanations on bottom are acute</a:t>
            </a:r>
          </a:p>
          <a:p>
            <a:pPr lvl="2"/>
            <a:r>
              <a:rPr lang="en-US" dirty="0" smtClean="0"/>
              <a:t>e.g., food poisoning and panic attacks</a:t>
            </a:r>
          </a:p>
          <a:p>
            <a:pPr lvl="1"/>
            <a:r>
              <a:rPr lang="en-US" dirty="0" smtClean="0"/>
              <a:t>Serious illnesses on top are chronic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.g., chronic fatigue syndrome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360448850"/>
              </p:ext>
            </p:extLst>
          </p:nvPr>
        </p:nvGraphicFramePr>
        <p:xfrm>
          <a:off x="5718235" y="1219201"/>
          <a:ext cx="3425765" cy="525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758765" y="4019816"/>
            <a:ext cx="4003638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24400" y="3821668"/>
            <a:ext cx="689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971800" y="401981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35652" y="401981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02998" y="405026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Q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40204" y="320040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Onset</a:t>
            </a:r>
          </a:p>
          <a:p>
            <a:pPr algn="ctr"/>
            <a:r>
              <a:rPr lang="en-US" dirty="0" smtClean="0"/>
              <a:t>condition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715000" y="926068"/>
            <a:ext cx="3429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Number of symptom queries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49233" y="6469860"/>
            <a:ext cx="2894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b="1" dirty="0" smtClean="0"/>
              <a:t>Average best-fit gradient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22270" y="401981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71600" y="3789604"/>
            <a:ext cx="457200" cy="1846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916530" y="3435798"/>
            <a:ext cx="457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214474" y="401981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q</a:t>
            </a:r>
            <a:endParaRPr lang="en-US" b="1" dirty="0">
              <a:solidFill>
                <a:srgbClr val="00B05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301675" y="3515958"/>
            <a:ext cx="2216447" cy="44197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905000" y="2971800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Line of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best fit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029200" y="3442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Benign </a:t>
            </a:r>
            <a:r>
              <a:rPr lang="en-US" b="1" dirty="0" smtClean="0">
                <a:solidFill>
                  <a:srgbClr val="0070C0"/>
                </a:solidFill>
              </a:rPr>
              <a:t>explanations</a:t>
            </a:r>
          </a:p>
          <a:p>
            <a:pPr algn="ctr"/>
            <a:r>
              <a:rPr lang="en-US" b="1" dirty="0" smtClean="0">
                <a:solidFill>
                  <a:schemeClr val="tx2"/>
                </a:solidFill>
              </a:rPr>
              <a:t>Serious </a:t>
            </a:r>
            <a:r>
              <a:rPr lang="en-US" b="1" dirty="0">
                <a:solidFill>
                  <a:schemeClr val="tx2"/>
                </a:solidFill>
              </a:rPr>
              <a:t>illnesses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19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172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How do searches for the condition persist following evidence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initial concern onset?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06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Post-Onset Search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/>
          <a:lstStyle/>
          <a:p>
            <a:r>
              <a:rPr lang="en-US" dirty="0" smtClean="0"/>
              <a:t>Computed the same features for search behavior </a:t>
            </a:r>
            <a:r>
              <a:rPr lang="en-US" b="1" u="sng" dirty="0" smtClean="0"/>
              <a:t>after the onset condition</a:t>
            </a:r>
            <a:r>
              <a:rPr lang="en-US" dirty="0" smtClean="0"/>
              <a:t> rather than before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Medical search increases, symptom searching decreases,</a:t>
            </a:r>
            <a:r>
              <a:rPr lang="en-US" dirty="0"/>
              <a:t> </a:t>
            </a:r>
            <a:r>
              <a:rPr lang="en-US" dirty="0" smtClean="0"/>
              <a:t>and condition searching increases (more focused)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00592502"/>
                  </p:ext>
                </p:extLst>
              </p:nvPr>
            </p:nvGraphicFramePr>
            <p:xfrm>
              <a:off x="914400" y="2557810"/>
              <a:ext cx="7391401" cy="2928590"/>
            </p:xfrm>
            <a:graphic>
              <a:graphicData uri="http://schemas.openxmlformats.org/drawingml/2006/table">
                <a:tbl>
                  <a:tblPr firstRow="1" firstCol="1" bandRow="1">
                    <a:tableStyleId>{B301B821-A1FF-4177-AEE7-76D212191A09}</a:tableStyleId>
                  </a:tblPr>
                  <a:tblGrid>
                    <a:gridCol w="3657600"/>
                    <a:gridCol w="1981202"/>
                    <a:gridCol w="1752599"/>
                  </a:tblGrid>
                  <a:tr h="650797"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Feature</a:t>
                          </a:r>
                          <a:endParaRPr lang="en-US" sz="1800" b="1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% or </a:t>
                          </a:r>
                          <a:r>
                            <a:rPr lang="en-US" sz="1800" b="1" dirty="0" smtClean="0">
                              <a:effectLst/>
                            </a:rPr>
                            <a:t>Avg (SD)</a:t>
                          </a:r>
                          <a:endParaRPr lang="en-US" sz="1800" b="1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18415" marR="18415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% change </a:t>
                          </a:r>
                          <a:r>
                            <a:rPr lang="en-US" sz="1800" b="1" dirty="0" smtClean="0">
                              <a:effectLst/>
                            </a:rPr>
                            <a:t>from </a:t>
                          </a:r>
                          <a:r>
                            <a:rPr lang="en-US" sz="1800" b="1" dirty="0">
                              <a:effectLst/>
                            </a:rPr>
                            <a:t>pre-onset</a:t>
                          </a:r>
                          <a:endParaRPr lang="en-US" sz="1800" b="1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% URLs medical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>
                              <a:effectLst/>
                            </a:rPr>
                            <a:t>4.9%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>
                                  <a:effectLst/>
                                  <a:latin typeface="Cambria Math"/>
                                </a:rPr>
                                <m:t>+</m:t>
                              </m:r>
                            </m:oMath>
                          </a14:m>
                          <a:r>
                            <a:rPr lang="en-US" sz="1800" b="0" dirty="0">
                              <a:effectLst/>
                            </a:rPr>
                            <a:t>88.5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% queries medical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4.2%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>
                                  <a:effectLst/>
                                  <a:latin typeface="Cambria Math"/>
                                </a:rPr>
                                <m:t>+</m:t>
                              </m:r>
                            </m:oMath>
                          </a14:m>
                          <a:r>
                            <a:rPr lang="en-US" sz="1800" b="0" dirty="0">
                              <a:effectLst/>
                            </a:rPr>
                            <a:t>31.3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% online time on medical pages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8.0%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>
                                  <a:effectLst/>
                                  <a:latin typeface="Cambria Math"/>
                                </a:rPr>
                                <m:t>+</m:t>
                              </m:r>
                            </m:oMath>
                          </a14:m>
                          <a:r>
                            <a:rPr lang="en-US" sz="1800" b="0" dirty="0">
                              <a:effectLst/>
                            </a:rPr>
                            <a:t>247.8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>
                              <a:effectLst/>
                            </a:rPr>
                            <a:t># unique symptoms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0.50 </a:t>
                          </a:r>
                          <a:r>
                            <a:rPr lang="en-US" sz="1800" b="0" baseline="0" dirty="0" smtClean="0">
                              <a:effectLst/>
                            </a:rPr>
                            <a:t> (</a:t>
                          </a:r>
                          <a:r>
                            <a:rPr lang="en-US" sz="1800" b="0" dirty="0" smtClean="0">
                              <a:effectLst/>
                            </a:rPr>
                            <a:t>1.01)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>
                                  <a:effectLst/>
                                  <a:latin typeface="Cambria Math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1800" b="0" dirty="0">
                              <a:effectLst/>
                            </a:rPr>
                            <a:t>20.6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>
                              <a:effectLst/>
                            </a:rPr>
                            <a:t>Symptom persistence (days)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2.46 </a:t>
                          </a:r>
                          <a:r>
                            <a:rPr lang="en-US" sz="1800" b="0" baseline="0" dirty="0" smtClean="0">
                              <a:effectLst/>
                            </a:rPr>
                            <a:t> (</a:t>
                          </a:r>
                          <a:r>
                            <a:rPr lang="en-US" sz="1800" b="0" dirty="0" smtClean="0">
                              <a:effectLst/>
                            </a:rPr>
                            <a:t>3.42)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>
                                  <a:effectLst/>
                                  <a:latin typeface="Cambria Math"/>
                                </a:rPr>
                                <m:t>−</m:t>
                              </m:r>
                            </m:oMath>
                          </a14:m>
                          <a:r>
                            <a:rPr lang="en-US" sz="1800" b="0">
                              <a:effectLst/>
                            </a:rPr>
                            <a:t>27.9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>
                              <a:effectLst/>
                            </a:rPr>
                            <a:t># unique conditions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1.04 </a:t>
                          </a:r>
                          <a:r>
                            <a:rPr lang="en-US" sz="1800" b="0" baseline="0" dirty="0" smtClean="0">
                              <a:effectLst/>
                            </a:rPr>
                            <a:t> (</a:t>
                          </a:r>
                          <a:r>
                            <a:rPr lang="en-US" sz="1800" b="0" dirty="0" smtClean="0">
                              <a:effectLst/>
                            </a:rPr>
                            <a:t>1.29)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>
                                  <a:effectLst/>
                                  <a:latin typeface="Cambria Math"/>
                                </a:rPr>
                                <m:t>+</m:t>
                              </m:r>
                            </m:oMath>
                          </a14:m>
                          <a:r>
                            <a:rPr lang="en-US" sz="1800" b="0" dirty="0">
                              <a:effectLst/>
                            </a:rPr>
                            <a:t>40.5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>
                              <a:effectLst/>
                            </a:rPr>
                            <a:t>Condition persistence (days)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7.57 </a:t>
                          </a:r>
                          <a:r>
                            <a:rPr lang="en-US" sz="1800" b="0" dirty="0" smtClean="0">
                              <a:effectLst/>
                            </a:rPr>
                            <a:t> (12.49)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1800" b="0">
                                  <a:effectLst/>
                                  <a:latin typeface="Cambria Math"/>
                                </a:rPr>
                                <m:t>+</m:t>
                              </m:r>
                            </m:oMath>
                          </a14:m>
                          <a:r>
                            <a:rPr lang="en-US" sz="1800" b="0" dirty="0">
                              <a:effectLst/>
                            </a:rPr>
                            <a:t>25.3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00592502"/>
                  </p:ext>
                </p:extLst>
              </p:nvPr>
            </p:nvGraphicFramePr>
            <p:xfrm>
              <a:off x="914400" y="2557810"/>
              <a:ext cx="7391401" cy="2928590"/>
            </p:xfrm>
            <a:graphic>
              <a:graphicData uri="http://schemas.openxmlformats.org/drawingml/2006/table">
                <a:tbl>
                  <a:tblPr firstRow="1" firstCol="1" bandRow="1">
                    <a:tableStyleId>{B301B821-A1FF-4177-AEE7-76D212191A09}</a:tableStyleId>
                  </a:tblPr>
                  <a:tblGrid>
                    <a:gridCol w="3657600"/>
                    <a:gridCol w="1981202"/>
                    <a:gridCol w="1752599"/>
                  </a:tblGrid>
                  <a:tr h="650797"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Feature</a:t>
                          </a:r>
                          <a:endParaRPr lang="en-US" sz="1800" b="1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% or </a:t>
                          </a:r>
                          <a:r>
                            <a:rPr lang="en-US" sz="1800" b="1" dirty="0" smtClean="0">
                              <a:effectLst/>
                            </a:rPr>
                            <a:t>Avg (SD)</a:t>
                          </a:r>
                          <a:endParaRPr lang="en-US" sz="1800" b="1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18415" marR="18415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1" dirty="0">
                              <a:effectLst/>
                            </a:rPr>
                            <a:t>% change </a:t>
                          </a:r>
                          <a:r>
                            <a:rPr lang="en-US" sz="1800" b="1" dirty="0" smtClean="0">
                              <a:effectLst/>
                            </a:rPr>
                            <a:t>from </a:t>
                          </a:r>
                          <a:r>
                            <a:rPr lang="en-US" sz="1800" b="1" dirty="0">
                              <a:effectLst/>
                            </a:rPr>
                            <a:t>pre-onset</a:t>
                          </a:r>
                          <a:endParaRPr lang="en-US" sz="1800" b="1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0" marR="0" marT="0" marB="0" anchor="ctr"/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% URLs medical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>
                              <a:effectLst/>
                            </a:rPr>
                            <a:t>4.9%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21181" t="-211321" b="-639623"/>
                          </a:stretch>
                        </a:blipFill>
                      </a:tcPr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% queries medical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4.2%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21181" t="-311321" b="-539623"/>
                          </a:stretch>
                        </a:blipFill>
                      </a:tcPr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% online time on medical pages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8.0%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21181" t="-403704" b="-429630"/>
                          </a:stretch>
                        </a:blipFill>
                      </a:tcPr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>
                              <a:effectLst/>
                            </a:rPr>
                            <a:t># unique symptoms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0.50 </a:t>
                          </a:r>
                          <a:r>
                            <a:rPr lang="en-US" sz="1800" b="0" baseline="0" dirty="0" smtClean="0">
                              <a:effectLst/>
                            </a:rPr>
                            <a:t> (</a:t>
                          </a:r>
                          <a:r>
                            <a:rPr lang="en-US" sz="1800" b="0" dirty="0" smtClean="0">
                              <a:effectLst/>
                            </a:rPr>
                            <a:t>1.01)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21181" t="-513208" b="-337736"/>
                          </a:stretch>
                        </a:blipFill>
                      </a:tcPr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>
                              <a:effectLst/>
                            </a:rPr>
                            <a:t>Symptom persistence (days)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2.46 </a:t>
                          </a:r>
                          <a:r>
                            <a:rPr lang="en-US" sz="1800" b="0" baseline="0" dirty="0" smtClean="0">
                              <a:effectLst/>
                            </a:rPr>
                            <a:t> (</a:t>
                          </a:r>
                          <a:r>
                            <a:rPr lang="en-US" sz="1800" b="0" dirty="0" smtClean="0">
                              <a:effectLst/>
                            </a:rPr>
                            <a:t>3.42)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21181" t="-613208" b="-237736"/>
                          </a:stretch>
                        </a:blipFill>
                      </a:tcPr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>
                              <a:effectLst/>
                            </a:rPr>
                            <a:t># unique conditions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1.04 </a:t>
                          </a:r>
                          <a:r>
                            <a:rPr lang="en-US" sz="1800" b="0" baseline="0" dirty="0" smtClean="0">
                              <a:effectLst/>
                            </a:rPr>
                            <a:t> (</a:t>
                          </a:r>
                          <a:r>
                            <a:rPr lang="en-US" sz="1800" b="0" dirty="0" smtClean="0">
                              <a:effectLst/>
                            </a:rPr>
                            <a:t>1.29)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21181" t="-700000" b="-133333"/>
                          </a:stretch>
                        </a:blipFill>
                      </a:tcPr>
                    </a:tc>
                  </a:tr>
                  <a:tr h="325399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>
                              <a:effectLst/>
                            </a:rPr>
                            <a:t>Condition persistence (days)</a:t>
                          </a:r>
                          <a:endParaRPr lang="en-US" sz="1800" b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150"/>
                            </a:spcBef>
                            <a:spcAft>
                              <a:spcPts val="150"/>
                            </a:spcAft>
                          </a:pPr>
                          <a:r>
                            <a:rPr lang="en-US" sz="1800" b="0" dirty="0">
                              <a:effectLst/>
                            </a:rPr>
                            <a:t>7.57 </a:t>
                          </a:r>
                          <a:r>
                            <a:rPr lang="en-US" sz="1800" b="0" dirty="0" smtClean="0">
                              <a:effectLst/>
                            </a:rPr>
                            <a:t> (12.49)</a:t>
                          </a:r>
                          <a:endParaRPr lang="en-US" sz="1800" b="0" dirty="0">
                            <a:effectLst/>
                            <a:latin typeface="Times New Roman"/>
                            <a:ea typeface="Times New Roman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 rotWithShape="1">
                          <a:blip r:embed="rId2"/>
                          <a:stretch>
                            <a:fillRect l="-321181" t="-815094" b="-3584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0" name="Up Arrow 9"/>
          <p:cNvSpPr/>
          <p:nvPr/>
        </p:nvSpPr>
        <p:spPr>
          <a:xfrm>
            <a:off x="7674429" y="5198684"/>
            <a:ext cx="326571" cy="228601"/>
          </a:xfrm>
          <a:prstGeom prst="upArrow">
            <a:avLst>
              <a:gd name="adj1" fmla="val 50000"/>
              <a:gd name="adj2" fmla="val 7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 Arrow 13"/>
          <p:cNvSpPr/>
          <p:nvPr/>
        </p:nvSpPr>
        <p:spPr>
          <a:xfrm>
            <a:off x="7674428" y="4882999"/>
            <a:ext cx="326571" cy="228601"/>
          </a:xfrm>
          <a:prstGeom prst="upArrow">
            <a:avLst>
              <a:gd name="adj1" fmla="val 50000"/>
              <a:gd name="adj2" fmla="val 7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p Arrow 14"/>
          <p:cNvSpPr/>
          <p:nvPr/>
        </p:nvSpPr>
        <p:spPr>
          <a:xfrm>
            <a:off x="7667172" y="3917798"/>
            <a:ext cx="326571" cy="228601"/>
          </a:xfrm>
          <a:prstGeom prst="upArrow">
            <a:avLst>
              <a:gd name="adj1" fmla="val 50000"/>
              <a:gd name="adj2" fmla="val 7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 Arrow 15"/>
          <p:cNvSpPr/>
          <p:nvPr/>
        </p:nvSpPr>
        <p:spPr>
          <a:xfrm>
            <a:off x="7667171" y="3587599"/>
            <a:ext cx="326571" cy="228601"/>
          </a:xfrm>
          <a:prstGeom prst="upArrow">
            <a:avLst>
              <a:gd name="adj1" fmla="val 50000"/>
              <a:gd name="adj2" fmla="val 7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Up Arrow 16"/>
          <p:cNvSpPr/>
          <p:nvPr/>
        </p:nvSpPr>
        <p:spPr>
          <a:xfrm>
            <a:off x="7667170" y="3257400"/>
            <a:ext cx="326571" cy="228601"/>
          </a:xfrm>
          <a:prstGeom prst="upArrow">
            <a:avLst>
              <a:gd name="adj1" fmla="val 50000"/>
              <a:gd name="adj2" fmla="val 7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p Arrow 17"/>
          <p:cNvSpPr/>
          <p:nvPr/>
        </p:nvSpPr>
        <p:spPr>
          <a:xfrm rot="10800000">
            <a:off x="7674429" y="4233484"/>
            <a:ext cx="326571" cy="228601"/>
          </a:xfrm>
          <a:prstGeom prst="upArrow">
            <a:avLst>
              <a:gd name="adj1" fmla="val 50000"/>
              <a:gd name="adj2" fmla="val 70000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Arrow 18"/>
          <p:cNvSpPr/>
          <p:nvPr/>
        </p:nvSpPr>
        <p:spPr>
          <a:xfrm rot="10800000">
            <a:off x="7670800" y="4549170"/>
            <a:ext cx="326571" cy="228601"/>
          </a:xfrm>
          <a:prstGeom prst="upArrow">
            <a:avLst>
              <a:gd name="adj1" fmla="val 50000"/>
              <a:gd name="adj2" fmla="val 70000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ular Callout 19"/>
          <p:cNvSpPr/>
          <p:nvPr/>
        </p:nvSpPr>
        <p:spPr>
          <a:xfrm>
            <a:off x="1905000" y="4663471"/>
            <a:ext cx="2362200" cy="975329"/>
          </a:xfrm>
          <a:prstGeom prst="wedgeRectCallout">
            <a:avLst>
              <a:gd name="adj1" fmla="val 65453"/>
              <a:gd name="adj2" fmla="val -122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Most people searched for zero conditions pre-onset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1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/>
          <a:lstStyle/>
          <a:p>
            <a:r>
              <a:rPr lang="en-US" dirty="0" smtClean="0"/>
              <a:t>Interruption: Effect of Health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Suspension of ongoing search activity</a:t>
            </a:r>
          </a:p>
          <a:p>
            <a:r>
              <a:rPr lang="en-US" dirty="0" smtClean="0"/>
              <a:t>Given a search session, an interruption comprises at least one search for the onset condition sandwiched between two series of 1+ non-medical searches, e.g.,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We show that interruption happens </a:t>
            </a:r>
            <a:r>
              <a:rPr lang="en-US" b="1" u="sng" dirty="0" smtClean="0"/>
              <a:t>often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30.3% of users were interrupted in this way</a:t>
            </a:r>
          </a:p>
          <a:p>
            <a:pPr lvl="1"/>
            <a:r>
              <a:rPr lang="en-US" dirty="0" smtClean="0"/>
              <a:t>2.39 interruptions / user, totaling 2 hours and 16 </a:t>
            </a:r>
            <a:r>
              <a:rPr lang="en-US" dirty="0" err="1" smtClean="0"/>
              <a:t>mins</a:t>
            </a:r>
            <a:r>
              <a:rPr lang="en-US" dirty="0" smtClean="0"/>
              <a:t>. searching </a:t>
            </a:r>
            <a:endParaRPr lang="en-US" dirty="0"/>
          </a:p>
          <a:p>
            <a:pPr lvl="1"/>
            <a:r>
              <a:rPr lang="en-US" dirty="0" smtClean="0"/>
              <a:t>6% of future search sessions interrupted, on 2.68 total days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67139" y="4693948"/>
            <a:ext cx="70104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69165" y="4495800"/>
            <a:ext cx="689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77533" y="416410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Q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739" y="350520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Onset</a:t>
            </a:r>
          </a:p>
          <a:p>
            <a:pPr algn="ctr"/>
            <a:r>
              <a:rPr lang="en-US" dirty="0" smtClean="0"/>
              <a:t>condition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1722735" y="4108966"/>
            <a:ext cx="1178004" cy="451366"/>
          </a:xfrm>
          <a:prstGeom prst="roundRect">
            <a:avLst>
              <a:gd name="adj" fmla="val 101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281739" y="4107017"/>
            <a:ext cx="1981200" cy="451366"/>
          </a:xfrm>
          <a:prstGeom prst="roundRect">
            <a:avLst>
              <a:gd name="adj" fmla="val 101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122823" y="415578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Q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34792" y="4146943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Q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71047" y="4146943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Q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81556" y="415578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02563" y="415578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37009" y="414694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07302" y="414694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05085" y="414694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02869" y="414694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608935" y="4108966"/>
            <a:ext cx="1559004" cy="451366"/>
          </a:xfrm>
          <a:prstGeom prst="roundRect">
            <a:avLst>
              <a:gd name="adj" fmla="val 101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409260" y="415578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048756" y="415578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69763" y="415578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664205" y="414998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2385090" y="3828365"/>
            <a:ext cx="364202" cy="39622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581400" y="3828365"/>
            <a:ext cx="364202" cy="37786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374227" y="3505200"/>
            <a:ext cx="1588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Interruptions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852596" y="3733800"/>
            <a:ext cx="1005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Session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543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Summary and Takeaways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56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Presented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763000" cy="4876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80% of pre-onset symptoms relate to onset condition</a:t>
            </a:r>
          </a:p>
          <a:p>
            <a:pPr lvl="1"/>
            <a:r>
              <a:rPr lang="en-US" dirty="0" smtClean="0"/>
              <a:t>True even though the search queries are weeks apart</a:t>
            </a:r>
          </a:p>
          <a:p>
            <a:endParaRPr lang="en-US" sz="1400" dirty="0" smtClean="0"/>
          </a:p>
          <a:p>
            <a:r>
              <a:rPr lang="en-US" sz="2800" dirty="0" smtClean="0"/>
              <a:t>Medical search increases near to onset</a:t>
            </a:r>
          </a:p>
          <a:p>
            <a:pPr lvl="1"/>
            <a:r>
              <a:rPr lang="en-US" dirty="0" smtClean="0"/>
              <a:t>Related to acuity of condition</a:t>
            </a:r>
          </a:p>
          <a:p>
            <a:endParaRPr lang="en-US" sz="1400" dirty="0" smtClean="0"/>
          </a:p>
          <a:p>
            <a:r>
              <a:rPr lang="en-US" sz="2800" dirty="0"/>
              <a:t>O</a:t>
            </a:r>
            <a:r>
              <a:rPr lang="en-US" sz="2800" dirty="0" smtClean="0"/>
              <a:t>nset type is related to pre-onset behavior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e.g., Benign explanations follow more medical searching</a:t>
            </a:r>
          </a:p>
          <a:p>
            <a:endParaRPr lang="en-US" sz="1400" dirty="0" smtClean="0"/>
          </a:p>
          <a:p>
            <a:r>
              <a:rPr lang="en-US" sz="2800" dirty="0" smtClean="0"/>
              <a:t>Medical search behavior post-onset </a:t>
            </a:r>
            <a:r>
              <a:rPr lang="en-US" sz="2800" dirty="0" smtClean="0">
                <a:sym typeface="Symbol"/>
              </a:rPr>
              <a:t> </a:t>
            </a:r>
            <a:r>
              <a:rPr lang="en-US" sz="2800" dirty="0" smtClean="0"/>
              <a:t>pre-onset</a:t>
            </a:r>
          </a:p>
          <a:p>
            <a:pPr lvl="1"/>
            <a:r>
              <a:rPr lang="en-US" dirty="0" smtClean="0"/>
              <a:t>e.g., Symptom search drops, condition search increases</a:t>
            </a:r>
          </a:p>
          <a:p>
            <a:endParaRPr lang="en-US" sz="1400" dirty="0" smtClean="0"/>
          </a:p>
          <a:p>
            <a:r>
              <a:rPr lang="en-US" sz="2800" dirty="0" smtClean="0"/>
              <a:t>Post-onset interruptions occur frequently</a:t>
            </a:r>
          </a:p>
        </p:txBody>
      </p:sp>
    </p:spTree>
    <p:extLst>
      <p:ext uri="{BB962C8B-B14F-4D97-AF65-F5344CB8AC3E}">
        <p14:creationId xmlns:p14="http://schemas.microsoft.com/office/powerpoint/2010/main" val="231980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/>
          <a:lstStyle/>
          <a:p>
            <a:r>
              <a:rPr lang="en-US" dirty="0" smtClean="0"/>
              <a:t>Other Things (see paper for more info)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Between-session </a:t>
            </a:r>
            <a:r>
              <a:rPr lang="en-US" sz="2800" dirty="0"/>
              <a:t>e</a:t>
            </a:r>
            <a:r>
              <a:rPr lang="en-US" sz="2800" dirty="0" smtClean="0"/>
              <a:t>scalations in medical concerns </a:t>
            </a:r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Focus-of-attention</a:t>
            </a:r>
          </a:p>
          <a:p>
            <a:pPr lvl="1"/>
            <a:r>
              <a:rPr lang="en-US" dirty="0" smtClean="0"/>
              <a:t>Users narrow focus over time</a:t>
            </a:r>
            <a:r>
              <a:rPr lang="en-US" dirty="0"/>
              <a:t> </a:t>
            </a:r>
            <a:r>
              <a:rPr lang="en-US" dirty="0" smtClean="0"/>
              <a:t>– focus on particular conditions of interest</a:t>
            </a:r>
          </a:p>
          <a:p>
            <a:endParaRPr lang="en-US" dirty="0" smtClean="0"/>
          </a:p>
          <a:p>
            <a:r>
              <a:rPr lang="en-US" sz="2800" dirty="0" smtClean="0"/>
              <a:t>Periodicities in medical search</a:t>
            </a:r>
          </a:p>
          <a:p>
            <a:pPr lvl="1"/>
            <a:r>
              <a:rPr lang="en-US" dirty="0" smtClean="0"/>
              <a:t>Medical search behavior is clustered, not spread out over time</a:t>
            </a:r>
          </a:p>
          <a:p>
            <a:endParaRPr lang="en-US" sz="2800" dirty="0" smtClean="0"/>
          </a:p>
          <a:p>
            <a:r>
              <a:rPr lang="en-US" sz="2800" dirty="0" smtClean="0"/>
              <a:t>Accurate prediction of onset, escalation, interruption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778"/>
          <a:stretch/>
        </p:blipFill>
        <p:spPr bwMode="auto">
          <a:xfrm>
            <a:off x="381000" y="2193670"/>
            <a:ext cx="4114800" cy="1082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920"/>
          <a:stretch/>
        </p:blipFill>
        <p:spPr bwMode="auto">
          <a:xfrm>
            <a:off x="4407760" y="2193670"/>
            <a:ext cx="4126640" cy="1082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343400" y="2133600"/>
            <a:ext cx="4267200" cy="119112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0" y="3276600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(White &amp; Horvitz, 2009)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29400" y="3315426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(New in this paper)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7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05400"/>
          </a:xfrm>
        </p:spPr>
        <p:txBody>
          <a:bodyPr>
            <a:normAutofit/>
          </a:bodyPr>
          <a:lstStyle/>
          <a:p>
            <a:r>
              <a:rPr lang="en-US" sz="2800" dirty="0"/>
              <a:t>People use the Web to diagnose and understand medical conditions</a:t>
            </a:r>
          </a:p>
          <a:p>
            <a:r>
              <a:rPr lang="en-US" sz="2800" dirty="0" smtClean="0"/>
              <a:t>80% of U.S. Web users perform medical </a:t>
            </a:r>
            <a:r>
              <a:rPr lang="en-US" sz="2800" dirty="0" smtClean="0"/>
              <a:t>search </a:t>
            </a:r>
            <a:r>
              <a:rPr lang="en-US" sz="1000" dirty="0" smtClean="0"/>
              <a:t>(Pew, 2011)</a:t>
            </a:r>
            <a:endParaRPr lang="en-US" sz="1000" dirty="0" smtClean="0"/>
          </a:p>
          <a:p>
            <a:endParaRPr lang="en-US" sz="2800" dirty="0"/>
          </a:p>
          <a:p>
            <a:r>
              <a:rPr lang="en-US" sz="2800" dirty="0" smtClean="0"/>
              <a:t>Studies to date have focused on </a:t>
            </a:r>
            <a:r>
              <a:rPr lang="en-US" sz="2800" dirty="0" smtClean="0"/>
              <a:t>the </a:t>
            </a:r>
            <a:r>
              <a:rPr lang="en-US" sz="2800" b="1" u="sng" dirty="0" smtClean="0"/>
              <a:t>impact of the Web</a:t>
            </a:r>
            <a:r>
              <a:rPr lang="en-US" sz="2800" dirty="0" smtClean="0"/>
              <a:t> on </a:t>
            </a:r>
            <a:r>
              <a:rPr lang="en-US" sz="2800" dirty="0" smtClean="0"/>
              <a:t>medical search</a:t>
            </a:r>
            <a:endParaRPr lang="en-US" sz="2800" dirty="0" smtClean="0"/>
          </a:p>
          <a:p>
            <a:pPr lvl="1"/>
            <a:r>
              <a:rPr lang="en-US" dirty="0" smtClean="0"/>
              <a:t>Including </a:t>
            </a:r>
            <a:r>
              <a:rPr lang="en-US" b="1" dirty="0" smtClean="0"/>
              <a:t>cyberchondria</a:t>
            </a:r>
            <a:r>
              <a:rPr lang="en-US" dirty="0" smtClean="0"/>
              <a:t> </a:t>
            </a:r>
            <a:r>
              <a:rPr lang="en-US" sz="1400" dirty="0" smtClean="0"/>
              <a:t>(White &amp; Horvitz, TOIS 2009)</a:t>
            </a:r>
            <a:r>
              <a:rPr lang="en-US" dirty="0" smtClean="0"/>
              <a:t> – Escalations in concerns within a single session (e.g., [headache] </a:t>
            </a:r>
            <a:r>
              <a:rPr lang="en-US" dirty="0" smtClean="0">
                <a:sym typeface="Wingdings" pitchFamily="2" charset="2"/>
              </a:rPr>
              <a:t> [brain tumor])</a:t>
            </a:r>
          </a:p>
          <a:p>
            <a:pPr lvl="1"/>
            <a:endParaRPr lang="en-US" dirty="0" smtClean="0">
              <a:sym typeface="Wingdings" pitchFamily="2" charset="2"/>
            </a:endParaRPr>
          </a:p>
          <a:p>
            <a:r>
              <a:rPr lang="en-US" sz="2800" dirty="0" smtClean="0">
                <a:sym typeface="Wingdings" pitchFamily="2" charset="2"/>
              </a:rPr>
              <a:t>Search behavior </a:t>
            </a:r>
            <a:r>
              <a:rPr lang="en-US" sz="2800" b="1" u="sng" dirty="0" smtClean="0">
                <a:sym typeface="Wingdings" pitchFamily="2" charset="2"/>
              </a:rPr>
              <a:t>over time</a:t>
            </a:r>
            <a:r>
              <a:rPr lang="en-US" sz="2800" dirty="0" smtClean="0">
                <a:sym typeface="Wingdings" pitchFamily="2" charset="2"/>
              </a:rPr>
              <a:t> reflects in-world events such as professional diagnosis, etc.  </a:t>
            </a:r>
            <a:r>
              <a:rPr lang="en-US" sz="2800" b="1" dirty="0" smtClean="0">
                <a:solidFill>
                  <a:srgbClr val="C00000"/>
                </a:solidFill>
                <a:sym typeface="Wingdings" pitchFamily="2" charset="2"/>
              </a:rPr>
              <a:t>[Our Focus]</a:t>
            </a:r>
            <a:endParaRPr lang="en-US" sz="28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84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&amp;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Onset as cue to use previous clicks for related symptoms</a:t>
            </a:r>
          </a:p>
          <a:p>
            <a:r>
              <a:rPr lang="en-US" b="1" dirty="0" smtClean="0"/>
              <a:t>Use combination of symptoms searched over time to </a:t>
            </a:r>
            <a:r>
              <a:rPr lang="en-US" b="1" u="sng" dirty="0" smtClean="0"/>
              <a:t>estimate the onset condition</a:t>
            </a:r>
            <a:r>
              <a:rPr lang="en-US" b="1" dirty="0" smtClean="0"/>
              <a:t> (early warning signs!) </a:t>
            </a:r>
          </a:p>
          <a:p>
            <a:pPr lvl="1"/>
            <a:r>
              <a:rPr lang="en-US" dirty="0" smtClean="0"/>
              <a:t>Observed over time: [twitching], </a:t>
            </a:r>
            <a:r>
              <a:rPr lang="en-US" dirty="0" smtClean="0">
                <a:sym typeface="Wingdings" pitchFamily="2" charset="2"/>
              </a:rPr>
              <a:t>[twitching eye], [twitch], …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Unobserved (yet!): [ALS] [Lou </a:t>
            </a:r>
            <a:r>
              <a:rPr lang="en-US" dirty="0" err="1" smtClean="0">
                <a:sym typeface="Wingdings" pitchFamily="2" charset="2"/>
              </a:rPr>
              <a:t>Gherig’s</a:t>
            </a:r>
            <a:r>
              <a:rPr lang="en-US" dirty="0" smtClean="0">
                <a:sym typeface="Wingdings" pitchFamily="2" charset="2"/>
              </a:rPr>
              <a:t> Disease]</a:t>
            </a:r>
            <a:endParaRPr lang="en-US" dirty="0" smtClean="0"/>
          </a:p>
          <a:p>
            <a:endParaRPr lang="en-US" sz="1200" dirty="0" smtClean="0"/>
          </a:p>
          <a:p>
            <a:r>
              <a:rPr lang="en-US" dirty="0" smtClean="0"/>
              <a:t>Given accurate prediction of:</a:t>
            </a:r>
          </a:p>
          <a:p>
            <a:pPr lvl="1"/>
            <a:r>
              <a:rPr lang="en-US" b="1" dirty="0" smtClean="0"/>
              <a:t>Onset</a:t>
            </a:r>
            <a:r>
              <a:rPr lang="en-US" dirty="0" smtClean="0"/>
              <a:t>: Adjust search experience based on severity or prevalence</a:t>
            </a:r>
          </a:p>
          <a:p>
            <a:pPr lvl="1"/>
            <a:r>
              <a:rPr lang="en-US" b="1" dirty="0" smtClean="0"/>
              <a:t>Escalation</a:t>
            </a:r>
            <a:r>
              <a:rPr lang="en-US" dirty="0" smtClean="0"/>
              <a:t>: Provide links to broader content (benign explanations)</a:t>
            </a:r>
          </a:p>
          <a:p>
            <a:pPr lvl="1"/>
            <a:r>
              <a:rPr lang="en-US" b="1" dirty="0" smtClean="0"/>
              <a:t>Interruptions</a:t>
            </a:r>
            <a:r>
              <a:rPr lang="en-US" dirty="0" smtClean="0"/>
              <a:t>: Provide support for more effective task switching</a:t>
            </a:r>
          </a:p>
          <a:p>
            <a:endParaRPr lang="en-US" sz="1200" dirty="0" smtClean="0"/>
          </a:p>
          <a:p>
            <a:r>
              <a:rPr lang="en-US" dirty="0" smtClean="0"/>
              <a:t>Limitations of log analysis:</a:t>
            </a:r>
          </a:p>
          <a:p>
            <a:pPr lvl="1"/>
            <a:r>
              <a:rPr lang="en-US" dirty="0" smtClean="0"/>
              <a:t>Machines may be shared (not all queries from same user)</a:t>
            </a:r>
          </a:p>
          <a:p>
            <a:pPr lvl="1"/>
            <a:r>
              <a:rPr lang="en-US" dirty="0" smtClean="0"/>
              <a:t>Limited definitions of concepts (e.g., interruptions)</a:t>
            </a:r>
          </a:p>
        </p:txBody>
      </p:sp>
    </p:spTree>
    <p:extLst>
      <p:ext uri="{BB962C8B-B14F-4D97-AF65-F5344CB8AC3E}">
        <p14:creationId xmlns:p14="http://schemas.microsoft.com/office/powerpoint/2010/main" val="77308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Log-based longitudinal study of online health search</a:t>
            </a:r>
          </a:p>
          <a:p>
            <a:endParaRPr lang="en-US" dirty="0" smtClean="0"/>
          </a:p>
          <a:p>
            <a:r>
              <a:rPr lang="en-US" dirty="0" smtClean="0"/>
              <a:t>Characterized aspects of that behavior before condition onset – relationship with condition type, escalations</a:t>
            </a:r>
          </a:p>
          <a:p>
            <a:r>
              <a:rPr lang="en-US" dirty="0" smtClean="0"/>
              <a:t>Studied post-onset behavior and found differences in search behavior, and evidence of interruptions</a:t>
            </a:r>
          </a:p>
          <a:p>
            <a:endParaRPr lang="en-US" dirty="0" smtClean="0"/>
          </a:p>
          <a:p>
            <a:r>
              <a:rPr lang="en-US" dirty="0" smtClean="0"/>
              <a:t>Also built </a:t>
            </a:r>
            <a:r>
              <a:rPr lang="en-US" dirty="0"/>
              <a:t>predictive models of onset, escalations, impact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Search engines could mine long-term health seeking behavior to provide better medical-search support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90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/>
          <a:lstStyle/>
          <a:p>
            <a:r>
              <a:rPr lang="en-US" dirty="0" smtClean="0"/>
              <a:t>Our Focus: Logs as a Lens on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1816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We explore </a:t>
            </a:r>
            <a:r>
              <a:rPr lang="en-US" sz="2800" b="1" dirty="0" smtClean="0">
                <a:solidFill>
                  <a:srgbClr val="C00000"/>
                </a:solidFill>
              </a:rPr>
              <a:t>how medical concerns emerge over time</a:t>
            </a:r>
            <a:r>
              <a:rPr lang="en-US" sz="2800" b="1" dirty="0" smtClean="0"/>
              <a:t> </a:t>
            </a:r>
            <a:r>
              <a:rPr lang="en-US" sz="2800" dirty="0" smtClean="0"/>
              <a:t>and </a:t>
            </a:r>
            <a:r>
              <a:rPr lang="en-US" sz="2800" b="1" dirty="0" smtClean="0">
                <a:solidFill>
                  <a:srgbClr val="0070C0"/>
                </a:solidFill>
              </a:rPr>
              <a:t>how concerns persist post onset</a:t>
            </a:r>
          </a:p>
          <a:p>
            <a:endParaRPr lang="en-US" dirty="0" smtClean="0"/>
          </a:p>
          <a:p>
            <a:r>
              <a:rPr lang="en-US" sz="2800" dirty="0" smtClean="0"/>
              <a:t>Long-term needed to understand medical search</a:t>
            </a:r>
          </a:p>
          <a:p>
            <a:pPr lvl="1"/>
            <a:r>
              <a:rPr lang="en-US" b="1" dirty="0" smtClean="0"/>
              <a:t>60% of medical sessions start directly with a condition query</a:t>
            </a:r>
          </a:p>
          <a:p>
            <a:pPr lvl="2"/>
            <a:r>
              <a:rPr lang="en-US" dirty="0" smtClean="0"/>
              <a:t>Searchers come to search engines with a condition in mind!</a:t>
            </a:r>
            <a:endParaRPr lang="en-US" dirty="0"/>
          </a:p>
          <a:p>
            <a:pPr lvl="1"/>
            <a:r>
              <a:rPr lang="en-US" dirty="0" smtClean="0"/>
              <a:t>95% of these sessions had medical query in prior session(s)</a:t>
            </a:r>
          </a:p>
          <a:p>
            <a:endParaRPr lang="en-US" dirty="0" smtClean="0"/>
          </a:p>
          <a:p>
            <a:r>
              <a:rPr lang="en-US" sz="2800" dirty="0" smtClean="0"/>
              <a:t>Long-term helps us understand medical trajectories</a:t>
            </a:r>
          </a:p>
          <a:p>
            <a:pPr lvl="1"/>
            <a:r>
              <a:rPr lang="en-US" dirty="0" smtClean="0"/>
              <a:t>Predict emerging concerns, personalize search, guide healthcare use</a:t>
            </a:r>
          </a:p>
          <a:p>
            <a:endParaRPr lang="en-US" dirty="0" smtClean="0"/>
          </a:p>
          <a:p>
            <a:r>
              <a:rPr lang="en-US" sz="2800" b="1" dirty="0" smtClean="0"/>
              <a:t>Note: </a:t>
            </a:r>
            <a:r>
              <a:rPr lang="en-US" sz="2800" dirty="0" smtClean="0"/>
              <a:t>Long-term </a:t>
            </a:r>
            <a:r>
              <a:rPr lang="en-US" sz="2800" dirty="0"/>
              <a:t>may be influenced by external events (e.g</a:t>
            </a:r>
            <a:r>
              <a:rPr lang="en-US" sz="2800" dirty="0" smtClean="0"/>
              <a:t>., diagnosis) – Web not always </a:t>
            </a:r>
            <a:r>
              <a:rPr lang="en-US" sz="2800" b="1" u="sng" dirty="0" smtClean="0"/>
              <a:t>cause</a:t>
            </a:r>
            <a:endParaRPr lang="en-US" sz="2800" b="1" u="sng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784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Large-scale log analysis to:</a:t>
            </a:r>
          </a:p>
          <a:p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Characterize how health-related concerns emerge in search activity over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Analyze persistence of concerns post onset, including interruptions to future search tasks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Build models to predict condition onset, escalations in concerns, and future interruptions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800" b="1" dirty="0" smtClean="0"/>
              <a:t>Will focus on #1 and #2 in this talk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261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Anonymized toolbar logs from millions of users</a:t>
            </a:r>
          </a:p>
          <a:p>
            <a:r>
              <a:rPr lang="en-US" sz="2800" dirty="0" smtClean="0"/>
              <a:t>3 month period from Jan – Mar 2011</a:t>
            </a:r>
          </a:p>
          <a:p>
            <a:r>
              <a:rPr lang="en-US" sz="2800" dirty="0" smtClean="0"/>
              <a:t>Extracted search sessions (30 min timeout)</a:t>
            </a:r>
          </a:p>
          <a:p>
            <a:pPr lvl="1"/>
            <a:r>
              <a:rPr lang="en-US" dirty="0" smtClean="0"/>
              <a:t>Included queries from Google, Yahoo!, Bing</a:t>
            </a:r>
          </a:p>
          <a:p>
            <a:pPr lvl="1"/>
            <a:endParaRPr lang="en-US" dirty="0"/>
          </a:p>
          <a:p>
            <a:r>
              <a:rPr lang="en-US" sz="2800" dirty="0" smtClean="0"/>
              <a:t>Assigned topical labels from ODP to URLs</a:t>
            </a:r>
          </a:p>
          <a:p>
            <a:r>
              <a:rPr lang="en-US" sz="2800" dirty="0" smtClean="0"/>
              <a:t>Content-based classifier</a:t>
            </a:r>
          </a:p>
          <a:p>
            <a:r>
              <a:rPr lang="en-US" sz="2800" dirty="0" smtClean="0"/>
              <a:t>Identify </a:t>
            </a:r>
            <a:r>
              <a:rPr lang="en-US" sz="2800" dirty="0"/>
              <a:t>which </a:t>
            </a:r>
            <a:r>
              <a:rPr lang="en-US" sz="2800" dirty="0" smtClean="0"/>
              <a:t>URLs are medical</a:t>
            </a:r>
          </a:p>
        </p:txBody>
      </p:sp>
    </p:spTree>
    <p:extLst>
      <p:ext uri="{BB962C8B-B14F-4D97-AF65-F5344CB8AC3E}">
        <p14:creationId xmlns:p14="http://schemas.microsoft.com/office/powerpoint/2010/main" val="265257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Long-Term Profile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Identify searchers with evidence of health seeking intent</a:t>
            </a:r>
          </a:p>
          <a:p>
            <a:r>
              <a:rPr lang="en-US" dirty="0" smtClean="0"/>
              <a:t>Searchers who visited at least one URL in </a:t>
            </a:r>
            <a:r>
              <a:rPr lang="en-US" i="1" dirty="0" smtClean="0"/>
              <a:t>Health</a:t>
            </a:r>
            <a:r>
              <a:rPr lang="en-US" dirty="0" smtClean="0"/>
              <a:t> category</a:t>
            </a:r>
            <a:endParaRPr lang="en-US" dirty="0"/>
          </a:p>
          <a:p>
            <a:r>
              <a:rPr lang="en-US" dirty="0" smtClean="0"/>
              <a:t>Removed outlier users</a:t>
            </a:r>
          </a:p>
          <a:p>
            <a:endParaRPr lang="en-US" dirty="0" smtClean="0"/>
          </a:p>
          <a:p>
            <a:r>
              <a:rPr lang="en-US" dirty="0" smtClean="0"/>
              <a:t>170k users, 25M sessions, 1B+ URLs</a:t>
            </a:r>
          </a:p>
          <a:p>
            <a:r>
              <a:rPr lang="en-US" dirty="0" smtClean="0"/>
              <a:t>150 search sessions / user, spanning avg. of 76 days / user</a:t>
            </a:r>
          </a:p>
          <a:p>
            <a:endParaRPr lang="en-US" dirty="0"/>
          </a:p>
          <a:p>
            <a:r>
              <a:rPr lang="en-US" dirty="0" smtClean="0"/>
              <a:t>Automatically labeled queries based on:</a:t>
            </a:r>
          </a:p>
          <a:p>
            <a:pPr lvl="1"/>
            <a:r>
              <a:rPr lang="en-US" b="1" dirty="0" smtClean="0"/>
              <a:t>Symptoms:</a:t>
            </a:r>
            <a:r>
              <a:rPr lang="en-US" dirty="0" smtClean="0"/>
              <a:t> Merck </a:t>
            </a:r>
            <a:r>
              <a:rPr lang="en-US" dirty="0"/>
              <a:t>medical dictionary + synonyms from click </a:t>
            </a:r>
            <a:r>
              <a:rPr lang="en-US" dirty="0" smtClean="0"/>
              <a:t>graph</a:t>
            </a:r>
          </a:p>
          <a:p>
            <a:pPr lvl="2"/>
            <a:r>
              <a:rPr lang="en-US" dirty="0" smtClean="0"/>
              <a:t>E.g., headache</a:t>
            </a:r>
          </a:p>
          <a:p>
            <a:pPr lvl="1"/>
            <a:r>
              <a:rPr lang="en-US" b="1" dirty="0" smtClean="0"/>
              <a:t>Benign explanations</a:t>
            </a:r>
            <a:r>
              <a:rPr lang="en-US" b="1" dirty="0"/>
              <a:t>:</a:t>
            </a:r>
            <a:r>
              <a:rPr lang="en-US" dirty="0" smtClean="0"/>
              <a:t> ICD10 list + synonyms from click graph</a:t>
            </a:r>
          </a:p>
          <a:p>
            <a:pPr lvl="2"/>
            <a:r>
              <a:rPr lang="en-US" dirty="0" smtClean="0"/>
              <a:t>E.g., caffeine withdrawal</a:t>
            </a:r>
          </a:p>
          <a:p>
            <a:pPr lvl="1"/>
            <a:r>
              <a:rPr lang="en-US" b="1" dirty="0"/>
              <a:t>Serious </a:t>
            </a:r>
            <a:r>
              <a:rPr lang="en-US" b="1" dirty="0" smtClean="0"/>
              <a:t>illnesses:</a:t>
            </a:r>
            <a:r>
              <a:rPr lang="en-US" dirty="0" smtClean="0"/>
              <a:t> </a:t>
            </a:r>
            <a:r>
              <a:rPr lang="en-US" dirty="0"/>
              <a:t>ICD10 list + </a:t>
            </a:r>
            <a:r>
              <a:rPr lang="en-US" dirty="0" smtClean="0"/>
              <a:t>synonyms</a:t>
            </a:r>
            <a:r>
              <a:rPr lang="en-US" dirty="0"/>
              <a:t> from click </a:t>
            </a:r>
            <a:r>
              <a:rPr lang="en-US" dirty="0" smtClean="0"/>
              <a:t>graph</a:t>
            </a:r>
          </a:p>
          <a:p>
            <a:pPr lvl="2"/>
            <a:r>
              <a:rPr lang="en-US" dirty="0" smtClean="0"/>
              <a:t>E.g., brain tumor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40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42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What are some key characteristics of the long-term health-search profiles?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8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Search Over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105400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3% of queries are medical related</a:t>
            </a:r>
          </a:p>
          <a:p>
            <a:r>
              <a:rPr lang="en-US" sz="2800" dirty="0" smtClean="0"/>
              <a:t>Users search more often for </a:t>
            </a:r>
            <a:br>
              <a:rPr lang="en-US" sz="2800" dirty="0" smtClean="0"/>
            </a:br>
            <a:r>
              <a:rPr lang="en-US" sz="2800" dirty="0" smtClean="0"/>
              <a:t>symptoms and serious illnesses </a:t>
            </a:r>
            <a:br>
              <a:rPr lang="en-US" sz="2800" dirty="0" smtClean="0"/>
            </a:br>
            <a:r>
              <a:rPr lang="en-US" sz="2800" dirty="0" smtClean="0"/>
              <a:t>than benign, common explanations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829859"/>
              </p:ext>
            </p:extLst>
          </p:nvPr>
        </p:nvGraphicFramePr>
        <p:xfrm>
          <a:off x="533400" y="1447800"/>
          <a:ext cx="5791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1233"/>
                <a:gridCol w="884767"/>
                <a:gridCol w="96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Statistic (n=169,513)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</a:t>
                      </a:r>
                      <a:r>
                        <a:rPr lang="en-US" baseline="0" dirty="0" smtClean="0"/>
                        <a:t> medical queries (based on clicks)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36.67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60.29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% queries medical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4.3%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 medical</a:t>
                      </a:r>
                      <a:r>
                        <a:rPr lang="en-US" baseline="0" dirty="0" smtClean="0"/>
                        <a:t> sessions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32.05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 medical queries (wordlist</a:t>
                      </a:r>
                      <a:r>
                        <a:rPr lang="en-US" baseline="0" dirty="0" smtClean="0"/>
                        <a:t> method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17.90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# queries with serious illnesses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4.60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8.68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# queries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with benign explanations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1.86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5.81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# queries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with symptoms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4.15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11.39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555174065"/>
              </p:ext>
            </p:extLst>
          </p:nvPr>
        </p:nvGraphicFramePr>
        <p:xfrm>
          <a:off x="5867400" y="4191000"/>
          <a:ext cx="36576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ight Bracket 6"/>
          <p:cNvSpPr/>
          <p:nvPr/>
        </p:nvSpPr>
        <p:spPr>
          <a:xfrm>
            <a:off x="6400800" y="3319152"/>
            <a:ext cx="76200" cy="1100447"/>
          </a:xfrm>
          <a:prstGeom prst="righ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Bent-Up Arrow 7"/>
          <p:cNvSpPr/>
          <p:nvPr/>
        </p:nvSpPr>
        <p:spPr>
          <a:xfrm rot="10800000" flipH="1">
            <a:off x="6705600" y="3810000"/>
            <a:ext cx="1066800" cy="457200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00800" y="1676400"/>
            <a:ext cx="1693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ODP classes</a:t>
            </a:r>
          </a:p>
          <a:p>
            <a:r>
              <a:rPr lang="en-US" dirty="0"/>
              <a:t>o</a:t>
            </a:r>
            <a:r>
              <a:rPr lang="en-US" dirty="0" smtClean="0"/>
              <a:t>f SERP clicks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00800" y="2948829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Dictionary lookup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78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6096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What are characteristics of how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health-related </a:t>
            </a:r>
            <a:r>
              <a:rPr lang="en-US" dirty="0"/>
              <a:t>concerns emerge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activity over time?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55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1977</TotalTime>
  <Words>1368</Words>
  <Application>Microsoft Office PowerPoint</Application>
  <PresentationFormat>On-screen Show (4:3)</PresentationFormat>
  <Paragraphs>314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Clarity</vt:lpstr>
      <vt:lpstr>Studies of the Onset &amp; Persistence of Medical Concerns in Search Logs</vt:lpstr>
      <vt:lpstr>Motivation</vt:lpstr>
      <vt:lpstr>Our Focus: Logs as a Lens on Health</vt:lpstr>
      <vt:lpstr>Contributions</vt:lpstr>
      <vt:lpstr>Data</vt:lpstr>
      <vt:lpstr>Long-Term Profile Generation</vt:lpstr>
      <vt:lpstr>What are some key characteristics of the long-term health-search profiles? </vt:lpstr>
      <vt:lpstr>Medical Search Over Time</vt:lpstr>
      <vt:lpstr>What are characteristics of how  health-related concerns emerge  in activity over time? </vt:lpstr>
      <vt:lpstr>Condition Onset</vt:lpstr>
      <vt:lpstr>Pre-Onset Behavior</vt:lpstr>
      <vt:lpstr>Condition Severity</vt:lpstr>
      <vt:lpstr>Feature Trends</vt:lpstr>
      <vt:lpstr>How do searches for the condition persist following evidence  of initial concern onset? </vt:lpstr>
      <vt:lpstr>Post-Onset Search Behavior</vt:lpstr>
      <vt:lpstr>Interruption: Effect of Health Concerns</vt:lpstr>
      <vt:lpstr>Summary and Takeaways</vt:lpstr>
      <vt:lpstr>Summary of Presented Findings</vt:lpstr>
      <vt:lpstr>Other Things (see paper for more info)</vt:lpstr>
      <vt:lpstr>Implications &amp; Limitations</vt:lpstr>
      <vt:lpstr>Conclusions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Studies of the Onset &amp; Persistence of Medical Concerns in Search Logs</dc:title>
  <dc:creator>Ryen White</dc:creator>
  <cp:lastModifiedBy>Ryen White</cp:lastModifiedBy>
  <cp:revision>152</cp:revision>
  <dcterms:created xsi:type="dcterms:W3CDTF">2012-08-11T13:19:44Z</dcterms:created>
  <dcterms:modified xsi:type="dcterms:W3CDTF">2012-08-13T23:38:17Z</dcterms:modified>
</cp:coreProperties>
</file>