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6" r:id="rId6"/>
    <p:sldId id="260" r:id="rId7"/>
    <p:sldId id="261" r:id="rId8"/>
    <p:sldId id="262" r:id="rId9"/>
    <p:sldId id="275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7" r:id="rId20"/>
    <p:sldId id="273" r:id="rId21"/>
    <p:sldId id="274" r:id="rId2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545" autoAdjust="0"/>
  </p:normalViewPr>
  <p:slideViewPr>
    <p:cSldViewPr snapToGrid="0" snapToObjects="1">
      <p:cViewPr>
        <p:scale>
          <a:sx n="80" d="100"/>
          <a:sy n="80" d="100"/>
        </p:scale>
        <p:origin x="1068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aseline="0" dirty="0" smtClean="0"/>
              <a:t>Learned cohort vs. </a:t>
            </a:r>
            <a:br>
              <a:rPr lang="en-US" baseline="0" dirty="0" smtClean="0"/>
            </a:br>
            <a:r>
              <a:rPr lang="en-US" baseline="0" dirty="0" smtClean="0"/>
              <a:t>pre-defined </a:t>
            </a:r>
            <a:r>
              <a:rPr lang="en-US" sz="1800" b="1" i="0" u="none" strike="noStrike" baseline="0" dirty="0" smtClean="0">
                <a:effectLst/>
              </a:rPr>
              <a:t>cohort (at diff K)</a:t>
            </a:r>
            <a:endParaRPr lang="en-US" dirty="0"/>
          </a:p>
        </c:rich>
      </c:tx>
      <c:layout>
        <c:manualLayout>
          <c:xMode val="edge"/>
          <c:yMode val="edge"/>
          <c:x val="0.10945544288394374"/>
          <c:y val="1.215362012287864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172963333436891"/>
          <c:y val="0.26352605583510058"/>
          <c:w val="0.80659068835156145"/>
          <c:h val="0.52193375782983431"/>
        </c:manualLayout>
      </c:layout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clustered group</c:v>
                </c:pt>
              </c:strCache>
            </c:strRef>
          </c:tx>
          <c:spPr>
            <a:ln w="28575" cmpd="sng">
              <a:solidFill>
                <a:srgbClr val="FF6600"/>
              </a:solidFill>
            </a:ln>
          </c:spPr>
          <c:marker>
            <c:symbol val="triangle"/>
            <c:size val="7"/>
          </c:marker>
          <c:cat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30</c:v>
                </c:pt>
                <c:pt idx="3">
                  <c:v>50</c:v>
                </c:pt>
                <c:pt idx="4">
                  <c:v>70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8.9700000000000002E-2</c:v>
                </c:pt>
                <c:pt idx="1">
                  <c:v>0.1173</c:v>
                </c:pt>
                <c:pt idx="2">
                  <c:v>9.2600000000000002E-2</c:v>
                </c:pt>
                <c:pt idx="3">
                  <c:v>9.1999999999999998E-2</c:v>
                </c:pt>
                <c:pt idx="4">
                  <c:v>6.88E-2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pre-defined group</c:v>
                </c:pt>
              </c:strCache>
            </c:strRef>
          </c:tx>
          <c:spPr>
            <a:ln w="28575" cmpd="sng"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x"/>
            <c:size val="8"/>
            <c:spPr>
              <a:ln>
                <a:solidFill>
                  <a:schemeClr val="tx2"/>
                </a:solidFill>
              </a:ln>
            </c:spPr>
          </c:marker>
          <c:cat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30</c:v>
                </c:pt>
                <c:pt idx="3">
                  <c:v>50</c:v>
                </c:pt>
                <c:pt idx="4">
                  <c:v>70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9.0499999999999997E-2</c:v>
                </c:pt>
                <c:pt idx="1">
                  <c:v>9.0499999999999997E-2</c:v>
                </c:pt>
                <c:pt idx="2">
                  <c:v>9.0499999999999997E-2</c:v>
                </c:pt>
                <c:pt idx="3">
                  <c:v>9.0499999999999997E-2</c:v>
                </c:pt>
                <c:pt idx="4">
                  <c:v>9.0499999999999997E-2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1970184"/>
        <c:axId val="241970576"/>
      </c:lineChart>
      <c:catAx>
        <c:axId val="2419701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i="1"/>
                </a:pPr>
                <a:r>
                  <a:rPr lang="en-US" i="1" dirty="0" smtClean="0"/>
                  <a:t>K</a:t>
                </a:r>
                <a:endParaRPr lang="en-US" i="1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41970576"/>
        <c:crosses val="autoZero"/>
        <c:auto val="1"/>
        <c:lblAlgn val="ctr"/>
        <c:lblOffset val="100"/>
        <c:noMultiLvlLbl val="0"/>
      </c:catAx>
      <c:valAx>
        <c:axId val="2419705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MRR Gain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2.0159795290771599E-2"/>
              <c:y val="0.38981000166635044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2419701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9460665382093884"/>
          <c:y val="0.92611982304165552"/>
          <c:w val="0.61078646572481299"/>
          <c:h val="7.1153445227370105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D4641B9-ED31-E047-9505-52BE7B9989E0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4E86B8-CC42-8742-8BC8-1878AA75C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94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E86B8-CC42-8742-8BC8-1878AA75C35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53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E86B8-CC42-8742-8BC8-1878AA75C3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12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E86B8-CC42-8742-8BC8-1878AA75C35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4652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 impression</a:t>
            </a:r>
            <a:r>
              <a:rPr lang="en-US" baseline="0" dirty="0" smtClean="0"/>
              <a:t> for d1 and d2  = 100</a:t>
            </a:r>
          </a:p>
          <a:p>
            <a:r>
              <a:rPr lang="en-US" baseline="0" dirty="0" smtClean="0"/>
              <a:t>Each user belongs to one cohort. W(u, c_1) = 0, then w(u, c_2) =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E86B8-CC42-8742-8BC8-1878AA75C35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06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we only show MRR results. MAP results are similar, read</a:t>
            </a:r>
            <a:r>
              <a:rPr lang="en-US" baseline="0" dirty="0" smtClean="0"/>
              <a:t> papers for more details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E86B8-CC42-8742-8BC8-1878AA75C35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32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8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5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3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1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1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6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5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79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04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33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84AB1-E218-FB4F-A5AD-5BC511A68994}" type="datetimeFigureOut">
              <a:rPr lang="en-US" smtClean="0"/>
              <a:t>7/6/2014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44552-161F-464E-A7D9-6B24DC61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4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7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Cohort Modeling for Enhanced Personalized Search</a:t>
            </a:r>
            <a:endParaRPr lang="en-US" dirty="0">
              <a:latin typeface="Georgia" panose="02040502050405020303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890950"/>
              </p:ext>
            </p:extLst>
          </p:nvPr>
        </p:nvGraphicFramePr>
        <p:xfrm>
          <a:off x="1181687" y="3992489"/>
          <a:ext cx="6625881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8627"/>
                <a:gridCol w="2208627"/>
                <a:gridCol w="220862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Jinyun Yan</a:t>
                      </a:r>
                      <a:endParaRPr lang="en-US" sz="24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Wei Chu</a:t>
                      </a:r>
                      <a:endParaRPr lang="en-US" sz="24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Ryen White</a:t>
                      </a:r>
                      <a:endParaRPr lang="en-US" sz="24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Rutgers University</a:t>
                      </a:r>
                      <a:endParaRPr lang="en-US" sz="2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Microsoft Bing</a:t>
                      </a:r>
                      <a:endParaRPr lang="en-US" sz="2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Microsoft Research</a:t>
                      </a:r>
                      <a:endParaRPr lang="en-US" sz="2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67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Cohort Generation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5429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Georgia" panose="02040502050405020303" pitchFamily="18" charset="0"/>
              </a:rPr>
              <a:t> Proxies</a:t>
            </a:r>
          </a:p>
          <a:p>
            <a:pPr lvl="1"/>
            <a:r>
              <a:rPr lang="en-US" b="1" dirty="0" smtClean="0">
                <a:latin typeface="Georgia" panose="02040502050405020303" pitchFamily="18" charset="0"/>
              </a:rPr>
              <a:t>Location</a:t>
            </a:r>
            <a:r>
              <a:rPr lang="en-US" dirty="0" smtClean="0">
                <a:latin typeface="Georgia" panose="02040502050405020303" pitchFamily="18" charset="0"/>
              </a:rPr>
              <a:t> (U.S. state)</a:t>
            </a:r>
          </a:p>
          <a:p>
            <a:pPr lvl="1"/>
            <a:r>
              <a:rPr lang="en-US" b="1" dirty="0" smtClean="0">
                <a:latin typeface="Georgia" panose="02040502050405020303" pitchFamily="18" charset="0"/>
              </a:rPr>
              <a:t>Topical interests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(Top-level categories in Open </a:t>
            </a:r>
            <a:r>
              <a:rPr lang="en-US" dirty="0">
                <a:latin typeface="Georgia" panose="02040502050405020303" pitchFamily="18" charset="0"/>
              </a:rPr>
              <a:t>D</a:t>
            </a:r>
            <a:r>
              <a:rPr lang="en-US" dirty="0" smtClean="0">
                <a:latin typeface="Georgia" panose="02040502050405020303" pitchFamily="18" charset="0"/>
              </a:rPr>
              <a:t>irectory Project)</a:t>
            </a:r>
          </a:p>
          <a:p>
            <a:pPr lvl="1"/>
            <a:r>
              <a:rPr lang="en-US" b="1" dirty="0" smtClean="0">
                <a:latin typeface="Georgia" panose="02040502050405020303" pitchFamily="18" charset="0"/>
              </a:rPr>
              <a:t>Domain preference </a:t>
            </a:r>
            <a:br>
              <a:rPr lang="en-US" b="1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(Top-level domain, e.g., .edu, .com, .gov)</a:t>
            </a:r>
          </a:p>
          <a:p>
            <a:pPr lvl="2"/>
            <a:endParaRPr lang="en-US" dirty="0" smtClean="0">
              <a:latin typeface="Georgia" panose="02040502050405020303" pitchFamily="18" charset="0"/>
            </a:endParaRP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Inferred from search engine logs</a:t>
            </a:r>
          </a:p>
          <a:p>
            <a:pPr lvl="2"/>
            <a:r>
              <a:rPr lang="en-US" dirty="0" smtClean="0">
                <a:latin typeface="Georgia" panose="02040502050405020303" pitchFamily="18" charset="0"/>
              </a:rPr>
              <a:t>Reverse IP address to estimate location</a:t>
            </a:r>
            <a:endParaRPr lang="en-US" dirty="0">
              <a:latin typeface="Georgia" panose="02040502050405020303" pitchFamily="18" charset="0"/>
            </a:endParaRPr>
          </a:p>
          <a:p>
            <a:pPr lvl="2"/>
            <a:r>
              <a:rPr lang="en-US" dirty="0" smtClean="0">
                <a:latin typeface="Georgia" panose="02040502050405020303" pitchFamily="18" charset="0"/>
              </a:rPr>
              <a:t>Queries and clicked URLs to estimate search topic interest and domain preference for each user</a:t>
            </a:r>
          </a:p>
        </p:txBody>
      </p:sp>
    </p:spTree>
    <p:extLst>
      <p:ext uri="{BB962C8B-B14F-4D97-AF65-F5344CB8AC3E}">
        <p14:creationId xmlns:p14="http://schemas.microsoft.com/office/powerpoint/2010/main" val="66339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Cohort Membership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34429"/>
          </a:xfrm>
        </p:spPr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Multinomial distribution 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Smoothed</a:t>
            </a:r>
          </a:p>
          <a:p>
            <a:pPr lvl="1"/>
            <a:endParaRPr lang="en-US" dirty="0" smtClean="0">
              <a:latin typeface="Georgia" panose="02040502050405020303" pitchFamily="18" charset="0"/>
            </a:endParaRPr>
          </a:p>
          <a:p>
            <a:pPr lvl="1"/>
            <a:endParaRPr lang="en-US" dirty="0" smtClean="0">
              <a:latin typeface="Georgia" panose="02040502050405020303" pitchFamily="18" charset="0"/>
            </a:endParaRPr>
          </a:p>
          <a:p>
            <a:pPr lvl="1"/>
            <a:endParaRPr lang="en-US" dirty="0">
              <a:latin typeface="Georgia" panose="02040502050405020303" pitchFamily="18" charset="0"/>
            </a:endParaRP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Example:</a:t>
            </a:r>
            <a:endParaRPr lang="en-US" dirty="0" smtClean="0">
              <a:latin typeface="Georgia" panose="02040502050405020303" pitchFamily="18" charset="0"/>
            </a:endParaRPr>
          </a:p>
          <a:p>
            <a:endParaRPr lang="en-US" dirty="0">
              <a:latin typeface="Georgia" panose="02040502050405020303" pitchFamily="18" charset="0"/>
            </a:endParaRPr>
          </a:p>
        </p:txBody>
      </p:sp>
      <p:pic>
        <p:nvPicPr>
          <p:cNvPr id="5" name="Content Placeholder 3" descr="person_black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45" t="-223" r="945" b="8229"/>
          <a:stretch/>
        </p:blipFill>
        <p:spPr>
          <a:xfrm>
            <a:off x="1326823" y="5221367"/>
            <a:ext cx="1070373" cy="92952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473332" y="4953532"/>
                <a:ext cx="56316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400" dirty="0" smtClean="0">
                    <a:latin typeface="Georgia" panose="02040502050405020303" pitchFamily="18" charset="0"/>
                  </a:rPr>
                  <a:t> = [Arts, Business, Computers, Games]</a:t>
                </a:r>
                <a:endParaRPr lang="en-US" sz="2400" dirty="0">
                  <a:latin typeface="Georgia" panose="02040502050405020303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3332" y="4953532"/>
                <a:ext cx="5631670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325" t="-10667" r="-649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473332" y="5484324"/>
            <a:ext cx="6481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eorgia" panose="02040502050405020303" pitchFamily="18" charset="0"/>
              </a:rPr>
              <a:t>SATClicks = [0, 1, 2, 5</a:t>
            </a:r>
            <a:r>
              <a:rPr lang="en-US" sz="2400" dirty="0" smtClean="0">
                <a:latin typeface="Georgia" panose="02040502050405020303" pitchFamily="18" charset="0"/>
              </a:rPr>
              <a:t>] (clicks w/ dwell ≥ 30s)</a:t>
            </a:r>
            <a:endParaRPr lang="en-US" sz="24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493817" y="5993929"/>
                <a:ext cx="48830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err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 dirty="0" err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 smtClean="0">
                    <a:latin typeface="Georgia" panose="02040502050405020303" pitchFamily="18" charset="0"/>
                  </a:rPr>
                  <a:t> </a:t>
                </a:r>
                <a:r>
                  <a:rPr lang="en-US" sz="2400" dirty="0" smtClean="0">
                    <a:latin typeface="Georgia" panose="02040502050405020303" pitchFamily="18" charset="0"/>
                  </a:rPr>
                  <a:t>= [0.083, 0.167, 0.25, 0.5 ]</a:t>
                </a:r>
                <a:endParaRPr lang="en-US" sz="2400" dirty="0">
                  <a:latin typeface="Georgia" panose="02040502050405020303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3817" y="5993929"/>
                <a:ext cx="4883003" cy="461665"/>
              </a:xfrm>
              <a:prstGeom prst="rect">
                <a:avLst/>
              </a:prstGeom>
              <a:blipFill rotWithShape="0">
                <a:blip r:embed="rId5"/>
                <a:stretch>
                  <a:fillRect t="-10526" r="-1124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326823" y="2754217"/>
                <a:ext cx="6520215" cy="926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𝑆𝐴𝑇𝐶𝑙𝑖𝑐𝑘𝑠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𝑆𝐴𝑇𝐶𝑙𝑖𝑐𝑘𝑠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823" y="2754217"/>
                <a:ext cx="6520215" cy="92660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/>
          <p:cNvSpPr/>
          <p:nvPr/>
        </p:nvSpPr>
        <p:spPr>
          <a:xfrm>
            <a:off x="7322234" y="3258800"/>
            <a:ext cx="330590" cy="370666"/>
          </a:xfrm>
          <a:prstGeom prst="ellipse">
            <a:avLst/>
          </a:prstGeom>
          <a:noFill/>
          <a:ln w="127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02345" y="3258800"/>
            <a:ext cx="1968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Smoothing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parameter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38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Cohort Preference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73394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dirty="0" smtClean="0"/>
                  <a:t>Cohort click preference</a:t>
                </a:r>
              </a:p>
              <a:p>
                <a:pPr lvl="1"/>
                <a:r>
                  <a:rPr lang="en-US" dirty="0" smtClean="0"/>
                  <a:t>Cohort CTR: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pPr lvl="1"/>
                <a:r>
                  <a:rPr lang="en-US" dirty="0" smtClean="0"/>
                  <a:t>Global CTR:</a:t>
                </a:r>
              </a:p>
              <a:p>
                <a:pPr lvl="2"/>
                <a:endParaRPr lang="en-US" dirty="0" smtClean="0"/>
              </a:p>
              <a:p>
                <a:pPr lvl="1"/>
                <a:endParaRPr lang="en-US" dirty="0" smtClean="0"/>
              </a:p>
              <a:p>
                <a:pPr lvl="1"/>
                <a:r>
                  <a:rPr lang="en-US" dirty="0" smtClean="0"/>
                  <a:t>Simplified example: </a:t>
                </a:r>
                <a:endParaRPr lang="en-US" dirty="0" smtClean="0"/>
              </a:p>
              <a:p>
                <a:pPr lvl="2"/>
                <a:r>
                  <a:rPr lang="en-US" dirty="0" smtClean="0"/>
                  <a:t>Global </a:t>
                </a:r>
                <a:r>
                  <a:rPr lang="en-US" dirty="0" smtClean="0"/>
                  <a:t>preference:</a:t>
                </a:r>
              </a:p>
              <a:p>
                <a:pPr lvl="3"/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 dirty="0" err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𝑇𝑅</m:t>
                        </m:r>
                        <m:d>
                          <m:dPr>
                            <m:ctrlPr>
                              <a:rPr lang="en-US" sz="18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1, 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𝐶𝑇𝑅</m:t>
                        </m:r>
                        <m:d>
                          <m:dPr>
                            <m:ctrlPr>
                              <a:rPr lang="en-US" sz="18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2,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e>
                    </m:d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100</m:t>
                            </m:r>
                          </m:den>
                        </m:f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100</m:t>
                            </m:r>
                          </m:den>
                        </m:f>
                      </m:e>
                    </m:d>
                  </m:oMath>
                </a14:m>
                <a:endParaRPr lang="en-US" sz="1800" dirty="0" smtClean="0"/>
              </a:p>
              <a:p>
                <a:pPr lvl="2"/>
                <a:r>
                  <a:rPr lang="en-US" dirty="0" smtClean="0"/>
                  <a:t>Cohort </a:t>
                </a:r>
                <a:r>
                  <a:rPr lang="en-US" dirty="0" smtClean="0"/>
                  <a:t>preference</a:t>
                </a:r>
              </a:p>
              <a:p>
                <a:pPr lvl="3"/>
                <a:r>
                  <a:rPr lang="en-US" sz="1800" b="1" dirty="0" smtClean="0"/>
                  <a:t>Cohort 1: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800" b="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dirty="0">
                                <a:latin typeface="Cambria Math" panose="02040503050406030204" pitchFamily="18" charset="0"/>
                              </a:rPr>
                              <m:t>𝐶𝑇𝑅</m:t>
                            </m:r>
                          </m:e>
                          <m:sub>
                            <m:r>
                              <a:rPr lang="en-US" sz="1800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d>
                          <m:dPr>
                            <m:ctrlPr>
                              <a:rPr lang="en-US" sz="18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1, 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dirty="0">
                                <a:latin typeface="Cambria Math" panose="02040503050406030204" pitchFamily="18" charset="0"/>
                              </a:rPr>
                              <m:t>𝐶𝑇𝑅</m:t>
                            </m:r>
                          </m:e>
                          <m:sub>
                            <m:r>
                              <a:rPr lang="en-US" sz="1800" i="1" dirty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d>
                          <m:dPr>
                            <m:ctrlP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2, 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e>
                    </m:d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800" b="1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dirty="0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n-US" sz="1800" b="1" i="1" dirty="0" smtClean="0">
                                <a:latin typeface="Cambria Math" panose="02040503050406030204" pitchFamily="18" charset="0"/>
                              </a:rPr>
                              <m:t>𝟏𝟎𝟎</m:t>
                            </m:r>
                          </m:den>
                        </m:f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, 0</m:t>
                        </m:r>
                      </m:e>
                    </m:d>
                  </m:oMath>
                </a14:m>
                <a:endParaRPr lang="en-US" sz="1800" dirty="0" smtClean="0"/>
              </a:p>
              <a:p>
                <a:pPr lvl="3"/>
                <a:r>
                  <a:rPr lang="en-US" sz="1800" b="1" dirty="0" smtClean="0"/>
                  <a:t>Cohort 2: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dirty="0">
                                <a:latin typeface="Cambria Math" panose="02040503050406030204" pitchFamily="18" charset="0"/>
                              </a:rPr>
                              <m:t>𝐶𝑇𝑅</m:t>
                            </m:r>
                          </m:e>
                          <m:sub>
                            <m:r>
                              <a:rPr lang="en-US" sz="1800" i="1" dirty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d>
                          <m:dPr>
                            <m:ctrlP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2,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1, 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dirty="0">
                                <a:latin typeface="Cambria Math" panose="02040503050406030204" pitchFamily="18" charset="0"/>
                              </a:rPr>
                              <m:t>𝐶𝑇𝑅</m:t>
                            </m:r>
                          </m:e>
                          <m:sub>
                            <m:r>
                              <a:rPr lang="en-US" sz="1800" i="1" dirty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d>
                          <m:dPr>
                            <m:ctrlP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2,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2, </m:t>
                            </m:r>
                            <m:r>
                              <a:rPr lang="en-US" sz="1800" i="1" dirty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e>
                    </m:d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0,</m:t>
                        </m:r>
                        <m:f>
                          <m:fPr>
                            <m:ctrlPr>
                              <a:rPr lang="en-US" sz="1800" b="1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dirty="0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1800" b="1" i="1" dirty="0" smtClean="0">
                                <a:latin typeface="Cambria Math" panose="02040503050406030204" pitchFamily="18" charset="0"/>
                              </a:rPr>
                              <m:t>𝟏𝟎𝟎</m:t>
                            </m:r>
                          </m:den>
                        </m:f>
                      </m:e>
                    </m:d>
                  </m:oMath>
                </a14:m>
                <a:endParaRPr lang="en-US" sz="1800" dirty="0" smtClean="0"/>
              </a:p>
              <a:p>
                <a:pPr lvl="3"/>
                <a:endParaRPr lang="en-US" sz="1800" dirty="0" smtClean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73394"/>
              </a:xfrm>
              <a:blipFill rotWithShape="0">
                <a:blip r:embed="rId3"/>
                <a:stretch>
                  <a:fillRect l="-1259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6049640" y="1533982"/>
            <a:ext cx="2843752" cy="4019464"/>
            <a:chOff x="9108353" y="-223597"/>
            <a:chExt cx="2843752" cy="4019464"/>
          </a:xfrm>
        </p:grpSpPr>
        <p:grpSp>
          <p:nvGrpSpPr>
            <p:cNvPr id="7" name="Group 6"/>
            <p:cNvGrpSpPr/>
            <p:nvPr/>
          </p:nvGrpSpPr>
          <p:grpSpPr>
            <a:xfrm>
              <a:off x="9764800" y="-223597"/>
              <a:ext cx="2187305" cy="4019464"/>
              <a:chOff x="9149965" y="1298249"/>
              <a:chExt cx="2209913" cy="4248198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05800" y="1714316"/>
                <a:ext cx="1757380" cy="403350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9676409" y="1298249"/>
                <a:ext cx="1016163" cy="3903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Query q</a:t>
                </a:r>
                <a:endParaRPr lang="en-US" dirty="0"/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9149965" y="2663547"/>
                <a:ext cx="2209913" cy="2882900"/>
                <a:chOff x="9629746" y="2522436"/>
                <a:chExt cx="2283812" cy="2882900"/>
              </a:xfrm>
            </p:grpSpPr>
            <p:pic>
              <p:nvPicPr>
                <p:cNvPr id="14" name="Content Placeholder 3" descr="person_black.png"/>
                <p:cNvPicPr>
                  <a:picLocks noChangeAspect="1"/>
                </p:cNvPicPr>
                <p:nvPr/>
              </p:nvPicPr>
              <p:blipFill rotWithShape="1">
                <a:blip r:embed="rId5">
                  <a:duotone>
                    <a:schemeClr val="accent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-945" t="-223" r="945" b="8229"/>
                <a:stretch/>
              </p:blipFill>
              <p:spPr>
                <a:xfrm>
                  <a:off x="9629746" y="3283963"/>
                  <a:ext cx="1197701" cy="982417"/>
                </a:xfrm>
                <a:prstGeom prst="rect">
                  <a:avLst/>
                </a:prstGeom>
              </p:spPr>
            </p:pic>
            <p:pic>
              <p:nvPicPr>
                <p:cNvPr id="15" name="Content Placeholder 3" descr="person_black.png"/>
                <p:cNvPicPr>
                  <a:picLocks noChangeAspect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-945" t="-223" r="945" b="8229"/>
                <a:stretch/>
              </p:blipFill>
              <p:spPr>
                <a:xfrm>
                  <a:off x="10059737" y="2619976"/>
                  <a:ext cx="1117599" cy="982417"/>
                </a:xfrm>
                <a:prstGeom prst="rect">
                  <a:avLst/>
                </a:prstGeom>
              </p:spPr>
            </p:pic>
            <p:pic>
              <p:nvPicPr>
                <p:cNvPr id="16" name="Content Placeholder 3" descr="person_black.png"/>
                <p:cNvPicPr>
                  <a:picLocks noChangeAspect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-945" t="-223" r="945" b="8229"/>
                <a:stretch/>
              </p:blipFill>
              <p:spPr>
                <a:xfrm>
                  <a:off x="10795959" y="3791828"/>
                  <a:ext cx="1117599" cy="982417"/>
                </a:xfrm>
                <a:prstGeom prst="rect">
                  <a:avLst/>
                </a:prstGeom>
              </p:spPr>
            </p:pic>
            <p:pic>
              <p:nvPicPr>
                <p:cNvPr id="17" name="Content Placeholder 3" descr="person_black.png"/>
                <p:cNvPicPr>
                  <a:picLocks noChangeAspect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-945" t="-223" r="945" b="8229"/>
                <a:stretch/>
              </p:blipFill>
              <p:spPr>
                <a:xfrm>
                  <a:off x="10654105" y="2642578"/>
                  <a:ext cx="1117599" cy="982417"/>
                </a:xfrm>
                <a:prstGeom prst="rect">
                  <a:avLst/>
                </a:prstGeom>
              </p:spPr>
            </p:pic>
            <p:pic>
              <p:nvPicPr>
                <p:cNvPr id="18" name="Content Placeholder 3" descr="person_black.png"/>
                <p:cNvPicPr>
                  <a:picLocks noChangeAspect="1"/>
                </p:cNvPicPr>
                <p:nvPr/>
              </p:nvPicPr>
              <p:blipFill rotWithShape="1">
                <a:blip r:embed="rId5">
                  <a:duotone>
                    <a:schemeClr val="accent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-945" t="-223" r="945" b="8229"/>
                <a:stretch/>
              </p:blipFill>
              <p:spPr>
                <a:xfrm>
                  <a:off x="9936581" y="3917085"/>
                  <a:ext cx="1117599" cy="982417"/>
                </a:xfrm>
                <a:prstGeom prst="rect">
                  <a:avLst/>
                </a:prstGeom>
              </p:spPr>
            </p:pic>
            <p:sp>
              <p:nvSpPr>
                <p:cNvPr id="19" name="Oval 18"/>
                <p:cNvSpPr/>
                <p:nvPr/>
              </p:nvSpPr>
              <p:spPr>
                <a:xfrm>
                  <a:off x="9790792" y="2522436"/>
                  <a:ext cx="2082800" cy="28829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20" name="Content Placeholder 3" descr="person_black.png"/>
                <p:cNvPicPr>
                  <a:picLocks noChangeAspect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-945" t="-223" r="945" b="8229"/>
                <a:stretch/>
              </p:blipFill>
              <p:spPr>
                <a:xfrm>
                  <a:off x="10419487" y="3368108"/>
                  <a:ext cx="1117599" cy="982417"/>
                </a:xfrm>
                <a:prstGeom prst="rect">
                  <a:avLst/>
                </a:prstGeom>
              </p:spPr>
            </p:pic>
            <p:pic>
              <p:nvPicPr>
                <p:cNvPr id="21" name="Content Placeholder 3" descr="person_black.png"/>
                <p:cNvPicPr>
                  <a:picLocks noChangeAspect="1"/>
                </p:cNvPicPr>
                <p:nvPr/>
              </p:nvPicPr>
              <p:blipFill rotWithShape="1">
                <a:blip r:embed="rId5">
                  <a:duotone>
                    <a:schemeClr val="accent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-945" t="-223" r="945" b="8229"/>
                <a:stretch/>
              </p:blipFill>
              <p:spPr>
                <a:xfrm>
                  <a:off x="10365492" y="4301998"/>
                  <a:ext cx="1117599" cy="982417"/>
                </a:xfrm>
                <a:prstGeom prst="rect">
                  <a:avLst/>
                </a:prstGeom>
              </p:spPr>
            </p:pic>
          </p:grpSp>
        </p:grpSp>
        <p:cxnSp>
          <p:nvCxnSpPr>
            <p:cNvPr id="8" name="Straight Arrow Connector 7"/>
            <p:cNvCxnSpPr>
              <a:stCxn id="32" idx="1"/>
              <a:endCxn id="9" idx="3"/>
            </p:cNvCxnSpPr>
            <p:nvPr/>
          </p:nvCxnSpPr>
          <p:spPr>
            <a:xfrm flipH="1" flipV="1">
              <a:off x="9862993" y="1361848"/>
              <a:ext cx="489796" cy="1992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urlicon.pn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08353" y="984528"/>
              <a:ext cx="754640" cy="75464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9264706" y="600493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d1</a:t>
              </a:r>
              <a:endParaRPr lang="en-US" dirty="0"/>
            </a:p>
          </p:txBody>
        </p:sp>
      </p:grpSp>
      <p:cxnSp>
        <p:nvCxnSpPr>
          <p:cNvPr id="22" name="Straight Arrow Connector 21"/>
          <p:cNvCxnSpPr/>
          <p:nvPr/>
        </p:nvCxnSpPr>
        <p:spPr>
          <a:xfrm flipH="1">
            <a:off x="6713954" y="4534901"/>
            <a:ext cx="410389" cy="1354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3" name="Picture 22" descr="urlicon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871" y="4339199"/>
            <a:ext cx="754640" cy="754640"/>
          </a:xfrm>
          <a:prstGeom prst="rect">
            <a:avLst/>
          </a:prstGeom>
        </p:spPr>
      </p:pic>
      <p:sp>
        <p:nvSpPr>
          <p:cNvPr id="25" name="Oval 24"/>
          <p:cNvSpPr/>
          <p:nvPr/>
        </p:nvSpPr>
        <p:spPr>
          <a:xfrm rot="20161381">
            <a:off x="7138676" y="3378464"/>
            <a:ext cx="905592" cy="219887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kern="1200"/>
          </a:p>
        </p:txBody>
      </p:sp>
      <p:sp>
        <p:nvSpPr>
          <p:cNvPr id="26" name="TextBox 25"/>
          <p:cNvSpPr txBox="1"/>
          <p:nvPr/>
        </p:nvSpPr>
        <p:spPr>
          <a:xfrm>
            <a:off x="6148815" y="3965139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d2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972019" y="2678275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899356" y="2555676"/>
                <a:ext cx="4979440" cy="6236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𝐶𝑇𝑅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𝑆𝐴𝑇𝐶𝑙𝑖𝑐𝑘𝑠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𝐼𝑚𝑝𝑟𝑒𝑠𝑠𝑖𝑜𝑛𝑠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356" y="2555676"/>
                <a:ext cx="4979440" cy="6236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319015" y="3800718"/>
                <a:ext cx="3544817" cy="5866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𝐶𝑇𝑅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𝑆𝐴𝑇𝐶𝑙𝑖𝑐𝑘𝑠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𝐼𝑚𝑝𝑟𝑒𝑠𝑠𝑖𝑜𝑛𝑠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 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9015" y="3800718"/>
                <a:ext cx="3544817" cy="58669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Oval 31"/>
          <p:cNvSpPr/>
          <p:nvPr/>
        </p:nvSpPr>
        <p:spPr>
          <a:xfrm rot="19841582">
            <a:off x="7507465" y="2568333"/>
            <a:ext cx="1333723" cy="27103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kern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40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Cohort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Estimate individual click preference by cohort preference</a:t>
            </a:r>
          </a:p>
          <a:p>
            <a:pPr lvl="1"/>
            <a:endParaRPr lang="en-US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275144" y="5475981"/>
            <a:ext cx="1260476" cy="1143000"/>
            <a:chOff x="4913" y="889"/>
            <a:chExt cx="794" cy="720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4913" y="889"/>
              <a:ext cx="614" cy="72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zh-CN">
                <a:latin typeface="Franklin Gothic Book" charset="0"/>
              </a:endParaRPr>
            </a:p>
          </p:txBody>
        </p:sp>
        <p:sp>
          <p:nvSpPr>
            <p:cNvPr id="7" name="Text Box 34"/>
            <p:cNvSpPr txBox="1">
              <a:spLocks noChangeArrowheads="1"/>
            </p:cNvSpPr>
            <p:nvPr/>
          </p:nvSpPr>
          <p:spPr bwMode="auto">
            <a:xfrm>
              <a:off x="4922" y="933"/>
              <a:ext cx="78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200" dirty="0">
                  <a:latin typeface="Tahoma" charset="0"/>
                </a:rPr>
                <a:t>Ranked List</a:t>
              </a:r>
              <a:endParaRPr lang="en-US" altLang="zh-CN" sz="2400" dirty="0">
                <a:latin typeface="Times New Roman" charset="0"/>
              </a:endParaRPr>
            </a:p>
          </p:txBody>
        </p:sp>
        <p:sp>
          <p:nvSpPr>
            <p:cNvPr id="8" name="Line 35"/>
            <p:cNvSpPr>
              <a:spLocks noChangeShapeType="1"/>
            </p:cNvSpPr>
            <p:nvPr/>
          </p:nvSpPr>
          <p:spPr bwMode="auto">
            <a:xfrm>
              <a:off x="4974" y="1130"/>
              <a:ext cx="4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36"/>
            <p:cNvSpPr>
              <a:spLocks noChangeShapeType="1"/>
            </p:cNvSpPr>
            <p:nvPr/>
          </p:nvSpPr>
          <p:spPr bwMode="auto">
            <a:xfrm>
              <a:off x="4974" y="1235"/>
              <a:ext cx="4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37"/>
            <p:cNvSpPr>
              <a:spLocks noChangeShapeType="1"/>
            </p:cNvSpPr>
            <p:nvPr/>
          </p:nvSpPr>
          <p:spPr bwMode="auto">
            <a:xfrm>
              <a:off x="4974" y="1340"/>
              <a:ext cx="4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38"/>
            <p:cNvSpPr>
              <a:spLocks noChangeShapeType="1"/>
            </p:cNvSpPr>
            <p:nvPr/>
          </p:nvSpPr>
          <p:spPr bwMode="auto">
            <a:xfrm>
              <a:off x="4974" y="1446"/>
              <a:ext cx="4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39"/>
            <p:cNvSpPr>
              <a:spLocks noChangeShapeType="1"/>
            </p:cNvSpPr>
            <p:nvPr/>
          </p:nvSpPr>
          <p:spPr bwMode="auto">
            <a:xfrm>
              <a:off x="4974" y="1549"/>
              <a:ext cx="4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Can 13"/>
          <p:cNvSpPr/>
          <p:nvPr/>
        </p:nvSpPr>
        <p:spPr>
          <a:xfrm>
            <a:off x="592071" y="4260493"/>
            <a:ext cx="1651000" cy="843648"/>
          </a:xfrm>
          <a:prstGeom prst="ca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Personal features</a:t>
            </a:r>
            <a:endParaRPr lang="en-US" dirty="0"/>
          </a:p>
        </p:txBody>
      </p:sp>
      <p:sp>
        <p:nvSpPr>
          <p:cNvPr id="15" name="Can 14"/>
          <p:cNvSpPr/>
          <p:nvPr/>
        </p:nvSpPr>
        <p:spPr>
          <a:xfrm>
            <a:off x="589249" y="3270317"/>
            <a:ext cx="1651000" cy="872895"/>
          </a:xfrm>
          <a:prstGeom prst="ca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Cohort features</a:t>
            </a:r>
            <a:endParaRPr lang="en-US" dirty="0"/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5772216" y="4038876"/>
            <a:ext cx="1252538" cy="1336192"/>
            <a:chOff x="4764" y="770"/>
            <a:chExt cx="789" cy="964"/>
          </a:xfrm>
        </p:grpSpPr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764" y="770"/>
              <a:ext cx="660" cy="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zh-CN">
                <a:latin typeface="Franklin Gothic Book" charset="0"/>
              </a:endParaRPr>
            </a:p>
          </p:txBody>
        </p:sp>
        <p:sp>
          <p:nvSpPr>
            <p:cNvPr id="18" name="Text Box 34"/>
            <p:cNvSpPr txBox="1">
              <a:spLocks noChangeArrowheads="1"/>
            </p:cNvSpPr>
            <p:nvPr/>
          </p:nvSpPr>
          <p:spPr bwMode="auto">
            <a:xfrm>
              <a:off x="4768" y="785"/>
              <a:ext cx="78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200" dirty="0" smtClean="0">
                  <a:latin typeface="Tahoma" charset="0"/>
                </a:rPr>
                <a:t>Personalized Ranking </a:t>
              </a:r>
              <a:endParaRPr lang="en-US" altLang="zh-CN" sz="2400" dirty="0">
                <a:latin typeface="Times New Roman" charset="0"/>
              </a:endParaRPr>
            </a:p>
          </p:txBody>
        </p:sp>
        <p:sp>
          <p:nvSpPr>
            <p:cNvPr id="19" name="Line 36"/>
            <p:cNvSpPr>
              <a:spLocks noChangeShapeType="1"/>
            </p:cNvSpPr>
            <p:nvPr/>
          </p:nvSpPr>
          <p:spPr bwMode="auto">
            <a:xfrm>
              <a:off x="4846" y="1182"/>
              <a:ext cx="4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37"/>
            <p:cNvSpPr>
              <a:spLocks noChangeShapeType="1"/>
            </p:cNvSpPr>
            <p:nvPr/>
          </p:nvSpPr>
          <p:spPr bwMode="auto">
            <a:xfrm>
              <a:off x="4846" y="1287"/>
              <a:ext cx="4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38"/>
            <p:cNvSpPr>
              <a:spLocks noChangeShapeType="1"/>
            </p:cNvSpPr>
            <p:nvPr/>
          </p:nvSpPr>
          <p:spPr bwMode="auto">
            <a:xfrm>
              <a:off x="4846" y="1393"/>
              <a:ext cx="4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39"/>
            <p:cNvSpPr>
              <a:spLocks noChangeShapeType="1"/>
            </p:cNvSpPr>
            <p:nvPr/>
          </p:nvSpPr>
          <p:spPr bwMode="auto">
            <a:xfrm>
              <a:off x="4846" y="1496"/>
              <a:ext cx="4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40"/>
            <p:cNvSpPr>
              <a:spLocks noChangeShapeType="1"/>
            </p:cNvSpPr>
            <p:nvPr/>
          </p:nvSpPr>
          <p:spPr bwMode="auto">
            <a:xfrm>
              <a:off x="4846" y="1601"/>
              <a:ext cx="4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620742"/>
              </p:ext>
            </p:extLst>
          </p:nvPr>
        </p:nvGraphicFramePr>
        <p:xfrm>
          <a:off x="8261209" y="3973533"/>
          <a:ext cx="730247" cy="1223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7" name="Clip" r:id="rId3" imgW="1857600" imgH="3995640" progId="">
                  <p:embed/>
                </p:oleObj>
              </mc:Choice>
              <mc:Fallback>
                <p:oleObj name="Clip" r:id="rId3" imgW="1857600" imgH="39956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1209" y="3973533"/>
                        <a:ext cx="730247" cy="12230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6907698" y="4101307"/>
            <a:ext cx="1216710" cy="5757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Search results </a:t>
            </a:r>
            <a:endParaRPr lang="en-US" dirty="0"/>
          </a:p>
        </p:txBody>
      </p:sp>
      <p:cxnSp>
        <p:nvCxnSpPr>
          <p:cNvPr id="26" name="Straight Arrow Connector 25"/>
          <p:cNvCxnSpPr>
            <a:stCxn id="15" idx="4"/>
          </p:cNvCxnSpPr>
          <p:nvPr/>
        </p:nvCxnSpPr>
        <p:spPr>
          <a:xfrm>
            <a:off x="2240249" y="3706765"/>
            <a:ext cx="1516545" cy="429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232752" y="4377392"/>
            <a:ext cx="1533794" cy="3135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6828200" y="4755228"/>
            <a:ext cx="1438836" cy="2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2912361" y="5111515"/>
            <a:ext cx="1696132" cy="4092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Universal rank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5774274" y="3632274"/>
            <a:ext cx="1048176" cy="4092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e-rank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1405771" y="2711677"/>
                <a:ext cx="6615594" cy="3545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𝑧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𝐶𝑇𝑅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000" dirty="0" smtClean="0"/>
                  <a:t>)</a:t>
                </a:r>
                <a:r>
                  <a:rPr lang="en-US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𝑤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5771" y="2711677"/>
                <a:ext cx="6615594" cy="354584"/>
              </a:xfrm>
              <a:prstGeom prst="rect">
                <a:avLst/>
              </a:prstGeom>
              <a:blipFill rotWithShape="0">
                <a:blip r:embed="rId5"/>
                <a:stretch>
                  <a:fillRect l="-1014" t="-18966" r="-92" b="-32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Rectangle 50"/>
          <p:cNvSpPr/>
          <p:nvPr/>
        </p:nvSpPr>
        <p:spPr>
          <a:xfrm>
            <a:off x="3766546" y="3811332"/>
            <a:ext cx="1089902" cy="883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Machine-learned model</a:t>
            </a:r>
            <a:endParaRPr lang="en-US" dirty="0"/>
          </a:p>
        </p:txBody>
      </p:sp>
      <p:cxnSp>
        <p:nvCxnSpPr>
          <p:cNvPr id="58" name="Straight Arrow Connector 57"/>
          <p:cNvCxnSpPr>
            <a:endCxn id="6" idx="3"/>
          </p:cNvCxnSpPr>
          <p:nvPr/>
        </p:nvCxnSpPr>
        <p:spPr>
          <a:xfrm flipH="1">
            <a:off x="4249870" y="4877335"/>
            <a:ext cx="1514112" cy="1170146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1" idx="3"/>
          </p:cNvCxnSpPr>
          <p:nvPr/>
        </p:nvCxnSpPr>
        <p:spPr>
          <a:xfrm>
            <a:off x="4856448" y="4253053"/>
            <a:ext cx="907534" cy="3319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172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949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Setup</a:t>
            </a:r>
          </a:p>
          <a:p>
            <a:pPr lvl="1"/>
            <a:r>
              <a:rPr lang="en-US" dirty="0" smtClean="0"/>
              <a:t>Randomly sampled 3% of users</a:t>
            </a:r>
          </a:p>
          <a:p>
            <a:pPr lvl="1"/>
            <a:r>
              <a:rPr lang="en-US" dirty="0" smtClean="0"/>
              <a:t>2-month search history for cohort profiling: cohort membership, cohort CTR</a:t>
            </a:r>
          </a:p>
          <a:p>
            <a:pPr lvl="1"/>
            <a:r>
              <a:rPr lang="en-US" dirty="0" smtClean="0"/>
              <a:t>1 week for evaluation:</a:t>
            </a:r>
            <a:br>
              <a:rPr lang="en-US" dirty="0" smtClean="0"/>
            </a:br>
            <a:r>
              <a:rPr lang="en-US" dirty="0" smtClean="0"/>
              <a:t>   3 days training, 2 days validation, 2 days testing </a:t>
            </a:r>
          </a:p>
          <a:p>
            <a:pPr lvl="1"/>
            <a:r>
              <a:rPr lang="en-US" dirty="0" smtClean="0"/>
              <a:t>5,352,460 query impressions in testing</a:t>
            </a:r>
          </a:p>
          <a:p>
            <a:endParaRPr lang="en-US" dirty="0" smtClean="0"/>
          </a:p>
          <a:p>
            <a:r>
              <a:rPr lang="en-US" dirty="0" smtClean="0"/>
              <a:t>Baseline</a:t>
            </a:r>
          </a:p>
          <a:p>
            <a:pPr lvl="1"/>
            <a:r>
              <a:rPr lang="en-US" dirty="0" smtClean="0"/>
              <a:t>Personalized ranker used in production on Bing</a:t>
            </a:r>
          </a:p>
          <a:p>
            <a:pPr lvl="1"/>
            <a:r>
              <a:rPr lang="en-US" dirty="0" smtClean="0"/>
              <a:t>With global CTR, and personal model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82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Evaluation </a:t>
            </a:r>
            <a:r>
              <a:rPr lang="en-US" dirty="0" smtClean="0"/>
              <a:t>metric:</a:t>
            </a:r>
            <a:endParaRPr lang="en-US" dirty="0" smtClean="0"/>
          </a:p>
          <a:p>
            <a:pPr lvl="1"/>
            <a:r>
              <a:rPr lang="en-US" dirty="0" smtClean="0"/>
              <a:t>Mean Reciprocal </a:t>
            </a:r>
            <a:r>
              <a:rPr lang="en-US" dirty="0" smtClean="0"/>
              <a:t>Rank of first SAT click </a:t>
            </a:r>
            <a:r>
              <a:rPr lang="en-US" dirty="0" smtClean="0"/>
              <a:t>(MRR)*</a:t>
            </a:r>
          </a:p>
          <a:p>
            <a:pPr marL="457200" lvl="1" indent="0">
              <a:buNone/>
            </a:pPr>
            <a:r>
              <a:rPr lang="en-US" dirty="0" smtClean="0"/>
              <a:t>ΔMRR =  MRR(cohort model) – MRR(baseline)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Labels: Implicit, users’ satisfied clicks</a:t>
            </a:r>
          </a:p>
          <a:p>
            <a:pPr lvl="1"/>
            <a:r>
              <a:rPr lang="en-US" dirty="0" smtClean="0"/>
              <a:t>Clicks w/ dwell ≥ 30 secs or last click in session</a:t>
            </a:r>
          </a:p>
          <a:p>
            <a:pPr lvl="1"/>
            <a:r>
              <a:rPr lang="en-US" dirty="0" smtClean="0"/>
              <a:t>1 if SAT click, 0 otherwise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0419" y="6336534"/>
            <a:ext cx="5264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</a:t>
            </a:r>
            <a:r>
              <a:rPr lang="en-US" dirty="0"/>
              <a:t>Δ</a:t>
            </a:r>
            <a:r>
              <a:rPr lang="en-US" dirty="0" smtClean="0"/>
              <a:t>MAP was also tried.  Similar patterns to MRR.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00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Cohort-enhanced </a:t>
            </a:r>
            <a:r>
              <a:rPr lang="en-US" dirty="0"/>
              <a:t>m</a:t>
            </a:r>
            <a:r>
              <a:rPr lang="en-US" dirty="0" smtClean="0"/>
              <a:t>odel beats baseline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Positive MRR </a:t>
            </a:r>
            <a:r>
              <a:rPr lang="en-US" dirty="0" smtClean="0"/>
              <a:t>gain over personalized baseline</a:t>
            </a:r>
            <a:endParaRPr lang="en-US" dirty="0" smtClean="0"/>
          </a:p>
          <a:p>
            <a:pPr lvl="2"/>
            <a:r>
              <a:rPr lang="en-US" dirty="0" smtClean="0"/>
              <a:t>Average over many queries, </a:t>
            </a:r>
            <a:r>
              <a:rPr lang="en-US" dirty="0"/>
              <a:t>with many </a:t>
            </a:r>
            <a:r>
              <a:rPr lang="en-US" dirty="0" smtClean="0"/>
              <a:t>ΔMRR = 0</a:t>
            </a:r>
          </a:p>
          <a:p>
            <a:pPr lvl="2"/>
            <a:r>
              <a:rPr lang="en-US" dirty="0" smtClean="0"/>
              <a:t>Gains are highly significant (p &lt; 0.001)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ALL has lower performance, could be noisier:</a:t>
            </a:r>
          </a:p>
          <a:p>
            <a:pPr lvl="2"/>
            <a:r>
              <a:rPr lang="en-US" dirty="0" smtClean="0"/>
              <a:t>Re-ranks more often, Combining different signals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638687"/>
              </p:ext>
            </p:extLst>
          </p:nvPr>
        </p:nvGraphicFramePr>
        <p:xfrm>
          <a:off x="573367" y="2233338"/>
          <a:ext cx="7893096" cy="159898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541433"/>
                <a:gridCol w="2396955"/>
                <a:gridCol w="1954708"/>
              </a:tblGrid>
              <a:tr h="36686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Group Type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Δ</a:t>
                      </a:r>
                      <a:r>
                        <a:rPr lang="en-US" sz="2000" dirty="0" smtClean="0">
                          <a:effectLst/>
                        </a:rPr>
                        <a:t>MRR ±</a:t>
                      </a:r>
                      <a:r>
                        <a:rPr lang="en-US" sz="2000" dirty="0" smtClean="0">
                          <a:effectLst/>
                        </a:rPr>
                        <a:t>SEM</a:t>
                      </a:r>
                      <a:endParaRPr lang="en-US" sz="2000" dirty="0" smtClean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Re-Ranked@1</a:t>
                      </a:r>
                      <a:endParaRPr lang="en-US" dirty="0"/>
                    </a:p>
                  </a:txBody>
                  <a:tcPr anchor="ctr"/>
                </a:tc>
              </a:tr>
              <a:tr h="30489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ODP (Topic</a:t>
                      </a:r>
                      <a:r>
                        <a:rPr lang="en-US" sz="2000" baseline="0" dirty="0" smtClean="0">
                          <a:effectLst/>
                        </a:rPr>
                        <a:t> interest)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0.0187 ±</a:t>
                      </a:r>
                      <a:r>
                        <a:rPr lang="en-US" sz="2000" dirty="0">
                          <a:effectLst/>
                        </a:rPr>
                        <a:t>0.00143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effectLst/>
                        </a:rPr>
                        <a:t>0.91%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31742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TLD (Top level domain)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0.0229 ±</a:t>
                      </a:r>
                      <a:r>
                        <a:rPr lang="en-US" sz="2000" dirty="0">
                          <a:effectLst/>
                        </a:rPr>
                        <a:t>0.00145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>
                          <a:effectLst/>
                        </a:rPr>
                        <a:t>0.96%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30489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Location (State)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0.0113 ±</a:t>
                      </a:r>
                      <a:r>
                        <a:rPr lang="en-US" sz="2000" dirty="0">
                          <a:effectLst/>
                        </a:rPr>
                        <a:t>0.00142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0.90%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9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 smtClean="0"/>
                        <a:t>ALL </a:t>
                      </a:r>
                      <a:r>
                        <a:rPr lang="en-US" sz="2000" dirty="0" smtClean="0">
                          <a:effectLst/>
                        </a:rPr>
                        <a:t> (ODP + TLD + Location</a:t>
                      </a:r>
                      <a:r>
                        <a:rPr lang="en-US" sz="2000" dirty="0">
                          <a:effectLst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0.0211 ±</a:t>
                      </a:r>
                      <a:r>
                        <a:rPr lang="en-US" sz="2000" dirty="0">
                          <a:effectLst/>
                        </a:rPr>
                        <a:t>0.00146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2000" dirty="0">
                          <a:effectLst/>
                        </a:rPr>
                        <a:t>0.98%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22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on Query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98114" cy="4906108"/>
          </a:xfrm>
        </p:spPr>
        <p:txBody>
          <a:bodyPr>
            <a:normAutofit/>
          </a:bodyPr>
          <a:lstStyle/>
          <a:p>
            <a:r>
              <a:rPr lang="en-US" b="1" dirty="0" smtClean="0"/>
              <a:t>New queries </a:t>
            </a:r>
          </a:p>
          <a:p>
            <a:pPr lvl="1"/>
            <a:r>
              <a:rPr lang="en-US" dirty="0" smtClean="0"/>
              <a:t>Unseen queries in training/validation 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   2× MRR gain</a:t>
            </a:r>
            <a:r>
              <a:rPr lang="en-US" dirty="0" smtClean="0"/>
              <a:t> vs. all queries</a:t>
            </a:r>
          </a:p>
          <a:p>
            <a:r>
              <a:rPr lang="en-US" b="1" dirty="0" smtClean="0"/>
              <a:t>Queries with high click-entropy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   5× </a:t>
            </a:r>
            <a:r>
              <a:rPr lang="en-US" dirty="0">
                <a:solidFill>
                  <a:srgbClr val="00B050"/>
                </a:solidFill>
              </a:rPr>
              <a:t>MRR </a:t>
            </a:r>
            <a:r>
              <a:rPr lang="en-US" dirty="0" smtClean="0">
                <a:solidFill>
                  <a:srgbClr val="00B050"/>
                </a:solidFill>
              </a:rPr>
              <a:t>gain </a:t>
            </a:r>
            <a:r>
              <a:rPr lang="en-US" dirty="0"/>
              <a:t>vs. all queries</a:t>
            </a:r>
            <a:endParaRPr lang="en-US" dirty="0" smtClean="0"/>
          </a:p>
          <a:p>
            <a:r>
              <a:rPr lang="en-US" b="1" dirty="0" smtClean="0"/>
              <a:t>Ambiguous queries</a:t>
            </a:r>
          </a:p>
          <a:p>
            <a:pPr lvl="1"/>
            <a:r>
              <a:rPr lang="en-US" dirty="0" smtClean="0"/>
              <a:t>10k acronym queries, </a:t>
            </a:r>
            <a:r>
              <a:rPr lang="en-US" dirty="0" smtClean="0"/>
              <a:t>all w/ </a:t>
            </a:r>
            <a:r>
              <a:rPr lang="en-US" dirty="0" smtClean="0"/>
              <a:t>multiple meanings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  10× </a:t>
            </a:r>
            <a:r>
              <a:rPr lang="en-US" dirty="0">
                <a:solidFill>
                  <a:srgbClr val="00B050"/>
                </a:solidFill>
              </a:rPr>
              <a:t>MRR </a:t>
            </a:r>
            <a:r>
              <a:rPr lang="en-US" dirty="0" smtClean="0">
                <a:solidFill>
                  <a:srgbClr val="00B050"/>
                </a:solidFill>
              </a:rPr>
              <a:t>gain </a:t>
            </a:r>
            <a:r>
              <a:rPr lang="en-US" dirty="0"/>
              <a:t>vs. all queries</a:t>
            </a:r>
          </a:p>
        </p:txBody>
      </p:sp>
      <p:sp>
        <p:nvSpPr>
          <p:cNvPr id="5" name="Up Arrow 4"/>
          <p:cNvSpPr/>
          <p:nvPr/>
        </p:nvSpPr>
        <p:spPr>
          <a:xfrm>
            <a:off x="928468" y="4518910"/>
            <a:ext cx="225083" cy="246184"/>
          </a:xfrm>
          <a:prstGeom prst="upArrow">
            <a:avLst/>
          </a:prstGeom>
          <a:solidFill>
            <a:srgbClr val="00B05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928467" y="2819900"/>
            <a:ext cx="225083" cy="246184"/>
          </a:xfrm>
          <a:prstGeom prst="upArrow">
            <a:avLst/>
          </a:prstGeom>
          <a:solidFill>
            <a:srgbClr val="00B05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968325" y="6115930"/>
            <a:ext cx="225083" cy="246184"/>
          </a:xfrm>
          <a:prstGeom prst="upArrow">
            <a:avLst/>
          </a:prstGeom>
          <a:solidFill>
            <a:srgbClr val="00B05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812815" y="3700888"/>
                <a:ext cx="5809604" cy="7469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𝐶𝑙𝑖𝑐𝑘𝐸𝑛𝑡𝑟𝑜𝑝𝑦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/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𝐶𝑇𝑅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)∙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log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𝐶𝑇𝑅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2815" y="3700888"/>
                <a:ext cx="5809604" cy="74693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140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Cohort Generation: </a:t>
            </a:r>
            <a:r>
              <a:rPr lang="en-US" i="1" dirty="0" smtClean="0"/>
              <a:t>Learned</a:t>
            </a:r>
            <a:r>
              <a:rPr lang="en-US" dirty="0" smtClean="0"/>
              <a:t> Cohorts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32416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/>
                  <a:t>T</a:t>
                </a:r>
                <a:r>
                  <a:rPr lang="en-US" b="1" dirty="0" smtClean="0"/>
                  <a:t>hus far:</a:t>
                </a:r>
                <a:r>
                  <a:rPr lang="en-US" dirty="0" smtClean="0"/>
                  <a:t> Pre-defined </a:t>
                </a:r>
                <a:r>
                  <a:rPr lang="en-US" dirty="0"/>
                  <a:t>cohorts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Manual control of cohort granularity</a:t>
                </a:r>
              </a:p>
              <a:p>
                <a:r>
                  <a:rPr lang="en-US" b="1" dirty="0" smtClean="0"/>
                  <a:t>Next: </a:t>
                </a:r>
                <a:r>
                  <a:rPr lang="en-US" dirty="0" smtClean="0"/>
                  <a:t>Automatically </a:t>
                </a:r>
                <a:r>
                  <a:rPr lang="en-US" dirty="0" smtClean="0"/>
                  <a:t>learn cohorts</a:t>
                </a:r>
              </a:p>
              <a:p>
                <a:pPr lvl="1"/>
                <a:r>
                  <a:rPr lang="en-US" dirty="0" smtClean="0"/>
                  <a:t>User profile </a:t>
                </a:r>
                <a:br>
                  <a:rPr lang="en-US" dirty="0" smtClean="0"/>
                </a:br>
                <a:r>
                  <a:rPr lang="en-US" sz="2400" dirty="0" smtClean="0"/>
                  <a:t>&lt;location, search interests, domain preference&gt;</a:t>
                </a:r>
              </a:p>
              <a:p>
                <a:pPr lvl="1"/>
                <a:r>
                  <a:rPr lang="en-US" dirty="0" smtClean="0"/>
                  <a:t>Cluster users into cohorts: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 smtClean="0"/>
                  <a:t>-means  </a:t>
                </a:r>
              </a:p>
              <a:p>
                <a:pPr lvl="1"/>
                <a:r>
                  <a:rPr lang="en-US" dirty="0" smtClean="0"/>
                  <a:t>Cohort membership:</a:t>
                </a:r>
              </a:p>
              <a:p>
                <a:pPr lvl="2"/>
                <a:r>
                  <a:rPr lang="en-US" dirty="0" smtClean="0"/>
                  <a:t>Soft cluster membership</a:t>
                </a:r>
              </a:p>
              <a:p>
                <a:pPr lvl="2"/>
                <a:endParaRPr lang="en-US" dirty="0"/>
              </a:p>
              <a:p>
                <a:pPr lvl="2"/>
                <a:r>
                  <a:rPr lang="en-US" dirty="0" smtClean="0"/>
                  <a:t>Simplified version of Gaussian</a:t>
                </a:r>
                <a:br>
                  <a:rPr lang="en-US" dirty="0" smtClean="0"/>
                </a:br>
                <a:r>
                  <a:rPr lang="en-US" dirty="0" smtClean="0"/>
                  <a:t>mixture model w/ identity covariance</a:t>
                </a: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324168"/>
              </a:xfrm>
              <a:blipFill rotWithShape="0">
                <a:blip r:embed="rId2"/>
                <a:stretch>
                  <a:fillRect l="-1704" t="-1375" b="-1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3971753" y="4135367"/>
            <a:ext cx="5172247" cy="2281001"/>
            <a:chOff x="3971753" y="4135367"/>
            <a:chExt cx="5172247" cy="22810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971753" y="5112678"/>
                  <a:ext cx="5001626" cy="13036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exp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⁡</m:t>
                            </m:r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sub>
                                        </m:sSub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𝜇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sub>
                                        </m:sSub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)</m:t>
                                        </m:r>
                                      </m:e>
                                      <m:sup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p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d>
                          </m:num>
                          <m:den>
                            <m:nary>
                              <m:naryPr>
                                <m:chr m:val="∑"/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sup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latin typeface="Cambria Math" panose="02040503050406030204" pitchFamily="18" charset="0"/>
                                  </a:rPr>
                                  <m:t>exp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⁡</m:t>
                                </m:r>
                                <m:d>
                                  <m:d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p>
                                          <m:sSup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𝑑</m:t>
                                            </m:r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(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sz="20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2000" i="1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2000" i="1">
                                                    <a:latin typeface="Cambria Math" panose="02040503050406030204" pitchFamily="18" charset="0"/>
                                                  </a:rPr>
                                                  <m:t>𝑢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sz="20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20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𝜇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2000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)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den>
                                    </m:f>
                                  </m:e>
                                </m:d>
                              </m:e>
                            </m:nary>
                          </m:den>
                        </m:f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71753" y="5112678"/>
                  <a:ext cx="5001626" cy="130369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Oval 5"/>
            <p:cNvSpPr/>
            <p:nvPr/>
          </p:nvSpPr>
          <p:spPr>
            <a:xfrm>
              <a:off x="7425814" y="5055053"/>
              <a:ext cx="995516" cy="486697"/>
            </a:xfrm>
            <a:prstGeom prst="ellipse">
              <a:avLst/>
            </a:prstGeom>
            <a:noFill/>
            <a:ln w="12700">
              <a:solidFill>
                <a:srgbClr val="C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75090" y="4135367"/>
              <a:ext cx="196891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Distance between </a:t>
              </a:r>
              <a:br>
                <a:rPr lang="en-US" dirty="0" smtClean="0">
                  <a:solidFill>
                    <a:srgbClr val="C00000"/>
                  </a:solidFill>
                </a:rPr>
              </a:br>
              <a:r>
                <a:rPr lang="en-US" dirty="0" smtClean="0">
                  <a:solidFill>
                    <a:srgbClr val="C00000"/>
                  </a:solidFill>
                </a:rPr>
                <a:t>user vector and</a:t>
              </a:r>
              <a:br>
                <a:rPr lang="en-US" dirty="0" smtClean="0">
                  <a:solidFill>
                    <a:srgbClr val="C00000"/>
                  </a:solidFill>
                </a:rPr>
              </a:br>
              <a:r>
                <a:rPr lang="en-US" dirty="0" smtClean="0">
                  <a:solidFill>
                    <a:srgbClr val="C00000"/>
                  </a:solidFill>
                </a:rPr>
                <a:t>cohort vector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5881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Best </a:t>
            </a:r>
            <a:r>
              <a:rPr lang="en-US" i="1" dirty="0"/>
              <a:t>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66071"/>
              </a:xfrm>
            </p:spPr>
            <p:txBody>
              <a:bodyPr>
                <a:normAutofit fontScale="92500"/>
              </a:bodyPr>
              <a:lstStyle/>
              <a:p>
                <a:pPr marL="342900" lvl="1" indent="-342900">
                  <a:buFont typeface="Arial"/>
                  <a:buChar char="•"/>
                </a:pPr>
                <a:r>
                  <a:rPr lang="en-US" sz="3200" dirty="0"/>
                  <a:t>Baseline: </a:t>
                </a:r>
                <a:r>
                  <a:rPr lang="en-US" sz="3200" b="1" dirty="0" smtClean="0">
                    <a:solidFill>
                      <a:schemeClr val="accent1"/>
                    </a:solidFill>
                  </a:rPr>
                  <a:t>Predefined</a:t>
                </a:r>
                <a:r>
                  <a:rPr lang="en-US" sz="3200" b="1" dirty="0" smtClean="0"/>
                  <a:t> </a:t>
                </a:r>
                <a:r>
                  <a:rPr lang="en-US" sz="3200" dirty="0" smtClean="0"/>
                  <a:t>cohorts (from earlier)</a:t>
                </a:r>
                <a:endParaRPr lang="en-US" sz="3200" dirty="0"/>
              </a:p>
              <a:p>
                <a:r>
                  <a:rPr lang="en-US" dirty="0" smtClean="0"/>
                  <a:t>Focus </a:t>
                </a:r>
                <a:r>
                  <a:rPr lang="en-US" dirty="0"/>
                  <a:t>on different query sets </a:t>
                </a:r>
              </a:p>
              <a:p>
                <a:pPr marL="457200" lvl="1" indent="0">
                  <a:buNone/>
                </a:pPr>
                <a:r>
                  <a:rPr lang="en-US" dirty="0"/>
                  <a:t>e.g., those with higher click entropy</a:t>
                </a:r>
              </a:p>
              <a:p>
                <a:r>
                  <a:rPr lang="en-US" dirty="0"/>
                  <a:t>Probed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= 5, 10, 30, 50, 70</a:t>
                </a:r>
              </a:p>
              <a:p>
                <a:r>
                  <a:rPr lang="en-US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Learned</a:t>
                </a:r>
                <a:r>
                  <a:rPr lang="en-US" dirty="0" smtClean="0"/>
                  <a:t> </a:t>
                </a:r>
                <a:r>
                  <a:rPr lang="en-US" dirty="0" smtClean="0"/>
                  <a:t>(for </a:t>
                </a:r>
                <a:r>
                  <a:rPr lang="en-US" dirty="0" smtClean="0"/>
                  <a:t>one </a:t>
                </a:r>
                <a:r>
                  <a:rPr lang="en-US" dirty="0" smtClean="0"/>
                  <a:t>set</a:t>
                </a:r>
                <a:r>
                  <a:rPr lang="en-US" dirty="0" smtClean="0"/>
                  <a:t>)</a:t>
                </a:r>
                <a:endParaRPr lang="en-US" dirty="0"/>
              </a:p>
              <a:p>
                <a:pPr lvl="1"/>
                <a:r>
                  <a:rPr lang="en-US" dirty="0"/>
                  <a:t>Top gain </a:t>
                </a:r>
                <a:r>
                  <a:rPr lang="en-US" dirty="0" smtClean="0"/>
                  <a:t>at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 smtClean="0"/>
                  <a:t>=10, sig</a:t>
                </a:r>
                <a:endParaRPr lang="en-US" dirty="0"/>
              </a:p>
              <a:p>
                <a:r>
                  <a:rPr lang="en-US" dirty="0" smtClean="0"/>
                  <a:t>Future work:</a:t>
                </a:r>
              </a:p>
              <a:p>
                <a:pPr lvl="1"/>
                <a:r>
                  <a:rPr lang="en-US" dirty="0" smtClean="0"/>
                  <a:t>Need more </a:t>
                </a:r>
                <a:br>
                  <a:rPr lang="en-US" dirty="0" smtClean="0"/>
                </a:br>
                <a:r>
                  <a:rPr lang="en-US" dirty="0" smtClean="0"/>
                  <a:t>exploration </a:t>
                </a:r>
                <a:r>
                  <a:rPr lang="en-US" dirty="0"/>
                  <a:t>of 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results at 5 </a:t>
                </a:r>
                <a:r>
                  <a:rPr lang="en-US" dirty="0"/>
                  <a:t>&lt;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&lt; 30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66071"/>
              </a:xfrm>
              <a:blipFill rotWithShape="0">
                <a:blip r:embed="rId2"/>
                <a:stretch>
                  <a:fillRect l="-1481" t="-1444" b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5338913"/>
              </p:ext>
            </p:extLst>
          </p:nvPr>
        </p:nvGraphicFramePr>
        <p:xfrm>
          <a:off x="4564626" y="3731343"/>
          <a:ext cx="4409767" cy="2934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4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Personalized Search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Many queries have multiple intents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 e.g., [H2O] can </a:t>
            </a:r>
            <a:r>
              <a:rPr lang="en-US" dirty="0" smtClean="0">
                <a:latin typeface="Georgia" panose="02040502050405020303" pitchFamily="18" charset="0"/>
              </a:rPr>
              <a:t>be a beauty </a:t>
            </a:r>
            <a:r>
              <a:rPr lang="en-US" dirty="0" smtClean="0">
                <a:latin typeface="Georgia" panose="02040502050405020303" pitchFamily="18" charset="0"/>
              </a:rPr>
              <a:t>product, wireless, water, movie, band, etc.</a:t>
            </a:r>
          </a:p>
          <a:p>
            <a:pPr lvl="1"/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dirty="0" smtClean="0">
                <a:latin typeface="Georgia" panose="02040502050405020303" pitchFamily="18" charset="0"/>
              </a:rPr>
              <a:t>Personalized search 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Combines relevance and the searcher’s intent 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Relevant </a:t>
            </a:r>
            <a:r>
              <a:rPr lang="en-US" dirty="0" smtClean="0">
                <a:latin typeface="Georgia" panose="02040502050405020303" pitchFamily="18" charset="0"/>
              </a:rPr>
              <a:t>to the user’s interpretation of query</a:t>
            </a: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83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766" y="1371598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Cohort model </a:t>
            </a:r>
            <a:r>
              <a:rPr lang="en-US" dirty="0" smtClean="0"/>
              <a:t>enhanced </a:t>
            </a:r>
            <a:r>
              <a:rPr lang="en-US" dirty="0" smtClean="0"/>
              <a:t>personalized search</a:t>
            </a:r>
          </a:p>
          <a:p>
            <a:pPr lvl="1"/>
            <a:r>
              <a:rPr lang="en-US" dirty="0" smtClean="0"/>
              <a:t>Enrich models of individual intent using cohorts</a:t>
            </a:r>
          </a:p>
          <a:p>
            <a:pPr lvl="1"/>
            <a:r>
              <a:rPr lang="en-US" dirty="0" smtClean="0"/>
              <a:t>Automatically learn cohorts from user behavior</a:t>
            </a:r>
          </a:p>
          <a:p>
            <a:endParaRPr lang="en-US" dirty="0" smtClean="0"/>
          </a:p>
          <a:p>
            <a:r>
              <a:rPr lang="en-US" dirty="0" smtClean="0"/>
              <a:t>Future </a:t>
            </a:r>
            <a:r>
              <a:rPr lang="en-US" dirty="0" smtClean="0"/>
              <a:t>work:</a:t>
            </a:r>
            <a:endParaRPr lang="en-US" dirty="0" smtClean="0"/>
          </a:p>
          <a:p>
            <a:pPr lvl="1"/>
            <a:r>
              <a:rPr lang="en-US" b="1" dirty="0" smtClean="0"/>
              <a:t>More experiments</a:t>
            </a:r>
            <a:r>
              <a:rPr lang="en-US" dirty="0" smtClean="0"/>
              <a:t>, e.g., parameter sweeps</a:t>
            </a:r>
          </a:p>
          <a:p>
            <a:pPr lvl="1"/>
            <a:r>
              <a:rPr lang="en-US" b="1" dirty="0" smtClean="0"/>
              <a:t>More cohorts</a:t>
            </a:r>
            <a:r>
              <a:rPr lang="en-US" dirty="0" smtClean="0"/>
              <a:t>: Age, gender, domain expertise, political affiliation, etc.</a:t>
            </a:r>
          </a:p>
          <a:p>
            <a:pPr lvl="1"/>
            <a:r>
              <a:rPr lang="en-US" b="1" dirty="0" smtClean="0"/>
              <a:t>More queries</a:t>
            </a:r>
            <a:r>
              <a:rPr lang="en-US" dirty="0" smtClean="0"/>
              <a:t>: Long-tail queries, task-based and fuzzy </a:t>
            </a:r>
            <a:r>
              <a:rPr lang="en-US" dirty="0" smtClean="0"/>
              <a:t>matching rather than exact match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002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40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Challenge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5031954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Georgia" panose="02040502050405020303" pitchFamily="18" charset="0"/>
              </a:rPr>
              <a:t>Existing personalized search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Relies </a:t>
            </a:r>
            <a:r>
              <a:rPr lang="en-US" dirty="0" smtClean="0">
                <a:latin typeface="Georgia" panose="02040502050405020303" pitchFamily="18" charset="0"/>
              </a:rPr>
              <a:t>on the access </a:t>
            </a:r>
            <a:r>
              <a:rPr lang="en-US" dirty="0" smtClean="0">
                <a:latin typeface="Georgia" panose="02040502050405020303" pitchFamily="18" charset="0"/>
              </a:rPr>
              <a:t>to </a:t>
            </a:r>
            <a:r>
              <a:rPr lang="en-US" dirty="0" smtClean="0">
                <a:latin typeface="Georgia" panose="02040502050405020303" pitchFamily="18" charset="0"/>
              </a:rPr>
              <a:t>personal </a:t>
            </a:r>
            <a:r>
              <a:rPr lang="en-US" dirty="0" smtClean="0">
                <a:latin typeface="Georgia" panose="02040502050405020303" pitchFamily="18" charset="0"/>
              </a:rPr>
              <a:t>history</a:t>
            </a:r>
          </a:p>
          <a:p>
            <a:pPr lvl="2"/>
            <a:r>
              <a:rPr lang="en-US" dirty="0">
                <a:latin typeface="Georgia" panose="02040502050405020303" pitchFamily="18" charset="0"/>
              </a:rPr>
              <a:t>Q</a:t>
            </a:r>
            <a:r>
              <a:rPr lang="en-US" dirty="0" smtClean="0">
                <a:latin typeface="Georgia" panose="02040502050405020303" pitchFamily="18" charset="0"/>
              </a:rPr>
              <a:t>ueries</a:t>
            </a:r>
            <a:r>
              <a:rPr lang="en-US" dirty="0" smtClean="0">
                <a:latin typeface="Georgia" panose="02040502050405020303" pitchFamily="18" charset="0"/>
              </a:rPr>
              <a:t>, clicked URLs, </a:t>
            </a:r>
            <a:r>
              <a:rPr lang="en-US" dirty="0" smtClean="0">
                <a:latin typeface="Georgia" panose="02040502050405020303" pitchFamily="18" charset="0"/>
              </a:rPr>
              <a:t>locations, </a:t>
            </a:r>
            <a:r>
              <a:rPr lang="en-US" dirty="0" smtClean="0">
                <a:latin typeface="Georgia" panose="02040502050405020303" pitchFamily="18" charset="0"/>
              </a:rPr>
              <a:t>etc.</a:t>
            </a:r>
          </a:p>
          <a:p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dirty="0" smtClean="0">
                <a:latin typeface="Georgia" panose="02040502050405020303" pitchFamily="18" charset="0"/>
              </a:rPr>
              <a:t>Re-finding </a:t>
            </a:r>
            <a:r>
              <a:rPr lang="en-US" dirty="0" smtClean="0">
                <a:latin typeface="Georgia" panose="02040502050405020303" pitchFamily="18" charset="0"/>
              </a:rPr>
              <a:t>common, but not common enough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Approx. 1/3 of queries are repeats from same user </a:t>
            </a:r>
            <a:r>
              <a:rPr lang="en-US" sz="2600" dirty="0" smtClean="0">
                <a:latin typeface="Georgia" panose="02040502050405020303" pitchFamily="18" charset="0"/>
              </a:rPr>
              <a:t>[Teevan et al </a:t>
            </a:r>
            <a:r>
              <a:rPr lang="en-US" sz="2600" dirty="0">
                <a:latin typeface="Georgia" panose="02040502050405020303" pitchFamily="18" charset="0"/>
              </a:rPr>
              <a:t>2007, </a:t>
            </a:r>
            <a:r>
              <a:rPr lang="en-US" sz="2600" dirty="0" smtClean="0">
                <a:latin typeface="Georgia" panose="02040502050405020303" pitchFamily="18" charset="0"/>
              </a:rPr>
              <a:t>Dou </a:t>
            </a:r>
            <a:r>
              <a:rPr lang="en-US" sz="2600" dirty="0">
                <a:latin typeface="Georgia" panose="02040502050405020303" pitchFamily="18" charset="0"/>
              </a:rPr>
              <a:t>et al 2007]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Similar statistics for &lt;user, q, doc&gt; </a:t>
            </a:r>
            <a:r>
              <a:rPr lang="en-US" sz="2600" dirty="0" smtClean="0">
                <a:latin typeface="Georgia" panose="02040502050405020303" pitchFamily="18" charset="0"/>
              </a:rPr>
              <a:t>[Shen et al </a:t>
            </a:r>
            <a:r>
              <a:rPr lang="en-US" sz="2600" dirty="0" smtClean="0">
                <a:latin typeface="Georgia" panose="02040502050405020303" pitchFamily="18" charset="0"/>
              </a:rPr>
              <a:t>2012]</a:t>
            </a:r>
          </a:p>
          <a:p>
            <a:pPr marL="57150" indent="0">
              <a:buNone/>
            </a:pPr>
            <a:endParaRPr lang="en-US" sz="3000" b="1" dirty="0" smtClean="0">
              <a:latin typeface="Georgia" panose="02040502050405020303" pitchFamily="18" charset="0"/>
            </a:endParaRPr>
          </a:p>
          <a:p>
            <a:pPr marL="57150" indent="0">
              <a:buNone/>
            </a:pPr>
            <a:r>
              <a:rPr lang="en-US" sz="3000" b="1" dirty="0" smtClean="0">
                <a:latin typeface="Georgia" panose="02040502050405020303" pitchFamily="18" charset="0"/>
              </a:rPr>
              <a:t>2/3 queries new in 2 mo. - ‘cold start’ problem</a:t>
            </a:r>
            <a:endParaRPr lang="en-US" sz="3000" dirty="0" smtClean="0">
              <a:latin typeface="Georgia" panose="02040502050405020303" pitchFamily="18" charset="0"/>
            </a:endParaRPr>
          </a:p>
          <a:p>
            <a:pPr marL="457200" lvl="1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0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Motivation for Cohorts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848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eorgia" panose="02040502050405020303" pitchFamily="18" charset="0"/>
              </a:rPr>
              <a:t>When encountering new query by a user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Turn to other people who submitted the query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e.g., Utilize global clicks </a:t>
            </a:r>
          </a:p>
          <a:p>
            <a:r>
              <a:rPr lang="en-US" dirty="0" smtClean="0">
                <a:latin typeface="Georgia" panose="02040502050405020303" pitchFamily="18" charset="0"/>
              </a:rPr>
              <a:t>Drawback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No personalization </a:t>
            </a:r>
            <a:endParaRPr lang="en-US" dirty="0">
              <a:latin typeface="Georgia" panose="02040502050405020303" pitchFamily="18" charset="0"/>
            </a:endParaRPr>
          </a:p>
          <a:p>
            <a:r>
              <a:rPr lang="en-US" b="1" dirty="0" smtClean="0">
                <a:latin typeface="Georgia" panose="02040502050405020303" pitchFamily="18" charset="0"/>
              </a:rPr>
              <a:t>Cohort</a:t>
            </a:r>
            <a:r>
              <a:rPr lang="en-US" b="1" dirty="0" smtClean="0">
                <a:latin typeface="Georgia" panose="02040502050405020303" pitchFamily="18" charset="0"/>
              </a:rPr>
              <a:t>s</a:t>
            </a:r>
            <a:endParaRPr lang="en-US" dirty="0" smtClean="0">
              <a:latin typeface="Georgia" panose="02040502050405020303" pitchFamily="18" charset="0"/>
            </a:endParaRP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A group of users similar along 1+ dimensions, likely to share search interests or intent 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P</a:t>
            </a:r>
            <a:r>
              <a:rPr lang="en-US" dirty="0" smtClean="0">
                <a:latin typeface="Georgia" panose="02040502050405020303" pitchFamily="18" charset="0"/>
              </a:rPr>
              <a:t>rovide useful cohort search history </a:t>
            </a:r>
          </a:p>
          <a:p>
            <a:pPr lvl="1"/>
            <a:endParaRPr lang="en-US" dirty="0" smtClean="0">
              <a:latin typeface="Georgia" panose="02040502050405020303" pitchFamily="18" charset="0"/>
            </a:endParaRPr>
          </a:p>
        </p:txBody>
      </p:sp>
      <p:pic>
        <p:nvPicPr>
          <p:cNvPr id="5" name="Picture 4" descr="groupicon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473" y="2832113"/>
            <a:ext cx="2336529" cy="196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94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Situating Cohorts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48055" y="2028932"/>
            <a:ext cx="1828800" cy="18288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Global</a:t>
            </a:r>
          </a:p>
        </p:txBody>
      </p:sp>
      <p:sp>
        <p:nvSpPr>
          <p:cNvPr id="5" name="Oval 4"/>
          <p:cNvSpPr/>
          <p:nvPr/>
        </p:nvSpPr>
        <p:spPr>
          <a:xfrm>
            <a:off x="6491655" y="2028932"/>
            <a:ext cx="1828800" cy="18288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Individual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13182" y="4142486"/>
            <a:ext cx="3185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Hard to Handle New </a:t>
            </a:r>
            <a:r>
              <a:rPr lang="en-US" sz="1600" i="1" dirty="0">
                <a:solidFill>
                  <a:srgbClr val="FF0000"/>
                </a:solidFill>
                <a:latin typeface="Georgia" panose="02040502050405020303" pitchFamily="18" charset="0"/>
              </a:rPr>
              <a:t>Queries</a:t>
            </a:r>
          </a:p>
          <a:p>
            <a:r>
              <a:rPr lang="en-US" sz="1600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Hard to Handle New </a:t>
            </a:r>
            <a:r>
              <a:rPr lang="en-US" sz="1600" i="1" dirty="0">
                <a:solidFill>
                  <a:srgbClr val="FF0000"/>
                </a:solidFill>
                <a:latin typeface="Georgia" panose="02040502050405020303" pitchFamily="18" charset="0"/>
              </a:rPr>
              <a:t>Documents</a:t>
            </a:r>
          </a:p>
          <a:p>
            <a:r>
              <a:rPr lang="en-US" sz="1600" i="1" dirty="0">
                <a:solidFill>
                  <a:srgbClr val="FF0000"/>
                </a:solidFill>
                <a:latin typeface="Georgia" panose="02040502050405020303" pitchFamily="18" charset="0"/>
              </a:rPr>
              <a:t>Sparseness (Low Coverage)</a:t>
            </a:r>
          </a:p>
        </p:txBody>
      </p:sp>
      <p:sp>
        <p:nvSpPr>
          <p:cNvPr id="7" name="Left-Right Arrow 6"/>
          <p:cNvSpPr/>
          <p:nvPr/>
        </p:nvSpPr>
        <p:spPr>
          <a:xfrm>
            <a:off x="2376855" y="2701016"/>
            <a:ext cx="4114800" cy="484632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2D05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539811" y="2043446"/>
            <a:ext cx="1828800" cy="1828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eorgia" panose="02040502050405020303" pitchFamily="18" charset="0"/>
              </a:rPr>
              <a:t>Cohort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0107" y="4162532"/>
            <a:ext cx="21733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eorgia" panose="02040502050405020303" pitchFamily="18" charset="0"/>
              </a:rPr>
              <a:t>Conjoint Analysis</a:t>
            </a:r>
          </a:p>
          <a:p>
            <a:r>
              <a:rPr lang="en-US" sz="1600" dirty="0">
                <a:latin typeface="Georgia" panose="02040502050405020303" pitchFamily="18" charset="0"/>
              </a:rPr>
              <a:t>Learning across </a:t>
            </a:r>
            <a:r>
              <a:rPr lang="en-US" sz="1600" dirty="0" smtClean="0">
                <a:latin typeface="Georgia" panose="02040502050405020303" pitchFamily="18" charset="0"/>
              </a:rPr>
              <a:t>Users</a:t>
            </a:r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600" dirty="0" smtClean="0">
                <a:latin typeface="Georgia" panose="02040502050405020303" pitchFamily="18" charset="0"/>
              </a:rPr>
              <a:t>Collaborative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Grouping/Clustering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Cohorts …</a:t>
            </a:r>
            <a:endParaRPr lang="en-US" sz="1600" dirty="0">
              <a:latin typeface="Georgia" panose="0204050205040502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155" y="4086332"/>
            <a:ext cx="1790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FF0000"/>
                </a:solidFill>
                <a:latin typeface="Georgia" panose="02040502050405020303" pitchFamily="18" charset="0"/>
              </a:rPr>
              <a:t>Not </a:t>
            </a:r>
            <a:r>
              <a:rPr lang="en-US" sz="1600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personalized</a:t>
            </a:r>
            <a:endParaRPr lang="en-US" sz="1600" i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30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Related Work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600200"/>
            <a:ext cx="8686801" cy="4957916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Georgia" panose="02040502050405020303" pitchFamily="18" charset="0"/>
              </a:rPr>
              <a:t>Explicit groups/cohorts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Company employees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sz="2600" dirty="0" smtClean="0">
                <a:latin typeface="Georgia" panose="02040502050405020303" pitchFamily="18" charset="0"/>
              </a:rPr>
              <a:t>[Smyth 2007]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Collaborative search tools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sz="2600" dirty="0" smtClean="0">
                <a:latin typeface="Georgia" panose="02040502050405020303" pitchFamily="18" charset="0"/>
              </a:rPr>
              <a:t>[Morris &amp; Horvitz 2007</a:t>
            </a:r>
            <a:r>
              <a:rPr lang="en-US" sz="2600" dirty="0" smtClean="0">
                <a:latin typeface="Georgia" panose="02040502050405020303" pitchFamily="18" charset="0"/>
              </a:rPr>
              <a:t>]</a:t>
            </a:r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dirty="0" smtClean="0">
                <a:latin typeface="Georgia" panose="02040502050405020303" pitchFamily="18" charset="0"/>
              </a:rPr>
              <a:t>Implicit cohorts </a:t>
            </a:r>
          </a:p>
          <a:p>
            <a:pPr marL="739775" lvl="3" indent="-282575"/>
            <a:r>
              <a:rPr lang="en-US" sz="2800" dirty="0">
                <a:latin typeface="Georgia" panose="02040502050405020303" pitchFamily="18" charset="0"/>
              </a:rPr>
              <a:t>Behavior based, </a:t>
            </a:r>
            <a:r>
              <a:rPr lang="en-US" sz="2800" i="1" dirty="0" smtClean="0">
                <a:latin typeface="Georgia" panose="02040502050405020303" pitchFamily="18" charset="0"/>
              </a:rPr>
              <a:t>k</a:t>
            </a:r>
            <a:r>
              <a:rPr lang="en-US" sz="2800" dirty="0">
                <a:latin typeface="Georgia" panose="02040502050405020303" pitchFamily="18" charset="0"/>
              </a:rPr>
              <a:t>-</a:t>
            </a:r>
            <a:r>
              <a:rPr lang="en-US" sz="2800" dirty="0" smtClean="0">
                <a:latin typeface="Georgia" panose="02040502050405020303" pitchFamily="18" charset="0"/>
              </a:rPr>
              <a:t>nearest </a:t>
            </a:r>
            <a:r>
              <a:rPr lang="en-US" sz="2800" dirty="0">
                <a:latin typeface="Georgia" panose="02040502050405020303" pitchFamily="18" charset="0"/>
              </a:rPr>
              <a:t>neighbors </a:t>
            </a:r>
            <a:r>
              <a:rPr lang="en-US" sz="2600" dirty="0">
                <a:latin typeface="Georgia" panose="02040502050405020303" pitchFamily="18" charset="0"/>
              </a:rPr>
              <a:t>[Dou et al. 2007]  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Task-based </a:t>
            </a:r>
            <a:r>
              <a:rPr lang="en-US" dirty="0" smtClean="0">
                <a:latin typeface="Georgia" panose="02040502050405020303" pitchFamily="18" charset="0"/>
              </a:rPr>
              <a:t>/ trait-based </a:t>
            </a:r>
            <a:r>
              <a:rPr lang="en-US" dirty="0">
                <a:latin typeface="Georgia" panose="02040502050405020303" pitchFamily="18" charset="0"/>
              </a:rPr>
              <a:t>groups </a:t>
            </a:r>
            <a:r>
              <a:rPr lang="en-US" sz="2600" dirty="0">
                <a:latin typeface="Georgia" panose="02040502050405020303" pitchFamily="18" charset="0"/>
              </a:rPr>
              <a:t>[Teevan et al. </a:t>
            </a:r>
            <a:r>
              <a:rPr lang="en-US" sz="2600" dirty="0" smtClean="0">
                <a:latin typeface="Georgia" panose="02040502050405020303" pitchFamily="18" charset="0"/>
              </a:rPr>
              <a:t>2009] </a:t>
            </a:r>
            <a:endParaRPr lang="en-US" sz="2600" dirty="0">
              <a:latin typeface="Georgia" panose="02040502050405020303" pitchFamily="18" charset="0"/>
            </a:endParaRPr>
          </a:p>
          <a:p>
            <a:r>
              <a:rPr lang="en-US" sz="3000" dirty="0" smtClean="0">
                <a:latin typeface="Georgia" panose="02040502050405020303" pitchFamily="18" charset="0"/>
              </a:rPr>
              <a:t>Drawbacks</a:t>
            </a:r>
            <a:endParaRPr lang="en-US" sz="3000" dirty="0">
              <a:latin typeface="Georgia" panose="02040502050405020303" pitchFamily="18" charset="0"/>
            </a:endParaRP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Costly to collect or small </a:t>
            </a:r>
            <a:r>
              <a:rPr lang="en-US" i="1" dirty="0" smtClean="0">
                <a:latin typeface="Georgia" panose="02040502050405020303" pitchFamily="18" charset="0"/>
              </a:rPr>
              <a:t>n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Uses information unavailable to search engines</a:t>
            </a:r>
            <a:endParaRPr lang="en-US" i="1" dirty="0" smtClean="0">
              <a:latin typeface="Georgia" panose="02040502050405020303" pitchFamily="18" charset="0"/>
            </a:endParaRP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Some offer little relevance gain</a:t>
            </a:r>
            <a:endParaRPr lang="en-US" dirty="0" smtClean="0">
              <a:latin typeface="Georgia" panose="02040502050405020303" pitchFamily="18" charset="0"/>
            </a:endParaRPr>
          </a:p>
          <a:p>
            <a:pPr lvl="1"/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78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Problem  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32159" cy="4525963"/>
          </a:xfrm>
        </p:spPr>
        <p:txBody>
          <a:bodyPr/>
          <a:lstStyle/>
          <a:p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dirty="0" smtClean="0">
                <a:latin typeface="Georgia" panose="02040502050405020303" pitchFamily="18" charset="0"/>
              </a:rPr>
              <a:t>Given </a:t>
            </a:r>
            <a:r>
              <a:rPr lang="en-US" dirty="0" smtClean="0">
                <a:latin typeface="Georgia" panose="02040502050405020303" pitchFamily="18" charset="0"/>
              </a:rPr>
              <a:t>search logs with &lt;user, query, clicks&gt;, can </a:t>
            </a:r>
            <a:r>
              <a:rPr lang="en-US" dirty="0" smtClean="0">
                <a:latin typeface="Georgia" panose="02040502050405020303" pitchFamily="18" charset="0"/>
              </a:rPr>
              <a:t>we design a cohort </a:t>
            </a:r>
            <a:r>
              <a:rPr lang="en-US" dirty="0" smtClean="0">
                <a:latin typeface="Georgia" panose="02040502050405020303" pitchFamily="18" charset="0"/>
              </a:rPr>
              <a:t>model that can improve the relevance of personalized search results? </a:t>
            </a:r>
          </a:p>
          <a:p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76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Concepts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153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Georgia" panose="02040502050405020303" pitchFamily="18" charset="0"/>
              </a:rPr>
              <a:t>Cohort:</a:t>
            </a:r>
            <a:r>
              <a:rPr lang="en-US" dirty="0" smtClean="0">
                <a:latin typeface="Georgia" panose="02040502050405020303" pitchFamily="18" charset="0"/>
              </a:rPr>
              <a:t> A cohort is a group of users with shared characteristics 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E.g., a sports fan</a:t>
            </a:r>
          </a:p>
          <a:p>
            <a:pPr lvl="1"/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b="1" dirty="0" smtClean="0">
                <a:latin typeface="Georgia" panose="02040502050405020303" pitchFamily="18" charset="0"/>
              </a:rPr>
              <a:t>Cohort cohesion: </a:t>
            </a:r>
            <a:r>
              <a:rPr lang="en-US" dirty="0" smtClean="0">
                <a:latin typeface="Georgia" panose="02040502050405020303" pitchFamily="18" charset="0"/>
              </a:rPr>
              <a:t>A cohort has cohesive search and click preferences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E.g., search [fifa]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smtClean="0">
                <a:latin typeface="Georgia" panose="02040502050405020303" pitchFamily="18" charset="0"/>
                <a:sym typeface="Wingdings" panose="05000000000000000000" pitchFamily="2" charset="2"/>
              </a:rPr>
              <a:t></a:t>
            </a:r>
            <a:r>
              <a:rPr lang="en-US" dirty="0" smtClean="0">
                <a:latin typeface="Georgia" panose="02040502050405020303" pitchFamily="18" charset="0"/>
              </a:rPr>
              <a:t> click fifa.com</a:t>
            </a:r>
          </a:p>
          <a:p>
            <a:pPr lvl="1"/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b="1" dirty="0" smtClean="0">
                <a:latin typeface="Georgia" panose="02040502050405020303" pitchFamily="18" charset="0"/>
              </a:rPr>
              <a:t>Cohort membership: </a:t>
            </a:r>
            <a:r>
              <a:rPr lang="en-US" dirty="0" smtClean="0">
                <a:latin typeface="Georgia" panose="02040502050405020303" pitchFamily="18" charset="0"/>
              </a:rPr>
              <a:t>A user may belong to multiple cohorts</a:t>
            </a:r>
          </a:p>
          <a:p>
            <a:pPr lvl="1"/>
            <a:r>
              <a:rPr lang="en-US" dirty="0" smtClean="0">
                <a:latin typeface="Georgia" panose="02040502050405020303" pitchFamily="18" charset="0"/>
              </a:rPr>
              <a:t>Both a sports fan and a video game fan</a:t>
            </a:r>
          </a:p>
          <a:p>
            <a:endParaRPr lang="en-US" dirty="0" smtClean="0">
              <a:latin typeface="Georgia" panose="02040502050405020303" pitchFamily="18" charset="0"/>
            </a:endParaRPr>
          </a:p>
          <a:p>
            <a:pPr marL="457200" lvl="1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43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Our Solution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8713" y="1678223"/>
            <a:ext cx="2038956" cy="572432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Cohort Generation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9741" y="2473980"/>
            <a:ext cx="2038956" cy="5724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Cohort Membership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0769" y="3269737"/>
            <a:ext cx="2038956" cy="572432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Cohort Behavior 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1797" y="4065494"/>
            <a:ext cx="2038956" cy="572432"/>
          </a:xfrm>
          <a:prstGeom prst="rect">
            <a:avLst/>
          </a:prstGeom>
          <a:solidFill>
            <a:srgbClr val="C3D69B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Cohort Preference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2825" y="4861251"/>
            <a:ext cx="2038956" cy="572432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Cohort Model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3855" y="5657006"/>
            <a:ext cx="2038956" cy="572432"/>
          </a:xfrm>
          <a:prstGeom prst="rect">
            <a:avLst/>
          </a:prstGeom>
          <a:solidFill>
            <a:srgbClr val="C3D69B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User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P</a:t>
            </a:r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reference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99104" y="1771058"/>
            <a:ext cx="4846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2000" dirty="0" smtClean="0">
                <a:latin typeface="Georgia" panose="02040502050405020303" pitchFamily="18" charset="0"/>
              </a:rPr>
              <a:t>Identify particular cohorts of interest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99104" y="2566815"/>
            <a:ext cx="5048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2000" dirty="0" smtClean="0">
                <a:latin typeface="Georgia" panose="02040502050405020303" pitchFamily="18" charset="0"/>
              </a:rPr>
              <a:t>Find people who are part of this cohort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99104" y="3380002"/>
            <a:ext cx="60548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2000" dirty="0" smtClean="0">
                <a:latin typeface="Georgia" panose="02040502050405020303" pitchFamily="18" charset="0"/>
              </a:rPr>
              <a:t>Mine cohort search behavior </a:t>
            </a:r>
            <a:r>
              <a:rPr lang="en-US" sz="2000" dirty="0" smtClean="0">
                <a:latin typeface="Georgia" panose="02040502050405020303" pitchFamily="18" charset="0"/>
              </a:rPr>
              <a:t>(clicks </a:t>
            </a:r>
            <a:r>
              <a:rPr lang="en-US" sz="2000" dirty="0" smtClean="0">
                <a:latin typeface="Georgia" panose="02040502050405020303" pitchFamily="18" charset="0"/>
              </a:rPr>
              <a:t>for queries)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99104" y="4167043"/>
            <a:ext cx="4301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2000" dirty="0" smtClean="0">
                <a:latin typeface="Georgia" panose="02040502050405020303" pitchFamily="18" charset="0"/>
              </a:rPr>
              <a:t>Identify cohort click preferences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085036" y="4962800"/>
            <a:ext cx="51828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2000" dirty="0" smtClean="0">
                <a:latin typeface="Georgia" panose="02040502050405020303" pitchFamily="18" charset="0"/>
              </a:rPr>
              <a:t>Build models of cohort click preferences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099104" y="5623045"/>
            <a:ext cx="68627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2000" dirty="0" smtClean="0">
                <a:latin typeface="Georgia" panose="02040502050405020303" pitchFamily="18" charset="0"/>
              </a:rPr>
              <a:t>Apply that cohort model to build richer representation </a:t>
            </a:r>
            <a:br>
              <a:rPr lang="en-US" sz="2000" dirty="0" smtClean="0">
                <a:latin typeface="Georgia" panose="02040502050405020303" pitchFamily="18" charset="0"/>
              </a:rPr>
            </a:br>
            <a:r>
              <a:rPr lang="en-US" sz="2000" dirty="0" smtClean="0">
                <a:latin typeface="Georgia" panose="02040502050405020303" pitchFamily="18" charset="0"/>
              </a:rPr>
              <a:t>of searchers’ individual preferences</a:t>
            </a:r>
            <a:endParaRPr lang="en-US" sz="2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53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1651</TotalTime>
  <Words>967</Words>
  <Application>Microsoft Office PowerPoint</Application>
  <PresentationFormat>On-screen Show (4:3)</PresentationFormat>
  <Paragraphs>234</Paragraphs>
  <Slides>21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4" baseType="lpstr">
      <vt:lpstr>SimSun</vt:lpstr>
      <vt:lpstr>SimSun</vt:lpstr>
      <vt:lpstr>Arial</vt:lpstr>
      <vt:lpstr>Calibri</vt:lpstr>
      <vt:lpstr>Cambria Math</vt:lpstr>
      <vt:lpstr>Franklin Gothic Book</vt:lpstr>
      <vt:lpstr>Georgia</vt:lpstr>
      <vt:lpstr>华文新魏</vt:lpstr>
      <vt:lpstr>Tahoma</vt:lpstr>
      <vt:lpstr>Times New Roman</vt:lpstr>
      <vt:lpstr>Wingdings</vt:lpstr>
      <vt:lpstr>Office Theme</vt:lpstr>
      <vt:lpstr>Clip</vt:lpstr>
      <vt:lpstr>Cohort Modeling for Enhanced Personalized Search</vt:lpstr>
      <vt:lpstr>Personalized Search</vt:lpstr>
      <vt:lpstr>Challenge</vt:lpstr>
      <vt:lpstr>Motivation for Cohorts</vt:lpstr>
      <vt:lpstr>Situating Cohorts</vt:lpstr>
      <vt:lpstr>Related Work</vt:lpstr>
      <vt:lpstr>Problem  </vt:lpstr>
      <vt:lpstr>Concepts</vt:lpstr>
      <vt:lpstr>Our Solution</vt:lpstr>
      <vt:lpstr>Cohort Generation</vt:lpstr>
      <vt:lpstr>Cohort Membership</vt:lpstr>
      <vt:lpstr>Cohort Preference</vt:lpstr>
      <vt:lpstr>Cohort Model</vt:lpstr>
      <vt:lpstr>Experiments</vt:lpstr>
      <vt:lpstr>Experiments</vt:lpstr>
      <vt:lpstr>Results</vt:lpstr>
      <vt:lpstr>Performance on Query Sets</vt:lpstr>
      <vt:lpstr>Cohort Generation: Learned Cohorts</vt:lpstr>
      <vt:lpstr>Finding Best K</vt:lpstr>
      <vt:lpstr>Summary</vt:lpstr>
      <vt:lpstr>Thanks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Cohort Modeling for Enhanced Personalized Search</dc:title>
  <dc:creator>Jinyun Yan</dc:creator>
  <cp:lastModifiedBy>Ryen White</cp:lastModifiedBy>
  <cp:revision>168</cp:revision>
  <cp:lastPrinted>2014-06-30T18:47:36Z</cp:lastPrinted>
  <dcterms:created xsi:type="dcterms:W3CDTF">2014-06-21T21:25:46Z</dcterms:created>
  <dcterms:modified xsi:type="dcterms:W3CDTF">2014-07-07T18:44:27Z</dcterms:modified>
</cp:coreProperties>
</file>