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3" r:id="rId3"/>
    <p:sldId id="261" r:id="rId4"/>
    <p:sldId id="284" r:id="rId5"/>
    <p:sldId id="308" r:id="rId6"/>
    <p:sldId id="287" r:id="rId7"/>
    <p:sldId id="288" r:id="rId8"/>
    <p:sldId id="292" r:id="rId9"/>
    <p:sldId id="293" r:id="rId10"/>
    <p:sldId id="294" r:id="rId11"/>
    <p:sldId id="295" r:id="rId12"/>
    <p:sldId id="312" r:id="rId13"/>
    <p:sldId id="297" r:id="rId14"/>
    <p:sldId id="298" r:id="rId15"/>
    <p:sldId id="300" r:id="rId16"/>
    <p:sldId id="311" r:id="rId17"/>
    <p:sldId id="310" r:id="rId18"/>
    <p:sldId id="302" r:id="rId19"/>
    <p:sldId id="303" r:id="rId20"/>
    <p:sldId id="305" r:id="rId21"/>
    <p:sldId id="306" r:id="rId22"/>
    <p:sldId id="304" r:id="rId23"/>
    <p:sldId id="281" r:id="rId24"/>
    <p:sldId id="316" r:id="rId25"/>
    <p:sldId id="282" r:id="rId26"/>
    <p:sldId id="262" r:id="rId27"/>
    <p:sldId id="263" r:id="rId28"/>
    <p:sldId id="264" r:id="rId29"/>
    <p:sldId id="271" r:id="rId30"/>
    <p:sldId id="276" r:id="rId31"/>
    <p:sldId id="313" r:id="rId32"/>
    <p:sldId id="31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talk" id="{06961A5A-3403-435F-AD42-54E0A1DF6941}">
          <p14:sldIdLst>
            <p14:sldId id="256"/>
            <p14:sldId id="283"/>
            <p14:sldId id="261"/>
            <p14:sldId id="284"/>
            <p14:sldId id="308"/>
            <p14:sldId id="287"/>
            <p14:sldId id="288"/>
            <p14:sldId id="292"/>
            <p14:sldId id="293"/>
            <p14:sldId id="294"/>
            <p14:sldId id="295"/>
            <p14:sldId id="312"/>
            <p14:sldId id="297"/>
            <p14:sldId id="298"/>
            <p14:sldId id="300"/>
            <p14:sldId id="311"/>
            <p14:sldId id="310"/>
            <p14:sldId id="302"/>
            <p14:sldId id="303"/>
            <p14:sldId id="305"/>
            <p14:sldId id="306"/>
            <p14:sldId id="304"/>
          </p14:sldIdLst>
        </p14:section>
        <p14:section name="backups" id="{F2404E03-C430-49C3-913B-7B692CC52A0A}">
          <p14:sldIdLst>
            <p14:sldId id="281"/>
            <p14:sldId id="316"/>
            <p14:sldId id="282"/>
            <p14:sldId id="262"/>
            <p14:sldId id="263"/>
            <p14:sldId id="264"/>
            <p14:sldId id="271"/>
            <p14:sldId id="276"/>
            <p14:sldId id="313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66"/>
    <a:srgbClr val="0000CC"/>
    <a:srgbClr val="0000FF"/>
    <a:srgbClr val="4F81B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989" autoAdjust="0"/>
    <p:restoredTop sz="75601" autoAdjust="0"/>
  </p:normalViewPr>
  <p:slideViewPr>
    <p:cSldViewPr snapToGrid="0" showGuides="1">
      <p:cViewPr varScale="1">
        <p:scale>
          <a:sx n="190" d="100"/>
          <a:sy n="190" d="100"/>
        </p:scale>
        <p:origin x="245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FE19F-AB43-44DE-A2D8-422C7EBCF3B0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277B4-DE94-40A0-B4EC-2BC790195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81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03614F-B35A-4B4C-9E48-733147EEB8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66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82E0-7473-47AF-9376-FE4FBDDEDF15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3B6A-ADA0-4E0E-BA51-E2ABCD0E1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43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82E0-7473-47AF-9376-FE4FBDDEDF15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3B6A-ADA0-4E0E-BA51-E2ABCD0E1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9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82E0-7473-47AF-9376-FE4FBDDEDF15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3B6A-ADA0-4E0E-BA51-E2ABCD0E1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4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82E0-7473-47AF-9376-FE4FBDDEDF15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3B6A-ADA0-4E0E-BA51-E2ABCD0E1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02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82E0-7473-47AF-9376-FE4FBDDEDF15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3B6A-ADA0-4E0E-BA51-E2ABCD0E1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2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82E0-7473-47AF-9376-FE4FBDDEDF15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3B6A-ADA0-4E0E-BA51-E2ABCD0E1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0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82E0-7473-47AF-9376-FE4FBDDEDF15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3B6A-ADA0-4E0E-BA51-E2ABCD0E1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5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82E0-7473-47AF-9376-FE4FBDDEDF15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3B6A-ADA0-4E0E-BA51-E2ABCD0E1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3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82E0-7473-47AF-9376-FE4FBDDEDF15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3B6A-ADA0-4E0E-BA51-E2ABCD0E1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2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82E0-7473-47AF-9376-FE4FBDDEDF15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3B6A-ADA0-4E0E-BA51-E2ABCD0E1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07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82E0-7473-47AF-9376-FE4FBDDEDF15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3B6A-ADA0-4E0E-BA51-E2ABCD0E1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0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082E0-7473-47AF-9376-FE4FBDDEDF15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83B6A-ADA0-4E0E-BA51-E2ABCD0E1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8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272" y="541450"/>
            <a:ext cx="10972799" cy="2387600"/>
          </a:xfrm>
        </p:spPr>
        <p:txBody>
          <a:bodyPr/>
          <a:lstStyle/>
          <a:p>
            <a:r>
              <a:rPr lang="en-US" dirty="0"/>
              <a:t>Packing Tasks with Dependencies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Srikanth Kandula</a:t>
            </a:r>
          </a:p>
          <a:p>
            <a:r>
              <a:rPr lang="en-US" dirty="0"/>
              <a:t>Robert Grandl, Sriram Rao, Aditya Akella, Janardhan Kulkarni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64" y="5439843"/>
            <a:ext cx="3694768" cy="7888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2627" y="5439843"/>
            <a:ext cx="32483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University of Wisconsin, </a:t>
            </a:r>
          </a:p>
          <a:p>
            <a:r>
              <a:rPr lang="en-US" sz="2400" dirty="0"/>
              <a:t>Madison</a:t>
            </a:r>
          </a:p>
        </p:txBody>
      </p:sp>
    </p:spTree>
    <p:extLst>
      <p:ext uri="{BB962C8B-B14F-4D97-AF65-F5344CB8AC3E}">
        <p14:creationId xmlns:p14="http://schemas.microsoft.com/office/powerpoint/2010/main" val="106617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361579" y="1825626"/>
            <a:ext cx="992221" cy="1044102"/>
          </a:xfrm>
          <a:prstGeom prst="rect">
            <a:avLst/>
          </a:prstGeom>
          <a:gradFill flip="none" rotWithShape="1">
            <a:gsLst>
              <a:gs pos="87500">
                <a:srgbClr val="1F2020"/>
              </a:gs>
              <a:gs pos="75000">
                <a:srgbClr val="3E3F40"/>
              </a:gs>
              <a:gs pos="50000">
                <a:srgbClr val="7C7D7F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625520" y="1825625"/>
            <a:ext cx="1728280" cy="1753680"/>
          </a:xfrm>
          <a:prstGeom prst="rect">
            <a:avLst/>
          </a:prstGeom>
          <a:gradFill flip="none" rotWithShape="1">
            <a:gsLst>
              <a:gs pos="87500">
                <a:srgbClr val="1F2020"/>
              </a:gs>
              <a:gs pos="75000">
                <a:srgbClr val="3E3F40"/>
              </a:gs>
              <a:gs pos="50000">
                <a:srgbClr val="7C7D7F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choose troublesome tasks </a:t>
            </a:r>
            <a:r>
              <a:rPr lang="en-US" dirty="0">
                <a:latin typeface="Arial Black" panose="020B0A04020102020204" pitchFamily="34" charset="0"/>
              </a:rPr>
              <a:t>T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831130" cy="26119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Optimal choice is </a:t>
                </a:r>
                <a:r>
                  <a:rPr lang="en-US" dirty="0">
                    <a:solidFill>
                      <a:srgbClr val="C00000"/>
                    </a:solidFill>
                  </a:rPr>
                  <a:t>intractable</a:t>
                </a:r>
                <a:r>
                  <a:rPr lang="en-US" dirty="0"/>
                  <a:t> (recall: NP-Hard)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2400" dirty="0"/>
                  <a:t>Graphene: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Arial Black" panose="020B0A04020102020204" pitchFamily="34" charset="0"/>
                  </a:rPr>
                  <a:t>T</a:t>
                </a:r>
                <a:r>
                  <a:rPr lang="en-US" dirty="0"/>
                  <a:t>= tasks longer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            frag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>
                    <a:latin typeface="Lucida Sans Typewriter" panose="020B0509030504030204" pitchFamily="49" charset="0"/>
                  </a:rPr>
                  <a:t>BuildSchedule</a:t>
                </a:r>
                <a:r>
                  <a:rPr lang="en-US" dirty="0"/>
                  <a:t>(</a:t>
                </a:r>
                <a:r>
                  <a:rPr lang="en-US" dirty="0">
                    <a:latin typeface="Arial Black" panose="020B0A04020102020204" pitchFamily="34" charset="0"/>
                  </a:rPr>
                  <a:t>T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831130" cy="2611904"/>
              </a:xfrm>
              <a:blipFill rotWithShape="0">
                <a:blip r:embed="rId2"/>
                <a:stretch>
                  <a:fillRect l="-1875" t="-3730" r="-536" b="-1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8999707" y="4160587"/>
            <a:ext cx="2417926" cy="19455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9082807" y="1825625"/>
            <a:ext cx="0" cy="2377440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510737" y="4170314"/>
            <a:ext cx="161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Task duration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88720" y="2691082"/>
            <a:ext cx="1715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Stage fragmentation score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0348609" y="2365729"/>
            <a:ext cx="0" cy="1828800"/>
          </a:xfrm>
          <a:prstGeom prst="line">
            <a:avLst/>
          </a:prstGeom>
          <a:ln w="508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8998239" y="2869728"/>
            <a:ext cx="1828800" cy="0"/>
          </a:xfrm>
          <a:prstGeom prst="line">
            <a:avLst/>
          </a:prstGeom>
          <a:ln w="50800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324135" y="3652507"/>
                <a:ext cx="29360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135" y="3652507"/>
                <a:ext cx="293606" cy="6155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035267" y="2563965"/>
                <a:ext cx="27090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1" smtClean="0">
                          <a:latin typeface="Cambria Math" panose="02040503050406030204" pitchFamily="18" charset="0"/>
                        </a:rPr>
                        <m:t>f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267" y="2563965"/>
                <a:ext cx="270908" cy="6155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4253765" y="3052979"/>
            <a:ext cx="840036" cy="954107"/>
            <a:chOff x="7579696" y="320960"/>
            <a:chExt cx="991436" cy="954107"/>
          </a:xfrm>
        </p:grpSpPr>
        <p:sp>
          <p:nvSpPr>
            <p:cNvPr id="27" name="TextBox 26"/>
            <p:cNvSpPr txBox="1"/>
            <p:nvPr/>
          </p:nvSpPr>
          <p:spPr>
            <a:xfrm>
              <a:off x="7708166" y="320960"/>
              <a:ext cx="73449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and</a:t>
              </a:r>
            </a:p>
            <a:p>
              <a:pPr algn="ctr"/>
              <a:r>
                <a:rPr lang="en-US" sz="2800" dirty="0"/>
                <a:t>or</a:t>
              </a:r>
            </a:p>
          </p:txBody>
        </p:sp>
        <p:sp>
          <p:nvSpPr>
            <p:cNvPr id="28" name="Left Brace 27"/>
            <p:cNvSpPr/>
            <p:nvPr/>
          </p:nvSpPr>
          <p:spPr>
            <a:xfrm>
              <a:off x="7579696" y="453421"/>
              <a:ext cx="219154" cy="69524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Brace 29"/>
            <p:cNvSpPr/>
            <p:nvPr/>
          </p:nvSpPr>
          <p:spPr>
            <a:xfrm>
              <a:off x="8335399" y="453421"/>
              <a:ext cx="235733" cy="695247"/>
            </a:xfrm>
            <a:prstGeom prst="rightBrace">
              <a:avLst>
                <a:gd name="adj1" fmla="val 8333"/>
                <a:gd name="adj2" fmla="val 4891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Curved Down Arrow 32"/>
          <p:cNvSpPr/>
          <p:nvPr/>
        </p:nvSpPr>
        <p:spPr>
          <a:xfrm rot="16674332">
            <a:off x="349797" y="3572142"/>
            <a:ext cx="657462" cy="4307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8200" y="4375025"/>
            <a:ext cx="4872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Pick the </a:t>
            </a:r>
            <a:r>
              <a:rPr lang="en-US" sz="2800" dirty="0">
                <a:solidFill>
                  <a:srgbClr val="C00000"/>
                </a:solidFill>
              </a:rPr>
              <a:t>most compact </a:t>
            </a:r>
            <a:r>
              <a:rPr lang="en-US" sz="2800" dirty="0"/>
              <a:t>schedule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838200" y="5173407"/>
            <a:ext cx="6831130" cy="1636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Extensions</a:t>
            </a:r>
          </a:p>
          <a:p>
            <a:pPr marL="971550" lvl="1" indent="-514350">
              <a:spcBef>
                <a:spcPts val="0"/>
              </a:spcBef>
              <a:buFont typeface="Arial" panose="020B0604020202020204" pitchFamily="34" charset="0"/>
              <a:buAutoNum type="arabicParenR"/>
            </a:pPr>
            <a:r>
              <a:rPr lang="en-US" sz="2800" dirty="0"/>
              <a:t>Explore different choices of </a:t>
            </a:r>
            <a:r>
              <a:rPr lang="en-US" sz="2800" dirty="0">
                <a:latin typeface="Arial Black" panose="020B0A04020102020204" pitchFamily="34" charset="0"/>
              </a:rPr>
              <a:t>T </a:t>
            </a:r>
            <a:r>
              <a:rPr lang="en-US" sz="2800" dirty="0"/>
              <a:t>in </a:t>
            </a:r>
            <a:r>
              <a:rPr lang="en-US" sz="2800" dirty="0">
                <a:solidFill>
                  <a:srgbClr val="C00000"/>
                </a:solidFill>
              </a:rPr>
              <a:t>parallel</a:t>
            </a:r>
          </a:p>
          <a:p>
            <a:pPr marL="971550" lvl="1" indent="-514350">
              <a:spcBef>
                <a:spcPts val="0"/>
              </a:spcBef>
              <a:buFont typeface="Arial" panose="020B0604020202020204" pitchFamily="34" charset="0"/>
              <a:buAutoNum type="arabicParenR"/>
            </a:pPr>
            <a:r>
              <a:rPr lang="en-US" sz="2800" dirty="0">
                <a:solidFill>
                  <a:srgbClr val="C00000"/>
                </a:solidFill>
              </a:rPr>
              <a:t>Recurse</a:t>
            </a:r>
          </a:p>
          <a:p>
            <a:pPr marL="971550" lvl="1" indent="-514350">
              <a:spcBef>
                <a:spcPts val="0"/>
              </a:spcBef>
              <a:buFont typeface="Arial" panose="020B0604020202020204" pitchFamily="34" charset="0"/>
              <a:buAutoNum type="arabicParenR"/>
            </a:pPr>
            <a:r>
              <a:rPr lang="en-US" sz="2800" dirty="0">
                <a:solidFill>
                  <a:srgbClr val="C00000"/>
                </a:solidFill>
              </a:rPr>
              <a:t>Memoize </a:t>
            </a:r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 rot="16200000">
                <a:off x="-357271" y="3499430"/>
                <a:ext cx="1239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Vary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357271" y="3499430"/>
                <a:ext cx="1239378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526" t="-1961" r="-28947"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05951 -0.00023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-2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-8.33333E-7 0.10602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11" grpId="0"/>
      <p:bldP spid="12" grpId="0"/>
      <p:bldP spid="25" grpId="0"/>
      <p:bldP spid="26" grpId="0"/>
      <p:bldP spid="33" grpId="0" animBg="1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155"/>
          <p:cNvSpPr/>
          <p:nvPr/>
        </p:nvSpPr>
        <p:spPr>
          <a:xfrm>
            <a:off x="8305299" y="253647"/>
            <a:ext cx="3239769" cy="191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Freeform 149"/>
          <p:cNvSpPr/>
          <p:nvPr/>
        </p:nvSpPr>
        <p:spPr>
          <a:xfrm>
            <a:off x="4502074" y="1994636"/>
            <a:ext cx="383882" cy="1126672"/>
          </a:xfrm>
          <a:custGeom>
            <a:avLst/>
            <a:gdLst>
              <a:gd name="connsiteX0" fmla="*/ 46104 w 253573"/>
              <a:gd name="connsiteY0" fmla="*/ 38420 h 653143"/>
              <a:gd name="connsiteX1" fmla="*/ 184417 w 253573"/>
              <a:gd name="connsiteY1" fmla="*/ 0 h 653143"/>
              <a:gd name="connsiteX2" fmla="*/ 253573 w 253573"/>
              <a:gd name="connsiteY2" fmla="*/ 69156 h 653143"/>
              <a:gd name="connsiteX3" fmla="*/ 253573 w 253573"/>
              <a:gd name="connsiteY3" fmla="*/ 222837 h 653143"/>
              <a:gd name="connsiteX4" fmla="*/ 253573 w 253573"/>
              <a:gd name="connsiteY4" fmla="*/ 338097 h 653143"/>
              <a:gd name="connsiteX5" fmla="*/ 253573 w 253573"/>
              <a:gd name="connsiteY5" fmla="*/ 430306 h 653143"/>
              <a:gd name="connsiteX6" fmla="*/ 238205 w 253573"/>
              <a:gd name="connsiteY6" fmla="*/ 599354 h 653143"/>
              <a:gd name="connsiteX7" fmla="*/ 145996 w 253573"/>
              <a:gd name="connsiteY7" fmla="*/ 653143 h 653143"/>
              <a:gd name="connsiteX8" fmla="*/ 0 w 253573"/>
              <a:gd name="connsiteY8" fmla="*/ 599354 h 653143"/>
              <a:gd name="connsiteX9" fmla="*/ 7684 w 253573"/>
              <a:gd name="connsiteY9" fmla="*/ 368833 h 653143"/>
              <a:gd name="connsiteX10" fmla="*/ 7684 w 253573"/>
              <a:gd name="connsiteY10" fmla="*/ 215153 h 653143"/>
              <a:gd name="connsiteX11" fmla="*/ 46104 w 253573"/>
              <a:gd name="connsiteY11" fmla="*/ 38420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73" h="653143">
                <a:moveTo>
                  <a:pt x="46104" y="38420"/>
                </a:moveTo>
                <a:lnTo>
                  <a:pt x="184417" y="0"/>
                </a:lnTo>
                <a:lnTo>
                  <a:pt x="253573" y="69156"/>
                </a:lnTo>
                <a:lnTo>
                  <a:pt x="253573" y="222837"/>
                </a:lnTo>
                <a:lnTo>
                  <a:pt x="253573" y="338097"/>
                </a:lnTo>
                <a:lnTo>
                  <a:pt x="253573" y="430306"/>
                </a:lnTo>
                <a:lnTo>
                  <a:pt x="238205" y="599354"/>
                </a:lnTo>
                <a:lnTo>
                  <a:pt x="145996" y="653143"/>
                </a:lnTo>
                <a:lnTo>
                  <a:pt x="0" y="599354"/>
                </a:lnTo>
                <a:lnTo>
                  <a:pt x="7684" y="368833"/>
                </a:lnTo>
                <a:lnTo>
                  <a:pt x="7684" y="215153"/>
                </a:lnTo>
                <a:lnTo>
                  <a:pt x="46104" y="38420"/>
                </a:lnTo>
                <a:close/>
              </a:path>
            </a:pathLst>
          </a:custGeom>
          <a:pattFill prst="ltUpDiag">
            <a:fgClr>
              <a:srgbClr val="4F81BD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8" name="Freeform 147"/>
          <p:cNvSpPr/>
          <p:nvPr/>
        </p:nvSpPr>
        <p:spPr>
          <a:xfrm>
            <a:off x="3775560" y="2542779"/>
            <a:ext cx="649393" cy="831528"/>
          </a:xfrm>
          <a:custGeom>
            <a:avLst/>
            <a:gdLst>
              <a:gd name="connsiteX0" fmla="*/ 0 w 607038"/>
              <a:gd name="connsiteY0" fmla="*/ 84524 h 583986"/>
              <a:gd name="connsiteX1" fmla="*/ 115260 w 607038"/>
              <a:gd name="connsiteY1" fmla="*/ 7684 h 583986"/>
              <a:gd name="connsiteX2" fmla="*/ 276625 w 607038"/>
              <a:gd name="connsiteY2" fmla="*/ 7684 h 583986"/>
              <a:gd name="connsiteX3" fmla="*/ 476410 w 607038"/>
              <a:gd name="connsiteY3" fmla="*/ 0 h 583986"/>
              <a:gd name="connsiteX4" fmla="*/ 583986 w 607038"/>
              <a:gd name="connsiteY4" fmla="*/ 0 h 583986"/>
              <a:gd name="connsiteX5" fmla="*/ 607038 w 607038"/>
              <a:gd name="connsiteY5" fmla="*/ 53788 h 583986"/>
              <a:gd name="connsiteX6" fmla="*/ 607038 w 607038"/>
              <a:gd name="connsiteY6" fmla="*/ 145996 h 583986"/>
              <a:gd name="connsiteX7" fmla="*/ 522514 w 607038"/>
              <a:gd name="connsiteY7" fmla="*/ 215153 h 583986"/>
              <a:gd name="connsiteX8" fmla="*/ 391885 w 607038"/>
              <a:gd name="connsiteY8" fmla="*/ 192101 h 583986"/>
              <a:gd name="connsiteX9" fmla="*/ 315045 w 607038"/>
              <a:gd name="connsiteY9" fmla="*/ 169049 h 583986"/>
              <a:gd name="connsiteX10" fmla="*/ 307361 w 607038"/>
              <a:gd name="connsiteY10" fmla="*/ 268941 h 583986"/>
              <a:gd name="connsiteX11" fmla="*/ 338097 w 607038"/>
              <a:gd name="connsiteY11" fmla="*/ 399570 h 583986"/>
              <a:gd name="connsiteX12" fmla="*/ 307361 w 607038"/>
              <a:gd name="connsiteY12" fmla="*/ 476410 h 583986"/>
              <a:gd name="connsiteX13" fmla="*/ 268941 w 607038"/>
              <a:gd name="connsiteY13" fmla="*/ 583986 h 583986"/>
              <a:gd name="connsiteX14" fmla="*/ 76840 w 607038"/>
              <a:gd name="connsiteY14" fmla="*/ 583986 h 583986"/>
              <a:gd name="connsiteX15" fmla="*/ 15368 w 607038"/>
              <a:gd name="connsiteY15" fmla="*/ 476410 h 583986"/>
              <a:gd name="connsiteX16" fmla="*/ 0 w 607038"/>
              <a:gd name="connsiteY16" fmla="*/ 84524 h 58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7038" h="583986">
                <a:moveTo>
                  <a:pt x="0" y="84524"/>
                </a:moveTo>
                <a:lnTo>
                  <a:pt x="115260" y="7684"/>
                </a:lnTo>
                <a:lnTo>
                  <a:pt x="276625" y="7684"/>
                </a:lnTo>
                <a:lnTo>
                  <a:pt x="476410" y="0"/>
                </a:lnTo>
                <a:lnTo>
                  <a:pt x="583986" y="0"/>
                </a:lnTo>
                <a:lnTo>
                  <a:pt x="607038" y="53788"/>
                </a:lnTo>
                <a:lnTo>
                  <a:pt x="607038" y="145996"/>
                </a:lnTo>
                <a:lnTo>
                  <a:pt x="522514" y="215153"/>
                </a:lnTo>
                <a:lnTo>
                  <a:pt x="391885" y="192101"/>
                </a:lnTo>
                <a:lnTo>
                  <a:pt x="315045" y="169049"/>
                </a:lnTo>
                <a:lnTo>
                  <a:pt x="307361" y="268941"/>
                </a:lnTo>
                <a:lnTo>
                  <a:pt x="338097" y="399570"/>
                </a:lnTo>
                <a:lnTo>
                  <a:pt x="307361" y="476410"/>
                </a:lnTo>
                <a:lnTo>
                  <a:pt x="268941" y="583986"/>
                </a:lnTo>
                <a:lnTo>
                  <a:pt x="76840" y="583986"/>
                </a:lnTo>
                <a:lnTo>
                  <a:pt x="15368" y="476410"/>
                </a:lnTo>
                <a:lnTo>
                  <a:pt x="0" y="84524"/>
                </a:lnTo>
                <a:close/>
              </a:path>
            </a:pathLst>
          </a:custGeom>
          <a:pattFill prst="plaid">
            <a:fgClr>
              <a:srgbClr val="F3740B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6" name="Freeform 145"/>
          <p:cNvSpPr/>
          <p:nvPr/>
        </p:nvSpPr>
        <p:spPr>
          <a:xfrm>
            <a:off x="3627120" y="1383792"/>
            <a:ext cx="1316736" cy="542544"/>
          </a:xfrm>
          <a:custGeom>
            <a:avLst/>
            <a:gdLst>
              <a:gd name="connsiteX0" fmla="*/ 0 w 1316736"/>
              <a:gd name="connsiteY0" fmla="*/ 487680 h 542544"/>
              <a:gd name="connsiteX1" fmla="*/ 36576 w 1316736"/>
              <a:gd name="connsiteY1" fmla="*/ 213360 h 542544"/>
              <a:gd name="connsiteX2" fmla="*/ 91440 w 1316736"/>
              <a:gd name="connsiteY2" fmla="*/ 12192 h 542544"/>
              <a:gd name="connsiteX3" fmla="*/ 329184 w 1316736"/>
              <a:gd name="connsiteY3" fmla="*/ 18288 h 542544"/>
              <a:gd name="connsiteX4" fmla="*/ 347472 w 1316736"/>
              <a:gd name="connsiteY4" fmla="*/ 128016 h 542544"/>
              <a:gd name="connsiteX5" fmla="*/ 457200 w 1316736"/>
              <a:gd name="connsiteY5" fmla="*/ 164592 h 542544"/>
              <a:gd name="connsiteX6" fmla="*/ 609600 w 1316736"/>
              <a:gd name="connsiteY6" fmla="*/ 0 h 542544"/>
              <a:gd name="connsiteX7" fmla="*/ 786384 w 1316736"/>
              <a:gd name="connsiteY7" fmla="*/ 0 h 542544"/>
              <a:gd name="connsiteX8" fmla="*/ 829056 w 1316736"/>
              <a:gd name="connsiteY8" fmla="*/ 146304 h 542544"/>
              <a:gd name="connsiteX9" fmla="*/ 926592 w 1316736"/>
              <a:gd name="connsiteY9" fmla="*/ 231648 h 542544"/>
              <a:gd name="connsiteX10" fmla="*/ 1042416 w 1316736"/>
              <a:gd name="connsiteY10" fmla="*/ 256032 h 542544"/>
              <a:gd name="connsiteX11" fmla="*/ 1194816 w 1316736"/>
              <a:gd name="connsiteY11" fmla="*/ 262128 h 542544"/>
              <a:gd name="connsiteX12" fmla="*/ 1316736 w 1316736"/>
              <a:gd name="connsiteY12" fmla="*/ 377952 h 542544"/>
              <a:gd name="connsiteX13" fmla="*/ 1316736 w 1316736"/>
              <a:gd name="connsiteY13" fmla="*/ 499872 h 542544"/>
              <a:gd name="connsiteX14" fmla="*/ 1139952 w 1316736"/>
              <a:gd name="connsiteY14" fmla="*/ 530352 h 542544"/>
              <a:gd name="connsiteX15" fmla="*/ 999744 w 1316736"/>
              <a:gd name="connsiteY15" fmla="*/ 530352 h 542544"/>
              <a:gd name="connsiteX16" fmla="*/ 969264 w 1316736"/>
              <a:gd name="connsiteY16" fmla="*/ 286512 h 542544"/>
              <a:gd name="connsiteX17" fmla="*/ 755904 w 1316736"/>
              <a:gd name="connsiteY17" fmla="*/ 225552 h 542544"/>
              <a:gd name="connsiteX18" fmla="*/ 335280 w 1316736"/>
              <a:gd name="connsiteY18" fmla="*/ 249936 h 542544"/>
              <a:gd name="connsiteX19" fmla="*/ 219456 w 1316736"/>
              <a:gd name="connsiteY19" fmla="*/ 298704 h 542544"/>
              <a:gd name="connsiteX20" fmla="*/ 243840 w 1316736"/>
              <a:gd name="connsiteY20" fmla="*/ 402336 h 542544"/>
              <a:gd name="connsiteX21" fmla="*/ 121920 w 1316736"/>
              <a:gd name="connsiteY21" fmla="*/ 542544 h 542544"/>
              <a:gd name="connsiteX22" fmla="*/ 0 w 1316736"/>
              <a:gd name="connsiteY22" fmla="*/ 487680 h 54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16736" h="542544">
                <a:moveTo>
                  <a:pt x="0" y="487680"/>
                </a:moveTo>
                <a:lnTo>
                  <a:pt x="36576" y="213360"/>
                </a:lnTo>
                <a:lnTo>
                  <a:pt x="91440" y="12192"/>
                </a:lnTo>
                <a:lnTo>
                  <a:pt x="329184" y="18288"/>
                </a:lnTo>
                <a:lnTo>
                  <a:pt x="347472" y="128016"/>
                </a:lnTo>
                <a:lnTo>
                  <a:pt x="457200" y="164592"/>
                </a:lnTo>
                <a:lnTo>
                  <a:pt x="609600" y="0"/>
                </a:lnTo>
                <a:lnTo>
                  <a:pt x="786384" y="0"/>
                </a:lnTo>
                <a:lnTo>
                  <a:pt x="829056" y="146304"/>
                </a:lnTo>
                <a:lnTo>
                  <a:pt x="926592" y="231648"/>
                </a:lnTo>
                <a:lnTo>
                  <a:pt x="1042416" y="256032"/>
                </a:lnTo>
                <a:lnTo>
                  <a:pt x="1194816" y="262128"/>
                </a:lnTo>
                <a:lnTo>
                  <a:pt x="1316736" y="377952"/>
                </a:lnTo>
                <a:lnTo>
                  <a:pt x="1316736" y="499872"/>
                </a:lnTo>
                <a:lnTo>
                  <a:pt x="1139952" y="530352"/>
                </a:lnTo>
                <a:lnTo>
                  <a:pt x="999744" y="530352"/>
                </a:lnTo>
                <a:lnTo>
                  <a:pt x="969264" y="286512"/>
                </a:lnTo>
                <a:lnTo>
                  <a:pt x="755904" y="225552"/>
                </a:lnTo>
                <a:lnTo>
                  <a:pt x="335280" y="249936"/>
                </a:lnTo>
                <a:lnTo>
                  <a:pt x="219456" y="298704"/>
                </a:lnTo>
                <a:lnTo>
                  <a:pt x="243840" y="402336"/>
                </a:lnTo>
                <a:lnTo>
                  <a:pt x="121920" y="542544"/>
                </a:lnTo>
                <a:lnTo>
                  <a:pt x="0" y="487680"/>
                </a:lnTo>
                <a:close/>
              </a:path>
            </a:pathLst>
          </a:custGeom>
          <a:pattFill prst="solidDmnd">
            <a:fgClr>
              <a:srgbClr val="92D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3662979" y="1656678"/>
            <a:ext cx="919779" cy="919778"/>
          </a:xfrm>
          <a:custGeom>
            <a:avLst/>
            <a:gdLst>
              <a:gd name="connsiteX0" fmla="*/ 258183 w 919779"/>
              <a:gd name="connsiteY0" fmla="*/ 0 h 919778"/>
              <a:gd name="connsiteX1" fmla="*/ 887506 w 919779"/>
              <a:gd name="connsiteY1" fmla="*/ 32273 h 919778"/>
              <a:gd name="connsiteX2" fmla="*/ 828339 w 919779"/>
              <a:gd name="connsiteY2" fmla="*/ 322729 h 919778"/>
              <a:gd name="connsiteX3" fmla="*/ 919779 w 919779"/>
              <a:gd name="connsiteY3" fmla="*/ 489473 h 919778"/>
              <a:gd name="connsiteX4" fmla="*/ 812202 w 919779"/>
              <a:gd name="connsiteY4" fmla="*/ 629322 h 919778"/>
              <a:gd name="connsiteX5" fmla="*/ 758414 w 919779"/>
              <a:gd name="connsiteY5" fmla="*/ 758414 h 919778"/>
              <a:gd name="connsiteX6" fmla="*/ 96819 w 919779"/>
              <a:gd name="connsiteY6" fmla="*/ 919778 h 919778"/>
              <a:gd name="connsiteX7" fmla="*/ 0 w 919779"/>
              <a:gd name="connsiteY7" fmla="*/ 763793 h 919778"/>
              <a:gd name="connsiteX8" fmla="*/ 64546 w 919779"/>
              <a:gd name="connsiteY8" fmla="*/ 527124 h 919778"/>
              <a:gd name="connsiteX9" fmla="*/ 155986 w 919779"/>
              <a:gd name="connsiteY9" fmla="*/ 398033 h 919778"/>
              <a:gd name="connsiteX10" fmla="*/ 258183 w 919779"/>
              <a:gd name="connsiteY10" fmla="*/ 0 h 91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9779" h="919778">
                <a:moveTo>
                  <a:pt x="258183" y="0"/>
                </a:moveTo>
                <a:lnTo>
                  <a:pt x="887506" y="32273"/>
                </a:lnTo>
                <a:lnTo>
                  <a:pt x="828339" y="322729"/>
                </a:lnTo>
                <a:lnTo>
                  <a:pt x="919779" y="489473"/>
                </a:lnTo>
                <a:lnTo>
                  <a:pt x="812202" y="629322"/>
                </a:lnTo>
                <a:lnTo>
                  <a:pt x="758414" y="758414"/>
                </a:lnTo>
                <a:lnTo>
                  <a:pt x="96819" y="919778"/>
                </a:lnTo>
                <a:lnTo>
                  <a:pt x="0" y="763793"/>
                </a:lnTo>
                <a:lnTo>
                  <a:pt x="64546" y="527124"/>
                </a:lnTo>
                <a:lnTo>
                  <a:pt x="155986" y="398033"/>
                </a:lnTo>
                <a:lnTo>
                  <a:pt x="258183" y="0"/>
                </a:lnTo>
                <a:close/>
              </a:path>
            </a:pathLst>
          </a:custGeom>
          <a:pattFill prst="lgConfetti">
            <a:fgClr>
              <a:srgbClr val="FF0000"/>
            </a:fgClr>
            <a:bgClr>
              <a:schemeClr val="tx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3668358" y="1672814"/>
            <a:ext cx="855233" cy="887506"/>
          </a:xfrm>
          <a:custGeom>
            <a:avLst/>
            <a:gdLst>
              <a:gd name="connsiteX0" fmla="*/ 242047 w 855233"/>
              <a:gd name="connsiteY0" fmla="*/ 0 h 887506"/>
              <a:gd name="connsiteX1" fmla="*/ 188258 w 855233"/>
              <a:gd name="connsiteY1" fmla="*/ 193638 h 887506"/>
              <a:gd name="connsiteX2" fmla="*/ 500230 w 855233"/>
              <a:gd name="connsiteY2" fmla="*/ 349624 h 887506"/>
              <a:gd name="connsiteX3" fmla="*/ 462578 w 855233"/>
              <a:gd name="connsiteY3" fmla="*/ 521746 h 887506"/>
              <a:gd name="connsiteX4" fmla="*/ 199016 w 855233"/>
              <a:gd name="connsiteY4" fmla="*/ 564777 h 887506"/>
              <a:gd name="connsiteX5" fmla="*/ 0 w 855233"/>
              <a:gd name="connsiteY5" fmla="*/ 640080 h 887506"/>
              <a:gd name="connsiteX6" fmla="*/ 37651 w 855233"/>
              <a:gd name="connsiteY6" fmla="*/ 801445 h 887506"/>
              <a:gd name="connsiteX7" fmla="*/ 161364 w 855233"/>
              <a:gd name="connsiteY7" fmla="*/ 887506 h 887506"/>
              <a:gd name="connsiteX8" fmla="*/ 710004 w 855233"/>
              <a:gd name="connsiteY8" fmla="*/ 736899 h 887506"/>
              <a:gd name="connsiteX9" fmla="*/ 629322 w 855233"/>
              <a:gd name="connsiteY9" fmla="*/ 484094 h 887506"/>
              <a:gd name="connsiteX10" fmla="*/ 597049 w 855233"/>
              <a:gd name="connsiteY10" fmla="*/ 317351 h 887506"/>
              <a:gd name="connsiteX11" fmla="*/ 796066 w 855233"/>
              <a:gd name="connsiteY11" fmla="*/ 252805 h 887506"/>
              <a:gd name="connsiteX12" fmla="*/ 855233 w 855233"/>
              <a:gd name="connsiteY12" fmla="*/ 21515 h 887506"/>
              <a:gd name="connsiteX13" fmla="*/ 242047 w 855233"/>
              <a:gd name="connsiteY13" fmla="*/ 0 h 88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5233" h="887506">
                <a:moveTo>
                  <a:pt x="242047" y="0"/>
                </a:moveTo>
                <a:lnTo>
                  <a:pt x="188258" y="193638"/>
                </a:lnTo>
                <a:lnTo>
                  <a:pt x="500230" y="349624"/>
                </a:lnTo>
                <a:lnTo>
                  <a:pt x="462578" y="521746"/>
                </a:lnTo>
                <a:lnTo>
                  <a:pt x="199016" y="564777"/>
                </a:lnTo>
                <a:lnTo>
                  <a:pt x="0" y="640080"/>
                </a:lnTo>
                <a:lnTo>
                  <a:pt x="37651" y="801445"/>
                </a:lnTo>
                <a:lnTo>
                  <a:pt x="161364" y="887506"/>
                </a:lnTo>
                <a:lnTo>
                  <a:pt x="710004" y="736899"/>
                </a:lnTo>
                <a:lnTo>
                  <a:pt x="629322" y="484094"/>
                </a:lnTo>
                <a:lnTo>
                  <a:pt x="597049" y="317351"/>
                </a:lnTo>
                <a:lnTo>
                  <a:pt x="796066" y="252805"/>
                </a:lnTo>
                <a:lnTo>
                  <a:pt x="855233" y="21515"/>
                </a:lnTo>
                <a:lnTo>
                  <a:pt x="242047" y="0"/>
                </a:lnTo>
                <a:close/>
              </a:path>
            </a:pathLst>
          </a:custGeom>
          <a:pattFill prst="lgConfetti">
            <a:fgClr>
              <a:srgbClr val="FF0000"/>
            </a:fgClr>
            <a:bgClr>
              <a:schemeClr val="tx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367"/>
            <a:ext cx="4910328" cy="1325563"/>
          </a:xfrm>
        </p:spPr>
        <p:txBody>
          <a:bodyPr/>
          <a:lstStyle/>
          <a:p>
            <a:r>
              <a:rPr lang="en-US" dirty="0"/>
              <a:t>Schedule dead-ends</a:t>
            </a:r>
          </a:p>
        </p:txBody>
      </p:sp>
      <p:sp>
        <p:nvSpPr>
          <p:cNvPr id="7" name="Notched Right Arrow 6"/>
          <p:cNvSpPr/>
          <p:nvPr/>
        </p:nvSpPr>
        <p:spPr>
          <a:xfrm>
            <a:off x="3023095" y="2277391"/>
            <a:ext cx="457200" cy="3484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577583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775703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973823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71943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568183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0966" y="158956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</p:txBody>
      </p:sp>
      <p:sp>
        <p:nvSpPr>
          <p:cNvPr id="14" name="Oval 13"/>
          <p:cNvSpPr/>
          <p:nvPr/>
        </p:nvSpPr>
        <p:spPr>
          <a:xfrm>
            <a:off x="1821423" y="20385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48143" y="20385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019543" y="22671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768083" y="2571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768083" y="2762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768083" y="2952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768083" y="3143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095743" y="2571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095743" y="2762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415783" y="2571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415783" y="2762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15783" y="2952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411365" y="2277391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634447" y="232433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8" name="Straight Arrow Connector 27"/>
          <p:cNvCxnSpPr>
            <a:stCxn id="8" idx="4"/>
            <a:endCxn id="14" idx="1"/>
          </p:cNvCxnSpPr>
          <p:nvPr/>
        </p:nvCxnSpPr>
        <p:spPr>
          <a:xfrm>
            <a:off x="1653783" y="1886185"/>
            <a:ext cx="18995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4"/>
            <a:endCxn id="14" idx="0"/>
          </p:cNvCxnSpPr>
          <p:nvPr/>
        </p:nvCxnSpPr>
        <p:spPr>
          <a:xfrm>
            <a:off x="1851903" y="1886185"/>
            <a:ext cx="45720" cy="15240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4"/>
            <a:endCxn id="14" idx="7"/>
          </p:cNvCxnSpPr>
          <p:nvPr/>
        </p:nvCxnSpPr>
        <p:spPr>
          <a:xfrm flipH="1">
            <a:off x="1951505" y="1886185"/>
            <a:ext cx="985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4"/>
            <a:endCxn id="15" idx="1"/>
          </p:cNvCxnSpPr>
          <p:nvPr/>
        </p:nvCxnSpPr>
        <p:spPr>
          <a:xfrm>
            <a:off x="2248143" y="1886185"/>
            <a:ext cx="223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" idx="4"/>
            <a:endCxn id="15" idx="6"/>
          </p:cNvCxnSpPr>
          <p:nvPr/>
        </p:nvCxnSpPr>
        <p:spPr>
          <a:xfrm flipH="1">
            <a:off x="2400543" y="1886185"/>
            <a:ext cx="243840" cy="22860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5" idx="3"/>
            <a:endCxn id="16" idx="6"/>
          </p:cNvCxnSpPr>
          <p:nvPr/>
        </p:nvCxnSpPr>
        <p:spPr>
          <a:xfrm flipH="1">
            <a:off x="2171943" y="2168667"/>
            <a:ext cx="985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5" idx="5"/>
            <a:endCxn id="26" idx="1"/>
          </p:cNvCxnSpPr>
          <p:nvPr/>
        </p:nvCxnSpPr>
        <p:spPr>
          <a:xfrm>
            <a:off x="2378225" y="2168667"/>
            <a:ext cx="55458" cy="131042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6" idx="4"/>
            <a:endCxn id="23" idx="0"/>
          </p:cNvCxnSpPr>
          <p:nvPr/>
        </p:nvCxnSpPr>
        <p:spPr>
          <a:xfrm>
            <a:off x="2487565" y="2429791"/>
            <a:ext cx="4418" cy="142194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6" idx="4"/>
            <a:endCxn id="21" idx="1"/>
          </p:cNvCxnSpPr>
          <p:nvPr/>
        </p:nvCxnSpPr>
        <p:spPr>
          <a:xfrm>
            <a:off x="2095743" y="2419585"/>
            <a:ext cx="223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6" idx="3"/>
            <a:endCxn id="21" idx="7"/>
          </p:cNvCxnSpPr>
          <p:nvPr/>
        </p:nvCxnSpPr>
        <p:spPr>
          <a:xfrm flipH="1">
            <a:off x="2225825" y="2407473"/>
            <a:ext cx="207858" cy="18683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4"/>
            <a:endCxn id="27" idx="7"/>
          </p:cNvCxnSpPr>
          <p:nvPr/>
        </p:nvCxnSpPr>
        <p:spPr>
          <a:xfrm flipH="1">
            <a:off x="1764529" y="2190985"/>
            <a:ext cx="133094" cy="15566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7" idx="4"/>
            <a:endCxn id="17" idx="1"/>
          </p:cNvCxnSpPr>
          <p:nvPr/>
        </p:nvCxnSpPr>
        <p:spPr>
          <a:xfrm>
            <a:off x="1710647" y="2476735"/>
            <a:ext cx="79754" cy="11756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7" idx="7"/>
            <a:endCxn id="21" idx="2"/>
          </p:cNvCxnSpPr>
          <p:nvPr/>
        </p:nvCxnSpPr>
        <p:spPr>
          <a:xfrm>
            <a:off x="1764529" y="2346653"/>
            <a:ext cx="331214" cy="301532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1637609" y="2681482"/>
            <a:ext cx="146162" cy="161365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2000764" y="2681483"/>
            <a:ext cx="94979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2344514" y="2664300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2344514" y="2866579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1676995" y="2866579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1675802" y="3075529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691504" y="1688119"/>
            <a:ext cx="1461827" cy="1799806"/>
            <a:chOff x="4011407" y="1640955"/>
            <a:chExt cx="1461827" cy="1799806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4377679" y="3076113"/>
              <a:ext cx="109555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604560" y="3009874"/>
              <a:ext cx="679673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dirty="0">
                  <a:latin typeface="Segoe"/>
                </a:rPr>
                <a:t>time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 rot="16200000">
              <a:off x="3436570" y="2215792"/>
              <a:ext cx="1580561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dirty="0">
                  <a:latin typeface="Segoe"/>
                </a:rPr>
                <a:t>resources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V="1">
              <a:off x="4446638" y="1719126"/>
              <a:ext cx="0" cy="139458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Oval 53"/>
          <p:cNvSpPr/>
          <p:nvPr/>
        </p:nvSpPr>
        <p:spPr>
          <a:xfrm>
            <a:off x="3696724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3894844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4092964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4291084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4687324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00107" y="158956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60" name="Oval 59"/>
          <p:cNvSpPr/>
          <p:nvPr/>
        </p:nvSpPr>
        <p:spPr>
          <a:xfrm>
            <a:off x="3940564" y="20385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4367284" y="20385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4138684" y="22671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87224" y="2571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887224" y="2762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3887224" y="2952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3887224" y="3143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214884" y="2571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214884" y="2762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534924" y="2571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534924" y="2762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4534924" y="2952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4530506" y="2277391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3753588" y="232433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4" name="Straight Arrow Connector 73"/>
          <p:cNvCxnSpPr>
            <a:stCxn id="54" idx="4"/>
            <a:endCxn id="60" idx="1"/>
          </p:cNvCxnSpPr>
          <p:nvPr/>
        </p:nvCxnSpPr>
        <p:spPr>
          <a:xfrm>
            <a:off x="3772924" y="1886185"/>
            <a:ext cx="18995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55" idx="4"/>
            <a:endCxn id="60" idx="0"/>
          </p:cNvCxnSpPr>
          <p:nvPr/>
        </p:nvCxnSpPr>
        <p:spPr>
          <a:xfrm>
            <a:off x="3971044" y="1886185"/>
            <a:ext cx="45720" cy="15240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56" idx="4"/>
            <a:endCxn id="60" idx="7"/>
          </p:cNvCxnSpPr>
          <p:nvPr/>
        </p:nvCxnSpPr>
        <p:spPr>
          <a:xfrm flipH="1">
            <a:off x="4070646" y="1886185"/>
            <a:ext cx="985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57" idx="4"/>
            <a:endCxn id="61" idx="1"/>
          </p:cNvCxnSpPr>
          <p:nvPr/>
        </p:nvCxnSpPr>
        <p:spPr>
          <a:xfrm>
            <a:off x="4367284" y="1886185"/>
            <a:ext cx="223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58" idx="4"/>
            <a:endCxn id="61" idx="6"/>
          </p:cNvCxnSpPr>
          <p:nvPr/>
        </p:nvCxnSpPr>
        <p:spPr>
          <a:xfrm flipH="1">
            <a:off x="4519684" y="1886185"/>
            <a:ext cx="243840" cy="22860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61" idx="3"/>
            <a:endCxn id="62" idx="6"/>
          </p:cNvCxnSpPr>
          <p:nvPr/>
        </p:nvCxnSpPr>
        <p:spPr>
          <a:xfrm flipH="1">
            <a:off x="4291084" y="2168667"/>
            <a:ext cx="985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61" idx="5"/>
            <a:endCxn id="72" idx="1"/>
          </p:cNvCxnSpPr>
          <p:nvPr/>
        </p:nvCxnSpPr>
        <p:spPr>
          <a:xfrm>
            <a:off x="4497366" y="2168667"/>
            <a:ext cx="55458" cy="131042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2" idx="4"/>
            <a:endCxn id="69" idx="0"/>
          </p:cNvCxnSpPr>
          <p:nvPr/>
        </p:nvCxnSpPr>
        <p:spPr>
          <a:xfrm>
            <a:off x="4606706" y="2429791"/>
            <a:ext cx="4418" cy="142194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2" idx="4"/>
            <a:endCxn id="67" idx="1"/>
          </p:cNvCxnSpPr>
          <p:nvPr/>
        </p:nvCxnSpPr>
        <p:spPr>
          <a:xfrm>
            <a:off x="4214884" y="2419585"/>
            <a:ext cx="223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2" idx="3"/>
            <a:endCxn id="67" idx="7"/>
          </p:cNvCxnSpPr>
          <p:nvPr/>
        </p:nvCxnSpPr>
        <p:spPr>
          <a:xfrm flipH="1">
            <a:off x="4344966" y="2407473"/>
            <a:ext cx="207858" cy="18683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60" idx="4"/>
            <a:endCxn id="73" idx="7"/>
          </p:cNvCxnSpPr>
          <p:nvPr/>
        </p:nvCxnSpPr>
        <p:spPr>
          <a:xfrm flipH="1">
            <a:off x="3883670" y="2190985"/>
            <a:ext cx="133094" cy="15566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3" idx="4"/>
            <a:endCxn id="63" idx="1"/>
          </p:cNvCxnSpPr>
          <p:nvPr/>
        </p:nvCxnSpPr>
        <p:spPr>
          <a:xfrm>
            <a:off x="3829788" y="2476735"/>
            <a:ext cx="79754" cy="11756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73" idx="7"/>
            <a:endCxn id="67" idx="2"/>
          </p:cNvCxnSpPr>
          <p:nvPr/>
        </p:nvCxnSpPr>
        <p:spPr>
          <a:xfrm>
            <a:off x="3883670" y="2346653"/>
            <a:ext cx="331214" cy="301532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Freeform 86"/>
          <p:cNvSpPr/>
          <p:nvPr/>
        </p:nvSpPr>
        <p:spPr>
          <a:xfrm>
            <a:off x="3756750" y="2681482"/>
            <a:ext cx="146162" cy="161365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4119905" y="2681483"/>
            <a:ext cx="94979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4463655" y="2664300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4463655" y="2866579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3796136" y="2866579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" name="Freeform 91"/>
          <p:cNvSpPr/>
          <p:nvPr/>
        </p:nvSpPr>
        <p:spPr>
          <a:xfrm>
            <a:off x="3794943" y="3075529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3" name="Notched Right Arrow 92"/>
          <p:cNvSpPr/>
          <p:nvPr/>
        </p:nvSpPr>
        <p:spPr>
          <a:xfrm>
            <a:off x="4900301" y="2287856"/>
            <a:ext cx="457200" cy="3484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4" name="Freeform 93"/>
          <p:cNvSpPr/>
          <p:nvPr/>
        </p:nvSpPr>
        <p:spPr>
          <a:xfrm rot="16200000">
            <a:off x="6386018" y="2075144"/>
            <a:ext cx="929622" cy="709293"/>
          </a:xfrm>
          <a:custGeom>
            <a:avLst/>
            <a:gdLst>
              <a:gd name="connsiteX0" fmla="*/ 0 w 1188720"/>
              <a:gd name="connsiteY0" fmla="*/ 0 h 662940"/>
              <a:gd name="connsiteX1" fmla="*/ 1051560 w 1188720"/>
              <a:gd name="connsiteY1" fmla="*/ 0 h 662940"/>
              <a:gd name="connsiteX2" fmla="*/ 1188720 w 1188720"/>
              <a:gd name="connsiteY2" fmla="*/ 320040 h 662940"/>
              <a:gd name="connsiteX3" fmla="*/ 708660 w 1188720"/>
              <a:gd name="connsiteY3" fmla="*/ 320040 h 662940"/>
              <a:gd name="connsiteX4" fmla="*/ 411480 w 1188720"/>
              <a:gd name="connsiteY4" fmla="*/ 320040 h 662940"/>
              <a:gd name="connsiteX5" fmla="*/ 411480 w 1188720"/>
              <a:gd name="connsiteY5" fmla="*/ 662940 h 662940"/>
              <a:gd name="connsiteX6" fmla="*/ 11430 w 1188720"/>
              <a:gd name="connsiteY6" fmla="*/ 662940 h 662940"/>
              <a:gd name="connsiteX7" fmla="*/ 0 w 1188720"/>
              <a:gd name="connsiteY7" fmla="*/ 0 h 66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8720" h="662940">
                <a:moveTo>
                  <a:pt x="0" y="0"/>
                </a:moveTo>
                <a:lnTo>
                  <a:pt x="1051560" y="0"/>
                </a:lnTo>
                <a:lnTo>
                  <a:pt x="1188720" y="320040"/>
                </a:lnTo>
                <a:lnTo>
                  <a:pt x="708660" y="320040"/>
                </a:lnTo>
                <a:lnTo>
                  <a:pt x="411480" y="320040"/>
                </a:lnTo>
                <a:lnTo>
                  <a:pt x="411480" y="662940"/>
                </a:lnTo>
                <a:lnTo>
                  <a:pt x="11430" y="662940"/>
                </a:lnTo>
                <a:lnTo>
                  <a:pt x="0" y="0"/>
                </a:lnTo>
                <a:close/>
              </a:path>
            </a:pathLst>
          </a:custGeom>
          <a:pattFill prst="lgConfetti">
            <a:fgClr>
              <a:srgbClr val="FF0000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546524" y="2402497"/>
            <a:ext cx="259686" cy="430887"/>
          </a:xfrm>
          <a:prstGeom prst="rect">
            <a:avLst/>
          </a:prstGeom>
          <a:pattFill prst="lgConfetti">
            <a:fgClr>
              <a:srgbClr val="FF0000"/>
            </a:fgClr>
            <a:bgClr>
              <a:schemeClr val="tx1"/>
            </a:bgClr>
          </a:patt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3847403" y="1942793"/>
            <a:ext cx="274320" cy="2743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38200" y="3759086"/>
            <a:ext cx="1113619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000" dirty="0"/>
              <a:t>Since some parents and children of        are already </a:t>
            </a:r>
            <a:r>
              <a:rPr lang="en-US" sz="2000" i="1" dirty="0"/>
              <a:t>placed</a:t>
            </a:r>
            <a:r>
              <a:rPr lang="en-US" sz="2000" dirty="0"/>
              <a:t> with </a:t>
            </a:r>
            <a:r>
              <a:rPr lang="en-US" sz="2000" dirty="0">
                <a:latin typeface="Arial Black" panose="020B0A04020102020204" pitchFamily="34" charset="0"/>
              </a:rPr>
              <a:t>T</a:t>
            </a:r>
            <a:r>
              <a:rPr lang="en-US" sz="2000" dirty="0"/>
              <a:t>, may not be able to place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+mj-lt"/>
              <a:buAutoNum type="arabicParenR" startAt="2"/>
            </a:pPr>
            <a:r>
              <a:rPr lang="en-US" sz="2000" dirty="0"/>
              <a:t>When placing tasks in                          , </a:t>
            </a:r>
            <a:r>
              <a:rPr lang="en-US" sz="2000" dirty="0">
                <a:latin typeface="Arial Black" panose="020B0A04020102020204" pitchFamily="34" charset="0"/>
              </a:rPr>
              <a:t>P</a:t>
            </a:r>
            <a:r>
              <a:rPr lang="en-US" sz="2000" dirty="0"/>
              <a:t>, have to go </a:t>
            </a:r>
            <a:r>
              <a:rPr lang="en-US" sz="2000" i="1" dirty="0">
                <a:solidFill>
                  <a:srgbClr val="C00000"/>
                </a:solidFill>
              </a:rPr>
              <a:t>backwards</a:t>
            </a:r>
            <a:r>
              <a:rPr lang="en-US" sz="2000" i="1" dirty="0"/>
              <a:t> </a:t>
            </a:r>
            <a:r>
              <a:rPr lang="en-US" sz="2000" dirty="0"/>
              <a:t>(place task after all children are placed)</a:t>
            </a:r>
          </a:p>
          <a:p>
            <a:endParaRPr lang="en-US" i="1" dirty="0"/>
          </a:p>
          <a:p>
            <a:pPr marL="342900" indent="-342900">
              <a:buFont typeface="+mj-lt"/>
              <a:buAutoNum type="arabicParenR" startAt="3"/>
            </a:pPr>
            <a:endParaRPr lang="en-US" sz="2000" dirty="0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5084063" y="3799772"/>
            <a:ext cx="274320" cy="2743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0804319" y="3799772"/>
            <a:ext cx="274320" cy="2743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2950692" y="4248555"/>
            <a:ext cx="4554452" cy="461665"/>
          </a:xfrm>
          <a:prstGeom prst="rect">
            <a:avLst/>
          </a:prstGeom>
          <a:solidFill>
            <a:srgbClr val="0000CC"/>
          </a:solidFill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FFFF"/>
                </a:solidFill>
                <a:latin typeface="Arial Black" panose="020B0A04020102020204" pitchFamily="34" charset="0"/>
              </a:rPr>
              <a:t>T </a:t>
            </a:r>
            <a:r>
              <a:rPr lang="en-US" sz="2400" dirty="0">
                <a:solidFill>
                  <a:srgbClr val="00FFFF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 </a:t>
            </a:r>
            <a:r>
              <a:rPr lang="en-US" sz="2400" dirty="0" err="1">
                <a:solidFill>
                  <a:srgbClr val="00FFFF"/>
                </a:solidFill>
                <a:latin typeface="Lucida Sans Typewriter" panose="020B0509030504030204" pitchFamily="49" charset="0"/>
                <a:sym typeface="Symbol" panose="05050102010706020507" pitchFamily="18" charset="2"/>
              </a:rPr>
              <a:t>TransitiveClosure</a:t>
            </a:r>
            <a:r>
              <a:rPr lang="en-US" sz="2400" dirty="0">
                <a:solidFill>
                  <a:srgbClr val="00FFFF"/>
                </a:solidFill>
                <a:sym typeface="Symbol" panose="05050102010706020507" pitchFamily="18" charset="2"/>
              </a:rPr>
              <a:t> (</a:t>
            </a:r>
            <a:r>
              <a:rPr lang="en-US" sz="2400" dirty="0">
                <a:solidFill>
                  <a:srgbClr val="00FFFF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T</a:t>
            </a:r>
            <a:r>
              <a:rPr lang="en-US" sz="2400" dirty="0">
                <a:solidFill>
                  <a:srgbClr val="00FFFF"/>
                </a:solidFill>
                <a:sym typeface="Symbol" panose="05050102010706020507" pitchFamily="18" charset="2"/>
              </a:rPr>
              <a:t>)</a:t>
            </a:r>
            <a:endParaRPr lang="en-US" sz="2400" dirty="0">
              <a:solidFill>
                <a:srgbClr val="00FFFF"/>
              </a:solidFill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4304407" y="1971433"/>
            <a:ext cx="274320" cy="2743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4698304" y="2050889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2613903" y="2050889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2" name="Straight Arrow Connector 111"/>
          <p:cNvCxnSpPr>
            <a:stCxn id="12" idx="5"/>
            <a:endCxn id="111" idx="7"/>
          </p:cNvCxnSpPr>
          <p:nvPr/>
        </p:nvCxnSpPr>
        <p:spPr>
          <a:xfrm>
            <a:off x="2698265" y="1863867"/>
            <a:ext cx="45720" cy="20934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58" idx="5"/>
            <a:endCxn id="110" idx="7"/>
          </p:cNvCxnSpPr>
          <p:nvPr/>
        </p:nvCxnSpPr>
        <p:spPr>
          <a:xfrm>
            <a:off x="4817406" y="1863867"/>
            <a:ext cx="10980" cy="20934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111" idx="3"/>
            <a:endCxn id="26" idx="7"/>
          </p:cNvCxnSpPr>
          <p:nvPr/>
        </p:nvCxnSpPr>
        <p:spPr>
          <a:xfrm flipH="1">
            <a:off x="2541447" y="2180971"/>
            <a:ext cx="94774" cy="11873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10" idx="3"/>
            <a:endCxn id="72" idx="7"/>
          </p:cNvCxnSpPr>
          <p:nvPr/>
        </p:nvCxnSpPr>
        <p:spPr>
          <a:xfrm flipH="1">
            <a:off x="4660588" y="2180971"/>
            <a:ext cx="60034" cy="11873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114383" y="1418181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5" name="Straight Arrow Connector 124"/>
          <p:cNvCxnSpPr>
            <a:stCxn id="124" idx="4"/>
            <a:endCxn id="11" idx="0"/>
          </p:cNvCxnSpPr>
          <p:nvPr/>
        </p:nvCxnSpPr>
        <p:spPr>
          <a:xfrm>
            <a:off x="2190583" y="1570581"/>
            <a:ext cx="57560" cy="163204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124" idx="3"/>
            <a:endCxn id="10" idx="0"/>
          </p:cNvCxnSpPr>
          <p:nvPr/>
        </p:nvCxnSpPr>
        <p:spPr>
          <a:xfrm flipH="1">
            <a:off x="2050023" y="1548263"/>
            <a:ext cx="86678" cy="185522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4223759" y="1427058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1" name="Straight Arrow Connector 130"/>
          <p:cNvCxnSpPr>
            <a:stCxn id="130" idx="4"/>
          </p:cNvCxnSpPr>
          <p:nvPr/>
        </p:nvCxnSpPr>
        <p:spPr>
          <a:xfrm>
            <a:off x="4299959" y="1579458"/>
            <a:ext cx="52887" cy="143544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130" idx="3"/>
            <a:endCxn id="56" idx="0"/>
          </p:cNvCxnSpPr>
          <p:nvPr/>
        </p:nvCxnSpPr>
        <p:spPr>
          <a:xfrm flipH="1">
            <a:off x="4169164" y="1557140"/>
            <a:ext cx="76913" cy="176645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1617564" y="144254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6" name="Straight Arrow Connector 135"/>
          <p:cNvCxnSpPr>
            <a:stCxn id="135" idx="4"/>
            <a:endCxn id="8" idx="0"/>
          </p:cNvCxnSpPr>
          <p:nvPr/>
        </p:nvCxnSpPr>
        <p:spPr>
          <a:xfrm flipH="1">
            <a:off x="1653783" y="1594945"/>
            <a:ext cx="39981" cy="13884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Oval 141"/>
          <p:cNvSpPr/>
          <p:nvPr/>
        </p:nvSpPr>
        <p:spPr>
          <a:xfrm>
            <a:off x="3740814" y="144371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43" name="Straight Arrow Connector 142"/>
          <p:cNvCxnSpPr>
            <a:stCxn id="142" idx="4"/>
            <a:endCxn id="54" idx="0"/>
          </p:cNvCxnSpPr>
          <p:nvPr/>
        </p:nvCxnSpPr>
        <p:spPr>
          <a:xfrm flipH="1">
            <a:off x="3772924" y="1596115"/>
            <a:ext cx="44090" cy="13767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Freeform 146"/>
          <p:cNvSpPr/>
          <p:nvPr/>
        </p:nvSpPr>
        <p:spPr>
          <a:xfrm>
            <a:off x="3627120" y="4822225"/>
            <a:ext cx="1316736" cy="542544"/>
          </a:xfrm>
          <a:custGeom>
            <a:avLst/>
            <a:gdLst>
              <a:gd name="connsiteX0" fmla="*/ 0 w 1316736"/>
              <a:gd name="connsiteY0" fmla="*/ 487680 h 542544"/>
              <a:gd name="connsiteX1" fmla="*/ 36576 w 1316736"/>
              <a:gd name="connsiteY1" fmla="*/ 213360 h 542544"/>
              <a:gd name="connsiteX2" fmla="*/ 91440 w 1316736"/>
              <a:gd name="connsiteY2" fmla="*/ 12192 h 542544"/>
              <a:gd name="connsiteX3" fmla="*/ 329184 w 1316736"/>
              <a:gd name="connsiteY3" fmla="*/ 18288 h 542544"/>
              <a:gd name="connsiteX4" fmla="*/ 347472 w 1316736"/>
              <a:gd name="connsiteY4" fmla="*/ 128016 h 542544"/>
              <a:gd name="connsiteX5" fmla="*/ 457200 w 1316736"/>
              <a:gd name="connsiteY5" fmla="*/ 164592 h 542544"/>
              <a:gd name="connsiteX6" fmla="*/ 609600 w 1316736"/>
              <a:gd name="connsiteY6" fmla="*/ 0 h 542544"/>
              <a:gd name="connsiteX7" fmla="*/ 786384 w 1316736"/>
              <a:gd name="connsiteY7" fmla="*/ 0 h 542544"/>
              <a:gd name="connsiteX8" fmla="*/ 829056 w 1316736"/>
              <a:gd name="connsiteY8" fmla="*/ 146304 h 542544"/>
              <a:gd name="connsiteX9" fmla="*/ 926592 w 1316736"/>
              <a:gd name="connsiteY9" fmla="*/ 231648 h 542544"/>
              <a:gd name="connsiteX10" fmla="*/ 1042416 w 1316736"/>
              <a:gd name="connsiteY10" fmla="*/ 256032 h 542544"/>
              <a:gd name="connsiteX11" fmla="*/ 1194816 w 1316736"/>
              <a:gd name="connsiteY11" fmla="*/ 262128 h 542544"/>
              <a:gd name="connsiteX12" fmla="*/ 1316736 w 1316736"/>
              <a:gd name="connsiteY12" fmla="*/ 377952 h 542544"/>
              <a:gd name="connsiteX13" fmla="*/ 1316736 w 1316736"/>
              <a:gd name="connsiteY13" fmla="*/ 499872 h 542544"/>
              <a:gd name="connsiteX14" fmla="*/ 1139952 w 1316736"/>
              <a:gd name="connsiteY14" fmla="*/ 530352 h 542544"/>
              <a:gd name="connsiteX15" fmla="*/ 999744 w 1316736"/>
              <a:gd name="connsiteY15" fmla="*/ 530352 h 542544"/>
              <a:gd name="connsiteX16" fmla="*/ 969264 w 1316736"/>
              <a:gd name="connsiteY16" fmla="*/ 286512 h 542544"/>
              <a:gd name="connsiteX17" fmla="*/ 755904 w 1316736"/>
              <a:gd name="connsiteY17" fmla="*/ 225552 h 542544"/>
              <a:gd name="connsiteX18" fmla="*/ 335280 w 1316736"/>
              <a:gd name="connsiteY18" fmla="*/ 249936 h 542544"/>
              <a:gd name="connsiteX19" fmla="*/ 219456 w 1316736"/>
              <a:gd name="connsiteY19" fmla="*/ 298704 h 542544"/>
              <a:gd name="connsiteX20" fmla="*/ 243840 w 1316736"/>
              <a:gd name="connsiteY20" fmla="*/ 402336 h 542544"/>
              <a:gd name="connsiteX21" fmla="*/ 121920 w 1316736"/>
              <a:gd name="connsiteY21" fmla="*/ 542544 h 542544"/>
              <a:gd name="connsiteX22" fmla="*/ 0 w 1316736"/>
              <a:gd name="connsiteY22" fmla="*/ 487680 h 54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16736" h="542544">
                <a:moveTo>
                  <a:pt x="0" y="487680"/>
                </a:moveTo>
                <a:lnTo>
                  <a:pt x="36576" y="213360"/>
                </a:lnTo>
                <a:lnTo>
                  <a:pt x="91440" y="12192"/>
                </a:lnTo>
                <a:lnTo>
                  <a:pt x="329184" y="18288"/>
                </a:lnTo>
                <a:lnTo>
                  <a:pt x="347472" y="128016"/>
                </a:lnTo>
                <a:lnTo>
                  <a:pt x="457200" y="164592"/>
                </a:lnTo>
                <a:lnTo>
                  <a:pt x="609600" y="0"/>
                </a:lnTo>
                <a:lnTo>
                  <a:pt x="786384" y="0"/>
                </a:lnTo>
                <a:lnTo>
                  <a:pt x="829056" y="146304"/>
                </a:lnTo>
                <a:lnTo>
                  <a:pt x="926592" y="231648"/>
                </a:lnTo>
                <a:lnTo>
                  <a:pt x="1042416" y="256032"/>
                </a:lnTo>
                <a:lnTo>
                  <a:pt x="1194816" y="262128"/>
                </a:lnTo>
                <a:lnTo>
                  <a:pt x="1316736" y="377952"/>
                </a:lnTo>
                <a:lnTo>
                  <a:pt x="1316736" y="499872"/>
                </a:lnTo>
                <a:lnTo>
                  <a:pt x="1139952" y="530352"/>
                </a:lnTo>
                <a:lnTo>
                  <a:pt x="999744" y="530352"/>
                </a:lnTo>
                <a:lnTo>
                  <a:pt x="969264" y="286512"/>
                </a:lnTo>
                <a:lnTo>
                  <a:pt x="755904" y="225552"/>
                </a:lnTo>
                <a:lnTo>
                  <a:pt x="335280" y="249936"/>
                </a:lnTo>
                <a:lnTo>
                  <a:pt x="219456" y="298704"/>
                </a:lnTo>
                <a:lnTo>
                  <a:pt x="243840" y="402336"/>
                </a:lnTo>
                <a:lnTo>
                  <a:pt x="121920" y="542544"/>
                </a:lnTo>
                <a:lnTo>
                  <a:pt x="0" y="487680"/>
                </a:lnTo>
                <a:close/>
              </a:path>
            </a:pathLst>
          </a:custGeom>
          <a:pattFill prst="solidDmnd">
            <a:fgClr>
              <a:srgbClr val="92D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8686800" y="772361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 Black" panose="020B0A04020102020204" pitchFamily="34" charset="0"/>
              </a:rPr>
              <a:t>T</a:t>
            </a:r>
            <a:r>
              <a:rPr lang="en-US" sz="2400" baseline="-25000" dirty="0" err="1"/>
              <a:t>fb</a:t>
            </a:r>
            <a:r>
              <a:rPr lang="en-US" sz="2400" dirty="0" err="1">
                <a:latin typeface="Arial Black" panose="020B0A04020102020204" pitchFamily="34" charset="0"/>
              </a:rPr>
              <a:t>P</a:t>
            </a:r>
            <a:r>
              <a:rPr lang="en-US" sz="2400" baseline="-25000" dirty="0" err="1"/>
              <a:t>b</a:t>
            </a:r>
            <a:r>
              <a:rPr lang="en-US" sz="2400" dirty="0" err="1">
                <a:latin typeface="Arial Black" panose="020B0A04020102020204" pitchFamily="34" charset="0"/>
              </a:rPr>
              <a:t>S</a:t>
            </a:r>
            <a:r>
              <a:rPr lang="en-US" sz="2400" baseline="-25000" dirty="0" err="1"/>
              <a:t>f</a:t>
            </a:r>
            <a:r>
              <a:rPr lang="en-US" sz="2400" dirty="0" err="1">
                <a:latin typeface="Arial Black" panose="020B0A04020102020204" pitchFamily="34" charset="0"/>
              </a:rPr>
              <a:t>C</a:t>
            </a:r>
            <a:r>
              <a:rPr lang="en-US" sz="2400" baseline="-25000" dirty="0" err="1"/>
              <a:t>f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8686800" y="1233657"/>
            <a:ext cx="192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 Black" panose="020B0A04020102020204" pitchFamily="34" charset="0"/>
              </a:rPr>
              <a:t>T</a:t>
            </a:r>
            <a:r>
              <a:rPr lang="en-US" sz="2400" baseline="-25000" dirty="0" err="1"/>
              <a:t>fb</a:t>
            </a:r>
            <a:r>
              <a:rPr lang="en-US" sz="2400" dirty="0" err="1">
                <a:latin typeface="Arial Black" panose="020B0A04020102020204" pitchFamily="34" charset="0"/>
              </a:rPr>
              <a:t>P</a:t>
            </a:r>
            <a:r>
              <a:rPr lang="en-US" sz="2400" baseline="-25000" dirty="0" err="1"/>
              <a:t>b</a:t>
            </a:r>
            <a:r>
              <a:rPr lang="en-US" sz="2400" dirty="0" err="1">
                <a:latin typeface="Arial Black" panose="020B0A04020102020204" pitchFamily="34" charset="0"/>
              </a:rPr>
              <a:t>C</a:t>
            </a:r>
            <a:r>
              <a:rPr lang="en-US" sz="2400" baseline="-25000" dirty="0" err="1"/>
              <a:t>f</a:t>
            </a:r>
            <a:r>
              <a:rPr lang="en-US" sz="2400" dirty="0" err="1">
                <a:latin typeface="Arial Black" panose="020B0A04020102020204" pitchFamily="34" charset="0"/>
              </a:rPr>
              <a:t>S</a:t>
            </a:r>
            <a:r>
              <a:rPr lang="en-US" sz="2400" baseline="-25000" dirty="0" err="1"/>
              <a:t>f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8686800" y="1608036"/>
            <a:ext cx="160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 Black" panose="020B0A04020102020204" pitchFamily="34" charset="0"/>
              </a:rPr>
              <a:t>T</a:t>
            </a:r>
            <a:r>
              <a:rPr lang="en-US" sz="2400" baseline="-25000" dirty="0" err="1"/>
              <a:t>fb</a:t>
            </a:r>
            <a:r>
              <a:rPr lang="en-US" sz="2400" dirty="0" err="1">
                <a:latin typeface="Arial Black" panose="020B0A04020102020204" pitchFamily="34" charset="0"/>
              </a:rPr>
              <a:t>S</a:t>
            </a:r>
            <a:r>
              <a:rPr lang="en-US" sz="2400" baseline="-25000" dirty="0" err="1"/>
              <a:t>fb</a:t>
            </a:r>
            <a:r>
              <a:rPr lang="en-US" sz="2400" dirty="0" err="1">
                <a:latin typeface="Arial Black" panose="020B0A04020102020204" pitchFamily="34" charset="0"/>
              </a:rPr>
              <a:t>P</a:t>
            </a:r>
            <a:r>
              <a:rPr lang="en-US" sz="2400" baseline="-25000" dirty="0" err="1"/>
              <a:t>b</a:t>
            </a:r>
            <a:r>
              <a:rPr lang="en-US" sz="2400" dirty="0" err="1">
                <a:latin typeface="Arial Black" panose="020B0A04020102020204" pitchFamily="34" charset="0"/>
              </a:rPr>
              <a:t>C</a:t>
            </a:r>
            <a:r>
              <a:rPr lang="en-US" sz="2400" baseline="-25000" dirty="0" err="1"/>
              <a:t>f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8335100" y="308875"/>
            <a:ext cx="31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of these orders are legit?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8217408" y="2186568"/>
            <a:ext cx="3974592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Graphene explores all orders and avoids dead-ends</a:t>
            </a:r>
          </a:p>
        </p:txBody>
      </p:sp>
      <p:pic>
        <p:nvPicPr>
          <p:cNvPr id="159" name="Picture 1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132" y="760794"/>
            <a:ext cx="341004" cy="390276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21" y="1579091"/>
            <a:ext cx="341004" cy="390276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132" y="1339719"/>
            <a:ext cx="304940" cy="261377"/>
          </a:xfrm>
          <a:prstGeom prst="rect">
            <a:avLst/>
          </a:prstGeom>
        </p:spPr>
      </p:pic>
      <p:sp>
        <p:nvSpPr>
          <p:cNvPr id="162" name="Rectangle 161"/>
          <p:cNvSpPr/>
          <p:nvPr/>
        </p:nvSpPr>
        <p:spPr>
          <a:xfrm>
            <a:off x="3373381" y="1403194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P</a:t>
            </a:r>
            <a:endParaRPr lang="en-US" dirty="0"/>
          </a:p>
        </p:txBody>
      </p:sp>
      <p:sp>
        <p:nvSpPr>
          <p:cNvPr id="163" name="Rectangle 162"/>
          <p:cNvSpPr/>
          <p:nvPr/>
        </p:nvSpPr>
        <p:spPr>
          <a:xfrm>
            <a:off x="3461644" y="2823184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C</a:t>
            </a:r>
            <a:endParaRPr lang="en-US" dirty="0"/>
          </a:p>
        </p:txBody>
      </p:sp>
      <p:sp>
        <p:nvSpPr>
          <p:cNvPr id="164" name="Rectangle 163"/>
          <p:cNvSpPr/>
          <p:nvPr/>
        </p:nvSpPr>
        <p:spPr>
          <a:xfrm>
            <a:off x="4804768" y="2823184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S</a:t>
            </a:r>
            <a:endParaRPr lang="en-US" dirty="0"/>
          </a:p>
        </p:txBody>
      </p:sp>
      <p:sp>
        <p:nvSpPr>
          <p:cNvPr id="165" name="Rectangle 164"/>
          <p:cNvSpPr/>
          <p:nvPr/>
        </p:nvSpPr>
        <p:spPr>
          <a:xfrm>
            <a:off x="3464333" y="199597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98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  <p:bldP spid="150" grpId="0" animBg="1"/>
      <p:bldP spid="148" grpId="0" animBg="1"/>
      <p:bldP spid="146" grpId="0" animBg="1"/>
      <p:bldP spid="108" grpId="0" animBg="1"/>
      <p:bldP spid="101" grpId="0" animBg="1"/>
      <p:bldP spid="103" grpId="0" animBg="1"/>
      <p:bldP spid="104" grpId="0" animBg="1"/>
      <p:bldP spid="105" grpId="0" animBg="1"/>
      <p:bldP spid="109" grpId="0" animBg="1"/>
      <p:bldP spid="147" grpId="0" animBg="1"/>
      <p:bldP spid="152" grpId="0"/>
      <p:bldP spid="153" grpId="0"/>
      <p:bldP spid="154" grpId="0"/>
      <p:bldP spid="157" grpId="0"/>
      <p:bldP spid="158" grpId="0" animBg="1"/>
      <p:bldP spid="162" grpId="0"/>
      <p:bldP spid="163" grpId="0"/>
      <p:bldP spid="1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Freeform 121"/>
          <p:cNvSpPr/>
          <p:nvPr/>
        </p:nvSpPr>
        <p:spPr>
          <a:xfrm>
            <a:off x="8543488" y="1729329"/>
            <a:ext cx="1316736" cy="542544"/>
          </a:xfrm>
          <a:custGeom>
            <a:avLst/>
            <a:gdLst>
              <a:gd name="connsiteX0" fmla="*/ 0 w 1316736"/>
              <a:gd name="connsiteY0" fmla="*/ 487680 h 542544"/>
              <a:gd name="connsiteX1" fmla="*/ 36576 w 1316736"/>
              <a:gd name="connsiteY1" fmla="*/ 213360 h 542544"/>
              <a:gd name="connsiteX2" fmla="*/ 91440 w 1316736"/>
              <a:gd name="connsiteY2" fmla="*/ 12192 h 542544"/>
              <a:gd name="connsiteX3" fmla="*/ 329184 w 1316736"/>
              <a:gd name="connsiteY3" fmla="*/ 18288 h 542544"/>
              <a:gd name="connsiteX4" fmla="*/ 347472 w 1316736"/>
              <a:gd name="connsiteY4" fmla="*/ 128016 h 542544"/>
              <a:gd name="connsiteX5" fmla="*/ 457200 w 1316736"/>
              <a:gd name="connsiteY5" fmla="*/ 164592 h 542544"/>
              <a:gd name="connsiteX6" fmla="*/ 609600 w 1316736"/>
              <a:gd name="connsiteY6" fmla="*/ 0 h 542544"/>
              <a:gd name="connsiteX7" fmla="*/ 786384 w 1316736"/>
              <a:gd name="connsiteY7" fmla="*/ 0 h 542544"/>
              <a:gd name="connsiteX8" fmla="*/ 829056 w 1316736"/>
              <a:gd name="connsiteY8" fmla="*/ 146304 h 542544"/>
              <a:gd name="connsiteX9" fmla="*/ 926592 w 1316736"/>
              <a:gd name="connsiteY9" fmla="*/ 231648 h 542544"/>
              <a:gd name="connsiteX10" fmla="*/ 1042416 w 1316736"/>
              <a:gd name="connsiteY10" fmla="*/ 256032 h 542544"/>
              <a:gd name="connsiteX11" fmla="*/ 1194816 w 1316736"/>
              <a:gd name="connsiteY11" fmla="*/ 262128 h 542544"/>
              <a:gd name="connsiteX12" fmla="*/ 1316736 w 1316736"/>
              <a:gd name="connsiteY12" fmla="*/ 377952 h 542544"/>
              <a:gd name="connsiteX13" fmla="*/ 1316736 w 1316736"/>
              <a:gd name="connsiteY13" fmla="*/ 499872 h 542544"/>
              <a:gd name="connsiteX14" fmla="*/ 1139952 w 1316736"/>
              <a:gd name="connsiteY14" fmla="*/ 530352 h 542544"/>
              <a:gd name="connsiteX15" fmla="*/ 999744 w 1316736"/>
              <a:gd name="connsiteY15" fmla="*/ 530352 h 542544"/>
              <a:gd name="connsiteX16" fmla="*/ 969264 w 1316736"/>
              <a:gd name="connsiteY16" fmla="*/ 286512 h 542544"/>
              <a:gd name="connsiteX17" fmla="*/ 755904 w 1316736"/>
              <a:gd name="connsiteY17" fmla="*/ 225552 h 542544"/>
              <a:gd name="connsiteX18" fmla="*/ 335280 w 1316736"/>
              <a:gd name="connsiteY18" fmla="*/ 249936 h 542544"/>
              <a:gd name="connsiteX19" fmla="*/ 219456 w 1316736"/>
              <a:gd name="connsiteY19" fmla="*/ 298704 h 542544"/>
              <a:gd name="connsiteX20" fmla="*/ 243840 w 1316736"/>
              <a:gd name="connsiteY20" fmla="*/ 402336 h 542544"/>
              <a:gd name="connsiteX21" fmla="*/ 121920 w 1316736"/>
              <a:gd name="connsiteY21" fmla="*/ 542544 h 542544"/>
              <a:gd name="connsiteX22" fmla="*/ 0 w 1316736"/>
              <a:gd name="connsiteY22" fmla="*/ 487680 h 54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16736" h="542544">
                <a:moveTo>
                  <a:pt x="0" y="487680"/>
                </a:moveTo>
                <a:lnTo>
                  <a:pt x="36576" y="213360"/>
                </a:lnTo>
                <a:lnTo>
                  <a:pt x="91440" y="12192"/>
                </a:lnTo>
                <a:lnTo>
                  <a:pt x="329184" y="18288"/>
                </a:lnTo>
                <a:lnTo>
                  <a:pt x="347472" y="128016"/>
                </a:lnTo>
                <a:lnTo>
                  <a:pt x="457200" y="164592"/>
                </a:lnTo>
                <a:lnTo>
                  <a:pt x="609600" y="0"/>
                </a:lnTo>
                <a:lnTo>
                  <a:pt x="786384" y="0"/>
                </a:lnTo>
                <a:lnTo>
                  <a:pt x="829056" y="146304"/>
                </a:lnTo>
                <a:lnTo>
                  <a:pt x="926592" y="231648"/>
                </a:lnTo>
                <a:lnTo>
                  <a:pt x="1042416" y="256032"/>
                </a:lnTo>
                <a:lnTo>
                  <a:pt x="1194816" y="262128"/>
                </a:lnTo>
                <a:lnTo>
                  <a:pt x="1316736" y="377952"/>
                </a:lnTo>
                <a:lnTo>
                  <a:pt x="1316736" y="499872"/>
                </a:lnTo>
                <a:lnTo>
                  <a:pt x="1139952" y="530352"/>
                </a:lnTo>
                <a:lnTo>
                  <a:pt x="999744" y="530352"/>
                </a:lnTo>
                <a:lnTo>
                  <a:pt x="969264" y="286512"/>
                </a:lnTo>
                <a:lnTo>
                  <a:pt x="755904" y="225552"/>
                </a:lnTo>
                <a:lnTo>
                  <a:pt x="335280" y="249936"/>
                </a:lnTo>
                <a:lnTo>
                  <a:pt x="219456" y="298704"/>
                </a:lnTo>
                <a:lnTo>
                  <a:pt x="243840" y="402336"/>
                </a:lnTo>
                <a:lnTo>
                  <a:pt x="121920" y="542544"/>
                </a:lnTo>
                <a:lnTo>
                  <a:pt x="0" y="487680"/>
                </a:lnTo>
                <a:close/>
              </a:path>
            </a:pathLst>
          </a:custGeom>
          <a:pattFill prst="solidDmnd">
            <a:fgClr>
              <a:srgbClr val="92D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8517084" y="2116567"/>
            <a:ext cx="717742" cy="831528"/>
          </a:xfrm>
          <a:custGeom>
            <a:avLst/>
            <a:gdLst>
              <a:gd name="connsiteX0" fmla="*/ 0 w 607038"/>
              <a:gd name="connsiteY0" fmla="*/ 84524 h 583986"/>
              <a:gd name="connsiteX1" fmla="*/ 115260 w 607038"/>
              <a:gd name="connsiteY1" fmla="*/ 7684 h 583986"/>
              <a:gd name="connsiteX2" fmla="*/ 276625 w 607038"/>
              <a:gd name="connsiteY2" fmla="*/ 7684 h 583986"/>
              <a:gd name="connsiteX3" fmla="*/ 476410 w 607038"/>
              <a:gd name="connsiteY3" fmla="*/ 0 h 583986"/>
              <a:gd name="connsiteX4" fmla="*/ 583986 w 607038"/>
              <a:gd name="connsiteY4" fmla="*/ 0 h 583986"/>
              <a:gd name="connsiteX5" fmla="*/ 607038 w 607038"/>
              <a:gd name="connsiteY5" fmla="*/ 53788 h 583986"/>
              <a:gd name="connsiteX6" fmla="*/ 607038 w 607038"/>
              <a:gd name="connsiteY6" fmla="*/ 145996 h 583986"/>
              <a:gd name="connsiteX7" fmla="*/ 522514 w 607038"/>
              <a:gd name="connsiteY7" fmla="*/ 215153 h 583986"/>
              <a:gd name="connsiteX8" fmla="*/ 391885 w 607038"/>
              <a:gd name="connsiteY8" fmla="*/ 192101 h 583986"/>
              <a:gd name="connsiteX9" fmla="*/ 315045 w 607038"/>
              <a:gd name="connsiteY9" fmla="*/ 169049 h 583986"/>
              <a:gd name="connsiteX10" fmla="*/ 307361 w 607038"/>
              <a:gd name="connsiteY10" fmla="*/ 268941 h 583986"/>
              <a:gd name="connsiteX11" fmla="*/ 338097 w 607038"/>
              <a:gd name="connsiteY11" fmla="*/ 399570 h 583986"/>
              <a:gd name="connsiteX12" fmla="*/ 307361 w 607038"/>
              <a:gd name="connsiteY12" fmla="*/ 476410 h 583986"/>
              <a:gd name="connsiteX13" fmla="*/ 268941 w 607038"/>
              <a:gd name="connsiteY13" fmla="*/ 583986 h 583986"/>
              <a:gd name="connsiteX14" fmla="*/ 76840 w 607038"/>
              <a:gd name="connsiteY14" fmla="*/ 583986 h 583986"/>
              <a:gd name="connsiteX15" fmla="*/ 15368 w 607038"/>
              <a:gd name="connsiteY15" fmla="*/ 476410 h 583986"/>
              <a:gd name="connsiteX16" fmla="*/ 0 w 607038"/>
              <a:gd name="connsiteY16" fmla="*/ 84524 h 58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7038" h="583986">
                <a:moveTo>
                  <a:pt x="0" y="84524"/>
                </a:moveTo>
                <a:lnTo>
                  <a:pt x="115260" y="7684"/>
                </a:lnTo>
                <a:lnTo>
                  <a:pt x="276625" y="7684"/>
                </a:lnTo>
                <a:lnTo>
                  <a:pt x="476410" y="0"/>
                </a:lnTo>
                <a:lnTo>
                  <a:pt x="583986" y="0"/>
                </a:lnTo>
                <a:lnTo>
                  <a:pt x="607038" y="53788"/>
                </a:lnTo>
                <a:lnTo>
                  <a:pt x="607038" y="145996"/>
                </a:lnTo>
                <a:lnTo>
                  <a:pt x="522514" y="215153"/>
                </a:lnTo>
                <a:lnTo>
                  <a:pt x="391885" y="192101"/>
                </a:lnTo>
                <a:lnTo>
                  <a:pt x="315045" y="169049"/>
                </a:lnTo>
                <a:lnTo>
                  <a:pt x="307361" y="268941"/>
                </a:lnTo>
                <a:lnTo>
                  <a:pt x="338097" y="399570"/>
                </a:lnTo>
                <a:lnTo>
                  <a:pt x="307361" y="476410"/>
                </a:lnTo>
                <a:lnTo>
                  <a:pt x="268941" y="583986"/>
                </a:lnTo>
                <a:lnTo>
                  <a:pt x="76840" y="583986"/>
                </a:lnTo>
                <a:lnTo>
                  <a:pt x="15368" y="476410"/>
                </a:lnTo>
                <a:lnTo>
                  <a:pt x="0" y="84524"/>
                </a:lnTo>
                <a:close/>
              </a:path>
            </a:pathLst>
          </a:custGeom>
          <a:pattFill prst="plaid">
            <a:fgClr>
              <a:srgbClr val="F3740B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3" name="Freeform 122"/>
          <p:cNvSpPr/>
          <p:nvPr/>
        </p:nvSpPr>
        <p:spPr>
          <a:xfrm>
            <a:off x="9067328" y="1920466"/>
            <a:ext cx="383882" cy="1126672"/>
          </a:xfrm>
          <a:custGeom>
            <a:avLst/>
            <a:gdLst>
              <a:gd name="connsiteX0" fmla="*/ 46104 w 253573"/>
              <a:gd name="connsiteY0" fmla="*/ 38420 h 653143"/>
              <a:gd name="connsiteX1" fmla="*/ 184417 w 253573"/>
              <a:gd name="connsiteY1" fmla="*/ 0 h 653143"/>
              <a:gd name="connsiteX2" fmla="*/ 253573 w 253573"/>
              <a:gd name="connsiteY2" fmla="*/ 69156 h 653143"/>
              <a:gd name="connsiteX3" fmla="*/ 253573 w 253573"/>
              <a:gd name="connsiteY3" fmla="*/ 222837 h 653143"/>
              <a:gd name="connsiteX4" fmla="*/ 253573 w 253573"/>
              <a:gd name="connsiteY4" fmla="*/ 338097 h 653143"/>
              <a:gd name="connsiteX5" fmla="*/ 253573 w 253573"/>
              <a:gd name="connsiteY5" fmla="*/ 430306 h 653143"/>
              <a:gd name="connsiteX6" fmla="*/ 238205 w 253573"/>
              <a:gd name="connsiteY6" fmla="*/ 599354 h 653143"/>
              <a:gd name="connsiteX7" fmla="*/ 145996 w 253573"/>
              <a:gd name="connsiteY7" fmla="*/ 653143 h 653143"/>
              <a:gd name="connsiteX8" fmla="*/ 0 w 253573"/>
              <a:gd name="connsiteY8" fmla="*/ 599354 h 653143"/>
              <a:gd name="connsiteX9" fmla="*/ 7684 w 253573"/>
              <a:gd name="connsiteY9" fmla="*/ 368833 h 653143"/>
              <a:gd name="connsiteX10" fmla="*/ 7684 w 253573"/>
              <a:gd name="connsiteY10" fmla="*/ 215153 h 653143"/>
              <a:gd name="connsiteX11" fmla="*/ 46104 w 253573"/>
              <a:gd name="connsiteY11" fmla="*/ 38420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73" h="653143">
                <a:moveTo>
                  <a:pt x="46104" y="38420"/>
                </a:moveTo>
                <a:lnTo>
                  <a:pt x="184417" y="0"/>
                </a:lnTo>
                <a:lnTo>
                  <a:pt x="253573" y="69156"/>
                </a:lnTo>
                <a:lnTo>
                  <a:pt x="253573" y="222837"/>
                </a:lnTo>
                <a:lnTo>
                  <a:pt x="253573" y="338097"/>
                </a:lnTo>
                <a:lnTo>
                  <a:pt x="253573" y="430306"/>
                </a:lnTo>
                <a:lnTo>
                  <a:pt x="238205" y="599354"/>
                </a:lnTo>
                <a:lnTo>
                  <a:pt x="145996" y="653143"/>
                </a:lnTo>
                <a:lnTo>
                  <a:pt x="0" y="599354"/>
                </a:lnTo>
                <a:lnTo>
                  <a:pt x="7684" y="368833"/>
                </a:lnTo>
                <a:lnTo>
                  <a:pt x="7684" y="215153"/>
                </a:lnTo>
                <a:lnTo>
                  <a:pt x="46104" y="38420"/>
                </a:lnTo>
                <a:close/>
              </a:path>
            </a:pathLst>
          </a:custGeom>
          <a:pattFill prst="ltUpDiag">
            <a:fgClr>
              <a:srgbClr val="4F81BD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ideas for one DAG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4057" y="3683087"/>
            <a:ext cx="10222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Identify </a:t>
            </a:r>
            <a:r>
              <a:rPr lang="en-US" sz="2800" i="1" dirty="0"/>
              <a:t>troublesome tasks </a:t>
            </a:r>
            <a:r>
              <a:rPr lang="en-US" sz="2800" dirty="0"/>
              <a:t>and place them </a:t>
            </a:r>
            <a:r>
              <a:rPr lang="en-US" sz="2800" i="1" dirty="0"/>
              <a:t>first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Systematically place tasks to avoid dead-ends</a:t>
            </a:r>
          </a:p>
        </p:txBody>
      </p:sp>
      <p:sp>
        <p:nvSpPr>
          <p:cNvPr id="4" name="Freeform 3"/>
          <p:cNvSpPr/>
          <p:nvPr/>
        </p:nvSpPr>
        <p:spPr>
          <a:xfrm>
            <a:off x="4502074" y="1994636"/>
            <a:ext cx="383882" cy="1126672"/>
          </a:xfrm>
          <a:custGeom>
            <a:avLst/>
            <a:gdLst>
              <a:gd name="connsiteX0" fmla="*/ 46104 w 253573"/>
              <a:gd name="connsiteY0" fmla="*/ 38420 h 653143"/>
              <a:gd name="connsiteX1" fmla="*/ 184417 w 253573"/>
              <a:gd name="connsiteY1" fmla="*/ 0 h 653143"/>
              <a:gd name="connsiteX2" fmla="*/ 253573 w 253573"/>
              <a:gd name="connsiteY2" fmla="*/ 69156 h 653143"/>
              <a:gd name="connsiteX3" fmla="*/ 253573 w 253573"/>
              <a:gd name="connsiteY3" fmla="*/ 222837 h 653143"/>
              <a:gd name="connsiteX4" fmla="*/ 253573 w 253573"/>
              <a:gd name="connsiteY4" fmla="*/ 338097 h 653143"/>
              <a:gd name="connsiteX5" fmla="*/ 253573 w 253573"/>
              <a:gd name="connsiteY5" fmla="*/ 430306 h 653143"/>
              <a:gd name="connsiteX6" fmla="*/ 238205 w 253573"/>
              <a:gd name="connsiteY6" fmla="*/ 599354 h 653143"/>
              <a:gd name="connsiteX7" fmla="*/ 145996 w 253573"/>
              <a:gd name="connsiteY7" fmla="*/ 653143 h 653143"/>
              <a:gd name="connsiteX8" fmla="*/ 0 w 253573"/>
              <a:gd name="connsiteY8" fmla="*/ 599354 h 653143"/>
              <a:gd name="connsiteX9" fmla="*/ 7684 w 253573"/>
              <a:gd name="connsiteY9" fmla="*/ 368833 h 653143"/>
              <a:gd name="connsiteX10" fmla="*/ 7684 w 253573"/>
              <a:gd name="connsiteY10" fmla="*/ 215153 h 653143"/>
              <a:gd name="connsiteX11" fmla="*/ 46104 w 253573"/>
              <a:gd name="connsiteY11" fmla="*/ 38420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73" h="653143">
                <a:moveTo>
                  <a:pt x="46104" y="38420"/>
                </a:moveTo>
                <a:lnTo>
                  <a:pt x="184417" y="0"/>
                </a:lnTo>
                <a:lnTo>
                  <a:pt x="253573" y="69156"/>
                </a:lnTo>
                <a:lnTo>
                  <a:pt x="253573" y="222837"/>
                </a:lnTo>
                <a:lnTo>
                  <a:pt x="253573" y="338097"/>
                </a:lnTo>
                <a:lnTo>
                  <a:pt x="253573" y="430306"/>
                </a:lnTo>
                <a:lnTo>
                  <a:pt x="238205" y="599354"/>
                </a:lnTo>
                <a:lnTo>
                  <a:pt x="145996" y="653143"/>
                </a:lnTo>
                <a:lnTo>
                  <a:pt x="0" y="599354"/>
                </a:lnTo>
                <a:lnTo>
                  <a:pt x="7684" y="368833"/>
                </a:lnTo>
                <a:lnTo>
                  <a:pt x="7684" y="215153"/>
                </a:lnTo>
                <a:lnTo>
                  <a:pt x="46104" y="38420"/>
                </a:lnTo>
                <a:close/>
              </a:path>
            </a:pathLst>
          </a:custGeom>
          <a:pattFill prst="ltUpDiag">
            <a:fgClr>
              <a:srgbClr val="4F81BD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775560" y="2542779"/>
            <a:ext cx="649393" cy="831528"/>
          </a:xfrm>
          <a:custGeom>
            <a:avLst/>
            <a:gdLst>
              <a:gd name="connsiteX0" fmla="*/ 0 w 607038"/>
              <a:gd name="connsiteY0" fmla="*/ 84524 h 583986"/>
              <a:gd name="connsiteX1" fmla="*/ 115260 w 607038"/>
              <a:gd name="connsiteY1" fmla="*/ 7684 h 583986"/>
              <a:gd name="connsiteX2" fmla="*/ 276625 w 607038"/>
              <a:gd name="connsiteY2" fmla="*/ 7684 h 583986"/>
              <a:gd name="connsiteX3" fmla="*/ 476410 w 607038"/>
              <a:gd name="connsiteY3" fmla="*/ 0 h 583986"/>
              <a:gd name="connsiteX4" fmla="*/ 583986 w 607038"/>
              <a:gd name="connsiteY4" fmla="*/ 0 h 583986"/>
              <a:gd name="connsiteX5" fmla="*/ 607038 w 607038"/>
              <a:gd name="connsiteY5" fmla="*/ 53788 h 583986"/>
              <a:gd name="connsiteX6" fmla="*/ 607038 w 607038"/>
              <a:gd name="connsiteY6" fmla="*/ 145996 h 583986"/>
              <a:gd name="connsiteX7" fmla="*/ 522514 w 607038"/>
              <a:gd name="connsiteY7" fmla="*/ 215153 h 583986"/>
              <a:gd name="connsiteX8" fmla="*/ 391885 w 607038"/>
              <a:gd name="connsiteY8" fmla="*/ 192101 h 583986"/>
              <a:gd name="connsiteX9" fmla="*/ 315045 w 607038"/>
              <a:gd name="connsiteY9" fmla="*/ 169049 h 583986"/>
              <a:gd name="connsiteX10" fmla="*/ 307361 w 607038"/>
              <a:gd name="connsiteY10" fmla="*/ 268941 h 583986"/>
              <a:gd name="connsiteX11" fmla="*/ 338097 w 607038"/>
              <a:gd name="connsiteY11" fmla="*/ 399570 h 583986"/>
              <a:gd name="connsiteX12" fmla="*/ 307361 w 607038"/>
              <a:gd name="connsiteY12" fmla="*/ 476410 h 583986"/>
              <a:gd name="connsiteX13" fmla="*/ 268941 w 607038"/>
              <a:gd name="connsiteY13" fmla="*/ 583986 h 583986"/>
              <a:gd name="connsiteX14" fmla="*/ 76840 w 607038"/>
              <a:gd name="connsiteY14" fmla="*/ 583986 h 583986"/>
              <a:gd name="connsiteX15" fmla="*/ 15368 w 607038"/>
              <a:gd name="connsiteY15" fmla="*/ 476410 h 583986"/>
              <a:gd name="connsiteX16" fmla="*/ 0 w 607038"/>
              <a:gd name="connsiteY16" fmla="*/ 84524 h 58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7038" h="583986">
                <a:moveTo>
                  <a:pt x="0" y="84524"/>
                </a:moveTo>
                <a:lnTo>
                  <a:pt x="115260" y="7684"/>
                </a:lnTo>
                <a:lnTo>
                  <a:pt x="276625" y="7684"/>
                </a:lnTo>
                <a:lnTo>
                  <a:pt x="476410" y="0"/>
                </a:lnTo>
                <a:lnTo>
                  <a:pt x="583986" y="0"/>
                </a:lnTo>
                <a:lnTo>
                  <a:pt x="607038" y="53788"/>
                </a:lnTo>
                <a:lnTo>
                  <a:pt x="607038" y="145996"/>
                </a:lnTo>
                <a:lnTo>
                  <a:pt x="522514" y="215153"/>
                </a:lnTo>
                <a:lnTo>
                  <a:pt x="391885" y="192101"/>
                </a:lnTo>
                <a:lnTo>
                  <a:pt x="315045" y="169049"/>
                </a:lnTo>
                <a:lnTo>
                  <a:pt x="307361" y="268941"/>
                </a:lnTo>
                <a:lnTo>
                  <a:pt x="338097" y="399570"/>
                </a:lnTo>
                <a:lnTo>
                  <a:pt x="307361" y="476410"/>
                </a:lnTo>
                <a:lnTo>
                  <a:pt x="268941" y="583986"/>
                </a:lnTo>
                <a:lnTo>
                  <a:pt x="76840" y="583986"/>
                </a:lnTo>
                <a:lnTo>
                  <a:pt x="15368" y="476410"/>
                </a:lnTo>
                <a:lnTo>
                  <a:pt x="0" y="84524"/>
                </a:lnTo>
                <a:close/>
              </a:path>
            </a:pathLst>
          </a:custGeom>
          <a:pattFill prst="plaid">
            <a:fgClr>
              <a:srgbClr val="F3740B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627120" y="1383792"/>
            <a:ext cx="1316736" cy="542544"/>
          </a:xfrm>
          <a:custGeom>
            <a:avLst/>
            <a:gdLst>
              <a:gd name="connsiteX0" fmla="*/ 0 w 1316736"/>
              <a:gd name="connsiteY0" fmla="*/ 487680 h 542544"/>
              <a:gd name="connsiteX1" fmla="*/ 36576 w 1316736"/>
              <a:gd name="connsiteY1" fmla="*/ 213360 h 542544"/>
              <a:gd name="connsiteX2" fmla="*/ 91440 w 1316736"/>
              <a:gd name="connsiteY2" fmla="*/ 12192 h 542544"/>
              <a:gd name="connsiteX3" fmla="*/ 329184 w 1316736"/>
              <a:gd name="connsiteY3" fmla="*/ 18288 h 542544"/>
              <a:gd name="connsiteX4" fmla="*/ 347472 w 1316736"/>
              <a:gd name="connsiteY4" fmla="*/ 128016 h 542544"/>
              <a:gd name="connsiteX5" fmla="*/ 457200 w 1316736"/>
              <a:gd name="connsiteY5" fmla="*/ 164592 h 542544"/>
              <a:gd name="connsiteX6" fmla="*/ 609600 w 1316736"/>
              <a:gd name="connsiteY6" fmla="*/ 0 h 542544"/>
              <a:gd name="connsiteX7" fmla="*/ 786384 w 1316736"/>
              <a:gd name="connsiteY7" fmla="*/ 0 h 542544"/>
              <a:gd name="connsiteX8" fmla="*/ 829056 w 1316736"/>
              <a:gd name="connsiteY8" fmla="*/ 146304 h 542544"/>
              <a:gd name="connsiteX9" fmla="*/ 926592 w 1316736"/>
              <a:gd name="connsiteY9" fmla="*/ 231648 h 542544"/>
              <a:gd name="connsiteX10" fmla="*/ 1042416 w 1316736"/>
              <a:gd name="connsiteY10" fmla="*/ 256032 h 542544"/>
              <a:gd name="connsiteX11" fmla="*/ 1194816 w 1316736"/>
              <a:gd name="connsiteY11" fmla="*/ 262128 h 542544"/>
              <a:gd name="connsiteX12" fmla="*/ 1316736 w 1316736"/>
              <a:gd name="connsiteY12" fmla="*/ 377952 h 542544"/>
              <a:gd name="connsiteX13" fmla="*/ 1316736 w 1316736"/>
              <a:gd name="connsiteY13" fmla="*/ 499872 h 542544"/>
              <a:gd name="connsiteX14" fmla="*/ 1139952 w 1316736"/>
              <a:gd name="connsiteY14" fmla="*/ 530352 h 542544"/>
              <a:gd name="connsiteX15" fmla="*/ 999744 w 1316736"/>
              <a:gd name="connsiteY15" fmla="*/ 530352 h 542544"/>
              <a:gd name="connsiteX16" fmla="*/ 969264 w 1316736"/>
              <a:gd name="connsiteY16" fmla="*/ 286512 h 542544"/>
              <a:gd name="connsiteX17" fmla="*/ 755904 w 1316736"/>
              <a:gd name="connsiteY17" fmla="*/ 225552 h 542544"/>
              <a:gd name="connsiteX18" fmla="*/ 335280 w 1316736"/>
              <a:gd name="connsiteY18" fmla="*/ 249936 h 542544"/>
              <a:gd name="connsiteX19" fmla="*/ 219456 w 1316736"/>
              <a:gd name="connsiteY19" fmla="*/ 298704 h 542544"/>
              <a:gd name="connsiteX20" fmla="*/ 243840 w 1316736"/>
              <a:gd name="connsiteY20" fmla="*/ 402336 h 542544"/>
              <a:gd name="connsiteX21" fmla="*/ 121920 w 1316736"/>
              <a:gd name="connsiteY21" fmla="*/ 542544 h 542544"/>
              <a:gd name="connsiteX22" fmla="*/ 0 w 1316736"/>
              <a:gd name="connsiteY22" fmla="*/ 487680 h 54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16736" h="542544">
                <a:moveTo>
                  <a:pt x="0" y="487680"/>
                </a:moveTo>
                <a:lnTo>
                  <a:pt x="36576" y="213360"/>
                </a:lnTo>
                <a:lnTo>
                  <a:pt x="91440" y="12192"/>
                </a:lnTo>
                <a:lnTo>
                  <a:pt x="329184" y="18288"/>
                </a:lnTo>
                <a:lnTo>
                  <a:pt x="347472" y="128016"/>
                </a:lnTo>
                <a:lnTo>
                  <a:pt x="457200" y="164592"/>
                </a:lnTo>
                <a:lnTo>
                  <a:pt x="609600" y="0"/>
                </a:lnTo>
                <a:lnTo>
                  <a:pt x="786384" y="0"/>
                </a:lnTo>
                <a:lnTo>
                  <a:pt x="829056" y="146304"/>
                </a:lnTo>
                <a:lnTo>
                  <a:pt x="926592" y="231648"/>
                </a:lnTo>
                <a:lnTo>
                  <a:pt x="1042416" y="256032"/>
                </a:lnTo>
                <a:lnTo>
                  <a:pt x="1194816" y="262128"/>
                </a:lnTo>
                <a:lnTo>
                  <a:pt x="1316736" y="377952"/>
                </a:lnTo>
                <a:lnTo>
                  <a:pt x="1316736" y="499872"/>
                </a:lnTo>
                <a:lnTo>
                  <a:pt x="1139952" y="530352"/>
                </a:lnTo>
                <a:lnTo>
                  <a:pt x="999744" y="530352"/>
                </a:lnTo>
                <a:lnTo>
                  <a:pt x="969264" y="286512"/>
                </a:lnTo>
                <a:lnTo>
                  <a:pt x="755904" y="225552"/>
                </a:lnTo>
                <a:lnTo>
                  <a:pt x="335280" y="249936"/>
                </a:lnTo>
                <a:lnTo>
                  <a:pt x="219456" y="298704"/>
                </a:lnTo>
                <a:lnTo>
                  <a:pt x="243840" y="402336"/>
                </a:lnTo>
                <a:lnTo>
                  <a:pt x="121920" y="542544"/>
                </a:lnTo>
                <a:lnTo>
                  <a:pt x="0" y="487680"/>
                </a:lnTo>
                <a:close/>
              </a:path>
            </a:pathLst>
          </a:custGeom>
          <a:pattFill prst="solidDmnd">
            <a:fgClr>
              <a:srgbClr val="92D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662979" y="1656678"/>
            <a:ext cx="919779" cy="919778"/>
          </a:xfrm>
          <a:custGeom>
            <a:avLst/>
            <a:gdLst>
              <a:gd name="connsiteX0" fmla="*/ 258183 w 919779"/>
              <a:gd name="connsiteY0" fmla="*/ 0 h 919778"/>
              <a:gd name="connsiteX1" fmla="*/ 887506 w 919779"/>
              <a:gd name="connsiteY1" fmla="*/ 32273 h 919778"/>
              <a:gd name="connsiteX2" fmla="*/ 828339 w 919779"/>
              <a:gd name="connsiteY2" fmla="*/ 322729 h 919778"/>
              <a:gd name="connsiteX3" fmla="*/ 919779 w 919779"/>
              <a:gd name="connsiteY3" fmla="*/ 489473 h 919778"/>
              <a:gd name="connsiteX4" fmla="*/ 812202 w 919779"/>
              <a:gd name="connsiteY4" fmla="*/ 629322 h 919778"/>
              <a:gd name="connsiteX5" fmla="*/ 758414 w 919779"/>
              <a:gd name="connsiteY5" fmla="*/ 758414 h 919778"/>
              <a:gd name="connsiteX6" fmla="*/ 96819 w 919779"/>
              <a:gd name="connsiteY6" fmla="*/ 919778 h 919778"/>
              <a:gd name="connsiteX7" fmla="*/ 0 w 919779"/>
              <a:gd name="connsiteY7" fmla="*/ 763793 h 919778"/>
              <a:gd name="connsiteX8" fmla="*/ 64546 w 919779"/>
              <a:gd name="connsiteY8" fmla="*/ 527124 h 919778"/>
              <a:gd name="connsiteX9" fmla="*/ 155986 w 919779"/>
              <a:gd name="connsiteY9" fmla="*/ 398033 h 919778"/>
              <a:gd name="connsiteX10" fmla="*/ 258183 w 919779"/>
              <a:gd name="connsiteY10" fmla="*/ 0 h 91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9779" h="919778">
                <a:moveTo>
                  <a:pt x="258183" y="0"/>
                </a:moveTo>
                <a:lnTo>
                  <a:pt x="887506" y="32273"/>
                </a:lnTo>
                <a:lnTo>
                  <a:pt x="828339" y="322729"/>
                </a:lnTo>
                <a:lnTo>
                  <a:pt x="919779" y="489473"/>
                </a:lnTo>
                <a:lnTo>
                  <a:pt x="812202" y="629322"/>
                </a:lnTo>
                <a:lnTo>
                  <a:pt x="758414" y="758414"/>
                </a:lnTo>
                <a:lnTo>
                  <a:pt x="96819" y="919778"/>
                </a:lnTo>
                <a:lnTo>
                  <a:pt x="0" y="763793"/>
                </a:lnTo>
                <a:lnTo>
                  <a:pt x="64546" y="527124"/>
                </a:lnTo>
                <a:lnTo>
                  <a:pt x="155986" y="398033"/>
                </a:lnTo>
                <a:lnTo>
                  <a:pt x="258183" y="0"/>
                </a:lnTo>
                <a:close/>
              </a:path>
            </a:pathLst>
          </a:custGeom>
          <a:pattFill prst="lgConfetti">
            <a:fgClr>
              <a:srgbClr val="FF0000"/>
            </a:fgClr>
            <a:bgClr>
              <a:schemeClr val="tx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otched Right Arrow 8"/>
          <p:cNvSpPr/>
          <p:nvPr/>
        </p:nvSpPr>
        <p:spPr>
          <a:xfrm>
            <a:off x="3023095" y="2277391"/>
            <a:ext cx="457200" cy="3484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577583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75703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73823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71943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68183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0966" y="158956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</p:txBody>
      </p:sp>
      <p:sp>
        <p:nvSpPr>
          <p:cNvPr id="16" name="Oval 15"/>
          <p:cNvSpPr/>
          <p:nvPr/>
        </p:nvSpPr>
        <p:spPr>
          <a:xfrm>
            <a:off x="1821423" y="20385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248143" y="20385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019543" y="22671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768083" y="2571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768083" y="2762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768083" y="2952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768083" y="3143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095743" y="2571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095743" y="2762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15783" y="2571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415783" y="2762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415783" y="2952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411365" y="2277391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1634447" y="232433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0" name="Straight Arrow Connector 29"/>
          <p:cNvCxnSpPr>
            <a:stCxn id="10" idx="4"/>
            <a:endCxn id="16" idx="1"/>
          </p:cNvCxnSpPr>
          <p:nvPr/>
        </p:nvCxnSpPr>
        <p:spPr>
          <a:xfrm>
            <a:off x="1653783" y="1886185"/>
            <a:ext cx="18995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4"/>
            <a:endCxn id="16" idx="0"/>
          </p:cNvCxnSpPr>
          <p:nvPr/>
        </p:nvCxnSpPr>
        <p:spPr>
          <a:xfrm>
            <a:off x="1851903" y="1886185"/>
            <a:ext cx="45720" cy="15240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" idx="4"/>
            <a:endCxn id="16" idx="7"/>
          </p:cNvCxnSpPr>
          <p:nvPr/>
        </p:nvCxnSpPr>
        <p:spPr>
          <a:xfrm flipH="1">
            <a:off x="1951505" y="1886185"/>
            <a:ext cx="985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4"/>
            <a:endCxn id="17" idx="1"/>
          </p:cNvCxnSpPr>
          <p:nvPr/>
        </p:nvCxnSpPr>
        <p:spPr>
          <a:xfrm>
            <a:off x="2248143" y="1886185"/>
            <a:ext cx="223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4" idx="4"/>
            <a:endCxn id="17" idx="6"/>
          </p:cNvCxnSpPr>
          <p:nvPr/>
        </p:nvCxnSpPr>
        <p:spPr>
          <a:xfrm flipH="1">
            <a:off x="2400543" y="1886185"/>
            <a:ext cx="243840" cy="22860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7" idx="3"/>
            <a:endCxn id="18" idx="6"/>
          </p:cNvCxnSpPr>
          <p:nvPr/>
        </p:nvCxnSpPr>
        <p:spPr>
          <a:xfrm flipH="1">
            <a:off x="2171943" y="2168667"/>
            <a:ext cx="985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" idx="5"/>
            <a:endCxn id="28" idx="1"/>
          </p:cNvCxnSpPr>
          <p:nvPr/>
        </p:nvCxnSpPr>
        <p:spPr>
          <a:xfrm>
            <a:off x="2378225" y="2168667"/>
            <a:ext cx="55458" cy="131042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8" idx="4"/>
            <a:endCxn id="25" idx="0"/>
          </p:cNvCxnSpPr>
          <p:nvPr/>
        </p:nvCxnSpPr>
        <p:spPr>
          <a:xfrm>
            <a:off x="2487565" y="2429791"/>
            <a:ext cx="4418" cy="142194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8" idx="4"/>
            <a:endCxn id="23" idx="1"/>
          </p:cNvCxnSpPr>
          <p:nvPr/>
        </p:nvCxnSpPr>
        <p:spPr>
          <a:xfrm>
            <a:off x="2095743" y="2419585"/>
            <a:ext cx="223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8" idx="3"/>
            <a:endCxn id="23" idx="7"/>
          </p:cNvCxnSpPr>
          <p:nvPr/>
        </p:nvCxnSpPr>
        <p:spPr>
          <a:xfrm flipH="1">
            <a:off x="2225825" y="2407473"/>
            <a:ext cx="207858" cy="18683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6" idx="4"/>
            <a:endCxn id="29" idx="7"/>
          </p:cNvCxnSpPr>
          <p:nvPr/>
        </p:nvCxnSpPr>
        <p:spPr>
          <a:xfrm flipH="1">
            <a:off x="1764529" y="2190985"/>
            <a:ext cx="133094" cy="15566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9" idx="4"/>
            <a:endCxn id="19" idx="1"/>
          </p:cNvCxnSpPr>
          <p:nvPr/>
        </p:nvCxnSpPr>
        <p:spPr>
          <a:xfrm>
            <a:off x="1710647" y="2476735"/>
            <a:ext cx="79754" cy="11756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9" idx="7"/>
            <a:endCxn id="23" idx="2"/>
          </p:cNvCxnSpPr>
          <p:nvPr/>
        </p:nvCxnSpPr>
        <p:spPr>
          <a:xfrm>
            <a:off x="1764529" y="2346653"/>
            <a:ext cx="331214" cy="301532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42"/>
          <p:cNvSpPr/>
          <p:nvPr/>
        </p:nvSpPr>
        <p:spPr>
          <a:xfrm>
            <a:off x="1637609" y="2681482"/>
            <a:ext cx="146162" cy="161365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2000764" y="2681483"/>
            <a:ext cx="94979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2344514" y="2664300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2344514" y="2866579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1676995" y="2866579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1675802" y="3075529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5691504" y="1688119"/>
            <a:ext cx="1461827" cy="1799806"/>
            <a:chOff x="4011407" y="1640955"/>
            <a:chExt cx="1461827" cy="1799806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4377679" y="3076113"/>
              <a:ext cx="109555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604560" y="3009874"/>
              <a:ext cx="679673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dirty="0">
                  <a:latin typeface="Segoe"/>
                </a:rPr>
                <a:t>time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 rot="16200000">
              <a:off x="3436570" y="2215792"/>
              <a:ext cx="1580561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dirty="0">
                  <a:latin typeface="Segoe"/>
                </a:rPr>
                <a:t>resources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V="1">
              <a:off x="4446638" y="1719126"/>
              <a:ext cx="0" cy="139458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Oval 53"/>
          <p:cNvSpPr/>
          <p:nvPr/>
        </p:nvSpPr>
        <p:spPr>
          <a:xfrm>
            <a:off x="3696724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3894844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4092964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4291084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4687324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00107" y="158956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60" name="Oval 59"/>
          <p:cNvSpPr/>
          <p:nvPr/>
        </p:nvSpPr>
        <p:spPr>
          <a:xfrm>
            <a:off x="3940564" y="20385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4367284" y="20385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4138684" y="22671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87224" y="2571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887224" y="2762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3887224" y="2952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3887224" y="3143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214884" y="2571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214884" y="2762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534924" y="2571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534924" y="2762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4534924" y="2952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4530506" y="2277391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3753588" y="232433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4" name="Straight Arrow Connector 73"/>
          <p:cNvCxnSpPr>
            <a:stCxn id="54" idx="4"/>
            <a:endCxn id="60" idx="1"/>
          </p:cNvCxnSpPr>
          <p:nvPr/>
        </p:nvCxnSpPr>
        <p:spPr>
          <a:xfrm>
            <a:off x="3772924" y="1886185"/>
            <a:ext cx="18995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55" idx="4"/>
            <a:endCxn id="60" idx="0"/>
          </p:cNvCxnSpPr>
          <p:nvPr/>
        </p:nvCxnSpPr>
        <p:spPr>
          <a:xfrm>
            <a:off x="3971044" y="1886185"/>
            <a:ext cx="45720" cy="15240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56" idx="4"/>
            <a:endCxn id="60" idx="7"/>
          </p:cNvCxnSpPr>
          <p:nvPr/>
        </p:nvCxnSpPr>
        <p:spPr>
          <a:xfrm flipH="1">
            <a:off x="4070646" y="1886185"/>
            <a:ext cx="985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57" idx="4"/>
            <a:endCxn id="61" idx="1"/>
          </p:cNvCxnSpPr>
          <p:nvPr/>
        </p:nvCxnSpPr>
        <p:spPr>
          <a:xfrm>
            <a:off x="4367284" y="1886185"/>
            <a:ext cx="223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58" idx="4"/>
            <a:endCxn id="61" idx="6"/>
          </p:cNvCxnSpPr>
          <p:nvPr/>
        </p:nvCxnSpPr>
        <p:spPr>
          <a:xfrm flipH="1">
            <a:off x="4519684" y="1886185"/>
            <a:ext cx="243840" cy="22860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61" idx="3"/>
            <a:endCxn id="62" idx="6"/>
          </p:cNvCxnSpPr>
          <p:nvPr/>
        </p:nvCxnSpPr>
        <p:spPr>
          <a:xfrm flipH="1">
            <a:off x="4291084" y="2168667"/>
            <a:ext cx="985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61" idx="5"/>
            <a:endCxn id="72" idx="1"/>
          </p:cNvCxnSpPr>
          <p:nvPr/>
        </p:nvCxnSpPr>
        <p:spPr>
          <a:xfrm>
            <a:off x="4497366" y="2168667"/>
            <a:ext cx="55458" cy="131042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2" idx="4"/>
            <a:endCxn id="69" idx="0"/>
          </p:cNvCxnSpPr>
          <p:nvPr/>
        </p:nvCxnSpPr>
        <p:spPr>
          <a:xfrm>
            <a:off x="4606706" y="2429791"/>
            <a:ext cx="4418" cy="142194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2" idx="4"/>
            <a:endCxn id="67" idx="1"/>
          </p:cNvCxnSpPr>
          <p:nvPr/>
        </p:nvCxnSpPr>
        <p:spPr>
          <a:xfrm>
            <a:off x="4214884" y="2419585"/>
            <a:ext cx="223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2" idx="3"/>
            <a:endCxn id="67" idx="7"/>
          </p:cNvCxnSpPr>
          <p:nvPr/>
        </p:nvCxnSpPr>
        <p:spPr>
          <a:xfrm flipH="1">
            <a:off x="4344966" y="2407473"/>
            <a:ext cx="207858" cy="18683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60" idx="4"/>
            <a:endCxn id="73" idx="7"/>
          </p:cNvCxnSpPr>
          <p:nvPr/>
        </p:nvCxnSpPr>
        <p:spPr>
          <a:xfrm flipH="1">
            <a:off x="3883670" y="2190985"/>
            <a:ext cx="133094" cy="15566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3" idx="4"/>
            <a:endCxn id="63" idx="1"/>
          </p:cNvCxnSpPr>
          <p:nvPr/>
        </p:nvCxnSpPr>
        <p:spPr>
          <a:xfrm>
            <a:off x="3829788" y="2476735"/>
            <a:ext cx="79754" cy="11756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73" idx="7"/>
            <a:endCxn id="67" idx="2"/>
          </p:cNvCxnSpPr>
          <p:nvPr/>
        </p:nvCxnSpPr>
        <p:spPr>
          <a:xfrm>
            <a:off x="3883670" y="2346653"/>
            <a:ext cx="331214" cy="301532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Freeform 86"/>
          <p:cNvSpPr/>
          <p:nvPr/>
        </p:nvSpPr>
        <p:spPr>
          <a:xfrm>
            <a:off x="3756750" y="2681482"/>
            <a:ext cx="146162" cy="161365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4119905" y="2681483"/>
            <a:ext cx="94979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4463655" y="2664300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4463655" y="2866579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3796136" y="2866579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" name="Freeform 91"/>
          <p:cNvSpPr/>
          <p:nvPr/>
        </p:nvSpPr>
        <p:spPr>
          <a:xfrm>
            <a:off x="3794943" y="3075529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3" name="Notched Right Arrow 92"/>
          <p:cNvSpPr/>
          <p:nvPr/>
        </p:nvSpPr>
        <p:spPr>
          <a:xfrm>
            <a:off x="4900301" y="2287856"/>
            <a:ext cx="457200" cy="3484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6" name="Oval 95"/>
          <p:cNvSpPr>
            <a:spLocks noChangeAspect="1"/>
          </p:cNvSpPr>
          <p:nvPr/>
        </p:nvSpPr>
        <p:spPr>
          <a:xfrm>
            <a:off x="3847403" y="1942793"/>
            <a:ext cx="274320" cy="2743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4304407" y="1971433"/>
            <a:ext cx="274320" cy="2743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98304" y="2050889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2613903" y="2050889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0" name="Straight Arrow Connector 99"/>
          <p:cNvCxnSpPr>
            <a:stCxn id="14" idx="5"/>
            <a:endCxn id="99" idx="7"/>
          </p:cNvCxnSpPr>
          <p:nvPr/>
        </p:nvCxnSpPr>
        <p:spPr>
          <a:xfrm>
            <a:off x="2698265" y="1863867"/>
            <a:ext cx="45720" cy="20934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58" idx="5"/>
            <a:endCxn id="98" idx="7"/>
          </p:cNvCxnSpPr>
          <p:nvPr/>
        </p:nvCxnSpPr>
        <p:spPr>
          <a:xfrm>
            <a:off x="4817406" y="1863867"/>
            <a:ext cx="10980" cy="20934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99" idx="3"/>
            <a:endCxn id="28" idx="7"/>
          </p:cNvCxnSpPr>
          <p:nvPr/>
        </p:nvCxnSpPr>
        <p:spPr>
          <a:xfrm flipH="1">
            <a:off x="2541447" y="2180971"/>
            <a:ext cx="94774" cy="11873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98" idx="3"/>
            <a:endCxn id="72" idx="7"/>
          </p:cNvCxnSpPr>
          <p:nvPr/>
        </p:nvCxnSpPr>
        <p:spPr>
          <a:xfrm flipH="1">
            <a:off x="4660588" y="2180971"/>
            <a:ext cx="60034" cy="11873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/>
          <p:cNvSpPr/>
          <p:nvPr/>
        </p:nvSpPr>
        <p:spPr>
          <a:xfrm>
            <a:off x="2114383" y="1418181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5" name="Straight Arrow Connector 104"/>
          <p:cNvCxnSpPr>
            <a:stCxn id="104" idx="4"/>
            <a:endCxn id="13" idx="0"/>
          </p:cNvCxnSpPr>
          <p:nvPr/>
        </p:nvCxnSpPr>
        <p:spPr>
          <a:xfrm>
            <a:off x="2190583" y="1570581"/>
            <a:ext cx="57560" cy="163204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104" idx="3"/>
            <a:endCxn id="12" idx="0"/>
          </p:cNvCxnSpPr>
          <p:nvPr/>
        </p:nvCxnSpPr>
        <p:spPr>
          <a:xfrm flipH="1">
            <a:off x="2050023" y="1548263"/>
            <a:ext cx="86678" cy="185522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4223759" y="1427058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8" name="Straight Arrow Connector 107"/>
          <p:cNvCxnSpPr>
            <a:stCxn id="107" idx="4"/>
          </p:cNvCxnSpPr>
          <p:nvPr/>
        </p:nvCxnSpPr>
        <p:spPr>
          <a:xfrm>
            <a:off x="4299959" y="1579458"/>
            <a:ext cx="52887" cy="143544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107" idx="3"/>
            <a:endCxn id="56" idx="0"/>
          </p:cNvCxnSpPr>
          <p:nvPr/>
        </p:nvCxnSpPr>
        <p:spPr>
          <a:xfrm flipH="1">
            <a:off x="4169164" y="1557140"/>
            <a:ext cx="76913" cy="176645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1617564" y="144254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1" name="Straight Arrow Connector 110"/>
          <p:cNvCxnSpPr>
            <a:stCxn id="110" idx="4"/>
            <a:endCxn id="10" idx="0"/>
          </p:cNvCxnSpPr>
          <p:nvPr/>
        </p:nvCxnSpPr>
        <p:spPr>
          <a:xfrm flipH="1">
            <a:off x="1653783" y="1594945"/>
            <a:ext cx="39981" cy="13884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111"/>
          <p:cNvSpPr/>
          <p:nvPr/>
        </p:nvSpPr>
        <p:spPr>
          <a:xfrm>
            <a:off x="3740814" y="144371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3" name="Straight Arrow Connector 112"/>
          <p:cNvCxnSpPr>
            <a:stCxn id="112" idx="4"/>
            <a:endCxn id="54" idx="0"/>
          </p:cNvCxnSpPr>
          <p:nvPr/>
        </p:nvCxnSpPr>
        <p:spPr>
          <a:xfrm flipH="1">
            <a:off x="3772924" y="1596115"/>
            <a:ext cx="44090" cy="13767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8340815" y="3030678"/>
            <a:ext cx="1242252" cy="76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8576020" y="2964440"/>
            <a:ext cx="67967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>
                <a:latin typeface="Segoe"/>
              </a:rPr>
              <a:t>time</a:t>
            </a:r>
          </a:p>
        </p:txBody>
      </p:sp>
      <p:sp>
        <p:nvSpPr>
          <p:cNvPr id="116" name="TextBox 115"/>
          <p:cNvSpPr txBox="1"/>
          <p:nvPr/>
        </p:nvSpPr>
        <p:spPr>
          <a:xfrm rot="16200000">
            <a:off x="7434076" y="2172498"/>
            <a:ext cx="158056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>
                <a:latin typeface="Segoe"/>
              </a:rPr>
              <a:t>resources</a:t>
            </a:r>
          </a:p>
        </p:txBody>
      </p:sp>
      <p:cxnSp>
        <p:nvCxnSpPr>
          <p:cNvPr id="117" name="Straight Arrow Connector 116"/>
          <p:cNvCxnSpPr/>
          <p:nvPr/>
        </p:nvCxnSpPr>
        <p:spPr>
          <a:xfrm flipV="1">
            <a:off x="8418098" y="1660875"/>
            <a:ext cx="0" cy="14073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Notched Right Arrow 117"/>
          <p:cNvSpPr/>
          <p:nvPr/>
        </p:nvSpPr>
        <p:spPr>
          <a:xfrm>
            <a:off x="7633990" y="2287856"/>
            <a:ext cx="457200" cy="3484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8545249" y="2327335"/>
            <a:ext cx="278923" cy="430887"/>
          </a:xfrm>
          <a:prstGeom prst="rect">
            <a:avLst/>
          </a:prstGeom>
          <a:pattFill prst="plaid">
            <a:fgClr>
              <a:srgbClr val="F3740B"/>
            </a:fgClr>
            <a:bgClr>
              <a:schemeClr val="bg1"/>
            </a:bgClr>
          </a:patt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9213834" y="2107984"/>
            <a:ext cx="219612" cy="430887"/>
          </a:xfrm>
          <a:prstGeom prst="rect">
            <a:avLst/>
          </a:prstGeom>
          <a:pattFill prst="ltUpDiag">
            <a:fgClr>
              <a:srgbClr val="4F81BD"/>
            </a:fgClr>
            <a:bgClr>
              <a:schemeClr val="bg1"/>
            </a:bgClr>
          </a:patt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8883867" y="1621758"/>
            <a:ext cx="25968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latin typeface="Arial Black" panose="020B0A04020102020204" pitchFamily="34" charset="0"/>
              </a:rPr>
              <a:t>P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3373381" y="1403194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P</a:t>
            </a:r>
            <a:endParaRPr lang="en-US" dirty="0"/>
          </a:p>
        </p:txBody>
      </p:sp>
      <p:sp>
        <p:nvSpPr>
          <p:cNvPr id="149" name="Rectangle 148"/>
          <p:cNvSpPr/>
          <p:nvPr/>
        </p:nvSpPr>
        <p:spPr>
          <a:xfrm>
            <a:off x="3461644" y="2823184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C</a:t>
            </a:r>
            <a:endParaRPr lang="en-US" dirty="0"/>
          </a:p>
        </p:txBody>
      </p:sp>
      <p:sp>
        <p:nvSpPr>
          <p:cNvPr id="150" name="Rectangle 149"/>
          <p:cNvSpPr/>
          <p:nvPr/>
        </p:nvSpPr>
        <p:spPr>
          <a:xfrm>
            <a:off x="4804768" y="2823184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S</a:t>
            </a:r>
            <a:endParaRPr lang="en-US" dirty="0"/>
          </a:p>
        </p:txBody>
      </p:sp>
      <p:sp>
        <p:nvSpPr>
          <p:cNvPr id="151" name="Rectangle 150"/>
          <p:cNvSpPr/>
          <p:nvPr/>
        </p:nvSpPr>
        <p:spPr>
          <a:xfrm>
            <a:off x="3464333" y="199597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T</a:t>
            </a:r>
            <a:endParaRPr lang="en-US" dirty="0"/>
          </a:p>
        </p:txBody>
      </p:sp>
      <p:sp>
        <p:nvSpPr>
          <p:cNvPr id="152" name="Freeform 151"/>
          <p:cNvSpPr/>
          <p:nvPr/>
        </p:nvSpPr>
        <p:spPr>
          <a:xfrm rot="16200000">
            <a:off x="6254139" y="2069059"/>
            <a:ext cx="929622" cy="709293"/>
          </a:xfrm>
          <a:custGeom>
            <a:avLst/>
            <a:gdLst>
              <a:gd name="connsiteX0" fmla="*/ 0 w 1188720"/>
              <a:gd name="connsiteY0" fmla="*/ 0 h 662940"/>
              <a:gd name="connsiteX1" fmla="*/ 1051560 w 1188720"/>
              <a:gd name="connsiteY1" fmla="*/ 0 h 662940"/>
              <a:gd name="connsiteX2" fmla="*/ 1188720 w 1188720"/>
              <a:gd name="connsiteY2" fmla="*/ 320040 h 662940"/>
              <a:gd name="connsiteX3" fmla="*/ 708660 w 1188720"/>
              <a:gd name="connsiteY3" fmla="*/ 320040 h 662940"/>
              <a:gd name="connsiteX4" fmla="*/ 411480 w 1188720"/>
              <a:gd name="connsiteY4" fmla="*/ 320040 h 662940"/>
              <a:gd name="connsiteX5" fmla="*/ 411480 w 1188720"/>
              <a:gd name="connsiteY5" fmla="*/ 662940 h 662940"/>
              <a:gd name="connsiteX6" fmla="*/ 11430 w 1188720"/>
              <a:gd name="connsiteY6" fmla="*/ 662940 h 662940"/>
              <a:gd name="connsiteX7" fmla="*/ 0 w 1188720"/>
              <a:gd name="connsiteY7" fmla="*/ 0 h 66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8720" h="662940">
                <a:moveTo>
                  <a:pt x="0" y="0"/>
                </a:moveTo>
                <a:lnTo>
                  <a:pt x="1051560" y="0"/>
                </a:lnTo>
                <a:lnTo>
                  <a:pt x="1188720" y="320040"/>
                </a:lnTo>
                <a:lnTo>
                  <a:pt x="708660" y="320040"/>
                </a:lnTo>
                <a:lnTo>
                  <a:pt x="411480" y="320040"/>
                </a:lnTo>
                <a:lnTo>
                  <a:pt x="411480" y="662940"/>
                </a:lnTo>
                <a:lnTo>
                  <a:pt x="11430" y="662940"/>
                </a:lnTo>
                <a:lnTo>
                  <a:pt x="0" y="0"/>
                </a:lnTo>
                <a:close/>
              </a:path>
            </a:pathLst>
          </a:custGeom>
          <a:pattFill prst="lgConfetti">
            <a:fgClr>
              <a:srgbClr val="FF0000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6414645" y="2396412"/>
            <a:ext cx="259686" cy="430887"/>
          </a:xfrm>
          <a:prstGeom prst="rect">
            <a:avLst/>
          </a:prstGeom>
          <a:pattFill prst="lgConfetti">
            <a:fgClr>
              <a:srgbClr val="FF0000"/>
            </a:fgClr>
            <a:bgClr>
              <a:schemeClr val="tx1"/>
            </a:bgClr>
          </a:patt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154" name="Freeform 153"/>
          <p:cNvSpPr/>
          <p:nvPr/>
        </p:nvSpPr>
        <p:spPr>
          <a:xfrm rot="16200000">
            <a:off x="8670962" y="2051281"/>
            <a:ext cx="929622" cy="709293"/>
          </a:xfrm>
          <a:custGeom>
            <a:avLst/>
            <a:gdLst>
              <a:gd name="connsiteX0" fmla="*/ 0 w 1188720"/>
              <a:gd name="connsiteY0" fmla="*/ 0 h 662940"/>
              <a:gd name="connsiteX1" fmla="*/ 1051560 w 1188720"/>
              <a:gd name="connsiteY1" fmla="*/ 0 h 662940"/>
              <a:gd name="connsiteX2" fmla="*/ 1188720 w 1188720"/>
              <a:gd name="connsiteY2" fmla="*/ 320040 h 662940"/>
              <a:gd name="connsiteX3" fmla="*/ 708660 w 1188720"/>
              <a:gd name="connsiteY3" fmla="*/ 320040 h 662940"/>
              <a:gd name="connsiteX4" fmla="*/ 411480 w 1188720"/>
              <a:gd name="connsiteY4" fmla="*/ 320040 h 662940"/>
              <a:gd name="connsiteX5" fmla="*/ 411480 w 1188720"/>
              <a:gd name="connsiteY5" fmla="*/ 662940 h 662940"/>
              <a:gd name="connsiteX6" fmla="*/ 11430 w 1188720"/>
              <a:gd name="connsiteY6" fmla="*/ 662940 h 662940"/>
              <a:gd name="connsiteX7" fmla="*/ 0 w 1188720"/>
              <a:gd name="connsiteY7" fmla="*/ 0 h 66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8720" h="662940">
                <a:moveTo>
                  <a:pt x="0" y="0"/>
                </a:moveTo>
                <a:lnTo>
                  <a:pt x="1051560" y="0"/>
                </a:lnTo>
                <a:lnTo>
                  <a:pt x="1188720" y="320040"/>
                </a:lnTo>
                <a:lnTo>
                  <a:pt x="708660" y="320040"/>
                </a:lnTo>
                <a:lnTo>
                  <a:pt x="411480" y="320040"/>
                </a:lnTo>
                <a:lnTo>
                  <a:pt x="411480" y="662940"/>
                </a:lnTo>
                <a:lnTo>
                  <a:pt x="11430" y="662940"/>
                </a:lnTo>
                <a:lnTo>
                  <a:pt x="0" y="0"/>
                </a:lnTo>
                <a:close/>
              </a:path>
            </a:pathLst>
          </a:custGeom>
          <a:pattFill prst="lgConfetti">
            <a:fgClr>
              <a:srgbClr val="FF0000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8831468" y="2378634"/>
            <a:ext cx="259686" cy="430887"/>
          </a:xfrm>
          <a:prstGeom prst="rect">
            <a:avLst/>
          </a:prstGeom>
          <a:pattFill prst="lgConfetti">
            <a:fgClr>
              <a:srgbClr val="FF0000"/>
            </a:fgClr>
            <a:bgClr>
              <a:schemeClr val="tx1"/>
            </a:bgClr>
          </a:patt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139197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One DAG         Multiple DAGs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triped Right Arrow 5"/>
          <p:cNvSpPr/>
          <p:nvPr/>
        </p:nvSpPr>
        <p:spPr>
          <a:xfrm>
            <a:off x="4882896" y="2519681"/>
            <a:ext cx="1024128" cy="1036320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9344" y="2335015"/>
            <a:ext cx="3036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Computed offline schedule for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2316163"/>
            <a:ext cx="2536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Production clusters have</a:t>
            </a:r>
          </a:p>
        </p:txBody>
      </p:sp>
    </p:spTree>
    <p:extLst>
      <p:ext uri="{BB962C8B-B14F-4D97-AF65-F5344CB8AC3E}">
        <p14:creationId xmlns:p14="http://schemas.microsoft.com/office/powerpoint/2010/main" val="2251446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0" y="84574"/>
            <a:ext cx="10515600" cy="1325563"/>
          </a:xfrm>
        </p:spPr>
        <p:txBody>
          <a:bodyPr/>
          <a:lstStyle/>
          <a:p>
            <a:r>
              <a:rPr lang="en-US" dirty="0"/>
              <a:t>Convert offline schedule to</a:t>
            </a:r>
            <a:r>
              <a:rPr lang="en-US" dirty="0">
                <a:sym typeface="Symbol" panose="05050102010706020507" pitchFamily="18" charset="2"/>
              </a:rPr>
              <a:t> </a:t>
            </a:r>
            <a:br>
              <a:rPr lang="en-US" dirty="0">
                <a:sym typeface="Symbol" panose="05050102010706020507" pitchFamily="18" charset="2"/>
              </a:rPr>
            </a:br>
            <a:r>
              <a:rPr lang="en-US" dirty="0">
                <a:sym typeface="Symbol" panose="05050102010706020507" pitchFamily="18" charset="2"/>
              </a:rPr>
              <a:t>priority order on tasks</a:t>
            </a:r>
            <a:r>
              <a:rPr lang="en-US" dirty="0"/>
              <a:t> 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5781466" y="3279185"/>
            <a:ext cx="6397276" cy="80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own Arrow 22"/>
          <p:cNvSpPr/>
          <p:nvPr/>
        </p:nvSpPr>
        <p:spPr>
          <a:xfrm>
            <a:off x="5969721" y="3209873"/>
            <a:ext cx="356666" cy="40679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333718" y="3502168"/>
            <a:ext cx="1867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Runtime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08717" y="2871198"/>
            <a:ext cx="10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Offline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8087580" y="3947228"/>
            <a:ext cx="1460439" cy="400110"/>
            <a:chOff x="6606118" y="2808435"/>
            <a:chExt cx="1460439" cy="400110"/>
          </a:xfrm>
        </p:grpSpPr>
        <p:sp>
          <p:nvSpPr>
            <p:cNvPr id="33" name="Rounded Rectangle 32"/>
            <p:cNvSpPr/>
            <p:nvPr/>
          </p:nvSpPr>
          <p:spPr>
            <a:xfrm>
              <a:off x="6606118" y="2849348"/>
              <a:ext cx="1460439" cy="27405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03768" y="2808435"/>
              <a:ext cx="4572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2’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833127" y="4228650"/>
            <a:ext cx="432572" cy="400110"/>
            <a:chOff x="2190720" y="6235843"/>
            <a:chExt cx="432572" cy="400110"/>
          </a:xfrm>
        </p:grpSpPr>
        <p:sp>
          <p:nvSpPr>
            <p:cNvPr id="46" name="Rounded Rectangle 45"/>
            <p:cNvSpPr/>
            <p:nvPr/>
          </p:nvSpPr>
          <p:spPr>
            <a:xfrm>
              <a:off x="2236589" y="6299553"/>
              <a:ext cx="182880" cy="274320"/>
            </a:xfrm>
            <a:prstGeom prst="roundRect">
              <a:avLst/>
            </a:prstGeom>
            <a:pattFill prst="dotGrid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190720" y="6235843"/>
              <a:ext cx="4325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992187" y="4233235"/>
            <a:ext cx="266152" cy="400110"/>
            <a:chOff x="1773511" y="6222546"/>
            <a:chExt cx="266152" cy="400110"/>
          </a:xfrm>
        </p:grpSpPr>
        <p:sp>
          <p:nvSpPr>
            <p:cNvPr id="49" name="Rounded Rectangle 48"/>
            <p:cNvSpPr/>
            <p:nvPr/>
          </p:nvSpPr>
          <p:spPr>
            <a:xfrm>
              <a:off x="1831328" y="6299553"/>
              <a:ext cx="182880" cy="274320"/>
            </a:xfrm>
            <a:prstGeom prst="roundRect">
              <a:avLst/>
            </a:prstGeom>
            <a:pattFill prst="dotGrid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773511" y="6222546"/>
              <a:ext cx="266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1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400071" y="4233235"/>
            <a:ext cx="266152" cy="400110"/>
            <a:chOff x="1974561" y="6229201"/>
            <a:chExt cx="266152" cy="400110"/>
          </a:xfrm>
        </p:grpSpPr>
        <p:sp>
          <p:nvSpPr>
            <p:cNvPr id="52" name="Rounded Rectangle 51"/>
            <p:cNvSpPr/>
            <p:nvPr/>
          </p:nvSpPr>
          <p:spPr>
            <a:xfrm>
              <a:off x="2030399" y="6299553"/>
              <a:ext cx="182880" cy="274320"/>
            </a:xfrm>
            <a:prstGeom prst="roundRect">
              <a:avLst/>
            </a:prstGeom>
            <a:pattFill prst="dotGrid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74561" y="6229201"/>
              <a:ext cx="266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3</a:t>
              </a:r>
            </a:p>
          </p:txBody>
        </p:sp>
      </p:grpSp>
      <p:sp>
        <p:nvSpPr>
          <p:cNvPr id="54" name="Rounded Rectangle 53"/>
          <p:cNvSpPr/>
          <p:nvPr/>
        </p:nvSpPr>
        <p:spPr>
          <a:xfrm>
            <a:off x="7876298" y="3997939"/>
            <a:ext cx="182880" cy="2743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7826889" y="3966266"/>
            <a:ext cx="4572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4’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7175036" y="4270109"/>
            <a:ext cx="393682" cy="338554"/>
            <a:chOff x="2399795" y="6269782"/>
            <a:chExt cx="393682" cy="338554"/>
          </a:xfrm>
        </p:grpSpPr>
        <p:sp>
          <p:nvSpPr>
            <p:cNvPr id="57" name="Rounded Rectangle 56"/>
            <p:cNvSpPr/>
            <p:nvPr/>
          </p:nvSpPr>
          <p:spPr>
            <a:xfrm>
              <a:off x="2472985" y="6301368"/>
              <a:ext cx="182880" cy="2743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399795" y="6269782"/>
              <a:ext cx="39368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1’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589016" y="4264013"/>
            <a:ext cx="376052" cy="338554"/>
            <a:chOff x="2606500" y="6269782"/>
            <a:chExt cx="376052" cy="338554"/>
          </a:xfrm>
        </p:grpSpPr>
        <p:sp>
          <p:nvSpPr>
            <p:cNvPr id="60" name="Rounded Rectangle 59"/>
            <p:cNvSpPr/>
            <p:nvPr/>
          </p:nvSpPr>
          <p:spPr>
            <a:xfrm>
              <a:off x="2672056" y="6301368"/>
              <a:ext cx="182880" cy="2743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606500" y="6269782"/>
              <a:ext cx="37605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3’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081533" y="4196875"/>
            <a:ext cx="1463040" cy="400110"/>
            <a:chOff x="2928002" y="3366477"/>
            <a:chExt cx="1526465" cy="400110"/>
          </a:xfrm>
        </p:grpSpPr>
        <p:sp>
          <p:nvSpPr>
            <p:cNvPr id="63" name="Rounded Rectangle 62"/>
            <p:cNvSpPr/>
            <p:nvPr/>
          </p:nvSpPr>
          <p:spPr>
            <a:xfrm>
              <a:off x="2928002" y="3457432"/>
              <a:ext cx="1526465" cy="274320"/>
            </a:xfrm>
            <a:prstGeom prst="roundRect">
              <a:avLst/>
            </a:prstGeom>
            <a:solidFill>
              <a:srgbClr val="7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525652" y="3366477"/>
              <a:ext cx="274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0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060641" y="3642201"/>
            <a:ext cx="1463040" cy="400110"/>
            <a:chOff x="2928002" y="3114372"/>
            <a:chExt cx="1517882" cy="400110"/>
          </a:xfrm>
        </p:grpSpPr>
        <p:sp>
          <p:nvSpPr>
            <p:cNvPr id="66" name="Rounded Rectangle 65"/>
            <p:cNvSpPr/>
            <p:nvPr/>
          </p:nvSpPr>
          <p:spPr>
            <a:xfrm>
              <a:off x="2928002" y="3167240"/>
              <a:ext cx="1517882" cy="266489"/>
            </a:xfrm>
            <a:prstGeom prst="roundRect">
              <a:avLst/>
            </a:prstGeom>
            <a:solidFill>
              <a:srgbClr val="7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525652" y="3114372"/>
              <a:ext cx="274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9558671" y="4247347"/>
            <a:ext cx="1463040" cy="400110"/>
            <a:chOff x="6606118" y="3392518"/>
            <a:chExt cx="1463040" cy="400110"/>
          </a:xfrm>
        </p:grpSpPr>
        <p:sp>
          <p:nvSpPr>
            <p:cNvPr id="72" name="Rounded Rectangle 71"/>
            <p:cNvSpPr/>
            <p:nvPr/>
          </p:nvSpPr>
          <p:spPr>
            <a:xfrm>
              <a:off x="6606118" y="3427524"/>
              <a:ext cx="1463040" cy="2743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134425" y="3392518"/>
              <a:ext cx="4572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0’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520391" y="3644436"/>
            <a:ext cx="1463040" cy="400110"/>
            <a:chOff x="6606118" y="3084464"/>
            <a:chExt cx="1463040" cy="400110"/>
          </a:xfrm>
        </p:grpSpPr>
        <p:sp>
          <p:nvSpPr>
            <p:cNvPr id="75" name="Rounded Rectangle 74"/>
            <p:cNvSpPr/>
            <p:nvPr/>
          </p:nvSpPr>
          <p:spPr>
            <a:xfrm>
              <a:off x="6606118" y="3137332"/>
              <a:ext cx="1463040" cy="266489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203768" y="3084464"/>
              <a:ext cx="4572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5’</a:t>
              </a:r>
            </a:p>
          </p:txBody>
        </p:sp>
      </p:grpSp>
      <p:sp>
        <p:nvSpPr>
          <p:cNvPr id="77" name="Rounded Rectangle 76"/>
          <p:cNvSpPr/>
          <p:nvPr/>
        </p:nvSpPr>
        <p:spPr>
          <a:xfrm>
            <a:off x="9558671" y="3978389"/>
            <a:ext cx="1460439" cy="274050"/>
          </a:xfrm>
          <a:prstGeom prst="roundRect">
            <a:avLst/>
          </a:prstGeom>
          <a:solidFill>
            <a:srgbClr val="7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10130957" y="3931780"/>
            <a:ext cx="274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1050553" y="4283243"/>
            <a:ext cx="182880" cy="2743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11050553" y="3992473"/>
            <a:ext cx="182880" cy="274320"/>
          </a:xfrm>
          <a:prstGeom prst="roundRect">
            <a:avLst/>
          </a:prstGeom>
          <a:pattFill prst="dotGrid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2" name="Group 181"/>
          <p:cNvGrpSpPr/>
          <p:nvPr/>
        </p:nvGrpSpPr>
        <p:grpSpPr>
          <a:xfrm>
            <a:off x="6972261" y="1406752"/>
            <a:ext cx="2334905" cy="1327752"/>
            <a:chOff x="4638307" y="1842895"/>
            <a:chExt cx="2334905" cy="1327752"/>
          </a:xfrm>
        </p:grpSpPr>
        <p:sp>
          <p:nvSpPr>
            <p:cNvPr id="9" name="Rounded Rectangle 8"/>
            <p:cNvSpPr/>
            <p:nvPr/>
          </p:nvSpPr>
          <p:spPr>
            <a:xfrm>
              <a:off x="4895195" y="2820642"/>
              <a:ext cx="182880" cy="274320"/>
            </a:xfrm>
            <a:prstGeom prst="roundRect">
              <a:avLst/>
            </a:prstGeom>
            <a:pattFill prst="dotGrid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101385" y="2820642"/>
              <a:ext cx="182880" cy="274320"/>
            </a:xfrm>
            <a:prstGeom prst="roundRect">
              <a:avLst/>
            </a:prstGeom>
            <a:pattFill prst="dotGrid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305328" y="2242466"/>
              <a:ext cx="1460439" cy="274050"/>
            </a:xfrm>
            <a:prstGeom prst="roundRect">
              <a:avLst/>
            </a:prstGeom>
            <a:solidFill>
              <a:srgbClr val="7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790332" y="2820642"/>
              <a:ext cx="182880" cy="274320"/>
            </a:xfrm>
            <a:prstGeom prst="roundRect">
              <a:avLst/>
            </a:prstGeom>
            <a:pattFill prst="dotGrid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65606" y="2167918"/>
              <a:ext cx="274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55516" y="2756932"/>
              <a:ext cx="4325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4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305328" y="2770537"/>
              <a:ext cx="1463040" cy="400110"/>
              <a:chOff x="2928002" y="3114372"/>
              <a:chExt cx="1517882" cy="40011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2928002" y="3167240"/>
                <a:ext cx="1517882" cy="266489"/>
              </a:xfrm>
              <a:prstGeom prst="roundRect">
                <a:avLst/>
              </a:prstGeom>
              <a:solidFill>
                <a:srgbClr val="700000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525652" y="3114372"/>
                <a:ext cx="2743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305328" y="2444500"/>
              <a:ext cx="1463040" cy="400110"/>
              <a:chOff x="2928002" y="3366477"/>
              <a:chExt cx="1526465" cy="400110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2928002" y="3457432"/>
                <a:ext cx="1526465" cy="274320"/>
              </a:xfrm>
              <a:prstGeom prst="roundRect">
                <a:avLst/>
              </a:prstGeom>
              <a:solidFill>
                <a:srgbClr val="700000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525652" y="3366477"/>
                <a:ext cx="2743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0</a:t>
                </a:r>
              </a:p>
            </p:txBody>
          </p:sp>
        </p:grpSp>
        <p:sp>
          <p:nvSpPr>
            <p:cNvPr id="26" name="Rounded Rectangle 25"/>
            <p:cNvSpPr/>
            <p:nvPr/>
          </p:nvSpPr>
          <p:spPr>
            <a:xfrm>
              <a:off x="4696124" y="2820642"/>
              <a:ext cx="182880" cy="274320"/>
            </a:xfrm>
            <a:prstGeom prst="roundRect">
              <a:avLst/>
            </a:prstGeom>
            <a:pattFill prst="dotGrid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38307" y="2743635"/>
              <a:ext cx="266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39357" y="2750290"/>
              <a:ext cx="266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3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818279" y="1842895"/>
              <a:ext cx="6655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Job1</a:t>
              </a:r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6984666" y="3656763"/>
            <a:ext cx="5236238" cy="983022"/>
            <a:chOff x="6984666" y="3656763"/>
            <a:chExt cx="5236238" cy="983022"/>
          </a:xfrm>
        </p:grpSpPr>
        <p:cxnSp>
          <p:nvCxnSpPr>
            <p:cNvPr id="155" name="Straight Arrow Connector 154"/>
            <p:cNvCxnSpPr/>
            <p:nvPr/>
          </p:nvCxnSpPr>
          <p:spPr>
            <a:xfrm>
              <a:off x="6984666" y="4633345"/>
              <a:ext cx="486362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Box 155"/>
            <p:cNvSpPr txBox="1"/>
            <p:nvPr/>
          </p:nvSpPr>
          <p:spPr>
            <a:xfrm>
              <a:off x="11528086" y="4224287"/>
              <a:ext cx="69281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latin typeface="Segoe"/>
                </a:rPr>
                <a:t>time</a:t>
              </a:r>
            </a:p>
          </p:txBody>
        </p:sp>
        <p:cxnSp>
          <p:nvCxnSpPr>
            <p:cNvPr id="157" name="Straight Arrow Connector 156"/>
            <p:cNvCxnSpPr/>
            <p:nvPr/>
          </p:nvCxnSpPr>
          <p:spPr>
            <a:xfrm flipH="1" flipV="1">
              <a:off x="6987454" y="3656763"/>
              <a:ext cx="3090" cy="97658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1" name="TextBox 190"/>
          <p:cNvSpPr txBox="1"/>
          <p:nvPr/>
        </p:nvSpPr>
        <p:spPr>
          <a:xfrm>
            <a:off x="-87257" y="2537663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0:</a:t>
            </a:r>
          </a:p>
        </p:txBody>
      </p:sp>
      <p:grpSp>
        <p:nvGrpSpPr>
          <p:cNvPr id="229" name="Group 228"/>
          <p:cNvGrpSpPr/>
          <p:nvPr/>
        </p:nvGrpSpPr>
        <p:grpSpPr>
          <a:xfrm>
            <a:off x="250276" y="1520876"/>
            <a:ext cx="5090868" cy="3400403"/>
            <a:chOff x="250276" y="1520876"/>
            <a:chExt cx="5090868" cy="34004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6" name="Rounded Rectangle 185"/>
                <p:cNvSpPr/>
                <p:nvPr/>
              </p:nvSpPr>
              <p:spPr>
                <a:xfrm>
                  <a:off x="250276" y="2349557"/>
                  <a:ext cx="1554480" cy="731520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lnSpc>
                      <a:spcPts val="2840"/>
                    </a:lnSpc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</m:d>
                    </m:oMath>
                  </a14:m>
                  <a:r>
                    <a:rPr lang="en-US" sz="2400" b="1" dirty="0"/>
                    <a:t>T</a:t>
                  </a:r>
                </a:p>
                <a:p>
                  <a:pPr algn="ctr">
                    <a:lnSpc>
                      <a:spcPts val="284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86" name="Rounded Rectangle 1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276" y="2349557"/>
                  <a:ext cx="1554480" cy="731520"/>
                </a:xfrm>
                <a:prstGeom prst="roundRect">
                  <a:avLst/>
                </a:prstGeom>
                <a:blipFill rotWithShape="0">
                  <a:blip r:embed="rId2"/>
                  <a:stretch>
                    <a:fillRect t="-12500" r="-1176" b="-3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Rounded Rectangle 186"/>
                <p:cNvSpPr/>
                <p:nvPr/>
              </p:nvSpPr>
              <p:spPr>
                <a:xfrm>
                  <a:off x="1879321" y="1781070"/>
                  <a:ext cx="1554480" cy="731520"/>
                </a:xfrm>
                <a:prstGeom prst="roundRect">
                  <a:avLst/>
                </a:prstGeom>
                <a:pattFill prst="dotGrid">
                  <a:fgClr>
                    <a:schemeClr val="accent2">
                      <a:lumMod val="7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lnSpc>
                      <a:spcPts val="2840"/>
                    </a:lnSpc>
                  </a:pP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𝜺</m:t>
                      </m:r>
                    </m:oMath>
                  </a14:m>
                  <a:r>
                    <a:rPr lang="en-US" sz="2400" b="1" dirty="0">
                      <a:solidFill>
                        <a:schemeClr val="tx1"/>
                      </a:solidFill>
                      <a:sym typeface="Symbol" panose="05050102010706020507" pitchFamily="18" charset="2"/>
                    </a:rPr>
                    <a:t>T</a:t>
                  </a:r>
                  <a:endParaRPr lang="en-US" sz="2400" b="1" dirty="0">
                    <a:solidFill>
                      <a:schemeClr val="tx1"/>
                    </a:solidFill>
                  </a:endParaRPr>
                </a:p>
                <a:p>
                  <a:pPr algn="ctr">
                    <a:lnSpc>
                      <a:spcPts val="284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𝟖𝟓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</m:d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87" name="Rounded Rectangle 1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9321" y="1781070"/>
                  <a:ext cx="1554480" cy="731520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 t="-12295" b="-2459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Rounded Rectangle 187"/>
                <p:cNvSpPr/>
                <p:nvPr/>
              </p:nvSpPr>
              <p:spPr>
                <a:xfrm>
                  <a:off x="3786664" y="2546181"/>
                  <a:ext cx="1554480" cy="731520"/>
                </a:xfrm>
                <a:prstGeom prst="roundRect">
                  <a:avLst/>
                </a:prstGeom>
                <a:pattFill prst="dotGrid">
                  <a:fgClr>
                    <a:schemeClr val="accent2">
                      <a:lumMod val="7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lnSpc>
                      <a:spcPts val="2840"/>
                    </a:lnSpc>
                  </a:pP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𝜺</m:t>
                      </m:r>
                    </m:oMath>
                  </a14:m>
                  <a:r>
                    <a:rPr lang="en-US" sz="2400" b="1" dirty="0">
                      <a:solidFill>
                        <a:schemeClr val="tx1"/>
                      </a:solidFill>
                      <a:sym typeface="Symbol" panose="05050102010706020507" pitchFamily="18" charset="2"/>
                    </a:rPr>
                    <a:t>T</a:t>
                  </a:r>
                  <a:endParaRPr lang="en-US" sz="2400" b="1" dirty="0">
                    <a:solidFill>
                      <a:schemeClr val="tx1"/>
                    </a:solidFill>
                  </a:endParaRPr>
                </a:p>
                <a:p>
                  <a:pPr algn="ctr">
                    <a:lnSpc>
                      <a:spcPts val="284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88" name="Rounded Rectangle 1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6664" y="2546181"/>
                  <a:ext cx="1554480" cy="731520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 t="-12295" b="-2459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Rounded Rectangle 188"/>
                <p:cNvSpPr/>
                <p:nvPr/>
              </p:nvSpPr>
              <p:spPr>
                <a:xfrm>
                  <a:off x="1872945" y="3163609"/>
                  <a:ext cx="1554480" cy="731520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lnSpc>
                      <a:spcPts val="284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𝐓</m:t>
                        </m:r>
                      </m:oMath>
                    </m:oMathPara>
                  </a14:m>
                  <a:endParaRPr lang="en-US" sz="2400" b="1" dirty="0"/>
                </a:p>
                <a:p>
                  <a:pPr algn="ctr">
                    <a:lnSpc>
                      <a:spcPts val="284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d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89" name="Rounded Rectangle 1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2945" y="3163609"/>
                  <a:ext cx="1554480" cy="731520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 b="-25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Rounded Rectangle 189"/>
                <p:cNvSpPr/>
                <p:nvPr/>
              </p:nvSpPr>
              <p:spPr>
                <a:xfrm>
                  <a:off x="3786664" y="3560598"/>
                  <a:ext cx="1554480" cy="731520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lnSpc>
                      <a:spcPts val="284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</m:d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𝐓</m:t>
                        </m:r>
                      </m:oMath>
                    </m:oMathPara>
                  </a14:m>
                  <a:endParaRPr lang="en-US" sz="2400" b="1" dirty="0"/>
                </a:p>
                <a:p>
                  <a:pPr algn="ctr">
                    <a:lnSpc>
                      <a:spcPts val="284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90" name="Rounded Rectangle 1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6664" y="3560598"/>
                  <a:ext cx="1554480" cy="731520"/>
                </a:xfrm>
                <a:prstGeom prst="roundRect">
                  <a:avLst/>
                </a:prstGeom>
                <a:blipFill rotWithShape="0">
                  <a:blip r:embed="rId6"/>
                  <a:stretch>
                    <a:fillRect b="-25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2" name="TextBox 191"/>
            <p:cNvSpPr txBox="1"/>
            <p:nvPr/>
          </p:nvSpPr>
          <p:spPr>
            <a:xfrm>
              <a:off x="3452440" y="1693474"/>
              <a:ext cx="421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3:</a:t>
              </a: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1539591" y="1941700"/>
              <a:ext cx="421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1:</a:t>
              </a: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1531715" y="3175029"/>
              <a:ext cx="421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2: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3448613" y="3687359"/>
              <a:ext cx="421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5:</a:t>
              </a:r>
            </a:p>
          </p:txBody>
        </p:sp>
        <p:cxnSp>
          <p:nvCxnSpPr>
            <p:cNvPr id="196" name="Straight Arrow Connector 195"/>
            <p:cNvCxnSpPr>
              <a:stCxn id="186" idx="2"/>
              <a:endCxn id="200" idx="3"/>
            </p:cNvCxnSpPr>
            <p:nvPr/>
          </p:nvCxnSpPr>
          <p:spPr>
            <a:xfrm>
              <a:off x="1027516" y="3081077"/>
              <a:ext cx="1369359" cy="1671844"/>
            </a:xfrm>
            <a:prstGeom prst="straightConnector1">
              <a:avLst/>
            </a:prstGeom>
            <a:ln w="666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>
              <a:stCxn id="187" idx="2"/>
              <a:endCxn id="189" idx="0"/>
            </p:cNvCxnSpPr>
            <p:nvPr/>
          </p:nvCxnSpPr>
          <p:spPr>
            <a:xfrm flipH="1">
              <a:off x="2650185" y="2512590"/>
              <a:ext cx="6376" cy="651019"/>
            </a:xfrm>
            <a:prstGeom prst="straightConnector1">
              <a:avLst/>
            </a:prstGeom>
            <a:ln w="666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>
              <a:stCxn id="190" idx="2"/>
              <a:endCxn id="200" idx="1"/>
            </p:cNvCxnSpPr>
            <p:nvPr/>
          </p:nvCxnSpPr>
          <p:spPr>
            <a:xfrm flipH="1">
              <a:off x="2916246" y="4292118"/>
              <a:ext cx="1647658" cy="460803"/>
            </a:xfrm>
            <a:prstGeom prst="straightConnector1">
              <a:avLst/>
            </a:prstGeom>
            <a:ln w="666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>
              <a:stCxn id="189" idx="2"/>
              <a:endCxn id="200" idx="0"/>
            </p:cNvCxnSpPr>
            <p:nvPr/>
          </p:nvCxnSpPr>
          <p:spPr>
            <a:xfrm>
              <a:off x="2650185" y="3895129"/>
              <a:ext cx="6375" cy="689433"/>
            </a:xfrm>
            <a:prstGeom prst="straightConnector1">
              <a:avLst/>
            </a:prstGeom>
            <a:ln w="666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Rounded Rectangle 199"/>
            <p:cNvSpPr/>
            <p:nvPr/>
          </p:nvSpPr>
          <p:spPr>
            <a:xfrm rot="10800000" flipV="1">
              <a:off x="2396875" y="4584562"/>
              <a:ext cx="519371" cy="336717"/>
            </a:xfrm>
            <a:prstGeom prst="roundRect">
              <a:avLst/>
            </a:prstGeom>
            <a:pattFill prst="dotGrid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840"/>
                </a:lnSpc>
              </a:pP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Rounded Rectangle 200"/>
                <p:cNvSpPr/>
                <p:nvPr/>
              </p:nvSpPr>
              <p:spPr>
                <a:xfrm>
                  <a:off x="3786664" y="1520876"/>
                  <a:ext cx="1554480" cy="731520"/>
                </a:xfrm>
                <a:prstGeom prst="roundRect">
                  <a:avLst/>
                </a:prstGeom>
                <a:pattFill prst="dotGrid">
                  <a:fgClr>
                    <a:schemeClr val="accent2">
                      <a:lumMod val="7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lnSpc>
                      <a:spcPts val="2840"/>
                    </a:lnSpc>
                  </a:pP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𝜺</m:t>
                      </m:r>
                    </m:oMath>
                  </a14:m>
                  <a:r>
                    <a:rPr lang="en-US" sz="2400" b="1" dirty="0">
                      <a:solidFill>
                        <a:schemeClr val="tx1"/>
                      </a:solidFill>
                      <a:sym typeface="Symbol" panose="05050102010706020507" pitchFamily="18" charset="2"/>
                    </a:rPr>
                    <a:t>T</a:t>
                  </a:r>
                  <a:endParaRPr lang="en-US" sz="2400" b="1" dirty="0">
                    <a:solidFill>
                      <a:schemeClr val="tx1"/>
                    </a:solidFill>
                  </a:endParaRPr>
                </a:p>
                <a:p>
                  <a:pPr algn="ctr">
                    <a:lnSpc>
                      <a:spcPts val="284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𝟖𝟒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</m:d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01" name="Rounded Rectangle 20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6664" y="1520876"/>
                  <a:ext cx="1554480" cy="731520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 t="-11475" b="-2459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2" name="TextBox 201"/>
            <p:cNvSpPr txBox="1"/>
            <p:nvPr/>
          </p:nvSpPr>
          <p:spPr>
            <a:xfrm>
              <a:off x="3429580" y="2748207"/>
              <a:ext cx="421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4:</a:t>
              </a:r>
            </a:p>
          </p:txBody>
        </p:sp>
        <p:cxnSp>
          <p:nvCxnSpPr>
            <p:cNvPr id="203" name="Straight Arrow Connector 202"/>
            <p:cNvCxnSpPr>
              <a:stCxn id="201" idx="2"/>
              <a:endCxn id="188" idx="0"/>
            </p:cNvCxnSpPr>
            <p:nvPr/>
          </p:nvCxnSpPr>
          <p:spPr>
            <a:xfrm>
              <a:off x="4563904" y="2252396"/>
              <a:ext cx="0" cy="293785"/>
            </a:xfrm>
            <a:prstGeom prst="straightConnector1">
              <a:avLst/>
            </a:prstGeom>
            <a:ln w="666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/>
            <p:cNvCxnSpPr>
              <a:stCxn id="188" idx="2"/>
              <a:endCxn id="190" idx="0"/>
            </p:cNvCxnSpPr>
            <p:nvPr/>
          </p:nvCxnSpPr>
          <p:spPr>
            <a:xfrm>
              <a:off x="4563904" y="3277701"/>
              <a:ext cx="0" cy="282897"/>
            </a:xfrm>
            <a:prstGeom prst="straightConnector1">
              <a:avLst/>
            </a:prstGeom>
            <a:ln w="666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TextBox 225"/>
              <p:cNvSpPr txBox="1"/>
              <p:nvPr/>
            </p:nvSpPr>
            <p:spPr>
              <a:xfrm>
                <a:off x="6954964" y="2884048"/>
                <a:ext cx="4776757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6" name="TextBox 2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964" y="2884048"/>
                <a:ext cx="4776757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8" name="Group 227"/>
          <p:cNvGrpSpPr/>
          <p:nvPr/>
        </p:nvGrpSpPr>
        <p:grpSpPr>
          <a:xfrm>
            <a:off x="9495618" y="1441342"/>
            <a:ext cx="2350678" cy="1307958"/>
            <a:chOff x="9495618" y="1441342"/>
            <a:chExt cx="2350678" cy="1307958"/>
          </a:xfrm>
        </p:grpSpPr>
        <p:grpSp>
          <p:nvGrpSpPr>
            <p:cNvPr id="183" name="Group 182"/>
            <p:cNvGrpSpPr/>
            <p:nvPr/>
          </p:nvGrpSpPr>
          <p:grpSpPr>
            <a:xfrm>
              <a:off x="9563829" y="1441342"/>
              <a:ext cx="2282467" cy="1307958"/>
              <a:chOff x="7184132" y="1843374"/>
              <a:chExt cx="2282467" cy="1307958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7383203" y="2801626"/>
                <a:ext cx="182880" cy="274320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7589393" y="2801626"/>
                <a:ext cx="182880" cy="274320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9283719" y="2801626"/>
                <a:ext cx="182880" cy="274320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525102" y="2770040"/>
                <a:ext cx="4572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4’</a:t>
                </a: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7797435" y="2751222"/>
                <a:ext cx="1463040" cy="400110"/>
                <a:chOff x="6606118" y="3084464"/>
                <a:chExt cx="1517882" cy="400110"/>
              </a:xfrm>
            </p:grpSpPr>
            <p:sp>
              <p:nvSpPr>
                <p:cNvPr id="37" name="Rounded Rectangle 36"/>
                <p:cNvSpPr/>
                <p:nvPr/>
              </p:nvSpPr>
              <p:spPr>
                <a:xfrm>
                  <a:off x="6606118" y="3137332"/>
                  <a:ext cx="1517882" cy="266489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7203768" y="3084464"/>
                  <a:ext cx="457200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/>
                    <a:t>5’</a:t>
                  </a:r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7797435" y="2442423"/>
                <a:ext cx="1463040" cy="400110"/>
                <a:chOff x="6606118" y="3368431"/>
                <a:chExt cx="1526465" cy="400110"/>
              </a:xfrm>
            </p:grpSpPr>
            <p:sp>
              <p:nvSpPr>
                <p:cNvPr id="40" name="Rounded Rectangle 39"/>
                <p:cNvSpPr/>
                <p:nvPr/>
              </p:nvSpPr>
              <p:spPr>
                <a:xfrm>
                  <a:off x="6606118" y="3427524"/>
                  <a:ext cx="1526465" cy="274320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7196344" y="3368431"/>
                  <a:ext cx="457200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/>
                    <a:t>0’</a:t>
                  </a:r>
                </a:p>
              </p:txBody>
            </p:sp>
          </p:grpSp>
          <p:sp>
            <p:nvSpPr>
              <p:cNvPr id="42" name="Rounded Rectangle 41"/>
              <p:cNvSpPr/>
              <p:nvPr/>
            </p:nvSpPr>
            <p:spPr>
              <a:xfrm>
                <a:off x="7184132" y="2801626"/>
                <a:ext cx="182880" cy="274320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317647" y="2770040"/>
                <a:ext cx="376052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3’</a:t>
                </a:r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7797435" y="2140651"/>
                <a:ext cx="1463040" cy="400110"/>
                <a:chOff x="6098158" y="1043757"/>
                <a:chExt cx="1460439" cy="400110"/>
              </a:xfrm>
            </p:grpSpPr>
            <p:sp>
              <p:nvSpPr>
                <p:cNvPr id="69" name="Rounded Rectangle 68"/>
                <p:cNvSpPr/>
                <p:nvPr/>
              </p:nvSpPr>
              <p:spPr>
                <a:xfrm>
                  <a:off x="6098158" y="1111447"/>
                  <a:ext cx="1460439" cy="274050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6666547" y="1043757"/>
                  <a:ext cx="680584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/>
                    <a:t>2’</a:t>
                  </a:r>
                </a:p>
              </p:txBody>
            </p:sp>
          </p:grpSp>
          <p:sp>
            <p:nvSpPr>
              <p:cNvPr id="154" name="TextBox 153"/>
              <p:cNvSpPr txBox="1"/>
              <p:nvPr/>
            </p:nvSpPr>
            <p:spPr>
              <a:xfrm>
                <a:off x="8110732" y="1843374"/>
                <a:ext cx="6655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Job2</a:t>
                </a:r>
              </a:p>
            </p:txBody>
          </p:sp>
        </p:grpSp>
        <p:sp>
          <p:nvSpPr>
            <p:cNvPr id="227" name="TextBox 226"/>
            <p:cNvSpPr txBox="1"/>
            <p:nvPr/>
          </p:nvSpPr>
          <p:spPr>
            <a:xfrm>
              <a:off x="9495618" y="2363195"/>
              <a:ext cx="3840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1’</a:t>
              </a:r>
            </a:p>
          </p:txBody>
        </p:sp>
      </p:grpSp>
      <p:sp>
        <p:nvSpPr>
          <p:cNvPr id="230" name="TextBox 229"/>
          <p:cNvSpPr txBox="1"/>
          <p:nvPr/>
        </p:nvSpPr>
        <p:spPr>
          <a:xfrm>
            <a:off x="10884427" y="4598113"/>
            <a:ext cx="643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2T</a:t>
            </a:r>
          </a:p>
        </p:txBody>
      </p:sp>
      <p:grpSp>
        <p:nvGrpSpPr>
          <p:cNvPr id="233" name="Group 232"/>
          <p:cNvGrpSpPr/>
          <p:nvPr/>
        </p:nvGrpSpPr>
        <p:grpSpPr>
          <a:xfrm>
            <a:off x="527321" y="5709456"/>
            <a:ext cx="10529312" cy="1214620"/>
            <a:chOff x="-117106" y="5569646"/>
            <a:chExt cx="10529312" cy="1214620"/>
          </a:xfrm>
        </p:grpSpPr>
        <p:sp>
          <p:nvSpPr>
            <p:cNvPr id="5" name="TextBox 4"/>
            <p:cNvSpPr txBox="1"/>
            <p:nvPr/>
          </p:nvSpPr>
          <p:spPr>
            <a:xfrm>
              <a:off x="5481761" y="6066515"/>
              <a:ext cx="4325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117106" y="5712302"/>
              <a:ext cx="157793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/>
                <a:t>CPSched</a:t>
              </a: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1454248" y="5823772"/>
              <a:ext cx="1463040" cy="400110"/>
              <a:chOff x="2928002" y="3366477"/>
              <a:chExt cx="1463040" cy="400110"/>
            </a:xfrm>
          </p:grpSpPr>
          <p:sp>
            <p:nvSpPr>
              <p:cNvPr id="118" name="Rounded Rectangle 117"/>
              <p:cNvSpPr/>
              <p:nvPr/>
            </p:nvSpPr>
            <p:spPr>
              <a:xfrm>
                <a:off x="2928002" y="3457432"/>
                <a:ext cx="1463040" cy="274320"/>
              </a:xfrm>
              <a:prstGeom prst="roundRect">
                <a:avLst/>
              </a:prstGeom>
              <a:solidFill>
                <a:srgbClr val="700000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3525652" y="3366477"/>
                <a:ext cx="2743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0</a:t>
                </a:r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2951181" y="5831194"/>
              <a:ext cx="1463040" cy="400110"/>
              <a:chOff x="6563446" y="3336569"/>
              <a:chExt cx="1463040" cy="400110"/>
            </a:xfrm>
          </p:grpSpPr>
          <p:sp>
            <p:nvSpPr>
              <p:cNvPr id="121" name="Rounded Rectangle 120"/>
              <p:cNvSpPr/>
              <p:nvPr/>
            </p:nvSpPr>
            <p:spPr>
              <a:xfrm>
                <a:off x="6563446" y="3427524"/>
                <a:ext cx="1463040" cy="274320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7203768" y="3336569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0’</a:t>
                </a:r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4678890" y="5877867"/>
              <a:ext cx="376052" cy="338554"/>
              <a:chOff x="2606500" y="6269782"/>
              <a:chExt cx="376052" cy="338554"/>
            </a:xfrm>
          </p:grpSpPr>
          <p:sp>
            <p:nvSpPr>
              <p:cNvPr id="124" name="Rounded Rectangle 123"/>
              <p:cNvSpPr/>
              <p:nvPr/>
            </p:nvSpPr>
            <p:spPr>
              <a:xfrm>
                <a:off x="2672056" y="6301368"/>
                <a:ext cx="182880" cy="274320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2606500" y="6269782"/>
                <a:ext cx="376052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3’</a:t>
                </a: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4486768" y="5839617"/>
              <a:ext cx="266152" cy="400110"/>
              <a:chOff x="1974561" y="6229201"/>
              <a:chExt cx="266152" cy="400110"/>
            </a:xfrm>
          </p:grpSpPr>
          <p:sp>
            <p:nvSpPr>
              <p:cNvPr id="127" name="Rounded Rectangle 126"/>
              <p:cNvSpPr/>
              <p:nvPr/>
            </p:nvSpPr>
            <p:spPr>
              <a:xfrm>
                <a:off x="2030399" y="6299553"/>
                <a:ext cx="182880" cy="274320"/>
              </a:xfrm>
              <a:prstGeom prst="roundRect">
                <a:avLst/>
              </a:prstGeom>
              <a:pattFill prst="dotGrid">
                <a:fgClr>
                  <a:schemeClr val="accent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974561" y="6229201"/>
                <a:ext cx="2661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3</a:t>
                </a:r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4901727" y="5840087"/>
              <a:ext cx="432572" cy="400110"/>
              <a:chOff x="2190720" y="6235843"/>
              <a:chExt cx="432572" cy="400110"/>
            </a:xfrm>
          </p:grpSpPr>
          <p:sp>
            <p:nvSpPr>
              <p:cNvPr id="130" name="Rounded Rectangle 129"/>
              <p:cNvSpPr/>
              <p:nvPr/>
            </p:nvSpPr>
            <p:spPr>
              <a:xfrm>
                <a:off x="2236589" y="6299553"/>
                <a:ext cx="182880" cy="274320"/>
              </a:xfrm>
              <a:prstGeom prst="roundRect">
                <a:avLst/>
              </a:prstGeom>
              <a:pattFill prst="dotGrid">
                <a:fgClr>
                  <a:schemeClr val="accent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2190720" y="6235843"/>
                <a:ext cx="4325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4</a:t>
                </a:r>
              </a:p>
            </p:txBody>
          </p:sp>
        </p:grpSp>
        <p:sp>
          <p:nvSpPr>
            <p:cNvPr id="132" name="Rounded Rectangle 131"/>
            <p:cNvSpPr/>
            <p:nvPr/>
          </p:nvSpPr>
          <p:spPr>
            <a:xfrm>
              <a:off x="4948329" y="5598672"/>
              <a:ext cx="182880" cy="2743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4877090" y="5583704"/>
              <a:ext cx="4572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4’</a:t>
              </a:r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5151853" y="5569646"/>
              <a:ext cx="1463040" cy="400110"/>
              <a:chOff x="2928002" y="3114372"/>
              <a:chExt cx="1463040" cy="400110"/>
            </a:xfrm>
          </p:grpSpPr>
          <p:sp>
            <p:nvSpPr>
              <p:cNvPr id="135" name="Rounded Rectangle 134"/>
              <p:cNvSpPr/>
              <p:nvPr/>
            </p:nvSpPr>
            <p:spPr>
              <a:xfrm>
                <a:off x="2928002" y="3167240"/>
                <a:ext cx="1463040" cy="266489"/>
              </a:xfrm>
              <a:prstGeom prst="roundRect">
                <a:avLst/>
              </a:prstGeom>
              <a:solidFill>
                <a:srgbClr val="700000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3525652" y="3114372"/>
                <a:ext cx="2743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5155143" y="5866190"/>
              <a:ext cx="1463040" cy="400110"/>
              <a:chOff x="6606118" y="3084464"/>
              <a:chExt cx="1463040" cy="400110"/>
            </a:xfrm>
          </p:grpSpPr>
          <p:sp>
            <p:nvSpPr>
              <p:cNvPr id="138" name="Rounded Rectangle 137"/>
              <p:cNvSpPr/>
              <p:nvPr/>
            </p:nvSpPr>
            <p:spPr>
              <a:xfrm>
                <a:off x="6606118" y="3137332"/>
                <a:ext cx="1463040" cy="266489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7203768" y="3084464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5’</a:t>
                </a:r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6598867" y="5833958"/>
              <a:ext cx="266152" cy="400110"/>
              <a:chOff x="1773511" y="6222546"/>
              <a:chExt cx="266152" cy="400110"/>
            </a:xfrm>
          </p:grpSpPr>
          <p:sp>
            <p:nvSpPr>
              <p:cNvPr id="141" name="Rounded Rectangle 140"/>
              <p:cNvSpPr/>
              <p:nvPr/>
            </p:nvSpPr>
            <p:spPr>
              <a:xfrm>
                <a:off x="1831328" y="6299553"/>
                <a:ext cx="182880" cy="274320"/>
              </a:xfrm>
              <a:prstGeom prst="roundRect">
                <a:avLst/>
              </a:prstGeom>
              <a:pattFill prst="dotGrid">
                <a:fgClr>
                  <a:schemeClr val="accent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1773511" y="6222546"/>
                <a:ext cx="2661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1</a:t>
                </a:r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6807108" y="5885156"/>
              <a:ext cx="457200" cy="338554"/>
              <a:chOff x="2399795" y="6269782"/>
              <a:chExt cx="457200" cy="338554"/>
            </a:xfrm>
          </p:grpSpPr>
          <p:sp>
            <p:nvSpPr>
              <p:cNvPr id="144" name="Rounded Rectangle 143"/>
              <p:cNvSpPr/>
              <p:nvPr/>
            </p:nvSpPr>
            <p:spPr>
              <a:xfrm>
                <a:off x="2472985" y="6301368"/>
                <a:ext cx="182880" cy="274320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2399795" y="6269782"/>
                <a:ext cx="4572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1’</a:t>
                </a:r>
              </a:p>
            </p:txBody>
          </p:sp>
        </p:grpSp>
        <p:sp>
          <p:nvSpPr>
            <p:cNvPr id="146" name="Rounded Rectangle 145"/>
            <p:cNvSpPr/>
            <p:nvPr/>
          </p:nvSpPr>
          <p:spPr>
            <a:xfrm>
              <a:off x="7116973" y="5914073"/>
              <a:ext cx="1460439" cy="274050"/>
            </a:xfrm>
            <a:prstGeom prst="roundRect">
              <a:avLst/>
            </a:prstGeom>
            <a:solidFill>
              <a:srgbClr val="7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7714622" y="5873160"/>
              <a:ext cx="274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2</a:t>
              </a:r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8607551" y="5866190"/>
              <a:ext cx="1460439" cy="400110"/>
              <a:chOff x="6098158" y="1070534"/>
              <a:chExt cx="1460439" cy="400110"/>
            </a:xfrm>
          </p:grpSpPr>
          <p:sp>
            <p:nvSpPr>
              <p:cNvPr id="149" name="Rounded Rectangle 148"/>
              <p:cNvSpPr/>
              <p:nvPr/>
            </p:nvSpPr>
            <p:spPr>
              <a:xfrm>
                <a:off x="6098158" y="1111447"/>
                <a:ext cx="1460439" cy="274050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6695808" y="1070534"/>
                <a:ext cx="680584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2’</a:t>
                </a:r>
              </a:p>
            </p:txBody>
          </p:sp>
        </p:grpSp>
        <p:sp>
          <p:nvSpPr>
            <p:cNvPr id="151" name="Rounded Rectangle 150"/>
            <p:cNvSpPr/>
            <p:nvPr/>
          </p:nvSpPr>
          <p:spPr>
            <a:xfrm>
              <a:off x="8596823" y="5611520"/>
              <a:ext cx="182880" cy="274320"/>
            </a:xfrm>
            <a:prstGeom prst="roundRect">
              <a:avLst/>
            </a:prstGeom>
            <a:pattFill prst="dotGrid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ounded Rectangle 151"/>
            <p:cNvSpPr/>
            <p:nvPr/>
          </p:nvSpPr>
          <p:spPr>
            <a:xfrm>
              <a:off x="10081548" y="5903797"/>
              <a:ext cx="182880" cy="2743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8" name="Straight Arrow Connector 157"/>
            <p:cNvCxnSpPr/>
            <p:nvPr/>
          </p:nvCxnSpPr>
          <p:spPr>
            <a:xfrm>
              <a:off x="1393630" y="6239727"/>
              <a:ext cx="889259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 flipV="1">
              <a:off x="1401008" y="5581318"/>
              <a:ext cx="2247" cy="63919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TextBox 230"/>
            <p:cNvSpPr txBox="1"/>
            <p:nvPr/>
          </p:nvSpPr>
          <p:spPr>
            <a:xfrm>
              <a:off x="8309644" y="6137935"/>
              <a:ext cx="6431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3T</a:t>
              </a: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9769081" y="6134629"/>
              <a:ext cx="6431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4T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631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54" grpId="0" animBg="1"/>
      <p:bldP spid="55" grpId="0"/>
      <p:bldP spid="77" grpId="0" animBg="1"/>
      <p:bldP spid="79" grpId="0" animBg="1"/>
      <p:bldP spid="80" grpId="0" animBg="1"/>
      <p:bldP spid="191" grpId="0"/>
      <p:bldP spid="226" grpId="0" animBg="1"/>
      <p:bldP spid="2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62"/>
          <p:cNvSpPr txBox="1"/>
          <p:nvPr/>
        </p:nvSpPr>
        <p:spPr>
          <a:xfrm>
            <a:off x="834318" y="5123347"/>
            <a:ext cx="70041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/>
              <a:t>Trade-offs:</a:t>
            </a:r>
          </a:p>
          <a:p>
            <a:endParaRPr lang="en-US" sz="2500" b="1" dirty="0"/>
          </a:p>
          <a:p>
            <a:r>
              <a:rPr lang="en-US" sz="2500" dirty="0"/>
              <a:t>We show that:</a:t>
            </a:r>
          </a:p>
          <a:p>
            <a:r>
              <a:rPr lang="en-US" sz="2500" dirty="0"/>
              <a:t>{best “perf” |bounded unfairness} ~ best “perf”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328928" y="2621280"/>
            <a:ext cx="6236208" cy="76208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ideas for multiple DAGs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318" y="1644858"/>
            <a:ext cx="10515600" cy="2626089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Convert </a:t>
            </a:r>
            <a:r>
              <a:rPr lang="en-US" dirty="0">
                <a:solidFill>
                  <a:srgbClr val="C00000"/>
                </a:solidFill>
              </a:rPr>
              <a:t>offline schedule </a:t>
            </a:r>
            <a:r>
              <a:rPr lang="en-US" dirty="0"/>
              <a:t>to </a:t>
            </a:r>
            <a:r>
              <a:rPr lang="en-US" dirty="0">
                <a:solidFill>
                  <a:srgbClr val="C00000"/>
                </a:solidFill>
              </a:rPr>
              <a:t>priority order </a:t>
            </a:r>
            <a:r>
              <a:rPr lang="en-US" dirty="0"/>
              <a:t>on tasks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rgbClr val="C00000"/>
                </a:solidFill>
              </a:rPr>
              <a:t>Online</a:t>
            </a:r>
            <a:r>
              <a:rPr lang="en-US" dirty="0"/>
              <a:t>, enforce schedule priority along with </a:t>
            </a:r>
            <a:r>
              <a:rPr lang="en-US" dirty="0">
                <a:solidFill>
                  <a:srgbClr val="C00000"/>
                </a:solidFill>
              </a:rPr>
              <a:t>heuristics</a:t>
            </a:r>
            <a:r>
              <a:rPr lang="en-US" dirty="0"/>
              <a:t> for </a:t>
            </a:r>
          </a:p>
          <a:p>
            <a:pPr marL="914400" lvl="1" indent="-457200">
              <a:buAutoNum type="alphaLcParenBoth"/>
            </a:pPr>
            <a:r>
              <a:rPr lang="en-US" dirty="0"/>
              <a:t>Multi-resource packing</a:t>
            </a:r>
          </a:p>
          <a:p>
            <a:pPr marL="914400" lvl="1" indent="-457200">
              <a:buAutoNum type="alphaLcParenBoth"/>
            </a:pPr>
            <a:r>
              <a:rPr lang="en-US" dirty="0"/>
              <a:t>“SRPT” to lower average job completion time</a:t>
            </a:r>
          </a:p>
          <a:p>
            <a:pPr marL="914400" lvl="1" indent="-457200">
              <a:buAutoNum type="alphaLcParenBoth"/>
            </a:pPr>
            <a:r>
              <a:rPr lang="en-US" dirty="0"/>
              <a:t>Bounded amount of unfairness</a:t>
            </a:r>
          </a:p>
          <a:p>
            <a:pPr marL="914400" lvl="1" indent="-457200">
              <a:buAutoNum type="alphaLcParenBoth"/>
            </a:pPr>
            <a:r>
              <a:rPr lang="en-US" dirty="0"/>
              <a:t>Overbooking 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5830409" y="5526983"/>
            <a:ext cx="1335838" cy="2476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o-RO"/>
          </a:p>
        </p:txBody>
      </p:sp>
      <p:sp>
        <p:nvSpPr>
          <p:cNvPr id="5" name="Cube 4"/>
          <p:cNvSpPr/>
          <p:nvPr/>
        </p:nvSpPr>
        <p:spPr>
          <a:xfrm>
            <a:off x="4129634" y="5196783"/>
            <a:ext cx="2198316" cy="577850"/>
          </a:xfrm>
          <a:prstGeom prst="cub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Packing Efficiency</a:t>
            </a:r>
            <a:endParaRPr lang="ro-RO" dirty="0"/>
          </a:p>
        </p:txBody>
      </p:sp>
      <p:sp>
        <p:nvSpPr>
          <p:cNvPr id="7" name="Rounded Rectangle 6"/>
          <p:cNvSpPr/>
          <p:nvPr/>
        </p:nvSpPr>
        <p:spPr>
          <a:xfrm>
            <a:off x="3779520" y="5797569"/>
            <a:ext cx="2627961" cy="359144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>
                <a:solidFill>
                  <a:schemeClr val="tx1"/>
                </a:solidFill>
              </a:rPr>
              <a:t>may delay job completion, …</a:t>
            </a:r>
          </a:p>
        </p:txBody>
      </p:sp>
      <p:sp>
        <p:nvSpPr>
          <p:cNvPr id="9" name="Rectangle 8"/>
          <p:cNvSpPr/>
          <p:nvPr/>
        </p:nvSpPr>
        <p:spPr>
          <a:xfrm rot="10073459">
            <a:off x="7105676" y="5407638"/>
            <a:ext cx="1272081" cy="2476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o-RO"/>
          </a:p>
        </p:txBody>
      </p:sp>
      <p:sp>
        <p:nvSpPr>
          <p:cNvPr id="10" name="Rectangle 9"/>
          <p:cNvSpPr/>
          <p:nvPr/>
        </p:nvSpPr>
        <p:spPr>
          <a:xfrm rot="11887296">
            <a:off x="7045108" y="5737554"/>
            <a:ext cx="1289798" cy="2476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o-RO"/>
          </a:p>
        </p:txBody>
      </p:sp>
      <p:sp>
        <p:nvSpPr>
          <p:cNvPr id="11" name="Cube 10"/>
          <p:cNvSpPr/>
          <p:nvPr/>
        </p:nvSpPr>
        <p:spPr>
          <a:xfrm>
            <a:off x="7759684" y="4993061"/>
            <a:ext cx="2237970" cy="577850"/>
          </a:xfrm>
          <a:prstGeom prst="cube">
            <a:avLst>
              <a:gd name="adj" fmla="val 14451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Job Completion Time</a:t>
            </a:r>
            <a:endParaRPr lang="ro-RO" dirty="0"/>
          </a:p>
        </p:txBody>
      </p:sp>
      <p:sp>
        <p:nvSpPr>
          <p:cNvPr id="12" name="Cube 11"/>
          <p:cNvSpPr/>
          <p:nvPr/>
        </p:nvSpPr>
        <p:spPr>
          <a:xfrm>
            <a:off x="8213101" y="5829590"/>
            <a:ext cx="1796462" cy="577850"/>
          </a:xfrm>
          <a:prstGeom prst="cub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Fairness</a:t>
            </a:r>
            <a:endParaRPr lang="ro-RO" dirty="0"/>
          </a:p>
        </p:txBody>
      </p:sp>
      <p:sp>
        <p:nvSpPr>
          <p:cNvPr id="13" name="Flowchart: Extract 12"/>
          <p:cNvSpPr/>
          <p:nvPr/>
        </p:nvSpPr>
        <p:spPr>
          <a:xfrm>
            <a:off x="6723818" y="5678282"/>
            <a:ext cx="740067" cy="537933"/>
          </a:xfrm>
          <a:prstGeom prst="flowChartExtra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o-RO"/>
          </a:p>
        </p:txBody>
      </p:sp>
      <p:sp>
        <p:nvSpPr>
          <p:cNvPr id="15" name="Rounded Rectangle 14"/>
          <p:cNvSpPr/>
          <p:nvPr/>
        </p:nvSpPr>
        <p:spPr>
          <a:xfrm>
            <a:off x="10026207" y="5930805"/>
            <a:ext cx="2208465" cy="359144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>
                <a:solidFill>
                  <a:schemeClr val="tx1"/>
                </a:solidFill>
              </a:rPr>
              <a:t>may counteract all others</a:t>
            </a:r>
          </a:p>
        </p:txBody>
      </p:sp>
      <p:sp>
        <p:nvSpPr>
          <p:cNvPr id="16" name="Cube 15"/>
          <p:cNvSpPr/>
          <p:nvPr/>
        </p:nvSpPr>
        <p:spPr>
          <a:xfrm>
            <a:off x="6327949" y="4363294"/>
            <a:ext cx="1966841" cy="577850"/>
          </a:xfrm>
          <a:prstGeom prst="cube">
            <a:avLst>
              <a:gd name="adj" fmla="val 16560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Schedule priority</a:t>
            </a:r>
            <a:endParaRPr lang="ro-RO" dirty="0"/>
          </a:p>
        </p:txBody>
      </p:sp>
      <p:sp>
        <p:nvSpPr>
          <p:cNvPr id="17" name="Rectangle 16"/>
          <p:cNvSpPr/>
          <p:nvPr/>
        </p:nvSpPr>
        <p:spPr>
          <a:xfrm rot="5770629">
            <a:off x="6907877" y="5133485"/>
            <a:ext cx="660121" cy="2476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o-RO"/>
          </a:p>
        </p:txBody>
      </p:sp>
      <p:sp>
        <p:nvSpPr>
          <p:cNvPr id="6" name="TextBox 73"/>
          <p:cNvSpPr txBox="1"/>
          <p:nvPr/>
        </p:nvSpPr>
        <p:spPr>
          <a:xfrm>
            <a:off x="6865381" y="5659641"/>
            <a:ext cx="2902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b="1" dirty="0"/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317804" y="4451714"/>
            <a:ext cx="2490403" cy="359144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>
                <a:solidFill>
                  <a:schemeClr val="tx1"/>
                </a:solidFill>
              </a:rPr>
              <a:t>best for one DAG; overall?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584977" y="4889965"/>
            <a:ext cx="2560320" cy="3591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>
                <a:solidFill>
                  <a:schemeClr val="tx1"/>
                </a:solidFill>
              </a:rPr>
              <a:t>may lose packing efficiency, …</a:t>
            </a:r>
          </a:p>
        </p:txBody>
      </p:sp>
    </p:spTree>
    <p:extLst>
      <p:ext uri="{BB962C8B-B14F-4D97-AF65-F5344CB8AC3E}">
        <p14:creationId xmlns:p14="http://schemas.microsoft.com/office/powerpoint/2010/main" val="65355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6" grpId="0"/>
      <p:bldP spid="18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2900" y="984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Graphene summary &amp; implementation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4656" y="1140189"/>
            <a:ext cx="8904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2400" dirty="0">
                <a:solidFill>
                  <a:srgbClr val="C00000"/>
                </a:solidFill>
              </a:rPr>
              <a:t>Offline</a:t>
            </a:r>
            <a:r>
              <a:rPr lang="en-US" sz="2400" dirty="0"/>
              <a:t>, schedule</a:t>
            </a:r>
            <a:r>
              <a:rPr lang="en-US" sz="2400" dirty="0">
                <a:solidFill>
                  <a:srgbClr val="C00000"/>
                </a:solidFill>
              </a:rPr>
              <a:t> each DAG </a:t>
            </a:r>
            <a:r>
              <a:rPr lang="en-US" sz="2400" dirty="0"/>
              <a:t>by placing </a:t>
            </a:r>
            <a:r>
              <a:rPr lang="en-US" sz="2400" dirty="0">
                <a:solidFill>
                  <a:srgbClr val="C00000"/>
                </a:solidFill>
              </a:rPr>
              <a:t>troublesome tasks first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400" dirty="0">
                <a:solidFill>
                  <a:srgbClr val="C00000"/>
                </a:solidFill>
              </a:rPr>
              <a:t>Online</a:t>
            </a:r>
            <a:r>
              <a:rPr lang="en-US" sz="2400" dirty="0"/>
              <a:t>, enforce </a:t>
            </a:r>
            <a:r>
              <a:rPr lang="en-US" sz="2400" dirty="0">
                <a:solidFill>
                  <a:srgbClr val="C00000"/>
                </a:solidFill>
              </a:rPr>
              <a:t>priority over tasks </a:t>
            </a:r>
            <a:r>
              <a:rPr lang="en-US" sz="2400" dirty="0"/>
              <a:t>along with </a:t>
            </a:r>
            <a:r>
              <a:rPr lang="en-US" sz="2400" dirty="0">
                <a:solidFill>
                  <a:srgbClr val="C00000"/>
                </a:solidFill>
              </a:rPr>
              <a:t>other heuristics</a:t>
            </a:r>
          </a:p>
        </p:txBody>
      </p:sp>
    </p:spTree>
    <p:extLst>
      <p:ext uri="{BB962C8B-B14F-4D97-AF65-F5344CB8AC3E}">
        <p14:creationId xmlns:p14="http://schemas.microsoft.com/office/powerpoint/2010/main" val="3648395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2900" y="984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Graphene summary &amp; implementation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649798" y="3178348"/>
            <a:ext cx="3048000" cy="20665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/>
          </a:p>
          <a:p>
            <a:endParaRPr lang="en-US" sz="2800" dirty="0"/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702757" y="3627927"/>
            <a:ext cx="2895600" cy="15011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FF00"/>
                </a:solidFill>
              </a:rPr>
              <a:t>+ priority order</a:t>
            </a:r>
          </a:p>
          <a:p>
            <a:r>
              <a:rPr lang="en-US" sz="2400" dirty="0">
                <a:solidFill>
                  <a:srgbClr val="FFFF00"/>
                </a:solidFill>
              </a:rPr>
              <a:t>+ packing</a:t>
            </a:r>
          </a:p>
          <a:p>
            <a:r>
              <a:rPr lang="en-US" sz="2400" dirty="0">
                <a:solidFill>
                  <a:srgbClr val="FFFF00"/>
                </a:solidFill>
              </a:rPr>
              <a:t>+ bounded unfairness</a:t>
            </a:r>
          </a:p>
          <a:p>
            <a:r>
              <a:rPr lang="en-US" sz="2400" dirty="0">
                <a:solidFill>
                  <a:srgbClr val="FFFF00"/>
                </a:solidFill>
              </a:rPr>
              <a:t>+ + overbook</a:t>
            </a:r>
          </a:p>
        </p:txBody>
      </p:sp>
      <p:cxnSp>
        <p:nvCxnSpPr>
          <p:cNvPr id="5" name="Straight Arrow Connector 4"/>
          <p:cNvCxnSpPr>
            <a:stCxn id="19" idx="3"/>
          </p:cNvCxnSpPr>
          <p:nvPr/>
        </p:nvCxnSpPr>
        <p:spPr>
          <a:xfrm>
            <a:off x="2589571" y="3652223"/>
            <a:ext cx="521586" cy="121920"/>
          </a:xfrm>
          <a:prstGeom prst="straightConnector1">
            <a:avLst/>
          </a:prstGeom>
          <a:ln w="6985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33" idx="3"/>
          </p:cNvCxnSpPr>
          <p:nvPr/>
        </p:nvCxnSpPr>
        <p:spPr>
          <a:xfrm flipV="1">
            <a:off x="2592455" y="4592619"/>
            <a:ext cx="552181" cy="198120"/>
          </a:xfrm>
          <a:prstGeom prst="straightConnector1">
            <a:avLst/>
          </a:prstGeom>
          <a:ln w="6985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Document 7"/>
          <p:cNvSpPr/>
          <p:nvPr/>
        </p:nvSpPr>
        <p:spPr>
          <a:xfrm>
            <a:off x="249266" y="3300374"/>
            <a:ext cx="990600" cy="685800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5466" y="3353714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5986" y="3353714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31256" y="3574694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0726" y="3582314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9" idx="4"/>
            <a:endCxn id="12" idx="2"/>
          </p:cNvCxnSpPr>
          <p:nvPr/>
        </p:nvCxnSpPr>
        <p:spPr>
          <a:xfrm>
            <a:off x="416906" y="3536594"/>
            <a:ext cx="83820" cy="1371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4"/>
            <a:endCxn id="12" idx="6"/>
          </p:cNvCxnSpPr>
          <p:nvPr/>
        </p:nvCxnSpPr>
        <p:spPr>
          <a:xfrm flipH="1">
            <a:off x="683606" y="3536594"/>
            <a:ext cx="83820" cy="1371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5"/>
            <a:endCxn id="11" idx="2"/>
          </p:cNvCxnSpPr>
          <p:nvPr/>
        </p:nvCxnSpPr>
        <p:spPr>
          <a:xfrm>
            <a:off x="832084" y="3509812"/>
            <a:ext cx="99172" cy="1563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5466" y="3856634"/>
            <a:ext cx="73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DAG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1262726" y="3506114"/>
            <a:ext cx="201930" cy="274320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625487" y="3286463"/>
            <a:ext cx="964084" cy="731520"/>
            <a:chOff x="1559216" y="1909484"/>
            <a:chExt cx="964084" cy="731520"/>
          </a:xfrm>
        </p:grpSpPr>
        <p:sp>
          <p:nvSpPr>
            <p:cNvPr id="19" name="Rectangle 18"/>
            <p:cNvSpPr/>
            <p:nvPr/>
          </p:nvSpPr>
          <p:spPr>
            <a:xfrm>
              <a:off x="1806943" y="1909484"/>
              <a:ext cx="716357" cy="73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AM</a:t>
              </a: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1559216" y="2138084"/>
              <a:ext cx="201930" cy="274320"/>
            </a:xfrm>
            <a:prstGeom prst="right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Flowchart: Document 21"/>
          <p:cNvSpPr/>
          <p:nvPr/>
        </p:nvSpPr>
        <p:spPr>
          <a:xfrm>
            <a:off x="218671" y="4447839"/>
            <a:ext cx="990600" cy="685800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4871" y="4501179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5391" y="4501179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00661" y="4722159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70131" y="4729779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23" idx="4"/>
            <a:endCxn id="26" idx="2"/>
          </p:cNvCxnSpPr>
          <p:nvPr/>
        </p:nvCxnSpPr>
        <p:spPr>
          <a:xfrm>
            <a:off x="386311" y="4684059"/>
            <a:ext cx="83820" cy="1371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4"/>
            <a:endCxn id="26" idx="6"/>
          </p:cNvCxnSpPr>
          <p:nvPr/>
        </p:nvCxnSpPr>
        <p:spPr>
          <a:xfrm flipH="1">
            <a:off x="653011" y="4684059"/>
            <a:ext cx="83820" cy="1371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5"/>
            <a:endCxn id="25" idx="2"/>
          </p:cNvCxnSpPr>
          <p:nvPr/>
        </p:nvCxnSpPr>
        <p:spPr>
          <a:xfrm>
            <a:off x="801489" y="4657277"/>
            <a:ext cx="99172" cy="1563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94871" y="5004099"/>
            <a:ext cx="73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DAG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1232131" y="4653579"/>
            <a:ext cx="201930" cy="274320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1628371" y="4424979"/>
            <a:ext cx="964084" cy="731520"/>
            <a:chOff x="1562100" y="3048000"/>
            <a:chExt cx="964084" cy="731520"/>
          </a:xfrm>
        </p:grpSpPr>
        <p:sp>
          <p:nvSpPr>
            <p:cNvPr id="33" name="Rectangle 32"/>
            <p:cNvSpPr/>
            <p:nvPr/>
          </p:nvSpPr>
          <p:spPr>
            <a:xfrm>
              <a:off x="1809827" y="3048000"/>
              <a:ext cx="716357" cy="73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AM</a:t>
              </a: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1562100" y="3276600"/>
              <a:ext cx="201930" cy="274320"/>
            </a:xfrm>
            <a:prstGeom prst="right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 rot="5400000">
            <a:off x="2034366" y="3898393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</a:t>
            </a:r>
            <a:endParaRPr lang="en-US" dirty="0"/>
          </a:p>
        </p:txBody>
      </p:sp>
      <p:sp>
        <p:nvSpPr>
          <p:cNvPr id="36" name="Up-Down Arrow 35"/>
          <p:cNvSpPr/>
          <p:nvPr/>
        </p:nvSpPr>
        <p:spPr>
          <a:xfrm rot="5400000">
            <a:off x="8481799" y="3470955"/>
            <a:ext cx="381000" cy="1679448"/>
          </a:xfrm>
          <a:prstGeom prst="up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8009360" y="3294421"/>
            <a:ext cx="1371600" cy="8309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400" dirty="0"/>
              <a:t>Node heartbeat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24909" y="4508382"/>
            <a:ext cx="1451186" cy="8309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400" dirty="0"/>
              <a:t>Task assignment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441796" y="3277514"/>
            <a:ext cx="1653540" cy="7315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Schedule Constructor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411201" y="4424979"/>
            <a:ext cx="1653540" cy="7315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Schedule Constructor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59638" y="3187187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RM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414495" y="3211493"/>
            <a:ext cx="3231732" cy="221361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9512023" y="278420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535811" y="321298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NM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512023" y="4213231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513067" y="547338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NM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4074597" y="4402119"/>
            <a:ext cx="552181" cy="198120"/>
          </a:xfrm>
          <a:prstGeom prst="straightConnector1">
            <a:avLst/>
          </a:prstGeom>
          <a:ln w="6985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098071" y="3864254"/>
            <a:ext cx="521586" cy="121920"/>
          </a:xfrm>
          <a:prstGeom prst="straightConnector1">
            <a:avLst/>
          </a:prstGeom>
          <a:ln w="6985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Up-Down Arrow 51"/>
          <p:cNvSpPr/>
          <p:nvPr/>
        </p:nvSpPr>
        <p:spPr>
          <a:xfrm rot="5400000">
            <a:off x="8481799" y="3463752"/>
            <a:ext cx="381000" cy="1679448"/>
          </a:xfrm>
          <a:prstGeom prst="up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464656" y="1140189"/>
            <a:ext cx="8904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2400" dirty="0">
                <a:solidFill>
                  <a:srgbClr val="C00000"/>
                </a:solidFill>
              </a:rPr>
              <a:t>Offline</a:t>
            </a:r>
            <a:r>
              <a:rPr lang="en-US" sz="2400" dirty="0"/>
              <a:t>, schedule</a:t>
            </a:r>
            <a:r>
              <a:rPr lang="en-US" sz="2400" dirty="0">
                <a:solidFill>
                  <a:srgbClr val="C00000"/>
                </a:solidFill>
              </a:rPr>
              <a:t> each DAG </a:t>
            </a:r>
            <a:r>
              <a:rPr lang="en-US" sz="2400" dirty="0"/>
              <a:t>by placing </a:t>
            </a:r>
            <a:r>
              <a:rPr lang="en-US" sz="2400" dirty="0">
                <a:solidFill>
                  <a:srgbClr val="C00000"/>
                </a:solidFill>
              </a:rPr>
              <a:t>troublesome tasks first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400" dirty="0">
                <a:solidFill>
                  <a:srgbClr val="C00000"/>
                </a:solidFill>
              </a:rPr>
              <a:t>Online</a:t>
            </a:r>
            <a:r>
              <a:rPr lang="en-US" sz="2400" dirty="0"/>
              <a:t>, enforce </a:t>
            </a:r>
            <a:r>
              <a:rPr lang="en-US" sz="2400" dirty="0">
                <a:solidFill>
                  <a:srgbClr val="C00000"/>
                </a:solidFill>
              </a:rPr>
              <a:t>priority over tasks </a:t>
            </a:r>
            <a:r>
              <a:rPr lang="en-US" sz="2400" dirty="0"/>
              <a:t>along with </a:t>
            </a:r>
            <a:r>
              <a:rPr lang="en-US" sz="2400" dirty="0">
                <a:solidFill>
                  <a:srgbClr val="C00000"/>
                </a:solidFill>
              </a:rPr>
              <a:t>other heuristics</a:t>
            </a:r>
          </a:p>
        </p:txBody>
      </p:sp>
    </p:spTree>
    <p:extLst>
      <p:ext uri="{BB962C8B-B14F-4D97-AF65-F5344CB8AC3E}">
        <p14:creationId xmlns:p14="http://schemas.microsoft.com/office/powerpoint/2010/main" val="406194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0.12579 0.0335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16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22222E-6 L 0.12265 -0.0266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-13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0.11875 0.0201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9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0.11653 3.7037E-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42" grpId="0" animBg="1"/>
      <p:bldP spid="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DAG </a:t>
            </a:r>
            <a:r>
              <a:rPr lang="en-US" dirty="0">
                <a:solidFill>
                  <a:srgbClr val="C00000"/>
                </a:solidFill>
              </a:rPr>
              <a:t>annotations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Bundling</a:t>
            </a:r>
            <a:r>
              <a:rPr lang="en-US" dirty="0"/>
              <a:t>: improve schedule quality w/o killing scheduling latency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Co-existence</a:t>
            </a:r>
            <a:r>
              <a:rPr lang="en-US" dirty="0"/>
              <a:t> with (many) other scheduler features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143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Prototype</a:t>
            </a:r>
          </a:p>
          <a:p>
            <a:pPr lvl="1"/>
            <a:r>
              <a:rPr lang="en-US" dirty="0"/>
              <a:t>200 server multi-core cluster</a:t>
            </a:r>
          </a:p>
          <a:p>
            <a:pPr lvl="1"/>
            <a:r>
              <a:rPr lang="en-US" dirty="0"/>
              <a:t>TPC-DS, TPC-H, …, GridMix to replay traces</a:t>
            </a:r>
          </a:p>
          <a:p>
            <a:pPr lvl="1"/>
            <a:r>
              <a:rPr lang="en-US" dirty="0"/>
              <a:t>Jobs arrive online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Simulations</a:t>
            </a:r>
          </a:p>
          <a:p>
            <a:pPr lvl="1"/>
            <a:r>
              <a:rPr lang="en-US" dirty="0"/>
              <a:t>Traces from production Microsoft Cosmos and Yarn clusters</a:t>
            </a:r>
          </a:p>
          <a:p>
            <a:pPr lvl="1"/>
            <a:r>
              <a:rPr lang="en-US" dirty="0"/>
              <a:t>Compare with many alternatives</a:t>
            </a:r>
          </a:p>
        </p:txBody>
      </p:sp>
    </p:spTree>
    <p:extLst>
      <p:ext uri="{BB962C8B-B14F-4D97-AF65-F5344CB8AC3E}">
        <p14:creationId xmlns:p14="http://schemas.microsoft.com/office/powerpoint/2010/main" val="4057072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55812" y="193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The Cluster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Scheduling Problem</a:t>
            </a:r>
          </a:p>
        </p:txBody>
      </p:sp>
      <p:sp>
        <p:nvSpPr>
          <p:cNvPr id="5" name="Flowchart: Multidocument 4"/>
          <p:cNvSpPr/>
          <p:nvPr/>
        </p:nvSpPr>
        <p:spPr>
          <a:xfrm>
            <a:off x="441158" y="1989221"/>
            <a:ext cx="2687053" cy="2462463"/>
          </a:xfrm>
          <a:prstGeom prst="flowChartMultidocumen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478" y="1535422"/>
            <a:ext cx="816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Jobs</a:t>
            </a:r>
          </a:p>
        </p:txBody>
      </p:sp>
      <p:sp>
        <p:nvSpPr>
          <p:cNvPr id="7" name="Rectangle 6"/>
          <p:cNvSpPr/>
          <p:nvPr/>
        </p:nvSpPr>
        <p:spPr>
          <a:xfrm>
            <a:off x="3986172" y="1840230"/>
            <a:ext cx="3411306" cy="27203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3453" y="1989221"/>
            <a:ext cx="3231732" cy="22136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32031" y="1898909"/>
            <a:ext cx="31908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Goal: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resources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achieve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cluster utilization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Fast job completion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Guarantees 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(deadlines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fair shares)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Constraints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Scale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sym typeface="Symbol" panose="05050102010706020507" pitchFamily="18" charset="2"/>
              </a:rPr>
              <a:t> fast twitch</a:t>
            </a:r>
            <a:endParaRPr kumimoji="0" lang="en-US" sz="18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52742" y="2870460"/>
            <a:ext cx="280737" cy="2727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13952" y="2870460"/>
            <a:ext cx="280737" cy="2727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977145" y="2845369"/>
            <a:ext cx="280737" cy="2727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778648" y="3254540"/>
            <a:ext cx="280737" cy="2727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55253" y="3527255"/>
            <a:ext cx="280737" cy="2727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193110" y="3143175"/>
            <a:ext cx="140369" cy="38408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4"/>
            <a:endCxn id="14" idx="2"/>
          </p:cNvCxnSpPr>
          <p:nvPr/>
        </p:nvCxnSpPr>
        <p:spPr>
          <a:xfrm>
            <a:off x="1654321" y="3143175"/>
            <a:ext cx="124327" cy="24772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5" idx="6"/>
          </p:cNvCxnSpPr>
          <p:nvPr/>
        </p:nvCxnSpPr>
        <p:spPr>
          <a:xfrm flipH="1">
            <a:off x="1535990" y="3509543"/>
            <a:ext cx="258700" cy="15407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4"/>
            <a:endCxn id="14" idx="7"/>
          </p:cNvCxnSpPr>
          <p:nvPr/>
        </p:nvCxnSpPr>
        <p:spPr>
          <a:xfrm flipH="1">
            <a:off x="2018272" y="3118084"/>
            <a:ext cx="99242" cy="17639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Left-Right Arrow 29"/>
          <p:cNvSpPr/>
          <p:nvPr/>
        </p:nvSpPr>
        <p:spPr>
          <a:xfrm>
            <a:off x="3192379" y="3048000"/>
            <a:ext cx="729625" cy="34289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Left-Right Arrow 30"/>
          <p:cNvSpPr/>
          <p:nvPr/>
        </p:nvSpPr>
        <p:spPr>
          <a:xfrm>
            <a:off x="7397478" y="3034832"/>
            <a:ext cx="729625" cy="34289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4172" y="2589177"/>
            <a:ext cx="671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Tasks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90478" y="4926938"/>
            <a:ext cx="11902462" cy="15237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Large and high-value deployments </a:t>
            </a:r>
          </a:p>
          <a:p>
            <a:pPr lvl="1"/>
            <a:r>
              <a:rPr lang="en-US" dirty="0"/>
              <a:t>E.g., Spark, Yarn*, Mesos*, Cosmos</a:t>
            </a:r>
          </a:p>
          <a:p>
            <a:r>
              <a:rPr lang="en-US" dirty="0"/>
              <a:t>Today, schedulers are simple and (as we show) performance can improve a lot</a:t>
            </a:r>
          </a:p>
        </p:txBody>
      </p:sp>
      <p:sp>
        <p:nvSpPr>
          <p:cNvPr id="22" name="Oval 21"/>
          <p:cNvSpPr/>
          <p:nvPr/>
        </p:nvSpPr>
        <p:spPr>
          <a:xfrm>
            <a:off x="1256415" y="4024414"/>
            <a:ext cx="280737" cy="2727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Arrow Connector 22"/>
          <p:cNvCxnSpPr>
            <a:stCxn id="15" idx="4"/>
            <a:endCxn id="22" idx="0"/>
          </p:cNvCxnSpPr>
          <p:nvPr/>
        </p:nvCxnSpPr>
        <p:spPr>
          <a:xfrm>
            <a:off x="1395622" y="3799970"/>
            <a:ext cx="1162" cy="22444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EB5E-14F7-4F75-B1A4-E3C95A710F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24844 -0.00463 L 0.51328 0.15764 " pathEditMode="relative" ptsTypes="A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41667E-6 4.07407E-6 L 0.0776 -0.05926 L 0.33879 -0.04653 L 0.63163 0.06435 " pathEditMode="relative" ptsTypes="AAAA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2900" y="984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Results - 1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789036" y="1119187"/>
            <a:ext cx="7872756" cy="4619625"/>
            <a:chOff x="2328862" y="1119187"/>
            <a:chExt cx="7872756" cy="46196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8862" y="1119187"/>
              <a:ext cx="7534275" cy="461962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720840" y="1721315"/>
              <a:ext cx="110479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dirty="0"/>
                <a:t>Packing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94425" y="2797422"/>
              <a:ext cx="2266839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dirty="0"/>
                <a:t>Packing + Deps.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94424" y="3365956"/>
              <a:ext cx="1922257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dirty="0"/>
                <a:t>Lower bound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661792" y="1815421"/>
              <a:ext cx="539826" cy="2921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84519" y="591218"/>
            <a:ext cx="3833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[20K DAGs from Cosmos]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52725" y="1285875"/>
            <a:ext cx="6340666" cy="3743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372225" y="4657725"/>
            <a:ext cx="0" cy="41910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33389" y="4343400"/>
            <a:ext cx="553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2X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442751" y="4657725"/>
            <a:ext cx="0" cy="41910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08665" y="4343400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1.5X</a:t>
            </a:r>
          </a:p>
        </p:txBody>
      </p:sp>
    </p:spTree>
    <p:extLst>
      <p:ext uri="{BB962C8B-B14F-4D97-AF65-F5344CB8AC3E}">
        <p14:creationId xmlns:p14="http://schemas.microsoft.com/office/powerpoint/2010/main" val="35413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2900" y="984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Results - 2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26" y="1745545"/>
            <a:ext cx="6286500" cy="3895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13233" y="2349279"/>
            <a:ext cx="1906099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dirty="0"/>
              <a:t>Tez + Packing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692" y="4084"/>
            <a:ext cx="3404552" cy="2103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5490" y="4754880"/>
            <a:ext cx="3392960" cy="2103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3038" y="2379482"/>
            <a:ext cx="3347512" cy="2103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1944" y="1812278"/>
            <a:ext cx="2834274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/>
              <a:t>Tez + Pack +Deps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387026" y="1423988"/>
            <a:ext cx="564617" cy="3882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720870" y="2631455"/>
            <a:ext cx="2919052" cy="6515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61344" y="3671317"/>
            <a:ext cx="3362328" cy="11981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7191" y="1083044"/>
            <a:ext cx="6327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[200 jobs from TPC-DS, 200 server cluster]</a:t>
            </a:r>
          </a:p>
        </p:txBody>
      </p:sp>
    </p:spTree>
    <p:extLst>
      <p:ext uri="{BB962C8B-B14F-4D97-AF65-F5344CB8AC3E}">
        <p14:creationId xmlns:p14="http://schemas.microsoft.com/office/powerpoint/2010/main" val="349776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51760"/>
            <a:ext cx="11103864" cy="35252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Graphene</a:t>
            </a:r>
          </a:p>
          <a:p>
            <a:pPr lvl="1"/>
            <a:r>
              <a:rPr lang="en-US" dirty="0"/>
              <a:t>Offline, construct per-DAG schedule by placing </a:t>
            </a:r>
            <a:r>
              <a:rPr lang="en-US" dirty="0">
                <a:solidFill>
                  <a:srgbClr val="C00000"/>
                </a:solidFill>
              </a:rPr>
              <a:t>troublesome tasks first</a:t>
            </a:r>
          </a:p>
          <a:p>
            <a:pPr lvl="1"/>
            <a:r>
              <a:rPr lang="en-US" dirty="0"/>
              <a:t>Online, enforce schedule </a:t>
            </a:r>
            <a:r>
              <a:rPr lang="en-US" dirty="0">
                <a:solidFill>
                  <a:srgbClr val="C00000"/>
                </a:solidFill>
              </a:rPr>
              <a:t>priority</a:t>
            </a:r>
            <a:r>
              <a:rPr lang="en-US" dirty="0"/>
              <a:t> along with </a:t>
            </a:r>
            <a:r>
              <a:rPr lang="en-US" dirty="0">
                <a:solidFill>
                  <a:srgbClr val="C00000"/>
                </a:solidFill>
              </a:rPr>
              <a:t>other heuristics</a:t>
            </a:r>
          </a:p>
          <a:p>
            <a:pPr lvl="1"/>
            <a:r>
              <a:rPr lang="en-US" dirty="0"/>
              <a:t>New </a:t>
            </a:r>
            <a:r>
              <a:rPr lang="en-US" dirty="0">
                <a:solidFill>
                  <a:srgbClr val="C00000"/>
                </a:solidFill>
              </a:rPr>
              <a:t>lower bound </a:t>
            </a:r>
            <a:r>
              <a:rPr lang="en-US" dirty="0"/>
              <a:t>shows nearly optimal for half of the DAGs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Experiments show gains in job completion time, makespan,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Graphene generalizes to DAGs in other settings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5528" y="81622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Scheduling </a:t>
            </a:r>
            <a:r>
              <a:rPr lang="en-US" dirty="0">
                <a:solidFill>
                  <a:srgbClr val="C00000"/>
                </a:solidFill>
              </a:rPr>
              <a:t>heterogeneous DAGs </a:t>
            </a:r>
            <a:r>
              <a:rPr lang="en-US" dirty="0"/>
              <a:t>well requires an </a:t>
            </a:r>
            <a:r>
              <a:rPr lang="en-US" dirty="0">
                <a:solidFill>
                  <a:srgbClr val="C00000"/>
                </a:solidFill>
              </a:rPr>
              <a:t>online</a:t>
            </a:r>
            <a:r>
              <a:rPr lang="en-US" dirty="0"/>
              <a:t> solution that handles </a:t>
            </a:r>
            <a:r>
              <a:rPr lang="en-US" dirty="0">
                <a:solidFill>
                  <a:srgbClr val="C00000"/>
                </a:solidFill>
              </a:rPr>
              <a:t>multiple resources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dependencies</a:t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247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35874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895" y="1703005"/>
            <a:ext cx="7553549" cy="446155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6819" y="110617"/>
            <a:ext cx="1183458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When scheduler works with erroneous task profiles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16896" y="4315968"/>
            <a:ext cx="1714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Amount of error</a:t>
            </a:r>
          </a:p>
        </p:txBody>
      </p:sp>
      <p:sp>
        <p:nvSpPr>
          <p:cNvPr id="6" name="Rectangle 5"/>
          <p:cNvSpPr/>
          <p:nvPr/>
        </p:nvSpPr>
        <p:spPr>
          <a:xfrm>
            <a:off x="5145024" y="2029968"/>
            <a:ext cx="2145792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45024" y="4163568"/>
            <a:ext cx="21403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25840" y="4968240"/>
            <a:ext cx="1237488" cy="1328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93008" y="1999488"/>
            <a:ext cx="1499616" cy="3511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51776" y="2029968"/>
            <a:ext cx="2145792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85324" y="4163568"/>
            <a:ext cx="1340516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4592" y="5961888"/>
            <a:ext cx="2677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Fractional change in JCT</a:t>
            </a:r>
          </a:p>
        </p:txBody>
      </p:sp>
      <p:cxnSp>
        <p:nvCxnSpPr>
          <p:cNvPr id="14" name="Straight Arrow Connector 13"/>
          <p:cNvCxnSpPr>
            <a:stCxn id="12" idx="3"/>
          </p:cNvCxnSpPr>
          <p:nvPr/>
        </p:nvCxnSpPr>
        <p:spPr>
          <a:xfrm flipV="1">
            <a:off x="2842248" y="5839968"/>
            <a:ext cx="488134" cy="3219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011930" y="1560576"/>
            <a:ext cx="4949952" cy="469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545704" y="4106466"/>
                <a:ext cx="1171923" cy="86177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−0.75, −0.50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−0.50, −0.25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+0.25, +0.50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+0.50, +0.75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704" y="4106466"/>
                <a:ext cx="1171923" cy="861774"/>
              </a:xfrm>
              <a:prstGeom prst="rect">
                <a:avLst/>
              </a:prstGeom>
              <a:blipFill rotWithShape="0">
                <a:blip r:embed="rId3"/>
                <a:stretch>
                  <a:fillRect b="-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24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DAG annotations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1241"/>
            <a:ext cx="1104290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 uses per-stage </a:t>
            </a:r>
            <a:r>
              <a:rPr lang="en-US" dirty="0">
                <a:solidFill>
                  <a:srgbClr val="C00000"/>
                </a:solidFill>
              </a:rPr>
              <a:t>average duration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demands</a:t>
            </a:r>
            <a:r>
              <a:rPr lang="en-US" dirty="0"/>
              <a:t> of {cpu, mem, net. disk}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Almost all frameworks have </a:t>
            </a:r>
            <a:r>
              <a:rPr lang="en-US" dirty="0">
                <a:solidFill>
                  <a:srgbClr val="C00000"/>
                </a:solidFill>
              </a:rPr>
              <a:t>user’s annotate </a:t>
            </a:r>
            <a:r>
              <a:rPr lang="en-US" dirty="0"/>
              <a:t>cpu and mem</a:t>
            </a:r>
          </a:p>
          <a:p>
            <a:pPr marL="514350" indent="-514350">
              <a:buAutoNum type="arabicParenR"/>
            </a:pPr>
            <a:r>
              <a:rPr lang="en-US" dirty="0">
                <a:solidFill>
                  <a:srgbClr val="C00000"/>
                </a:solidFill>
              </a:rPr>
              <a:t>Recurring jobs</a:t>
            </a:r>
            <a:r>
              <a:rPr lang="en-US" baseline="30000" dirty="0">
                <a:solidFill>
                  <a:srgbClr val="C00000"/>
                </a:solidFill>
              </a:rPr>
              <a:t>1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have predictable profiles (correcting for input size)</a:t>
            </a:r>
          </a:p>
          <a:p>
            <a:pPr marL="514350" indent="-514350">
              <a:buAutoNum type="arabicParenR"/>
            </a:pPr>
            <a:r>
              <a:rPr lang="en-US" dirty="0"/>
              <a:t>Ongoing work on building </a:t>
            </a:r>
            <a:r>
              <a:rPr lang="en-US" dirty="0">
                <a:solidFill>
                  <a:srgbClr val="C00000"/>
                </a:solidFill>
              </a:rPr>
              <a:t>profiles for ad-hoc jobs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Sample</a:t>
            </a:r>
            <a:r>
              <a:rPr lang="en-US" dirty="0"/>
              <a:t> and project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Program analysis</a:t>
            </a:r>
            <a:r>
              <a:rPr lang="en-US" baseline="30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6672" y="569091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[1] RoPE, NSDI’12; …</a:t>
            </a:r>
          </a:p>
          <a:p>
            <a:r>
              <a:rPr lang="en-US" dirty="0"/>
              <a:t>[2] Perforator, SOCC’16; …</a:t>
            </a:r>
          </a:p>
          <a:p>
            <a:r>
              <a:rPr lang="en-US" dirty="0"/>
              <a:t>[3] SPEED, POPL’09; …</a:t>
            </a:r>
          </a:p>
        </p:txBody>
      </p:sp>
    </p:spTree>
    <p:extLst>
      <p:ext uri="{BB962C8B-B14F-4D97-AF65-F5344CB8AC3E}">
        <p14:creationId xmlns:p14="http://schemas.microsoft.com/office/powerpoint/2010/main" val="4091999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59" y="1755685"/>
            <a:ext cx="10956551" cy="477948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Graphene to schedule other DAGs</a:t>
            </a:r>
          </a:p>
        </p:txBody>
      </p:sp>
    </p:spTree>
    <p:extLst>
      <p:ext uri="{BB962C8B-B14F-4D97-AF65-F5344CB8AC3E}">
        <p14:creationId xmlns:p14="http://schemas.microsoft.com/office/powerpoint/2010/main" val="1922231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91" y="1285361"/>
            <a:ext cx="11321770" cy="493647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2576" y="93072"/>
            <a:ext cx="10515600" cy="1325563"/>
          </a:xfrm>
        </p:spPr>
        <p:txBody>
          <a:bodyPr/>
          <a:lstStyle/>
          <a:p>
            <a:r>
              <a:rPr lang="en-US" dirty="0"/>
              <a:t>Characterizing DAGs in Cosmos clusters</a:t>
            </a:r>
          </a:p>
        </p:txBody>
      </p:sp>
    </p:spTree>
    <p:extLst>
      <p:ext uri="{BB962C8B-B14F-4D97-AF65-F5344CB8AC3E}">
        <p14:creationId xmlns:p14="http://schemas.microsoft.com/office/powerpoint/2010/main" val="264170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19" y="2030765"/>
            <a:ext cx="8187800" cy="465460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Characterizing DAGs in Cosmos clusters – 2</a:t>
            </a:r>
          </a:p>
        </p:txBody>
      </p:sp>
    </p:spTree>
    <p:extLst>
      <p:ext uri="{BB962C8B-B14F-4D97-AF65-F5344CB8AC3E}">
        <p14:creationId xmlns:p14="http://schemas.microsoft.com/office/powerpoint/2010/main" val="2750228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26" y="2210680"/>
            <a:ext cx="11142455" cy="422045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of production DAGs</a:t>
            </a:r>
          </a:p>
        </p:txBody>
      </p:sp>
    </p:spTree>
    <p:extLst>
      <p:ext uri="{BB962C8B-B14F-4D97-AF65-F5344CB8AC3E}">
        <p14:creationId xmlns:p14="http://schemas.microsoft.com/office/powerpoint/2010/main" val="660885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55" y="1920846"/>
            <a:ext cx="10115549" cy="31478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completion times on different workloads</a:t>
            </a:r>
          </a:p>
        </p:txBody>
      </p:sp>
    </p:spTree>
    <p:extLst>
      <p:ext uri="{BB962C8B-B14F-4D97-AF65-F5344CB8AC3E}">
        <p14:creationId xmlns:p14="http://schemas.microsoft.com/office/powerpoint/2010/main" val="4265152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413" y="131941"/>
            <a:ext cx="10515600" cy="1325563"/>
          </a:xfrm>
        </p:spPr>
        <p:txBody>
          <a:bodyPr/>
          <a:lstStyle/>
          <a:p>
            <a:r>
              <a:rPr lang="en-US" dirty="0"/>
              <a:t> Jobs have </a:t>
            </a:r>
            <a:r>
              <a:rPr lang="en-US" dirty="0">
                <a:solidFill>
                  <a:srgbClr val="C00000"/>
                </a:solidFill>
              </a:rPr>
              <a:t>heterogeneous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DAGs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24407" cy="26880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User queries </a:t>
            </a:r>
            <a:r>
              <a:rPr lang="en-US" dirty="0">
                <a:sym typeface="Symbol" panose="05050102010706020507" pitchFamily="18" charset="2"/>
              </a:rPr>
              <a:t> Query optimizer  Job DAG</a:t>
            </a:r>
          </a:p>
          <a:p>
            <a:pPr marL="0" indent="0">
              <a:buNone/>
            </a:pPr>
            <a:endParaRPr lang="en-US" sz="2000" dirty="0"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</a:pPr>
            <a:r>
              <a:rPr lang="en-US" dirty="0">
                <a:sym typeface="Symbol" panose="05050102010706020507" pitchFamily="18" charset="2"/>
              </a:rPr>
              <a:t>DAGs have </a:t>
            </a:r>
            <a:r>
              <a:rPr lang="en-US" dirty="0">
                <a:solidFill>
                  <a:srgbClr val="0000CC"/>
                </a:solidFill>
                <a:sym typeface="Symbol" panose="05050102010706020507" pitchFamily="18" charset="2"/>
              </a:rPr>
              <a:t>deep</a:t>
            </a:r>
            <a:r>
              <a:rPr lang="en-US" dirty="0">
                <a:sym typeface="Symbol" panose="05050102010706020507" pitchFamily="18" charset="2"/>
              </a:rPr>
              <a:t> and </a:t>
            </a:r>
            <a:r>
              <a:rPr lang="en-US" dirty="0">
                <a:solidFill>
                  <a:srgbClr val="0000CC"/>
                </a:solidFill>
                <a:sym typeface="Symbol" panose="05050102010706020507" pitchFamily="18" charset="2"/>
              </a:rPr>
              <a:t>complex</a:t>
            </a:r>
            <a:r>
              <a:rPr lang="en-US" dirty="0">
                <a:sym typeface="Symbol" panose="05050102010706020507" pitchFamily="18" charset="2"/>
              </a:rPr>
              <a:t> structures</a:t>
            </a:r>
          </a:p>
          <a:p>
            <a:pPr>
              <a:spcBef>
                <a:spcPts val="600"/>
              </a:spcBef>
            </a:pPr>
            <a:r>
              <a:rPr lang="en-US" dirty="0">
                <a:sym typeface="Symbol" panose="05050102010706020507" pitchFamily="18" charset="2"/>
              </a:rPr>
              <a:t>Task </a:t>
            </a:r>
            <a:r>
              <a:rPr lang="en-US" dirty="0">
                <a:solidFill>
                  <a:srgbClr val="0000CC"/>
                </a:solidFill>
                <a:sym typeface="Symbol" panose="05050102010706020507" pitchFamily="18" charset="2"/>
              </a:rPr>
              <a:t>durations</a:t>
            </a:r>
            <a:r>
              <a:rPr lang="en-US" dirty="0">
                <a:sym typeface="Symbol" panose="05050102010706020507" pitchFamily="18" charset="2"/>
              </a:rPr>
              <a:t> range from </a:t>
            </a:r>
            <a:r>
              <a:rPr lang="en-US" dirty="0">
                <a:solidFill>
                  <a:srgbClr val="0000CC"/>
                </a:solidFill>
                <a:sym typeface="Symbol" panose="05050102010706020507" pitchFamily="18" charset="2"/>
              </a:rPr>
              <a:t>&lt;1s</a:t>
            </a:r>
            <a:r>
              <a:rPr lang="en-US" dirty="0">
                <a:sym typeface="Symbol" panose="05050102010706020507" pitchFamily="18" charset="2"/>
              </a:rPr>
              <a:t> to </a:t>
            </a:r>
            <a:r>
              <a:rPr lang="en-US" dirty="0">
                <a:solidFill>
                  <a:srgbClr val="0000CC"/>
                </a:solidFill>
                <a:sym typeface="Symbol" panose="05050102010706020507" pitchFamily="18" charset="2"/>
              </a:rPr>
              <a:t>&gt;100s</a:t>
            </a:r>
          </a:p>
          <a:p>
            <a:pPr>
              <a:spcBef>
                <a:spcPts val="600"/>
              </a:spcBef>
            </a:pPr>
            <a:r>
              <a:rPr lang="en-US" dirty="0">
                <a:sym typeface="Symbol" panose="05050102010706020507" pitchFamily="18" charset="2"/>
              </a:rPr>
              <a:t>Tasks use </a:t>
            </a:r>
            <a:r>
              <a:rPr lang="en-US" dirty="0">
                <a:solidFill>
                  <a:srgbClr val="0000CC"/>
                </a:solidFill>
                <a:sym typeface="Symbol" panose="05050102010706020507" pitchFamily="18" charset="2"/>
              </a:rPr>
              <a:t>different amounts</a:t>
            </a:r>
            <a:r>
              <a:rPr lang="en-US" dirty="0">
                <a:sym typeface="Symbol" panose="05050102010706020507" pitchFamily="18" charset="2"/>
              </a:rPr>
              <a:t> of resources</a:t>
            </a:r>
            <a:endParaRPr lang="en-US" dirty="0"/>
          </a:p>
        </p:txBody>
      </p:sp>
      <p:grpSp>
        <p:nvGrpSpPr>
          <p:cNvPr id="233" name="Group 232"/>
          <p:cNvGrpSpPr/>
          <p:nvPr/>
        </p:nvGrpSpPr>
        <p:grpSpPr>
          <a:xfrm>
            <a:off x="7856237" y="1552632"/>
            <a:ext cx="2701367" cy="5024305"/>
            <a:chOff x="7972171" y="1"/>
            <a:chExt cx="2701367" cy="5024305"/>
          </a:xfrm>
        </p:grpSpPr>
        <p:sp>
          <p:nvSpPr>
            <p:cNvPr id="200" name="Rectangle 199"/>
            <p:cNvSpPr/>
            <p:nvPr/>
          </p:nvSpPr>
          <p:spPr>
            <a:xfrm>
              <a:off x="7972171" y="1"/>
              <a:ext cx="2701367" cy="50243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>
              <a:spLocks noChangeAspect="1"/>
            </p:cNvSpPr>
            <p:nvPr/>
          </p:nvSpPr>
          <p:spPr>
            <a:xfrm>
              <a:off x="8040651" y="79271"/>
              <a:ext cx="562426" cy="56692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202" name="Oval 201"/>
            <p:cNvSpPr>
              <a:spLocks noChangeAspect="1"/>
            </p:cNvSpPr>
            <p:nvPr/>
          </p:nvSpPr>
          <p:spPr>
            <a:xfrm>
              <a:off x="8677453" y="787462"/>
              <a:ext cx="562426" cy="566928"/>
            </a:xfrm>
            <a:prstGeom prst="ellipse">
              <a:avLst/>
            </a:prstGeom>
            <a:solidFill>
              <a:srgbClr val="FFE9E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203" name="Oval 202"/>
            <p:cNvSpPr>
              <a:spLocks noChangeAspect="1"/>
            </p:cNvSpPr>
            <p:nvPr/>
          </p:nvSpPr>
          <p:spPr>
            <a:xfrm>
              <a:off x="8298727" y="1449423"/>
              <a:ext cx="562426" cy="566928"/>
            </a:xfrm>
            <a:prstGeom prst="ellipse">
              <a:avLst/>
            </a:prstGeom>
            <a:solidFill>
              <a:srgbClr val="FFD2D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204" name="Oval 203"/>
            <p:cNvSpPr>
              <a:spLocks noChangeAspect="1"/>
            </p:cNvSpPr>
            <p:nvPr/>
          </p:nvSpPr>
          <p:spPr>
            <a:xfrm>
              <a:off x="8295683" y="2450969"/>
              <a:ext cx="562426" cy="566928"/>
            </a:xfrm>
            <a:prstGeom prst="ellipse">
              <a:avLst/>
            </a:prstGeom>
            <a:solidFill>
              <a:srgbClr val="FFE8E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cxnSp>
          <p:nvCxnSpPr>
            <p:cNvPr id="205" name="Straight Connector 204"/>
            <p:cNvCxnSpPr>
              <a:stCxn id="202" idx="1"/>
              <a:endCxn id="201" idx="5"/>
            </p:cNvCxnSpPr>
            <p:nvPr/>
          </p:nvCxnSpPr>
          <p:spPr>
            <a:xfrm flipH="1" flipV="1">
              <a:off x="8520712" y="563175"/>
              <a:ext cx="239106" cy="307313"/>
            </a:xfrm>
            <a:prstGeom prst="line">
              <a:avLst/>
            </a:prstGeom>
            <a:ln w="114300" cmpd="sng">
              <a:solidFill>
                <a:schemeClr val="accent6">
                  <a:lumMod val="60000"/>
                  <a:lumOff val="4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203" idx="1"/>
              <a:endCxn id="201" idx="4"/>
            </p:cNvCxnSpPr>
            <p:nvPr/>
          </p:nvCxnSpPr>
          <p:spPr>
            <a:xfrm flipH="1" flipV="1">
              <a:off x="8321864" y="646200"/>
              <a:ext cx="59228" cy="886249"/>
            </a:xfrm>
            <a:prstGeom prst="line">
              <a:avLst/>
            </a:prstGeom>
            <a:ln w="114300" cmpd="sng">
              <a:solidFill>
                <a:schemeClr val="accent6">
                  <a:lumMod val="60000"/>
                  <a:lumOff val="4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203" idx="7"/>
            </p:cNvCxnSpPr>
            <p:nvPr/>
          </p:nvCxnSpPr>
          <p:spPr>
            <a:xfrm flipV="1">
              <a:off x="8778789" y="1398574"/>
              <a:ext cx="56403" cy="133875"/>
            </a:xfrm>
            <a:prstGeom prst="line">
              <a:avLst/>
            </a:prstGeom>
            <a:ln w="114300" cmpd="sng">
              <a:solidFill>
                <a:schemeClr val="accent6">
                  <a:lumMod val="60000"/>
                  <a:lumOff val="4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204" idx="0"/>
              <a:endCxn id="203" idx="4"/>
            </p:cNvCxnSpPr>
            <p:nvPr/>
          </p:nvCxnSpPr>
          <p:spPr>
            <a:xfrm flipV="1">
              <a:off x="8576896" y="2016351"/>
              <a:ext cx="3044" cy="434618"/>
            </a:xfrm>
            <a:prstGeom prst="line">
              <a:avLst/>
            </a:prstGeom>
            <a:ln w="114300" cmpd="sng">
              <a:solidFill>
                <a:schemeClr val="accent6">
                  <a:lumMod val="60000"/>
                  <a:lumOff val="4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08"/>
            <p:cNvSpPr>
              <a:spLocks noChangeAspect="1"/>
            </p:cNvSpPr>
            <p:nvPr/>
          </p:nvSpPr>
          <p:spPr>
            <a:xfrm>
              <a:off x="8953701" y="71671"/>
              <a:ext cx="562426" cy="566928"/>
            </a:xfrm>
            <a:prstGeom prst="ellipse">
              <a:avLst/>
            </a:prstGeom>
            <a:solidFill>
              <a:srgbClr val="A8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cxnSp>
          <p:nvCxnSpPr>
            <p:cNvPr id="210" name="Straight Connector 209"/>
            <p:cNvCxnSpPr>
              <a:stCxn id="202" idx="0"/>
              <a:endCxn id="209" idx="4"/>
            </p:cNvCxnSpPr>
            <p:nvPr/>
          </p:nvCxnSpPr>
          <p:spPr>
            <a:xfrm flipV="1">
              <a:off x="8958666" y="638600"/>
              <a:ext cx="276248" cy="148863"/>
            </a:xfrm>
            <a:prstGeom prst="line">
              <a:avLst/>
            </a:prstGeom>
            <a:ln w="114300" cmpd="sng">
              <a:solidFill>
                <a:schemeClr val="accent6">
                  <a:lumMod val="60000"/>
                  <a:lumOff val="4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/>
            <p:cNvSpPr>
              <a:spLocks noChangeAspect="1"/>
            </p:cNvSpPr>
            <p:nvPr/>
          </p:nvSpPr>
          <p:spPr>
            <a:xfrm>
              <a:off x="9665923" y="68472"/>
              <a:ext cx="562426" cy="566928"/>
            </a:xfrm>
            <a:prstGeom prst="ellipse">
              <a:avLst/>
            </a:prstGeom>
            <a:solidFill>
              <a:srgbClr val="FFDFD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212" name="Oval 211"/>
            <p:cNvSpPr>
              <a:spLocks noChangeAspect="1"/>
            </p:cNvSpPr>
            <p:nvPr/>
          </p:nvSpPr>
          <p:spPr>
            <a:xfrm>
              <a:off x="9380485" y="1640494"/>
              <a:ext cx="562426" cy="566928"/>
            </a:xfrm>
            <a:prstGeom prst="ellipse">
              <a:avLst/>
            </a:prstGeom>
            <a:solidFill>
              <a:srgbClr val="FF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cxnSp>
          <p:nvCxnSpPr>
            <p:cNvPr id="213" name="Straight Connector 212"/>
            <p:cNvCxnSpPr>
              <a:stCxn id="212" idx="0"/>
              <a:endCxn id="211" idx="4"/>
            </p:cNvCxnSpPr>
            <p:nvPr/>
          </p:nvCxnSpPr>
          <p:spPr>
            <a:xfrm flipV="1">
              <a:off x="9661698" y="635400"/>
              <a:ext cx="285438" cy="1005094"/>
            </a:xfrm>
            <a:prstGeom prst="line">
              <a:avLst/>
            </a:prstGeom>
            <a:ln w="114300" cmpd="sng">
              <a:solidFill>
                <a:schemeClr val="accent6">
                  <a:lumMod val="60000"/>
                  <a:lumOff val="4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212" idx="2"/>
              <a:endCxn id="203" idx="6"/>
            </p:cNvCxnSpPr>
            <p:nvPr/>
          </p:nvCxnSpPr>
          <p:spPr>
            <a:xfrm flipH="1" flipV="1">
              <a:off x="8861153" y="1732888"/>
              <a:ext cx="519332" cy="191071"/>
            </a:xfrm>
            <a:prstGeom prst="line">
              <a:avLst/>
            </a:prstGeom>
            <a:ln w="114300" cmpd="sng">
              <a:solidFill>
                <a:schemeClr val="accent6">
                  <a:lumMod val="60000"/>
                  <a:lumOff val="4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Oval 214"/>
            <p:cNvSpPr>
              <a:spLocks noChangeAspect="1"/>
            </p:cNvSpPr>
            <p:nvPr/>
          </p:nvSpPr>
          <p:spPr>
            <a:xfrm>
              <a:off x="8947335" y="2414529"/>
              <a:ext cx="562426" cy="566928"/>
            </a:xfrm>
            <a:prstGeom prst="ellipse">
              <a:avLst/>
            </a:prstGeom>
            <a:solidFill>
              <a:srgbClr val="FFE7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216" name="Oval 215"/>
            <p:cNvSpPr>
              <a:spLocks noChangeAspect="1"/>
            </p:cNvSpPr>
            <p:nvPr/>
          </p:nvSpPr>
          <p:spPr>
            <a:xfrm>
              <a:off x="9714186" y="2792933"/>
              <a:ext cx="208642" cy="210312"/>
            </a:xfrm>
            <a:prstGeom prst="ellipse">
              <a:avLst/>
            </a:prstGeom>
            <a:solidFill>
              <a:srgbClr val="FF6B6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217" name="Oval 216"/>
            <p:cNvSpPr>
              <a:spLocks noChangeAspect="1"/>
            </p:cNvSpPr>
            <p:nvPr/>
          </p:nvSpPr>
          <p:spPr>
            <a:xfrm>
              <a:off x="10068283" y="2538126"/>
              <a:ext cx="562426" cy="566928"/>
            </a:xfrm>
            <a:prstGeom prst="ellipse">
              <a:avLst/>
            </a:prstGeom>
            <a:solidFill>
              <a:srgbClr val="FFE9E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218" name="Oval 217"/>
            <p:cNvSpPr>
              <a:spLocks noChangeAspect="1"/>
            </p:cNvSpPr>
            <p:nvPr/>
          </p:nvSpPr>
          <p:spPr>
            <a:xfrm>
              <a:off x="9453056" y="3260330"/>
              <a:ext cx="208642" cy="210312"/>
            </a:xfrm>
            <a:prstGeom prst="ellipse">
              <a:avLst/>
            </a:prstGeom>
            <a:solidFill>
              <a:srgbClr val="FF5F5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219" name="Oval 218"/>
            <p:cNvSpPr>
              <a:spLocks noChangeAspect="1"/>
            </p:cNvSpPr>
            <p:nvPr/>
          </p:nvSpPr>
          <p:spPr>
            <a:xfrm>
              <a:off x="9381837" y="3780298"/>
              <a:ext cx="380998" cy="384048"/>
            </a:xfrm>
            <a:prstGeom prst="ellipse">
              <a:avLst/>
            </a:prstGeom>
            <a:solidFill>
              <a:srgbClr val="FFC1C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220" name="Oval 219"/>
            <p:cNvSpPr>
              <a:spLocks noChangeAspect="1"/>
            </p:cNvSpPr>
            <p:nvPr/>
          </p:nvSpPr>
          <p:spPr>
            <a:xfrm>
              <a:off x="9366878" y="4490254"/>
              <a:ext cx="380998" cy="384048"/>
            </a:xfrm>
            <a:prstGeom prst="ellipse">
              <a:avLst/>
            </a:prstGeom>
            <a:solidFill>
              <a:srgbClr val="FFEDE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221" name="Oval 220"/>
            <p:cNvSpPr>
              <a:spLocks noChangeAspect="1"/>
            </p:cNvSpPr>
            <p:nvPr/>
          </p:nvSpPr>
          <p:spPr>
            <a:xfrm>
              <a:off x="10289709" y="3470900"/>
              <a:ext cx="181428" cy="182880"/>
            </a:xfrm>
            <a:prstGeom prst="ellipse">
              <a:avLst/>
            </a:prstGeom>
            <a:solidFill>
              <a:srgbClr val="FF878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222" name="Oval 221"/>
            <p:cNvSpPr>
              <a:spLocks noChangeAspect="1"/>
            </p:cNvSpPr>
            <p:nvPr/>
          </p:nvSpPr>
          <p:spPr>
            <a:xfrm>
              <a:off x="10406944" y="129087"/>
              <a:ext cx="181428" cy="182880"/>
            </a:xfrm>
            <a:prstGeom prst="ellipse">
              <a:avLst/>
            </a:prstGeom>
            <a:solidFill>
              <a:srgbClr val="FFFB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223" name="Oval 222"/>
            <p:cNvSpPr>
              <a:spLocks noChangeAspect="1"/>
            </p:cNvSpPr>
            <p:nvPr/>
          </p:nvSpPr>
          <p:spPr>
            <a:xfrm>
              <a:off x="10028400" y="930074"/>
              <a:ext cx="562426" cy="566928"/>
            </a:xfrm>
            <a:prstGeom prst="ellipse">
              <a:avLst/>
            </a:prstGeom>
            <a:solidFill>
              <a:srgbClr val="A8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cxnSp>
          <p:nvCxnSpPr>
            <p:cNvPr id="224" name="Straight Connector 223"/>
            <p:cNvCxnSpPr>
              <a:stCxn id="223" idx="0"/>
              <a:endCxn id="222" idx="4"/>
            </p:cNvCxnSpPr>
            <p:nvPr/>
          </p:nvCxnSpPr>
          <p:spPr>
            <a:xfrm flipV="1">
              <a:off x="10309614" y="311968"/>
              <a:ext cx="188045" cy="618107"/>
            </a:xfrm>
            <a:prstGeom prst="line">
              <a:avLst/>
            </a:prstGeom>
            <a:ln w="114300" cmpd="sng">
              <a:solidFill>
                <a:schemeClr val="accent2">
                  <a:lumMod val="5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>
              <a:stCxn id="212" idx="6"/>
              <a:endCxn id="223" idx="3"/>
            </p:cNvCxnSpPr>
            <p:nvPr/>
          </p:nvCxnSpPr>
          <p:spPr>
            <a:xfrm flipV="1">
              <a:off x="9942911" y="1413978"/>
              <a:ext cx="167854" cy="509981"/>
            </a:xfrm>
            <a:prstGeom prst="line">
              <a:avLst/>
            </a:prstGeom>
            <a:ln w="114300" cmpd="sng">
              <a:solidFill>
                <a:schemeClr val="accent6">
                  <a:lumMod val="60000"/>
                  <a:lumOff val="4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>
              <a:stCxn id="215" idx="0"/>
              <a:endCxn id="212" idx="3"/>
            </p:cNvCxnSpPr>
            <p:nvPr/>
          </p:nvCxnSpPr>
          <p:spPr>
            <a:xfrm flipV="1">
              <a:off x="9228548" y="2124397"/>
              <a:ext cx="234302" cy="290132"/>
            </a:xfrm>
            <a:prstGeom prst="line">
              <a:avLst/>
            </a:prstGeom>
            <a:ln w="114300" cmpd="sng">
              <a:solidFill>
                <a:schemeClr val="accent6">
                  <a:lumMod val="60000"/>
                  <a:lumOff val="4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>
              <a:stCxn id="216" idx="1"/>
              <a:endCxn id="212" idx="4"/>
            </p:cNvCxnSpPr>
            <p:nvPr/>
          </p:nvCxnSpPr>
          <p:spPr>
            <a:xfrm flipH="1" flipV="1">
              <a:off x="9661699" y="2207422"/>
              <a:ext cx="83043" cy="616310"/>
            </a:xfrm>
            <a:prstGeom prst="line">
              <a:avLst/>
            </a:prstGeom>
            <a:ln w="114300" cmpd="sng">
              <a:solidFill>
                <a:schemeClr val="accent6">
                  <a:lumMod val="60000"/>
                  <a:lumOff val="4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>
              <a:stCxn id="217" idx="1"/>
              <a:endCxn id="212" idx="5"/>
            </p:cNvCxnSpPr>
            <p:nvPr/>
          </p:nvCxnSpPr>
          <p:spPr>
            <a:xfrm flipH="1" flipV="1">
              <a:off x="9860546" y="2124397"/>
              <a:ext cx="290102" cy="496754"/>
            </a:xfrm>
            <a:prstGeom prst="line">
              <a:avLst/>
            </a:prstGeom>
            <a:ln w="114300" cmpd="sng">
              <a:solidFill>
                <a:schemeClr val="accent6">
                  <a:lumMod val="60000"/>
                  <a:lumOff val="4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>
              <a:stCxn id="221" idx="0"/>
              <a:endCxn id="217" idx="4"/>
            </p:cNvCxnSpPr>
            <p:nvPr/>
          </p:nvCxnSpPr>
          <p:spPr>
            <a:xfrm flipH="1" flipV="1">
              <a:off x="10349497" y="3105054"/>
              <a:ext cx="30927" cy="365846"/>
            </a:xfrm>
            <a:prstGeom prst="line">
              <a:avLst/>
            </a:prstGeom>
            <a:ln w="114300" cmpd="sng">
              <a:solidFill>
                <a:schemeClr val="accent2">
                  <a:lumMod val="5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>
              <a:stCxn id="218" idx="0"/>
              <a:endCxn id="215" idx="4"/>
            </p:cNvCxnSpPr>
            <p:nvPr/>
          </p:nvCxnSpPr>
          <p:spPr>
            <a:xfrm flipH="1" flipV="1">
              <a:off x="9228549" y="2981458"/>
              <a:ext cx="328829" cy="278873"/>
            </a:xfrm>
            <a:prstGeom prst="line">
              <a:avLst/>
            </a:prstGeom>
            <a:ln w="114300" cmpd="sng">
              <a:solidFill>
                <a:schemeClr val="accent6">
                  <a:lumMod val="60000"/>
                  <a:lumOff val="4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>
              <a:stCxn id="219" idx="0"/>
              <a:endCxn id="218" idx="4"/>
            </p:cNvCxnSpPr>
            <p:nvPr/>
          </p:nvCxnSpPr>
          <p:spPr>
            <a:xfrm flipH="1" flipV="1">
              <a:off x="9557378" y="3470642"/>
              <a:ext cx="14959" cy="309656"/>
            </a:xfrm>
            <a:prstGeom prst="line">
              <a:avLst/>
            </a:prstGeom>
            <a:ln w="114300" cmpd="sng">
              <a:solidFill>
                <a:schemeClr val="accent2">
                  <a:lumMod val="5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20" idx="0"/>
              <a:endCxn id="219" idx="4"/>
            </p:cNvCxnSpPr>
            <p:nvPr/>
          </p:nvCxnSpPr>
          <p:spPr>
            <a:xfrm flipV="1">
              <a:off x="9557378" y="4164346"/>
              <a:ext cx="14959" cy="325908"/>
            </a:xfrm>
            <a:prstGeom prst="line">
              <a:avLst/>
            </a:prstGeom>
            <a:ln w="114300" cmpd="sng">
              <a:solidFill>
                <a:schemeClr val="accent6">
                  <a:lumMod val="60000"/>
                  <a:lumOff val="4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8"/>
          <p:cNvGrpSpPr/>
          <p:nvPr/>
        </p:nvGrpSpPr>
        <p:grpSpPr>
          <a:xfrm>
            <a:off x="8013765" y="1690688"/>
            <a:ext cx="3164184" cy="5019411"/>
            <a:chOff x="4807986" y="4895"/>
            <a:chExt cx="3164184" cy="5019411"/>
          </a:xfrm>
        </p:grpSpPr>
        <p:sp>
          <p:nvSpPr>
            <p:cNvPr id="151" name="Rectangle 150"/>
            <p:cNvSpPr/>
            <p:nvPr/>
          </p:nvSpPr>
          <p:spPr>
            <a:xfrm>
              <a:off x="4807986" y="4895"/>
              <a:ext cx="3164184" cy="50194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2" name="Straight Connector 151"/>
            <p:cNvCxnSpPr>
              <a:stCxn id="158" idx="0"/>
              <a:endCxn id="155" idx="5"/>
            </p:cNvCxnSpPr>
            <p:nvPr/>
          </p:nvCxnSpPr>
          <p:spPr>
            <a:xfrm flipH="1" flipV="1">
              <a:off x="6676974" y="568736"/>
              <a:ext cx="619288" cy="426307"/>
            </a:xfrm>
            <a:prstGeom prst="line">
              <a:avLst/>
            </a:prstGeom>
            <a:ln w="114300" cmpd="sng">
              <a:solidFill>
                <a:schemeClr val="accent6">
                  <a:lumMod val="60000"/>
                  <a:lumOff val="40000"/>
                </a:schemeClr>
              </a:solidFill>
              <a:headEnd type="triangle" w="med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endCxn id="155" idx="3"/>
            </p:cNvCxnSpPr>
            <p:nvPr/>
          </p:nvCxnSpPr>
          <p:spPr>
            <a:xfrm flipV="1">
              <a:off x="5792245" y="568735"/>
              <a:ext cx="474204" cy="499986"/>
            </a:xfrm>
            <a:prstGeom prst="line">
              <a:avLst/>
            </a:prstGeom>
            <a:ln w="114300" cmpd="sng">
              <a:solidFill>
                <a:schemeClr val="accent6">
                  <a:lumMod val="60000"/>
                  <a:lumOff val="40000"/>
                </a:schemeClr>
              </a:solidFill>
              <a:head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157" idx="0"/>
              <a:endCxn id="155" idx="4"/>
            </p:cNvCxnSpPr>
            <p:nvPr/>
          </p:nvCxnSpPr>
          <p:spPr>
            <a:xfrm flipH="1" flipV="1">
              <a:off x="6471712" y="654439"/>
              <a:ext cx="62550" cy="347823"/>
            </a:xfrm>
            <a:prstGeom prst="line">
              <a:avLst/>
            </a:prstGeom>
            <a:ln w="114300" cmpd="sng">
              <a:solidFill>
                <a:schemeClr val="accent6">
                  <a:lumMod val="60000"/>
                  <a:lumOff val="40000"/>
                </a:schemeClr>
              </a:solidFill>
              <a:headEnd type="triangle" w="med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Oval 154"/>
            <p:cNvSpPr>
              <a:spLocks noChangeAspect="1"/>
            </p:cNvSpPr>
            <p:nvPr/>
          </p:nvSpPr>
          <p:spPr>
            <a:xfrm>
              <a:off x="6181428" y="69222"/>
              <a:ext cx="580569" cy="585216"/>
            </a:xfrm>
            <a:prstGeom prst="ellipse">
              <a:avLst/>
            </a:prstGeom>
            <a:solidFill>
              <a:srgbClr val="FF9F9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156" name="Oval 155"/>
            <p:cNvSpPr>
              <a:spLocks noChangeAspect="1"/>
            </p:cNvSpPr>
            <p:nvPr/>
          </p:nvSpPr>
          <p:spPr>
            <a:xfrm>
              <a:off x="5481978" y="1002261"/>
              <a:ext cx="580569" cy="585216"/>
            </a:xfrm>
            <a:prstGeom prst="ellipse">
              <a:avLst/>
            </a:prstGeom>
            <a:solidFill>
              <a:srgbClr val="FFE7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157" name="Oval 156"/>
            <p:cNvSpPr>
              <a:spLocks noChangeAspect="1"/>
            </p:cNvSpPr>
            <p:nvPr/>
          </p:nvSpPr>
          <p:spPr>
            <a:xfrm>
              <a:off x="6243978" y="1002261"/>
              <a:ext cx="580569" cy="585216"/>
            </a:xfrm>
            <a:prstGeom prst="ellipse">
              <a:avLst/>
            </a:prstGeom>
            <a:solidFill>
              <a:srgbClr val="FFE7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158" name="Oval 157"/>
            <p:cNvSpPr>
              <a:spLocks noChangeAspect="1"/>
            </p:cNvSpPr>
            <p:nvPr/>
          </p:nvSpPr>
          <p:spPr>
            <a:xfrm>
              <a:off x="7005978" y="995042"/>
              <a:ext cx="580569" cy="585216"/>
            </a:xfrm>
            <a:prstGeom prst="ellipse">
              <a:avLst/>
            </a:prstGeom>
            <a:solidFill>
              <a:srgbClr val="FFEBE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159" name="Oval 158"/>
            <p:cNvSpPr>
              <a:spLocks noChangeAspect="1"/>
            </p:cNvSpPr>
            <p:nvPr/>
          </p:nvSpPr>
          <p:spPr>
            <a:xfrm>
              <a:off x="4982421" y="1878138"/>
              <a:ext cx="181428" cy="182880"/>
            </a:xfrm>
            <a:prstGeom prst="ellipse">
              <a:avLst/>
            </a:prstGeom>
            <a:solidFill>
              <a:srgbClr val="FFD7D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160" name="Oval 159"/>
            <p:cNvSpPr>
              <a:spLocks noChangeAspect="1"/>
            </p:cNvSpPr>
            <p:nvPr/>
          </p:nvSpPr>
          <p:spPr>
            <a:xfrm>
              <a:off x="5248872" y="2353647"/>
              <a:ext cx="580569" cy="585216"/>
            </a:xfrm>
            <a:prstGeom prst="ellipse">
              <a:avLst/>
            </a:prstGeom>
            <a:solidFill>
              <a:srgbClr val="FFFB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161" name="Oval 160"/>
            <p:cNvSpPr>
              <a:spLocks noChangeAspect="1"/>
            </p:cNvSpPr>
            <p:nvPr/>
          </p:nvSpPr>
          <p:spPr>
            <a:xfrm>
              <a:off x="5448441" y="3170351"/>
              <a:ext cx="181428" cy="182880"/>
            </a:xfrm>
            <a:prstGeom prst="ellipse">
              <a:avLst/>
            </a:prstGeom>
            <a:solidFill>
              <a:srgbClr val="FF212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162" name="Oval 161"/>
            <p:cNvSpPr>
              <a:spLocks noChangeAspect="1"/>
            </p:cNvSpPr>
            <p:nvPr/>
          </p:nvSpPr>
          <p:spPr>
            <a:xfrm>
              <a:off x="5448441" y="3592740"/>
              <a:ext cx="181428" cy="182880"/>
            </a:xfrm>
            <a:prstGeom prst="ellipse">
              <a:avLst/>
            </a:prstGeom>
            <a:solidFill>
              <a:srgbClr val="FFFB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cxnSp>
          <p:nvCxnSpPr>
            <p:cNvPr id="163" name="Straight Connector 162"/>
            <p:cNvCxnSpPr>
              <a:stCxn id="161" idx="0"/>
              <a:endCxn id="160" idx="4"/>
            </p:cNvCxnSpPr>
            <p:nvPr/>
          </p:nvCxnSpPr>
          <p:spPr>
            <a:xfrm flipV="1">
              <a:off x="5539156" y="2938863"/>
              <a:ext cx="1" cy="231488"/>
            </a:xfrm>
            <a:prstGeom prst="line">
              <a:avLst/>
            </a:prstGeom>
            <a:ln w="114300" cmpd="sng">
              <a:solidFill>
                <a:schemeClr val="accent2">
                  <a:lumMod val="5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>
              <a:stCxn id="162" idx="0"/>
              <a:endCxn id="161" idx="4"/>
            </p:cNvCxnSpPr>
            <p:nvPr/>
          </p:nvCxnSpPr>
          <p:spPr>
            <a:xfrm flipV="1">
              <a:off x="5539155" y="3353232"/>
              <a:ext cx="0" cy="239509"/>
            </a:xfrm>
            <a:prstGeom prst="line">
              <a:avLst/>
            </a:prstGeom>
            <a:ln w="114300" cmpd="sng">
              <a:solidFill>
                <a:schemeClr val="accent2">
                  <a:lumMod val="5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160" idx="1"/>
              <a:endCxn id="159" idx="5"/>
            </p:cNvCxnSpPr>
            <p:nvPr/>
          </p:nvCxnSpPr>
          <p:spPr>
            <a:xfrm flipH="1" flipV="1">
              <a:off x="5137279" y="2034236"/>
              <a:ext cx="196614" cy="405114"/>
            </a:xfrm>
            <a:prstGeom prst="line">
              <a:avLst/>
            </a:prstGeom>
            <a:ln w="114300" cmpd="sng">
              <a:solidFill>
                <a:schemeClr val="accent2">
                  <a:lumMod val="50000"/>
                </a:schemeClr>
              </a:solidFill>
              <a:head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>
              <a:stCxn id="159" idx="7"/>
              <a:endCxn id="156" idx="3"/>
            </p:cNvCxnSpPr>
            <p:nvPr/>
          </p:nvCxnSpPr>
          <p:spPr>
            <a:xfrm flipV="1">
              <a:off x="5137279" y="1501774"/>
              <a:ext cx="429720" cy="403146"/>
            </a:xfrm>
            <a:prstGeom prst="line">
              <a:avLst/>
            </a:prstGeom>
            <a:ln w="114300" cmpd="sng">
              <a:solidFill>
                <a:schemeClr val="accent2">
                  <a:lumMod val="50000"/>
                </a:schemeClr>
              </a:solidFill>
              <a:head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160" idx="0"/>
              <a:endCxn id="156" idx="4"/>
            </p:cNvCxnSpPr>
            <p:nvPr/>
          </p:nvCxnSpPr>
          <p:spPr>
            <a:xfrm flipV="1">
              <a:off x="5539156" y="1587477"/>
              <a:ext cx="233106" cy="766170"/>
            </a:xfrm>
            <a:prstGeom prst="line">
              <a:avLst/>
            </a:prstGeom>
            <a:ln w="114300" cmpd="sng">
              <a:solidFill>
                <a:schemeClr val="accent6">
                  <a:lumMod val="60000"/>
                  <a:lumOff val="40000"/>
                </a:schemeClr>
              </a:solidFill>
              <a:head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Oval 167"/>
            <p:cNvSpPr>
              <a:spLocks noChangeAspect="1"/>
            </p:cNvSpPr>
            <p:nvPr/>
          </p:nvSpPr>
          <p:spPr>
            <a:xfrm>
              <a:off x="5677897" y="1734101"/>
              <a:ext cx="453569" cy="457200"/>
            </a:xfrm>
            <a:prstGeom prst="ellipse">
              <a:avLst/>
            </a:prstGeom>
            <a:solidFill>
              <a:srgbClr val="FFFB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6017776" y="2360866"/>
              <a:ext cx="580569" cy="585216"/>
            </a:xfrm>
            <a:prstGeom prst="ellipse">
              <a:avLst/>
            </a:prstGeom>
            <a:solidFill>
              <a:srgbClr val="FFFB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170" name="Oval 169"/>
            <p:cNvSpPr>
              <a:spLocks noChangeAspect="1"/>
            </p:cNvSpPr>
            <p:nvPr/>
          </p:nvSpPr>
          <p:spPr>
            <a:xfrm>
              <a:off x="6217345" y="3177570"/>
              <a:ext cx="181428" cy="182880"/>
            </a:xfrm>
            <a:prstGeom prst="ellipse">
              <a:avLst/>
            </a:prstGeom>
            <a:solidFill>
              <a:srgbClr val="FF2F2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171" name="Oval 170"/>
            <p:cNvSpPr>
              <a:spLocks noChangeAspect="1"/>
            </p:cNvSpPr>
            <p:nvPr/>
          </p:nvSpPr>
          <p:spPr>
            <a:xfrm>
              <a:off x="6217345" y="3599959"/>
              <a:ext cx="181428" cy="182880"/>
            </a:xfrm>
            <a:prstGeom prst="ellipse">
              <a:avLst/>
            </a:prstGeom>
            <a:solidFill>
              <a:srgbClr val="FFFB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cxnSp>
          <p:nvCxnSpPr>
            <p:cNvPr id="172" name="Straight Connector 171"/>
            <p:cNvCxnSpPr>
              <a:stCxn id="170" idx="0"/>
              <a:endCxn id="169" idx="4"/>
            </p:cNvCxnSpPr>
            <p:nvPr/>
          </p:nvCxnSpPr>
          <p:spPr>
            <a:xfrm flipV="1">
              <a:off x="6308060" y="2946082"/>
              <a:ext cx="1" cy="231488"/>
            </a:xfrm>
            <a:prstGeom prst="line">
              <a:avLst/>
            </a:prstGeom>
            <a:ln w="114300" cmpd="sng">
              <a:solidFill>
                <a:schemeClr val="accent2">
                  <a:lumMod val="5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171" idx="0"/>
              <a:endCxn id="170" idx="4"/>
            </p:cNvCxnSpPr>
            <p:nvPr/>
          </p:nvCxnSpPr>
          <p:spPr>
            <a:xfrm flipV="1">
              <a:off x="6308059" y="3360451"/>
              <a:ext cx="0" cy="239509"/>
            </a:xfrm>
            <a:prstGeom prst="line">
              <a:avLst/>
            </a:prstGeom>
            <a:ln w="114300" cmpd="sng">
              <a:solidFill>
                <a:schemeClr val="accent2">
                  <a:lumMod val="5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69" idx="1"/>
              <a:endCxn id="168" idx="5"/>
            </p:cNvCxnSpPr>
            <p:nvPr/>
          </p:nvCxnSpPr>
          <p:spPr>
            <a:xfrm flipH="1" flipV="1">
              <a:off x="6065041" y="2124347"/>
              <a:ext cx="37756" cy="322223"/>
            </a:xfrm>
            <a:prstGeom prst="line">
              <a:avLst/>
            </a:prstGeom>
            <a:ln w="114300" cmpd="sng">
              <a:solidFill>
                <a:schemeClr val="accent2">
                  <a:lumMod val="50000"/>
                </a:schemeClr>
              </a:solidFill>
              <a:head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168" idx="7"/>
              <a:endCxn id="157" idx="3"/>
            </p:cNvCxnSpPr>
            <p:nvPr/>
          </p:nvCxnSpPr>
          <p:spPr>
            <a:xfrm flipV="1">
              <a:off x="6065041" y="1501774"/>
              <a:ext cx="263958" cy="299282"/>
            </a:xfrm>
            <a:prstGeom prst="line">
              <a:avLst/>
            </a:prstGeom>
            <a:ln w="114300" cmpd="sng">
              <a:solidFill>
                <a:schemeClr val="accent2">
                  <a:lumMod val="50000"/>
                </a:schemeClr>
              </a:solidFill>
              <a:head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>
              <a:stCxn id="169" idx="0"/>
              <a:endCxn id="157" idx="4"/>
            </p:cNvCxnSpPr>
            <p:nvPr/>
          </p:nvCxnSpPr>
          <p:spPr>
            <a:xfrm flipV="1">
              <a:off x="6308060" y="1587478"/>
              <a:ext cx="226202" cy="773389"/>
            </a:xfrm>
            <a:prstGeom prst="line">
              <a:avLst/>
            </a:prstGeom>
            <a:ln w="114300" cmpd="sng">
              <a:solidFill>
                <a:schemeClr val="accent6">
                  <a:lumMod val="60000"/>
                  <a:lumOff val="40000"/>
                </a:schemeClr>
              </a:solidFill>
              <a:head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al 176"/>
            <p:cNvSpPr>
              <a:spLocks noChangeAspect="1"/>
            </p:cNvSpPr>
            <p:nvPr/>
          </p:nvSpPr>
          <p:spPr>
            <a:xfrm>
              <a:off x="6456368" y="1726882"/>
              <a:ext cx="453569" cy="457200"/>
            </a:xfrm>
            <a:prstGeom prst="ellipse">
              <a:avLst/>
            </a:prstGeom>
            <a:solidFill>
              <a:srgbClr val="FFFB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6796247" y="2353647"/>
              <a:ext cx="580569" cy="585216"/>
            </a:xfrm>
            <a:prstGeom prst="ellipse">
              <a:avLst/>
            </a:prstGeom>
            <a:solidFill>
              <a:srgbClr val="FF97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179" name="Oval 178"/>
            <p:cNvSpPr>
              <a:spLocks noChangeAspect="1"/>
            </p:cNvSpPr>
            <p:nvPr/>
          </p:nvSpPr>
          <p:spPr>
            <a:xfrm>
              <a:off x="6806970" y="3315793"/>
              <a:ext cx="181428" cy="182880"/>
            </a:xfrm>
            <a:prstGeom prst="ellipse">
              <a:avLst/>
            </a:prstGeom>
            <a:solidFill>
              <a:srgbClr val="FFFB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180" name="Oval 179"/>
            <p:cNvSpPr>
              <a:spLocks noChangeAspect="1"/>
            </p:cNvSpPr>
            <p:nvPr/>
          </p:nvSpPr>
          <p:spPr>
            <a:xfrm>
              <a:off x="6806970" y="3738182"/>
              <a:ext cx="181428" cy="182880"/>
            </a:xfrm>
            <a:prstGeom prst="ellipse">
              <a:avLst/>
            </a:prstGeom>
            <a:solidFill>
              <a:srgbClr val="FFFB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cxnSp>
          <p:nvCxnSpPr>
            <p:cNvPr id="181" name="Straight Connector 180"/>
            <p:cNvCxnSpPr>
              <a:stCxn id="179" idx="0"/>
              <a:endCxn id="178" idx="4"/>
            </p:cNvCxnSpPr>
            <p:nvPr/>
          </p:nvCxnSpPr>
          <p:spPr>
            <a:xfrm flipV="1">
              <a:off x="6897685" y="2938863"/>
              <a:ext cx="188847" cy="376930"/>
            </a:xfrm>
            <a:prstGeom prst="line">
              <a:avLst/>
            </a:prstGeom>
            <a:ln w="114300" cmpd="sng">
              <a:solidFill>
                <a:schemeClr val="accent2">
                  <a:lumMod val="5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>
              <a:stCxn id="180" idx="0"/>
              <a:endCxn id="179" idx="4"/>
            </p:cNvCxnSpPr>
            <p:nvPr/>
          </p:nvCxnSpPr>
          <p:spPr>
            <a:xfrm flipV="1">
              <a:off x="6897684" y="3498674"/>
              <a:ext cx="0" cy="239509"/>
            </a:xfrm>
            <a:prstGeom prst="line">
              <a:avLst/>
            </a:prstGeom>
            <a:ln w="114300" cmpd="sng">
              <a:solidFill>
                <a:schemeClr val="accent2">
                  <a:lumMod val="5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stCxn id="178" idx="1"/>
              <a:endCxn id="177" idx="5"/>
            </p:cNvCxnSpPr>
            <p:nvPr/>
          </p:nvCxnSpPr>
          <p:spPr>
            <a:xfrm flipH="1" flipV="1">
              <a:off x="6843512" y="2117128"/>
              <a:ext cx="37756" cy="322223"/>
            </a:xfrm>
            <a:prstGeom prst="line">
              <a:avLst/>
            </a:prstGeom>
            <a:ln w="114300" cmpd="sng">
              <a:solidFill>
                <a:schemeClr val="accent2">
                  <a:lumMod val="50000"/>
                </a:schemeClr>
              </a:solidFill>
              <a:head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>
              <a:stCxn id="177" idx="7"/>
              <a:endCxn id="158" idx="3"/>
            </p:cNvCxnSpPr>
            <p:nvPr/>
          </p:nvCxnSpPr>
          <p:spPr>
            <a:xfrm flipV="1">
              <a:off x="6843513" y="1494555"/>
              <a:ext cx="247487" cy="299282"/>
            </a:xfrm>
            <a:prstGeom prst="line">
              <a:avLst/>
            </a:prstGeom>
            <a:ln w="114300" cmpd="sng">
              <a:solidFill>
                <a:schemeClr val="accent2">
                  <a:lumMod val="50000"/>
                </a:schemeClr>
              </a:solidFill>
              <a:head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>
              <a:stCxn id="178" idx="0"/>
              <a:endCxn id="158" idx="4"/>
            </p:cNvCxnSpPr>
            <p:nvPr/>
          </p:nvCxnSpPr>
          <p:spPr>
            <a:xfrm flipV="1">
              <a:off x="7086532" y="1580259"/>
              <a:ext cx="209731" cy="773389"/>
            </a:xfrm>
            <a:prstGeom prst="line">
              <a:avLst/>
            </a:prstGeom>
            <a:ln w="114300" cmpd="sng">
              <a:solidFill>
                <a:schemeClr val="accent6">
                  <a:lumMod val="60000"/>
                  <a:lumOff val="40000"/>
                </a:schemeClr>
              </a:solidFill>
              <a:head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Oval 185"/>
            <p:cNvSpPr>
              <a:spLocks noChangeAspect="1"/>
            </p:cNvSpPr>
            <p:nvPr/>
          </p:nvSpPr>
          <p:spPr>
            <a:xfrm>
              <a:off x="6806970" y="4175489"/>
              <a:ext cx="181428" cy="182880"/>
            </a:xfrm>
            <a:prstGeom prst="ellipse">
              <a:avLst/>
            </a:prstGeom>
            <a:solidFill>
              <a:srgbClr val="FFFB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cxnSp>
          <p:nvCxnSpPr>
            <p:cNvPr id="187" name="Straight Connector 186"/>
            <p:cNvCxnSpPr>
              <a:stCxn id="186" idx="0"/>
              <a:endCxn id="180" idx="4"/>
            </p:cNvCxnSpPr>
            <p:nvPr/>
          </p:nvCxnSpPr>
          <p:spPr>
            <a:xfrm flipV="1">
              <a:off x="6897684" y="3921063"/>
              <a:ext cx="0" cy="254427"/>
            </a:xfrm>
            <a:prstGeom prst="line">
              <a:avLst/>
            </a:prstGeom>
            <a:ln w="114300" cmpd="sng">
              <a:solidFill>
                <a:schemeClr val="accent2">
                  <a:lumMod val="5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Oval 187"/>
            <p:cNvSpPr>
              <a:spLocks noChangeAspect="1"/>
            </p:cNvSpPr>
            <p:nvPr/>
          </p:nvSpPr>
          <p:spPr>
            <a:xfrm>
              <a:off x="7718234" y="3476375"/>
              <a:ext cx="181428" cy="182880"/>
            </a:xfrm>
            <a:prstGeom prst="ellipse">
              <a:avLst/>
            </a:prstGeom>
            <a:solidFill>
              <a:srgbClr val="FFE7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189" name="Oval 188"/>
            <p:cNvSpPr>
              <a:spLocks noChangeAspect="1"/>
            </p:cNvSpPr>
            <p:nvPr/>
          </p:nvSpPr>
          <p:spPr>
            <a:xfrm>
              <a:off x="7276877" y="4304831"/>
              <a:ext cx="181428" cy="182880"/>
            </a:xfrm>
            <a:prstGeom prst="ellipse">
              <a:avLst/>
            </a:prstGeom>
            <a:solidFill>
              <a:srgbClr val="FFFB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190" name="Oval 189"/>
            <p:cNvSpPr>
              <a:spLocks noChangeAspect="1"/>
            </p:cNvSpPr>
            <p:nvPr/>
          </p:nvSpPr>
          <p:spPr>
            <a:xfrm>
              <a:off x="7002221" y="4724400"/>
              <a:ext cx="181428" cy="182880"/>
            </a:xfrm>
            <a:prstGeom prst="ellipse">
              <a:avLst/>
            </a:prstGeom>
            <a:solidFill>
              <a:srgbClr val="FFFEF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cxnSp>
          <p:nvCxnSpPr>
            <p:cNvPr id="191" name="Straight Connector 190"/>
            <p:cNvCxnSpPr>
              <a:stCxn id="189" idx="0"/>
              <a:endCxn id="196" idx="4"/>
            </p:cNvCxnSpPr>
            <p:nvPr/>
          </p:nvCxnSpPr>
          <p:spPr>
            <a:xfrm flipV="1">
              <a:off x="7367591" y="4006547"/>
              <a:ext cx="22764" cy="298285"/>
            </a:xfrm>
            <a:prstGeom prst="line">
              <a:avLst/>
            </a:prstGeom>
            <a:ln w="114300" cmpd="sng">
              <a:solidFill>
                <a:schemeClr val="accent2">
                  <a:lumMod val="5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>
              <a:stCxn id="190" idx="0"/>
              <a:endCxn id="189" idx="4"/>
            </p:cNvCxnSpPr>
            <p:nvPr/>
          </p:nvCxnSpPr>
          <p:spPr>
            <a:xfrm flipV="1">
              <a:off x="7092935" y="4487712"/>
              <a:ext cx="274656" cy="236689"/>
            </a:xfrm>
            <a:prstGeom prst="line">
              <a:avLst/>
            </a:prstGeom>
            <a:ln w="114300" cmpd="sng">
              <a:solidFill>
                <a:schemeClr val="accent2">
                  <a:lumMod val="5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>
              <a:stCxn id="196" idx="7"/>
              <a:endCxn id="188" idx="3"/>
            </p:cNvCxnSpPr>
            <p:nvPr/>
          </p:nvCxnSpPr>
          <p:spPr>
            <a:xfrm flipV="1">
              <a:off x="7454500" y="3632474"/>
              <a:ext cx="290305" cy="217975"/>
            </a:xfrm>
            <a:prstGeom prst="line">
              <a:avLst/>
            </a:prstGeom>
            <a:ln w="114300" cmpd="sng">
              <a:solidFill>
                <a:schemeClr val="accent2">
                  <a:lumMod val="5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>
              <a:stCxn id="188" idx="1"/>
              <a:endCxn id="195" idx="6"/>
            </p:cNvCxnSpPr>
            <p:nvPr/>
          </p:nvCxnSpPr>
          <p:spPr>
            <a:xfrm flipH="1" flipV="1">
              <a:off x="7486874" y="3315793"/>
              <a:ext cx="257930" cy="187364"/>
            </a:xfrm>
            <a:prstGeom prst="line">
              <a:avLst/>
            </a:prstGeom>
            <a:ln w="114300" cmpd="sng">
              <a:solidFill>
                <a:schemeClr val="accent2">
                  <a:lumMod val="5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194"/>
            <p:cNvSpPr>
              <a:spLocks noChangeAspect="1"/>
            </p:cNvSpPr>
            <p:nvPr/>
          </p:nvSpPr>
          <p:spPr>
            <a:xfrm>
              <a:off x="7305446" y="3224353"/>
              <a:ext cx="181428" cy="182880"/>
            </a:xfrm>
            <a:prstGeom prst="ellipse">
              <a:avLst/>
            </a:prstGeom>
            <a:solidFill>
              <a:srgbClr val="FFEFE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196" name="Oval 195"/>
            <p:cNvSpPr>
              <a:spLocks noChangeAspect="1"/>
            </p:cNvSpPr>
            <p:nvPr/>
          </p:nvSpPr>
          <p:spPr>
            <a:xfrm>
              <a:off x="7299641" y="3823666"/>
              <a:ext cx="181428" cy="182880"/>
            </a:xfrm>
            <a:prstGeom prst="ellipse">
              <a:avLst/>
            </a:prstGeom>
            <a:solidFill>
              <a:srgbClr val="FFFB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cxnSp>
          <p:nvCxnSpPr>
            <p:cNvPr id="197" name="Straight Connector 196"/>
            <p:cNvCxnSpPr>
              <a:stCxn id="196" idx="0"/>
              <a:endCxn id="195" idx="4"/>
            </p:cNvCxnSpPr>
            <p:nvPr/>
          </p:nvCxnSpPr>
          <p:spPr>
            <a:xfrm flipV="1">
              <a:off x="7390356" y="3407234"/>
              <a:ext cx="5805" cy="416433"/>
            </a:xfrm>
            <a:prstGeom prst="line">
              <a:avLst/>
            </a:prstGeom>
            <a:ln w="114300" cmpd="sng">
              <a:solidFill>
                <a:schemeClr val="accent2">
                  <a:lumMod val="5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>
              <a:stCxn id="195" idx="0"/>
              <a:endCxn id="178" idx="5"/>
            </p:cNvCxnSpPr>
            <p:nvPr/>
          </p:nvCxnSpPr>
          <p:spPr>
            <a:xfrm flipH="1" flipV="1">
              <a:off x="7291794" y="2853161"/>
              <a:ext cx="104367" cy="371193"/>
            </a:xfrm>
            <a:prstGeom prst="line">
              <a:avLst/>
            </a:prstGeom>
            <a:ln w="114300" cmpd="sng">
              <a:solidFill>
                <a:schemeClr val="accent6">
                  <a:lumMod val="60000"/>
                  <a:lumOff val="4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7" name="TextBox 256"/>
          <p:cNvSpPr txBox="1"/>
          <p:nvPr/>
        </p:nvSpPr>
        <p:spPr>
          <a:xfrm>
            <a:off x="8493943" y="1224356"/>
            <a:ext cx="1446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DAG</a:t>
            </a:r>
          </a:p>
        </p:txBody>
      </p:sp>
      <p:grpSp>
        <p:nvGrpSpPr>
          <p:cNvPr id="259" name="Group 258"/>
          <p:cNvGrpSpPr/>
          <p:nvPr/>
        </p:nvGrpSpPr>
        <p:grpSpPr>
          <a:xfrm>
            <a:off x="4217265" y="4216249"/>
            <a:ext cx="3284728" cy="2317766"/>
            <a:chOff x="4217265" y="4216249"/>
            <a:chExt cx="3284728" cy="2317766"/>
          </a:xfrm>
        </p:grpSpPr>
        <p:grpSp>
          <p:nvGrpSpPr>
            <p:cNvPr id="256" name="Group 255"/>
            <p:cNvGrpSpPr/>
            <p:nvPr/>
          </p:nvGrpSpPr>
          <p:grpSpPr>
            <a:xfrm>
              <a:off x="4217265" y="4285488"/>
              <a:ext cx="3284728" cy="2248527"/>
              <a:chOff x="1177007" y="4522009"/>
              <a:chExt cx="3284728" cy="2223965"/>
            </a:xfrm>
          </p:grpSpPr>
          <p:sp>
            <p:nvSpPr>
              <p:cNvPr id="129" name="Rectangle 128"/>
              <p:cNvSpPr/>
              <p:nvPr/>
            </p:nvSpPr>
            <p:spPr>
              <a:xfrm>
                <a:off x="1177008" y="4522009"/>
                <a:ext cx="3284727" cy="22239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1292657" y="4697898"/>
                <a:ext cx="10217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/>
                  <a:t># Tasks</a:t>
                </a:r>
              </a:p>
            </p:txBody>
          </p:sp>
          <p:sp>
            <p:nvSpPr>
              <p:cNvPr id="131" name="Oval 130"/>
              <p:cNvSpPr>
                <a:spLocks noChangeAspect="1"/>
              </p:cNvSpPr>
              <p:nvPr/>
            </p:nvSpPr>
            <p:spPr>
              <a:xfrm>
                <a:off x="1244839" y="5071367"/>
                <a:ext cx="1043211" cy="1051560"/>
              </a:xfrm>
              <a:prstGeom prst="ellipse">
                <a:avLst/>
              </a:prstGeom>
              <a:solidFill>
                <a:srgbClr val="FFFB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2600"/>
                  </a:lnSpc>
                </a:pPr>
                <a:endParaRPr lang="en-US" sz="2800"/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2404847" y="4905483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</a:t>
                </a: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2267885" y="5366343"/>
                <a:ext cx="6511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100</a:t>
                </a: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2181956" y="5641442"/>
                <a:ext cx="8066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1000</a:t>
                </a:r>
              </a:p>
            </p:txBody>
          </p:sp>
          <p:sp>
            <p:nvSpPr>
              <p:cNvPr id="135" name="Oval 134"/>
              <p:cNvSpPr>
                <a:spLocks noChangeAspect="1"/>
              </p:cNvSpPr>
              <p:nvPr/>
            </p:nvSpPr>
            <p:spPr>
              <a:xfrm>
                <a:off x="1450787" y="5080548"/>
                <a:ext cx="580569" cy="585216"/>
              </a:xfrm>
              <a:prstGeom prst="ellipse">
                <a:avLst/>
              </a:prstGeom>
              <a:solidFill>
                <a:srgbClr val="FFFB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2600"/>
                  </a:lnSpc>
                </a:pPr>
                <a:endParaRPr lang="en-US" sz="2800"/>
              </a:p>
            </p:txBody>
          </p:sp>
          <p:sp>
            <p:nvSpPr>
              <p:cNvPr id="136" name="Oval 135"/>
              <p:cNvSpPr>
                <a:spLocks noChangeAspect="1"/>
              </p:cNvSpPr>
              <p:nvPr/>
            </p:nvSpPr>
            <p:spPr>
              <a:xfrm>
                <a:off x="1585717" y="5070672"/>
                <a:ext cx="326570" cy="329184"/>
              </a:xfrm>
              <a:prstGeom prst="ellipse">
                <a:avLst/>
              </a:prstGeom>
              <a:solidFill>
                <a:srgbClr val="FFFB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2600"/>
                  </a:lnSpc>
                </a:pPr>
                <a:endParaRPr lang="en-US" sz="2800"/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2328950" y="5135913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10</a:t>
                </a:r>
              </a:p>
            </p:txBody>
          </p:sp>
          <p:sp>
            <p:nvSpPr>
              <p:cNvPr id="138" name="Oval 137"/>
              <p:cNvSpPr>
                <a:spLocks noChangeAspect="1"/>
              </p:cNvSpPr>
              <p:nvPr/>
            </p:nvSpPr>
            <p:spPr>
              <a:xfrm>
                <a:off x="1663985" y="5046785"/>
                <a:ext cx="181428" cy="182880"/>
              </a:xfrm>
              <a:prstGeom prst="ellipse">
                <a:avLst/>
              </a:prstGeom>
              <a:solidFill>
                <a:srgbClr val="FFFB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2600"/>
                  </a:lnSpc>
                </a:pPr>
                <a:endParaRPr lang="en-US" sz="2800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1177007" y="6074592"/>
                <a:ext cx="10276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Edges</a:t>
                </a:r>
              </a:p>
            </p:txBody>
          </p:sp>
          <p:cxnSp>
            <p:nvCxnSpPr>
              <p:cNvPr id="140" name="Straight Connector 139"/>
              <p:cNvCxnSpPr/>
              <p:nvPr/>
            </p:nvCxnSpPr>
            <p:spPr>
              <a:xfrm flipH="1">
                <a:off x="2142003" y="6246863"/>
                <a:ext cx="548640" cy="0"/>
              </a:xfrm>
              <a:prstGeom prst="line">
                <a:avLst/>
              </a:prstGeom>
              <a:ln w="203200" cmpd="sng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TextBox 140"/>
              <p:cNvSpPr txBox="1"/>
              <p:nvPr/>
            </p:nvSpPr>
            <p:spPr>
              <a:xfrm>
                <a:off x="2656027" y="6011242"/>
                <a:ext cx="1739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need shuffle</a:t>
                </a:r>
              </a:p>
            </p:txBody>
          </p:sp>
          <p:cxnSp>
            <p:nvCxnSpPr>
              <p:cNvPr id="142" name="Straight Connector 141"/>
              <p:cNvCxnSpPr/>
              <p:nvPr/>
            </p:nvCxnSpPr>
            <p:spPr>
              <a:xfrm flipH="1">
                <a:off x="2142003" y="6525438"/>
                <a:ext cx="548640" cy="0"/>
              </a:xfrm>
              <a:prstGeom prst="line">
                <a:avLst/>
              </a:prstGeom>
              <a:ln w="203200" cmpd="sng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TextBox 142"/>
              <p:cNvSpPr txBox="1"/>
              <p:nvPr/>
            </p:nvSpPr>
            <p:spPr>
              <a:xfrm>
                <a:off x="2644492" y="6256557"/>
                <a:ext cx="16526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can be local</a:t>
                </a:r>
              </a:p>
            </p:txBody>
          </p:sp>
          <p:sp>
            <p:nvSpPr>
              <p:cNvPr id="144" name="Oval 143"/>
              <p:cNvSpPr>
                <a:spLocks/>
              </p:cNvSpPr>
              <p:nvPr/>
            </p:nvSpPr>
            <p:spPr>
              <a:xfrm>
                <a:off x="3147094" y="5400038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>
                <a:spLocks/>
              </p:cNvSpPr>
              <p:nvPr/>
            </p:nvSpPr>
            <p:spPr>
              <a:xfrm>
                <a:off x="3160262" y="5684465"/>
                <a:ext cx="182880" cy="18288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2600"/>
                  </a:lnSpc>
                </a:pPr>
                <a:endParaRPr lang="en-US" sz="2800"/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3255007" y="5250829"/>
                <a:ext cx="6158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60s</a:t>
                </a: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3271879" y="5539423"/>
                <a:ext cx="4603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0s</a:t>
                </a:r>
              </a:p>
            </p:txBody>
          </p:sp>
          <p:sp>
            <p:nvSpPr>
              <p:cNvPr id="148" name="Oval 147"/>
              <p:cNvSpPr>
                <a:spLocks/>
              </p:cNvSpPr>
              <p:nvPr/>
            </p:nvSpPr>
            <p:spPr>
              <a:xfrm>
                <a:off x="3151118" y="511134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3225586" y="4955657"/>
                <a:ext cx="7713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200s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2861804" y="4711269"/>
                <a:ext cx="127650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/>
                  <a:t>Duration</a:t>
                </a:r>
              </a:p>
            </p:txBody>
          </p:sp>
        </p:grpSp>
        <p:sp>
          <p:nvSpPr>
            <p:cNvPr id="258" name="TextBox 257"/>
            <p:cNvSpPr txBox="1"/>
            <p:nvPr/>
          </p:nvSpPr>
          <p:spPr>
            <a:xfrm>
              <a:off x="5252740" y="4216249"/>
              <a:ext cx="8640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/>
                <a:t>Legend</a:t>
              </a:r>
            </a:p>
          </p:txBody>
        </p:sp>
      </p:grpSp>
      <p:sp>
        <p:nvSpPr>
          <p:cNvPr id="260" name="TextBox 259"/>
          <p:cNvSpPr txBox="1"/>
          <p:nvPr/>
        </p:nvSpPr>
        <p:spPr>
          <a:xfrm>
            <a:off x="603478" y="2198830"/>
            <a:ext cx="2689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(Dryad, Spark-SQL, Hive,…)</a:t>
            </a:r>
          </a:p>
        </p:txBody>
      </p:sp>
    </p:spTree>
    <p:extLst>
      <p:ext uri="{BB962C8B-B14F-4D97-AF65-F5344CB8AC3E}">
        <p14:creationId xmlns:p14="http://schemas.microsoft.com/office/powerpoint/2010/main" val="36623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607" y="1316711"/>
            <a:ext cx="8511915" cy="1296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887" y="3657932"/>
            <a:ext cx="9638980" cy="228531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287268"/>
            <a:ext cx="2624328" cy="1325563"/>
          </a:xfrm>
        </p:spPr>
        <p:txBody>
          <a:bodyPr/>
          <a:lstStyle/>
          <a:p>
            <a:r>
              <a:rPr lang="en-US" dirty="0"/>
              <a:t>Makespan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-28956" y="4137805"/>
            <a:ext cx="26243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Fairness</a:t>
            </a:r>
          </a:p>
        </p:txBody>
      </p:sp>
    </p:spTree>
    <p:extLst>
      <p:ext uri="{BB962C8B-B14F-4D97-AF65-F5344CB8AC3E}">
        <p14:creationId xmlns:p14="http://schemas.microsoft.com/office/powerpoint/2010/main" val="3796997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55" y="1735611"/>
            <a:ext cx="10779888" cy="40817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other alternatives</a:t>
            </a:r>
          </a:p>
        </p:txBody>
      </p:sp>
    </p:spTree>
    <p:extLst>
      <p:ext uri="{BB962C8B-B14F-4D97-AF65-F5344CB8AC3E}">
        <p14:creationId xmlns:p14="http://schemas.microsoft.com/office/powerpoint/2010/main" val="17516345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00544" cy="1325563"/>
          </a:xfrm>
        </p:spPr>
        <p:txBody>
          <a:bodyPr/>
          <a:lstStyle/>
          <a:p>
            <a:r>
              <a:rPr lang="en-US" dirty="0"/>
              <a:t>Online Pseudocode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012" y="48409"/>
            <a:ext cx="4319113" cy="678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99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624" y="48275"/>
            <a:ext cx="11097104" cy="1325563"/>
          </a:xfrm>
        </p:spPr>
        <p:txBody>
          <a:bodyPr/>
          <a:lstStyle/>
          <a:p>
            <a:r>
              <a:rPr lang="en-US" dirty="0"/>
              <a:t>Challenges in scheduling heterogeneous DAGs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2346960" y="3494104"/>
                <a:ext cx="1920240" cy="82296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284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</m:d>
                  </m:oMath>
                </a14:m>
                <a:r>
                  <a:rPr lang="en-US" sz="3200" b="1" dirty="0"/>
                  <a:t>T</a:t>
                </a:r>
              </a:p>
              <a:p>
                <a:pPr algn="ctr">
                  <a:lnSpc>
                    <a:spcPts val="28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960" y="3494104"/>
                <a:ext cx="1920240" cy="822960"/>
              </a:xfrm>
              <a:prstGeom prst="roundRect">
                <a:avLst/>
              </a:prstGeom>
              <a:blipFill rotWithShape="0">
                <a:blip r:embed="rId2"/>
                <a:stretch>
                  <a:fillRect t="-21481" r="-5397" b="-7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4782515" y="3507429"/>
                <a:ext cx="1920240" cy="822960"/>
              </a:xfrm>
              <a:prstGeom prst="roundRect">
                <a:avLst/>
              </a:prstGeom>
              <a:pattFill prst="dotGrid">
                <a:fgClr>
                  <a:schemeClr val="accent2">
                    <a:lumMod val="75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2840"/>
                  </a:lnSpc>
                </a:pP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𝜺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T</a:t>
                </a:r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ts val="28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𝟖𝟓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</m:d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515" y="3507429"/>
                <a:ext cx="1920240" cy="822960"/>
              </a:xfrm>
              <a:prstGeom prst="roundRect">
                <a:avLst/>
              </a:prstGeom>
              <a:blipFill rotWithShape="0">
                <a:blip r:embed="rId3"/>
                <a:stretch>
                  <a:fillRect t="-20438" b="-73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7269164" y="3698887"/>
                <a:ext cx="1874520" cy="822960"/>
              </a:xfrm>
              <a:prstGeom prst="roundRect">
                <a:avLst/>
              </a:prstGeom>
              <a:pattFill prst="dotGrid">
                <a:fgClr>
                  <a:schemeClr val="accent2">
                    <a:lumMod val="75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2840"/>
                  </a:lnSpc>
                </a:pP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𝜺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T</a:t>
                </a:r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ts val="28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9164" y="3698887"/>
                <a:ext cx="1874520" cy="822960"/>
              </a:xfrm>
              <a:prstGeom prst="roundRect">
                <a:avLst/>
              </a:prstGeom>
              <a:blipFill rotWithShape="0">
                <a:blip r:embed="rId4"/>
                <a:stretch>
                  <a:fillRect t="-2116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4785360" y="4707648"/>
                <a:ext cx="1920240" cy="82296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28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>
                          <a:latin typeface="Cambria Math" panose="02040503050406030204" pitchFamily="18" charset="0"/>
                        </a:rPr>
                        <m:t>𝐓</m:t>
                      </m:r>
                    </m:oMath>
                  </m:oMathPara>
                </a14:m>
                <a:endParaRPr lang="en-US" sz="3200" b="1" dirty="0"/>
              </a:p>
              <a:p>
                <a:pPr algn="ctr">
                  <a:lnSpc>
                    <a:spcPts val="28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360" y="4707648"/>
                <a:ext cx="1920240" cy="822960"/>
              </a:xfrm>
              <a:prstGeom prst="roundRect">
                <a:avLst/>
              </a:prstGeom>
              <a:blipFill rotWithShape="0">
                <a:blip r:embed="rId5"/>
                <a:stretch>
                  <a:fillRect t="-2222" b="-7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7191383" y="4713304"/>
                <a:ext cx="1920240" cy="82296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28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</m:d>
                      <m:r>
                        <a:rPr lang="en-US" sz="3200" b="1">
                          <a:latin typeface="Cambria Math" panose="02040503050406030204" pitchFamily="18" charset="0"/>
                        </a:rPr>
                        <m:t>𝐓</m:t>
                      </m:r>
                    </m:oMath>
                  </m:oMathPara>
                </a14:m>
                <a:endParaRPr lang="en-US" sz="3200" b="1" dirty="0"/>
              </a:p>
              <a:p>
                <a:pPr algn="ctr">
                  <a:lnSpc>
                    <a:spcPts val="28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383" y="4713304"/>
                <a:ext cx="1920240" cy="822960"/>
              </a:xfrm>
              <a:prstGeom prst="roundRect">
                <a:avLst/>
              </a:prstGeom>
              <a:blipFill rotWithShape="0">
                <a:blip r:embed="rId6"/>
                <a:stretch>
                  <a:fillRect t="-3704" r="-1587" b="-7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940560" y="369189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8360" y="2861371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0092" y="3726634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1437" y="4777643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4533" y="485525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5:</a:t>
            </a:r>
          </a:p>
        </p:txBody>
      </p:sp>
      <p:cxnSp>
        <p:nvCxnSpPr>
          <p:cNvPr id="14" name="Straight Arrow Connector 13"/>
          <p:cNvCxnSpPr>
            <a:stCxn id="4" idx="2"/>
          </p:cNvCxnSpPr>
          <p:nvPr/>
        </p:nvCxnSpPr>
        <p:spPr>
          <a:xfrm>
            <a:off x="3307080" y="4317064"/>
            <a:ext cx="2133658" cy="1798320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2"/>
            <a:endCxn id="7" idx="0"/>
          </p:cNvCxnSpPr>
          <p:nvPr/>
        </p:nvCxnSpPr>
        <p:spPr>
          <a:xfrm>
            <a:off x="5742636" y="4330390"/>
            <a:ext cx="2845" cy="377259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2"/>
          </p:cNvCxnSpPr>
          <p:nvPr/>
        </p:nvCxnSpPr>
        <p:spPr>
          <a:xfrm flipH="1">
            <a:off x="5886073" y="5536264"/>
            <a:ext cx="2265430" cy="572936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2"/>
          </p:cNvCxnSpPr>
          <p:nvPr/>
        </p:nvCxnSpPr>
        <p:spPr>
          <a:xfrm flipH="1">
            <a:off x="5742636" y="5530608"/>
            <a:ext cx="2845" cy="489192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 rot="10800000" flipV="1">
            <a:off x="5440739" y="5967250"/>
            <a:ext cx="519371" cy="336717"/>
          </a:xfrm>
          <a:prstGeom prst="roundRect">
            <a:avLst/>
          </a:prstGeom>
          <a:pattFill prst="dotGrid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840"/>
              </a:lnSpc>
            </a:pP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7237103" y="2673582"/>
                <a:ext cx="1874520" cy="822960"/>
              </a:xfrm>
              <a:prstGeom prst="roundRect">
                <a:avLst/>
              </a:prstGeom>
              <a:pattFill prst="dotGrid">
                <a:fgClr>
                  <a:schemeClr val="accent2">
                    <a:lumMod val="75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2840"/>
                  </a:lnSpc>
                </a:pP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𝜺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T</a:t>
                </a:r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ts val="28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𝟖𝟒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</m:d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103" y="2673582"/>
                <a:ext cx="1874520" cy="822960"/>
              </a:xfrm>
              <a:prstGeom prst="roundRect">
                <a:avLst/>
              </a:prstGeom>
              <a:blipFill rotWithShape="0">
                <a:blip r:embed="rId7"/>
                <a:stretch>
                  <a:fillRect t="-2116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765500" y="3916104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4: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8175346" y="3398643"/>
            <a:ext cx="2845" cy="399654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8" idx="0"/>
          </p:cNvCxnSpPr>
          <p:nvPr/>
        </p:nvCxnSpPr>
        <p:spPr>
          <a:xfrm flipH="1">
            <a:off x="8151504" y="4424556"/>
            <a:ext cx="19409" cy="288749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9078" y="1166187"/>
            <a:ext cx="9119146" cy="1465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835368" y="1890685"/>
                <a:ext cx="140871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tasks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resources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5368" y="1890685"/>
                <a:ext cx="1408719" cy="707886"/>
              </a:xfrm>
              <a:prstGeom prst="rect">
                <a:avLst/>
              </a:prstGeom>
              <a:blipFill rotWithShape="0">
                <a:blip r:embed="rId9"/>
                <a:stretch>
                  <a:fillRect t="-4310" r="-3448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1591056" y="1865376"/>
            <a:ext cx="955852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111623" y="1166187"/>
            <a:ext cx="2037961" cy="1448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591056" y="2235111"/>
            <a:ext cx="9558528" cy="380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917968" y="2175826"/>
            <a:ext cx="1039387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dirty="0"/>
              <a:t>Packers</a:t>
            </a:r>
            <a:r>
              <a:rPr lang="en-US" sz="2400" baseline="300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1289" y="6492643"/>
            <a:ext cx="5292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[1] Tetris: Multi-resource Packing for Cluster Schedulers, SIGCOMM’14</a:t>
            </a:r>
            <a:endParaRPr lang="en-US" sz="1400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87901" y="2664517"/>
            <a:ext cx="6524543" cy="400110"/>
          </a:xfrm>
          <a:prstGeom prst="rect">
            <a:avLst/>
          </a:prstGeom>
          <a:solidFill>
            <a:srgbClr val="000066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FFFF"/>
                </a:solidFill>
              </a:rPr>
              <a:t>CPSched cannot overlap tasks with complementary demands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901" y="3053541"/>
            <a:ext cx="6533648" cy="400110"/>
          </a:xfrm>
          <a:prstGeom prst="rect">
            <a:avLst/>
          </a:prstGeom>
          <a:solidFill>
            <a:srgbClr val="000066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FFFF"/>
                </a:solidFill>
              </a:rPr>
              <a:t>Packers do not handle dependencies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6924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623" y="48275"/>
            <a:ext cx="11391677" cy="1325563"/>
          </a:xfrm>
        </p:spPr>
        <p:txBody>
          <a:bodyPr/>
          <a:lstStyle/>
          <a:p>
            <a:r>
              <a:rPr lang="en-US" dirty="0"/>
              <a:t>Challenges in scheduling heterogeneous DAGs …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154" y="1687065"/>
            <a:ext cx="12192613" cy="400109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1889125" indent="-574675"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FFFF00"/>
                </a:solidFill>
              </a:rPr>
              <a:t>Simple heuristics lead to poor schedules</a:t>
            </a:r>
          </a:p>
          <a:p>
            <a:pPr marL="1889125" indent="-574675"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FFFF00"/>
                </a:solidFill>
              </a:rPr>
              <a:t>Production DAGs are roughly 50% slower than lower bounds</a:t>
            </a:r>
          </a:p>
          <a:p>
            <a:pPr marL="1889125" indent="-574675"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FFFF00"/>
                </a:solidFill>
              </a:rPr>
              <a:t>Simple variants of “Packing dependent tasks” are NP-hard problems</a:t>
            </a:r>
          </a:p>
          <a:p>
            <a:pPr marL="1889125" indent="-574675"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FFFF00"/>
                </a:solidFill>
              </a:rPr>
              <a:t>Prior analytical solutions miss some practical concerns</a:t>
            </a:r>
          </a:p>
          <a:p>
            <a:pPr marL="222885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Multiple resources</a:t>
            </a:r>
          </a:p>
          <a:p>
            <a:pPr marL="222885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Complex dependencies </a:t>
            </a:r>
          </a:p>
          <a:p>
            <a:pPr marL="222885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Machine-level fragmentation</a:t>
            </a:r>
          </a:p>
          <a:p>
            <a:pPr marL="222885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Scale; Online; …</a:t>
            </a:r>
          </a:p>
        </p:txBody>
      </p:sp>
    </p:spTree>
    <p:extLst>
      <p:ext uri="{BB962C8B-B14F-4D97-AF65-F5344CB8AC3E}">
        <p14:creationId xmlns:p14="http://schemas.microsoft.com/office/powerpoint/2010/main" val="19768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Given an </a:t>
            </a:r>
            <a:r>
              <a:rPr lang="en-US" dirty="0">
                <a:solidFill>
                  <a:srgbClr val="C00000"/>
                </a:solidFill>
              </a:rPr>
              <a:t>annotated DAG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available resources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compute a </a:t>
            </a:r>
            <a:r>
              <a:rPr lang="en-US" dirty="0">
                <a:solidFill>
                  <a:srgbClr val="0000CC"/>
                </a:solidFill>
              </a:rPr>
              <a:t>good schedule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4493767"/>
            <a:ext cx="9144000" cy="1655762"/>
          </a:xfrm>
        </p:spPr>
        <p:txBody>
          <a:bodyPr/>
          <a:lstStyle/>
          <a:p>
            <a:r>
              <a:rPr lang="en-US" dirty="0"/>
              <a:t>+ practical model</a:t>
            </a:r>
          </a:p>
        </p:txBody>
      </p:sp>
    </p:spTree>
    <p:extLst>
      <p:ext uri="{BB962C8B-B14F-4D97-AF65-F5344CB8AC3E}">
        <p14:creationId xmlns:p14="http://schemas.microsoft.com/office/powerpoint/2010/main" val="1447383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ideas for one DAG</a:t>
            </a:r>
          </a:p>
        </p:txBody>
      </p:sp>
      <p:sp>
        <p:nvSpPr>
          <p:cNvPr id="82" name="Notched Right Arrow 81"/>
          <p:cNvSpPr/>
          <p:nvPr/>
        </p:nvSpPr>
        <p:spPr>
          <a:xfrm>
            <a:off x="3023095" y="2277391"/>
            <a:ext cx="457200" cy="3484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1577583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1775703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1973823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2171943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2568183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280966" y="158956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</p:txBody>
      </p:sp>
      <p:sp>
        <p:nvSpPr>
          <p:cNvPr id="105" name="Oval 104"/>
          <p:cNvSpPr/>
          <p:nvPr/>
        </p:nvSpPr>
        <p:spPr>
          <a:xfrm>
            <a:off x="1821423" y="20385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2248143" y="20385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2019543" y="22671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1768083" y="2571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1768083" y="2762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1768083" y="2952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1768083" y="3143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2095743" y="2571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2095743" y="2762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2415783" y="2571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2415783" y="2762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2415783" y="2952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2411365" y="2277391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1634447" y="232433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9" name="Straight Arrow Connector 118"/>
          <p:cNvCxnSpPr>
            <a:stCxn id="99" idx="4"/>
            <a:endCxn id="105" idx="1"/>
          </p:cNvCxnSpPr>
          <p:nvPr/>
        </p:nvCxnSpPr>
        <p:spPr>
          <a:xfrm>
            <a:off x="1653783" y="1886185"/>
            <a:ext cx="18995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00" idx="4"/>
            <a:endCxn id="105" idx="0"/>
          </p:cNvCxnSpPr>
          <p:nvPr/>
        </p:nvCxnSpPr>
        <p:spPr>
          <a:xfrm>
            <a:off x="1851903" y="1886185"/>
            <a:ext cx="45720" cy="15240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01" idx="4"/>
            <a:endCxn id="105" idx="7"/>
          </p:cNvCxnSpPr>
          <p:nvPr/>
        </p:nvCxnSpPr>
        <p:spPr>
          <a:xfrm flipH="1">
            <a:off x="1951505" y="1886185"/>
            <a:ext cx="985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02" idx="4"/>
            <a:endCxn id="106" idx="1"/>
          </p:cNvCxnSpPr>
          <p:nvPr/>
        </p:nvCxnSpPr>
        <p:spPr>
          <a:xfrm>
            <a:off x="2248143" y="1886185"/>
            <a:ext cx="223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03" idx="4"/>
            <a:endCxn id="106" idx="6"/>
          </p:cNvCxnSpPr>
          <p:nvPr/>
        </p:nvCxnSpPr>
        <p:spPr>
          <a:xfrm flipH="1">
            <a:off x="2400543" y="1886185"/>
            <a:ext cx="243840" cy="22860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06" idx="3"/>
            <a:endCxn id="107" idx="6"/>
          </p:cNvCxnSpPr>
          <p:nvPr/>
        </p:nvCxnSpPr>
        <p:spPr>
          <a:xfrm flipH="1">
            <a:off x="2171943" y="2168667"/>
            <a:ext cx="985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106" idx="5"/>
            <a:endCxn id="117" idx="1"/>
          </p:cNvCxnSpPr>
          <p:nvPr/>
        </p:nvCxnSpPr>
        <p:spPr>
          <a:xfrm>
            <a:off x="2378225" y="2168667"/>
            <a:ext cx="55458" cy="131042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117" idx="4"/>
            <a:endCxn id="114" idx="0"/>
          </p:cNvCxnSpPr>
          <p:nvPr/>
        </p:nvCxnSpPr>
        <p:spPr>
          <a:xfrm>
            <a:off x="2487565" y="2429791"/>
            <a:ext cx="4418" cy="142194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107" idx="4"/>
            <a:endCxn id="112" idx="1"/>
          </p:cNvCxnSpPr>
          <p:nvPr/>
        </p:nvCxnSpPr>
        <p:spPr>
          <a:xfrm>
            <a:off x="2095743" y="2419585"/>
            <a:ext cx="223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117" idx="3"/>
            <a:endCxn id="112" idx="7"/>
          </p:cNvCxnSpPr>
          <p:nvPr/>
        </p:nvCxnSpPr>
        <p:spPr>
          <a:xfrm flipH="1">
            <a:off x="2225825" y="2407473"/>
            <a:ext cx="207858" cy="18683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105" idx="4"/>
            <a:endCxn id="118" idx="7"/>
          </p:cNvCxnSpPr>
          <p:nvPr/>
        </p:nvCxnSpPr>
        <p:spPr>
          <a:xfrm flipH="1">
            <a:off x="1764529" y="2190985"/>
            <a:ext cx="133094" cy="15566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118" idx="4"/>
            <a:endCxn id="108" idx="1"/>
          </p:cNvCxnSpPr>
          <p:nvPr/>
        </p:nvCxnSpPr>
        <p:spPr>
          <a:xfrm>
            <a:off x="1710647" y="2476735"/>
            <a:ext cx="79754" cy="11756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118" idx="7"/>
            <a:endCxn id="112" idx="2"/>
          </p:cNvCxnSpPr>
          <p:nvPr/>
        </p:nvCxnSpPr>
        <p:spPr>
          <a:xfrm>
            <a:off x="1764529" y="2346653"/>
            <a:ext cx="331214" cy="301532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Freeform 131"/>
          <p:cNvSpPr/>
          <p:nvPr/>
        </p:nvSpPr>
        <p:spPr>
          <a:xfrm>
            <a:off x="1637609" y="2681482"/>
            <a:ext cx="146162" cy="161365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3" name="Freeform 132"/>
          <p:cNvSpPr/>
          <p:nvPr/>
        </p:nvSpPr>
        <p:spPr>
          <a:xfrm>
            <a:off x="2000764" y="2681483"/>
            <a:ext cx="94979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4" name="Freeform 133"/>
          <p:cNvSpPr/>
          <p:nvPr/>
        </p:nvSpPr>
        <p:spPr>
          <a:xfrm>
            <a:off x="2344514" y="2664300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5" name="Freeform 134"/>
          <p:cNvSpPr/>
          <p:nvPr/>
        </p:nvSpPr>
        <p:spPr>
          <a:xfrm>
            <a:off x="2344514" y="2866579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6" name="Freeform 135"/>
          <p:cNvSpPr/>
          <p:nvPr/>
        </p:nvSpPr>
        <p:spPr>
          <a:xfrm>
            <a:off x="1676995" y="2866579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7" name="Freeform 136"/>
          <p:cNvSpPr/>
          <p:nvPr/>
        </p:nvSpPr>
        <p:spPr>
          <a:xfrm>
            <a:off x="1675802" y="3075529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44" name="Straight Arrow Connector 143"/>
          <p:cNvCxnSpPr/>
          <p:nvPr/>
        </p:nvCxnSpPr>
        <p:spPr>
          <a:xfrm>
            <a:off x="4377679" y="3076113"/>
            <a:ext cx="109555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4604560" y="3009874"/>
            <a:ext cx="67967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>
                <a:latin typeface="Segoe"/>
              </a:rPr>
              <a:t>time</a:t>
            </a:r>
          </a:p>
        </p:txBody>
      </p:sp>
      <p:sp>
        <p:nvSpPr>
          <p:cNvPr id="146" name="TextBox 145"/>
          <p:cNvSpPr txBox="1"/>
          <p:nvPr/>
        </p:nvSpPr>
        <p:spPr>
          <a:xfrm rot="16200000">
            <a:off x="3436570" y="2215792"/>
            <a:ext cx="158056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>
                <a:latin typeface="Segoe"/>
              </a:rPr>
              <a:t>resources</a:t>
            </a:r>
          </a:p>
        </p:txBody>
      </p:sp>
      <p:cxnSp>
        <p:nvCxnSpPr>
          <p:cNvPr id="147" name="Straight Arrow Connector 146"/>
          <p:cNvCxnSpPr/>
          <p:nvPr/>
        </p:nvCxnSpPr>
        <p:spPr>
          <a:xfrm flipV="1">
            <a:off x="4446638" y="1719126"/>
            <a:ext cx="0" cy="139458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Oval 147"/>
          <p:cNvSpPr/>
          <p:nvPr/>
        </p:nvSpPr>
        <p:spPr>
          <a:xfrm>
            <a:off x="1577583" y="1735419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1775703" y="1735419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1973823" y="1735419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2171943" y="1735419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2568183" y="1735419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1821423" y="2044641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2248143" y="2044641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1347216" y="3778240"/>
            <a:ext cx="107893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Existing schedulers: </a:t>
            </a:r>
          </a:p>
          <a:p>
            <a:r>
              <a:rPr lang="en-US" sz="2400" dirty="0"/>
              <a:t>		A task is schedulable </a:t>
            </a:r>
            <a:r>
              <a:rPr lang="en-US" sz="2400" i="1" dirty="0"/>
              <a:t>after</a:t>
            </a:r>
            <a:r>
              <a:rPr lang="en-US" sz="2400" dirty="0"/>
              <a:t> all its parents have </a:t>
            </a:r>
            <a:r>
              <a:rPr lang="en-US" sz="2400" i="1" dirty="0"/>
              <a:t>finished</a:t>
            </a:r>
          </a:p>
          <a:p>
            <a:endParaRPr lang="en-US" sz="2400" i="1" dirty="0"/>
          </a:p>
          <a:p>
            <a:r>
              <a:rPr lang="en-US" sz="2400" dirty="0"/>
              <a:t>Graphene:</a:t>
            </a:r>
          </a:p>
          <a:p>
            <a:r>
              <a:rPr lang="en-US" sz="2400" dirty="0"/>
              <a:t>		Identifies </a:t>
            </a:r>
            <a:r>
              <a:rPr lang="en-US" sz="2400" i="1" dirty="0"/>
              <a:t>troublesome tasks </a:t>
            </a:r>
            <a:r>
              <a:rPr lang="en-US" sz="2400" dirty="0"/>
              <a:t>and places them </a:t>
            </a:r>
            <a:r>
              <a:rPr lang="en-US" sz="2400" i="1" dirty="0"/>
              <a:t>first</a:t>
            </a:r>
          </a:p>
        </p:txBody>
      </p:sp>
    </p:spTree>
    <p:extLst>
      <p:ext uri="{BB962C8B-B14F-4D97-AF65-F5344CB8AC3E}">
        <p14:creationId xmlns:p14="http://schemas.microsoft.com/office/powerpoint/2010/main" val="44129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0.23151 0.16088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76" y="803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0.16562 0.0965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481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0.24778 0.12685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83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1459 0.1585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791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0.23034 0.12685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02" grpId="0" animBg="1"/>
      <p:bldP spid="103" grpId="0" animBg="1"/>
      <p:bldP spid="148" grpId="1" animBg="1"/>
      <p:bldP spid="148" grpId="2" animBg="1"/>
      <p:bldP spid="149" grpId="1" animBg="1"/>
      <p:bldP spid="149" grpId="2" animBg="1"/>
      <p:bldP spid="150" grpId="1" animBg="1"/>
      <p:bldP spid="150" grpId="3" animBg="1"/>
      <p:bldP spid="151" grpId="1" animBg="1"/>
      <p:bldP spid="151" grpId="2" animBg="1"/>
      <p:bldP spid="152" grpId="1" animBg="1"/>
      <p:bldP spid="152" grpId="2" animBg="1"/>
      <p:bldP spid="153" grpId="0" animBg="1"/>
      <p:bldP spid="1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Freeform 142"/>
          <p:cNvSpPr/>
          <p:nvPr/>
        </p:nvSpPr>
        <p:spPr>
          <a:xfrm>
            <a:off x="4465435" y="2512434"/>
            <a:ext cx="253573" cy="653143"/>
          </a:xfrm>
          <a:custGeom>
            <a:avLst/>
            <a:gdLst>
              <a:gd name="connsiteX0" fmla="*/ 46104 w 253573"/>
              <a:gd name="connsiteY0" fmla="*/ 38420 h 653143"/>
              <a:gd name="connsiteX1" fmla="*/ 184417 w 253573"/>
              <a:gd name="connsiteY1" fmla="*/ 0 h 653143"/>
              <a:gd name="connsiteX2" fmla="*/ 253573 w 253573"/>
              <a:gd name="connsiteY2" fmla="*/ 69156 h 653143"/>
              <a:gd name="connsiteX3" fmla="*/ 253573 w 253573"/>
              <a:gd name="connsiteY3" fmla="*/ 222837 h 653143"/>
              <a:gd name="connsiteX4" fmla="*/ 253573 w 253573"/>
              <a:gd name="connsiteY4" fmla="*/ 338097 h 653143"/>
              <a:gd name="connsiteX5" fmla="*/ 253573 w 253573"/>
              <a:gd name="connsiteY5" fmla="*/ 430306 h 653143"/>
              <a:gd name="connsiteX6" fmla="*/ 238205 w 253573"/>
              <a:gd name="connsiteY6" fmla="*/ 599354 h 653143"/>
              <a:gd name="connsiteX7" fmla="*/ 145996 w 253573"/>
              <a:gd name="connsiteY7" fmla="*/ 653143 h 653143"/>
              <a:gd name="connsiteX8" fmla="*/ 0 w 253573"/>
              <a:gd name="connsiteY8" fmla="*/ 599354 h 653143"/>
              <a:gd name="connsiteX9" fmla="*/ 7684 w 253573"/>
              <a:gd name="connsiteY9" fmla="*/ 368833 h 653143"/>
              <a:gd name="connsiteX10" fmla="*/ 7684 w 253573"/>
              <a:gd name="connsiteY10" fmla="*/ 215153 h 653143"/>
              <a:gd name="connsiteX11" fmla="*/ 46104 w 253573"/>
              <a:gd name="connsiteY11" fmla="*/ 38420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73" h="653143">
                <a:moveTo>
                  <a:pt x="46104" y="38420"/>
                </a:moveTo>
                <a:lnTo>
                  <a:pt x="184417" y="0"/>
                </a:lnTo>
                <a:lnTo>
                  <a:pt x="253573" y="69156"/>
                </a:lnTo>
                <a:lnTo>
                  <a:pt x="253573" y="222837"/>
                </a:lnTo>
                <a:lnTo>
                  <a:pt x="253573" y="338097"/>
                </a:lnTo>
                <a:lnTo>
                  <a:pt x="253573" y="430306"/>
                </a:lnTo>
                <a:lnTo>
                  <a:pt x="238205" y="599354"/>
                </a:lnTo>
                <a:lnTo>
                  <a:pt x="145996" y="653143"/>
                </a:lnTo>
                <a:lnTo>
                  <a:pt x="0" y="599354"/>
                </a:lnTo>
                <a:lnTo>
                  <a:pt x="7684" y="368833"/>
                </a:lnTo>
                <a:lnTo>
                  <a:pt x="7684" y="215153"/>
                </a:lnTo>
                <a:lnTo>
                  <a:pt x="46104" y="38420"/>
                </a:lnTo>
                <a:close/>
              </a:path>
            </a:pathLst>
          </a:custGeom>
          <a:pattFill prst="ltUpDiag">
            <a:fgClr>
              <a:srgbClr val="4F81BD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6" name="Freeform 155"/>
          <p:cNvSpPr/>
          <p:nvPr/>
        </p:nvSpPr>
        <p:spPr>
          <a:xfrm>
            <a:off x="3597139" y="1605718"/>
            <a:ext cx="1290918" cy="852928"/>
          </a:xfrm>
          <a:custGeom>
            <a:avLst/>
            <a:gdLst>
              <a:gd name="connsiteX0" fmla="*/ 99892 w 1290918"/>
              <a:gd name="connsiteY0" fmla="*/ 99892 h 852928"/>
              <a:gd name="connsiteX1" fmla="*/ 0 w 1290918"/>
              <a:gd name="connsiteY1" fmla="*/ 222837 h 852928"/>
              <a:gd name="connsiteX2" fmla="*/ 92208 w 1290918"/>
              <a:gd name="connsiteY2" fmla="*/ 315045 h 852928"/>
              <a:gd name="connsiteX3" fmla="*/ 261257 w 1290918"/>
              <a:gd name="connsiteY3" fmla="*/ 322729 h 852928"/>
              <a:gd name="connsiteX4" fmla="*/ 276625 w 1290918"/>
              <a:gd name="connsiteY4" fmla="*/ 153680 h 852928"/>
              <a:gd name="connsiteX5" fmla="*/ 307361 w 1290918"/>
              <a:gd name="connsiteY5" fmla="*/ 53788 h 852928"/>
              <a:gd name="connsiteX6" fmla="*/ 461042 w 1290918"/>
              <a:gd name="connsiteY6" fmla="*/ 76840 h 852928"/>
              <a:gd name="connsiteX7" fmla="*/ 468726 w 1290918"/>
              <a:gd name="connsiteY7" fmla="*/ 199785 h 852928"/>
              <a:gd name="connsiteX8" fmla="*/ 468726 w 1290918"/>
              <a:gd name="connsiteY8" fmla="*/ 315045 h 852928"/>
              <a:gd name="connsiteX9" fmla="*/ 607039 w 1290918"/>
              <a:gd name="connsiteY9" fmla="*/ 330413 h 852928"/>
              <a:gd name="connsiteX10" fmla="*/ 729983 w 1290918"/>
              <a:gd name="connsiteY10" fmla="*/ 338097 h 852928"/>
              <a:gd name="connsiteX11" fmla="*/ 729983 w 1290918"/>
              <a:gd name="connsiteY11" fmla="*/ 453358 h 852928"/>
              <a:gd name="connsiteX12" fmla="*/ 729983 w 1290918"/>
              <a:gd name="connsiteY12" fmla="*/ 522514 h 852928"/>
              <a:gd name="connsiteX13" fmla="*/ 768403 w 1290918"/>
              <a:gd name="connsiteY13" fmla="*/ 591670 h 852928"/>
              <a:gd name="connsiteX14" fmla="*/ 845244 w 1290918"/>
              <a:gd name="connsiteY14" fmla="*/ 653143 h 852928"/>
              <a:gd name="connsiteX15" fmla="*/ 875980 w 1290918"/>
              <a:gd name="connsiteY15" fmla="*/ 745351 h 852928"/>
              <a:gd name="connsiteX16" fmla="*/ 937452 w 1290918"/>
              <a:gd name="connsiteY16" fmla="*/ 845243 h 852928"/>
              <a:gd name="connsiteX17" fmla="*/ 1068081 w 1290918"/>
              <a:gd name="connsiteY17" fmla="*/ 852928 h 852928"/>
              <a:gd name="connsiteX18" fmla="*/ 1175657 w 1290918"/>
              <a:gd name="connsiteY18" fmla="*/ 745351 h 852928"/>
              <a:gd name="connsiteX19" fmla="*/ 1098817 w 1290918"/>
              <a:gd name="connsiteY19" fmla="*/ 637775 h 852928"/>
              <a:gd name="connsiteX20" fmla="*/ 1029660 w 1290918"/>
              <a:gd name="connsiteY20" fmla="*/ 553250 h 852928"/>
              <a:gd name="connsiteX21" fmla="*/ 1144921 w 1290918"/>
              <a:gd name="connsiteY21" fmla="*/ 437990 h 852928"/>
              <a:gd name="connsiteX22" fmla="*/ 1283234 w 1290918"/>
              <a:gd name="connsiteY22" fmla="*/ 245889 h 852928"/>
              <a:gd name="connsiteX23" fmla="*/ 1290918 w 1290918"/>
              <a:gd name="connsiteY23" fmla="*/ 107576 h 852928"/>
              <a:gd name="connsiteX24" fmla="*/ 806823 w 1290918"/>
              <a:gd name="connsiteY24" fmla="*/ 69156 h 852928"/>
              <a:gd name="connsiteX25" fmla="*/ 376518 w 1290918"/>
              <a:gd name="connsiteY25" fmla="*/ 0 h 852928"/>
              <a:gd name="connsiteX26" fmla="*/ 99892 w 1290918"/>
              <a:gd name="connsiteY26" fmla="*/ 99892 h 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90918" h="852928">
                <a:moveTo>
                  <a:pt x="99892" y="99892"/>
                </a:moveTo>
                <a:lnTo>
                  <a:pt x="0" y="222837"/>
                </a:lnTo>
                <a:lnTo>
                  <a:pt x="92208" y="315045"/>
                </a:lnTo>
                <a:lnTo>
                  <a:pt x="261257" y="322729"/>
                </a:lnTo>
                <a:lnTo>
                  <a:pt x="276625" y="153680"/>
                </a:lnTo>
                <a:lnTo>
                  <a:pt x="307361" y="53788"/>
                </a:lnTo>
                <a:lnTo>
                  <a:pt x="461042" y="76840"/>
                </a:lnTo>
                <a:lnTo>
                  <a:pt x="468726" y="199785"/>
                </a:lnTo>
                <a:lnTo>
                  <a:pt x="468726" y="315045"/>
                </a:lnTo>
                <a:lnTo>
                  <a:pt x="607039" y="330413"/>
                </a:lnTo>
                <a:lnTo>
                  <a:pt x="729983" y="338097"/>
                </a:lnTo>
                <a:lnTo>
                  <a:pt x="729983" y="453358"/>
                </a:lnTo>
                <a:lnTo>
                  <a:pt x="729983" y="522514"/>
                </a:lnTo>
                <a:lnTo>
                  <a:pt x="768403" y="591670"/>
                </a:lnTo>
                <a:lnTo>
                  <a:pt x="845244" y="653143"/>
                </a:lnTo>
                <a:lnTo>
                  <a:pt x="875980" y="745351"/>
                </a:lnTo>
                <a:lnTo>
                  <a:pt x="937452" y="845243"/>
                </a:lnTo>
                <a:lnTo>
                  <a:pt x="1068081" y="852928"/>
                </a:lnTo>
                <a:lnTo>
                  <a:pt x="1175657" y="745351"/>
                </a:lnTo>
                <a:lnTo>
                  <a:pt x="1098817" y="637775"/>
                </a:lnTo>
                <a:lnTo>
                  <a:pt x="1029660" y="553250"/>
                </a:lnTo>
                <a:lnTo>
                  <a:pt x="1144921" y="437990"/>
                </a:lnTo>
                <a:lnTo>
                  <a:pt x="1283234" y="245889"/>
                </a:lnTo>
                <a:lnTo>
                  <a:pt x="1290918" y="107576"/>
                </a:lnTo>
                <a:lnTo>
                  <a:pt x="806823" y="69156"/>
                </a:lnTo>
                <a:lnTo>
                  <a:pt x="376518" y="0"/>
                </a:lnTo>
                <a:lnTo>
                  <a:pt x="99892" y="99892"/>
                </a:lnTo>
                <a:close/>
              </a:path>
            </a:pathLst>
          </a:custGeom>
          <a:pattFill prst="solidDmnd">
            <a:fgClr>
              <a:srgbClr val="92D05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7" name="Freeform 156"/>
          <p:cNvSpPr/>
          <p:nvPr/>
        </p:nvSpPr>
        <p:spPr>
          <a:xfrm>
            <a:off x="3773872" y="2735364"/>
            <a:ext cx="607038" cy="599261"/>
          </a:xfrm>
          <a:custGeom>
            <a:avLst/>
            <a:gdLst>
              <a:gd name="connsiteX0" fmla="*/ 0 w 607038"/>
              <a:gd name="connsiteY0" fmla="*/ 84524 h 583986"/>
              <a:gd name="connsiteX1" fmla="*/ 115260 w 607038"/>
              <a:gd name="connsiteY1" fmla="*/ 7684 h 583986"/>
              <a:gd name="connsiteX2" fmla="*/ 276625 w 607038"/>
              <a:gd name="connsiteY2" fmla="*/ 7684 h 583986"/>
              <a:gd name="connsiteX3" fmla="*/ 476410 w 607038"/>
              <a:gd name="connsiteY3" fmla="*/ 0 h 583986"/>
              <a:gd name="connsiteX4" fmla="*/ 583986 w 607038"/>
              <a:gd name="connsiteY4" fmla="*/ 0 h 583986"/>
              <a:gd name="connsiteX5" fmla="*/ 607038 w 607038"/>
              <a:gd name="connsiteY5" fmla="*/ 53788 h 583986"/>
              <a:gd name="connsiteX6" fmla="*/ 607038 w 607038"/>
              <a:gd name="connsiteY6" fmla="*/ 145996 h 583986"/>
              <a:gd name="connsiteX7" fmla="*/ 522514 w 607038"/>
              <a:gd name="connsiteY7" fmla="*/ 215153 h 583986"/>
              <a:gd name="connsiteX8" fmla="*/ 391885 w 607038"/>
              <a:gd name="connsiteY8" fmla="*/ 192101 h 583986"/>
              <a:gd name="connsiteX9" fmla="*/ 315045 w 607038"/>
              <a:gd name="connsiteY9" fmla="*/ 169049 h 583986"/>
              <a:gd name="connsiteX10" fmla="*/ 307361 w 607038"/>
              <a:gd name="connsiteY10" fmla="*/ 268941 h 583986"/>
              <a:gd name="connsiteX11" fmla="*/ 338097 w 607038"/>
              <a:gd name="connsiteY11" fmla="*/ 399570 h 583986"/>
              <a:gd name="connsiteX12" fmla="*/ 307361 w 607038"/>
              <a:gd name="connsiteY12" fmla="*/ 476410 h 583986"/>
              <a:gd name="connsiteX13" fmla="*/ 268941 w 607038"/>
              <a:gd name="connsiteY13" fmla="*/ 583986 h 583986"/>
              <a:gd name="connsiteX14" fmla="*/ 76840 w 607038"/>
              <a:gd name="connsiteY14" fmla="*/ 583986 h 583986"/>
              <a:gd name="connsiteX15" fmla="*/ 15368 w 607038"/>
              <a:gd name="connsiteY15" fmla="*/ 476410 h 583986"/>
              <a:gd name="connsiteX16" fmla="*/ 0 w 607038"/>
              <a:gd name="connsiteY16" fmla="*/ 84524 h 58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7038" h="583986">
                <a:moveTo>
                  <a:pt x="0" y="84524"/>
                </a:moveTo>
                <a:lnTo>
                  <a:pt x="115260" y="7684"/>
                </a:lnTo>
                <a:lnTo>
                  <a:pt x="276625" y="7684"/>
                </a:lnTo>
                <a:lnTo>
                  <a:pt x="476410" y="0"/>
                </a:lnTo>
                <a:lnTo>
                  <a:pt x="583986" y="0"/>
                </a:lnTo>
                <a:lnTo>
                  <a:pt x="607038" y="53788"/>
                </a:lnTo>
                <a:lnTo>
                  <a:pt x="607038" y="145996"/>
                </a:lnTo>
                <a:lnTo>
                  <a:pt x="522514" y="215153"/>
                </a:lnTo>
                <a:lnTo>
                  <a:pt x="391885" y="192101"/>
                </a:lnTo>
                <a:lnTo>
                  <a:pt x="315045" y="169049"/>
                </a:lnTo>
                <a:lnTo>
                  <a:pt x="307361" y="268941"/>
                </a:lnTo>
                <a:lnTo>
                  <a:pt x="338097" y="399570"/>
                </a:lnTo>
                <a:lnTo>
                  <a:pt x="307361" y="476410"/>
                </a:lnTo>
                <a:lnTo>
                  <a:pt x="268941" y="583986"/>
                </a:lnTo>
                <a:lnTo>
                  <a:pt x="76840" y="583986"/>
                </a:lnTo>
                <a:lnTo>
                  <a:pt x="15368" y="476410"/>
                </a:lnTo>
                <a:lnTo>
                  <a:pt x="0" y="84524"/>
                </a:lnTo>
                <a:close/>
              </a:path>
            </a:pathLst>
          </a:custGeom>
          <a:pattFill prst="plaid">
            <a:fgClr>
              <a:srgbClr val="F3740B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ideas for one DAG</a:t>
            </a:r>
          </a:p>
        </p:txBody>
      </p:sp>
      <p:sp>
        <p:nvSpPr>
          <p:cNvPr id="82" name="Notched Right Arrow 81"/>
          <p:cNvSpPr/>
          <p:nvPr/>
        </p:nvSpPr>
        <p:spPr>
          <a:xfrm>
            <a:off x="3023095" y="2277391"/>
            <a:ext cx="457200" cy="3484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1577583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1775703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1973823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2171943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2568183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280966" y="158956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</p:txBody>
      </p:sp>
      <p:sp>
        <p:nvSpPr>
          <p:cNvPr id="105" name="Oval 104"/>
          <p:cNvSpPr/>
          <p:nvPr/>
        </p:nvSpPr>
        <p:spPr>
          <a:xfrm>
            <a:off x="1821423" y="20385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2248143" y="20385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2019543" y="22671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1768083" y="2571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1768083" y="2762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1768083" y="2952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1768083" y="3143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2095743" y="2571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2095743" y="2762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2415783" y="2571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2415783" y="2762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2415783" y="2952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2411365" y="2277391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1634447" y="232433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9" name="Straight Arrow Connector 118"/>
          <p:cNvCxnSpPr>
            <a:stCxn id="99" idx="4"/>
            <a:endCxn id="105" idx="1"/>
          </p:cNvCxnSpPr>
          <p:nvPr/>
        </p:nvCxnSpPr>
        <p:spPr>
          <a:xfrm>
            <a:off x="1653783" y="1886185"/>
            <a:ext cx="18995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00" idx="4"/>
            <a:endCxn id="105" idx="0"/>
          </p:cNvCxnSpPr>
          <p:nvPr/>
        </p:nvCxnSpPr>
        <p:spPr>
          <a:xfrm>
            <a:off x="1851903" y="1886185"/>
            <a:ext cx="45720" cy="15240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01" idx="4"/>
            <a:endCxn id="105" idx="7"/>
          </p:cNvCxnSpPr>
          <p:nvPr/>
        </p:nvCxnSpPr>
        <p:spPr>
          <a:xfrm flipH="1">
            <a:off x="1951505" y="1886185"/>
            <a:ext cx="985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02" idx="4"/>
            <a:endCxn id="106" idx="1"/>
          </p:cNvCxnSpPr>
          <p:nvPr/>
        </p:nvCxnSpPr>
        <p:spPr>
          <a:xfrm>
            <a:off x="2248143" y="1886185"/>
            <a:ext cx="223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03" idx="4"/>
            <a:endCxn id="106" idx="6"/>
          </p:cNvCxnSpPr>
          <p:nvPr/>
        </p:nvCxnSpPr>
        <p:spPr>
          <a:xfrm flipH="1">
            <a:off x="2400543" y="1886185"/>
            <a:ext cx="243840" cy="22860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06" idx="3"/>
            <a:endCxn id="107" idx="6"/>
          </p:cNvCxnSpPr>
          <p:nvPr/>
        </p:nvCxnSpPr>
        <p:spPr>
          <a:xfrm flipH="1">
            <a:off x="2171943" y="2168667"/>
            <a:ext cx="985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106" idx="5"/>
            <a:endCxn id="117" idx="1"/>
          </p:cNvCxnSpPr>
          <p:nvPr/>
        </p:nvCxnSpPr>
        <p:spPr>
          <a:xfrm>
            <a:off x="2378225" y="2168667"/>
            <a:ext cx="55458" cy="131042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117" idx="4"/>
            <a:endCxn id="114" idx="0"/>
          </p:cNvCxnSpPr>
          <p:nvPr/>
        </p:nvCxnSpPr>
        <p:spPr>
          <a:xfrm>
            <a:off x="2487565" y="2429791"/>
            <a:ext cx="4418" cy="142194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107" idx="4"/>
            <a:endCxn id="112" idx="1"/>
          </p:cNvCxnSpPr>
          <p:nvPr/>
        </p:nvCxnSpPr>
        <p:spPr>
          <a:xfrm>
            <a:off x="2095743" y="2419585"/>
            <a:ext cx="223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117" idx="3"/>
            <a:endCxn id="112" idx="7"/>
          </p:cNvCxnSpPr>
          <p:nvPr/>
        </p:nvCxnSpPr>
        <p:spPr>
          <a:xfrm flipH="1">
            <a:off x="2225825" y="2407473"/>
            <a:ext cx="207858" cy="18683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105" idx="4"/>
            <a:endCxn id="118" idx="7"/>
          </p:cNvCxnSpPr>
          <p:nvPr/>
        </p:nvCxnSpPr>
        <p:spPr>
          <a:xfrm flipH="1">
            <a:off x="1764529" y="2190985"/>
            <a:ext cx="133094" cy="15566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118" idx="4"/>
            <a:endCxn id="108" idx="1"/>
          </p:cNvCxnSpPr>
          <p:nvPr/>
        </p:nvCxnSpPr>
        <p:spPr>
          <a:xfrm>
            <a:off x="1710647" y="2476735"/>
            <a:ext cx="79754" cy="11756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118" idx="7"/>
            <a:endCxn id="112" idx="2"/>
          </p:cNvCxnSpPr>
          <p:nvPr/>
        </p:nvCxnSpPr>
        <p:spPr>
          <a:xfrm>
            <a:off x="1764529" y="2346653"/>
            <a:ext cx="331214" cy="301532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Freeform 131"/>
          <p:cNvSpPr/>
          <p:nvPr/>
        </p:nvSpPr>
        <p:spPr>
          <a:xfrm>
            <a:off x="1637609" y="2681482"/>
            <a:ext cx="146162" cy="161365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3" name="Freeform 132"/>
          <p:cNvSpPr/>
          <p:nvPr/>
        </p:nvSpPr>
        <p:spPr>
          <a:xfrm>
            <a:off x="2000764" y="2681483"/>
            <a:ext cx="94979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4" name="Freeform 133"/>
          <p:cNvSpPr/>
          <p:nvPr/>
        </p:nvSpPr>
        <p:spPr>
          <a:xfrm>
            <a:off x="2344514" y="2664300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5" name="Freeform 134"/>
          <p:cNvSpPr/>
          <p:nvPr/>
        </p:nvSpPr>
        <p:spPr>
          <a:xfrm>
            <a:off x="2344514" y="2866579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6" name="Freeform 135"/>
          <p:cNvSpPr/>
          <p:nvPr/>
        </p:nvSpPr>
        <p:spPr>
          <a:xfrm>
            <a:off x="1676995" y="2866579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7" name="Freeform 136"/>
          <p:cNvSpPr/>
          <p:nvPr/>
        </p:nvSpPr>
        <p:spPr>
          <a:xfrm>
            <a:off x="1675802" y="3075529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11407" y="1640955"/>
            <a:ext cx="1461827" cy="1799806"/>
            <a:chOff x="4011407" y="1640955"/>
            <a:chExt cx="1461827" cy="1799806"/>
          </a:xfrm>
        </p:grpSpPr>
        <p:cxnSp>
          <p:nvCxnSpPr>
            <p:cNvPr id="144" name="Straight Arrow Connector 143"/>
            <p:cNvCxnSpPr/>
            <p:nvPr/>
          </p:nvCxnSpPr>
          <p:spPr>
            <a:xfrm>
              <a:off x="4377679" y="3076113"/>
              <a:ext cx="109555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4604560" y="3009874"/>
              <a:ext cx="679673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dirty="0">
                  <a:latin typeface="Segoe"/>
                </a:rPr>
                <a:t>time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 rot="16200000">
              <a:off x="3436570" y="2215792"/>
              <a:ext cx="1580561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dirty="0">
                  <a:latin typeface="Segoe"/>
                </a:rPr>
                <a:t>resources</a:t>
              </a:r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flipV="1">
              <a:off x="4446638" y="1719126"/>
              <a:ext cx="0" cy="139458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3696724" y="1589563"/>
            <a:ext cx="1143000" cy="1706322"/>
            <a:chOff x="3696724" y="1589563"/>
            <a:chExt cx="1143000" cy="1706322"/>
          </a:xfrm>
        </p:grpSpPr>
        <p:sp>
          <p:nvSpPr>
            <p:cNvPr id="57" name="Freeform 56"/>
            <p:cNvSpPr/>
            <p:nvPr/>
          </p:nvSpPr>
          <p:spPr>
            <a:xfrm>
              <a:off x="3711492" y="1657586"/>
              <a:ext cx="683879" cy="1093054"/>
            </a:xfrm>
            <a:custGeom>
              <a:avLst/>
              <a:gdLst>
                <a:gd name="connsiteX0" fmla="*/ 238205 w 683879"/>
                <a:gd name="connsiteY0" fmla="*/ 0 h 1060397"/>
                <a:gd name="connsiteX1" fmla="*/ 192101 w 683879"/>
                <a:gd name="connsiteY1" fmla="*/ 76840 h 1060397"/>
                <a:gd name="connsiteX2" fmla="*/ 169049 w 683879"/>
                <a:gd name="connsiteY2" fmla="*/ 192101 h 1060397"/>
                <a:gd name="connsiteX3" fmla="*/ 184417 w 683879"/>
                <a:gd name="connsiteY3" fmla="*/ 261257 h 1060397"/>
                <a:gd name="connsiteX4" fmla="*/ 238205 w 683879"/>
                <a:gd name="connsiteY4" fmla="*/ 299677 h 1060397"/>
                <a:gd name="connsiteX5" fmla="*/ 153681 w 683879"/>
                <a:gd name="connsiteY5" fmla="*/ 422622 h 1060397"/>
                <a:gd name="connsiteX6" fmla="*/ 84525 w 683879"/>
                <a:gd name="connsiteY6" fmla="*/ 545567 h 1060397"/>
                <a:gd name="connsiteX7" fmla="*/ 0 w 683879"/>
                <a:gd name="connsiteY7" fmla="*/ 714615 h 1060397"/>
                <a:gd name="connsiteX8" fmla="*/ 61473 w 683879"/>
                <a:gd name="connsiteY8" fmla="*/ 806824 h 1060397"/>
                <a:gd name="connsiteX9" fmla="*/ 145997 w 683879"/>
                <a:gd name="connsiteY9" fmla="*/ 960504 h 1060397"/>
                <a:gd name="connsiteX10" fmla="*/ 153681 w 683879"/>
                <a:gd name="connsiteY10" fmla="*/ 1021977 h 1060397"/>
                <a:gd name="connsiteX11" fmla="*/ 245889 w 683879"/>
                <a:gd name="connsiteY11" fmla="*/ 1037345 h 1060397"/>
                <a:gd name="connsiteX12" fmla="*/ 268942 w 683879"/>
                <a:gd name="connsiteY12" fmla="*/ 1060397 h 1060397"/>
                <a:gd name="connsiteX13" fmla="*/ 399570 w 683879"/>
                <a:gd name="connsiteY13" fmla="*/ 998925 h 1060397"/>
                <a:gd name="connsiteX14" fmla="*/ 453358 w 683879"/>
                <a:gd name="connsiteY14" fmla="*/ 960504 h 1060397"/>
                <a:gd name="connsiteX15" fmla="*/ 553251 w 683879"/>
                <a:gd name="connsiteY15" fmla="*/ 1037345 h 1060397"/>
                <a:gd name="connsiteX16" fmla="*/ 668511 w 683879"/>
                <a:gd name="connsiteY16" fmla="*/ 1052713 h 1060397"/>
                <a:gd name="connsiteX17" fmla="*/ 683879 w 683879"/>
                <a:gd name="connsiteY17" fmla="*/ 937452 h 1060397"/>
                <a:gd name="connsiteX18" fmla="*/ 614723 w 683879"/>
                <a:gd name="connsiteY18" fmla="*/ 806824 h 1060397"/>
                <a:gd name="connsiteX19" fmla="*/ 607039 w 683879"/>
                <a:gd name="connsiteY19" fmla="*/ 699247 h 1060397"/>
                <a:gd name="connsiteX20" fmla="*/ 622407 w 683879"/>
                <a:gd name="connsiteY20" fmla="*/ 568619 h 1060397"/>
                <a:gd name="connsiteX21" fmla="*/ 499463 w 683879"/>
                <a:gd name="connsiteY21" fmla="*/ 468726 h 1060397"/>
                <a:gd name="connsiteX22" fmla="*/ 414938 w 683879"/>
                <a:gd name="connsiteY22" fmla="*/ 376518 h 1060397"/>
                <a:gd name="connsiteX23" fmla="*/ 338098 w 683879"/>
                <a:gd name="connsiteY23" fmla="*/ 284309 h 1060397"/>
                <a:gd name="connsiteX24" fmla="*/ 361150 w 683879"/>
                <a:gd name="connsiteY24" fmla="*/ 115261 h 1060397"/>
                <a:gd name="connsiteX25" fmla="*/ 238205 w 683879"/>
                <a:gd name="connsiteY25" fmla="*/ 0 h 106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3879" h="1060397">
                  <a:moveTo>
                    <a:pt x="238205" y="0"/>
                  </a:moveTo>
                  <a:lnTo>
                    <a:pt x="192101" y="76840"/>
                  </a:lnTo>
                  <a:lnTo>
                    <a:pt x="169049" y="192101"/>
                  </a:lnTo>
                  <a:lnTo>
                    <a:pt x="184417" y="261257"/>
                  </a:lnTo>
                  <a:lnTo>
                    <a:pt x="238205" y="299677"/>
                  </a:lnTo>
                  <a:lnTo>
                    <a:pt x="153681" y="422622"/>
                  </a:lnTo>
                  <a:lnTo>
                    <a:pt x="84525" y="545567"/>
                  </a:lnTo>
                  <a:lnTo>
                    <a:pt x="0" y="714615"/>
                  </a:lnTo>
                  <a:lnTo>
                    <a:pt x="61473" y="806824"/>
                  </a:lnTo>
                  <a:lnTo>
                    <a:pt x="145997" y="960504"/>
                  </a:lnTo>
                  <a:lnTo>
                    <a:pt x="153681" y="1021977"/>
                  </a:lnTo>
                  <a:lnTo>
                    <a:pt x="245889" y="1037345"/>
                  </a:lnTo>
                  <a:lnTo>
                    <a:pt x="268942" y="1060397"/>
                  </a:lnTo>
                  <a:lnTo>
                    <a:pt x="399570" y="998925"/>
                  </a:lnTo>
                  <a:lnTo>
                    <a:pt x="453358" y="960504"/>
                  </a:lnTo>
                  <a:lnTo>
                    <a:pt x="553251" y="1037345"/>
                  </a:lnTo>
                  <a:lnTo>
                    <a:pt x="668511" y="1052713"/>
                  </a:lnTo>
                  <a:lnTo>
                    <a:pt x="683879" y="937452"/>
                  </a:lnTo>
                  <a:lnTo>
                    <a:pt x="614723" y="806824"/>
                  </a:lnTo>
                  <a:lnTo>
                    <a:pt x="607039" y="699247"/>
                  </a:lnTo>
                  <a:lnTo>
                    <a:pt x="622407" y="568619"/>
                  </a:lnTo>
                  <a:lnTo>
                    <a:pt x="499463" y="468726"/>
                  </a:lnTo>
                  <a:lnTo>
                    <a:pt x="414938" y="376518"/>
                  </a:lnTo>
                  <a:lnTo>
                    <a:pt x="338098" y="284309"/>
                  </a:lnTo>
                  <a:lnTo>
                    <a:pt x="361150" y="115261"/>
                  </a:lnTo>
                  <a:lnTo>
                    <a:pt x="238205" y="0"/>
                  </a:lnTo>
                  <a:close/>
                </a:path>
              </a:pathLst>
            </a:custGeom>
            <a:pattFill prst="lgConfetti">
              <a:fgClr>
                <a:srgbClr val="FF0000"/>
              </a:fgClr>
              <a:bgClr>
                <a:schemeClr val="tx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696724" y="1733785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3894844" y="1733785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4092964" y="1733785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4291084" y="1733785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687324" y="1733785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400107" y="1589563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…</a:t>
              </a:r>
            </a:p>
          </p:txBody>
        </p:sp>
        <p:sp>
          <p:nvSpPr>
            <p:cNvPr id="66" name="Oval 65"/>
            <p:cNvSpPr/>
            <p:nvPr/>
          </p:nvSpPr>
          <p:spPr>
            <a:xfrm>
              <a:off x="3940564" y="2038585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4367284" y="2038585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4138684" y="2267185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3887224" y="2571985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3887224" y="2762485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3887224" y="2952985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3887224" y="3143485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4214884" y="2571985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4214884" y="2762485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4534924" y="2571985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4534924" y="2762485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4534924" y="2952985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4530506" y="2277391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3753588" y="2324335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80" name="Straight Arrow Connector 79"/>
            <p:cNvCxnSpPr>
              <a:stCxn id="60" idx="4"/>
              <a:endCxn id="66" idx="1"/>
            </p:cNvCxnSpPr>
            <p:nvPr/>
          </p:nvCxnSpPr>
          <p:spPr>
            <a:xfrm>
              <a:off x="3772924" y="1886185"/>
              <a:ext cx="189958" cy="174718"/>
            </a:xfrm>
            <a:prstGeom prst="straightConnector1">
              <a:avLst/>
            </a:prstGeom>
            <a:ln w="34925" cmpd="dbl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61" idx="4"/>
              <a:endCxn id="66" idx="0"/>
            </p:cNvCxnSpPr>
            <p:nvPr/>
          </p:nvCxnSpPr>
          <p:spPr>
            <a:xfrm>
              <a:off x="3971044" y="1886185"/>
              <a:ext cx="45720" cy="152400"/>
            </a:xfrm>
            <a:prstGeom prst="straightConnector1">
              <a:avLst/>
            </a:prstGeom>
            <a:ln w="34925" cmpd="dbl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62" idx="4"/>
              <a:endCxn id="66" idx="7"/>
            </p:cNvCxnSpPr>
            <p:nvPr/>
          </p:nvCxnSpPr>
          <p:spPr>
            <a:xfrm flipH="1">
              <a:off x="4070646" y="1886185"/>
              <a:ext cx="98518" cy="174718"/>
            </a:xfrm>
            <a:prstGeom prst="straightConnector1">
              <a:avLst/>
            </a:prstGeom>
            <a:ln w="34925" cmpd="dbl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63" idx="4"/>
              <a:endCxn id="67" idx="1"/>
            </p:cNvCxnSpPr>
            <p:nvPr/>
          </p:nvCxnSpPr>
          <p:spPr>
            <a:xfrm>
              <a:off x="4367284" y="1886185"/>
              <a:ext cx="22318" cy="174718"/>
            </a:xfrm>
            <a:prstGeom prst="straightConnector1">
              <a:avLst/>
            </a:prstGeom>
            <a:ln w="34925" cmpd="dbl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64" idx="4"/>
              <a:endCxn id="67" idx="6"/>
            </p:cNvCxnSpPr>
            <p:nvPr/>
          </p:nvCxnSpPr>
          <p:spPr>
            <a:xfrm flipH="1">
              <a:off x="4519684" y="1886185"/>
              <a:ext cx="243840" cy="228600"/>
            </a:xfrm>
            <a:prstGeom prst="straightConnector1">
              <a:avLst/>
            </a:prstGeom>
            <a:ln w="34925" cmpd="dbl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67" idx="3"/>
              <a:endCxn id="68" idx="6"/>
            </p:cNvCxnSpPr>
            <p:nvPr/>
          </p:nvCxnSpPr>
          <p:spPr>
            <a:xfrm flipH="1">
              <a:off x="4291084" y="2168667"/>
              <a:ext cx="98518" cy="174718"/>
            </a:xfrm>
            <a:prstGeom prst="straightConnector1">
              <a:avLst/>
            </a:prstGeom>
            <a:ln w="34925" cmpd="dbl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67" idx="5"/>
              <a:endCxn id="78" idx="1"/>
            </p:cNvCxnSpPr>
            <p:nvPr/>
          </p:nvCxnSpPr>
          <p:spPr>
            <a:xfrm>
              <a:off x="4497366" y="2168667"/>
              <a:ext cx="55458" cy="131042"/>
            </a:xfrm>
            <a:prstGeom prst="straightConnector1">
              <a:avLst/>
            </a:prstGeom>
            <a:ln w="34925" cmpd="dbl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78" idx="4"/>
              <a:endCxn id="75" idx="0"/>
            </p:cNvCxnSpPr>
            <p:nvPr/>
          </p:nvCxnSpPr>
          <p:spPr>
            <a:xfrm>
              <a:off x="4606706" y="2429791"/>
              <a:ext cx="4418" cy="142194"/>
            </a:xfrm>
            <a:prstGeom prst="straightConnector1">
              <a:avLst/>
            </a:prstGeom>
            <a:ln w="34925" cmpd="dbl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68" idx="4"/>
              <a:endCxn id="73" idx="1"/>
            </p:cNvCxnSpPr>
            <p:nvPr/>
          </p:nvCxnSpPr>
          <p:spPr>
            <a:xfrm>
              <a:off x="4214884" y="2419585"/>
              <a:ext cx="22318" cy="174718"/>
            </a:xfrm>
            <a:prstGeom prst="straightConnector1">
              <a:avLst/>
            </a:prstGeom>
            <a:ln w="34925" cmpd="dbl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78" idx="3"/>
              <a:endCxn id="73" idx="7"/>
            </p:cNvCxnSpPr>
            <p:nvPr/>
          </p:nvCxnSpPr>
          <p:spPr>
            <a:xfrm flipH="1">
              <a:off x="4344966" y="2407473"/>
              <a:ext cx="207858" cy="186830"/>
            </a:xfrm>
            <a:prstGeom prst="straightConnector1">
              <a:avLst/>
            </a:prstGeom>
            <a:ln w="34925" cmpd="dbl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66" idx="4"/>
              <a:endCxn id="79" idx="7"/>
            </p:cNvCxnSpPr>
            <p:nvPr/>
          </p:nvCxnSpPr>
          <p:spPr>
            <a:xfrm flipH="1">
              <a:off x="3883670" y="2190985"/>
              <a:ext cx="133094" cy="155668"/>
            </a:xfrm>
            <a:prstGeom prst="straightConnector1">
              <a:avLst/>
            </a:prstGeom>
            <a:ln w="34925" cmpd="dbl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79" idx="4"/>
              <a:endCxn id="69" idx="1"/>
            </p:cNvCxnSpPr>
            <p:nvPr/>
          </p:nvCxnSpPr>
          <p:spPr>
            <a:xfrm>
              <a:off x="3829788" y="2476735"/>
              <a:ext cx="79754" cy="117568"/>
            </a:xfrm>
            <a:prstGeom prst="straightConnector1">
              <a:avLst/>
            </a:prstGeom>
            <a:ln w="34925" cmpd="dbl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79" idx="7"/>
              <a:endCxn id="73" idx="2"/>
            </p:cNvCxnSpPr>
            <p:nvPr/>
          </p:nvCxnSpPr>
          <p:spPr>
            <a:xfrm>
              <a:off x="3883670" y="2346653"/>
              <a:ext cx="331214" cy="301532"/>
            </a:xfrm>
            <a:prstGeom prst="straightConnector1">
              <a:avLst/>
            </a:prstGeom>
            <a:ln w="34925" cmpd="dbl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Freeform 93"/>
            <p:cNvSpPr/>
            <p:nvPr/>
          </p:nvSpPr>
          <p:spPr>
            <a:xfrm>
              <a:off x="3756750" y="2681482"/>
              <a:ext cx="146162" cy="161365"/>
            </a:xfrm>
            <a:custGeom>
              <a:avLst/>
              <a:gdLst>
                <a:gd name="connsiteX0" fmla="*/ 123110 w 146162"/>
                <a:gd name="connsiteY0" fmla="*/ 0 h 161365"/>
                <a:gd name="connsiteX1" fmla="*/ 166 w 146162"/>
                <a:gd name="connsiteY1" fmla="*/ 30737 h 161365"/>
                <a:gd name="connsiteX2" fmla="*/ 146162 w 146162"/>
                <a:gd name="connsiteY2" fmla="*/ 161365 h 161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162" h="161365">
                  <a:moveTo>
                    <a:pt x="123110" y="0"/>
                  </a:moveTo>
                  <a:cubicBezTo>
                    <a:pt x="59717" y="1921"/>
                    <a:pt x="-3676" y="3843"/>
                    <a:pt x="166" y="30737"/>
                  </a:cubicBezTo>
                  <a:cubicBezTo>
                    <a:pt x="4008" y="57631"/>
                    <a:pt x="75085" y="109498"/>
                    <a:pt x="146162" y="161365"/>
                  </a:cubicBezTo>
                </a:path>
              </a:pathLst>
            </a:custGeom>
            <a:noFill/>
            <a:ln w="34925" cmpd="dbl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5" name="Freeform 94"/>
            <p:cNvSpPr/>
            <p:nvPr/>
          </p:nvSpPr>
          <p:spPr>
            <a:xfrm>
              <a:off x="4119905" y="2681483"/>
              <a:ext cx="94979" cy="185218"/>
            </a:xfrm>
            <a:custGeom>
              <a:avLst/>
              <a:gdLst>
                <a:gd name="connsiteX0" fmla="*/ 123110 w 146162"/>
                <a:gd name="connsiteY0" fmla="*/ 0 h 161365"/>
                <a:gd name="connsiteX1" fmla="*/ 166 w 146162"/>
                <a:gd name="connsiteY1" fmla="*/ 30737 h 161365"/>
                <a:gd name="connsiteX2" fmla="*/ 146162 w 146162"/>
                <a:gd name="connsiteY2" fmla="*/ 161365 h 161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162" h="161365">
                  <a:moveTo>
                    <a:pt x="123110" y="0"/>
                  </a:moveTo>
                  <a:cubicBezTo>
                    <a:pt x="59717" y="1921"/>
                    <a:pt x="-3676" y="3843"/>
                    <a:pt x="166" y="30737"/>
                  </a:cubicBezTo>
                  <a:cubicBezTo>
                    <a:pt x="4008" y="57631"/>
                    <a:pt x="75085" y="109498"/>
                    <a:pt x="146162" y="161365"/>
                  </a:cubicBezTo>
                </a:path>
              </a:pathLst>
            </a:custGeom>
            <a:noFill/>
            <a:ln w="34925" cmpd="dbl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6" name="Freeform 95"/>
            <p:cNvSpPr/>
            <p:nvPr/>
          </p:nvSpPr>
          <p:spPr>
            <a:xfrm>
              <a:off x="4463655" y="2664300"/>
              <a:ext cx="80018" cy="185218"/>
            </a:xfrm>
            <a:custGeom>
              <a:avLst/>
              <a:gdLst>
                <a:gd name="connsiteX0" fmla="*/ 123110 w 146162"/>
                <a:gd name="connsiteY0" fmla="*/ 0 h 161365"/>
                <a:gd name="connsiteX1" fmla="*/ 166 w 146162"/>
                <a:gd name="connsiteY1" fmla="*/ 30737 h 161365"/>
                <a:gd name="connsiteX2" fmla="*/ 146162 w 146162"/>
                <a:gd name="connsiteY2" fmla="*/ 161365 h 161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162" h="161365">
                  <a:moveTo>
                    <a:pt x="123110" y="0"/>
                  </a:moveTo>
                  <a:cubicBezTo>
                    <a:pt x="59717" y="1921"/>
                    <a:pt x="-3676" y="3843"/>
                    <a:pt x="166" y="30737"/>
                  </a:cubicBezTo>
                  <a:cubicBezTo>
                    <a:pt x="4008" y="57631"/>
                    <a:pt x="75085" y="109498"/>
                    <a:pt x="146162" y="161365"/>
                  </a:cubicBezTo>
                </a:path>
              </a:pathLst>
            </a:custGeom>
            <a:noFill/>
            <a:ln w="34925" cmpd="dbl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7" name="Freeform 96"/>
            <p:cNvSpPr/>
            <p:nvPr/>
          </p:nvSpPr>
          <p:spPr>
            <a:xfrm>
              <a:off x="4463655" y="2866579"/>
              <a:ext cx="80018" cy="185218"/>
            </a:xfrm>
            <a:custGeom>
              <a:avLst/>
              <a:gdLst>
                <a:gd name="connsiteX0" fmla="*/ 123110 w 146162"/>
                <a:gd name="connsiteY0" fmla="*/ 0 h 161365"/>
                <a:gd name="connsiteX1" fmla="*/ 166 w 146162"/>
                <a:gd name="connsiteY1" fmla="*/ 30737 h 161365"/>
                <a:gd name="connsiteX2" fmla="*/ 146162 w 146162"/>
                <a:gd name="connsiteY2" fmla="*/ 161365 h 161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162" h="161365">
                  <a:moveTo>
                    <a:pt x="123110" y="0"/>
                  </a:moveTo>
                  <a:cubicBezTo>
                    <a:pt x="59717" y="1921"/>
                    <a:pt x="-3676" y="3843"/>
                    <a:pt x="166" y="30737"/>
                  </a:cubicBezTo>
                  <a:cubicBezTo>
                    <a:pt x="4008" y="57631"/>
                    <a:pt x="75085" y="109498"/>
                    <a:pt x="146162" y="161365"/>
                  </a:cubicBezTo>
                </a:path>
              </a:pathLst>
            </a:custGeom>
            <a:noFill/>
            <a:ln w="34925" cmpd="dbl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>
              <a:off x="3796136" y="2866579"/>
              <a:ext cx="80018" cy="185218"/>
            </a:xfrm>
            <a:custGeom>
              <a:avLst/>
              <a:gdLst>
                <a:gd name="connsiteX0" fmla="*/ 123110 w 146162"/>
                <a:gd name="connsiteY0" fmla="*/ 0 h 161365"/>
                <a:gd name="connsiteX1" fmla="*/ 166 w 146162"/>
                <a:gd name="connsiteY1" fmla="*/ 30737 h 161365"/>
                <a:gd name="connsiteX2" fmla="*/ 146162 w 146162"/>
                <a:gd name="connsiteY2" fmla="*/ 161365 h 161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162" h="161365">
                  <a:moveTo>
                    <a:pt x="123110" y="0"/>
                  </a:moveTo>
                  <a:cubicBezTo>
                    <a:pt x="59717" y="1921"/>
                    <a:pt x="-3676" y="3843"/>
                    <a:pt x="166" y="30737"/>
                  </a:cubicBezTo>
                  <a:cubicBezTo>
                    <a:pt x="4008" y="57631"/>
                    <a:pt x="75085" y="109498"/>
                    <a:pt x="146162" y="161365"/>
                  </a:cubicBezTo>
                </a:path>
              </a:pathLst>
            </a:custGeom>
            <a:noFill/>
            <a:ln w="34925" cmpd="dbl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3794943" y="3075529"/>
              <a:ext cx="80018" cy="185218"/>
            </a:xfrm>
            <a:custGeom>
              <a:avLst/>
              <a:gdLst>
                <a:gd name="connsiteX0" fmla="*/ 123110 w 146162"/>
                <a:gd name="connsiteY0" fmla="*/ 0 h 161365"/>
                <a:gd name="connsiteX1" fmla="*/ 166 w 146162"/>
                <a:gd name="connsiteY1" fmla="*/ 30737 h 161365"/>
                <a:gd name="connsiteX2" fmla="*/ 146162 w 146162"/>
                <a:gd name="connsiteY2" fmla="*/ 161365 h 161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162" h="161365">
                  <a:moveTo>
                    <a:pt x="123110" y="0"/>
                  </a:moveTo>
                  <a:cubicBezTo>
                    <a:pt x="59717" y="1921"/>
                    <a:pt x="-3676" y="3843"/>
                    <a:pt x="166" y="30737"/>
                  </a:cubicBezTo>
                  <a:cubicBezTo>
                    <a:pt x="4008" y="57631"/>
                    <a:pt x="75085" y="109498"/>
                    <a:pt x="146162" y="161365"/>
                  </a:cubicBezTo>
                </a:path>
              </a:pathLst>
            </a:custGeom>
            <a:noFill/>
            <a:ln w="34925" cmpd="dbl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39" name="Notched Right Arrow 138"/>
          <p:cNvSpPr/>
          <p:nvPr/>
        </p:nvSpPr>
        <p:spPr>
          <a:xfrm>
            <a:off x="4900301" y="2287856"/>
            <a:ext cx="457200" cy="3484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1" name="Freeform 140"/>
          <p:cNvSpPr/>
          <p:nvPr/>
        </p:nvSpPr>
        <p:spPr>
          <a:xfrm rot="16200000">
            <a:off x="6332037" y="2171589"/>
            <a:ext cx="929622" cy="524147"/>
          </a:xfrm>
          <a:custGeom>
            <a:avLst/>
            <a:gdLst>
              <a:gd name="connsiteX0" fmla="*/ 0 w 1188720"/>
              <a:gd name="connsiteY0" fmla="*/ 0 h 662940"/>
              <a:gd name="connsiteX1" fmla="*/ 1051560 w 1188720"/>
              <a:gd name="connsiteY1" fmla="*/ 0 h 662940"/>
              <a:gd name="connsiteX2" fmla="*/ 1188720 w 1188720"/>
              <a:gd name="connsiteY2" fmla="*/ 320040 h 662940"/>
              <a:gd name="connsiteX3" fmla="*/ 708660 w 1188720"/>
              <a:gd name="connsiteY3" fmla="*/ 320040 h 662940"/>
              <a:gd name="connsiteX4" fmla="*/ 411480 w 1188720"/>
              <a:gd name="connsiteY4" fmla="*/ 320040 h 662940"/>
              <a:gd name="connsiteX5" fmla="*/ 411480 w 1188720"/>
              <a:gd name="connsiteY5" fmla="*/ 662940 h 662940"/>
              <a:gd name="connsiteX6" fmla="*/ 11430 w 1188720"/>
              <a:gd name="connsiteY6" fmla="*/ 662940 h 662940"/>
              <a:gd name="connsiteX7" fmla="*/ 0 w 1188720"/>
              <a:gd name="connsiteY7" fmla="*/ 0 h 66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8720" h="662940">
                <a:moveTo>
                  <a:pt x="0" y="0"/>
                </a:moveTo>
                <a:lnTo>
                  <a:pt x="1051560" y="0"/>
                </a:lnTo>
                <a:lnTo>
                  <a:pt x="1188720" y="320040"/>
                </a:lnTo>
                <a:lnTo>
                  <a:pt x="708660" y="320040"/>
                </a:lnTo>
                <a:lnTo>
                  <a:pt x="411480" y="320040"/>
                </a:lnTo>
                <a:lnTo>
                  <a:pt x="411480" y="662940"/>
                </a:lnTo>
                <a:lnTo>
                  <a:pt x="11430" y="662940"/>
                </a:lnTo>
                <a:lnTo>
                  <a:pt x="0" y="0"/>
                </a:lnTo>
                <a:close/>
              </a:path>
            </a:pathLst>
          </a:custGeom>
          <a:pattFill prst="lgConfetti">
            <a:fgClr>
              <a:srgbClr val="FF0000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8" name="Freeform 157"/>
          <p:cNvSpPr/>
          <p:nvPr/>
        </p:nvSpPr>
        <p:spPr>
          <a:xfrm>
            <a:off x="6245893" y="1831503"/>
            <a:ext cx="476410" cy="1198709"/>
          </a:xfrm>
          <a:custGeom>
            <a:avLst/>
            <a:gdLst>
              <a:gd name="connsiteX0" fmla="*/ 30736 w 476410"/>
              <a:gd name="connsiteY0" fmla="*/ 322730 h 1198709"/>
              <a:gd name="connsiteX1" fmla="*/ 46104 w 476410"/>
              <a:gd name="connsiteY1" fmla="*/ 1129553 h 1198709"/>
              <a:gd name="connsiteX2" fmla="*/ 453358 w 476410"/>
              <a:gd name="connsiteY2" fmla="*/ 1198709 h 1198709"/>
              <a:gd name="connsiteX3" fmla="*/ 476410 w 476410"/>
              <a:gd name="connsiteY3" fmla="*/ 1114185 h 1198709"/>
              <a:gd name="connsiteX4" fmla="*/ 476410 w 476410"/>
              <a:gd name="connsiteY4" fmla="*/ 1068081 h 1198709"/>
              <a:gd name="connsiteX5" fmla="*/ 276625 w 476410"/>
              <a:gd name="connsiteY5" fmla="*/ 1060397 h 1198709"/>
              <a:gd name="connsiteX6" fmla="*/ 253573 w 476410"/>
              <a:gd name="connsiteY6" fmla="*/ 1068081 h 1198709"/>
              <a:gd name="connsiteX7" fmla="*/ 245889 w 476410"/>
              <a:gd name="connsiteY7" fmla="*/ 822192 h 1198709"/>
              <a:gd name="connsiteX8" fmla="*/ 230521 w 476410"/>
              <a:gd name="connsiteY8" fmla="*/ 161365 h 1198709"/>
              <a:gd name="connsiteX9" fmla="*/ 361149 w 476410"/>
              <a:gd name="connsiteY9" fmla="*/ 115261 h 1198709"/>
              <a:gd name="connsiteX10" fmla="*/ 376517 w 476410"/>
              <a:gd name="connsiteY10" fmla="*/ 15368 h 1198709"/>
              <a:gd name="connsiteX11" fmla="*/ 138312 w 476410"/>
              <a:gd name="connsiteY11" fmla="*/ 0 h 1198709"/>
              <a:gd name="connsiteX12" fmla="*/ 0 w 476410"/>
              <a:gd name="connsiteY12" fmla="*/ 23052 h 1198709"/>
              <a:gd name="connsiteX13" fmla="*/ 30736 w 476410"/>
              <a:gd name="connsiteY13" fmla="*/ 322730 h 119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6410" h="1198709">
                <a:moveTo>
                  <a:pt x="30736" y="322730"/>
                </a:moveTo>
                <a:lnTo>
                  <a:pt x="46104" y="1129553"/>
                </a:lnTo>
                <a:lnTo>
                  <a:pt x="453358" y="1198709"/>
                </a:lnTo>
                <a:lnTo>
                  <a:pt x="476410" y="1114185"/>
                </a:lnTo>
                <a:lnTo>
                  <a:pt x="476410" y="1068081"/>
                </a:lnTo>
                <a:lnTo>
                  <a:pt x="276625" y="1060397"/>
                </a:lnTo>
                <a:lnTo>
                  <a:pt x="253573" y="1068081"/>
                </a:lnTo>
                <a:lnTo>
                  <a:pt x="245889" y="822192"/>
                </a:lnTo>
                <a:lnTo>
                  <a:pt x="230521" y="161365"/>
                </a:lnTo>
                <a:lnTo>
                  <a:pt x="361149" y="115261"/>
                </a:lnTo>
                <a:lnTo>
                  <a:pt x="376517" y="15368"/>
                </a:lnTo>
                <a:lnTo>
                  <a:pt x="138312" y="0"/>
                </a:lnTo>
                <a:lnTo>
                  <a:pt x="0" y="23052"/>
                </a:lnTo>
                <a:lnTo>
                  <a:pt x="30736" y="322730"/>
                </a:lnTo>
                <a:close/>
              </a:path>
            </a:pathLst>
          </a:custGeom>
          <a:pattFill prst="ltUpDiag">
            <a:fgClr>
              <a:srgbClr val="4F81BD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9" name="Freeform 158"/>
          <p:cNvSpPr/>
          <p:nvPr/>
        </p:nvSpPr>
        <p:spPr>
          <a:xfrm>
            <a:off x="6935487" y="1882333"/>
            <a:ext cx="281147" cy="1160391"/>
          </a:xfrm>
          <a:custGeom>
            <a:avLst/>
            <a:gdLst>
              <a:gd name="connsiteX0" fmla="*/ 7684 w 430306"/>
              <a:gd name="connsiteY0" fmla="*/ 0 h 1237129"/>
              <a:gd name="connsiteX1" fmla="*/ 15368 w 430306"/>
              <a:gd name="connsiteY1" fmla="*/ 660827 h 1237129"/>
              <a:gd name="connsiteX2" fmla="*/ 315045 w 430306"/>
              <a:gd name="connsiteY2" fmla="*/ 699247 h 1237129"/>
              <a:gd name="connsiteX3" fmla="*/ 322729 w 430306"/>
              <a:gd name="connsiteY3" fmla="*/ 814508 h 1237129"/>
              <a:gd name="connsiteX4" fmla="*/ 291993 w 430306"/>
              <a:gd name="connsiteY4" fmla="*/ 1068081 h 1237129"/>
              <a:gd name="connsiteX5" fmla="*/ 268941 w 430306"/>
              <a:gd name="connsiteY5" fmla="*/ 1129553 h 1237129"/>
              <a:gd name="connsiteX6" fmla="*/ 7684 w 430306"/>
              <a:gd name="connsiteY6" fmla="*/ 1114185 h 1237129"/>
              <a:gd name="connsiteX7" fmla="*/ 0 w 430306"/>
              <a:gd name="connsiteY7" fmla="*/ 1191025 h 1237129"/>
              <a:gd name="connsiteX8" fmla="*/ 76840 w 430306"/>
              <a:gd name="connsiteY8" fmla="*/ 1237129 h 1237129"/>
              <a:gd name="connsiteX9" fmla="*/ 407254 w 430306"/>
              <a:gd name="connsiteY9" fmla="*/ 1206393 h 1237129"/>
              <a:gd name="connsiteX10" fmla="*/ 430306 w 430306"/>
              <a:gd name="connsiteY10" fmla="*/ 99892 h 1237129"/>
              <a:gd name="connsiteX11" fmla="*/ 376518 w 430306"/>
              <a:gd name="connsiteY11" fmla="*/ 7684 h 1237129"/>
              <a:gd name="connsiteX12" fmla="*/ 7684 w 430306"/>
              <a:gd name="connsiteY12" fmla="*/ 0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0306" h="1237129">
                <a:moveTo>
                  <a:pt x="7684" y="0"/>
                </a:moveTo>
                <a:cubicBezTo>
                  <a:pt x="10245" y="220276"/>
                  <a:pt x="12807" y="440551"/>
                  <a:pt x="15368" y="660827"/>
                </a:cubicBezTo>
                <a:lnTo>
                  <a:pt x="315045" y="699247"/>
                </a:lnTo>
                <a:lnTo>
                  <a:pt x="322729" y="814508"/>
                </a:lnTo>
                <a:lnTo>
                  <a:pt x="291993" y="1068081"/>
                </a:lnTo>
                <a:lnTo>
                  <a:pt x="268941" y="1129553"/>
                </a:lnTo>
                <a:lnTo>
                  <a:pt x="7684" y="1114185"/>
                </a:lnTo>
                <a:lnTo>
                  <a:pt x="0" y="1191025"/>
                </a:lnTo>
                <a:lnTo>
                  <a:pt x="76840" y="1237129"/>
                </a:lnTo>
                <a:lnTo>
                  <a:pt x="407254" y="1206393"/>
                </a:lnTo>
                <a:lnTo>
                  <a:pt x="430306" y="99892"/>
                </a:lnTo>
                <a:lnTo>
                  <a:pt x="376518" y="7684"/>
                </a:lnTo>
                <a:lnTo>
                  <a:pt x="7684" y="0"/>
                </a:lnTo>
                <a:close/>
              </a:path>
            </a:pathLst>
          </a:custGeom>
          <a:pattFill prst="plaid">
            <a:fgClr>
              <a:srgbClr val="F3740B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0" name="Freeform 159"/>
          <p:cNvSpPr/>
          <p:nvPr/>
        </p:nvSpPr>
        <p:spPr>
          <a:xfrm>
            <a:off x="6290278" y="1604172"/>
            <a:ext cx="811340" cy="729358"/>
          </a:xfrm>
          <a:custGeom>
            <a:avLst/>
            <a:gdLst>
              <a:gd name="connsiteX0" fmla="*/ 4812 w 770021"/>
              <a:gd name="connsiteY0" fmla="*/ 0 h 510139"/>
              <a:gd name="connsiteX1" fmla="*/ 0 w 770021"/>
              <a:gd name="connsiteY1" fmla="*/ 259882 h 510139"/>
              <a:gd name="connsiteX2" fmla="*/ 81815 w 770021"/>
              <a:gd name="connsiteY2" fmla="*/ 211756 h 510139"/>
              <a:gd name="connsiteX3" fmla="*/ 442762 w 770021"/>
              <a:gd name="connsiteY3" fmla="*/ 202130 h 510139"/>
              <a:gd name="connsiteX4" fmla="*/ 495701 w 770021"/>
              <a:gd name="connsiteY4" fmla="*/ 447575 h 510139"/>
              <a:gd name="connsiteX5" fmla="*/ 611204 w 770021"/>
              <a:gd name="connsiteY5" fmla="*/ 510139 h 510139"/>
              <a:gd name="connsiteX6" fmla="*/ 601579 w 770021"/>
              <a:gd name="connsiteY6" fmla="*/ 182880 h 510139"/>
              <a:gd name="connsiteX7" fmla="*/ 770021 w 770021"/>
              <a:gd name="connsiteY7" fmla="*/ 182880 h 510139"/>
              <a:gd name="connsiteX8" fmla="*/ 770021 w 770021"/>
              <a:gd name="connsiteY8" fmla="*/ 48126 h 510139"/>
              <a:gd name="connsiteX9" fmla="*/ 770021 w 770021"/>
              <a:gd name="connsiteY9" fmla="*/ 48126 h 510139"/>
              <a:gd name="connsiteX10" fmla="*/ 4812 w 770021"/>
              <a:gd name="connsiteY10" fmla="*/ 0 h 51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0021" h="510139">
                <a:moveTo>
                  <a:pt x="4812" y="0"/>
                </a:moveTo>
                <a:lnTo>
                  <a:pt x="0" y="259882"/>
                </a:lnTo>
                <a:lnTo>
                  <a:pt x="81815" y="211756"/>
                </a:lnTo>
                <a:lnTo>
                  <a:pt x="442762" y="202130"/>
                </a:lnTo>
                <a:lnTo>
                  <a:pt x="495701" y="447575"/>
                </a:lnTo>
                <a:lnTo>
                  <a:pt x="611204" y="510139"/>
                </a:lnTo>
                <a:lnTo>
                  <a:pt x="601579" y="182880"/>
                </a:lnTo>
                <a:lnTo>
                  <a:pt x="770021" y="182880"/>
                </a:lnTo>
                <a:lnTo>
                  <a:pt x="770021" y="48126"/>
                </a:lnTo>
                <a:lnTo>
                  <a:pt x="770021" y="48126"/>
                </a:lnTo>
                <a:lnTo>
                  <a:pt x="4812" y="0"/>
                </a:lnTo>
                <a:close/>
              </a:path>
            </a:pathLst>
          </a:custGeom>
          <a:pattFill prst="solidDmnd">
            <a:fgClr>
              <a:srgbClr val="92D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/>
          <p:cNvSpPr txBox="1"/>
          <p:nvPr/>
        </p:nvSpPr>
        <p:spPr>
          <a:xfrm>
            <a:off x="1347216" y="3778240"/>
            <a:ext cx="107893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Existing schedulers: </a:t>
            </a:r>
          </a:p>
          <a:p>
            <a:r>
              <a:rPr lang="en-US" sz="2400" dirty="0"/>
              <a:t>		A task is schedulable </a:t>
            </a:r>
            <a:r>
              <a:rPr lang="en-US" sz="2400" i="1" dirty="0"/>
              <a:t>after</a:t>
            </a:r>
            <a:r>
              <a:rPr lang="en-US" sz="2400" dirty="0"/>
              <a:t> all its parents have </a:t>
            </a:r>
            <a:r>
              <a:rPr lang="en-US" sz="2400" i="1" dirty="0"/>
              <a:t>finished</a:t>
            </a:r>
          </a:p>
          <a:p>
            <a:endParaRPr lang="en-US" sz="2400" i="1" dirty="0"/>
          </a:p>
          <a:p>
            <a:r>
              <a:rPr lang="en-US" sz="2400" dirty="0"/>
              <a:t>Graphene:</a:t>
            </a:r>
          </a:p>
          <a:p>
            <a:r>
              <a:rPr lang="en-US" sz="2400" dirty="0"/>
              <a:t>		Identifies </a:t>
            </a:r>
            <a:r>
              <a:rPr lang="en-US" sz="2400" i="1" dirty="0"/>
              <a:t>troublesome tasks </a:t>
            </a:r>
            <a:r>
              <a:rPr lang="en-US" sz="2400" dirty="0"/>
              <a:t>and places them </a:t>
            </a:r>
            <a:r>
              <a:rPr lang="en-US" sz="2400" i="1" dirty="0"/>
              <a:t>first</a:t>
            </a:r>
          </a:p>
          <a:p>
            <a:r>
              <a:rPr lang="en-US" sz="2400" i="1" dirty="0"/>
              <a:t>		</a:t>
            </a:r>
            <a:r>
              <a:rPr lang="en-US" sz="2400" dirty="0"/>
              <a:t>Place other tasks around trouble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54948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14388 -0.0023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56" grpId="0" animBg="1"/>
      <p:bldP spid="157" grpId="0" animBg="1"/>
      <p:bldP spid="139" grpId="0" animBg="1"/>
      <p:bldP spid="141" grpId="0" animBg="1"/>
      <p:bldP spid="158" grpId="0" animBg="1"/>
      <p:bldP spid="159" grpId="0" animBg="1"/>
      <p:bldP spid="1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placing troublesome tasks first help?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1468737" y="2604413"/>
                <a:ext cx="1920240" cy="82296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284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</m:d>
                  </m:oMath>
                </a14:m>
                <a:r>
                  <a:rPr lang="en-US" sz="3200" b="1" dirty="0"/>
                  <a:t>T</a:t>
                </a:r>
              </a:p>
              <a:p>
                <a:pPr algn="ctr">
                  <a:lnSpc>
                    <a:spcPts val="28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737" y="2604413"/>
                <a:ext cx="1920240" cy="822960"/>
              </a:xfrm>
              <a:prstGeom prst="roundRect">
                <a:avLst/>
              </a:prstGeom>
              <a:blipFill rotWithShape="0">
                <a:blip r:embed="rId2"/>
                <a:stretch>
                  <a:fillRect t="-21481" r="-5397" b="-7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904292" y="2617738"/>
                <a:ext cx="1920240" cy="822960"/>
              </a:xfrm>
              <a:prstGeom prst="roundRect">
                <a:avLst/>
              </a:prstGeom>
              <a:pattFill prst="dotGrid">
                <a:fgClr>
                  <a:schemeClr val="accent2">
                    <a:lumMod val="75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2840"/>
                  </a:lnSpc>
                </a:pP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𝜺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T</a:t>
                </a:r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ts val="28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𝟖𝟓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</m:d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292" y="2617738"/>
                <a:ext cx="1920240" cy="822960"/>
              </a:xfrm>
              <a:prstGeom prst="roundRect">
                <a:avLst/>
              </a:prstGeom>
              <a:blipFill rotWithShape="0">
                <a:blip r:embed="rId3"/>
                <a:stretch>
                  <a:fillRect t="-20438" b="-73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6390941" y="2809196"/>
                <a:ext cx="1874520" cy="822960"/>
              </a:xfrm>
              <a:prstGeom prst="roundRect">
                <a:avLst/>
              </a:prstGeom>
              <a:pattFill prst="dotGrid">
                <a:fgClr>
                  <a:schemeClr val="accent2">
                    <a:lumMod val="75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2840"/>
                  </a:lnSpc>
                </a:pP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𝜺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T</a:t>
                </a:r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ts val="28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941" y="2809196"/>
                <a:ext cx="1874520" cy="822960"/>
              </a:xfrm>
              <a:prstGeom prst="roundRect">
                <a:avLst/>
              </a:prstGeom>
              <a:blipFill rotWithShape="0">
                <a:blip r:embed="rId4"/>
                <a:stretch>
                  <a:fillRect t="-2116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3907137" y="3817957"/>
                <a:ext cx="1920240" cy="82296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28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>
                          <a:latin typeface="Cambria Math" panose="02040503050406030204" pitchFamily="18" charset="0"/>
                        </a:rPr>
                        <m:t>𝐓</m:t>
                      </m:r>
                    </m:oMath>
                  </m:oMathPara>
                </a14:m>
                <a:endParaRPr lang="en-US" sz="3200" b="1" dirty="0"/>
              </a:p>
              <a:p>
                <a:pPr algn="ctr">
                  <a:lnSpc>
                    <a:spcPts val="28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137" y="3817957"/>
                <a:ext cx="1920240" cy="822960"/>
              </a:xfrm>
              <a:prstGeom prst="roundRect">
                <a:avLst/>
              </a:prstGeom>
              <a:blipFill rotWithShape="0">
                <a:blip r:embed="rId5"/>
                <a:stretch>
                  <a:fillRect t="-2222" b="-7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6313160" y="3823613"/>
                <a:ext cx="1920240" cy="82296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28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</m:d>
                      <m:r>
                        <a:rPr lang="en-US" sz="3200" b="1">
                          <a:latin typeface="Cambria Math" panose="02040503050406030204" pitchFamily="18" charset="0"/>
                        </a:rPr>
                        <m:t>𝐓</m:t>
                      </m:r>
                    </m:oMath>
                  </m:oMathPara>
                </a14:m>
                <a:endParaRPr lang="en-US" sz="3200" b="1" dirty="0"/>
              </a:p>
              <a:p>
                <a:pPr algn="ctr">
                  <a:lnSpc>
                    <a:spcPts val="28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160" y="3823613"/>
                <a:ext cx="1920240" cy="822960"/>
              </a:xfrm>
              <a:prstGeom prst="roundRect">
                <a:avLst/>
              </a:prstGeom>
              <a:blipFill rotWithShape="0">
                <a:blip r:embed="rId6"/>
                <a:stretch>
                  <a:fillRect t="-3704" r="-1587" b="-7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062337" y="2802199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10137" y="197168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61869" y="2836943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63214" y="388795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06310" y="3965565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5:</a:t>
            </a:r>
          </a:p>
        </p:txBody>
      </p:sp>
      <p:cxnSp>
        <p:nvCxnSpPr>
          <p:cNvPr id="13" name="Straight Arrow Connector 12"/>
          <p:cNvCxnSpPr>
            <a:stCxn id="3" idx="2"/>
          </p:cNvCxnSpPr>
          <p:nvPr/>
        </p:nvCxnSpPr>
        <p:spPr>
          <a:xfrm>
            <a:off x="2428857" y="3427373"/>
            <a:ext cx="2133658" cy="1798320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2"/>
            <a:endCxn id="6" idx="0"/>
          </p:cNvCxnSpPr>
          <p:nvPr/>
        </p:nvCxnSpPr>
        <p:spPr>
          <a:xfrm>
            <a:off x="4864413" y="3440699"/>
            <a:ext cx="2845" cy="377259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2"/>
          </p:cNvCxnSpPr>
          <p:nvPr/>
        </p:nvCxnSpPr>
        <p:spPr>
          <a:xfrm flipH="1">
            <a:off x="5007850" y="4646573"/>
            <a:ext cx="2265430" cy="572936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</p:cNvCxnSpPr>
          <p:nvPr/>
        </p:nvCxnSpPr>
        <p:spPr>
          <a:xfrm flipH="1">
            <a:off x="4864413" y="4640917"/>
            <a:ext cx="2845" cy="489192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 rot="10800000" flipV="1">
            <a:off x="4562516" y="5077559"/>
            <a:ext cx="519371" cy="336717"/>
          </a:xfrm>
          <a:prstGeom prst="roundRect">
            <a:avLst/>
          </a:prstGeom>
          <a:pattFill prst="dotGrid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840"/>
              </a:lnSpc>
            </a:pP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6358880" y="1783891"/>
                <a:ext cx="1874520" cy="822960"/>
              </a:xfrm>
              <a:prstGeom prst="roundRect">
                <a:avLst/>
              </a:prstGeom>
              <a:pattFill prst="dotGrid">
                <a:fgClr>
                  <a:schemeClr val="accent2">
                    <a:lumMod val="75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2840"/>
                  </a:lnSpc>
                </a:pP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𝜺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T</a:t>
                </a:r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ts val="28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𝟖𝟒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</m:d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880" y="1783891"/>
                <a:ext cx="1874520" cy="822960"/>
              </a:xfrm>
              <a:prstGeom prst="roundRect">
                <a:avLst/>
              </a:prstGeom>
              <a:blipFill rotWithShape="0">
                <a:blip r:embed="rId7"/>
                <a:stretch>
                  <a:fillRect t="-2116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887277" y="3026413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4: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7297123" y="2508952"/>
            <a:ext cx="2845" cy="399654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7" idx="0"/>
          </p:cNvCxnSpPr>
          <p:nvPr/>
        </p:nvCxnSpPr>
        <p:spPr>
          <a:xfrm flipH="1">
            <a:off x="7273281" y="3534865"/>
            <a:ext cx="19409" cy="288749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5388165"/>
            <a:ext cx="12192000" cy="1200329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pPr marL="287338"/>
            <a:r>
              <a:rPr lang="en-US" sz="3600" dirty="0">
                <a:solidFill>
                  <a:srgbClr val="00FFFF"/>
                </a:solidFill>
              </a:rPr>
              <a:t>If troublesome tasks </a:t>
            </a:r>
            <a:r>
              <a:rPr lang="en-US" sz="3600" dirty="0">
                <a:solidFill>
                  <a:srgbClr val="00FFFF"/>
                </a:solidFill>
                <a:sym typeface="Symbol" panose="05050102010706020507" pitchFamily="18" charset="2"/>
              </a:rPr>
              <a:t> long-running tasks, Graphene  OPT</a:t>
            </a:r>
          </a:p>
          <a:p>
            <a:endParaRPr lang="en-US" sz="3600" dirty="0">
              <a:solidFill>
                <a:srgbClr val="00FFFF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700150" y="2968007"/>
            <a:ext cx="182880" cy="274320"/>
          </a:xfrm>
          <a:prstGeom prst="roundRect">
            <a:avLst/>
          </a:prstGeom>
          <a:pattFill prst="dotGrid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9906340" y="2968007"/>
            <a:ext cx="182880" cy="274320"/>
          </a:xfrm>
          <a:prstGeom prst="roundRect">
            <a:avLst/>
          </a:prstGeom>
          <a:pattFill prst="dotGrid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0110283" y="2389831"/>
            <a:ext cx="1460439" cy="274050"/>
          </a:xfrm>
          <a:prstGeom prst="roundRect">
            <a:avLst/>
          </a:prstGeom>
          <a:solidFill>
            <a:srgbClr val="7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1595287" y="2968007"/>
            <a:ext cx="182880" cy="274320"/>
          </a:xfrm>
          <a:prstGeom prst="roundRect">
            <a:avLst/>
          </a:prstGeom>
          <a:pattFill prst="dotGrid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736655" y="2348918"/>
            <a:ext cx="274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60471" y="2904297"/>
            <a:ext cx="432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0110283" y="2917902"/>
            <a:ext cx="1463040" cy="400110"/>
            <a:chOff x="2928002" y="3114372"/>
            <a:chExt cx="1517882" cy="400110"/>
          </a:xfrm>
        </p:grpSpPr>
        <p:sp>
          <p:nvSpPr>
            <p:cNvPr id="30" name="Rounded Rectangle 29"/>
            <p:cNvSpPr/>
            <p:nvPr/>
          </p:nvSpPr>
          <p:spPr>
            <a:xfrm>
              <a:off x="2928002" y="3167240"/>
              <a:ext cx="1517882" cy="266489"/>
            </a:xfrm>
            <a:prstGeom prst="roundRect">
              <a:avLst/>
            </a:prstGeom>
            <a:solidFill>
              <a:srgbClr val="7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25652" y="3114372"/>
              <a:ext cx="274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110283" y="2591865"/>
            <a:ext cx="1463040" cy="400110"/>
            <a:chOff x="2928002" y="3366477"/>
            <a:chExt cx="1526465" cy="400110"/>
          </a:xfrm>
        </p:grpSpPr>
        <p:sp>
          <p:nvSpPr>
            <p:cNvPr id="33" name="Rounded Rectangle 32"/>
            <p:cNvSpPr/>
            <p:nvPr/>
          </p:nvSpPr>
          <p:spPr>
            <a:xfrm>
              <a:off x="2928002" y="3457432"/>
              <a:ext cx="1526465" cy="274320"/>
            </a:xfrm>
            <a:prstGeom prst="roundRect">
              <a:avLst/>
            </a:prstGeom>
            <a:solidFill>
              <a:srgbClr val="7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25652" y="3366477"/>
              <a:ext cx="274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0</a:t>
              </a: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9501079" y="2968007"/>
            <a:ext cx="182880" cy="274320"/>
          </a:xfrm>
          <a:prstGeom prst="roundRect">
            <a:avLst/>
          </a:prstGeom>
          <a:pattFill prst="dotGrid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9443262" y="2891000"/>
            <a:ext cx="266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644312" y="2897655"/>
            <a:ext cx="266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9283671" y="3318012"/>
            <a:ext cx="265176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263142" y="3268577"/>
            <a:ext cx="6928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Segoe"/>
              </a:rPr>
              <a:t>time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9383704" y="2198254"/>
            <a:ext cx="0" cy="11887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840568" y="1870384"/>
            <a:ext cx="2071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Revisit the example</a:t>
            </a:r>
          </a:p>
        </p:txBody>
      </p:sp>
    </p:spTree>
    <p:extLst>
      <p:ext uri="{BB962C8B-B14F-4D97-AF65-F5344CB8AC3E}">
        <p14:creationId xmlns:p14="http://schemas.microsoft.com/office/powerpoint/2010/main" val="131457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35" grpId="0" animBg="1"/>
      <p:bldP spid="36" grpId="0"/>
      <p:bldP spid="37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4211</TotalTime>
  <Words>1278</Words>
  <Application>Microsoft Office PowerPoint</Application>
  <PresentationFormat>Widescreen</PresentationFormat>
  <Paragraphs>361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Arial Black</vt:lpstr>
      <vt:lpstr>Calibri</vt:lpstr>
      <vt:lpstr>Calibri Light</vt:lpstr>
      <vt:lpstr>Cambria Math</vt:lpstr>
      <vt:lpstr>Lucida Sans Typewriter</vt:lpstr>
      <vt:lpstr>Segoe</vt:lpstr>
      <vt:lpstr>Symbol</vt:lpstr>
      <vt:lpstr>Office Theme</vt:lpstr>
      <vt:lpstr>Packing Tasks with Dependencies</vt:lpstr>
      <vt:lpstr>PowerPoint Presentation</vt:lpstr>
      <vt:lpstr> Jobs have heterogeneous DAGs</vt:lpstr>
      <vt:lpstr>Challenges in scheduling heterogeneous DAGs</vt:lpstr>
      <vt:lpstr>Challenges in scheduling heterogeneous DAGs … </vt:lpstr>
      <vt:lpstr>Given an annotated DAG  and available resources,  compute a good schedule</vt:lpstr>
      <vt:lpstr>Main ideas for one DAG</vt:lpstr>
      <vt:lpstr>Main ideas for one DAG</vt:lpstr>
      <vt:lpstr>Does placing troublesome tasks first help?</vt:lpstr>
      <vt:lpstr>How to choose troublesome tasks T?</vt:lpstr>
      <vt:lpstr>Schedule dead-ends</vt:lpstr>
      <vt:lpstr>Main ideas for one DAG</vt:lpstr>
      <vt:lpstr>One DAG         Multiple DAGs</vt:lpstr>
      <vt:lpstr>Convert offline schedule to  priority order on tasks </vt:lpstr>
      <vt:lpstr>Main ideas for multiple DAGs</vt:lpstr>
      <vt:lpstr>PowerPoint Presentation</vt:lpstr>
      <vt:lpstr>PowerPoint Presentation</vt:lpstr>
      <vt:lpstr>Implementation details</vt:lpstr>
      <vt:lpstr>Evaluation</vt:lpstr>
      <vt:lpstr>PowerPoint Presentation</vt:lpstr>
      <vt:lpstr>PowerPoint Presentation</vt:lpstr>
      <vt:lpstr>Scheduling heterogeneous DAGs well requires an online solution that handles multiple resources and dependencies </vt:lpstr>
      <vt:lpstr>PowerPoint Presentation</vt:lpstr>
      <vt:lpstr>DAG annotations</vt:lpstr>
      <vt:lpstr>Using Graphene to schedule other DAGs</vt:lpstr>
      <vt:lpstr>Characterizing DAGs in Cosmos clusters</vt:lpstr>
      <vt:lpstr>Characterizing DAGs in Cosmos clusters – 2</vt:lpstr>
      <vt:lpstr>Runtime of production DAGs</vt:lpstr>
      <vt:lpstr>Job completion times on different workloads</vt:lpstr>
      <vt:lpstr>Makespan</vt:lpstr>
      <vt:lpstr>Comparison with other alternatives</vt:lpstr>
      <vt:lpstr>Online Pseudocode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Srikanth Kandula</dc:creator>
  <cp:lastModifiedBy>Srikanth Kandula</cp:lastModifiedBy>
  <cp:revision>235</cp:revision>
  <dcterms:created xsi:type="dcterms:W3CDTF">2016-10-30T17:37:37Z</dcterms:created>
  <dcterms:modified xsi:type="dcterms:W3CDTF">2016-11-04T17:02:10Z</dcterms:modified>
</cp:coreProperties>
</file>