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786" r:id="rId2"/>
    <p:sldId id="999" r:id="rId3"/>
    <p:sldId id="1032" r:id="rId4"/>
    <p:sldId id="1033" r:id="rId5"/>
    <p:sldId id="945" r:id="rId6"/>
    <p:sldId id="927" r:id="rId7"/>
    <p:sldId id="928" r:id="rId8"/>
    <p:sldId id="940" r:id="rId9"/>
    <p:sldId id="941" r:id="rId10"/>
    <p:sldId id="942" r:id="rId11"/>
    <p:sldId id="968" r:id="rId12"/>
    <p:sldId id="967" r:id="rId13"/>
    <p:sldId id="969" r:id="rId14"/>
    <p:sldId id="970" r:id="rId15"/>
    <p:sldId id="971" r:id="rId16"/>
    <p:sldId id="972" r:id="rId17"/>
    <p:sldId id="973" r:id="rId18"/>
    <p:sldId id="974" r:id="rId19"/>
    <p:sldId id="975" r:id="rId20"/>
    <p:sldId id="977" r:id="rId21"/>
    <p:sldId id="978" r:id="rId22"/>
    <p:sldId id="979" r:id="rId23"/>
    <p:sldId id="980" r:id="rId24"/>
    <p:sldId id="981" r:id="rId25"/>
    <p:sldId id="982" r:id="rId26"/>
    <p:sldId id="983" r:id="rId27"/>
    <p:sldId id="984" r:id="rId28"/>
    <p:sldId id="985" r:id="rId29"/>
    <p:sldId id="1034" r:id="rId30"/>
    <p:sldId id="1035" r:id="rId31"/>
    <p:sldId id="1036" r:id="rId32"/>
    <p:sldId id="1037" r:id="rId33"/>
    <p:sldId id="1038" r:id="rId34"/>
    <p:sldId id="1039" r:id="rId35"/>
    <p:sldId id="1040" r:id="rId36"/>
    <p:sldId id="1042" r:id="rId37"/>
    <p:sldId id="1044" r:id="rId38"/>
    <p:sldId id="1045" r:id="rId39"/>
    <p:sldId id="1046" r:id="rId40"/>
    <p:sldId id="1047" r:id="rId41"/>
    <p:sldId id="1048" r:id="rId42"/>
    <p:sldId id="1049" r:id="rId43"/>
    <p:sldId id="1050" r:id="rId44"/>
    <p:sldId id="1051" r:id="rId45"/>
    <p:sldId id="1052" r:id="rId46"/>
    <p:sldId id="1062" r:id="rId47"/>
    <p:sldId id="1063" r:id="rId48"/>
    <p:sldId id="105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10" autoAdjust="0"/>
    <p:restoredTop sz="90284" autoAdjust="0"/>
  </p:normalViewPr>
  <p:slideViewPr>
    <p:cSldViewPr>
      <p:cViewPr varScale="1">
        <p:scale>
          <a:sx n="79" d="100"/>
          <a:sy n="79" d="100"/>
        </p:scale>
        <p:origin x="1104"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5B5A23-1A54-4F24-A961-A863391B8CA0}" type="doc">
      <dgm:prSet loTypeId="urn:microsoft.com/office/officeart/2005/8/layout/cycle7" loCatId="cycle" qsTypeId="urn:microsoft.com/office/officeart/2005/8/quickstyle/3d1" qsCatId="3D" csTypeId="urn:microsoft.com/office/officeart/2005/8/colors/accent1_2" csCatId="accent1" phldr="1"/>
      <dgm:spPr/>
      <dgm:t>
        <a:bodyPr/>
        <a:lstStyle/>
        <a:p>
          <a:endParaRPr lang="en-US"/>
        </a:p>
      </dgm:t>
    </dgm:pt>
    <dgm:pt modelId="{AEE006B1-34CA-4A2C-A640-26BB699A4229}">
      <dgm:prSet phldrT="[Text]"/>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r>
            <a:rPr lang="en-US" dirty="0" smtClean="0"/>
            <a:t>Arcane Systems and Languages</a:t>
          </a:r>
          <a:endParaRPr lang="en-US" dirty="0"/>
        </a:p>
      </dgm:t>
    </dgm:pt>
    <dgm:pt modelId="{EB05E68F-AAEC-40A5-B05F-66211282DC2F}" type="parTrans" cxnId="{FB2504BC-05FD-4D02-93ED-2BB50DC41196}">
      <dgm:prSet/>
      <dgm:spPr/>
      <dgm:t>
        <a:bodyPr/>
        <a:lstStyle/>
        <a:p>
          <a:endParaRPr lang="en-US"/>
        </a:p>
      </dgm:t>
    </dgm:pt>
    <dgm:pt modelId="{69E519B6-47E9-4A0E-97D4-C2A821CEBC29}" type="sibTrans" cxnId="{FB2504BC-05FD-4D02-93ED-2BB50DC41196}">
      <dgm:prSet/>
      <dgm:spPr/>
      <dgm:t>
        <a:bodyPr/>
        <a:lstStyle/>
        <a:p>
          <a:endParaRPr lang="en-US"/>
        </a:p>
      </dgm:t>
    </dgm:pt>
    <dgm:pt modelId="{AED16EA8-58EB-41C9-9378-1D5B0643D9E8}">
      <dgm:prSet phldrT="[Text]"/>
      <dgm:spPr>
        <a:blipFill dpi="0" rotWithShape="0">
          <a:blip xmlns:r="http://schemas.openxmlformats.org/officeDocument/2006/relationships" r:embed="rId2">
            <a:alphaModFix amt="44000"/>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a:stretch>
        </a:blipFill>
        <a:effectLst>
          <a:glow rad="127000">
            <a:schemeClr val="accent1">
              <a:alpha val="11000"/>
            </a:schemeClr>
          </a:glow>
          <a:reflection endPos="0" dist="50800" dir="5400000" sy="-100000" algn="bl" rotWithShape="0"/>
        </a:effectLst>
      </dgm:spPr>
      <dgm:t>
        <a:bodyPr/>
        <a:lstStyle/>
        <a:p>
          <a:r>
            <a:rPr lang="en-US" dirty="0" smtClean="0"/>
            <a:t>Masters of Complexity</a:t>
          </a:r>
          <a:endParaRPr lang="en-US" dirty="0"/>
        </a:p>
      </dgm:t>
    </dgm:pt>
    <dgm:pt modelId="{47D8A39C-BFBB-4444-91A9-09114B12986C}" type="parTrans" cxnId="{CF809CBB-6DF2-40A5-9DED-867F02406EBF}">
      <dgm:prSet/>
      <dgm:spPr/>
      <dgm:t>
        <a:bodyPr/>
        <a:lstStyle/>
        <a:p>
          <a:endParaRPr lang="en-US"/>
        </a:p>
      </dgm:t>
    </dgm:pt>
    <dgm:pt modelId="{C2E17E01-61E5-494D-A3E3-380C5DB78E99}" type="sibTrans" cxnId="{CF809CBB-6DF2-40A5-9DED-867F02406EBF}">
      <dgm:prSet/>
      <dgm:spPr/>
      <dgm:t>
        <a:bodyPr/>
        <a:lstStyle/>
        <a:p>
          <a:endParaRPr lang="en-US"/>
        </a:p>
      </dgm:t>
    </dgm:pt>
    <dgm:pt modelId="{50EB56BF-8611-4110-93F9-F9D4B344F12A}">
      <dgm:prSet phldrT="[Text]"/>
      <dgm:spPr>
        <a:blipFill rotWithShape="0">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r>
            <a:rPr lang="en-US" dirty="0" smtClean="0"/>
            <a:t>Cloud</a:t>
          </a:r>
        </a:p>
        <a:p>
          <a:r>
            <a:rPr lang="en-US" dirty="0" smtClean="0"/>
            <a:t>Explosion</a:t>
          </a:r>
          <a:endParaRPr lang="en-US" dirty="0"/>
        </a:p>
      </dgm:t>
    </dgm:pt>
    <dgm:pt modelId="{1F2F5FE2-6B7F-453F-9773-258C4CB68245}" type="parTrans" cxnId="{5E333453-C859-44F0-9782-65ED3DE51D8E}">
      <dgm:prSet/>
      <dgm:spPr/>
      <dgm:t>
        <a:bodyPr/>
        <a:lstStyle/>
        <a:p>
          <a:endParaRPr lang="en-US"/>
        </a:p>
      </dgm:t>
    </dgm:pt>
    <dgm:pt modelId="{1D4B9C9E-958E-4576-9F7B-3E59E19806C1}" type="sibTrans" cxnId="{5E333453-C859-44F0-9782-65ED3DE51D8E}">
      <dgm:prSet/>
      <dgm:spPr/>
      <dgm:t>
        <a:bodyPr/>
        <a:lstStyle/>
        <a:p>
          <a:endParaRPr lang="en-US"/>
        </a:p>
      </dgm:t>
    </dgm:pt>
    <dgm:pt modelId="{A4F08B16-1F2B-4374-923F-2AD4B302ADA2}" type="pres">
      <dgm:prSet presAssocID="{445B5A23-1A54-4F24-A961-A863391B8CA0}" presName="Name0" presStyleCnt="0">
        <dgm:presLayoutVars>
          <dgm:dir/>
          <dgm:resizeHandles val="exact"/>
        </dgm:presLayoutVars>
      </dgm:prSet>
      <dgm:spPr/>
      <dgm:t>
        <a:bodyPr/>
        <a:lstStyle/>
        <a:p>
          <a:endParaRPr lang="en-US"/>
        </a:p>
      </dgm:t>
    </dgm:pt>
    <dgm:pt modelId="{7E136BA1-966C-486A-AE88-450C167B4C9F}" type="pres">
      <dgm:prSet presAssocID="{AEE006B1-34CA-4A2C-A640-26BB699A4229}" presName="node" presStyleLbl="node1" presStyleIdx="0" presStyleCnt="3" custScaleX="88862" custScaleY="147409" custRadScaleRad="123998" custRadScaleInc="71484">
        <dgm:presLayoutVars>
          <dgm:bulletEnabled val="1"/>
        </dgm:presLayoutVars>
      </dgm:prSet>
      <dgm:spPr/>
      <dgm:t>
        <a:bodyPr/>
        <a:lstStyle/>
        <a:p>
          <a:endParaRPr lang="en-US"/>
        </a:p>
      </dgm:t>
    </dgm:pt>
    <dgm:pt modelId="{879C9332-4416-42F7-9615-8CEB8688D940}" type="pres">
      <dgm:prSet presAssocID="{69E519B6-47E9-4A0E-97D4-C2A821CEBC29}" presName="sibTrans" presStyleLbl="sibTrans2D1" presStyleIdx="0" presStyleCnt="3"/>
      <dgm:spPr/>
      <dgm:t>
        <a:bodyPr/>
        <a:lstStyle/>
        <a:p>
          <a:endParaRPr lang="en-US"/>
        </a:p>
      </dgm:t>
    </dgm:pt>
    <dgm:pt modelId="{BCAEDE1A-D30E-464C-9469-A8C78B6449D7}" type="pres">
      <dgm:prSet presAssocID="{69E519B6-47E9-4A0E-97D4-C2A821CEBC29}" presName="connectorText" presStyleLbl="sibTrans2D1" presStyleIdx="0" presStyleCnt="3"/>
      <dgm:spPr/>
      <dgm:t>
        <a:bodyPr/>
        <a:lstStyle/>
        <a:p>
          <a:endParaRPr lang="en-US"/>
        </a:p>
      </dgm:t>
    </dgm:pt>
    <dgm:pt modelId="{3A16DEB7-4DD3-4794-A428-0313D13A694A}" type="pres">
      <dgm:prSet presAssocID="{AED16EA8-58EB-41C9-9378-1D5B0643D9E8}" presName="node" presStyleLbl="node1" presStyleIdx="1" presStyleCnt="3" custScaleX="117975" custScaleY="175167" custRadScaleRad="40333" custRadScaleInc="112168">
        <dgm:presLayoutVars>
          <dgm:bulletEnabled val="1"/>
        </dgm:presLayoutVars>
      </dgm:prSet>
      <dgm:spPr/>
      <dgm:t>
        <a:bodyPr/>
        <a:lstStyle/>
        <a:p>
          <a:endParaRPr lang="en-US"/>
        </a:p>
      </dgm:t>
    </dgm:pt>
    <dgm:pt modelId="{3982BBF7-97D6-42D1-8033-D7F090B136FE}" type="pres">
      <dgm:prSet presAssocID="{C2E17E01-61E5-494D-A3E3-380C5DB78E99}" presName="sibTrans" presStyleLbl="sibTrans2D1" presStyleIdx="1" presStyleCnt="3"/>
      <dgm:spPr/>
      <dgm:t>
        <a:bodyPr/>
        <a:lstStyle/>
        <a:p>
          <a:endParaRPr lang="en-US"/>
        </a:p>
      </dgm:t>
    </dgm:pt>
    <dgm:pt modelId="{06609C11-4690-43DF-AEC7-737EB74DFB67}" type="pres">
      <dgm:prSet presAssocID="{C2E17E01-61E5-494D-A3E3-380C5DB78E99}" presName="connectorText" presStyleLbl="sibTrans2D1" presStyleIdx="1" presStyleCnt="3"/>
      <dgm:spPr/>
      <dgm:t>
        <a:bodyPr/>
        <a:lstStyle/>
        <a:p>
          <a:endParaRPr lang="en-US"/>
        </a:p>
      </dgm:t>
    </dgm:pt>
    <dgm:pt modelId="{F80CCCBE-FCE1-4B90-8BD9-2048712EAE80}" type="pres">
      <dgm:prSet presAssocID="{50EB56BF-8611-4110-93F9-F9D4B344F12A}" presName="node" presStyleLbl="node1" presStyleIdx="2" presStyleCnt="3" custScaleX="97139" custScaleY="150104" custRadScaleRad="150929" custRadScaleInc="111121">
        <dgm:presLayoutVars>
          <dgm:bulletEnabled val="1"/>
        </dgm:presLayoutVars>
      </dgm:prSet>
      <dgm:spPr/>
      <dgm:t>
        <a:bodyPr/>
        <a:lstStyle/>
        <a:p>
          <a:endParaRPr lang="en-US"/>
        </a:p>
      </dgm:t>
    </dgm:pt>
    <dgm:pt modelId="{BBC63609-C3EF-4CD6-9BEB-219570ECE055}" type="pres">
      <dgm:prSet presAssocID="{1D4B9C9E-958E-4576-9F7B-3E59E19806C1}" presName="sibTrans" presStyleLbl="sibTrans2D1" presStyleIdx="2" presStyleCnt="3"/>
      <dgm:spPr/>
      <dgm:t>
        <a:bodyPr/>
        <a:lstStyle/>
        <a:p>
          <a:endParaRPr lang="en-US"/>
        </a:p>
      </dgm:t>
    </dgm:pt>
    <dgm:pt modelId="{26EC04AB-A953-4FA2-8048-A04D8D6AB321}" type="pres">
      <dgm:prSet presAssocID="{1D4B9C9E-958E-4576-9F7B-3E59E19806C1}" presName="connectorText" presStyleLbl="sibTrans2D1" presStyleIdx="2" presStyleCnt="3"/>
      <dgm:spPr/>
      <dgm:t>
        <a:bodyPr/>
        <a:lstStyle/>
        <a:p>
          <a:endParaRPr lang="en-US"/>
        </a:p>
      </dgm:t>
    </dgm:pt>
  </dgm:ptLst>
  <dgm:cxnLst>
    <dgm:cxn modelId="{0EF13E2F-4E7C-4A56-B550-30BC8E1EDE57}" type="presOf" srcId="{1D4B9C9E-958E-4576-9F7B-3E59E19806C1}" destId="{BBC63609-C3EF-4CD6-9BEB-219570ECE055}" srcOrd="0" destOrd="0" presId="urn:microsoft.com/office/officeart/2005/8/layout/cycle7"/>
    <dgm:cxn modelId="{0343DC9C-E715-4E17-8EAF-2E6AF59AEE96}" type="presOf" srcId="{AEE006B1-34CA-4A2C-A640-26BB699A4229}" destId="{7E136BA1-966C-486A-AE88-450C167B4C9F}" srcOrd="0" destOrd="0" presId="urn:microsoft.com/office/officeart/2005/8/layout/cycle7"/>
    <dgm:cxn modelId="{14ECBFF8-08FB-4A4B-BEF4-AE469D0D2E8B}" type="presOf" srcId="{AED16EA8-58EB-41C9-9378-1D5B0643D9E8}" destId="{3A16DEB7-4DD3-4794-A428-0313D13A694A}" srcOrd="0" destOrd="0" presId="urn:microsoft.com/office/officeart/2005/8/layout/cycle7"/>
    <dgm:cxn modelId="{A745EDFF-BA20-42E3-BAD1-C11E85737DE6}" type="presOf" srcId="{C2E17E01-61E5-494D-A3E3-380C5DB78E99}" destId="{06609C11-4690-43DF-AEC7-737EB74DFB67}" srcOrd="1" destOrd="0" presId="urn:microsoft.com/office/officeart/2005/8/layout/cycle7"/>
    <dgm:cxn modelId="{B7F77F11-6A74-42CA-A1AF-2ACB7DFB398D}" type="presOf" srcId="{C2E17E01-61E5-494D-A3E3-380C5DB78E99}" destId="{3982BBF7-97D6-42D1-8033-D7F090B136FE}" srcOrd="0" destOrd="0" presId="urn:microsoft.com/office/officeart/2005/8/layout/cycle7"/>
    <dgm:cxn modelId="{CF809CBB-6DF2-40A5-9DED-867F02406EBF}" srcId="{445B5A23-1A54-4F24-A961-A863391B8CA0}" destId="{AED16EA8-58EB-41C9-9378-1D5B0643D9E8}" srcOrd="1" destOrd="0" parTransId="{47D8A39C-BFBB-4444-91A9-09114B12986C}" sibTransId="{C2E17E01-61E5-494D-A3E3-380C5DB78E99}"/>
    <dgm:cxn modelId="{BFE94850-E1B9-4ACF-B1CC-3FDB9ECCBAAC}" type="presOf" srcId="{50EB56BF-8611-4110-93F9-F9D4B344F12A}" destId="{F80CCCBE-FCE1-4B90-8BD9-2048712EAE80}" srcOrd="0" destOrd="0" presId="urn:microsoft.com/office/officeart/2005/8/layout/cycle7"/>
    <dgm:cxn modelId="{EAB8840C-CA8D-4A60-9131-4E552CF93BC7}" type="presOf" srcId="{69E519B6-47E9-4A0E-97D4-C2A821CEBC29}" destId="{879C9332-4416-42F7-9615-8CEB8688D940}" srcOrd="0" destOrd="0" presId="urn:microsoft.com/office/officeart/2005/8/layout/cycle7"/>
    <dgm:cxn modelId="{5E333453-C859-44F0-9782-65ED3DE51D8E}" srcId="{445B5A23-1A54-4F24-A961-A863391B8CA0}" destId="{50EB56BF-8611-4110-93F9-F9D4B344F12A}" srcOrd="2" destOrd="0" parTransId="{1F2F5FE2-6B7F-453F-9773-258C4CB68245}" sibTransId="{1D4B9C9E-958E-4576-9F7B-3E59E19806C1}"/>
    <dgm:cxn modelId="{52DA442D-147F-42D8-9578-7992328BBC93}" type="presOf" srcId="{69E519B6-47E9-4A0E-97D4-C2A821CEBC29}" destId="{BCAEDE1A-D30E-464C-9469-A8C78B6449D7}" srcOrd="1" destOrd="0" presId="urn:microsoft.com/office/officeart/2005/8/layout/cycle7"/>
    <dgm:cxn modelId="{1C4CDD64-B792-4534-8AED-3629368BCCBB}" type="presOf" srcId="{445B5A23-1A54-4F24-A961-A863391B8CA0}" destId="{A4F08B16-1F2B-4374-923F-2AD4B302ADA2}" srcOrd="0" destOrd="0" presId="urn:microsoft.com/office/officeart/2005/8/layout/cycle7"/>
    <dgm:cxn modelId="{FB2504BC-05FD-4D02-93ED-2BB50DC41196}" srcId="{445B5A23-1A54-4F24-A961-A863391B8CA0}" destId="{AEE006B1-34CA-4A2C-A640-26BB699A4229}" srcOrd="0" destOrd="0" parTransId="{EB05E68F-AAEC-40A5-B05F-66211282DC2F}" sibTransId="{69E519B6-47E9-4A0E-97D4-C2A821CEBC29}"/>
    <dgm:cxn modelId="{79600CB0-C008-492D-92BB-C4BC15AAD4E5}" type="presOf" srcId="{1D4B9C9E-958E-4576-9F7B-3E59E19806C1}" destId="{26EC04AB-A953-4FA2-8048-A04D8D6AB321}" srcOrd="1" destOrd="0" presId="urn:microsoft.com/office/officeart/2005/8/layout/cycle7"/>
    <dgm:cxn modelId="{8682A07A-3394-437A-8192-234DCA1BA93A}" type="presParOf" srcId="{A4F08B16-1F2B-4374-923F-2AD4B302ADA2}" destId="{7E136BA1-966C-486A-AE88-450C167B4C9F}" srcOrd="0" destOrd="0" presId="urn:microsoft.com/office/officeart/2005/8/layout/cycle7"/>
    <dgm:cxn modelId="{DD3C2FDC-4A51-45BD-AE35-C1336C354847}" type="presParOf" srcId="{A4F08B16-1F2B-4374-923F-2AD4B302ADA2}" destId="{879C9332-4416-42F7-9615-8CEB8688D940}" srcOrd="1" destOrd="0" presId="urn:microsoft.com/office/officeart/2005/8/layout/cycle7"/>
    <dgm:cxn modelId="{BBDBE383-672E-49C5-A319-4EE271680FA9}" type="presParOf" srcId="{879C9332-4416-42F7-9615-8CEB8688D940}" destId="{BCAEDE1A-D30E-464C-9469-A8C78B6449D7}" srcOrd="0" destOrd="0" presId="urn:microsoft.com/office/officeart/2005/8/layout/cycle7"/>
    <dgm:cxn modelId="{46015A9A-BB69-45AB-AFB8-B939C63BFAD8}" type="presParOf" srcId="{A4F08B16-1F2B-4374-923F-2AD4B302ADA2}" destId="{3A16DEB7-4DD3-4794-A428-0313D13A694A}" srcOrd="2" destOrd="0" presId="urn:microsoft.com/office/officeart/2005/8/layout/cycle7"/>
    <dgm:cxn modelId="{C9577A5B-C532-4D41-BB76-D9FEB3D7187A}" type="presParOf" srcId="{A4F08B16-1F2B-4374-923F-2AD4B302ADA2}" destId="{3982BBF7-97D6-42D1-8033-D7F090B136FE}" srcOrd="3" destOrd="0" presId="urn:microsoft.com/office/officeart/2005/8/layout/cycle7"/>
    <dgm:cxn modelId="{4A480D97-8BBD-4379-99A2-A690410587D5}" type="presParOf" srcId="{3982BBF7-97D6-42D1-8033-D7F090B136FE}" destId="{06609C11-4690-43DF-AEC7-737EB74DFB67}" srcOrd="0" destOrd="0" presId="urn:microsoft.com/office/officeart/2005/8/layout/cycle7"/>
    <dgm:cxn modelId="{49AFA4EF-E447-4BE0-9783-F949882E9741}" type="presParOf" srcId="{A4F08B16-1F2B-4374-923F-2AD4B302ADA2}" destId="{F80CCCBE-FCE1-4B90-8BD9-2048712EAE80}" srcOrd="4" destOrd="0" presId="urn:microsoft.com/office/officeart/2005/8/layout/cycle7"/>
    <dgm:cxn modelId="{187E1979-6D21-4C06-A302-B861D4711B25}" type="presParOf" srcId="{A4F08B16-1F2B-4374-923F-2AD4B302ADA2}" destId="{BBC63609-C3EF-4CD6-9BEB-219570ECE055}" srcOrd="5" destOrd="0" presId="urn:microsoft.com/office/officeart/2005/8/layout/cycle7"/>
    <dgm:cxn modelId="{1CD4CA6E-33BE-4B6F-9A74-6070432DD8AA}" type="presParOf" srcId="{BBC63609-C3EF-4CD6-9BEB-219570ECE055}" destId="{26EC04AB-A953-4FA2-8048-A04D8D6AB321}"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45B5A23-1A54-4F24-A961-A863391B8CA0}" type="doc">
      <dgm:prSet loTypeId="urn:microsoft.com/office/officeart/2005/8/layout/cycle7" loCatId="cycle" qsTypeId="urn:microsoft.com/office/officeart/2005/8/quickstyle/3d1" qsCatId="3D" csTypeId="urn:microsoft.com/office/officeart/2005/8/colors/accent1_2" csCatId="accent1" phldr="1"/>
      <dgm:spPr/>
      <dgm:t>
        <a:bodyPr/>
        <a:lstStyle/>
        <a:p>
          <a:endParaRPr lang="en-US"/>
        </a:p>
      </dgm:t>
    </dgm:pt>
    <dgm:pt modelId="{AEE006B1-34CA-4A2C-A640-26BB699A4229}">
      <dgm:prSet phldrT="[Text]"/>
      <dgm:spPr>
        <a:blipFill dpi="0" rotWithShape="0">
          <a:blip xmlns:r="http://schemas.openxmlformats.org/officeDocument/2006/relationships" r:embed="rId1">
            <a:alphaModFix amt="72000"/>
            <a:duotone>
              <a:schemeClr val="accent1">
                <a:hueOff val="0"/>
                <a:satOff val="0"/>
                <a:lumOff val="0"/>
                <a:alphaOff val="0"/>
                <a:shade val="20000"/>
                <a:satMod val="200000"/>
              </a:schemeClr>
              <a:schemeClr val="accent1">
                <a:hueOff val="0"/>
                <a:satOff val="0"/>
                <a:lumOff val="0"/>
                <a:alphaOff val="0"/>
                <a:tint val="12000"/>
                <a:satMod val="190000"/>
              </a:schemeClr>
            </a:duotone>
          </a:blip>
          <a:srcRect/>
          <a:tile tx="0" ty="0" sx="46000" sy="68000" flip="none" algn="tl"/>
        </a:blipFill>
      </dgm:spPr>
      <dgm:t>
        <a:bodyPr/>
        <a:lstStyle/>
        <a:p>
          <a:r>
            <a:rPr lang="en-US" dirty="0" smtClean="0"/>
            <a:t>Monitoring at Scale</a:t>
          </a:r>
        </a:p>
      </dgm:t>
    </dgm:pt>
    <dgm:pt modelId="{EB05E68F-AAEC-40A5-B05F-66211282DC2F}" type="parTrans" cxnId="{FB2504BC-05FD-4D02-93ED-2BB50DC41196}">
      <dgm:prSet/>
      <dgm:spPr/>
      <dgm:t>
        <a:bodyPr/>
        <a:lstStyle/>
        <a:p>
          <a:endParaRPr lang="en-US"/>
        </a:p>
      </dgm:t>
    </dgm:pt>
    <dgm:pt modelId="{69E519B6-47E9-4A0E-97D4-C2A821CEBC29}" type="sibTrans" cxnId="{FB2504BC-05FD-4D02-93ED-2BB50DC41196}">
      <dgm:prSet/>
      <dgm:spPr/>
      <dgm:t>
        <a:bodyPr/>
        <a:lstStyle/>
        <a:p>
          <a:endParaRPr lang="en-US"/>
        </a:p>
      </dgm:t>
    </dgm:pt>
    <dgm:pt modelId="{50EB56BF-8611-4110-93F9-F9D4B344F12A}">
      <dgm:prSet phldrT="[Text]"/>
      <dgm:spPr>
        <a:blipFill dpi="0"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a:stretch>
        </a:blipFill>
        <a:ln>
          <a:solidFill>
            <a:schemeClr val="accent1">
              <a:shade val="50000"/>
            </a:schemeClr>
          </a:solidFill>
        </a:ln>
      </dgm:spPr>
      <dgm:t>
        <a:bodyPr/>
        <a:lstStyle/>
        <a:p>
          <a:r>
            <a:rPr lang="en-US" dirty="0" smtClean="0">
              <a:effectLst>
                <a:outerShdw blurRad="50800" dist="50800" dir="5400000" algn="ctr" rotWithShape="0">
                  <a:schemeClr val="bg2">
                    <a:lumMod val="25000"/>
                  </a:schemeClr>
                </a:outerShdw>
              </a:effectLst>
            </a:rPr>
            <a:t>Cloud</a:t>
          </a:r>
        </a:p>
        <a:p>
          <a:r>
            <a:rPr lang="en-US" dirty="0" smtClean="0">
              <a:effectLst>
                <a:outerShdw blurRad="50800" dist="50800" dir="5400000" algn="ctr" rotWithShape="0">
                  <a:schemeClr val="bg2">
                    <a:lumMod val="25000"/>
                  </a:schemeClr>
                </a:outerShdw>
              </a:effectLst>
            </a:rPr>
            <a:t>Explosion</a:t>
          </a:r>
          <a:endParaRPr lang="en-US" dirty="0">
            <a:effectLst>
              <a:outerShdw blurRad="50800" dist="50800" dir="5400000" algn="ctr" rotWithShape="0">
                <a:schemeClr val="bg2">
                  <a:lumMod val="25000"/>
                </a:schemeClr>
              </a:outerShdw>
            </a:effectLst>
          </a:endParaRPr>
        </a:p>
      </dgm:t>
    </dgm:pt>
    <dgm:pt modelId="{1F2F5FE2-6B7F-453F-9773-258C4CB68245}" type="parTrans" cxnId="{5E333453-C859-44F0-9782-65ED3DE51D8E}">
      <dgm:prSet/>
      <dgm:spPr/>
      <dgm:t>
        <a:bodyPr/>
        <a:lstStyle/>
        <a:p>
          <a:endParaRPr lang="en-US"/>
        </a:p>
      </dgm:t>
    </dgm:pt>
    <dgm:pt modelId="{1D4B9C9E-958E-4576-9F7B-3E59E19806C1}" type="sibTrans" cxnId="{5E333453-C859-44F0-9782-65ED3DE51D8E}">
      <dgm:prSet/>
      <dgm:spPr/>
      <dgm:t>
        <a:bodyPr/>
        <a:lstStyle/>
        <a:p>
          <a:endParaRPr lang="en-US"/>
        </a:p>
      </dgm:t>
    </dgm:pt>
    <dgm:pt modelId="{AED16EA8-58EB-41C9-9378-1D5B0643D9E8}">
      <dgm:prSet phldrT="[Text]"/>
      <dgm:spPr>
        <a:blipFill rotWithShape="0">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effectLst>
          <a:glow rad="127000">
            <a:schemeClr val="accent1">
              <a:alpha val="11000"/>
            </a:schemeClr>
          </a:glow>
          <a:reflection endPos="0" dist="50800" dir="5400000" sy="-100000" algn="bl" rotWithShape="0"/>
        </a:effectLst>
      </dgm:spPr>
      <dgm:t>
        <a:bodyPr/>
        <a:lstStyle/>
        <a:p>
          <a:endParaRPr lang="en-US" dirty="0"/>
        </a:p>
      </dgm:t>
    </dgm:pt>
    <dgm:pt modelId="{C2E17E01-61E5-494D-A3E3-380C5DB78E99}" type="sibTrans" cxnId="{CF809CBB-6DF2-40A5-9DED-867F02406EBF}">
      <dgm:prSet/>
      <dgm:spPr/>
      <dgm:t>
        <a:bodyPr/>
        <a:lstStyle/>
        <a:p>
          <a:endParaRPr lang="en-US"/>
        </a:p>
      </dgm:t>
    </dgm:pt>
    <dgm:pt modelId="{47D8A39C-BFBB-4444-91A9-09114B12986C}" type="parTrans" cxnId="{CF809CBB-6DF2-40A5-9DED-867F02406EBF}">
      <dgm:prSet/>
      <dgm:spPr/>
      <dgm:t>
        <a:bodyPr/>
        <a:lstStyle/>
        <a:p>
          <a:endParaRPr lang="en-US"/>
        </a:p>
      </dgm:t>
    </dgm:pt>
    <dgm:pt modelId="{A4F08B16-1F2B-4374-923F-2AD4B302ADA2}" type="pres">
      <dgm:prSet presAssocID="{445B5A23-1A54-4F24-A961-A863391B8CA0}" presName="Name0" presStyleCnt="0">
        <dgm:presLayoutVars>
          <dgm:dir/>
          <dgm:resizeHandles val="exact"/>
        </dgm:presLayoutVars>
      </dgm:prSet>
      <dgm:spPr/>
      <dgm:t>
        <a:bodyPr/>
        <a:lstStyle/>
        <a:p>
          <a:endParaRPr lang="en-US"/>
        </a:p>
      </dgm:t>
    </dgm:pt>
    <dgm:pt modelId="{7E136BA1-966C-486A-AE88-450C167B4C9F}" type="pres">
      <dgm:prSet presAssocID="{AEE006B1-34CA-4A2C-A640-26BB699A4229}" presName="node" presStyleLbl="node1" presStyleIdx="0" presStyleCnt="3" custScaleX="88862" custScaleY="147409" custRadScaleRad="128391" custRadScaleInc="79490">
        <dgm:presLayoutVars>
          <dgm:bulletEnabled val="1"/>
        </dgm:presLayoutVars>
      </dgm:prSet>
      <dgm:spPr/>
      <dgm:t>
        <a:bodyPr/>
        <a:lstStyle/>
        <a:p>
          <a:endParaRPr lang="en-US"/>
        </a:p>
      </dgm:t>
    </dgm:pt>
    <dgm:pt modelId="{879C9332-4416-42F7-9615-8CEB8688D940}" type="pres">
      <dgm:prSet presAssocID="{69E519B6-47E9-4A0E-97D4-C2A821CEBC29}" presName="sibTrans" presStyleLbl="sibTrans2D1" presStyleIdx="0" presStyleCnt="3"/>
      <dgm:spPr/>
      <dgm:t>
        <a:bodyPr/>
        <a:lstStyle/>
        <a:p>
          <a:endParaRPr lang="en-US"/>
        </a:p>
      </dgm:t>
    </dgm:pt>
    <dgm:pt modelId="{BCAEDE1A-D30E-464C-9469-A8C78B6449D7}" type="pres">
      <dgm:prSet presAssocID="{69E519B6-47E9-4A0E-97D4-C2A821CEBC29}" presName="connectorText" presStyleLbl="sibTrans2D1" presStyleIdx="0" presStyleCnt="3"/>
      <dgm:spPr/>
      <dgm:t>
        <a:bodyPr/>
        <a:lstStyle/>
        <a:p>
          <a:endParaRPr lang="en-US"/>
        </a:p>
      </dgm:t>
    </dgm:pt>
    <dgm:pt modelId="{3A16DEB7-4DD3-4794-A428-0313D13A694A}" type="pres">
      <dgm:prSet presAssocID="{AED16EA8-58EB-41C9-9378-1D5B0643D9E8}" presName="node" presStyleLbl="node1" presStyleIdx="1" presStyleCnt="3" custScaleX="106600" custScaleY="202527" custRadScaleRad="37021" custRadScaleInc="91713">
        <dgm:presLayoutVars>
          <dgm:bulletEnabled val="1"/>
        </dgm:presLayoutVars>
      </dgm:prSet>
      <dgm:spPr/>
      <dgm:t>
        <a:bodyPr/>
        <a:lstStyle/>
        <a:p>
          <a:endParaRPr lang="en-US"/>
        </a:p>
      </dgm:t>
    </dgm:pt>
    <dgm:pt modelId="{3982BBF7-97D6-42D1-8033-D7F090B136FE}" type="pres">
      <dgm:prSet presAssocID="{C2E17E01-61E5-494D-A3E3-380C5DB78E99}" presName="sibTrans" presStyleLbl="sibTrans2D1" presStyleIdx="1" presStyleCnt="3"/>
      <dgm:spPr/>
      <dgm:t>
        <a:bodyPr/>
        <a:lstStyle/>
        <a:p>
          <a:endParaRPr lang="en-US"/>
        </a:p>
      </dgm:t>
    </dgm:pt>
    <dgm:pt modelId="{06609C11-4690-43DF-AEC7-737EB74DFB67}" type="pres">
      <dgm:prSet presAssocID="{C2E17E01-61E5-494D-A3E3-380C5DB78E99}" presName="connectorText" presStyleLbl="sibTrans2D1" presStyleIdx="1" presStyleCnt="3"/>
      <dgm:spPr/>
      <dgm:t>
        <a:bodyPr/>
        <a:lstStyle/>
        <a:p>
          <a:endParaRPr lang="en-US"/>
        </a:p>
      </dgm:t>
    </dgm:pt>
    <dgm:pt modelId="{F80CCCBE-FCE1-4B90-8BD9-2048712EAE80}" type="pres">
      <dgm:prSet presAssocID="{50EB56BF-8611-4110-93F9-F9D4B344F12A}" presName="node" presStyleLbl="node1" presStyleIdx="2" presStyleCnt="3" custScaleX="97139" custScaleY="150104" custRadScaleRad="122479" custRadScaleInc="128019">
        <dgm:presLayoutVars>
          <dgm:bulletEnabled val="1"/>
        </dgm:presLayoutVars>
      </dgm:prSet>
      <dgm:spPr/>
      <dgm:t>
        <a:bodyPr/>
        <a:lstStyle/>
        <a:p>
          <a:endParaRPr lang="en-US"/>
        </a:p>
      </dgm:t>
    </dgm:pt>
    <dgm:pt modelId="{BBC63609-C3EF-4CD6-9BEB-219570ECE055}" type="pres">
      <dgm:prSet presAssocID="{1D4B9C9E-958E-4576-9F7B-3E59E19806C1}" presName="sibTrans" presStyleLbl="sibTrans2D1" presStyleIdx="2" presStyleCnt="3"/>
      <dgm:spPr/>
      <dgm:t>
        <a:bodyPr/>
        <a:lstStyle/>
        <a:p>
          <a:endParaRPr lang="en-US"/>
        </a:p>
      </dgm:t>
    </dgm:pt>
    <dgm:pt modelId="{26EC04AB-A953-4FA2-8048-A04D8D6AB321}" type="pres">
      <dgm:prSet presAssocID="{1D4B9C9E-958E-4576-9F7B-3E59E19806C1}" presName="connectorText" presStyleLbl="sibTrans2D1" presStyleIdx="2" presStyleCnt="3"/>
      <dgm:spPr/>
      <dgm:t>
        <a:bodyPr/>
        <a:lstStyle/>
        <a:p>
          <a:endParaRPr lang="en-US"/>
        </a:p>
      </dgm:t>
    </dgm:pt>
  </dgm:ptLst>
  <dgm:cxnLst>
    <dgm:cxn modelId="{ECBF1531-3B44-486E-A6A4-B39AB39D73DB}" type="presOf" srcId="{50EB56BF-8611-4110-93F9-F9D4B344F12A}" destId="{F80CCCBE-FCE1-4B90-8BD9-2048712EAE80}" srcOrd="0" destOrd="0" presId="urn:microsoft.com/office/officeart/2005/8/layout/cycle7"/>
    <dgm:cxn modelId="{7844EE05-D1BE-4AAC-894A-CFD56636C8C6}" type="presOf" srcId="{C2E17E01-61E5-494D-A3E3-380C5DB78E99}" destId="{3982BBF7-97D6-42D1-8033-D7F090B136FE}" srcOrd="0" destOrd="0" presId="urn:microsoft.com/office/officeart/2005/8/layout/cycle7"/>
    <dgm:cxn modelId="{796F88C9-861C-405E-8B6B-900A2F058D73}" type="presOf" srcId="{AEE006B1-34CA-4A2C-A640-26BB699A4229}" destId="{7E136BA1-966C-486A-AE88-450C167B4C9F}" srcOrd="0" destOrd="0" presId="urn:microsoft.com/office/officeart/2005/8/layout/cycle7"/>
    <dgm:cxn modelId="{AA78AC9D-A356-4FC9-A4A0-FACAF1874461}" type="presOf" srcId="{1D4B9C9E-958E-4576-9F7B-3E59E19806C1}" destId="{BBC63609-C3EF-4CD6-9BEB-219570ECE055}" srcOrd="0" destOrd="0" presId="urn:microsoft.com/office/officeart/2005/8/layout/cycle7"/>
    <dgm:cxn modelId="{2787F96C-3C60-4567-BC2C-16DBC5C1D6FC}" type="presOf" srcId="{69E519B6-47E9-4A0E-97D4-C2A821CEBC29}" destId="{BCAEDE1A-D30E-464C-9469-A8C78B6449D7}" srcOrd="1" destOrd="0" presId="urn:microsoft.com/office/officeart/2005/8/layout/cycle7"/>
    <dgm:cxn modelId="{4E6442C4-AC76-488B-839F-B7C03CE92E7B}" type="presOf" srcId="{69E519B6-47E9-4A0E-97D4-C2A821CEBC29}" destId="{879C9332-4416-42F7-9615-8CEB8688D940}" srcOrd="0" destOrd="0" presId="urn:microsoft.com/office/officeart/2005/8/layout/cycle7"/>
    <dgm:cxn modelId="{40807CDA-6E60-4A8B-94AA-F93B13BAF4D7}" type="presOf" srcId="{1D4B9C9E-958E-4576-9F7B-3E59E19806C1}" destId="{26EC04AB-A953-4FA2-8048-A04D8D6AB321}" srcOrd="1" destOrd="0" presId="urn:microsoft.com/office/officeart/2005/8/layout/cycle7"/>
    <dgm:cxn modelId="{668DB39D-5308-4E9C-B5D1-2D81A21C2DDE}" type="presOf" srcId="{C2E17E01-61E5-494D-A3E3-380C5DB78E99}" destId="{06609C11-4690-43DF-AEC7-737EB74DFB67}" srcOrd="1" destOrd="0" presId="urn:microsoft.com/office/officeart/2005/8/layout/cycle7"/>
    <dgm:cxn modelId="{CF809CBB-6DF2-40A5-9DED-867F02406EBF}" srcId="{445B5A23-1A54-4F24-A961-A863391B8CA0}" destId="{AED16EA8-58EB-41C9-9378-1D5B0643D9E8}" srcOrd="1" destOrd="0" parTransId="{47D8A39C-BFBB-4444-91A9-09114B12986C}" sibTransId="{C2E17E01-61E5-494D-A3E3-380C5DB78E99}"/>
    <dgm:cxn modelId="{C9452BC2-8D6A-4241-9278-19068B9A06E9}" type="presOf" srcId="{445B5A23-1A54-4F24-A961-A863391B8CA0}" destId="{A4F08B16-1F2B-4374-923F-2AD4B302ADA2}" srcOrd="0" destOrd="0" presId="urn:microsoft.com/office/officeart/2005/8/layout/cycle7"/>
    <dgm:cxn modelId="{90E597B2-6BB1-4560-B54B-E43BE89116D6}" type="presOf" srcId="{AED16EA8-58EB-41C9-9378-1D5B0643D9E8}" destId="{3A16DEB7-4DD3-4794-A428-0313D13A694A}" srcOrd="0" destOrd="0" presId="urn:microsoft.com/office/officeart/2005/8/layout/cycle7"/>
    <dgm:cxn modelId="{5E333453-C859-44F0-9782-65ED3DE51D8E}" srcId="{445B5A23-1A54-4F24-A961-A863391B8CA0}" destId="{50EB56BF-8611-4110-93F9-F9D4B344F12A}" srcOrd="2" destOrd="0" parTransId="{1F2F5FE2-6B7F-453F-9773-258C4CB68245}" sibTransId="{1D4B9C9E-958E-4576-9F7B-3E59E19806C1}"/>
    <dgm:cxn modelId="{FB2504BC-05FD-4D02-93ED-2BB50DC41196}" srcId="{445B5A23-1A54-4F24-A961-A863391B8CA0}" destId="{AEE006B1-34CA-4A2C-A640-26BB699A4229}" srcOrd="0" destOrd="0" parTransId="{EB05E68F-AAEC-40A5-B05F-66211282DC2F}" sibTransId="{69E519B6-47E9-4A0E-97D4-C2A821CEBC29}"/>
    <dgm:cxn modelId="{ADD3187F-A9FD-4EBC-A997-90387E1EBC98}" type="presParOf" srcId="{A4F08B16-1F2B-4374-923F-2AD4B302ADA2}" destId="{7E136BA1-966C-486A-AE88-450C167B4C9F}" srcOrd="0" destOrd="0" presId="urn:microsoft.com/office/officeart/2005/8/layout/cycle7"/>
    <dgm:cxn modelId="{AC927491-AC72-4DF8-B599-3522CFE6B2CA}" type="presParOf" srcId="{A4F08B16-1F2B-4374-923F-2AD4B302ADA2}" destId="{879C9332-4416-42F7-9615-8CEB8688D940}" srcOrd="1" destOrd="0" presId="urn:microsoft.com/office/officeart/2005/8/layout/cycle7"/>
    <dgm:cxn modelId="{A553DFDE-BB0D-40AE-9F8C-0B862364D378}" type="presParOf" srcId="{879C9332-4416-42F7-9615-8CEB8688D940}" destId="{BCAEDE1A-D30E-464C-9469-A8C78B6449D7}" srcOrd="0" destOrd="0" presId="urn:microsoft.com/office/officeart/2005/8/layout/cycle7"/>
    <dgm:cxn modelId="{FC70B5FB-C009-460A-AB40-E5C31E693523}" type="presParOf" srcId="{A4F08B16-1F2B-4374-923F-2AD4B302ADA2}" destId="{3A16DEB7-4DD3-4794-A428-0313D13A694A}" srcOrd="2" destOrd="0" presId="urn:microsoft.com/office/officeart/2005/8/layout/cycle7"/>
    <dgm:cxn modelId="{5A151B61-54CD-4430-82AB-E520ECAE1162}" type="presParOf" srcId="{A4F08B16-1F2B-4374-923F-2AD4B302ADA2}" destId="{3982BBF7-97D6-42D1-8033-D7F090B136FE}" srcOrd="3" destOrd="0" presId="urn:microsoft.com/office/officeart/2005/8/layout/cycle7"/>
    <dgm:cxn modelId="{4DE091F0-73D3-4877-AFE4-A63E81B52BE9}" type="presParOf" srcId="{3982BBF7-97D6-42D1-8033-D7F090B136FE}" destId="{06609C11-4690-43DF-AEC7-737EB74DFB67}" srcOrd="0" destOrd="0" presId="urn:microsoft.com/office/officeart/2005/8/layout/cycle7"/>
    <dgm:cxn modelId="{4B3BE4FB-8814-4BB7-BCAD-328EE2DB3124}" type="presParOf" srcId="{A4F08B16-1F2B-4374-923F-2AD4B302ADA2}" destId="{F80CCCBE-FCE1-4B90-8BD9-2048712EAE80}" srcOrd="4" destOrd="0" presId="urn:microsoft.com/office/officeart/2005/8/layout/cycle7"/>
    <dgm:cxn modelId="{8062F0BC-7AED-45D7-8A17-81C93469C1DE}" type="presParOf" srcId="{A4F08B16-1F2B-4374-923F-2AD4B302ADA2}" destId="{BBC63609-C3EF-4CD6-9BEB-219570ECE055}" srcOrd="5" destOrd="0" presId="urn:microsoft.com/office/officeart/2005/8/layout/cycle7"/>
    <dgm:cxn modelId="{74FD1F29-1534-48AB-BDFD-2093F5FBCE29}" type="presParOf" srcId="{BBC63609-C3EF-4CD6-9BEB-219570ECE055}" destId="{26EC04AB-A953-4FA2-8048-A04D8D6AB321}" srcOrd="0" destOrd="0" presId="urn:microsoft.com/office/officeart/2005/8/layout/cycle7"/>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36BA1-966C-486A-AE88-450C167B4C9F}">
      <dsp:nvSpPr>
        <dsp:cNvPr id="0" name=""/>
        <dsp:cNvSpPr/>
      </dsp:nvSpPr>
      <dsp:spPr>
        <a:xfrm>
          <a:off x="4277936" y="-20907"/>
          <a:ext cx="2315512" cy="1920547"/>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Arcane Systems and Languages</a:t>
          </a:r>
          <a:endParaRPr lang="en-US" sz="2900" kern="1200" dirty="0"/>
        </a:p>
      </dsp:txBody>
      <dsp:txXfrm>
        <a:off x="4334187" y="35344"/>
        <a:ext cx="2203010" cy="1808045"/>
      </dsp:txXfrm>
    </dsp:sp>
    <dsp:sp modelId="{879C9332-4416-42F7-9615-8CEB8688D940}">
      <dsp:nvSpPr>
        <dsp:cNvPr id="0" name=""/>
        <dsp:cNvSpPr/>
      </dsp:nvSpPr>
      <dsp:spPr>
        <a:xfrm rot="7462580">
          <a:off x="3868769" y="2246276"/>
          <a:ext cx="1033755" cy="456004"/>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4005570" y="2337477"/>
        <a:ext cx="760153" cy="273602"/>
      </dsp:txXfrm>
    </dsp:sp>
    <dsp:sp modelId="{3A16DEB7-4DD3-4794-A428-0313D13A694A}">
      <dsp:nvSpPr>
        <dsp:cNvPr id="0" name=""/>
        <dsp:cNvSpPr/>
      </dsp:nvSpPr>
      <dsp:spPr>
        <a:xfrm>
          <a:off x="1674835" y="3048918"/>
          <a:ext cx="3074121" cy="2282197"/>
        </a:xfrm>
        <a:prstGeom prst="roundRect">
          <a:avLst>
            <a:gd name="adj" fmla="val 10000"/>
          </a:avLst>
        </a:prstGeom>
        <a:blipFill dpi="0" rotWithShape="0">
          <a:blip xmlns:r="http://schemas.openxmlformats.org/officeDocument/2006/relationships" r:embed="rId2">
            <a:alphaModFix amt="44000"/>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a:stretch>
        </a:blipFill>
        <a:ln>
          <a:noFill/>
        </a:ln>
        <a:effectLst>
          <a:glow rad="127000">
            <a:schemeClr val="accent1">
              <a:alpha val="11000"/>
            </a:schemeClr>
          </a:glow>
          <a:reflection endPos="0" dist="508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Masters of Complexity</a:t>
          </a:r>
          <a:endParaRPr lang="en-US" sz="2900" kern="1200" dirty="0"/>
        </a:p>
      </dsp:txBody>
      <dsp:txXfrm>
        <a:off x="1741678" y="3115761"/>
        <a:ext cx="2940435" cy="2148511"/>
      </dsp:txXfrm>
    </dsp:sp>
    <dsp:sp modelId="{3982BBF7-97D6-42D1-8033-D7F090B136FE}">
      <dsp:nvSpPr>
        <dsp:cNvPr id="0" name=""/>
        <dsp:cNvSpPr/>
      </dsp:nvSpPr>
      <dsp:spPr>
        <a:xfrm rot="14267068">
          <a:off x="1631560" y="2274286"/>
          <a:ext cx="1033755" cy="456004"/>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1768361" y="2365487"/>
        <a:ext cx="760153" cy="273602"/>
      </dsp:txXfrm>
    </dsp:sp>
    <dsp:sp modelId="{F80CCCBE-FCE1-4B90-8BD9-2048712EAE80}">
      <dsp:nvSpPr>
        <dsp:cNvPr id="0" name=""/>
        <dsp:cNvSpPr/>
      </dsp:nvSpPr>
      <dsp:spPr>
        <a:xfrm>
          <a:off x="-77737" y="0"/>
          <a:ext cx="2531189" cy="1955659"/>
        </a:xfrm>
        <a:prstGeom prst="roundRect">
          <a:avLst>
            <a:gd name="adj" fmla="val 10000"/>
          </a:avLst>
        </a:prstGeom>
        <a:blipFill rotWithShape="0">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Cloud</a:t>
          </a:r>
        </a:p>
        <a:p>
          <a:pPr lvl="0" algn="ctr" defTabSz="1289050">
            <a:lnSpc>
              <a:spcPct val="90000"/>
            </a:lnSpc>
            <a:spcBef>
              <a:spcPct val="0"/>
            </a:spcBef>
            <a:spcAft>
              <a:spcPct val="35000"/>
            </a:spcAft>
          </a:pPr>
          <a:r>
            <a:rPr lang="en-US" sz="2900" kern="1200" dirty="0" smtClean="0"/>
            <a:t>Explosion</a:t>
          </a:r>
          <a:endParaRPr lang="en-US" sz="2900" kern="1200" dirty="0"/>
        </a:p>
      </dsp:txBody>
      <dsp:txXfrm>
        <a:off x="-20458" y="57279"/>
        <a:ext cx="2416631" cy="1841101"/>
      </dsp:txXfrm>
    </dsp:sp>
    <dsp:sp modelId="{BBC63609-C3EF-4CD6-9BEB-219570ECE055}">
      <dsp:nvSpPr>
        <dsp:cNvPr id="0" name=""/>
        <dsp:cNvSpPr/>
      </dsp:nvSpPr>
      <dsp:spPr>
        <a:xfrm rot="21568872">
          <a:off x="2848816" y="730107"/>
          <a:ext cx="1033755" cy="456004"/>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985617" y="821308"/>
        <a:ext cx="760153" cy="273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36BA1-966C-486A-AE88-450C167B4C9F}">
      <dsp:nvSpPr>
        <dsp:cNvPr id="0" name=""/>
        <dsp:cNvSpPr/>
      </dsp:nvSpPr>
      <dsp:spPr>
        <a:xfrm>
          <a:off x="4597122" y="7"/>
          <a:ext cx="2315512" cy="1920547"/>
        </a:xfrm>
        <a:prstGeom prst="roundRect">
          <a:avLst>
            <a:gd name="adj" fmla="val 10000"/>
          </a:avLst>
        </a:prstGeom>
        <a:blipFill dpi="0" rotWithShape="0">
          <a:blip xmlns:r="http://schemas.openxmlformats.org/officeDocument/2006/relationships" r:embed="rId1">
            <a:alphaModFix amt="72000"/>
            <a:duotone>
              <a:schemeClr val="accent1">
                <a:hueOff val="0"/>
                <a:satOff val="0"/>
                <a:lumOff val="0"/>
                <a:alphaOff val="0"/>
                <a:shade val="20000"/>
                <a:satMod val="200000"/>
              </a:schemeClr>
              <a:schemeClr val="accent1">
                <a:hueOff val="0"/>
                <a:satOff val="0"/>
                <a:lumOff val="0"/>
                <a:alphaOff val="0"/>
                <a:tint val="12000"/>
                <a:satMod val="190000"/>
              </a:schemeClr>
            </a:duotone>
          </a:blip>
          <a:srcRect/>
          <a:tile tx="0" ty="0" sx="46000" sy="68000" flip="none" algn="tl"/>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Monitoring at Scale</a:t>
          </a:r>
        </a:p>
      </dsp:txBody>
      <dsp:txXfrm>
        <a:off x="4653373" y="56258"/>
        <a:ext cx="2203010" cy="1808045"/>
      </dsp:txXfrm>
    </dsp:sp>
    <dsp:sp modelId="{879C9332-4416-42F7-9615-8CEB8688D940}">
      <dsp:nvSpPr>
        <dsp:cNvPr id="0" name=""/>
        <dsp:cNvSpPr/>
      </dsp:nvSpPr>
      <dsp:spPr>
        <a:xfrm rot="7586619">
          <a:off x="4389449" y="2084253"/>
          <a:ext cx="734155" cy="456004"/>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4526250" y="2175454"/>
        <a:ext cx="460553" cy="273602"/>
      </dsp:txXfrm>
    </dsp:sp>
    <dsp:sp modelId="{3A16DEB7-4DD3-4794-A428-0313D13A694A}">
      <dsp:nvSpPr>
        <dsp:cNvPr id="0" name=""/>
        <dsp:cNvSpPr/>
      </dsp:nvSpPr>
      <dsp:spPr>
        <a:xfrm>
          <a:off x="2104173" y="2703955"/>
          <a:ext cx="2777718" cy="2638662"/>
        </a:xfrm>
        <a:prstGeom prst="roundRect">
          <a:avLst>
            <a:gd name="adj" fmla="val 10000"/>
          </a:avLst>
        </a:prstGeom>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a:noFill/>
        </a:ln>
        <a:effectLst>
          <a:glow rad="127000">
            <a:schemeClr val="accent1">
              <a:alpha val="11000"/>
            </a:schemeClr>
          </a:glow>
          <a:reflection endPos="0" dist="508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n-US" sz="3100" kern="1200" dirty="0"/>
        </a:p>
      </dsp:txBody>
      <dsp:txXfrm>
        <a:off x="2181457" y="2781239"/>
        <a:ext cx="2623150" cy="2484094"/>
      </dsp:txXfrm>
    </dsp:sp>
    <dsp:sp modelId="{3982BBF7-97D6-42D1-8033-D7F090B136FE}">
      <dsp:nvSpPr>
        <dsp:cNvPr id="0" name=""/>
        <dsp:cNvSpPr/>
      </dsp:nvSpPr>
      <dsp:spPr>
        <a:xfrm rot="14077667">
          <a:off x="1923696" y="2101805"/>
          <a:ext cx="734155" cy="456004"/>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2060497" y="2193006"/>
        <a:ext cx="460553" cy="273602"/>
      </dsp:txXfrm>
    </dsp:sp>
    <dsp:sp modelId="{F80CCCBE-FCE1-4B90-8BD9-2048712EAE80}">
      <dsp:nvSpPr>
        <dsp:cNvPr id="0" name=""/>
        <dsp:cNvSpPr/>
      </dsp:nvSpPr>
      <dsp:spPr>
        <a:xfrm>
          <a:off x="65365" y="0"/>
          <a:ext cx="2531189" cy="1955659"/>
        </a:xfrm>
        <a:prstGeom prst="roundRect">
          <a:avLst>
            <a:gd name="adj" fmla="val 10000"/>
          </a:avLst>
        </a:prstGeom>
        <a:blipFill dpi="0" rotWithShape="0">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a:stretch>
        </a:blipFill>
        <a:ln>
          <a:solidFill>
            <a:schemeClr val="accent1">
              <a:shade val="50000"/>
            </a:schemeClr>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effectLst>
                <a:outerShdw blurRad="50800" dist="50800" dir="5400000" algn="ctr" rotWithShape="0">
                  <a:schemeClr val="bg2">
                    <a:lumMod val="25000"/>
                  </a:schemeClr>
                </a:outerShdw>
              </a:effectLst>
            </a:rPr>
            <a:t>Cloud</a:t>
          </a:r>
        </a:p>
        <a:p>
          <a:pPr lvl="0" algn="ctr" defTabSz="1377950">
            <a:lnSpc>
              <a:spcPct val="90000"/>
            </a:lnSpc>
            <a:spcBef>
              <a:spcPct val="0"/>
            </a:spcBef>
            <a:spcAft>
              <a:spcPct val="35000"/>
            </a:spcAft>
          </a:pPr>
          <a:r>
            <a:rPr lang="en-US" sz="3100" kern="1200" dirty="0" smtClean="0">
              <a:effectLst>
                <a:outerShdw blurRad="50800" dist="50800" dir="5400000" algn="ctr" rotWithShape="0">
                  <a:schemeClr val="bg2">
                    <a:lumMod val="25000"/>
                  </a:schemeClr>
                </a:outerShdw>
              </a:effectLst>
            </a:rPr>
            <a:t>Explosion</a:t>
          </a:r>
          <a:endParaRPr lang="en-US" sz="3100" kern="1200" dirty="0">
            <a:effectLst>
              <a:outerShdw blurRad="50800" dist="50800" dir="5400000" algn="ctr" rotWithShape="0">
                <a:schemeClr val="bg2">
                  <a:lumMod val="25000"/>
                </a:schemeClr>
              </a:outerShdw>
            </a:effectLst>
          </a:endParaRPr>
        </a:p>
      </dsp:txBody>
      <dsp:txXfrm>
        <a:off x="122644" y="57279"/>
        <a:ext cx="2416631" cy="1841101"/>
      </dsp:txXfrm>
    </dsp:sp>
    <dsp:sp modelId="{BBC63609-C3EF-4CD6-9BEB-219570ECE055}">
      <dsp:nvSpPr>
        <dsp:cNvPr id="0" name=""/>
        <dsp:cNvSpPr/>
      </dsp:nvSpPr>
      <dsp:spPr>
        <a:xfrm rot="21586364">
          <a:off x="3229760" y="740839"/>
          <a:ext cx="734155" cy="456004"/>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3366561" y="832040"/>
        <a:ext cx="460553" cy="27360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48CFAC-2348-48B5-816A-F8CB4527AE1B}" type="datetimeFigureOut">
              <a:rPr lang="zh-CN" altLang="en-US" smtClean="0"/>
              <a:t>2015/8/14</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077D0-F8CE-46B1-8A92-128A52D7F692}" type="slidenum">
              <a:rPr lang="zh-CN" altLang="en-US" smtClean="0"/>
              <a:t>‹#›</a:t>
            </a:fld>
            <a:endParaRPr lang="zh-CN" altLang="en-US"/>
          </a:p>
        </p:txBody>
      </p:sp>
    </p:spTree>
    <p:extLst>
      <p:ext uri="{BB962C8B-B14F-4D97-AF65-F5344CB8AC3E}">
        <p14:creationId xmlns:p14="http://schemas.microsoft.com/office/powerpoint/2010/main" val="281223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143000" y="685800"/>
            <a:ext cx="4572000" cy="3429000"/>
          </a:xfrm>
          <a:ln>
            <a:solidFill>
              <a:srgbClr val="000000"/>
            </a:solidFill>
            <a:miter lim="800000"/>
            <a:headEnd/>
            <a:tailEnd/>
          </a:ln>
          <a:extLst/>
        </p:spPr>
      </p:sp>
      <p:sp>
        <p:nvSpPr>
          <p:cNvPr id="27651" name="Notes Placeholder 2"/>
          <p:cNvSpPr>
            <a:spLocks noGrp="1"/>
          </p:cNvSpPr>
          <p:nvPr>
            <p:ph type="body" idx="1"/>
          </p:nvPr>
        </p:nvSpPr>
        <p:spPr bwMode="auto">
          <a:extLst/>
        </p:spPr>
        <p:txBody>
          <a:bodyPr wrap="square" numCol="1" anchor="t" anchorCtr="0" compatLnSpc="1">
            <a:prstTxWarp prst="textNoShape">
              <a:avLst/>
            </a:prstTxWarp>
          </a:bodyPr>
          <a:lstStyle/>
          <a:p>
            <a:pPr>
              <a:spcBef>
                <a:spcPct val="0"/>
              </a:spcBef>
            </a:pPr>
            <a:endParaRPr lang="en-US" smtClean="0"/>
          </a:p>
        </p:txBody>
      </p:sp>
      <p:sp>
        <p:nvSpPr>
          <p:cNvPr id="27652" name="Header Placeholder 3"/>
          <p:cNvSpPr>
            <a:spLocks noGrp="1"/>
          </p:cNvSpPr>
          <p:nvPr>
            <p:ph type="hdr" sz="quarter"/>
          </p:nvPr>
        </p:nvSpPr>
        <p:spPr bwMode="auto">
          <a:extLst/>
        </p:spPr>
        <p:txBody>
          <a:bodyPr wrap="square" numCol="1" anchor="t" anchorCtr="0" compatLnSpc="1">
            <a:prstTxWarp prst="textNoShape">
              <a:avLst/>
            </a:prstTxWarp>
          </a:bodyPr>
          <a:lstStyle>
            <a:lvl1pPr>
              <a:defRPr>
                <a:solidFill>
                  <a:schemeClr val="tx1"/>
                </a:solidFill>
                <a:latin typeface="Segoe" pitchFamily="34" charset="0"/>
              </a:defRPr>
            </a:lvl1pPr>
            <a:lvl2pPr marL="742950" indent="-285750">
              <a:defRPr>
                <a:solidFill>
                  <a:schemeClr val="tx1"/>
                </a:solidFill>
                <a:latin typeface="Segoe" pitchFamily="34" charset="0"/>
              </a:defRPr>
            </a:lvl2pPr>
            <a:lvl3pPr marL="1143000" indent="-228600">
              <a:defRPr>
                <a:solidFill>
                  <a:schemeClr val="tx1"/>
                </a:solidFill>
                <a:latin typeface="Segoe" pitchFamily="34" charset="0"/>
              </a:defRPr>
            </a:lvl3pPr>
            <a:lvl4pPr marL="1600200" indent="-228600">
              <a:defRPr>
                <a:solidFill>
                  <a:schemeClr val="tx1"/>
                </a:solidFill>
                <a:latin typeface="Segoe" pitchFamily="34" charset="0"/>
              </a:defRPr>
            </a:lvl4pPr>
            <a:lvl5pPr marL="2057400" indent="-228600">
              <a:defRPr>
                <a:solidFill>
                  <a:schemeClr val="tx1"/>
                </a:solidFill>
                <a:latin typeface="Segoe" pitchFamily="34" charset="0"/>
              </a:defRPr>
            </a:lvl5pPr>
            <a:lvl6pPr marL="2514600" indent="-228600" defTabSz="912813" fontAlgn="base">
              <a:spcBef>
                <a:spcPct val="0"/>
              </a:spcBef>
              <a:spcAft>
                <a:spcPct val="0"/>
              </a:spcAft>
              <a:defRPr>
                <a:solidFill>
                  <a:schemeClr val="tx1"/>
                </a:solidFill>
                <a:latin typeface="Segoe" pitchFamily="34" charset="0"/>
              </a:defRPr>
            </a:lvl6pPr>
            <a:lvl7pPr marL="2971800" indent="-228600" defTabSz="912813" fontAlgn="base">
              <a:spcBef>
                <a:spcPct val="0"/>
              </a:spcBef>
              <a:spcAft>
                <a:spcPct val="0"/>
              </a:spcAft>
              <a:defRPr>
                <a:solidFill>
                  <a:schemeClr val="tx1"/>
                </a:solidFill>
                <a:latin typeface="Segoe" pitchFamily="34" charset="0"/>
              </a:defRPr>
            </a:lvl7pPr>
            <a:lvl8pPr marL="3429000" indent="-228600" defTabSz="912813" fontAlgn="base">
              <a:spcBef>
                <a:spcPct val="0"/>
              </a:spcBef>
              <a:spcAft>
                <a:spcPct val="0"/>
              </a:spcAft>
              <a:defRPr>
                <a:solidFill>
                  <a:schemeClr val="tx1"/>
                </a:solidFill>
                <a:latin typeface="Segoe" pitchFamily="34" charset="0"/>
              </a:defRPr>
            </a:lvl8pPr>
            <a:lvl9pPr marL="3886200" indent="-228600" defTabSz="912813" fontAlgn="base">
              <a:spcBef>
                <a:spcPct val="0"/>
              </a:spcBef>
              <a:spcAft>
                <a:spcPct val="0"/>
              </a:spcAft>
              <a:defRPr>
                <a:solidFill>
                  <a:schemeClr val="tx1"/>
                </a:solidFill>
                <a:latin typeface="Segoe" pitchFamily="34" charset="0"/>
              </a:defRPr>
            </a:lvl9pPr>
          </a:lstStyle>
          <a:p>
            <a:pPr defTabSz="912813" fontAlgn="base">
              <a:spcBef>
                <a:spcPct val="0"/>
              </a:spcBef>
              <a:spcAft>
                <a:spcPct val="0"/>
              </a:spcAft>
            </a:pPr>
            <a:endParaRPr lang="en-US" smtClean="0">
              <a:latin typeface="Calibri" pitchFamily="34" charset="0"/>
            </a:endParaRPr>
          </a:p>
        </p:txBody>
      </p:sp>
      <p:sp>
        <p:nvSpPr>
          <p:cNvPr id="27653" name="Date Placeholder 4"/>
          <p:cNvSpPr>
            <a:spLocks noGrp="1"/>
          </p:cNvSpPr>
          <p:nvPr>
            <p:ph type="dt" sz="quarter" idx="1"/>
          </p:nvPr>
        </p:nvSpPr>
        <p:spPr bwMode="auto">
          <a:extLst/>
        </p:spPr>
        <p:txBody>
          <a:bodyPr wrap="square" numCol="1" anchor="t" anchorCtr="0" compatLnSpc="1">
            <a:prstTxWarp prst="textNoShape">
              <a:avLst/>
            </a:prstTxWarp>
          </a:bodyPr>
          <a:lstStyle>
            <a:lvl1pPr>
              <a:defRPr>
                <a:solidFill>
                  <a:schemeClr val="tx1"/>
                </a:solidFill>
                <a:latin typeface="Segoe" pitchFamily="34" charset="0"/>
              </a:defRPr>
            </a:lvl1pPr>
            <a:lvl2pPr marL="742950" indent="-285750">
              <a:defRPr>
                <a:solidFill>
                  <a:schemeClr val="tx1"/>
                </a:solidFill>
                <a:latin typeface="Segoe" pitchFamily="34" charset="0"/>
              </a:defRPr>
            </a:lvl2pPr>
            <a:lvl3pPr marL="1143000" indent="-228600">
              <a:defRPr>
                <a:solidFill>
                  <a:schemeClr val="tx1"/>
                </a:solidFill>
                <a:latin typeface="Segoe" pitchFamily="34" charset="0"/>
              </a:defRPr>
            </a:lvl3pPr>
            <a:lvl4pPr marL="1600200" indent="-228600">
              <a:defRPr>
                <a:solidFill>
                  <a:schemeClr val="tx1"/>
                </a:solidFill>
                <a:latin typeface="Segoe" pitchFamily="34" charset="0"/>
              </a:defRPr>
            </a:lvl4pPr>
            <a:lvl5pPr marL="2057400" indent="-228600">
              <a:defRPr>
                <a:solidFill>
                  <a:schemeClr val="tx1"/>
                </a:solidFill>
                <a:latin typeface="Segoe" pitchFamily="34" charset="0"/>
              </a:defRPr>
            </a:lvl5pPr>
            <a:lvl6pPr marL="2514600" indent="-228600" defTabSz="912813" fontAlgn="base">
              <a:spcBef>
                <a:spcPct val="0"/>
              </a:spcBef>
              <a:spcAft>
                <a:spcPct val="0"/>
              </a:spcAft>
              <a:defRPr>
                <a:solidFill>
                  <a:schemeClr val="tx1"/>
                </a:solidFill>
                <a:latin typeface="Segoe" pitchFamily="34" charset="0"/>
              </a:defRPr>
            </a:lvl6pPr>
            <a:lvl7pPr marL="2971800" indent="-228600" defTabSz="912813" fontAlgn="base">
              <a:spcBef>
                <a:spcPct val="0"/>
              </a:spcBef>
              <a:spcAft>
                <a:spcPct val="0"/>
              </a:spcAft>
              <a:defRPr>
                <a:solidFill>
                  <a:schemeClr val="tx1"/>
                </a:solidFill>
                <a:latin typeface="Segoe" pitchFamily="34" charset="0"/>
              </a:defRPr>
            </a:lvl7pPr>
            <a:lvl8pPr marL="3429000" indent="-228600" defTabSz="912813" fontAlgn="base">
              <a:spcBef>
                <a:spcPct val="0"/>
              </a:spcBef>
              <a:spcAft>
                <a:spcPct val="0"/>
              </a:spcAft>
              <a:defRPr>
                <a:solidFill>
                  <a:schemeClr val="tx1"/>
                </a:solidFill>
                <a:latin typeface="Segoe" pitchFamily="34" charset="0"/>
              </a:defRPr>
            </a:lvl8pPr>
            <a:lvl9pPr marL="3886200" indent="-228600" defTabSz="912813" fontAlgn="base">
              <a:spcBef>
                <a:spcPct val="0"/>
              </a:spcBef>
              <a:spcAft>
                <a:spcPct val="0"/>
              </a:spcAft>
              <a:defRPr>
                <a:solidFill>
                  <a:schemeClr val="tx1"/>
                </a:solidFill>
                <a:latin typeface="Segoe" pitchFamily="34" charset="0"/>
              </a:defRPr>
            </a:lvl9pPr>
          </a:lstStyle>
          <a:p>
            <a:pPr defTabSz="912813" fontAlgn="base">
              <a:spcBef>
                <a:spcPct val="0"/>
              </a:spcBef>
              <a:spcAft>
                <a:spcPct val="0"/>
              </a:spcAft>
            </a:pPr>
            <a:fld id="{BC9A24B0-52B8-4448-99A5-FA709AA4BC71}" type="datetime8">
              <a:rPr lang="en-US">
                <a:latin typeface="Calibri" pitchFamily="34" charset="0"/>
              </a:rPr>
              <a:pPr defTabSz="912813" fontAlgn="base">
                <a:spcBef>
                  <a:spcPct val="0"/>
                </a:spcBef>
                <a:spcAft>
                  <a:spcPct val="0"/>
                </a:spcAft>
              </a:pPr>
              <a:t>8/14/2015 3:16 PM</a:t>
            </a:fld>
            <a:endParaRPr lang="en-US">
              <a:latin typeface="Calibri" pitchFamily="34" charset="0"/>
            </a:endParaRPr>
          </a:p>
        </p:txBody>
      </p:sp>
      <p:sp>
        <p:nvSpPr>
          <p:cNvPr id="27654" name="Footer Placeholder 5"/>
          <p:cNvSpPr>
            <a:spLocks noGrp="1"/>
          </p:cNvSpPr>
          <p:nvPr>
            <p:ph type="ftr" sz="quarter" idx="4"/>
          </p:nvPr>
        </p:nvSpPr>
        <p:spPr bwMode="auto">
          <a:extLst/>
        </p:spPr>
        <p:txBody>
          <a:bodyPr wrap="square" numCol="1" anchorCtr="0" compatLnSpc="1">
            <a:prstTxWarp prst="textNoShape">
              <a:avLst/>
            </a:prstTxWarp>
          </a:bodyPr>
          <a:lstStyle>
            <a:lvl1pPr>
              <a:defRPr>
                <a:solidFill>
                  <a:schemeClr val="tx1"/>
                </a:solidFill>
                <a:latin typeface="Segoe" pitchFamily="34" charset="0"/>
              </a:defRPr>
            </a:lvl1pPr>
            <a:lvl2pPr marL="742950" indent="-285750">
              <a:defRPr>
                <a:solidFill>
                  <a:schemeClr val="tx1"/>
                </a:solidFill>
                <a:latin typeface="Segoe" pitchFamily="34" charset="0"/>
              </a:defRPr>
            </a:lvl2pPr>
            <a:lvl3pPr marL="1143000" indent="-228600">
              <a:defRPr>
                <a:solidFill>
                  <a:schemeClr val="tx1"/>
                </a:solidFill>
                <a:latin typeface="Segoe" pitchFamily="34" charset="0"/>
              </a:defRPr>
            </a:lvl3pPr>
            <a:lvl4pPr marL="1600200" indent="-228600">
              <a:defRPr>
                <a:solidFill>
                  <a:schemeClr val="tx1"/>
                </a:solidFill>
                <a:latin typeface="Segoe" pitchFamily="34" charset="0"/>
              </a:defRPr>
            </a:lvl4pPr>
            <a:lvl5pPr marL="2057400" indent="-228600">
              <a:defRPr>
                <a:solidFill>
                  <a:schemeClr val="tx1"/>
                </a:solidFill>
                <a:latin typeface="Segoe" pitchFamily="34" charset="0"/>
              </a:defRPr>
            </a:lvl5pPr>
            <a:lvl6pPr marL="2514600" indent="-228600" defTabSz="912813" fontAlgn="base">
              <a:spcBef>
                <a:spcPct val="0"/>
              </a:spcBef>
              <a:spcAft>
                <a:spcPct val="0"/>
              </a:spcAft>
              <a:defRPr>
                <a:solidFill>
                  <a:schemeClr val="tx1"/>
                </a:solidFill>
                <a:latin typeface="Segoe" pitchFamily="34" charset="0"/>
              </a:defRPr>
            </a:lvl6pPr>
            <a:lvl7pPr marL="2971800" indent="-228600" defTabSz="912813" fontAlgn="base">
              <a:spcBef>
                <a:spcPct val="0"/>
              </a:spcBef>
              <a:spcAft>
                <a:spcPct val="0"/>
              </a:spcAft>
              <a:defRPr>
                <a:solidFill>
                  <a:schemeClr val="tx1"/>
                </a:solidFill>
                <a:latin typeface="Segoe" pitchFamily="34" charset="0"/>
              </a:defRPr>
            </a:lvl7pPr>
            <a:lvl8pPr marL="3429000" indent="-228600" defTabSz="912813" fontAlgn="base">
              <a:spcBef>
                <a:spcPct val="0"/>
              </a:spcBef>
              <a:spcAft>
                <a:spcPct val="0"/>
              </a:spcAft>
              <a:defRPr>
                <a:solidFill>
                  <a:schemeClr val="tx1"/>
                </a:solidFill>
                <a:latin typeface="Segoe" pitchFamily="34" charset="0"/>
              </a:defRPr>
            </a:lvl8pPr>
            <a:lvl9pPr marL="3886200" indent="-228600" defTabSz="912813" fontAlgn="base">
              <a:spcBef>
                <a:spcPct val="0"/>
              </a:spcBef>
              <a:spcAft>
                <a:spcPct val="0"/>
              </a:spcAft>
              <a:defRPr>
                <a:solidFill>
                  <a:schemeClr val="tx1"/>
                </a:solidFill>
                <a:latin typeface="Segoe" pitchFamily="34" charset="0"/>
              </a:defRPr>
            </a:lvl9pPr>
          </a:lstStyle>
          <a:p>
            <a:pPr defTabSz="912813" fontAlgn="base">
              <a:spcBef>
                <a:spcPct val="0"/>
              </a:spcBef>
              <a:spcAft>
                <a:spcPct val="0"/>
              </a:spcAft>
            </a:pPr>
            <a:r>
              <a:rPr lang="en-US">
                <a:solidFill>
                  <a:srgbClr val="000000"/>
                </a:solidFill>
              </a:rPr>
              <a:t>© 2007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pPr defTabSz="912813" fontAlgn="base">
              <a:spcBef>
                <a:spcPct val="0"/>
              </a:spcBef>
              <a:spcAft>
                <a:spcPct val="0"/>
              </a:spcAft>
            </a:pPr>
            <a:endParaRPr lang="en-US"/>
          </a:p>
        </p:txBody>
      </p:sp>
      <p:sp>
        <p:nvSpPr>
          <p:cNvPr id="27655" name="Slide Number Placeholder 6"/>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Segoe" pitchFamily="34" charset="0"/>
              </a:defRPr>
            </a:lvl1pPr>
            <a:lvl2pPr marL="742950" indent="-285750">
              <a:defRPr>
                <a:solidFill>
                  <a:schemeClr val="tx1"/>
                </a:solidFill>
                <a:latin typeface="Segoe" pitchFamily="34" charset="0"/>
              </a:defRPr>
            </a:lvl2pPr>
            <a:lvl3pPr marL="1143000" indent="-228600">
              <a:defRPr>
                <a:solidFill>
                  <a:schemeClr val="tx1"/>
                </a:solidFill>
                <a:latin typeface="Segoe" pitchFamily="34" charset="0"/>
              </a:defRPr>
            </a:lvl3pPr>
            <a:lvl4pPr marL="1600200" indent="-228600">
              <a:defRPr>
                <a:solidFill>
                  <a:schemeClr val="tx1"/>
                </a:solidFill>
                <a:latin typeface="Segoe" pitchFamily="34" charset="0"/>
              </a:defRPr>
            </a:lvl4pPr>
            <a:lvl5pPr marL="2057400" indent="-228600">
              <a:defRPr>
                <a:solidFill>
                  <a:schemeClr val="tx1"/>
                </a:solidFill>
                <a:latin typeface="Segoe" pitchFamily="34" charset="0"/>
              </a:defRPr>
            </a:lvl5pPr>
            <a:lvl6pPr marL="2514600" indent="-228600" defTabSz="912813" fontAlgn="base">
              <a:spcBef>
                <a:spcPct val="0"/>
              </a:spcBef>
              <a:spcAft>
                <a:spcPct val="0"/>
              </a:spcAft>
              <a:defRPr>
                <a:solidFill>
                  <a:schemeClr val="tx1"/>
                </a:solidFill>
                <a:latin typeface="Segoe" pitchFamily="34" charset="0"/>
              </a:defRPr>
            </a:lvl6pPr>
            <a:lvl7pPr marL="2971800" indent="-228600" defTabSz="912813" fontAlgn="base">
              <a:spcBef>
                <a:spcPct val="0"/>
              </a:spcBef>
              <a:spcAft>
                <a:spcPct val="0"/>
              </a:spcAft>
              <a:defRPr>
                <a:solidFill>
                  <a:schemeClr val="tx1"/>
                </a:solidFill>
                <a:latin typeface="Segoe" pitchFamily="34" charset="0"/>
              </a:defRPr>
            </a:lvl7pPr>
            <a:lvl8pPr marL="3429000" indent="-228600" defTabSz="912813" fontAlgn="base">
              <a:spcBef>
                <a:spcPct val="0"/>
              </a:spcBef>
              <a:spcAft>
                <a:spcPct val="0"/>
              </a:spcAft>
              <a:defRPr>
                <a:solidFill>
                  <a:schemeClr val="tx1"/>
                </a:solidFill>
                <a:latin typeface="Segoe" pitchFamily="34" charset="0"/>
              </a:defRPr>
            </a:lvl8pPr>
            <a:lvl9pPr marL="3886200" indent="-228600" defTabSz="912813" fontAlgn="base">
              <a:spcBef>
                <a:spcPct val="0"/>
              </a:spcBef>
              <a:spcAft>
                <a:spcPct val="0"/>
              </a:spcAft>
              <a:defRPr>
                <a:solidFill>
                  <a:schemeClr val="tx1"/>
                </a:solidFill>
                <a:latin typeface="Segoe" pitchFamily="34" charset="0"/>
              </a:defRPr>
            </a:lvl9pPr>
          </a:lstStyle>
          <a:p>
            <a:pPr defTabSz="912813" fontAlgn="base">
              <a:spcBef>
                <a:spcPct val="0"/>
              </a:spcBef>
              <a:spcAft>
                <a:spcPct val="0"/>
              </a:spcAft>
            </a:pPr>
            <a:fld id="{0D43892C-510C-4AD3-8B45-7006B1638144}" type="slidenum">
              <a:rPr lang="en-US">
                <a:latin typeface="Calibri" pitchFamily="34" charset="0"/>
              </a:rPr>
              <a:pPr defTabSz="912813" fontAlgn="base">
                <a:spcBef>
                  <a:spcPct val="0"/>
                </a:spcBef>
                <a:spcAft>
                  <a:spcPct val="0"/>
                </a:spcAft>
              </a:pPr>
              <a:t>1</a:t>
            </a:fld>
            <a:endParaRPr lang="en-US">
              <a:latin typeface="Calibri" pitchFamily="34" charset="0"/>
            </a:endParaRPr>
          </a:p>
        </p:txBody>
      </p:sp>
    </p:spTree>
    <p:extLst>
      <p:ext uri="{BB962C8B-B14F-4D97-AF65-F5344CB8AC3E}">
        <p14:creationId xmlns:p14="http://schemas.microsoft.com/office/powerpoint/2010/main" val="393781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in</a:t>
            </a:r>
            <a:r>
              <a:rPr lang="en-US" baseline="0" dirty="0" smtClean="0"/>
              <a:t> detail about the </a:t>
            </a:r>
            <a:r>
              <a:rPr lang="en-US" baseline="0" dirty="0" err="1" smtClean="0"/>
              <a:t>unsatisfiability</a:t>
            </a:r>
            <a:r>
              <a:rPr lang="en-US" baseline="0" dirty="0" smtClean="0"/>
              <a:t> </a:t>
            </a:r>
            <a:r>
              <a:rPr lang="en-US" baseline="0" smtClean="0"/>
              <a:t>check in Z3</a:t>
            </a:r>
            <a:endParaRPr lang="en-US" dirty="0"/>
          </a:p>
        </p:txBody>
      </p:sp>
      <p:sp>
        <p:nvSpPr>
          <p:cNvPr id="4" name="Slide Number Placeholder 3"/>
          <p:cNvSpPr>
            <a:spLocks noGrp="1"/>
          </p:cNvSpPr>
          <p:nvPr>
            <p:ph type="sldNum" sz="quarter" idx="10"/>
          </p:nvPr>
        </p:nvSpPr>
        <p:spPr/>
        <p:txBody>
          <a:bodyPr/>
          <a:lstStyle/>
          <a:p>
            <a:fld id="{75E6FF32-28F8-4EF5-B688-6D72C7D9B789}" type="slidenum">
              <a:rPr lang="en-US" smtClean="0"/>
              <a:t>43</a:t>
            </a:fld>
            <a:endParaRPr lang="en-US"/>
          </a:p>
        </p:txBody>
      </p:sp>
    </p:spTree>
    <p:extLst>
      <p:ext uri="{BB962C8B-B14F-4D97-AF65-F5344CB8AC3E}">
        <p14:creationId xmlns:p14="http://schemas.microsoft.com/office/powerpoint/2010/main" val="393085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in</a:t>
            </a:r>
            <a:r>
              <a:rPr lang="en-US" baseline="0" dirty="0" smtClean="0"/>
              <a:t> detail about the </a:t>
            </a:r>
            <a:r>
              <a:rPr lang="en-US" baseline="0" dirty="0" err="1" smtClean="0"/>
              <a:t>unsatisfiability</a:t>
            </a:r>
            <a:r>
              <a:rPr lang="en-US" baseline="0" dirty="0" smtClean="0"/>
              <a:t> </a:t>
            </a:r>
            <a:r>
              <a:rPr lang="en-US" baseline="0" smtClean="0"/>
              <a:t>check in Z3</a:t>
            </a:r>
            <a:endParaRPr lang="en-US" dirty="0"/>
          </a:p>
        </p:txBody>
      </p:sp>
      <p:sp>
        <p:nvSpPr>
          <p:cNvPr id="4" name="Slide Number Placeholder 3"/>
          <p:cNvSpPr>
            <a:spLocks noGrp="1"/>
          </p:cNvSpPr>
          <p:nvPr>
            <p:ph type="sldNum" sz="quarter" idx="10"/>
          </p:nvPr>
        </p:nvSpPr>
        <p:spPr/>
        <p:txBody>
          <a:bodyPr/>
          <a:lstStyle/>
          <a:p>
            <a:fld id="{75E6FF32-28F8-4EF5-B688-6D72C7D9B789}" type="slidenum">
              <a:rPr lang="en-US" smtClean="0"/>
              <a:t>44</a:t>
            </a:fld>
            <a:endParaRPr lang="en-US"/>
          </a:p>
        </p:txBody>
      </p:sp>
    </p:spTree>
    <p:extLst>
      <p:ext uri="{BB962C8B-B14F-4D97-AF65-F5344CB8AC3E}">
        <p14:creationId xmlns:p14="http://schemas.microsoft.com/office/powerpoint/2010/main" val="201364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in</a:t>
            </a:r>
            <a:r>
              <a:rPr lang="en-US" baseline="0" dirty="0" smtClean="0"/>
              <a:t> detail about the </a:t>
            </a:r>
            <a:r>
              <a:rPr lang="en-US" baseline="0" dirty="0" err="1" smtClean="0"/>
              <a:t>unsatisfiability</a:t>
            </a:r>
            <a:r>
              <a:rPr lang="en-US" baseline="0" dirty="0" smtClean="0"/>
              <a:t> </a:t>
            </a:r>
            <a:r>
              <a:rPr lang="en-US" baseline="0" smtClean="0"/>
              <a:t>check in Z3</a:t>
            </a:r>
            <a:endParaRPr lang="en-US" dirty="0"/>
          </a:p>
        </p:txBody>
      </p:sp>
      <p:sp>
        <p:nvSpPr>
          <p:cNvPr id="4" name="Slide Number Placeholder 3"/>
          <p:cNvSpPr>
            <a:spLocks noGrp="1"/>
          </p:cNvSpPr>
          <p:nvPr>
            <p:ph type="sldNum" sz="quarter" idx="10"/>
          </p:nvPr>
        </p:nvSpPr>
        <p:spPr/>
        <p:txBody>
          <a:bodyPr/>
          <a:lstStyle/>
          <a:p>
            <a:fld id="{75E6FF32-28F8-4EF5-B688-6D72C7D9B789}" type="slidenum">
              <a:rPr lang="en-US" smtClean="0"/>
              <a:t>45</a:t>
            </a:fld>
            <a:endParaRPr lang="en-US"/>
          </a:p>
        </p:txBody>
      </p:sp>
    </p:spTree>
    <p:extLst>
      <p:ext uri="{BB962C8B-B14F-4D97-AF65-F5344CB8AC3E}">
        <p14:creationId xmlns:p14="http://schemas.microsoft.com/office/powerpoint/2010/main" val="74062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8/14/2015</a:t>
            </a:fld>
            <a:endParaRPr lang="en-US"/>
          </a:p>
        </p:txBody>
      </p:sp>
      <p:sp>
        <p:nvSpPr>
          <p:cNvPr id="5" name="Footer Placeholder 4"/>
          <p:cNvSpPr>
            <a:spLocks noGrp="1"/>
          </p:cNvSpPr>
          <p:nvPr>
            <p:ph type="ftr" sz="quarter" idx="11"/>
          </p:nvPr>
        </p:nvSpPr>
        <p:spPr/>
        <p:txBody>
          <a:bodyPr/>
          <a:lstStyle/>
          <a:p>
            <a:r>
              <a:rPr lang="en-US" dirty="0" smtClean="0"/>
              <a:t>Hello</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20.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80.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81.png"/><Relationship Id="rId4" Type="http://schemas.openxmlformats.org/officeDocument/2006/relationships/image" Target="../media/image170.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smtClean="0"/>
              <a:t>Satisfiability Modulo Theories</a:t>
            </a:r>
            <a:endParaRPr lang="en-US" dirty="0"/>
          </a:p>
        </p:txBody>
      </p:sp>
      <p:sp>
        <p:nvSpPr>
          <p:cNvPr id="11267" name="Subtitle 2"/>
          <p:cNvSpPr>
            <a:spLocks noGrp="1"/>
          </p:cNvSpPr>
          <p:nvPr>
            <p:ph type="subTitle" idx="1"/>
          </p:nvPr>
        </p:nvSpPr>
        <p:spPr/>
        <p:txBody>
          <a:bodyPr>
            <a:normAutofit fontScale="85000" lnSpcReduction="20000"/>
          </a:bodyPr>
          <a:lstStyle/>
          <a:p>
            <a:r>
              <a:rPr lang="en-US" dirty="0" smtClean="0"/>
              <a:t>Nikolaj Bjørner </a:t>
            </a:r>
          </a:p>
          <a:p>
            <a:r>
              <a:rPr lang="en-US" dirty="0" smtClean="0"/>
              <a:t>Microsoft Research</a:t>
            </a:r>
          </a:p>
          <a:p>
            <a:r>
              <a:rPr lang="en-US" dirty="0" err="1" smtClean="0"/>
              <a:t>Marktoberdorf</a:t>
            </a:r>
            <a:r>
              <a:rPr lang="en-US" dirty="0" smtClean="0"/>
              <a:t>  </a:t>
            </a:r>
          </a:p>
          <a:p>
            <a:r>
              <a:rPr lang="en-US" dirty="0" smtClean="0"/>
              <a:t>August 14, 2015</a:t>
            </a:r>
          </a:p>
        </p:txBody>
      </p:sp>
    </p:spTree>
    <p:extLst>
      <p:ext uri="{BB962C8B-B14F-4D97-AF65-F5344CB8AC3E}">
        <p14:creationId xmlns:p14="http://schemas.microsoft.com/office/powerpoint/2010/main" val="3987535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1000" y="169227"/>
            <a:ext cx="8382000" cy="6647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912777" rtl="0" eaLnBrk="0" fontAlgn="base" latinLnBrk="0" hangingPunct="0">
              <a:lnSpc>
                <a:spcPct val="90000"/>
              </a:lnSpc>
              <a:spcBef>
                <a:spcPct val="0"/>
              </a:spcBef>
              <a:spcAft>
                <a:spcPct val="0"/>
              </a:spcAft>
              <a:buNone/>
              <a:defRPr lang="en-US" sz="4800" b="0" kern="1200" cap="none" spc="-30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Calibri" pitchFamily="34" charset="0"/>
                <a:ea typeface="+mn-ea"/>
                <a:cs typeface="Arial" charset="0"/>
              </a:defRPr>
            </a:lvl1pPr>
          </a:lstStyle>
          <a:p>
            <a:pPr marL="0" marR="0" lvl="0" indent="0" algn="ctr" defTabSz="912777" rtl="0" eaLnBrk="0" fontAlgn="base" latinLnBrk="0" hangingPunct="0">
              <a:lnSpc>
                <a:spcPct val="90000"/>
              </a:lnSpc>
              <a:spcBef>
                <a:spcPct val="0"/>
              </a:spcBef>
              <a:spcAft>
                <a:spcPct val="0"/>
              </a:spcAft>
              <a:buClrTx/>
              <a:buSzTx/>
              <a:buFontTx/>
              <a:buNone/>
              <a:tabLst/>
              <a:defRPr/>
            </a:pPr>
            <a:r>
              <a:rPr kumimoji="0" lang="en-US" sz="4800" b="0" i="0" u="none" strike="noStrike" kern="1200" cap="none" spc="-300" normalizeH="0" baseline="0" noProof="0" dirty="0" smtClean="0">
                <a:ln w="3175">
                  <a:noFill/>
                </a:ln>
                <a:solidFill>
                  <a:schemeClr val="tx1"/>
                </a:solidFill>
                <a:effectLst/>
                <a:uLnTx/>
                <a:uFillTx/>
                <a:latin typeface="Calibri" pitchFamily="34" charset="0"/>
                <a:ea typeface="+mn-ea"/>
                <a:cs typeface="Arial" charset="0"/>
              </a:rPr>
              <a:t>Purification</a:t>
            </a:r>
            <a:endParaRPr kumimoji="0" lang="en-US" sz="4800" b="0" i="0" u="none" strike="noStrike" kern="1200" cap="none" spc="-300" normalizeH="0" baseline="0" noProof="0" dirty="0">
              <a:ln w="3175">
                <a:noFill/>
              </a:ln>
              <a:solidFill>
                <a:schemeClr val="tx1"/>
              </a:solidFill>
              <a:effectLst/>
              <a:uLnTx/>
              <a:uFillTx/>
              <a:latin typeface="Calibri" pitchFamily="34" charset="0"/>
              <a:ea typeface="+mn-ea"/>
              <a:cs typeface="Arial" charset="0"/>
            </a:endParaRPr>
          </a:p>
        </p:txBody>
      </p:sp>
      <p:sp>
        <p:nvSpPr>
          <p:cNvPr id="9" name="Content Placeholder 15"/>
          <p:cNvSpPr txBox="1">
            <a:spLocks/>
          </p:cNvSpPr>
          <p:nvPr/>
        </p:nvSpPr>
        <p:spPr>
          <a:xfrm>
            <a:off x="845489" y="1709303"/>
            <a:ext cx="7548284" cy="1151084"/>
          </a:xfrm>
          <a:prstGeom prst="rect">
            <a:avLst/>
          </a:prstGeom>
        </p:spPr>
        <p:txBody>
          <a:bodyPr vert="horz" lIns="0" tIns="0" rIns="0" bIns="0" rtlCol="0">
            <a:spAutoFit/>
          </a:bodyPr>
          <a:lstStyle>
            <a:lvl1pPr marL="384954" indent="-384954" algn="l" defTabSz="914363" rtl="0" eaLnBrk="1" latinLnBrk="0" hangingPunct="1">
              <a:lnSpc>
                <a:spcPct val="90000"/>
              </a:lnSpc>
              <a:spcBef>
                <a:spcPct val="20000"/>
              </a:spcBef>
              <a:buSzPct val="90000"/>
              <a:buFontTx/>
              <a:buBlip>
                <a:blip r:embed="rId2"/>
              </a:buBlip>
              <a:defRPr sz="2800" kern="1200">
                <a:solidFill>
                  <a:schemeClr val="bg1"/>
                </a:solidFill>
                <a:latin typeface="Calibri" pitchFamily="34" charset="0"/>
                <a:ea typeface="+mn-ea"/>
                <a:cs typeface="+mn-cs"/>
              </a:defRPr>
            </a:lvl1pPr>
            <a:lvl2pPr marL="739481" indent="-362465"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2pPr>
            <a:lvl3pPr marL="1101946" indent="-347914"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3pPr>
            <a:lvl4pPr marL="1420756" indent="-318811"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4pPr>
            <a:lvl5pPr marL="1760732" indent="-318811"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Tx/>
              <a:buNone/>
            </a:pPr>
            <a:r>
              <a:rPr lang="en-US" sz="2400" dirty="0" smtClean="0">
                <a:solidFill>
                  <a:srgbClr val="FF0000"/>
                </a:solidFill>
                <a:cs typeface="Calibri" pitchFamily="34" charset="0"/>
                <a:sym typeface="Symbol"/>
              </a:rPr>
              <a:t>It is a different name for our “naming” </a:t>
            </a:r>
            <a:r>
              <a:rPr lang="en-US" sz="2400" dirty="0" err="1" smtClean="0">
                <a:solidFill>
                  <a:srgbClr val="FF0000"/>
                </a:solidFill>
                <a:cs typeface="Calibri" pitchFamily="34" charset="0"/>
                <a:sym typeface="Symbol"/>
              </a:rPr>
              <a:t>subterms</a:t>
            </a:r>
            <a:r>
              <a:rPr lang="en-US" sz="2400" dirty="0" smtClean="0">
                <a:solidFill>
                  <a:srgbClr val="FF0000"/>
                </a:solidFill>
                <a:cs typeface="Calibri" pitchFamily="34" charset="0"/>
                <a:sym typeface="Symbol"/>
              </a:rPr>
              <a:t> procedure.</a:t>
            </a:r>
          </a:p>
          <a:p>
            <a:pPr marL="0" indent="0">
              <a:spcBef>
                <a:spcPts val="600"/>
              </a:spcBef>
              <a:buFontTx/>
              <a:buNone/>
            </a:pPr>
            <a:endParaRPr lang="en-US" sz="2400" dirty="0" smtClean="0">
              <a:cs typeface="Calibri" pitchFamily="34" charset="0"/>
              <a:sym typeface="Symbol"/>
            </a:endParaRPr>
          </a:p>
          <a:p>
            <a:pPr marL="0" indent="0">
              <a:spcBef>
                <a:spcPts val="600"/>
              </a:spcBef>
              <a:buFontTx/>
              <a:buNone/>
            </a:pPr>
            <a:r>
              <a:rPr lang="en-US" sz="2400" dirty="0" smtClean="0">
                <a:solidFill>
                  <a:schemeClr val="tx1"/>
                </a:solidFill>
                <a:cs typeface="Calibri" pitchFamily="34" charset="0"/>
                <a:sym typeface="Symbol"/>
              </a:rPr>
              <a:t>b + 2 = c, f(select(store(a,b,3), c-2)) ≠ f(c-b+1)</a:t>
            </a:r>
          </a:p>
        </p:txBody>
      </p:sp>
      <p:sp>
        <p:nvSpPr>
          <p:cNvPr id="10" name="Down Arrow 9"/>
          <p:cNvSpPr/>
          <p:nvPr/>
        </p:nvSpPr>
        <p:spPr bwMode="auto">
          <a:xfrm>
            <a:off x="3161841" y="2996588"/>
            <a:ext cx="484632" cy="561860"/>
          </a:xfrm>
          <a:prstGeom prst="downArrow">
            <a:avLst/>
          </a:prstGeom>
          <a:gradFill rotWithShape="1">
            <a:gsLst>
              <a:gs pos="0">
                <a:srgbClr val="5782B5">
                  <a:tint val="62000"/>
                  <a:satMod val="180000"/>
                </a:srgbClr>
              </a:gs>
              <a:gs pos="65000">
                <a:srgbClr val="5782B5">
                  <a:tint val="32000"/>
                  <a:satMod val="250000"/>
                </a:srgbClr>
              </a:gs>
              <a:gs pos="100000">
                <a:srgbClr val="5782B5">
                  <a:tint val="23000"/>
                  <a:satMod val="300000"/>
                </a:srgbClr>
              </a:gs>
            </a:gsLst>
            <a:lin ang="16200000" scaled="0"/>
          </a:grad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11" name="Content Placeholder 15"/>
          <p:cNvSpPr txBox="1">
            <a:spLocks/>
          </p:cNvSpPr>
          <p:nvPr/>
        </p:nvSpPr>
        <p:spPr>
          <a:xfrm>
            <a:off x="920771" y="3646435"/>
            <a:ext cx="7548284" cy="1151084"/>
          </a:xfrm>
          <a:prstGeom prst="rect">
            <a:avLst/>
          </a:prstGeom>
        </p:spPr>
        <p:txBody>
          <a:bodyPr vert="horz" lIns="0" tIns="0" rIns="0" bIns="0" rtlCol="0">
            <a:spAutoFit/>
          </a:bodyPr>
          <a:lstStyle/>
          <a:p>
            <a:pPr defTabSz="914363">
              <a:lnSpc>
                <a:spcPct val="90000"/>
              </a:lnSpc>
              <a:spcBef>
                <a:spcPts val="600"/>
              </a:spcBef>
              <a:buSzPct val="90000"/>
            </a:pPr>
            <a:r>
              <a:rPr lang="en-US" sz="2400" dirty="0" smtClean="0">
                <a:solidFill>
                  <a:srgbClr val="000000"/>
                </a:solidFill>
                <a:cs typeface="Calibri" pitchFamily="34" charset="0"/>
                <a:sym typeface="Symbol"/>
              </a:rPr>
              <a:t>b + 2 = c, v</a:t>
            </a:r>
            <a:r>
              <a:rPr lang="en-US" sz="2400" baseline="-25000" dirty="0" smtClean="0">
                <a:solidFill>
                  <a:srgbClr val="000000"/>
                </a:solidFill>
                <a:cs typeface="Calibri" pitchFamily="34" charset="0"/>
                <a:sym typeface="Symbol"/>
              </a:rPr>
              <a:t>6</a:t>
            </a:r>
            <a:r>
              <a:rPr lang="en-US" sz="2400" dirty="0" smtClean="0">
                <a:solidFill>
                  <a:srgbClr val="000000"/>
                </a:solidFill>
                <a:cs typeface="Calibri" pitchFamily="34" charset="0"/>
                <a:sym typeface="Symbol"/>
              </a:rPr>
              <a:t> ≠ v</a:t>
            </a:r>
            <a:r>
              <a:rPr lang="en-US" sz="2400" baseline="-25000" dirty="0" smtClean="0">
                <a:solidFill>
                  <a:srgbClr val="000000"/>
                </a:solidFill>
                <a:cs typeface="Calibri" pitchFamily="34" charset="0"/>
                <a:sym typeface="Symbol"/>
              </a:rPr>
              <a:t>7</a:t>
            </a:r>
            <a:endParaRPr lang="en-US" sz="2400" dirty="0" smtClean="0">
              <a:solidFill>
                <a:srgbClr val="000000"/>
              </a:solidFill>
              <a:cs typeface="Calibri" pitchFamily="34" charset="0"/>
              <a:sym typeface="Symbol"/>
            </a:endParaRPr>
          </a:p>
          <a:p>
            <a:pPr defTabSz="914363">
              <a:lnSpc>
                <a:spcPct val="90000"/>
              </a:lnSpc>
              <a:spcBef>
                <a:spcPts val="600"/>
              </a:spcBef>
              <a:buSzPct val="90000"/>
            </a:pPr>
            <a:r>
              <a:rPr lang="en-US" sz="2400" dirty="0" smtClean="0">
                <a:solidFill>
                  <a:srgbClr val="000000"/>
                </a:solidFill>
                <a:cs typeface="Calibri" pitchFamily="34" charset="0"/>
                <a:sym typeface="Symbol"/>
              </a:rPr>
              <a:t>v</a:t>
            </a:r>
            <a:r>
              <a:rPr lang="en-US" sz="2400" baseline="-25000" dirty="0" smtClean="0">
                <a:solidFill>
                  <a:srgbClr val="000000"/>
                </a:solidFill>
                <a:cs typeface="Calibri" pitchFamily="34" charset="0"/>
                <a:sym typeface="Symbol"/>
              </a:rPr>
              <a:t>1</a:t>
            </a:r>
            <a:r>
              <a:rPr lang="en-US" sz="2400" dirty="0" smtClean="0">
                <a:solidFill>
                  <a:srgbClr val="000000"/>
                </a:solidFill>
                <a:cs typeface="Calibri" pitchFamily="34" charset="0"/>
                <a:sym typeface="Symbol"/>
              </a:rPr>
              <a:t>  3, v</a:t>
            </a:r>
            <a:r>
              <a:rPr lang="en-US" sz="2400" baseline="-25000" dirty="0" smtClean="0">
                <a:solidFill>
                  <a:srgbClr val="000000"/>
                </a:solidFill>
                <a:cs typeface="Calibri" pitchFamily="34" charset="0"/>
                <a:sym typeface="Symbol"/>
              </a:rPr>
              <a:t>2</a:t>
            </a:r>
            <a:r>
              <a:rPr lang="en-US" sz="2400" dirty="0" smtClean="0">
                <a:solidFill>
                  <a:srgbClr val="000000"/>
                </a:solidFill>
                <a:cs typeface="Calibri" pitchFamily="34" charset="0"/>
                <a:sym typeface="Symbol"/>
              </a:rPr>
              <a:t>  store(a, b, v</a:t>
            </a:r>
            <a:r>
              <a:rPr lang="en-US" sz="2400" baseline="-25000" dirty="0" smtClean="0">
                <a:solidFill>
                  <a:srgbClr val="000000"/>
                </a:solidFill>
                <a:cs typeface="Calibri" pitchFamily="34" charset="0"/>
                <a:sym typeface="Symbol"/>
              </a:rPr>
              <a:t>1</a:t>
            </a:r>
            <a:r>
              <a:rPr lang="en-US" sz="2400" dirty="0" smtClean="0">
                <a:solidFill>
                  <a:srgbClr val="000000"/>
                </a:solidFill>
                <a:cs typeface="Calibri" pitchFamily="34" charset="0"/>
                <a:sym typeface="Symbol"/>
              </a:rPr>
              <a:t>), v</a:t>
            </a:r>
            <a:r>
              <a:rPr lang="en-US" sz="2400" baseline="-25000" dirty="0" smtClean="0">
                <a:solidFill>
                  <a:srgbClr val="000000"/>
                </a:solidFill>
                <a:cs typeface="Calibri" pitchFamily="34" charset="0"/>
                <a:sym typeface="Symbol"/>
              </a:rPr>
              <a:t>3</a:t>
            </a:r>
            <a:r>
              <a:rPr lang="en-US" sz="2400" dirty="0" smtClean="0">
                <a:solidFill>
                  <a:srgbClr val="000000"/>
                </a:solidFill>
                <a:cs typeface="Calibri" pitchFamily="34" charset="0"/>
                <a:sym typeface="Symbol"/>
              </a:rPr>
              <a:t>  c-2, v</a:t>
            </a:r>
            <a:r>
              <a:rPr lang="en-US" sz="2400" baseline="-25000" dirty="0" smtClean="0">
                <a:solidFill>
                  <a:srgbClr val="000000"/>
                </a:solidFill>
                <a:cs typeface="Calibri" pitchFamily="34" charset="0"/>
                <a:sym typeface="Symbol"/>
              </a:rPr>
              <a:t>4</a:t>
            </a:r>
            <a:r>
              <a:rPr lang="en-US" sz="2400" dirty="0" smtClean="0">
                <a:solidFill>
                  <a:srgbClr val="000000"/>
                </a:solidFill>
                <a:cs typeface="Calibri" pitchFamily="34" charset="0"/>
                <a:sym typeface="Symbol"/>
              </a:rPr>
              <a:t>  select(v</a:t>
            </a:r>
            <a:r>
              <a:rPr lang="en-US" sz="2400" baseline="-25000" dirty="0" smtClean="0">
                <a:solidFill>
                  <a:srgbClr val="000000"/>
                </a:solidFill>
                <a:cs typeface="Calibri" pitchFamily="34" charset="0"/>
                <a:sym typeface="Symbol"/>
              </a:rPr>
              <a:t>2</a:t>
            </a:r>
            <a:r>
              <a:rPr lang="en-US" sz="2400" dirty="0" smtClean="0">
                <a:solidFill>
                  <a:srgbClr val="000000"/>
                </a:solidFill>
                <a:cs typeface="Calibri" pitchFamily="34" charset="0"/>
                <a:sym typeface="Symbol"/>
              </a:rPr>
              <a:t>, v</a:t>
            </a:r>
            <a:r>
              <a:rPr lang="en-US" sz="2400" baseline="-25000" dirty="0" smtClean="0">
                <a:solidFill>
                  <a:srgbClr val="000000"/>
                </a:solidFill>
                <a:cs typeface="Calibri" pitchFamily="34" charset="0"/>
                <a:sym typeface="Symbol"/>
              </a:rPr>
              <a:t>3</a:t>
            </a:r>
            <a:r>
              <a:rPr lang="en-US" sz="2400" dirty="0" smtClean="0">
                <a:solidFill>
                  <a:srgbClr val="000000"/>
                </a:solidFill>
                <a:cs typeface="Calibri" pitchFamily="34" charset="0"/>
                <a:sym typeface="Symbol"/>
              </a:rPr>
              <a:t>),</a:t>
            </a:r>
          </a:p>
          <a:p>
            <a:pPr defTabSz="914363">
              <a:lnSpc>
                <a:spcPct val="90000"/>
              </a:lnSpc>
              <a:spcBef>
                <a:spcPts val="600"/>
              </a:spcBef>
              <a:buSzPct val="90000"/>
            </a:pPr>
            <a:r>
              <a:rPr lang="en-US" sz="2400" dirty="0" smtClean="0">
                <a:solidFill>
                  <a:srgbClr val="000000"/>
                </a:solidFill>
                <a:cs typeface="Calibri" pitchFamily="34" charset="0"/>
                <a:sym typeface="Symbol"/>
              </a:rPr>
              <a:t>v</a:t>
            </a:r>
            <a:r>
              <a:rPr lang="en-US" sz="2400" baseline="-25000" dirty="0" smtClean="0">
                <a:solidFill>
                  <a:srgbClr val="000000"/>
                </a:solidFill>
                <a:cs typeface="Calibri" pitchFamily="34" charset="0"/>
                <a:sym typeface="Symbol"/>
              </a:rPr>
              <a:t>5</a:t>
            </a:r>
            <a:r>
              <a:rPr lang="en-US" sz="2400" dirty="0" smtClean="0">
                <a:solidFill>
                  <a:srgbClr val="000000"/>
                </a:solidFill>
                <a:cs typeface="Calibri" pitchFamily="34" charset="0"/>
                <a:sym typeface="Symbol"/>
              </a:rPr>
              <a:t>  c-b+1, v</a:t>
            </a:r>
            <a:r>
              <a:rPr lang="en-US" sz="2400" baseline="-25000" dirty="0" smtClean="0">
                <a:solidFill>
                  <a:srgbClr val="000000"/>
                </a:solidFill>
                <a:cs typeface="Calibri" pitchFamily="34" charset="0"/>
                <a:sym typeface="Symbol"/>
              </a:rPr>
              <a:t>6</a:t>
            </a:r>
            <a:r>
              <a:rPr lang="en-US" sz="2400" dirty="0" smtClean="0">
                <a:solidFill>
                  <a:srgbClr val="000000"/>
                </a:solidFill>
                <a:cs typeface="Calibri" pitchFamily="34" charset="0"/>
                <a:sym typeface="Symbol"/>
              </a:rPr>
              <a:t>  f(v</a:t>
            </a:r>
            <a:r>
              <a:rPr lang="en-US" sz="2400" baseline="-25000" dirty="0" smtClean="0">
                <a:solidFill>
                  <a:srgbClr val="000000"/>
                </a:solidFill>
                <a:cs typeface="Calibri" pitchFamily="34" charset="0"/>
                <a:sym typeface="Symbol"/>
              </a:rPr>
              <a:t>4</a:t>
            </a:r>
            <a:r>
              <a:rPr lang="en-US" sz="2400" dirty="0" smtClean="0">
                <a:solidFill>
                  <a:srgbClr val="000000"/>
                </a:solidFill>
                <a:cs typeface="Calibri" pitchFamily="34" charset="0"/>
                <a:sym typeface="Symbol"/>
              </a:rPr>
              <a:t>), v</a:t>
            </a:r>
            <a:r>
              <a:rPr lang="en-US" sz="2400" baseline="-25000" dirty="0" smtClean="0">
                <a:solidFill>
                  <a:srgbClr val="000000"/>
                </a:solidFill>
                <a:cs typeface="Calibri" pitchFamily="34" charset="0"/>
                <a:sym typeface="Symbol"/>
              </a:rPr>
              <a:t>7</a:t>
            </a:r>
            <a:r>
              <a:rPr lang="en-US" sz="2400" dirty="0" smtClean="0">
                <a:solidFill>
                  <a:srgbClr val="000000"/>
                </a:solidFill>
                <a:cs typeface="Calibri" pitchFamily="34" charset="0"/>
                <a:sym typeface="Symbol"/>
              </a:rPr>
              <a:t>  f(v</a:t>
            </a:r>
            <a:r>
              <a:rPr lang="en-US" sz="2400" baseline="-25000" dirty="0" smtClean="0">
                <a:solidFill>
                  <a:srgbClr val="000000"/>
                </a:solidFill>
                <a:cs typeface="Calibri" pitchFamily="34" charset="0"/>
                <a:sym typeface="Symbol"/>
              </a:rPr>
              <a:t>5</a:t>
            </a:r>
            <a:r>
              <a:rPr lang="en-US" sz="2400" dirty="0" smtClean="0">
                <a:solidFill>
                  <a:srgbClr val="000000"/>
                </a:solidFill>
                <a:cs typeface="Calibri" pitchFamily="34" charset="0"/>
                <a:sym typeface="Symbol"/>
              </a:rPr>
              <a:t>) </a:t>
            </a:r>
            <a:endParaRPr lang="en-US" sz="2400" dirty="0" smtClean="0">
              <a:solidFill>
                <a:srgbClr val="FF0000"/>
              </a:solidFill>
              <a:cs typeface="Calibri" pitchFamily="34" charset="0"/>
              <a:sym typeface="Symbol"/>
            </a:endParaRPr>
          </a:p>
        </p:txBody>
      </p:sp>
      <p:sp>
        <p:nvSpPr>
          <p:cNvPr id="12" name="Down Arrow 11"/>
          <p:cNvSpPr/>
          <p:nvPr/>
        </p:nvSpPr>
        <p:spPr bwMode="auto">
          <a:xfrm>
            <a:off x="3160005" y="4911687"/>
            <a:ext cx="484632" cy="561860"/>
          </a:xfrm>
          <a:prstGeom prst="downArrow">
            <a:avLst/>
          </a:prstGeom>
          <a:gradFill rotWithShape="1">
            <a:gsLst>
              <a:gs pos="0">
                <a:srgbClr val="5782B5">
                  <a:tint val="62000"/>
                  <a:satMod val="180000"/>
                </a:srgbClr>
              </a:gs>
              <a:gs pos="65000">
                <a:srgbClr val="5782B5">
                  <a:tint val="32000"/>
                  <a:satMod val="250000"/>
                </a:srgbClr>
              </a:gs>
              <a:gs pos="100000">
                <a:srgbClr val="5782B5">
                  <a:tint val="23000"/>
                  <a:satMod val="300000"/>
                </a:srgbClr>
              </a:gs>
            </a:gsLst>
            <a:lin ang="16200000" scaled="0"/>
          </a:grad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13" name="Content Placeholder 15"/>
          <p:cNvSpPr txBox="1">
            <a:spLocks/>
          </p:cNvSpPr>
          <p:nvPr/>
        </p:nvSpPr>
        <p:spPr>
          <a:xfrm>
            <a:off x="918935" y="5561534"/>
            <a:ext cx="7548284" cy="1151084"/>
          </a:xfrm>
          <a:prstGeom prst="rect">
            <a:avLst/>
          </a:prstGeom>
        </p:spPr>
        <p:txBody>
          <a:bodyPr vert="horz" lIns="0" tIns="0" rIns="0" bIns="0" rtlCol="0">
            <a:spAutoFit/>
          </a:bodyPr>
          <a:lstStyle/>
          <a:p>
            <a:pPr defTabSz="914363">
              <a:lnSpc>
                <a:spcPct val="90000"/>
              </a:lnSpc>
              <a:spcBef>
                <a:spcPts val="600"/>
              </a:spcBef>
              <a:buSzPct val="90000"/>
            </a:pPr>
            <a:r>
              <a:rPr lang="en-US" sz="2400" dirty="0" smtClean="0">
                <a:solidFill>
                  <a:srgbClr val="FF0000"/>
                </a:solidFill>
                <a:cs typeface="Calibri" pitchFamily="34" charset="0"/>
                <a:sym typeface="Symbol"/>
              </a:rPr>
              <a:t>b + 2 = c, v</a:t>
            </a:r>
            <a:r>
              <a:rPr lang="en-US" sz="2400" baseline="-25000" dirty="0" smtClean="0">
                <a:solidFill>
                  <a:srgbClr val="FF0000"/>
                </a:solidFill>
                <a:cs typeface="Calibri" pitchFamily="34" charset="0"/>
                <a:sym typeface="Symbol"/>
              </a:rPr>
              <a:t>1</a:t>
            </a:r>
            <a:r>
              <a:rPr lang="en-US" sz="2400" dirty="0" smtClean="0">
                <a:solidFill>
                  <a:srgbClr val="FF0000"/>
                </a:solidFill>
                <a:cs typeface="Calibri" pitchFamily="34" charset="0"/>
                <a:sym typeface="Symbol"/>
              </a:rPr>
              <a:t>  3, v</a:t>
            </a:r>
            <a:r>
              <a:rPr lang="en-US" sz="2400" baseline="-25000" dirty="0" smtClean="0">
                <a:solidFill>
                  <a:srgbClr val="FF0000"/>
                </a:solidFill>
                <a:cs typeface="Calibri" pitchFamily="34" charset="0"/>
                <a:sym typeface="Symbol"/>
              </a:rPr>
              <a:t>3</a:t>
            </a:r>
            <a:r>
              <a:rPr lang="en-US" sz="2400" dirty="0" smtClean="0">
                <a:solidFill>
                  <a:srgbClr val="FF0000"/>
                </a:solidFill>
                <a:cs typeface="Calibri" pitchFamily="34" charset="0"/>
                <a:sym typeface="Symbol"/>
              </a:rPr>
              <a:t>  c-2, v</a:t>
            </a:r>
            <a:r>
              <a:rPr lang="en-US" sz="2400" baseline="-25000" dirty="0" smtClean="0">
                <a:solidFill>
                  <a:srgbClr val="FF0000"/>
                </a:solidFill>
                <a:cs typeface="Calibri" pitchFamily="34" charset="0"/>
                <a:sym typeface="Symbol"/>
              </a:rPr>
              <a:t>5</a:t>
            </a:r>
            <a:r>
              <a:rPr lang="en-US" sz="2400" dirty="0" smtClean="0">
                <a:solidFill>
                  <a:srgbClr val="FF0000"/>
                </a:solidFill>
                <a:cs typeface="Calibri" pitchFamily="34" charset="0"/>
                <a:sym typeface="Symbol"/>
              </a:rPr>
              <a:t>  c-b+1,</a:t>
            </a:r>
          </a:p>
          <a:p>
            <a:pPr defTabSz="914363">
              <a:lnSpc>
                <a:spcPct val="90000"/>
              </a:lnSpc>
              <a:spcBef>
                <a:spcPts val="600"/>
              </a:spcBef>
              <a:buSzPct val="90000"/>
            </a:pPr>
            <a:r>
              <a:rPr lang="en-US" sz="2400" dirty="0" smtClean="0">
                <a:solidFill>
                  <a:srgbClr val="5782B5">
                    <a:lumMod val="75000"/>
                  </a:srgbClr>
                </a:solidFill>
                <a:cs typeface="Calibri" pitchFamily="34" charset="0"/>
                <a:sym typeface="Symbol"/>
              </a:rPr>
              <a:t>v</a:t>
            </a:r>
            <a:r>
              <a:rPr lang="en-US" sz="2400" baseline="-25000" dirty="0" smtClean="0">
                <a:solidFill>
                  <a:srgbClr val="5782B5">
                    <a:lumMod val="75000"/>
                  </a:srgbClr>
                </a:solidFill>
                <a:cs typeface="Calibri" pitchFamily="34" charset="0"/>
                <a:sym typeface="Symbol"/>
              </a:rPr>
              <a:t>2</a:t>
            </a:r>
            <a:r>
              <a:rPr lang="en-US" sz="2400" dirty="0" smtClean="0">
                <a:solidFill>
                  <a:srgbClr val="5782B5">
                    <a:lumMod val="75000"/>
                  </a:srgbClr>
                </a:solidFill>
                <a:cs typeface="Calibri" pitchFamily="34" charset="0"/>
                <a:sym typeface="Symbol"/>
              </a:rPr>
              <a:t>  store(a, b, v</a:t>
            </a:r>
            <a:r>
              <a:rPr lang="en-US" sz="2400" baseline="-25000" dirty="0" smtClean="0">
                <a:solidFill>
                  <a:srgbClr val="5782B5">
                    <a:lumMod val="75000"/>
                  </a:srgbClr>
                </a:solidFill>
                <a:cs typeface="Calibri" pitchFamily="34" charset="0"/>
                <a:sym typeface="Symbol"/>
              </a:rPr>
              <a:t>1</a:t>
            </a:r>
            <a:r>
              <a:rPr lang="en-US" sz="2400" dirty="0" smtClean="0">
                <a:solidFill>
                  <a:srgbClr val="5782B5">
                    <a:lumMod val="75000"/>
                  </a:srgbClr>
                </a:solidFill>
                <a:cs typeface="Calibri" pitchFamily="34" charset="0"/>
                <a:sym typeface="Symbol"/>
              </a:rPr>
              <a:t>), v</a:t>
            </a:r>
            <a:r>
              <a:rPr lang="en-US" sz="2400" baseline="-25000" dirty="0" smtClean="0">
                <a:solidFill>
                  <a:srgbClr val="5782B5">
                    <a:lumMod val="75000"/>
                  </a:srgbClr>
                </a:solidFill>
                <a:cs typeface="Calibri" pitchFamily="34" charset="0"/>
                <a:sym typeface="Symbol"/>
              </a:rPr>
              <a:t>4</a:t>
            </a:r>
            <a:r>
              <a:rPr lang="en-US" sz="2400" dirty="0" smtClean="0">
                <a:solidFill>
                  <a:srgbClr val="5782B5">
                    <a:lumMod val="75000"/>
                  </a:srgbClr>
                </a:solidFill>
                <a:cs typeface="Calibri" pitchFamily="34" charset="0"/>
                <a:sym typeface="Symbol"/>
              </a:rPr>
              <a:t>  select(v</a:t>
            </a:r>
            <a:r>
              <a:rPr lang="en-US" sz="2400" baseline="-25000" dirty="0" smtClean="0">
                <a:solidFill>
                  <a:srgbClr val="5782B5">
                    <a:lumMod val="75000"/>
                  </a:srgbClr>
                </a:solidFill>
                <a:cs typeface="Calibri" pitchFamily="34" charset="0"/>
                <a:sym typeface="Symbol"/>
              </a:rPr>
              <a:t>2</a:t>
            </a:r>
            <a:r>
              <a:rPr lang="en-US" sz="2400" dirty="0" smtClean="0">
                <a:solidFill>
                  <a:srgbClr val="5782B5">
                    <a:lumMod val="75000"/>
                  </a:srgbClr>
                </a:solidFill>
                <a:cs typeface="Calibri" pitchFamily="34" charset="0"/>
                <a:sym typeface="Symbol"/>
              </a:rPr>
              <a:t>, v</a:t>
            </a:r>
            <a:r>
              <a:rPr lang="en-US" sz="2400" baseline="-25000" dirty="0" smtClean="0">
                <a:solidFill>
                  <a:srgbClr val="5782B5">
                    <a:lumMod val="75000"/>
                  </a:srgbClr>
                </a:solidFill>
                <a:cs typeface="Calibri" pitchFamily="34" charset="0"/>
                <a:sym typeface="Symbol"/>
              </a:rPr>
              <a:t>3</a:t>
            </a:r>
            <a:r>
              <a:rPr lang="en-US" sz="2400" dirty="0" smtClean="0">
                <a:solidFill>
                  <a:srgbClr val="5782B5">
                    <a:lumMod val="75000"/>
                  </a:srgbClr>
                </a:solidFill>
                <a:cs typeface="Calibri" pitchFamily="34" charset="0"/>
                <a:sym typeface="Symbol"/>
              </a:rPr>
              <a:t>),</a:t>
            </a:r>
          </a:p>
          <a:p>
            <a:pPr defTabSz="914363">
              <a:lnSpc>
                <a:spcPct val="90000"/>
              </a:lnSpc>
              <a:spcBef>
                <a:spcPts val="600"/>
              </a:spcBef>
              <a:buSzPct val="90000"/>
            </a:pPr>
            <a:r>
              <a:rPr lang="en-US" sz="2400" dirty="0" smtClean="0">
                <a:solidFill>
                  <a:srgbClr val="00B050"/>
                </a:solidFill>
                <a:cs typeface="Calibri" pitchFamily="34" charset="0"/>
                <a:sym typeface="Symbol"/>
              </a:rPr>
              <a:t>v</a:t>
            </a:r>
            <a:r>
              <a:rPr lang="en-US" sz="2400" baseline="-25000" dirty="0" smtClean="0">
                <a:solidFill>
                  <a:srgbClr val="00B050"/>
                </a:solidFill>
                <a:cs typeface="Calibri" pitchFamily="34" charset="0"/>
                <a:sym typeface="Symbol"/>
              </a:rPr>
              <a:t>6</a:t>
            </a:r>
            <a:r>
              <a:rPr lang="en-US" sz="2400" dirty="0" smtClean="0">
                <a:solidFill>
                  <a:srgbClr val="00B050"/>
                </a:solidFill>
                <a:cs typeface="Calibri" pitchFamily="34" charset="0"/>
                <a:sym typeface="Symbol"/>
              </a:rPr>
              <a:t>  f(v</a:t>
            </a:r>
            <a:r>
              <a:rPr lang="en-US" sz="2400" baseline="-25000" dirty="0" smtClean="0">
                <a:solidFill>
                  <a:srgbClr val="00B050"/>
                </a:solidFill>
                <a:cs typeface="Calibri" pitchFamily="34" charset="0"/>
                <a:sym typeface="Symbol"/>
              </a:rPr>
              <a:t>4</a:t>
            </a:r>
            <a:r>
              <a:rPr lang="en-US" sz="2400" dirty="0" smtClean="0">
                <a:solidFill>
                  <a:srgbClr val="00B050"/>
                </a:solidFill>
                <a:cs typeface="Calibri" pitchFamily="34" charset="0"/>
                <a:sym typeface="Symbol"/>
              </a:rPr>
              <a:t>), v</a:t>
            </a:r>
            <a:r>
              <a:rPr lang="en-US" sz="2400" baseline="-25000" dirty="0" smtClean="0">
                <a:solidFill>
                  <a:srgbClr val="00B050"/>
                </a:solidFill>
                <a:cs typeface="Calibri" pitchFamily="34" charset="0"/>
                <a:sym typeface="Symbol"/>
              </a:rPr>
              <a:t>7</a:t>
            </a:r>
            <a:r>
              <a:rPr lang="en-US" sz="2400" dirty="0" smtClean="0">
                <a:solidFill>
                  <a:srgbClr val="00B050"/>
                </a:solidFill>
                <a:cs typeface="Calibri" pitchFamily="34" charset="0"/>
                <a:sym typeface="Symbol"/>
              </a:rPr>
              <a:t>  f(v</a:t>
            </a:r>
            <a:r>
              <a:rPr lang="en-US" sz="2400" baseline="-25000" dirty="0" smtClean="0">
                <a:solidFill>
                  <a:srgbClr val="00B050"/>
                </a:solidFill>
                <a:cs typeface="Calibri" pitchFamily="34" charset="0"/>
                <a:sym typeface="Symbol"/>
              </a:rPr>
              <a:t>5</a:t>
            </a:r>
            <a:r>
              <a:rPr lang="en-US" sz="2400" dirty="0" smtClean="0">
                <a:solidFill>
                  <a:srgbClr val="00B050"/>
                </a:solidFill>
                <a:cs typeface="Calibri" pitchFamily="34" charset="0"/>
                <a:sym typeface="Symbol"/>
              </a:rPr>
              <a:t>), v</a:t>
            </a:r>
            <a:r>
              <a:rPr lang="en-US" sz="2400" baseline="-25000" dirty="0" smtClean="0">
                <a:solidFill>
                  <a:srgbClr val="00B050"/>
                </a:solidFill>
                <a:cs typeface="Calibri" pitchFamily="34" charset="0"/>
                <a:sym typeface="Symbol"/>
              </a:rPr>
              <a:t>6</a:t>
            </a:r>
            <a:r>
              <a:rPr lang="en-US" sz="2400" dirty="0" smtClean="0">
                <a:solidFill>
                  <a:srgbClr val="00B050"/>
                </a:solidFill>
                <a:cs typeface="Calibri" pitchFamily="34" charset="0"/>
                <a:sym typeface="Symbol"/>
              </a:rPr>
              <a:t> ≠ v</a:t>
            </a:r>
            <a:r>
              <a:rPr lang="en-US" sz="2400" baseline="-25000" dirty="0" smtClean="0">
                <a:solidFill>
                  <a:srgbClr val="00B050"/>
                </a:solidFill>
                <a:cs typeface="Calibri" pitchFamily="34" charset="0"/>
                <a:sym typeface="Symbol"/>
              </a:rPr>
              <a:t>7</a:t>
            </a:r>
            <a:r>
              <a:rPr lang="en-US" sz="2400" dirty="0" smtClean="0">
                <a:solidFill>
                  <a:srgbClr val="00B050"/>
                </a:solidFill>
                <a:cs typeface="Calibri" pitchFamily="34" charset="0"/>
                <a:sym typeface="Symbol"/>
              </a:rPr>
              <a:t> </a:t>
            </a:r>
          </a:p>
        </p:txBody>
      </p:sp>
    </p:spTree>
    <p:extLst>
      <p:ext uri="{BB962C8B-B14F-4D97-AF65-F5344CB8AC3E}">
        <p14:creationId xmlns:p14="http://schemas.microsoft.com/office/powerpoint/2010/main" val="2551331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69227"/>
            <a:ext cx="8382000" cy="6647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Stably Infinite Theories</a:t>
            </a:r>
            <a:endParaRPr lang="en-US" dirty="0"/>
          </a:p>
        </p:txBody>
      </p:sp>
      <p:sp>
        <p:nvSpPr>
          <p:cNvPr id="3" name="Content Placeholder 15"/>
          <p:cNvSpPr txBox="1">
            <a:spLocks/>
          </p:cNvSpPr>
          <p:nvPr/>
        </p:nvSpPr>
        <p:spPr>
          <a:xfrm>
            <a:off x="845489" y="1709303"/>
            <a:ext cx="7548284" cy="230216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2400" smtClean="0">
                <a:solidFill>
                  <a:srgbClr val="FF0000"/>
                </a:solidFill>
                <a:cs typeface="Calibri" pitchFamily="34" charset="0"/>
                <a:sym typeface="Symbol"/>
              </a:rPr>
              <a:t>A theory is stably infinite if every satisfiable QFF is satisfiable in an infinite model.</a:t>
            </a:r>
          </a:p>
          <a:p>
            <a:pPr marL="0" indent="0">
              <a:spcBef>
                <a:spcPts val="600"/>
              </a:spcBef>
              <a:buFont typeface="Arial" pitchFamily="34" charset="0"/>
              <a:buNone/>
            </a:pPr>
            <a:endParaRPr lang="en-US" sz="2400" smtClean="0">
              <a:solidFill>
                <a:srgbClr val="FF0000"/>
              </a:solidFill>
              <a:cs typeface="Calibri" pitchFamily="34" charset="0"/>
              <a:sym typeface="Symbol"/>
            </a:endParaRPr>
          </a:p>
          <a:p>
            <a:pPr marL="0" indent="0">
              <a:spcBef>
                <a:spcPts val="600"/>
              </a:spcBef>
              <a:buFont typeface="Arial" pitchFamily="34" charset="0"/>
              <a:buNone/>
            </a:pPr>
            <a:r>
              <a:rPr lang="en-US" sz="2400" smtClean="0">
                <a:cs typeface="Calibri" pitchFamily="34" charset="0"/>
                <a:sym typeface="Symbol"/>
              </a:rPr>
              <a:t>EUF and arithmetic are stably infinite.</a:t>
            </a:r>
          </a:p>
          <a:p>
            <a:pPr marL="0" indent="0">
              <a:spcBef>
                <a:spcPts val="600"/>
              </a:spcBef>
              <a:buFont typeface="Arial" pitchFamily="34" charset="0"/>
              <a:buNone/>
            </a:pPr>
            <a:endParaRPr lang="en-US" sz="2400" smtClean="0">
              <a:cs typeface="Calibri" pitchFamily="34" charset="0"/>
              <a:sym typeface="Symbol"/>
            </a:endParaRPr>
          </a:p>
          <a:p>
            <a:pPr marL="0" indent="0">
              <a:spcBef>
                <a:spcPts val="600"/>
              </a:spcBef>
              <a:buFont typeface="Arial" pitchFamily="34" charset="0"/>
              <a:buNone/>
            </a:pPr>
            <a:r>
              <a:rPr lang="en-US" sz="2400" smtClean="0">
                <a:cs typeface="Calibri" pitchFamily="34" charset="0"/>
                <a:sym typeface="Symbol"/>
              </a:rPr>
              <a:t>Bit-vectors are not.</a:t>
            </a:r>
            <a:endParaRPr lang="en-US" sz="2400" dirty="0" smtClean="0">
              <a:cs typeface="Calibri" pitchFamily="34" charset="0"/>
              <a:sym typeface="Symbol"/>
            </a:endParaRPr>
          </a:p>
        </p:txBody>
      </p:sp>
    </p:spTree>
    <p:extLst>
      <p:ext uri="{BB962C8B-B14F-4D97-AF65-F5344CB8AC3E}">
        <p14:creationId xmlns:p14="http://schemas.microsoft.com/office/powerpoint/2010/main" val="1406806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69227"/>
            <a:ext cx="8382000" cy="6647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Important Result</a:t>
            </a:r>
            <a:endParaRPr lang="en-US" dirty="0"/>
          </a:p>
        </p:txBody>
      </p:sp>
      <p:sp>
        <p:nvSpPr>
          <p:cNvPr id="5" name="Content Placeholder 15"/>
          <p:cNvSpPr txBox="1">
            <a:spLocks/>
          </p:cNvSpPr>
          <p:nvPr/>
        </p:nvSpPr>
        <p:spPr>
          <a:xfrm>
            <a:off x="812438" y="2072859"/>
            <a:ext cx="7548284" cy="6647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2400" b="1" smtClean="0">
                <a:solidFill>
                  <a:srgbClr val="FF0000"/>
                </a:solidFill>
                <a:cs typeface="Calibri" pitchFamily="34" charset="0"/>
                <a:sym typeface="Symbol"/>
              </a:rPr>
              <a:t>The union of two consistent, disjoint, stably infinite theories is consistent.</a:t>
            </a:r>
            <a:endParaRPr lang="en-US" sz="2400" b="1" dirty="0" smtClean="0">
              <a:solidFill>
                <a:srgbClr val="FF0000"/>
              </a:solidFill>
              <a:cs typeface="Calibri" pitchFamily="34" charset="0"/>
              <a:sym typeface="Symbol"/>
            </a:endParaRPr>
          </a:p>
        </p:txBody>
      </p:sp>
    </p:spTree>
    <p:extLst>
      <p:ext uri="{BB962C8B-B14F-4D97-AF65-F5344CB8AC3E}">
        <p14:creationId xmlns:p14="http://schemas.microsoft.com/office/powerpoint/2010/main" val="1400055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69227"/>
            <a:ext cx="8382000" cy="6647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Convexity</a:t>
            </a:r>
            <a:endParaRPr lang="en-US" dirty="0"/>
          </a:p>
        </p:txBody>
      </p:sp>
      <p:sp>
        <p:nvSpPr>
          <p:cNvPr id="3" name="Content Placeholder 15"/>
          <p:cNvSpPr txBox="1">
            <a:spLocks/>
          </p:cNvSpPr>
          <p:nvPr/>
        </p:nvSpPr>
        <p:spPr>
          <a:xfrm>
            <a:off x="812438" y="1775400"/>
            <a:ext cx="7548284" cy="25321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2400" smtClean="0">
                <a:cs typeface="Calibri" pitchFamily="34" charset="0"/>
                <a:sym typeface="Symbol"/>
              </a:rPr>
              <a:t>A theory</a:t>
            </a:r>
            <a:r>
              <a:rPr lang="en-US" sz="2400" smtClean="0">
                <a:solidFill>
                  <a:srgbClr val="FF0000"/>
                </a:solidFill>
                <a:cs typeface="Calibri" pitchFamily="34" charset="0"/>
                <a:sym typeface="Symbol"/>
              </a:rPr>
              <a:t> T </a:t>
            </a:r>
            <a:r>
              <a:rPr lang="en-US" sz="2400" smtClean="0">
                <a:cs typeface="Calibri" pitchFamily="34" charset="0"/>
                <a:sym typeface="Symbol"/>
              </a:rPr>
              <a:t>is </a:t>
            </a:r>
            <a:r>
              <a:rPr lang="en-US" sz="2400" smtClean="0">
                <a:solidFill>
                  <a:srgbClr val="FF0000"/>
                </a:solidFill>
                <a:cs typeface="Calibri" pitchFamily="34" charset="0"/>
                <a:sym typeface="Symbol"/>
              </a:rPr>
              <a:t>convex </a:t>
            </a:r>
            <a:r>
              <a:rPr lang="en-US" sz="2400" smtClean="0">
                <a:cs typeface="Calibri" pitchFamily="34" charset="0"/>
                <a:sym typeface="Symbol"/>
              </a:rPr>
              <a:t>iff</a:t>
            </a:r>
          </a:p>
          <a:p>
            <a:pPr marL="0" indent="0">
              <a:spcBef>
                <a:spcPts val="600"/>
              </a:spcBef>
              <a:buFont typeface="Arial" pitchFamily="34" charset="0"/>
              <a:buNone/>
            </a:pPr>
            <a:r>
              <a:rPr lang="en-US" sz="2400" smtClean="0">
                <a:cs typeface="Calibri" pitchFamily="34" charset="0"/>
                <a:sym typeface="Symbol"/>
              </a:rPr>
              <a:t> 	for all finite sets S of literals and</a:t>
            </a:r>
          </a:p>
          <a:p>
            <a:pPr marL="0" indent="0">
              <a:spcBef>
                <a:spcPts val="600"/>
              </a:spcBef>
              <a:buFont typeface="Arial" pitchFamily="34" charset="0"/>
              <a:buNone/>
            </a:pPr>
            <a:r>
              <a:rPr lang="en-US" sz="2400" smtClean="0">
                <a:cs typeface="Calibri" pitchFamily="34" charset="0"/>
                <a:sym typeface="Symbol"/>
              </a:rPr>
              <a:t>	for all a</a:t>
            </a:r>
            <a:r>
              <a:rPr lang="en-US" sz="2400" baseline="-25000" smtClean="0">
                <a:cs typeface="Calibri" pitchFamily="34" charset="0"/>
                <a:sym typeface="Symbol"/>
              </a:rPr>
              <a:t>1</a:t>
            </a:r>
            <a:r>
              <a:rPr lang="en-US" sz="2400" smtClean="0">
                <a:cs typeface="Calibri" pitchFamily="34" charset="0"/>
                <a:sym typeface="Symbol"/>
              </a:rPr>
              <a:t> = b</a:t>
            </a:r>
            <a:r>
              <a:rPr lang="en-US" sz="2400" baseline="-25000" smtClean="0">
                <a:cs typeface="Calibri" pitchFamily="34" charset="0"/>
                <a:sym typeface="Symbol"/>
              </a:rPr>
              <a:t>1</a:t>
            </a:r>
            <a:r>
              <a:rPr lang="en-US" sz="2400" smtClean="0">
                <a:cs typeface="Calibri" pitchFamily="34" charset="0"/>
                <a:sym typeface="Symbol"/>
              </a:rPr>
              <a:t> …  a</a:t>
            </a:r>
            <a:r>
              <a:rPr lang="en-US" sz="2400" baseline="-25000" smtClean="0">
                <a:cs typeface="Calibri" pitchFamily="34" charset="0"/>
                <a:sym typeface="Symbol"/>
              </a:rPr>
              <a:t>n</a:t>
            </a:r>
            <a:r>
              <a:rPr lang="en-US" sz="2400" smtClean="0">
                <a:cs typeface="Calibri" pitchFamily="34" charset="0"/>
                <a:sym typeface="Symbol"/>
              </a:rPr>
              <a:t> = b</a:t>
            </a:r>
            <a:r>
              <a:rPr lang="en-US" sz="2400" baseline="-25000" smtClean="0">
                <a:cs typeface="Calibri" pitchFamily="34" charset="0"/>
                <a:sym typeface="Symbol"/>
              </a:rPr>
              <a:t>n</a:t>
            </a:r>
            <a:endParaRPr lang="en-US" sz="2400" smtClean="0">
              <a:cs typeface="Calibri" pitchFamily="34" charset="0"/>
              <a:sym typeface="Symbol"/>
            </a:endParaRPr>
          </a:p>
          <a:p>
            <a:pPr marL="0" indent="0">
              <a:spcBef>
                <a:spcPts val="600"/>
              </a:spcBef>
              <a:buFont typeface="Arial" pitchFamily="34" charset="0"/>
              <a:buNone/>
            </a:pPr>
            <a:r>
              <a:rPr lang="en-US" sz="2400" smtClean="0">
                <a:cs typeface="Calibri" pitchFamily="34" charset="0"/>
                <a:sym typeface="Symbol"/>
              </a:rPr>
              <a:t>		S implies a</a:t>
            </a:r>
            <a:r>
              <a:rPr lang="en-US" sz="2400" baseline="-25000" smtClean="0">
                <a:cs typeface="Calibri" pitchFamily="34" charset="0"/>
                <a:sym typeface="Symbol"/>
              </a:rPr>
              <a:t>1</a:t>
            </a:r>
            <a:r>
              <a:rPr lang="en-US" sz="2400" smtClean="0">
                <a:cs typeface="Calibri" pitchFamily="34" charset="0"/>
                <a:sym typeface="Symbol"/>
              </a:rPr>
              <a:t> = b</a:t>
            </a:r>
            <a:r>
              <a:rPr lang="en-US" sz="2400" baseline="-25000" smtClean="0">
                <a:cs typeface="Calibri" pitchFamily="34" charset="0"/>
                <a:sym typeface="Symbol"/>
              </a:rPr>
              <a:t>1</a:t>
            </a:r>
            <a:r>
              <a:rPr lang="en-US" sz="2400" smtClean="0">
                <a:cs typeface="Calibri" pitchFamily="34" charset="0"/>
                <a:sym typeface="Symbol"/>
              </a:rPr>
              <a:t> …  a</a:t>
            </a:r>
            <a:r>
              <a:rPr lang="en-US" sz="2400" baseline="-25000" smtClean="0">
                <a:cs typeface="Calibri" pitchFamily="34" charset="0"/>
                <a:sym typeface="Symbol"/>
              </a:rPr>
              <a:t>n</a:t>
            </a:r>
            <a:r>
              <a:rPr lang="en-US" sz="2400" smtClean="0">
                <a:cs typeface="Calibri" pitchFamily="34" charset="0"/>
                <a:sym typeface="Symbol"/>
              </a:rPr>
              <a:t> = b</a:t>
            </a:r>
            <a:r>
              <a:rPr lang="en-US" sz="2400" baseline="-25000" smtClean="0">
                <a:cs typeface="Calibri" pitchFamily="34" charset="0"/>
                <a:sym typeface="Symbol"/>
              </a:rPr>
              <a:t>n </a:t>
            </a:r>
          </a:p>
          <a:p>
            <a:pPr marL="0" indent="0">
              <a:spcBef>
                <a:spcPts val="600"/>
              </a:spcBef>
              <a:buFont typeface="Arial" pitchFamily="34" charset="0"/>
              <a:buNone/>
            </a:pPr>
            <a:r>
              <a:rPr lang="en-US" sz="2400" baseline="-25000" smtClean="0">
                <a:cs typeface="Calibri" pitchFamily="34" charset="0"/>
                <a:sym typeface="Symbol"/>
              </a:rPr>
              <a:t>		</a:t>
            </a:r>
            <a:r>
              <a:rPr lang="en-US" sz="2400" smtClean="0">
                <a:cs typeface="Calibri" pitchFamily="34" charset="0"/>
                <a:sym typeface="Symbol"/>
              </a:rPr>
              <a:t>iff  </a:t>
            </a:r>
          </a:p>
          <a:p>
            <a:pPr marL="0" indent="0">
              <a:spcBef>
                <a:spcPts val="600"/>
              </a:spcBef>
              <a:buFont typeface="Arial" pitchFamily="34" charset="0"/>
              <a:buNone/>
            </a:pPr>
            <a:r>
              <a:rPr lang="en-US" sz="2400" smtClean="0">
                <a:cs typeface="Calibri" pitchFamily="34" charset="0"/>
                <a:sym typeface="Symbol"/>
              </a:rPr>
              <a:t>		S implies a</a:t>
            </a:r>
            <a:r>
              <a:rPr lang="en-US" sz="2400" baseline="-25000" smtClean="0">
                <a:cs typeface="Calibri" pitchFamily="34" charset="0"/>
                <a:sym typeface="Symbol"/>
              </a:rPr>
              <a:t>i</a:t>
            </a:r>
            <a:r>
              <a:rPr lang="en-US" sz="2400" smtClean="0">
                <a:cs typeface="Calibri" pitchFamily="34" charset="0"/>
                <a:sym typeface="Symbol"/>
              </a:rPr>
              <a:t> = b</a:t>
            </a:r>
            <a:r>
              <a:rPr lang="en-US" sz="2400" baseline="-25000" smtClean="0">
                <a:cs typeface="Calibri" pitchFamily="34" charset="0"/>
                <a:sym typeface="Symbol"/>
              </a:rPr>
              <a:t>i</a:t>
            </a:r>
            <a:r>
              <a:rPr lang="en-US" sz="2400" smtClean="0">
                <a:cs typeface="Calibri" pitchFamily="34" charset="0"/>
                <a:sym typeface="Symbol"/>
              </a:rPr>
              <a:t> for some  1  i  n</a:t>
            </a:r>
          </a:p>
          <a:p>
            <a:pPr marL="0" indent="0">
              <a:spcBef>
                <a:spcPts val="600"/>
              </a:spcBef>
              <a:buFont typeface="Arial" pitchFamily="34" charset="0"/>
              <a:buNone/>
            </a:pPr>
            <a:endParaRPr lang="en-US" sz="2400" dirty="0" smtClean="0">
              <a:cs typeface="Calibri" pitchFamily="34" charset="0"/>
              <a:sym typeface="Symbol"/>
            </a:endParaRPr>
          </a:p>
        </p:txBody>
      </p:sp>
    </p:spTree>
    <p:extLst>
      <p:ext uri="{BB962C8B-B14F-4D97-AF65-F5344CB8AC3E}">
        <p14:creationId xmlns:p14="http://schemas.microsoft.com/office/powerpoint/2010/main" val="3893737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69227"/>
            <a:ext cx="8382000" cy="6647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Convexity: Results</a:t>
            </a:r>
            <a:endParaRPr lang="en-US" dirty="0"/>
          </a:p>
        </p:txBody>
      </p:sp>
      <p:sp>
        <p:nvSpPr>
          <p:cNvPr id="3" name="Content Placeholder 15"/>
          <p:cNvSpPr txBox="1">
            <a:spLocks/>
          </p:cNvSpPr>
          <p:nvPr/>
        </p:nvSpPr>
        <p:spPr>
          <a:xfrm>
            <a:off x="812438" y="1775400"/>
            <a:ext cx="7548284" cy="23791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2400" smtClean="0">
                <a:cs typeface="Calibri" pitchFamily="34" charset="0"/>
                <a:sym typeface="Symbol"/>
              </a:rPr>
              <a:t>Every convex theory with non trivial models is stably infinite.</a:t>
            </a:r>
          </a:p>
          <a:p>
            <a:pPr marL="0" indent="0">
              <a:spcBef>
                <a:spcPts val="600"/>
              </a:spcBef>
              <a:buFont typeface="Arial" pitchFamily="34" charset="0"/>
              <a:buNone/>
            </a:pPr>
            <a:endParaRPr lang="en-US" sz="2400" smtClean="0">
              <a:cs typeface="Calibri" pitchFamily="34" charset="0"/>
              <a:sym typeface="Symbol"/>
            </a:endParaRPr>
          </a:p>
          <a:p>
            <a:pPr marL="0" indent="0">
              <a:spcBef>
                <a:spcPts val="600"/>
              </a:spcBef>
              <a:buFont typeface="Arial" pitchFamily="34" charset="0"/>
              <a:buNone/>
            </a:pPr>
            <a:r>
              <a:rPr lang="en-US" sz="2400" smtClean="0">
                <a:cs typeface="Calibri" pitchFamily="34" charset="0"/>
                <a:sym typeface="Symbol"/>
              </a:rPr>
              <a:t>All </a:t>
            </a:r>
            <a:r>
              <a:rPr lang="en-US" sz="2400" smtClean="0">
                <a:solidFill>
                  <a:srgbClr val="FF0000"/>
                </a:solidFill>
                <a:cs typeface="Calibri" pitchFamily="34" charset="0"/>
                <a:sym typeface="Symbol"/>
              </a:rPr>
              <a:t>Horn equational</a:t>
            </a:r>
            <a:r>
              <a:rPr lang="en-US" sz="2400" smtClean="0">
                <a:cs typeface="Calibri" pitchFamily="34" charset="0"/>
                <a:sym typeface="Symbol"/>
              </a:rPr>
              <a:t> theories are convex.</a:t>
            </a:r>
          </a:p>
          <a:p>
            <a:pPr marL="0" indent="0">
              <a:spcBef>
                <a:spcPts val="600"/>
              </a:spcBef>
              <a:buFont typeface="Arial" pitchFamily="34" charset="0"/>
              <a:buNone/>
            </a:pPr>
            <a:r>
              <a:rPr lang="en-US" sz="2400" smtClean="0">
                <a:cs typeface="Calibri" pitchFamily="34" charset="0"/>
                <a:sym typeface="Symbol"/>
              </a:rPr>
              <a:t>	formulas of the form s</a:t>
            </a:r>
            <a:r>
              <a:rPr lang="en-US" sz="2400" baseline="-25000" smtClean="0">
                <a:cs typeface="Calibri" pitchFamily="34" charset="0"/>
                <a:sym typeface="Symbol"/>
              </a:rPr>
              <a:t>1</a:t>
            </a:r>
            <a:r>
              <a:rPr lang="en-US" sz="2400" smtClean="0">
                <a:cs typeface="Calibri" pitchFamily="34" charset="0"/>
                <a:sym typeface="Symbol"/>
              </a:rPr>
              <a:t> ≠ r</a:t>
            </a:r>
            <a:r>
              <a:rPr lang="en-US" sz="2400" baseline="-25000" smtClean="0">
                <a:cs typeface="Calibri" pitchFamily="34" charset="0"/>
                <a:sym typeface="Symbol"/>
              </a:rPr>
              <a:t>1</a:t>
            </a:r>
            <a:r>
              <a:rPr lang="en-US" sz="2400" smtClean="0">
                <a:cs typeface="Calibri" pitchFamily="34" charset="0"/>
                <a:sym typeface="Symbol"/>
              </a:rPr>
              <a:t> …  s</a:t>
            </a:r>
            <a:r>
              <a:rPr lang="en-US" sz="2400" baseline="-25000" smtClean="0">
                <a:cs typeface="Calibri" pitchFamily="34" charset="0"/>
                <a:sym typeface="Symbol"/>
              </a:rPr>
              <a:t>n</a:t>
            </a:r>
            <a:r>
              <a:rPr lang="en-US" sz="2400" smtClean="0">
                <a:cs typeface="Calibri" pitchFamily="34" charset="0"/>
                <a:sym typeface="Symbol"/>
              </a:rPr>
              <a:t> ≠ r</a:t>
            </a:r>
            <a:r>
              <a:rPr lang="en-US" sz="2400" baseline="-25000" smtClean="0">
                <a:cs typeface="Calibri" pitchFamily="34" charset="0"/>
                <a:sym typeface="Symbol"/>
              </a:rPr>
              <a:t>n</a:t>
            </a:r>
            <a:r>
              <a:rPr lang="en-US" sz="2400" smtClean="0">
                <a:cs typeface="Calibri" pitchFamily="34" charset="0"/>
                <a:sym typeface="Symbol"/>
              </a:rPr>
              <a:t>  t = t’</a:t>
            </a:r>
          </a:p>
          <a:p>
            <a:pPr marL="0" indent="0">
              <a:spcBef>
                <a:spcPts val="600"/>
              </a:spcBef>
              <a:buFont typeface="Arial" pitchFamily="34" charset="0"/>
              <a:buNone/>
            </a:pPr>
            <a:r>
              <a:rPr lang="en-US" sz="2400" baseline="-25000" smtClean="0">
                <a:cs typeface="Calibri" pitchFamily="34" charset="0"/>
                <a:sym typeface="Symbol"/>
              </a:rPr>
              <a:t> </a:t>
            </a:r>
            <a:r>
              <a:rPr lang="en-US" sz="2400" smtClean="0">
                <a:cs typeface="Calibri" pitchFamily="34" charset="0"/>
                <a:sym typeface="Symbol"/>
              </a:rPr>
              <a:t>	</a:t>
            </a:r>
          </a:p>
          <a:p>
            <a:pPr marL="0" indent="0">
              <a:spcBef>
                <a:spcPts val="600"/>
              </a:spcBef>
              <a:buFont typeface="Arial" pitchFamily="34" charset="0"/>
              <a:buNone/>
            </a:pPr>
            <a:r>
              <a:rPr lang="en-US" sz="2400" smtClean="0">
                <a:solidFill>
                  <a:srgbClr val="FF0000"/>
                </a:solidFill>
                <a:cs typeface="Calibri" pitchFamily="34" charset="0"/>
                <a:sym typeface="Symbol"/>
              </a:rPr>
              <a:t>Linear rational arithmetic </a:t>
            </a:r>
            <a:r>
              <a:rPr lang="en-US" sz="2400" smtClean="0">
                <a:cs typeface="Calibri" pitchFamily="34" charset="0"/>
                <a:sym typeface="Symbol"/>
              </a:rPr>
              <a:t>is convex.</a:t>
            </a:r>
            <a:endParaRPr lang="en-US" sz="2400" dirty="0" smtClean="0">
              <a:cs typeface="Calibri" pitchFamily="34" charset="0"/>
              <a:sym typeface="Symbol"/>
            </a:endParaRPr>
          </a:p>
        </p:txBody>
      </p:sp>
    </p:spTree>
    <p:extLst>
      <p:ext uri="{BB962C8B-B14F-4D97-AF65-F5344CB8AC3E}">
        <p14:creationId xmlns:p14="http://schemas.microsoft.com/office/powerpoint/2010/main" val="2929279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69227"/>
            <a:ext cx="8382000" cy="6647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Convexity: Negative Results</a:t>
            </a:r>
            <a:endParaRPr lang="en-US" dirty="0"/>
          </a:p>
        </p:txBody>
      </p:sp>
      <p:sp>
        <p:nvSpPr>
          <p:cNvPr id="3" name="Content Placeholder 15"/>
          <p:cNvSpPr txBox="1">
            <a:spLocks/>
          </p:cNvSpPr>
          <p:nvPr/>
        </p:nvSpPr>
        <p:spPr>
          <a:xfrm>
            <a:off x="812438" y="1775400"/>
            <a:ext cx="7548284" cy="44258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2400" dirty="0" smtClean="0">
                <a:cs typeface="Calibri" pitchFamily="34" charset="0"/>
                <a:sym typeface="Symbol"/>
              </a:rPr>
              <a:t>Linear integer arithmetic is not convex</a:t>
            </a:r>
          </a:p>
          <a:p>
            <a:pPr marL="0" indent="0">
              <a:spcBef>
                <a:spcPts val="600"/>
              </a:spcBef>
              <a:buFont typeface="Arial" pitchFamily="34" charset="0"/>
              <a:buNone/>
            </a:pPr>
            <a:r>
              <a:rPr lang="en-US" sz="2400" dirty="0" smtClean="0">
                <a:cs typeface="Calibri" pitchFamily="34" charset="0"/>
                <a:sym typeface="Symbol"/>
              </a:rPr>
              <a:t>	 1  a  2, b = 1, c = 2  implies a = b  a = c</a:t>
            </a:r>
          </a:p>
          <a:p>
            <a:pPr marL="0" indent="0">
              <a:spcBef>
                <a:spcPts val="600"/>
              </a:spcBef>
              <a:buFont typeface="Arial" pitchFamily="34" charset="0"/>
              <a:buNone/>
            </a:pPr>
            <a:endParaRPr lang="en-US" sz="2400" dirty="0" smtClean="0">
              <a:cs typeface="Calibri" pitchFamily="34" charset="0"/>
              <a:sym typeface="Symbol"/>
            </a:endParaRPr>
          </a:p>
          <a:p>
            <a:pPr marL="0" indent="0">
              <a:spcBef>
                <a:spcPts val="600"/>
              </a:spcBef>
              <a:buFont typeface="Arial" pitchFamily="34" charset="0"/>
              <a:buNone/>
            </a:pPr>
            <a:r>
              <a:rPr lang="en-US" sz="2400" dirty="0" smtClean="0">
                <a:cs typeface="Calibri" pitchFamily="34" charset="0"/>
                <a:sym typeface="Symbol"/>
              </a:rPr>
              <a:t>Nonlinear arithmetic</a:t>
            </a:r>
          </a:p>
          <a:p>
            <a:pPr marL="0" indent="0">
              <a:spcBef>
                <a:spcPts val="600"/>
              </a:spcBef>
              <a:buFont typeface="Arial" pitchFamily="34" charset="0"/>
              <a:buNone/>
            </a:pPr>
            <a:r>
              <a:rPr lang="en-US" sz="2400" dirty="0" smtClean="0">
                <a:cs typeface="Calibri" pitchFamily="34" charset="0"/>
                <a:sym typeface="Symbol"/>
              </a:rPr>
              <a:t>	a</a:t>
            </a:r>
            <a:r>
              <a:rPr lang="en-US" sz="2400" baseline="30000" dirty="0" smtClean="0">
                <a:cs typeface="Calibri" pitchFamily="34" charset="0"/>
                <a:sym typeface="Symbol"/>
              </a:rPr>
              <a:t>2</a:t>
            </a:r>
            <a:r>
              <a:rPr lang="en-US" sz="2400" dirty="0" smtClean="0">
                <a:cs typeface="Calibri" pitchFamily="34" charset="0"/>
                <a:sym typeface="Symbol"/>
              </a:rPr>
              <a:t> = 1, b = 1, c = -1 implies a = b  a = c</a:t>
            </a:r>
          </a:p>
          <a:p>
            <a:pPr marL="0" indent="0">
              <a:spcBef>
                <a:spcPts val="600"/>
              </a:spcBef>
              <a:buFont typeface="Arial" pitchFamily="34" charset="0"/>
              <a:buNone/>
            </a:pPr>
            <a:endParaRPr lang="en-US" sz="2400" dirty="0" smtClean="0">
              <a:cs typeface="Calibri" pitchFamily="34" charset="0"/>
              <a:sym typeface="Symbol"/>
            </a:endParaRPr>
          </a:p>
          <a:p>
            <a:pPr marL="0" indent="0">
              <a:spcBef>
                <a:spcPts val="600"/>
              </a:spcBef>
              <a:buFont typeface="Arial" pitchFamily="34" charset="0"/>
              <a:buNone/>
            </a:pPr>
            <a:r>
              <a:rPr lang="en-US" sz="2400" dirty="0" smtClean="0">
                <a:cs typeface="Calibri" pitchFamily="34" charset="0"/>
                <a:sym typeface="Symbol"/>
              </a:rPr>
              <a:t>Theory of bit-vectors</a:t>
            </a:r>
          </a:p>
          <a:p>
            <a:pPr marL="0" indent="0">
              <a:spcBef>
                <a:spcPts val="600"/>
              </a:spcBef>
              <a:buFont typeface="Arial" pitchFamily="34" charset="0"/>
              <a:buNone/>
            </a:pPr>
            <a:endParaRPr lang="en-US" sz="2400" dirty="0" smtClean="0">
              <a:cs typeface="Calibri" pitchFamily="34" charset="0"/>
              <a:sym typeface="Symbol"/>
            </a:endParaRPr>
          </a:p>
          <a:p>
            <a:pPr marL="0" indent="0">
              <a:spcBef>
                <a:spcPts val="600"/>
              </a:spcBef>
              <a:buFont typeface="Arial" pitchFamily="34" charset="0"/>
              <a:buNone/>
            </a:pPr>
            <a:r>
              <a:rPr lang="en-US" sz="2400" dirty="0" smtClean="0">
                <a:cs typeface="Calibri" pitchFamily="34" charset="0"/>
                <a:sym typeface="Symbol"/>
              </a:rPr>
              <a:t>Theory of arrays</a:t>
            </a:r>
          </a:p>
          <a:p>
            <a:pPr marL="0" indent="0">
              <a:spcBef>
                <a:spcPts val="600"/>
              </a:spcBef>
              <a:buFont typeface="Arial" pitchFamily="34" charset="0"/>
              <a:buNone/>
            </a:pPr>
            <a:r>
              <a:rPr lang="en-US" sz="2400" dirty="0" smtClean="0">
                <a:cs typeface="Calibri" pitchFamily="34" charset="0"/>
                <a:sym typeface="Symbol"/>
              </a:rPr>
              <a:t>	c</a:t>
            </a:r>
            <a:r>
              <a:rPr lang="en-US" sz="2400" baseline="-25000" dirty="0" smtClean="0">
                <a:cs typeface="Calibri" pitchFamily="34" charset="0"/>
                <a:sym typeface="Symbol"/>
              </a:rPr>
              <a:t>1</a:t>
            </a:r>
            <a:r>
              <a:rPr lang="en-US" sz="2400" dirty="0" smtClean="0">
                <a:cs typeface="Calibri" pitchFamily="34" charset="0"/>
                <a:sym typeface="Symbol"/>
              </a:rPr>
              <a:t> = select(store(a, </a:t>
            </a:r>
            <a:r>
              <a:rPr lang="en-US" sz="2400" dirty="0" err="1" smtClean="0">
                <a:cs typeface="Calibri" pitchFamily="34" charset="0"/>
                <a:sym typeface="Symbol"/>
              </a:rPr>
              <a:t>i</a:t>
            </a:r>
            <a:r>
              <a:rPr lang="en-US" sz="2400" dirty="0" smtClean="0">
                <a:cs typeface="Calibri" pitchFamily="34" charset="0"/>
                <a:sym typeface="Symbol"/>
              </a:rPr>
              <a:t>, c</a:t>
            </a:r>
            <a:r>
              <a:rPr lang="en-US" sz="2400" baseline="-25000" dirty="0" smtClean="0">
                <a:cs typeface="Calibri" pitchFamily="34" charset="0"/>
                <a:sym typeface="Symbol"/>
              </a:rPr>
              <a:t>2</a:t>
            </a:r>
            <a:r>
              <a:rPr lang="en-US" sz="2400" dirty="0" smtClean="0">
                <a:cs typeface="Calibri" pitchFamily="34" charset="0"/>
                <a:sym typeface="Symbol"/>
              </a:rPr>
              <a:t>), j), c</a:t>
            </a:r>
            <a:r>
              <a:rPr lang="en-US" sz="2400" baseline="-25000" dirty="0" smtClean="0">
                <a:cs typeface="Calibri" pitchFamily="34" charset="0"/>
                <a:sym typeface="Symbol"/>
              </a:rPr>
              <a:t>3</a:t>
            </a:r>
            <a:r>
              <a:rPr lang="en-US" sz="2400" dirty="0" smtClean="0">
                <a:cs typeface="Calibri" pitchFamily="34" charset="0"/>
                <a:sym typeface="Symbol"/>
              </a:rPr>
              <a:t> = select(a, j)</a:t>
            </a:r>
          </a:p>
          <a:p>
            <a:pPr marL="0" indent="0">
              <a:spcBef>
                <a:spcPts val="600"/>
              </a:spcBef>
              <a:buFont typeface="Arial" pitchFamily="34" charset="0"/>
              <a:buNone/>
            </a:pPr>
            <a:r>
              <a:rPr lang="en-US" sz="2400" dirty="0" smtClean="0">
                <a:cs typeface="Calibri" pitchFamily="34" charset="0"/>
                <a:sym typeface="Symbol"/>
              </a:rPr>
              <a:t>	implies c</a:t>
            </a:r>
            <a:r>
              <a:rPr lang="en-US" sz="2400" baseline="-25000" dirty="0" smtClean="0">
                <a:cs typeface="Calibri" pitchFamily="34" charset="0"/>
                <a:sym typeface="Symbol"/>
              </a:rPr>
              <a:t>1</a:t>
            </a:r>
            <a:r>
              <a:rPr lang="en-US" sz="2400" dirty="0" smtClean="0">
                <a:cs typeface="Calibri" pitchFamily="34" charset="0"/>
                <a:sym typeface="Symbol"/>
              </a:rPr>
              <a:t> = c</a:t>
            </a:r>
            <a:r>
              <a:rPr lang="en-US" sz="2400" baseline="-25000" dirty="0" smtClean="0">
                <a:cs typeface="Calibri" pitchFamily="34" charset="0"/>
                <a:sym typeface="Symbol"/>
              </a:rPr>
              <a:t>2</a:t>
            </a:r>
            <a:r>
              <a:rPr lang="en-US" sz="2400" dirty="0" smtClean="0">
                <a:cs typeface="Calibri" pitchFamily="34" charset="0"/>
                <a:sym typeface="Symbol"/>
              </a:rPr>
              <a:t>  c</a:t>
            </a:r>
            <a:r>
              <a:rPr lang="en-US" sz="2400" baseline="-25000" dirty="0" smtClean="0">
                <a:cs typeface="Calibri" pitchFamily="34" charset="0"/>
                <a:sym typeface="Symbol"/>
              </a:rPr>
              <a:t>1</a:t>
            </a:r>
            <a:r>
              <a:rPr lang="en-US" sz="2400" dirty="0" smtClean="0">
                <a:cs typeface="Calibri" pitchFamily="34" charset="0"/>
                <a:sym typeface="Symbol"/>
              </a:rPr>
              <a:t> = c</a:t>
            </a:r>
            <a:r>
              <a:rPr lang="en-US" sz="2400" baseline="-25000" dirty="0" smtClean="0">
                <a:cs typeface="Calibri" pitchFamily="34" charset="0"/>
                <a:sym typeface="Symbol"/>
              </a:rPr>
              <a:t>3</a:t>
            </a:r>
          </a:p>
        </p:txBody>
      </p:sp>
    </p:spTree>
    <p:extLst>
      <p:ext uri="{BB962C8B-B14F-4D97-AF65-F5344CB8AC3E}">
        <p14:creationId xmlns:p14="http://schemas.microsoft.com/office/powerpoint/2010/main" val="2673638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69227"/>
            <a:ext cx="8382000" cy="6647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Combination of non-convex theories</a:t>
            </a:r>
            <a:endParaRPr lang="en-US" dirty="0"/>
          </a:p>
        </p:txBody>
      </p:sp>
      <p:sp>
        <p:nvSpPr>
          <p:cNvPr id="3" name="Content Placeholder 15"/>
          <p:cNvSpPr txBox="1">
            <a:spLocks/>
          </p:cNvSpPr>
          <p:nvPr/>
        </p:nvSpPr>
        <p:spPr>
          <a:xfrm>
            <a:off x="812438" y="1775400"/>
            <a:ext cx="7548284" cy="31977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2400" smtClean="0">
                <a:cs typeface="Calibri" pitchFamily="34" charset="0"/>
                <a:sym typeface="Symbol"/>
              </a:rPr>
              <a:t>EUF is convex (O(n log n))</a:t>
            </a:r>
          </a:p>
          <a:p>
            <a:pPr marL="0" indent="0">
              <a:spcBef>
                <a:spcPts val="600"/>
              </a:spcBef>
              <a:buFont typeface="Arial" pitchFamily="34" charset="0"/>
              <a:buNone/>
            </a:pPr>
            <a:r>
              <a:rPr lang="en-US" sz="2400" smtClean="0">
                <a:cs typeface="Calibri" pitchFamily="34" charset="0"/>
                <a:sym typeface="Symbol"/>
              </a:rPr>
              <a:t>IDL is non-convex (O(nm))</a:t>
            </a:r>
          </a:p>
          <a:p>
            <a:pPr marL="0" indent="0">
              <a:spcBef>
                <a:spcPts val="600"/>
              </a:spcBef>
              <a:buFont typeface="Arial" pitchFamily="34" charset="0"/>
              <a:buNone/>
            </a:pPr>
            <a:endParaRPr lang="en-US" sz="2400" smtClean="0">
              <a:cs typeface="Calibri" pitchFamily="34" charset="0"/>
              <a:sym typeface="Symbol"/>
            </a:endParaRPr>
          </a:p>
          <a:p>
            <a:pPr marL="0" indent="0">
              <a:spcBef>
                <a:spcPts val="600"/>
              </a:spcBef>
              <a:buFont typeface="Arial" pitchFamily="34" charset="0"/>
              <a:buNone/>
            </a:pPr>
            <a:r>
              <a:rPr lang="en-US" sz="2400" smtClean="0">
                <a:solidFill>
                  <a:srgbClr val="FF0000"/>
                </a:solidFill>
                <a:cs typeface="Calibri" pitchFamily="34" charset="0"/>
                <a:sym typeface="Symbol"/>
              </a:rPr>
              <a:t>EUF  IDL is NP-Complete</a:t>
            </a:r>
          </a:p>
          <a:p>
            <a:pPr marL="0" indent="0">
              <a:spcBef>
                <a:spcPts val="600"/>
              </a:spcBef>
              <a:buFont typeface="Arial" pitchFamily="34" charset="0"/>
              <a:buNone/>
            </a:pPr>
            <a:r>
              <a:rPr lang="en-US" sz="2400" smtClean="0">
                <a:cs typeface="Calibri" pitchFamily="34" charset="0"/>
                <a:sym typeface="Symbol"/>
              </a:rPr>
              <a:t>	Reduce 3CNF to </a:t>
            </a:r>
            <a:r>
              <a:rPr lang="en-US" sz="2400" smtClean="0">
                <a:solidFill>
                  <a:srgbClr val="FF0000"/>
                </a:solidFill>
                <a:cs typeface="Calibri" pitchFamily="34" charset="0"/>
                <a:sym typeface="Symbol"/>
              </a:rPr>
              <a:t>EUF  IDL</a:t>
            </a:r>
            <a:endParaRPr lang="en-US" sz="2400" smtClean="0">
              <a:cs typeface="Calibri" pitchFamily="34" charset="0"/>
              <a:sym typeface="Symbol"/>
            </a:endParaRPr>
          </a:p>
          <a:p>
            <a:pPr marL="0" indent="0">
              <a:spcBef>
                <a:spcPts val="600"/>
              </a:spcBef>
              <a:buFont typeface="Arial" pitchFamily="34" charset="0"/>
              <a:buNone/>
            </a:pPr>
            <a:r>
              <a:rPr lang="en-US" sz="2400" smtClean="0">
                <a:cs typeface="Calibri" pitchFamily="34" charset="0"/>
                <a:sym typeface="Symbol"/>
              </a:rPr>
              <a:t>	For each boolean variable p</a:t>
            </a:r>
            <a:r>
              <a:rPr lang="en-US" sz="2400" baseline="-25000" smtClean="0">
                <a:cs typeface="Calibri" pitchFamily="34" charset="0"/>
                <a:sym typeface="Symbol"/>
              </a:rPr>
              <a:t>i</a:t>
            </a:r>
            <a:r>
              <a:rPr lang="en-US" sz="2400" smtClean="0">
                <a:cs typeface="Calibri" pitchFamily="34" charset="0"/>
                <a:sym typeface="Symbol"/>
              </a:rPr>
              <a:t> add 0  a</a:t>
            </a:r>
            <a:r>
              <a:rPr lang="en-US" sz="2400" baseline="-25000" smtClean="0">
                <a:cs typeface="Calibri" pitchFamily="34" charset="0"/>
                <a:sym typeface="Symbol"/>
              </a:rPr>
              <a:t>i</a:t>
            </a:r>
            <a:r>
              <a:rPr lang="en-US" sz="2400" smtClean="0">
                <a:cs typeface="Calibri" pitchFamily="34" charset="0"/>
                <a:sym typeface="Symbol"/>
              </a:rPr>
              <a:t>  1</a:t>
            </a:r>
          </a:p>
          <a:p>
            <a:pPr marL="0" indent="0">
              <a:spcBef>
                <a:spcPts val="600"/>
              </a:spcBef>
              <a:buFont typeface="Arial" pitchFamily="34" charset="0"/>
              <a:buNone/>
            </a:pPr>
            <a:r>
              <a:rPr lang="en-US" sz="2400" smtClean="0">
                <a:cs typeface="Calibri" pitchFamily="34" charset="0"/>
                <a:sym typeface="Symbol"/>
              </a:rPr>
              <a:t>	For each clause p</a:t>
            </a:r>
            <a:r>
              <a:rPr lang="en-US" sz="2400" baseline="-25000" smtClean="0">
                <a:cs typeface="Calibri" pitchFamily="34" charset="0"/>
                <a:sym typeface="Symbol"/>
              </a:rPr>
              <a:t>1 </a:t>
            </a:r>
            <a:r>
              <a:rPr lang="en-US" sz="2400" smtClean="0">
                <a:cs typeface="Calibri" pitchFamily="34" charset="0"/>
                <a:sym typeface="Symbol"/>
              </a:rPr>
              <a:t> p</a:t>
            </a:r>
            <a:r>
              <a:rPr lang="en-US" sz="2400" baseline="-25000" smtClean="0">
                <a:cs typeface="Calibri" pitchFamily="34" charset="0"/>
                <a:sym typeface="Symbol"/>
              </a:rPr>
              <a:t>2 </a:t>
            </a:r>
            <a:r>
              <a:rPr lang="en-US" sz="2400" smtClean="0">
                <a:cs typeface="Calibri" pitchFamily="34" charset="0"/>
                <a:sym typeface="Symbol"/>
              </a:rPr>
              <a:t> p</a:t>
            </a:r>
            <a:r>
              <a:rPr lang="en-US" sz="2400" baseline="-25000" smtClean="0">
                <a:cs typeface="Calibri" pitchFamily="34" charset="0"/>
                <a:sym typeface="Symbol"/>
              </a:rPr>
              <a:t>3 </a:t>
            </a:r>
            <a:r>
              <a:rPr lang="en-US" sz="2400" smtClean="0">
                <a:cs typeface="Calibri" pitchFamily="34" charset="0"/>
                <a:sym typeface="Symbol"/>
              </a:rPr>
              <a:t>add </a:t>
            </a:r>
          </a:p>
          <a:p>
            <a:pPr marL="0" indent="0">
              <a:spcBef>
                <a:spcPts val="600"/>
              </a:spcBef>
              <a:buFont typeface="Arial" pitchFamily="34" charset="0"/>
              <a:buNone/>
            </a:pPr>
            <a:r>
              <a:rPr lang="en-US" sz="2400" smtClean="0">
                <a:cs typeface="Calibri" pitchFamily="34" charset="0"/>
                <a:sym typeface="Symbol"/>
              </a:rPr>
              <a:t>		f(a</a:t>
            </a:r>
            <a:r>
              <a:rPr lang="en-US" sz="2400" baseline="-25000" smtClean="0">
                <a:cs typeface="Calibri" pitchFamily="34" charset="0"/>
                <a:sym typeface="Symbol"/>
              </a:rPr>
              <a:t>1</a:t>
            </a:r>
            <a:r>
              <a:rPr lang="en-US" sz="2400" smtClean="0">
                <a:cs typeface="Calibri" pitchFamily="34" charset="0"/>
                <a:sym typeface="Symbol"/>
              </a:rPr>
              <a:t>, a</a:t>
            </a:r>
            <a:r>
              <a:rPr lang="en-US" sz="2400" baseline="-25000" smtClean="0">
                <a:cs typeface="Calibri" pitchFamily="34" charset="0"/>
                <a:sym typeface="Symbol"/>
              </a:rPr>
              <a:t>2</a:t>
            </a:r>
            <a:r>
              <a:rPr lang="en-US" sz="2400" smtClean="0">
                <a:cs typeface="Calibri" pitchFamily="34" charset="0"/>
                <a:sym typeface="Symbol"/>
              </a:rPr>
              <a:t>, a</a:t>
            </a:r>
            <a:r>
              <a:rPr lang="en-US" sz="2400" baseline="-25000" smtClean="0">
                <a:cs typeface="Calibri" pitchFamily="34" charset="0"/>
                <a:sym typeface="Symbol"/>
              </a:rPr>
              <a:t>3</a:t>
            </a:r>
            <a:r>
              <a:rPr lang="en-US" sz="2400" smtClean="0">
                <a:cs typeface="Calibri" pitchFamily="34" charset="0"/>
                <a:sym typeface="Symbol"/>
              </a:rPr>
              <a:t>) ≠ f(0, 1, 0)</a:t>
            </a:r>
            <a:endParaRPr lang="en-US" sz="2400" dirty="0" smtClean="0">
              <a:cs typeface="Calibri" pitchFamily="34" charset="0"/>
              <a:sym typeface="Symbol"/>
            </a:endParaRPr>
          </a:p>
        </p:txBody>
      </p:sp>
    </p:spTree>
    <p:extLst>
      <p:ext uri="{BB962C8B-B14F-4D97-AF65-F5344CB8AC3E}">
        <p14:creationId xmlns:p14="http://schemas.microsoft.com/office/powerpoint/2010/main" val="3415363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169614" y="1885389"/>
            <a:ext cx="6715125" cy="3714750"/>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smtClean="0"/>
              <a:t>Nelson-</a:t>
            </a:r>
            <a:r>
              <a:rPr lang="en-US" dirty="0" err="1" smtClean="0"/>
              <a:t>Oppen</a:t>
            </a:r>
            <a:r>
              <a:rPr lang="en-US" dirty="0" smtClean="0"/>
              <a:t> Combination</a:t>
            </a:r>
            <a:endParaRPr lang="en-US" dirty="0"/>
          </a:p>
        </p:txBody>
      </p:sp>
    </p:spTree>
    <p:extLst>
      <p:ext uri="{BB962C8B-B14F-4D97-AF65-F5344CB8AC3E}">
        <p14:creationId xmlns:p14="http://schemas.microsoft.com/office/powerpoint/2010/main" val="2214713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Procedures in Practice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754996" y="1865780"/>
            <a:ext cx="6181725" cy="4686300"/>
          </a:xfrm>
          <a:prstGeom prst="rect">
            <a:avLst/>
          </a:prstGeom>
          <a:noFill/>
          <a:ln w="9525">
            <a:noFill/>
            <a:miter lim="800000"/>
            <a:headEnd/>
            <a:tailEnd/>
          </a:ln>
          <a:effectLst/>
        </p:spPr>
      </p:pic>
    </p:spTree>
    <p:extLst>
      <p:ext uri="{BB962C8B-B14F-4D97-AF65-F5344CB8AC3E}">
        <p14:creationId xmlns:p14="http://schemas.microsoft.com/office/powerpoint/2010/main" val="3570997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Procedures in Practice</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75995" y="1850652"/>
            <a:ext cx="6734175" cy="4591050"/>
          </a:xfrm>
          <a:prstGeom prst="rect">
            <a:avLst/>
          </a:prstGeom>
          <a:noFill/>
          <a:ln w="9525">
            <a:noFill/>
            <a:miter lim="800000"/>
            <a:headEnd/>
            <a:tailEnd/>
          </a:ln>
          <a:effectLst/>
        </p:spPr>
      </p:pic>
    </p:spTree>
    <p:extLst>
      <p:ext uri="{BB962C8B-B14F-4D97-AF65-F5344CB8AC3E}">
        <p14:creationId xmlns:p14="http://schemas.microsoft.com/office/powerpoint/2010/main" val="4154367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Lectures</a:t>
            </a:r>
            <a:endParaRPr lang="zh-CN" altLang="en-US" dirty="0"/>
          </a:p>
        </p:txBody>
      </p:sp>
      <p:sp>
        <p:nvSpPr>
          <p:cNvPr id="3" name="Content Placeholder 2"/>
          <p:cNvSpPr>
            <a:spLocks noGrp="1"/>
          </p:cNvSpPr>
          <p:nvPr>
            <p:ph idx="1"/>
          </p:nvPr>
        </p:nvSpPr>
        <p:spPr>
          <a:xfrm>
            <a:off x="457200" y="1600200"/>
            <a:ext cx="8686800" cy="4953000"/>
          </a:xfrm>
        </p:spPr>
        <p:txBody>
          <a:bodyPr>
            <a:normAutofit/>
          </a:bodyPr>
          <a:lstStyle/>
          <a:p>
            <a:pPr marL="0" indent="0">
              <a:buNone/>
            </a:pPr>
            <a:r>
              <a:rPr lang="en-US" altLang="zh-CN" dirty="0" smtClean="0"/>
              <a:t>Mon:  </a:t>
            </a:r>
            <a:r>
              <a:rPr lang="en-US" dirty="0" smtClean="0"/>
              <a:t>An Introduction to SMT with Z3</a:t>
            </a:r>
          </a:p>
          <a:p>
            <a:pPr marL="0" indent="0">
              <a:buNone/>
            </a:pPr>
            <a:endParaRPr lang="en-US" altLang="zh-CN" dirty="0" smtClean="0"/>
          </a:p>
          <a:p>
            <a:pPr marL="0" indent="0">
              <a:buNone/>
            </a:pPr>
            <a:r>
              <a:rPr lang="en-US" altLang="zh-CN" dirty="0" smtClean="0"/>
              <a:t>Wed:</a:t>
            </a:r>
            <a:r>
              <a:rPr lang="en-US" altLang="zh-CN" dirty="0"/>
              <a:t>	</a:t>
            </a:r>
            <a:r>
              <a:rPr lang="en-US" altLang="zh-CN" dirty="0" smtClean="0"/>
              <a:t>  Algorithmic underpinnings</a:t>
            </a:r>
            <a:r>
              <a:rPr lang="en-US" altLang="zh-CN" dirty="0"/>
              <a:t> </a:t>
            </a:r>
            <a:r>
              <a:rPr lang="en-US" altLang="zh-CN" dirty="0" smtClean="0"/>
              <a:t>of</a:t>
            </a:r>
            <a:r>
              <a:rPr lang="en-US" dirty="0" smtClean="0"/>
              <a:t> </a:t>
            </a:r>
            <a:r>
              <a:rPr lang="en-US" dirty="0"/>
              <a:t>SAT/SMT</a:t>
            </a:r>
            <a:endParaRPr lang="en-US" altLang="zh-CN" dirty="0" smtClean="0"/>
          </a:p>
          <a:p>
            <a:pPr marL="0" indent="0">
              <a:buNone/>
            </a:pPr>
            <a:endParaRPr lang="en-US" altLang="zh-CN" dirty="0" smtClean="0"/>
          </a:p>
          <a:p>
            <a:pPr marL="0" indent="0">
              <a:buNone/>
            </a:pPr>
            <a:r>
              <a:rPr lang="en-US" altLang="zh-CN" dirty="0" smtClean="0"/>
              <a:t>Thu:   </a:t>
            </a:r>
            <a:r>
              <a:rPr lang="en-US" dirty="0" smtClean="0"/>
              <a:t>Theories, Solvers and Applications</a:t>
            </a:r>
          </a:p>
          <a:p>
            <a:pPr marL="0" indent="0">
              <a:buNone/>
            </a:pPr>
            <a:endParaRPr lang="en-US" dirty="0"/>
          </a:p>
          <a:p>
            <a:pPr marL="0" indent="0">
              <a:buNone/>
            </a:pPr>
            <a:r>
              <a:rPr lang="en-US" altLang="zh-CN" b="1" dirty="0" smtClean="0"/>
              <a:t>Fri:   	  Theory Combination, an Application</a:t>
            </a:r>
            <a:endParaRPr lang="en-US" sz="2800" b="1" dirty="0"/>
          </a:p>
        </p:txBody>
      </p:sp>
    </p:spTree>
    <p:extLst>
      <p:ext uri="{BB962C8B-B14F-4D97-AF65-F5344CB8AC3E}">
        <p14:creationId xmlns:p14="http://schemas.microsoft.com/office/powerpoint/2010/main" val="1313673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836519" y="1913969"/>
            <a:ext cx="6610350" cy="914400"/>
          </a:xfrm>
          <a:prstGeom prst="rect">
            <a:avLst/>
          </a:prstGeom>
          <a:noFill/>
          <a:ln w="9525">
            <a:noFill/>
            <a:miter lim="800000"/>
            <a:headEnd/>
            <a:tailEnd/>
          </a:ln>
          <a:effectLst/>
        </p:spPr>
      </p:pic>
    </p:spTree>
    <p:extLst>
      <p:ext uri="{BB962C8B-B14F-4D97-AF65-F5344CB8AC3E}">
        <p14:creationId xmlns:p14="http://schemas.microsoft.com/office/powerpoint/2010/main" val="1056777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027580" y="1867459"/>
            <a:ext cx="6515100" cy="666750"/>
          </a:xfrm>
          <a:prstGeom prst="rect">
            <a:avLst/>
          </a:prstGeom>
          <a:noFill/>
          <a:ln w="9525">
            <a:noFill/>
            <a:miter lim="800000"/>
            <a:headEnd/>
            <a:tailEnd/>
          </a:ln>
          <a:effectLst/>
        </p:spPr>
      </p:pic>
    </p:spTree>
    <p:extLst>
      <p:ext uri="{BB962C8B-B14F-4D97-AF65-F5344CB8AC3E}">
        <p14:creationId xmlns:p14="http://schemas.microsoft.com/office/powerpoint/2010/main" val="955425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488297" y="1840847"/>
            <a:ext cx="8239125" cy="4772025"/>
          </a:xfrm>
          <a:prstGeom prst="rect">
            <a:avLst/>
          </a:prstGeom>
          <a:noFill/>
          <a:ln w="9525">
            <a:noFill/>
            <a:miter lim="800000"/>
            <a:headEnd/>
            <a:tailEnd/>
          </a:ln>
          <a:effectLst/>
        </p:spPr>
      </p:pic>
    </p:spTree>
    <p:extLst>
      <p:ext uri="{BB962C8B-B14F-4D97-AF65-F5344CB8AC3E}">
        <p14:creationId xmlns:p14="http://schemas.microsoft.com/office/powerpoint/2010/main" val="2674188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89162" y="1806109"/>
            <a:ext cx="8267700" cy="4124325"/>
          </a:xfrm>
          <a:prstGeom prst="rect">
            <a:avLst/>
          </a:prstGeom>
          <a:noFill/>
          <a:ln w="9525">
            <a:noFill/>
            <a:miter lim="800000"/>
            <a:headEnd/>
            <a:tailEnd/>
          </a:ln>
          <a:effectLst/>
        </p:spPr>
      </p:pic>
    </p:spTree>
    <p:extLst>
      <p:ext uri="{BB962C8B-B14F-4D97-AF65-F5344CB8AC3E}">
        <p14:creationId xmlns:p14="http://schemas.microsoft.com/office/powerpoint/2010/main" val="468866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3"/>
          <p:cNvPicPr>
            <a:picLocks noChangeAspect="1" noChangeArrowheads="1"/>
          </p:cNvPicPr>
          <p:nvPr/>
        </p:nvPicPr>
        <p:blipFill>
          <a:blip r:embed="rId2" cstate="print"/>
          <a:srcRect/>
          <a:stretch>
            <a:fillRect/>
          </a:stretch>
        </p:blipFill>
        <p:spPr bwMode="auto">
          <a:xfrm>
            <a:off x="547688" y="1764113"/>
            <a:ext cx="8048625" cy="4943475"/>
          </a:xfrm>
          <a:prstGeom prst="rect">
            <a:avLst/>
          </a:prstGeom>
          <a:noFill/>
          <a:ln w="9525">
            <a:noFill/>
            <a:miter lim="800000"/>
            <a:headEnd/>
            <a:tailEnd/>
          </a:ln>
          <a:effectLst/>
        </p:spPr>
      </p:pic>
    </p:spTree>
    <p:extLst>
      <p:ext uri="{BB962C8B-B14F-4D97-AF65-F5344CB8AC3E}">
        <p14:creationId xmlns:p14="http://schemas.microsoft.com/office/powerpoint/2010/main" val="3081505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3"/>
          <p:cNvPicPr>
            <a:picLocks noChangeAspect="1" noChangeArrowheads="1"/>
          </p:cNvPicPr>
          <p:nvPr/>
        </p:nvPicPr>
        <p:blipFill>
          <a:blip r:embed="rId2" cstate="print"/>
          <a:srcRect/>
          <a:stretch>
            <a:fillRect/>
          </a:stretch>
        </p:blipFill>
        <p:spPr bwMode="auto">
          <a:xfrm>
            <a:off x="626129" y="1879227"/>
            <a:ext cx="7820025" cy="4533900"/>
          </a:xfrm>
          <a:prstGeom prst="rect">
            <a:avLst/>
          </a:prstGeom>
          <a:noFill/>
          <a:ln w="9525">
            <a:noFill/>
            <a:miter lim="800000"/>
            <a:headEnd/>
            <a:tailEnd/>
          </a:ln>
          <a:effectLst/>
        </p:spPr>
      </p:pic>
    </p:spTree>
    <p:extLst>
      <p:ext uri="{BB962C8B-B14F-4D97-AF65-F5344CB8AC3E}">
        <p14:creationId xmlns:p14="http://schemas.microsoft.com/office/powerpoint/2010/main" val="2963027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3"/>
          <p:cNvPicPr>
            <a:picLocks noChangeAspect="1" noChangeArrowheads="1"/>
          </p:cNvPicPr>
          <p:nvPr/>
        </p:nvPicPr>
        <p:blipFill>
          <a:blip r:embed="rId2" cstate="print"/>
          <a:srcRect/>
          <a:stretch>
            <a:fillRect/>
          </a:stretch>
        </p:blipFill>
        <p:spPr bwMode="auto">
          <a:xfrm>
            <a:off x="609600" y="2133600"/>
            <a:ext cx="7924800" cy="4076700"/>
          </a:xfrm>
          <a:prstGeom prst="rect">
            <a:avLst/>
          </a:prstGeom>
          <a:noFill/>
          <a:ln w="9525">
            <a:noFill/>
            <a:miter lim="800000"/>
            <a:headEnd/>
            <a:tailEnd/>
          </a:ln>
          <a:effectLst/>
        </p:spPr>
      </p:pic>
    </p:spTree>
    <p:extLst>
      <p:ext uri="{BB962C8B-B14F-4D97-AF65-F5344CB8AC3E}">
        <p14:creationId xmlns:p14="http://schemas.microsoft.com/office/powerpoint/2010/main" val="3039612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19685" y="1799664"/>
            <a:ext cx="7886700" cy="4800600"/>
          </a:xfrm>
          <a:prstGeom prst="rect">
            <a:avLst/>
          </a:prstGeom>
          <a:noFill/>
          <a:ln w="9525">
            <a:noFill/>
            <a:miter lim="800000"/>
            <a:headEnd/>
            <a:tailEnd/>
          </a:ln>
          <a:effectLst/>
        </p:spPr>
      </p:pic>
    </p:spTree>
    <p:extLst>
      <p:ext uri="{BB962C8B-B14F-4D97-AF65-F5344CB8AC3E}">
        <p14:creationId xmlns:p14="http://schemas.microsoft.com/office/powerpoint/2010/main" val="3348594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93925" y="1818715"/>
            <a:ext cx="7648575" cy="4762500"/>
          </a:xfrm>
          <a:prstGeom prst="rect">
            <a:avLst/>
          </a:prstGeom>
          <a:noFill/>
          <a:ln w="9525">
            <a:noFill/>
            <a:miter lim="800000"/>
            <a:headEnd/>
            <a:tailEnd/>
          </a:ln>
          <a:effectLst/>
        </p:spPr>
      </p:pic>
    </p:spTree>
    <p:extLst>
      <p:ext uri="{BB962C8B-B14F-4D97-AF65-F5344CB8AC3E}">
        <p14:creationId xmlns:p14="http://schemas.microsoft.com/office/powerpoint/2010/main" val="1960288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Verification with </a:t>
            </a:r>
            <a:r>
              <a:rPr lang="en-US" dirty="0" err="1" smtClean="0"/>
              <a:t>SecGuru</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2761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so far</a:t>
            </a:r>
            <a:endParaRPr lang="en-US" dirty="0"/>
          </a:p>
        </p:txBody>
      </p:sp>
      <p:sp>
        <p:nvSpPr>
          <p:cNvPr id="3" name="Content Placeholder 2"/>
          <p:cNvSpPr>
            <a:spLocks noGrp="1"/>
          </p:cNvSpPr>
          <p:nvPr>
            <p:ph idx="1"/>
          </p:nvPr>
        </p:nvSpPr>
        <p:spPr>
          <a:xfrm>
            <a:off x="457200" y="1600200"/>
            <a:ext cx="8610600" cy="4525963"/>
          </a:xfrm>
        </p:spPr>
        <p:txBody>
          <a:bodyPr>
            <a:normAutofit/>
          </a:bodyPr>
          <a:lstStyle/>
          <a:p>
            <a:r>
              <a:rPr lang="en-US" dirty="0" smtClean="0"/>
              <a:t>Modern SAT solving architecture: </a:t>
            </a:r>
          </a:p>
          <a:p>
            <a:pPr lvl="1"/>
            <a:r>
              <a:rPr lang="en-US" dirty="0" smtClean="0"/>
              <a:t>cooperating Model &amp; Proof search</a:t>
            </a:r>
          </a:p>
          <a:p>
            <a:r>
              <a:rPr lang="en-US" dirty="0" smtClean="0"/>
              <a:t>DPLL(T) architecture:</a:t>
            </a:r>
          </a:p>
          <a:p>
            <a:pPr lvl="1"/>
            <a:r>
              <a:rPr lang="en-US" dirty="0" smtClean="0"/>
              <a:t>SAT: case splits, Theory solver: check conjunctions</a:t>
            </a:r>
          </a:p>
          <a:p>
            <a:r>
              <a:rPr lang="en-US" dirty="0" smtClean="0"/>
              <a:t>Theories:</a:t>
            </a:r>
          </a:p>
          <a:p>
            <a:pPr marL="457200" lvl="1" indent="0">
              <a:buNone/>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3154810809"/>
              </p:ext>
            </p:extLst>
          </p:nvPr>
        </p:nvGraphicFramePr>
        <p:xfrm>
          <a:off x="457200" y="4419600"/>
          <a:ext cx="8991600" cy="2194560"/>
        </p:xfrm>
        <a:graphic>
          <a:graphicData uri="http://schemas.openxmlformats.org/drawingml/2006/table">
            <a:tbl>
              <a:tblPr firstRow="1" bandRow="1">
                <a:tableStyleId>{2D5ABB26-0587-4C30-8999-92F81FD0307C}</a:tableStyleId>
              </a:tblPr>
              <a:tblGrid>
                <a:gridCol w="3238500">
                  <a:extLst>
                    <a:ext uri="{9D8B030D-6E8A-4147-A177-3AD203B41FA5}">
                      <a16:colId xmlns:a16="http://schemas.microsoft.com/office/drawing/2014/main" val="3064797157"/>
                    </a:ext>
                  </a:extLst>
                </a:gridCol>
                <a:gridCol w="5753100">
                  <a:extLst>
                    <a:ext uri="{9D8B030D-6E8A-4147-A177-3AD203B41FA5}">
                      <a16:colId xmlns:a16="http://schemas.microsoft.com/office/drawing/2014/main" val="3894391191"/>
                    </a:ext>
                  </a:extLst>
                </a:gridCol>
              </a:tblGrid>
              <a:tr h="370840">
                <a:tc>
                  <a:txBody>
                    <a:bodyPr/>
                    <a:lstStyle/>
                    <a:p>
                      <a:r>
                        <a:rPr lang="en-US" sz="2400" dirty="0" err="1" smtClean="0"/>
                        <a:t>Uninterpreted</a:t>
                      </a:r>
                      <a:r>
                        <a:rPr lang="en-US" sz="2400" dirty="0" smtClean="0"/>
                        <a:t> functions</a:t>
                      </a:r>
                      <a:endParaRPr lang="en-US" sz="2400" dirty="0"/>
                    </a:p>
                  </a:txBody>
                  <a:tcPr/>
                </a:tc>
                <a:tc>
                  <a:txBody>
                    <a:bodyPr/>
                    <a:lstStyle/>
                    <a:p>
                      <a:r>
                        <a:rPr lang="en-US" sz="2400" dirty="0" smtClean="0"/>
                        <a:t>Union Find + Congruence Closure</a:t>
                      </a:r>
                      <a:endParaRPr lang="en-US" sz="2400" dirty="0"/>
                    </a:p>
                  </a:txBody>
                  <a:tcPr/>
                </a:tc>
                <a:extLst>
                  <a:ext uri="{0D108BD9-81ED-4DB2-BD59-A6C34878D82A}">
                    <a16:rowId xmlns:a16="http://schemas.microsoft.com/office/drawing/2014/main" val="3807864865"/>
                  </a:ext>
                </a:extLst>
              </a:tr>
              <a:tr h="370840">
                <a:tc>
                  <a:txBody>
                    <a:bodyPr/>
                    <a:lstStyle/>
                    <a:p>
                      <a:r>
                        <a:rPr lang="en-US" sz="2400" dirty="0" smtClean="0"/>
                        <a:t>Arithmetic</a:t>
                      </a:r>
                      <a:endParaRPr lang="en-US" sz="2400" dirty="0"/>
                    </a:p>
                  </a:txBody>
                  <a:tcPr/>
                </a:tc>
                <a:tc>
                  <a:txBody>
                    <a:bodyPr/>
                    <a:lstStyle/>
                    <a:p>
                      <a:r>
                        <a:rPr lang="en-US" sz="2400" dirty="0" smtClean="0"/>
                        <a:t>Network Flow Algorithms, Simplex, CAD</a:t>
                      </a:r>
                      <a:endParaRPr lang="en-US" sz="2400" dirty="0"/>
                    </a:p>
                  </a:txBody>
                  <a:tcPr/>
                </a:tc>
                <a:extLst>
                  <a:ext uri="{0D108BD9-81ED-4DB2-BD59-A6C34878D82A}">
                    <a16:rowId xmlns:a16="http://schemas.microsoft.com/office/drawing/2014/main" val="1153738461"/>
                  </a:ext>
                </a:extLst>
              </a:tr>
              <a:tr h="370840">
                <a:tc>
                  <a:txBody>
                    <a:bodyPr/>
                    <a:lstStyle/>
                    <a:p>
                      <a:r>
                        <a:rPr lang="en-US" sz="2400" dirty="0" smtClean="0"/>
                        <a:t>Arrays</a:t>
                      </a:r>
                      <a:endParaRPr lang="en-US" sz="2400" dirty="0"/>
                    </a:p>
                  </a:txBody>
                  <a:tcPr/>
                </a:tc>
                <a:tc>
                  <a:txBody>
                    <a:bodyPr/>
                    <a:lstStyle/>
                    <a:p>
                      <a:r>
                        <a:rPr lang="en-US" sz="2400" dirty="0" smtClean="0"/>
                        <a:t>Selective axiom instantiation. Reduction to </a:t>
                      </a:r>
                      <a:r>
                        <a:rPr lang="en-US" sz="2400" dirty="0" err="1" smtClean="0"/>
                        <a:t>Uninterpreted</a:t>
                      </a:r>
                      <a:r>
                        <a:rPr lang="en-US" sz="2400" dirty="0" smtClean="0"/>
                        <a:t> functions</a:t>
                      </a:r>
                      <a:endParaRPr lang="en-US" sz="2400" dirty="0"/>
                    </a:p>
                  </a:txBody>
                  <a:tcPr/>
                </a:tc>
                <a:extLst>
                  <a:ext uri="{0D108BD9-81ED-4DB2-BD59-A6C34878D82A}">
                    <a16:rowId xmlns:a16="http://schemas.microsoft.com/office/drawing/2014/main" val="1439245827"/>
                  </a:ext>
                </a:extLst>
              </a:tr>
              <a:tr h="370840">
                <a:tc>
                  <a:txBody>
                    <a:bodyPr/>
                    <a:lstStyle/>
                    <a:p>
                      <a:r>
                        <a:rPr lang="en-US" sz="2400" dirty="0" smtClean="0"/>
                        <a:t>Bit-vectors</a:t>
                      </a:r>
                      <a:endParaRPr lang="en-US" sz="2400" dirty="0"/>
                    </a:p>
                  </a:txBody>
                  <a:tcPr/>
                </a:tc>
                <a:tc>
                  <a:txBody>
                    <a:bodyPr/>
                    <a:lstStyle/>
                    <a:p>
                      <a:r>
                        <a:rPr lang="en-US" sz="2400" dirty="0" smtClean="0"/>
                        <a:t>Reduction to SAT</a:t>
                      </a:r>
                      <a:endParaRPr lang="en-US" sz="2400" dirty="0"/>
                    </a:p>
                  </a:txBody>
                  <a:tcPr/>
                </a:tc>
                <a:extLst>
                  <a:ext uri="{0D108BD9-81ED-4DB2-BD59-A6C34878D82A}">
                    <a16:rowId xmlns:a16="http://schemas.microsoft.com/office/drawing/2014/main" val="3255909761"/>
                  </a:ext>
                </a:extLst>
              </a:tr>
            </a:tbl>
          </a:graphicData>
        </a:graphic>
      </p:graphicFrame>
      <p:sp>
        <p:nvSpPr>
          <p:cNvPr id="5" name="Left Arrow 4"/>
          <p:cNvSpPr/>
          <p:nvPr/>
        </p:nvSpPr>
        <p:spPr bwMode="auto">
          <a:xfrm rot="5400000">
            <a:off x="7121932" y="1825018"/>
            <a:ext cx="1195229" cy="702404"/>
          </a:xfrm>
          <a:prstGeom prst="leftArrow">
            <a:avLst/>
          </a:prstGeom>
          <a:solidFill>
            <a:srgbClr val="5782B5">
              <a:lumMod val="60000"/>
              <a:lumOff val="40000"/>
            </a:srgbClr>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rPr>
              <a:t>Proofs</a:t>
            </a:r>
          </a:p>
        </p:txBody>
      </p:sp>
      <p:sp>
        <p:nvSpPr>
          <p:cNvPr id="6" name="Left Arrow 5"/>
          <p:cNvSpPr/>
          <p:nvPr/>
        </p:nvSpPr>
        <p:spPr bwMode="auto">
          <a:xfrm rot="16200000">
            <a:off x="7696851" y="537666"/>
            <a:ext cx="1155453" cy="629394"/>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w="9525" cap="flat" cmpd="sng" algn="ctr">
            <a:solidFill>
              <a:srgbClr val="E28A54"/>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rPr>
              <a:t>Models</a:t>
            </a:r>
          </a:p>
        </p:txBody>
      </p:sp>
      <p:sp>
        <p:nvSpPr>
          <p:cNvPr id="7" name="Rectangle 6"/>
          <p:cNvSpPr/>
          <p:nvPr/>
        </p:nvSpPr>
        <p:spPr bwMode="auto">
          <a:xfrm rot="2771272">
            <a:off x="7073569" y="1241699"/>
            <a:ext cx="1772622" cy="525297"/>
          </a:xfrm>
          <a:prstGeom prst="rect">
            <a:avLst/>
          </a:prstGeom>
          <a:gradFill flip="none" rotWithShape="1">
            <a:gsLst>
              <a:gs pos="0">
                <a:srgbClr val="1F6E12">
                  <a:tint val="66000"/>
                  <a:satMod val="160000"/>
                </a:srgbClr>
              </a:gs>
              <a:gs pos="50000">
                <a:srgbClr val="1F6E12">
                  <a:tint val="44500"/>
                  <a:satMod val="160000"/>
                </a:srgbClr>
              </a:gs>
              <a:gs pos="100000">
                <a:srgbClr val="1F6E12">
                  <a:tint val="23500"/>
                  <a:satMod val="160000"/>
                </a:srgbClr>
              </a:gs>
            </a:gsLst>
            <a:path path="circle">
              <a:fillToRect l="50000" t="50000" r="50000" b="50000"/>
            </a:path>
            <a:tileRect/>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rPr>
              <a:t>Conflict Resolution</a:t>
            </a:r>
          </a:p>
        </p:txBody>
      </p:sp>
    </p:spTree>
    <p:extLst>
      <p:ext uri="{BB962C8B-B14F-4D97-AF65-F5344CB8AC3E}">
        <p14:creationId xmlns:p14="http://schemas.microsoft.com/office/powerpoint/2010/main" val="2245683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14" y="33101"/>
            <a:ext cx="8229600" cy="1143000"/>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Claims</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4" name="Rounded Rectangular Callout 3"/>
          <p:cNvSpPr/>
          <p:nvPr/>
        </p:nvSpPr>
        <p:spPr>
          <a:xfrm>
            <a:off x="115749" y="883547"/>
            <a:ext cx="8902459" cy="5124089"/>
          </a:xfrm>
          <a:prstGeom prst="wedgeRoundRectCallout">
            <a:avLst>
              <a:gd name="adj1" fmla="val 46558"/>
              <a:gd name="adj2" fmla="val 606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Complex, reliable, secure, </a:t>
            </a:r>
          </a:p>
          <a:p>
            <a:r>
              <a:rPr lang="en-US" sz="2800" dirty="0" smtClean="0"/>
              <a:t>Software Defined Networks need</a:t>
            </a:r>
          </a:p>
          <a:p>
            <a:r>
              <a:rPr lang="en-US" sz="2800" i="1" dirty="0"/>
              <a:t>R</a:t>
            </a:r>
            <a:r>
              <a:rPr lang="en-US" sz="2800" i="1" dirty="0" smtClean="0"/>
              <a:t>igorous</a:t>
            </a:r>
            <a:r>
              <a:rPr lang="en-US" sz="2800" dirty="0" smtClean="0"/>
              <a:t> </a:t>
            </a:r>
            <a:r>
              <a:rPr lang="en-US" sz="2800" i="1" dirty="0" smtClean="0"/>
              <a:t>guarantees </a:t>
            </a:r>
            <a:r>
              <a:rPr lang="en-US" sz="2800" i="1" dirty="0" smtClean="0">
                <a:sym typeface="Symbol" panose="05050102010706020507" pitchFamily="18" charset="2"/>
              </a:rPr>
              <a:t></a:t>
            </a:r>
            <a:r>
              <a:rPr lang="en-US" sz="2800" i="1" dirty="0" smtClean="0"/>
              <a:t> Modern SE Tools  </a:t>
            </a:r>
            <a:r>
              <a:rPr lang="en-US" sz="2800" dirty="0" smtClean="0"/>
              <a:t> </a:t>
            </a:r>
            <a:br>
              <a:rPr lang="en-US" sz="2800" dirty="0" smtClean="0"/>
            </a:br>
            <a:endParaRPr lang="en-US" sz="2800" dirty="0"/>
          </a:p>
          <a:p>
            <a:r>
              <a:rPr lang="en-US" sz="2800" i="1" dirty="0" smtClean="0"/>
              <a:t>Symbolic solvers </a:t>
            </a:r>
            <a:r>
              <a:rPr lang="en-US" sz="2800" dirty="0" smtClean="0"/>
              <a:t>handle core analysis tasks </a:t>
            </a:r>
            <a:br>
              <a:rPr lang="en-US" sz="2800" dirty="0" smtClean="0"/>
            </a:br>
            <a:r>
              <a:rPr lang="en-US" sz="2800" dirty="0" smtClean="0"/>
              <a:t>- we show this in context of Microsoft Azure. </a:t>
            </a:r>
            <a:endParaRPr lang="en-US" sz="2800" dirty="0"/>
          </a:p>
          <a:p>
            <a:r>
              <a:rPr lang="en-US" sz="2800" dirty="0" smtClean="0"/>
              <a:t>- SDN calls for domain specific </a:t>
            </a:r>
            <a:r>
              <a:rPr lang="en-US" sz="2800" i="1" dirty="0" smtClean="0"/>
              <a:t>logics and solvers. </a:t>
            </a:r>
          </a:p>
          <a:p>
            <a:pPr marL="457200" indent="-457200">
              <a:buFontTx/>
              <a:buChar char="-"/>
            </a:pPr>
            <a:endParaRPr lang="en-US" sz="2800" i="1" dirty="0"/>
          </a:p>
          <a:p>
            <a:endParaRPr lang="en-US" sz="2800" dirty="0" smtClean="0"/>
          </a:p>
        </p:txBody>
      </p:sp>
      <p:grpSp>
        <p:nvGrpSpPr>
          <p:cNvPr id="3" name="Group 2"/>
          <p:cNvGrpSpPr/>
          <p:nvPr/>
        </p:nvGrpSpPr>
        <p:grpSpPr>
          <a:xfrm>
            <a:off x="115749" y="4608215"/>
            <a:ext cx="8657114" cy="2258903"/>
            <a:chOff x="115749" y="4685849"/>
            <a:chExt cx="8657114" cy="2258903"/>
          </a:xfrm>
        </p:grpSpPr>
        <p:pic>
          <p:nvPicPr>
            <p:cNvPr id="5" name="Picture 14" descr="http://www.clker.com/cliparts/2/7/1/0/11949849491786662466cloud_jon_phillips_01.svg.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732" y="5182295"/>
              <a:ext cx="1776879" cy="1522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upload.wikimedia.org/wikipedia/commons/thumb/7/70/CAR_Hoare.jpg/225px-CAR_Ho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932" y="5407397"/>
              <a:ext cx="1322569" cy="12108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ibiblio.org/pioneers/images/pics/cer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332" y="5410247"/>
              <a:ext cx="1531838" cy="1208035"/>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p:cNvSpPr/>
            <p:nvPr/>
          </p:nvSpPr>
          <p:spPr>
            <a:xfrm>
              <a:off x="2902732" y="5862791"/>
              <a:ext cx="457200" cy="449788"/>
            </a:xfrm>
            <a:prstGeom prst="pl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268851" y="5819638"/>
              <a:ext cx="838200" cy="386401"/>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5749" y="4685849"/>
              <a:ext cx="8657114" cy="369332"/>
            </a:xfrm>
            <a:prstGeom prst="rect">
              <a:avLst/>
            </a:prstGeom>
            <a:noFill/>
          </p:spPr>
          <p:txBody>
            <a:bodyPr wrap="none" rtlCol="0">
              <a:spAutoFit/>
            </a:bodyPr>
            <a:lstStyle/>
            <a:p>
              <a:r>
                <a:rPr lang="en-US" dirty="0" smtClean="0">
                  <a:solidFill>
                    <a:schemeClr val="bg1"/>
                  </a:solidFill>
                </a:rPr>
                <a:t>PROGRAM </a:t>
              </a:r>
              <a:r>
                <a:rPr lang="en-US" dirty="0">
                  <a:solidFill>
                    <a:schemeClr val="bg1"/>
                  </a:solidFill>
                </a:rPr>
                <a:t>VERIFICATION        </a:t>
              </a:r>
              <a:r>
                <a:rPr lang="en-US" dirty="0" smtClean="0">
                  <a:solidFill>
                    <a:schemeClr val="bg1"/>
                  </a:solidFill>
                </a:rPr>
                <a:t>NETWORKS                  USEFUL </a:t>
              </a:r>
              <a:r>
                <a:rPr lang="en-US" b="1" dirty="0" smtClean="0">
                  <a:solidFill>
                    <a:srgbClr val="FF0000"/>
                  </a:solidFill>
                </a:rPr>
                <a:t>SDN</a:t>
              </a:r>
              <a:r>
                <a:rPr lang="en-US" dirty="0" smtClean="0">
                  <a:solidFill>
                    <a:schemeClr val="bg1"/>
                  </a:solidFill>
                </a:rPr>
                <a:t> TOOLS</a:t>
              </a:r>
              <a:endParaRPr lang="en-US" dirty="0">
                <a:solidFill>
                  <a:schemeClr val="bg1"/>
                </a:solidFill>
              </a:endParaRPr>
            </a:p>
          </p:txBody>
        </p:sp>
        <p:sp>
          <p:nvSpPr>
            <p:cNvPr id="11" name="TextBox 10"/>
            <p:cNvSpPr txBox="1"/>
            <p:nvPr/>
          </p:nvSpPr>
          <p:spPr>
            <a:xfrm>
              <a:off x="4252928" y="4731061"/>
              <a:ext cx="248786" cy="369332"/>
            </a:xfrm>
            <a:prstGeom prst="rect">
              <a:avLst/>
            </a:prstGeom>
            <a:noFill/>
          </p:spPr>
          <p:txBody>
            <a:bodyPr wrap="none" rtlCol="0">
              <a:spAutoFit/>
            </a:bodyPr>
            <a:lstStyle/>
            <a:p>
              <a:r>
                <a:rPr lang="en-US" dirty="0" smtClean="0"/>
                <a:t> </a:t>
              </a:r>
              <a:endParaRPr lang="en-US" dirty="0"/>
            </a:p>
          </p:txBody>
        </p:sp>
        <p:sp>
          <p:nvSpPr>
            <p:cNvPr id="12" name="TextBox 11"/>
            <p:cNvSpPr txBox="1"/>
            <p:nvPr/>
          </p:nvSpPr>
          <p:spPr>
            <a:xfrm>
              <a:off x="1432882" y="6570403"/>
              <a:ext cx="1499286" cy="369332"/>
            </a:xfrm>
            <a:prstGeom prst="rect">
              <a:avLst/>
            </a:prstGeom>
            <a:noFill/>
          </p:spPr>
          <p:txBody>
            <a:bodyPr wrap="square" rtlCol="0">
              <a:spAutoFit/>
            </a:bodyPr>
            <a:lstStyle/>
            <a:p>
              <a:r>
                <a:rPr lang="en-US" dirty="0" smtClean="0"/>
                <a:t>Tony Hoare</a:t>
              </a:r>
              <a:endParaRPr lang="en-US" dirty="0"/>
            </a:p>
          </p:txBody>
        </p:sp>
        <p:sp>
          <p:nvSpPr>
            <p:cNvPr id="13" name="TextBox 12"/>
            <p:cNvSpPr txBox="1"/>
            <p:nvPr/>
          </p:nvSpPr>
          <p:spPr>
            <a:xfrm>
              <a:off x="3521060" y="6575420"/>
              <a:ext cx="1499286" cy="369332"/>
            </a:xfrm>
            <a:prstGeom prst="rect">
              <a:avLst/>
            </a:prstGeom>
            <a:noFill/>
          </p:spPr>
          <p:txBody>
            <a:bodyPr wrap="square" rtlCol="0">
              <a:spAutoFit/>
            </a:bodyPr>
            <a:lstStyle/>
            <a:p>
              <a:r>
                <a:rPr lang="en-US" dirty="0" smtClean="0"/>
                <a:t>Vincent Cerf</a:t>
              </a:r>
              <a:endParaRPr lang="en-US" dirty="0"/>
            </a:p>
          </p:txBody>
        </p:sp>
      </p:grpSp>
    </p:spTree>
    <p:extLst>
      <p:ext uri="{BB962C8B-B14F-4D97-AF65-F5344CB8AC3E}">
        <p14:creationId xmlns:p14="http://schemas.microsoft.com/office/powerpoint/2010/main" val="404753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32913" y="-892836"/>
            <a:ext cx="9687464" cy="9687464"/>
          </a:xfrm>
          <a:prstGeom prst="rect">
            <a:avLst/>
          </a:prstGeom>
        </p:spPr>
      </p:pic>
      <p:sp>
        <p:nvSpPr>
          <p:cNvPr id="2" name="Title 1"/>
          <p:cNvSpPr>
            <a:spLocks noGrp="1"/>
          </p:cNvSpPr>
          <p:nvPr>
            <p:ph type="title"/>
          </p:nvPr>
        </p:nvSpPr>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The </a:t>
            </a:r>
            <a:r>
              <a:rPr lang="en-US" b="1" dirty="0">
                <a:solidFill>
                  <a:schemeClr val="tx2">
                    <a:lumMod val="60000"/>
                    <a:lumOff val="40000"/>
                  </a:schemeClr>
                </a:solidFill>
                <a:effectLst>
                  <a:outerShdw blurRad="38100" dist="38100" dir="2700000" algn="tl">
                    <a:srgbClr val="000000">
                      <a:alpha val="43137"/>
                    </a:srgbClr>
                  </a:outerShdw>
                </a:effectLst>
              </a:rPr>
              <a:t>Hype, </a:t>
            </a:r>
            <a:r>
              <a:rPr lang="en-US" b="1" dirty="0" smtClean="0">
                <a:solidFill>
                  <a:schemeClr val="tx2">
                    <a:lumMod val="60000"/>
                    <a:lumOff val="40000"/>
                  </a:schemeClr>
                </a:solidFill>
                <a:effectLst>
                  <a:outerShdw blurRad="38100" dist="38100" dir="2700000" algn="tl">
                    <a:srgbClr val="000000">
                      <a:alpha val="43137"/>
                    </a:srgbClr>
                  </a:outerShdw>
                </a:effectLst>
              </a:rPr>
              <a:t>Buzz &amp; Opportunity</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39818"/>
            <a:ext cx="8229600" cy="4525963"/>
          </a:xfrm>
        </p:spPr>
        <p:txBody>
          <a:bodyPr>
            <a:normAutofit fontScale="92500" lnSpcReduction="10000"/>
          </a:bodyPr>
          <a:lstStyle/>
          <a:p>
            <a:pPr defTabSz="914400"/>
            <a:r>
              <a:rPr lang="en-US" b="1" dirty="0">
                <a:solidFill>
                  <a:schemeClr val="tx2">
                    <a:lumMod val="60000"/>
                    <a:lumOff val="40000"/>
                  </a:schemeClr>
                </a:solidFill>
                <a:effectLst>
                  <a:outerShdw blurRad="38100" dist="38100" dir="2700000" algn="tl">
                    <a:srgbClr val="000000">
                      <a:alpha val="43137"/>
                    </a:srgbClr>
                  </a:outerShdw>
                </a:effectLst>
              </a:rPr>
              <a:t>Software Defined </a:t>
            </a:r>
            <a:r>
              <a:rPr lang="en-US" b="1" dirty="0" smtClean="0">
                <a:solidFill>
                  <a:schemeClr val="tx2">
                    <a:lumMod val="60000"/>
                    <a:lumOff val="40000"/>
                  </a:schemeClr>
                </a:solidFill>
                <a:effectLst>
                  <a:outerShdw blurRad="38100" dist="38100" dir="2700000" algn="tl">
                    <a:srgbClr val="000000">
                      <a:alpha val="43137"/>
                    </a:srgbClr>
                  </a:outerShdw>
                </a:effectLst>
              </a:rPr>
              <a:t>Networking</a:t>
            </a:r>
          </a:p>
          <a:p>
            <a:pPr lvl="1"/>
            <a:r>
              <a:rPr lang="en-US" sz="2400" b="1" dirty="0" smtClean="0">
                <a:solidFill>
                  <a:schemeClr val="tx2">
                    <a:lumMod val="60000"/>
                    <a:lumOff val="40000"/>
                  </a:schemeClr>
                </a:solidFill>
                <a:effectLst>
                  <a:outerShdw blurRad="38100" dist="38100" dir="2700000" algn="tl">
                    <a:srgbClr val="000000">
                      <a:alpha val="43137"/>
                    </a:srgbClr>
                  </a:outerShdw>
                </a:effectLst>
              </a:rPr>
              <a:t>Programmable Routers &amp; Controllers: </a:t>
            </a:r>
            <a:r>
              <a:rPr lang="en-US" sz="2400" b="1" dirty="0" err="1" smtClean="0">
                <a:solidFill>
                  <a:schemeClr val="tx2">
                    <a:lumMod val="60000"/>
                    <a:lumOff val="40000"/>
                  </a:schemeClr>
                </a:solidFill>
                <a:effectLst>
                  <a:outerShdw blurRad="38100" dist="38100" dir="2700000" algn="tl">
                    <a:srgbClr val="000000">
                      <a:alpha val="43137"/>
                    </a:srgbClr>
                  </a:outerShdw>
                </a:effectLst>
              </a:rPr>
              <a:t>OpenFlow</a:t>
            </a:r>
            <a:r>
              <a:rPr lang="en-US" sz="2400" b="1" dirty="0" smtClean="0">
                <a:solidFill>
                  <a:schemeClr val="tx2">
                    <a:lumMod val="60000"/>
                    <a:lumOff val="40000"/>
                  </a:schemeClr>
                </a:solidFill>
                <a:effectLst>
                  <a:outerShdw blurRad="38100" dist="38100" dir="2700000" algn="tl">
                    <a:srgbClr val="000000">
                      <a:alpha val="43137"/>
                    </a:srgbClr>
                  </a:outerShdw>
                </a:effectLst>
              </a:rPr>
              <a:t>, P4</a:t>
            </a:r>
            <a:endParaRPr lang="en-US" sz="2400" b="1" dirty="0">
              <a:solidFill>
                <a:schemeClr val="tx2">
                  <a:lumMod val="60000"/>
                  <a:lumOff val="40000"/>
                </a:schemeClr>
              </a:solidFill>
              <a:effectLst>
                <a:outerShdw blurRad="38100" dist="38100" dir="2700000" algn="tl">
                  <a:srgbClr val="000000">
                    <a:alpha val="43137"/>
                  </a:srgbClr>
                </a:outerShdw>
              </a:effectLst>
            </a:endParaRPr>
          </a:p>
          <a:p>
            <a:pPr defTabSz="914400"/>
            <a:r>
              <a:rPr lang="en-US" b="1" dirty="0">
                <a:solidFill>
                  <a:schemeClr val="tx2">
                    <a:lumMod val="60000"/>
                    <a:lumOff val="40000"/>
                  </a:schemeClr>
                </a:solidFill>
                <a:effectLst>
                  <a:outerShdw blurRad="38100" dist="38100" dir="2700000" algn="tl">
                    <a:srgbClr val="000000">
                      <a:alpha val="43137"/>
                    </a:srgbClr>
                  </a:outerShdw>
                </a:effectLst>
              </a:rPr>
              <a:t>Network Function </a:t>
            </a:r>
            <a:r>
              <a:rPr lang="en-US" b="1" dirty="0" smtClean="0">
                <a:solidFill>
                  <a:schemeClr val="tx2">
                    <a:lumMod val="60000"/>
                    <a:lumOff val="40000"/>
                  </a:schemeClr>
                </a:solidFill>
                <a:effectLst>
                  <a:outerShdw blurRad="38100" dist="38100" dir="2700000" algn="tl">
                    <a:srgbClr val="000000">
                      <a:alpha val="43137"/>
                    </a:srgbClr>
                  </a:outerShdw>
                </a:effectLst>
              </a:rPr>
              <a:t>Virtualization</a:t>
            </a:r>
          </a:p>
          <a:p>
            <a:pPr lvl="1"/>
            <a:r>
              <a:rPr lang="en-US" b="1" dirty="0">
                <a:solidFill>
                  <a:schemeClr val="tx2">
                    <a:lumMod val="60000"/>
                    <a:lumOff val="40000"/>
                  </a:schemeClr>
                </a:solidFill>
                <a:effectLst>
                  <a:outerShdw blurRad="38100" dist="38100" dir="2700000" algn="tl">
                    <a:srgbClr val="000000">
                      <a:alpha val="43137"/>
                    </a:srgbClr>
                  </a:outerShdw>
                </a:effectLst>
              </a:rPr>
              <a:t>V</a:t>
            </a:r>
            <a:r>
              <a:rPr lang="en-US" b="1" dirty="0" smtClean="0">
                <a:solidFill>
                  <a:schemeClr val="tx2">
                    <a:lumMod val="60000"/>
                    <a:lumOff val="40000"/>
                  </a:schemeClr>
                </a:solidFill>
                <a:effectLst>
                  <a:outerShdw blurRad="38100" dist="38100" dir="2700000" algn="tl">
                    <a:srgbClr val="000000">
                      <a:alpha val="43137"/>
                    </a:srgbClr>
                  </a:outerShdw>
                </a:effectLst>
              </a:rPr>
              <a:t>irtualization layer for consolidating services </a:t>
            </a:r>
          </a:p>
          <a:p>
            <a:pPr marL="0" indent="0">
              <a:buNone/>
            </a:pPr>
            <a:endParaRPr lang="en-US" b="1" dirty="0" smtClean="0">
              <a:solidFill>
                <a:schemeClr val="tx2">
                  <a:lumMod val="60000"/>
                  <a:lumOff val="40000"/>
                </a:schemeClr>
              </a:solidFill>
              <a:effectLst>
                <a:outerShdw blurRad="38100" dist="38100" dir="2700000" algn="tl">
                  <a:srgbClr val="000000">
                    <a:alpha val="43137"/>
                  </a:srgbClr>
                </a:outerShdw>
              </a:effectLst>
            </a:endParaRPr>
          </a:p>
          <a:p>
            <a:r>
              <a:rPr lang="en-US" b="1" dirty="0" smtClean="0">
                <a:solidFill>
                  <a:schemeClr val="tx2">
                    <a:lumMod val="60000"/>
                    <a:lumOff val="40000"/>
                  </a:schemeClr>
                </a:solidFill>
                <a:effectLst>
                  <a:outerShdw blurRad="38100" dist="38100" dir="2700000" algn="tl">
                    <a:srgbClr val="000000">
                      <a:alpha val="43137"/>
                    </a:srgbClr>
                  </a:outerShdw>
                </a:effectLst>
              </a:rPr>
              <a:t>Huge growth in Azure Cloud</a:t>
            </a:r>
          </a:p>
          <a:p>
            <a:pPr lvl="1"/>
            <a:r>
              <a:rPr lang="en-US" sz="1600" b="1" dirty="0" smtClean="0">
                <a:solidFill>
                  <a:schemeClr val="tx2">
                    <a:lumMod val="60000"/>
                    <a:lumOff val="40000"/>
                  </a:schemeClr>
                </a:solidFill>
                <a:effectLst>
                  <a:outerShdw blurRad="38100" dist="38100" dir="2700000" algn="tl">
                    <a:srgbClr val="000000">
                      <a:alpha val="43137"/>
                    </a:srgbClr>
                  </a:outerShdw>
                </a:effectLst>
              </a:rPr>
              <a:t>19+ regions, 10K new customers/week, 10% growth </a:t>
            </a:r>
            <a:r>
              <a:rPr lang="en-US" sz="1600" b="1" dirty="0" err="1" smtClean="0">
                <a:solidFill>
                  <a:schemeClr val="tx2">
                    <a:lumMod val="60000"/>
                    <a:lumOff val="40000"/>
                  </a:schemeClr>
                </a:solidFill>
                <a:effectLst>
                  <a:outerShdw blurRad="38100" dist="38100" dir="2700000" algn="tl">
                    <a:srgbClr val="000000">
                      <a:alpha val="43137"/>
                    </a:srgbClr>
                  </a:outerShdw>
                </a:effectLst>
              </a:rPr>
              <a:t>MoM</a:t>
            </a:r>
            <a:r>
              <a:rPr lang="en-US" sz="1600" b="1" dirty="0" smtClean="0">
                <a:solidFill>
                  <a:schemeClr val="tx2">
                    <a:lumMod val="60000"/>
                    <a:lumOff val="40000"/>
                  </a:schemeClr>
                </a:solidFill>
                <a:effectLst>
                  <a:outerShdw blurRad="38100" dist="38100" dir="2700000" algn="tl">
                    <a:srgbClr val="000000">
                      <a:alpha val="43137"/>
                    </a:srgbClr>
                  </a:outerShdw>
                </a:effectLst>
              </a:rPr>
              <a:t>, 30T </a:t>
            </a:r>
            <a:r>
              <a:rPr lang="en-US" sz="1600" b="1" dirty="0" err="1" smtClean="0">
                <a:solidFill>
                  <a:schemeClr val="tx2">
                    <a:lumMod val="60000"/>
                    <a:lumOff val="40000"/>
                  </a:schemeClr>
                </a:solidFill>
                <a:effectLst>
                  <a:outerShdw blurRad="38100" dist="38100" dir="2700000" algn="tl">
                    <a:srgbClr val="000000">
                      <a:alpha val="43137"/>
                    </a:srgbClr>
                  </a:outerShdw>
                </a:effectLst>
              </a:rPr>
              <a:t>obj</a:t>
            </a:r>
            <a:r>
              <a:rPr lang="en-US" sz="1600" b="1" dirty="0" smtClean="0">
                <a:solidFill>
                  <a:schemeClr val="tx2">
                    <a:lumMod val="60000"/>
                    <a:lumOff val="40000"/>
                  </a:schemeClr>
                </a:solidFill>
                <a:effectLst>
                  <a:outerShdw blurRad="38100" dist="38100" dir="2700000" algn="tl">
                    <a:srgbClr val="000000">
                      <a:alpha val="43137"/>
                    </a:srgbClr>
                  </a:outerShdw>
                </a:effectLst>
              </a:rPr>
              <a:t>, 4.4+ B$ rev.</a:t>
            </a:r>
            <a:endParaRPr lang="en-US" sz="2000" b="1" dirty="0">
              <a:solidFill>
                <a:schemeClr val="tx2">
                  <a:lumMod val="60000"/>
                  <a:lumOff val="40000"/>
                </a:schemeClr>
              </a:solidFill>
              <a:effectLst>
                <a:outerShdw blurRad="38100" dist="38100" dir="2700000" algn="tl">
                  <a:srgbClr val="000000">
                    <a:alpha val="43137"/>
                  </a:srgbClr>
                </a:outerShdw>
              </a:effectLst>
            </a:endParaRPr>
          </a:p>
          <a:p>
            <a:pPr lvl="1"/>
            <a:endParaRPr lang="en-US" b="1" dirty="0" smtClean="0">
              <a:solidFill>
                <a:schemeClr val="tx2">
                  <a:lumMod val="60000"/>
                  <a:lumOff val="40000"/>
                </a:schemeClr>
              </a:solidFill>
              <a:effectLst>
                <a:outerShdw blurRad="38100" dist="38100" dir="2700000" algn="tl">
                  <a:srgbClr val="000000">
                    <a:alpha val="43137"/>
                  </a:srgbClr>
                </a:outerShdw>
              </a:effectLst>
            </a:endParaRPr>
          </a:p>
          <a:p>
            <a:r>
              <a:rPr lang="en-US" b="1" dirty="0" smtClean="0">
                <a:solidFill>
                  <a:schemeClr val="tx2">
                    <a:lumMod val="60000"/>
                    <a:lumOff val="40000"/>
                  </a:schemeClr>
                </a:solidFill>
                <a:effectLst>
                  <a:outerShdw blurRad="38100" dist="38100" dir="2700000" algn="tl">
                    <a:srgbClr val="000000">
                      <a:alpha val="43137"/>
                    </a:srgbClr>
                  </a:outerShdw>
                </a:effectLst>
              </a:rPr>
              <a:t>Emerging commodity technologies</a:t>
            </a:r>
          </a:p>
          <a:p>
            <a:pPr lvl="1"/>
            <a:r>
              <a:rPr lang="en-US" b="1" dirty="0" smtClean="0">
                <a:solidFill>
                  <a:schemeClr val="tx2">
                    <a:lumMod val="60000"/>
                    <a:lumOff val="40000"/>
                  </a:schemeClr>
                </a:solidFill>
                <a:effectLst>
                  <a:outerShdw blurRad="38100" dist="38100" dir="2700000" algn="tl">
                    <a:srgbClr val="000000">
                      <a:alpha val="43137"/>
                    </a:srgbClr>
                  </a:outerShdw>
                </a:effectLst>
              </a:rPr>
              <a:t>Improved Software tools</a:t>
            </a:r>
          </a:p>
          <a:p>
            <a:pPr marL="0" indent="0">
              <a:buNone/>
            </a:pPr>
            <a:endParaRPr lang="en-US" dirty="0"/>
          </a:p>
          <a:p>
            <a:pPr marL="457200" lvl="1" indent="0">
              <a:buNone/>
            </a:pPr>
            <a:endParaRPr lang="en-US" dirty="0" smtClean="0"/>
          </a:p>
        </p:txBody>
      </p:sp>
    </p:spTree>
    <p:extLst>
      <p:ext uri="{BB962C8B-B14F-4D97-AF65-F5344CB8AC3E}">
        <p14:creationId xmlns:p14="http://schemas.microsoft.com/office/powerpoint/2010/main" val="693129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4858" y="0"/>
            <a:ext cx="10117522" cy="6858000"/>
          </a:xfrm>
          <a:prstGeom prst="rect">
            <a:avLst/>
          </a:prstGeom>
          <a:solidFill>
            <a:schemeClr val="bg1">
              <a:alpha val="50000"/>
            </a:schemeClr>
          </a:solidFill>
          <a:effectLst>
            <a:glow>
              <a:schemeClr val="accent1"/>
            </a:glow>
            <a:softEdge rad="0"/>
          </a:effectLst>
        </p:spPr>
      </p:pic>
      <p:sp>
        <p:nvSpPr>
          <p:cNvPr id="2" name="Title 1"/>
          <p:cNvSpPr>
            <a:spLocks noGrp="1"/>
          </p:cNvSpPr>
          <p:nvPr>
            <p:ph type="title"/>
          </p:nvPr>
        </p:nvSpPr>
        <p:spPr>
          <a:xfrm>
            <a:off x="-319177" y="257384"/>
            <a:ext cx="3657599" cy="1143000"/>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Confluence</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825" y="2376233"/>
            <a:ext cx="1770212" cy="177021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510" y="2876855"/>
            <a:ext cx="1133475" cy="1695450"/>
          </a:xfrm>
          <a:prstGeom prst="rect">
            <a:avLst/>
          </a:prstGeom>
        </p:spPr>
      </p:pic>
      <p:sp>
        <p:nvSpPr>
          <p:cNvPr id="10" name="Title 1"/>
          <p:cNvSpPr txBox="1">
            <a:spLocks/>
          </p:cNvSpPr>
          <p:nvPr/>
        </p:nvSpPr>
        <p:spPr bwMode="auto">
          <a:xfrm>
            <a:off x="5812222" y="653140"/>
            <a:ext cx="318502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defTabSz="914400"/>
            <a:r>
              <a:rPr lang="en-US" b="1" dirty="0" smtClean="0">
                <a:solidFill>
                  <a:schemeClr val="tx2">
                    <a:lumMod val="60000"/>
                    <a:lumOff val="40000"/>
                  </a:schemeClr>
                </a:solidFill>
                <a:effectLst>
                  <a:outerShdw blurRad="38100" dist="38100" dir="2700000" algn="tl">
                    <a:srgbClr val="000000">
                      <a:alpha val="43137"/>
                    </a:srgbClr>
                  </a:outerShdw>
                </a:effectLst>
              </a:rPr>
              <a:t>Software Defined</a:t>
            </a:r>
          </a:p>
          <a:p>
            <a:pPr algn="r" defTabSz="914400"/>
            <a:r>
              <a:rPr lang="en-US" b="1" dirty="0" smtClean="0">
                <a:solidFill>
                  <a:schemeClr val="tx2">
                    <a:lumMod val="60000"/>
                    <a:lumOff val="40000"/>
                  </a:schemeClr>
                </a:solidFill>
                <a:effectLst>
                  <a:outerShdw blurRad="38100" dist="38100" dir="2700000" algn="tl">
                    <a:srgbClr val="000000">
                      <a:alpha val="43137"/>
                    </a:srgbClr>
                  </a:outerShdw>
                </a:effectLst>
              </a:rPr>
              <a:t>Networking</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4687" y="5426913"/>
            <a:ext cx="1302589" cy="1302589"/>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2227" t="13737" r="24038" b="22572"/>
          <a:stretch/>
        </p:blipFill>
        <p:spPr>
          <a:xfrm>
            <a:off x="1981138" y="4146445"/>
            <a:ext cx="1317474" cy="1280468"/>
          </a:xfrm>
          <a:prstGeom prst="rect">
            <a:avLst/>
          </a:prstGeom>
        </p:spPr>
      </p:pic>
      <p:sp>
        <p:nvSpPr>
          <p:cNvPr id="14" name="Title 1"/>
          <p:cNvSpPr txBox="1">
            <a:spLocks/>
          </p:cNvSpPr>
          <p:nvPr/>
        </p:nvSpPr>
        <p:spPr bwMode="auto">
          <a:xfrm>
            <a:off x="-101923" y="5292501"/>
            <a:ext cx="318502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14400"/>
            <a:r>
              <a:rPr lang="en-US" sz="3600" b="1" dirty="0" smtClean="0">
                <a:solidFill>
                  <a:schemeClr val="tx2">
                    <a:lumMod val="60000"/>
                    <a:lumOff val="40000"/>
                  </a:schemeClr>
                </a:solidFill>
                <a:effectLst>
                  <a:outerShdw blurRad="38100" dist="38100" dir="2700000" algn="tl">
                    <a:srgbClr val="000000">
                      <a:alpha val="43137"/>
                    </a:srgbClr>
                  </a:outerShdw>
                </a:effectLst>
              </a:rPr>
              <a:t>Software</a:t>
            </a:r>
          </a:p>
          <a:p>
            <a:pPr algn="l" defTabSz="914400"/>
            <a:r>
              <a:rPr lang="en-US" sz="3600" b="1" dirty="0" smtClean="0">
                <a:solidFill>
                  <a:schemeClr val="tx2">
                    <a:lumMod val="60000"/>
                    <a:lumOff val="40000"/>
                  </a:schemeClr>
                </a:solidFill>
                <a:effectLst>
                  <a:outerShdw blurRad="38100" dist="38100" dir="2700000" algn="tl">
                    <a:srgbClr val="000000">
                      <a:alpha val="43137"/>
                    </a:srgbClr>
                  </a:outerShdw>
                </a:effectLst>
              </a:rPr>
              <a:t>Engineering</a:t>
            </a:r>
          </a:p>
          <a:p>
            <a:pPr algn="l" defTabSz="914400"/>
            <a:r>
              <a:rPr lang="en-US" sz="3600" b="1" dirty="0" smtClean="0">
                <a:solidFill>
                  <a:schemeClr val="tx2">
                    <a:lumMod val="60000"/>
                    <a:lumOff val="40000"/>
                  </a:schemeClr>
                </a:solidFill>
                <a:effectLst>
                  <a:outerShdw blurRad="38100" dist="38100" dir="2700000" algn="tl">
                    <a:srgbClr val="000000">
                      <a:alpha val="43137"/>
                    </a:srgbClr>
                  </a:outerShdw>
                </a:effectLst>
              </a:rPr>
              <a:t>Foundations</a:t>
            </a:r>
            <a:endParaRPr lang="en-US" sz="3600" dirty="0"/>
          </a:p>
        </p:txBody>
      </p:sp>
      <p:sp>
        <p:nvSpPr>
          <p:cNvPr id="15" name="TextBox 14"/>
          <p:cNvSpPr txBox="1"/>
          <p:nvPr/>
        </p:nvSpPr>
        <p:spPr>
          <a:xfrm>
            <a:off x="5416177" y="4589491"/>
            <a:ext cx="1988558" cy="369332"/>
          </a:xfrm>
          <a:prstGeom prst="rect">
            <a:avLst/>
          </a:prstGeom>
          <a:noFill/>
        </p:spPr>
        <p:txBody>
          <a:bodyPr wrap="none" rtlCol="0">
            <a:spAutoFit/>
          </a:bodyPr>
          <a:lstStyle/>
          <a:p>
            <a:r>
              <a:rPr lang="en-US" dirty="0" smtClean="0"/>
              <a:t>George Varghese</a:t>
            </a:r>
            <a:endParaRPr lang="en-US" dirty="0"/>
          </a:p>
        </p:txBody>
      </p:sp>
      <p:sp>
        <p:nvSpPr>
          <p:cNvPr id="16" name="TextBox 15"/>
          <p:cNvSpPr txBox="1"/>
          <p:nvPr/>
        </p:nvSpPr>
        <p:spPr>
          <a:xfrm>
            <a:off x="6794474" y="4202973"/>
            <a:ext cx="2223686" cy="369332"/>
          </a:xfrm>
          <a:prstGeom prst="rect">
            <a:avLst/>
          </a:prstGeom>
          <a:noFill/>
        </p:spPr>
        <p:txBody>
          <a:bodyPr wrap="none" rtlCol="0">
            <a:spAutoFit/>
          </a:bodyPr>
          <a:lstStyle/>
          <a:p>
            <a:r>
              <a:rPr lang="en-US" dirty="0" smtClean="0"/>
              <a:t>Karthick Jayaraman</a:t>
            </a:r>
            <a:endParaRPr lang="en-US" dirty="0"/>
          </a:p>
        </p:txBody>
      </p:sp>
      <p:sp>
        <p:nvSpPr>
          <p:cNvPr id="17" name="TextBox 16"/>
          <p:cNvSpPr txBox="1"/>
          <p:nvPr/>
        </p:nvSpPr>
        <p:spPr>
          <a:xfrm>
            <a:off x="539718" y="4163631"/>
            <a:ext cx="1441420" cy="369332"/>
          </a:xfrm>
          <a:prstGeom prst="rect">
            <a:avLst/>
          </a:prstGeom>
          <a:noFill/>
        </p:spPr>
        <p:txBody>
          <a:bodyPr wrap="none" rtlCol="0">
            <a:spAutoFit/>
          </a:bodyPr>
          <a:lstStyle/>
          <a:p>
            <a:r>
              <a:rPr lang="en-US" dirty="0" smtClean="0"/>
              <a:t>Mooly Sagiv</a:t>
            </a:r>
            <a:endParaRPr lang="en-US" dirty="0"/>
          </a:p>
        </p:txBody>
      </p:sp>
    </p:spTree>
    <p:extLst>
      <p:ext uri="{BB962C8B-B14F-4D97-AF65-F5344CB8AC3E}">
        <p14:creationId xmlns:p14="http://schemas.microsoft.com/office/powerpoint/2010/main" val="251493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117" y="4553978"/>
            <a:ext cx="3072030" cy="2304022"/>
          </a:xfrm>
          <a:prstGeom prst="rect">
            <a:avLst/>
          </a:prstGeom>
          <a:effectLst>
            <a:glow rad="152400">
              <a:schemeClr val="accent1">
                <a:alpha val="40000"/>
              </a:schemeClr>
            </a:glow>
            <a:softEdge rad="76200"/>
          </a:effectLst>
        </p:spPr>
      </p:pic>
      <p:graphicFrame>
        <p:nvGraphicFramePr>
          <p:cNvPr id="4" name="Diagram 3"/>
          <p:cNvGraphicFramePr/>
          <p:nvPr>
            <p:extLst/>
          </p:nvPr>
        </p:nvGraphicFramePr>
        <p:xfrm>
          <a:off x="1498119" y="1526875"/>
          <a:ext cx="6912635" cy="533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0385" y="283265"/>
            <a:ext cx="8971472" cy="1143000"/>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A Cloud run by Masters of Complexity</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74992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53684" y="3449158"/>
            <a:ext cx="8229600" cy="1143000"/>
          </a:xfrm>
        </p:spPr>
        <p:txBody>
          <a:bodyPr/>
          <a:lstStyle/>
          <a:p>
            <a:r>
              <a:rPr lang="en-US" b="1" dirty="0" err="1" smtClean="0">
                <a:solidFill>
                  <a:schemeClr val="tx2">
                    <a:lumMod val="60000"/>
                    <a:lumOff val="40000"/>
                  </a:schemeClr>
                </a:solidFill>
                <a:effectLst>
                  <a:outerShdw blurRad="38100" dist="38100" dir="2700000" algn="tl">
                    <a:srgbClr val="000000">
                      <a:alpha val="43137"/>
                    </a:srgbClr>
                  </a:outerShdw>
                </a:effectLst>
              </a:rPr>
              <a:t>SecGuru</a:t>
            </a:r>
            <a:endParaRPr lang="en-US" sz="5400" b="1" dirty="0">
              <a:solidFill>
                <a:schemeClr val="tx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116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342843" y="1365880"/>
          <a:ext cx="6912635" cy="5331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77638" y="222880"/>
            <a:ext cx="8971472" cy="1143000"/>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A Cloud Harnessed by Logic/SE</a:t>
            </a:r>
            <a:endParaRPr lang="en-US" b="1" dirty="0">
              <a:solidFill>
                <a:schemeClr val="tx2">
                  <a:lumMod val="60000"/>
                  <a:lumOff val="40000"/>
                </a:schemeClr>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7" cstate="print">
            <a:clrChange>
              <a:clrFrom>
                <a:srgbClr val="FFFFED"/>
              </a:clrFrom>
              <a:clrTo>
                <a:srgbClr val="FFFFED">
                  <a:alpha val="0"/>
                </a:srgbClr>
              </a:clrTo>
            </a:clrChange>
            <a:extLst>
              <a:ext uri="{28A0092B-C50C-407E-A947-70E740481C1C}">
                <a14:useLocalDpi xmlns:a14="http://schemas.microsoft.com/office/drawing/2010/main" val="0"/>
              </a:ext>
            </a:extLst>
          </a:blip>
          <a:srcRect/>
          <a:stretch>
            <a:fillRect/>
          </a:stretch>
        </p:blipFill>
        <p:spPr bwMode="auto">
          <a:xfrm>
            <a:off x="3988632" y="5858739"/>
            <a:ext cx="1149483" cy="6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164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A Data-center Architecture</a:t>
            </a:r>
            <a:endParaRPr lang="en-US" b="1" dirty="0">
              <a:solidFill>
                <a:schemeClr val="tx2">
                  <a:lumMod val="60000"/>
                  <a:lumOff val="40000"/>
                </a:schemeClr>
              </a:solidFill>
              <a:effectLst>
                <a:outerShdw blurRad="38100" dist="38100" dir="2700000" algn="tl">
                  <a:srgbClr val="000000">
                    <a:alpha val="43137"/>
                  </a:srgbClr>
                </a:outerShdw>
              </a:effectLst>
            </a:endParaRPr>
          </a:p>
        </p:txBody>
      </p:sp>
      <p:pic>
        <p:nvPicPr>
          <p:cNvPr id="10" name="Picture 9"/>
          <p:cNvPicPr>
            <a:picLocks noChangeAspect="1"/>
          </p:cNvPicPr>
          <p:nvPr/>
        </p:nvPicPr>
        <p:blipFill rotWithShape="1">
          <a:blip r:embed="rId2"/>
          <a:srcRect l="1875" t="3000" r="1875" b="4000"/>
          <a:stretch/>
        </p:blipFill>
        <p:spPr>
          <a:xfrm>
            <a:off x="457200" y="1676400"/>
            <a:ext cx="7746965" cy="4678362"/>
          </a:xfrm>
          <a:prstGeom prst="rect">
            <a:avLst/>
          </a:prstGeom>
        </p:spPr>
      </p:pic>
      <p:sp>
        <p:nvSpPr>
          <p:cNvPr id="13" name="TextBox 12"/>
          <p:cNvSpPr txBox="1"/>
          <p:nvPr/>
        </p:nvSpPr>
        <p:spPr>
          <a:xfrm>
            <a:off x="838200" y="3045321"/>
            <a:ext cx="928459" cy="369332"/>
          </a:xfrm>
          <a:prstGeom prst="rect">
            <a:avLst/>
          </a:prstGeom>
          <a:noFill/>
        </p:spPr>
        <p:txBody>
          <a:bodyPr wrap="none" rtlCol="0">
            <a:spAutoFit/>
          </a:bodyPr>
          <a:lstStyle/>
          <a:p>
            <a:pPr algn="ctr"/>
            <a:r>
              <a:rPr lang="en-US" b="1" dirty="0" smtClean="0">
                <a:solidFill>
                  <a:srgbClr val="FF0000"/>
                </a:solidFill>
              </a:rPr>
              <a:t>Policy </a:t>
            </a:r>
            <a:endParaRPr lang="en-US" b="1" dirty="0">
              <a:solidFill>
                <a:srgbClr val="FF0000"/>
              </a:solidFill>
            </a:endParaRPr>
          </a:p>
        </p:txBody>
      </p:sp>
      <p:sp>
        <p:nvSpPr>
          <p:cNvPr id="9" name="TextBox 8"/>
          <p:cNvSpPr txBox="1"/>
          <p:nvPr/>
        </p:nvSpPr>
        <p:spPr>
          <a:xfrm>
            <a:off x="3402223" y="3045321"/>
            <a:ext cx="928459" cy="369332"/>
          </a:xfrm>
          <a:prstGeom prst="rect">
            <a:avLst/>
          </a:prstGeom>
          <a:noFill/>
        </p:spPr>
        <p:txBody>
          <a:bodyPr wrap="none" rtlCol="0">
            <a:spAutoFit/>
          </a:bodyPr>
          <a:lstStyle/>
          <a:p>
            <a:pPr algn="ctr"/>
            <a:r>
              <a:rPr lang="en-US" b="1" dirty="0" smtClean="0">
                <a:solidFill>
                  <a:srgbClr val="FF0000"/>
                </a:solidFill>
              </a:rPr>
              <a:t>Policy </a:t>
            </a:r>
            <a:endParaRPr lang="en-US" b="1" dirty="0">
              <a:solidFill>
                <a:srgbClr val="FF0000"/>
              </a:solidFill>
            </a:endParaRPr>
          </a:p>
        </p:txBody>
      </p:sp>
      <p:sp>
        <p:nvSpPr>
          <p:cNvPr id="11" name="TextBox 10"/>
          <p:cNvSpPr txBox="1"/>
          <p:nvPr/>
        </p:nvSpPr>
        <p:spPr>
          <a:xfrm>
            <a:off x="6077508" y="1764268"/>
            <a:ext cx="928459" cy="369332"/>
          </a:xfrm>
          <a:prstGeom prst="rect">
            <a:avLst/>
          </a:prstGeom>
          <a:noFill/>
        </p:spPr>
        <p:txBody>
          <a:bodyPr wrap="none" rtlCol="0">
            <a:spAutoFit/>
          </a:bodyPr>
          <a:lstStyle/>
          <a:p>
            <a:pPr algn="ctr"/>
            <a:r>
              <a:rPr lang="en-US" b="1" dirty="0" smtClean="0">
                <a:solidFill>
                  <a:srgbClr val="FF0000"/>
                </a:solidFill>
              </a:rPr>
              <a:t>Policy </a:t>
            </a:r>
            <a:endParaRPr lang="en-US" b="1" dirty="0">
              <a:solidFill>
                <a:srgbClr val="FF0000"/>
              </a:solidFill>
            </a:endParaRPr>
          </a:p>
        </p:txBody>
      </p:sp>
      <p:sp>
        <p:nvSpPr>
          <p:cNvPr id="12" name="TextBox 11"/>
          <p:cNvSpPr txBox="1"/>
          <p:nvPr/>
        </p:nvSpPr>
        <p:spPr>
          <a:xfrm>
            <a:off x="6077508" y="3059668"/>
            <a:ext cx="928459" cy="369332"/>
          </a:xfrm>
          <a:prstGeom prst="rect">
            <a:avLst/>
          </a:prstGeom>
          <a:noFill/>
        </p:spPr>
        <p:txBody>
          <a:bodyPr wrap="none" rtlCol="0">
            <a:spAutoFit/>
          </a:bodyPr>
          <a:lstStyle/>
          <a:p>
            <a:pPr algn="ctr"/>
            <a:r>
              <a:rPr lang="en-US" b="1" dirty="0" smtClean="0">
                <a:solidFill>
                  <a:srgbClr val="FF0000"/>
                </a:solidFill>
              </a:rPr>
              <a:t>Policy </a:t>
            </a:r>
            <a:endParaRPr lang="en-US" b="1" dirty="0">
              <a:solidFill>
                <a:srgbClr val="FF0000"/>
              </a:solidFill>
            </a:endParaRPr>
          </a:p>
        </p:txBody>
      </p:sp>
      <p:sp>
        <p:nvSpPr>
          <p:cNvPr id="18" name="TextBox 17"/>
          <p:cNvSpPr txBox="1"/>
          <p:nvPr/>
        </p:nvSpPr>
        <p:spPr>
          <a:xfrm>
            <a:off x="6077508" y="4289745"/>
            <a:ext cx="928459" cy="369332"/>
          </a:xfrm>
          <a:prstGeom prst="rect">
            <a:avLst/>
          </a:prstGeom>
          <a:noFill/>
        </p:spPr>
        <p:txBody>
          <a:bodyPr wrap="none" rtlCol="0">
            <a:spAutoFit/>
          </a:bodyPr>
          <a:lstStyle/>
          <a:p>
            <a:pPr algn="ctr"/>
            <a:r>
              <a:rPr lang="en-US" b="1" dirty="0" smtClean="0">
                <a:solidFill>
                  <a:srgbClr val="FF0000"/>
                </a:solidFill>
              </a:rPr>
              <a:t>Policy </a:t>
            </a:r>
            <a:endParaRPr lang="en-US" b="1" dirty="0">
              <a:solidFill>
                <a:srgbClr val="FF0000"/>
              </a:solidFill>
            </a:endParaRPr>
          </a:p>
        </p:txBody>
      </p:sp>
      <p:sp>
        <p:nvSpPr>
          <p:cNvPr id="19" name="TextBox 18"/>
          <p:cNvSpPr txBox="1"/>
          <p:nvPr/>
        </p:nvSpPr>
        <p:spPr>
          <a:xfrm>
            <a:off x="2133600" y="2286000"/>
            <a:ext cx="928459" cy="369332"/>
          </a:xfrm>
          <a:prstGeom prst="rect">
            <a:avLst/>
          </a:prstGeom>
          <a:noFill/>
        </p:spPr>
        <p:txBody>
          <a:bodyPr wrap="none" rtlCol="0">
            <a:spAutoFit/>
          </a:bodyPr>
          <a:lstStyle/>
          <a:p>
            <a:pPr algn="ctr"/>
            <a:r>
              <a:rPr lang="en-US" b="1" dirty="0" smtClean="0">
                <a:solidFill>
                  <a:srgbClr val="FF0000"/>
                </a:solidFill>
              </a:rPr>
              <a:t>Policy </a:t>
            </a:r>
            <a:endParaRPr lang="en-US" b="1" dirty="0">
              <a:solidFill>
                <a:srgbClr val="FF0000"/>
              </a:solidFill>
            </a:endParaRPr>
          </a:p>
        </p:txBody>
      </p:sp>
      <p:sp>
        <p:nvSpPr>
          <p:cNvPr id="20" name="TextBox 19"/>
          <p:cNvSpPr txBox="1"/>
          <p:nvPr/>
        </p:nvSpPr>
        <p:spPr>
          <a:xfrm>
            <a:off x="7005967" y="1751714"/>
            <a:ext cx="928459" cy="369332"/>
          </a:xfrm>
          <a:prstGeom prst="rect">
            <a:avLst/>
          </a:prstGeom>
          <a:noFill/>
        </p:spPr>
        <p:txBody>
          <a:bodyPr wrap="none" rtlCol="0">
            <a:spAutoFit/>
          </a:bodyPr>
          <a:lstStyle/>
          <a:p>
            <a:pPr algn="ctr"/>
            <a:r>
              <a:rPr lang="en-US" b="1" dirty="0" smtClean="0">
                <a:solidFill>
                  <a:srgbClr val="EEECE1">
                    <a:lumMod val="50000"/>
                  </a:srgbClr>
                </a:solidFill>
              </a:rPr>
              <a:t>Policy</a:t>
            </a:r>
            <a:r>
              <a:rPr lang="en-US" b="1" dirty="0" smtClean="0">
                <a:solidFill>
                  <a:srgbClr val="FF0000"/>
                </a:solidFill>
              </a:rPr>
              <a:t> </a:t>
            </a:r>
            <a:endParaRPr lang="en-US" b="1" dirty="0">
              <a:solidFill>
                <a:srgbClr val="FF0000"/>
              </a:solidFill>
            </a:endParaRPr>
          </a:p>
        </p:txBody>
      </p:sp>
      <p:sp>
        <p:nvSpPr>
          <p:cNvPr id="21" name="TextBox 20"/>
          <p:cNvSpPr txBox="1"/>
          <p:nvPr/>
        </p:nvSpPr>
        <p:spPr>
          <a:xfrm>
            <a:off x="7086600" y="3011268"/>
            <a:ext cx="928459" cy="369332"/>
          </a:xfrm>
          <a:prstGeom prst="rect">
            <a:avLst/>
          </a:prstGeom>
          <a:noFill/>
        </p:spPr>
        <p:txBody>
          <a:bodyPr wrap="none" rtlCol="0">
            <a:spAutoFit/>
          </a:bodyPr>
          <a:lstStyle/>
          <a:p>
            <a:pPr algn="ctr"/>
            <a:r>
              <a:rPr lang="en-US" b="1" dirty="0" smtClean="0">
                <a:solidFill>
                  <a:srgbClr val="EEECE1">
                    <a:lumMod val="50000"/>
                  </a:srgbClr>
                </a:solidFill>
              </a:rPr>
              <a:t>Policy</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175866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4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4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3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300"/>
                            </p:stCondLst>
                            <p:childTnLst>
                              <p:par>
                                <p:cTn id="23" presetID="1" presetClass="entr" presetSubtype="0" fill="hold" grpId="0" nodeType="afterEffect">
                                  <p:stCondLst>
                                    <p:cond delay="3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600"/>
                            </p:stCondLst>
                            <p:childTnLst>
                              <p:par>
                                <p:cTn id="26" presetID="1" presetClass="entr" presetSubtype="0" fill="hold" grpId="0" nodeType="afterEffect">
                                  <p:stCondLst>
                                    <p:cond delay="40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2" grpId="0"/>
      <p:bldP spid="18" grpId="0"/>
      <p:bldP spid="19" grpId="0"/>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497093"/>
            <a:ext cx="8229600" cy="646331"/>
          </a:xfrm>
          <a:prstGeom prst="rect">
            <a:avLst/>
          </a:prstGeom>
        </p:spPr>
        <p:txBody>
          <a:bodyPr wrap="square">
            <a:spAutoFit/>
          </a:bodyPr>
          <a:lstStyle/>
          <a:p>
            <a:r>
              <a:rPr lang="en-US" sz="3600" b="1" dirty="0" smtClean="0">
                <a:solidFill>
                  <a:schemeClr val="tx2">
                    <a:lumMod val="60000"/>
                    <a:lumOff val="40000"/>
                  </a:schemeClr>
                </a:solidFill>
                <a:effectLst>
                  <a:outerShdw blurRad="38100" dist="38100" dir="2700000" algn="tl">
                    <a:srgbClr val="000000">
                      <a:alpha val="43137"/>
                    </a:srgbClr>
                  </a:outerShdw>
                </a:effectLst>
              </a:rPr>
              <a:t>Access Control</a:t>
            </a:r>
            <a:endParaRPr lang="en-US" sz="3600" b="1" dirty="0">
              <a:solidFill>
                <a:schemeClr val="tx2">
                  <a:lumMod val="60000"/>
                  <a:lumOff val="40000"/>
                </a:schemeClr>
              </a:solidFill>
            </a:endParaRPr>
          </a:p>
        </p:txBody>
      </p:sp>
      <p:sp>
        <p:nvSpPr>
          <p:cNvPr id="4" name="Rectangle 3"/>
          <p:cNvSpPr/>
          <p:nvPr/>
        </p:nvSpPr>
        <p:spPr>
          <a:xfrm>
            <a:off x="983411" y="2610314"/>
            <a:ext cx="7556740" cy="1107996"/>
          </a:xfrm>
          <a:prstGeom prst="rect">
            <a:avLst/>
          </a:prstGeom>
        </p:spPr>
        <p:txBody>
          <a:bodyPr wrap="square">
            <a:spAutoFit/>
          </a:bodyPr>
          <a:lstStyle/>
          <a:p>
            <a:r>
              <a:rPr lang="en-US" sz="2400" dirty="0" smtClean="0"/>
              <a:t>DNS </a:t>
            </a:r>
            <a:r>
              <a:rPr lang="en-US" sz="2400" dirty="0"/>
              <a:t>ports on DNS servers are </a:t>
            </a:r>
            <a:r>
              <a:rPr lang="en-US" sz="2400" b="1" dirty="0"/>
              <a:t>accessible</a:t>
            </a:r>
            <a:r>
              <a:rPr lang="en-US" sz="2400" dirty="0"/>
              <a:t> from tenant devices over both TCP and UDP.</a:t>
            </a:r>
          </a:p>
          <a:p>
            <a:endParaRPr lang="en-US" dirty="0" smtClean="0"/>
          </a:p>
        </p:txBody>
      </p:sp>
      <p:sp>
        <p:nvSpPr>
          <p:cNvPr id="5" name="Rectangle 4"/>
          <p:cNvSpPr/>
          <p:nvPr/>
        </p:nvSpPr>
        <p:spPr>
          <a:xfrm>
            <a:off x="983411" y="4500127"/>
            <a:ext cx="7591245" cy="1107996"/>
          </a:xfrm>
          <a:prstGeom prst="rect">
            <a:avLst/>
          </a:prstGeom>
        </p:spPr>
        <p:txBody>
          <a:bodyPr wrap="square">
            <a:spAutoFit/>
          </a:bodyPr>
          <a:lstStyle/>
          <a:p>
            <a:endParaRPr lang="en-US" dirty="0"/>
          </a:p>
          <a:p>
            <a:r>
              <a:rPr lang="en-US" sz="2400" dirty="0"/>
              <a:t>The SSH ports on management devices are </a:t>
            </a:r>
            <a:r>
              <a:rPr lang="en-US" sz="2400" b="1" dirty="0"/>
              <a:t>inaccessible</a:t>
            </a:r>
            <a:r>
              <a:rPr lang="en-US" sz="2400" dirty="0"/>
              <a:t> from tenant devices.</a:t>
            </a:r>
          </a:p>
        </p:txBody>
      </p:sp>
      <p:sp>
        <p:nvSpPr>
          <p:cNvPr id="6" name="Title 2"/>
          <p:cNvSpPr txBox="1">
            <a:spLocks/>
          </p:cNvSpPr>
          <p:nvPr/>
        </p:nvSpPr>
        <p:spPr bwMode="auto">
          <a:xfrm>
            <a:off x="281796" y="1963983"/>
            <a:ext cx="3272287" cy="6463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3600" b="1" dirty="0" smtClean="0">
                <a:solidFill>
                  <a:schemeClr val="tx2">
                    <a:lumMod val="60000"/>
                    <a:lumOff val="40000"/>
                  </a:schemeClr>
                </a:solidFill>
                <a:effectLst>
                  <a:outerShdw blurRad="38100" dist="38100" dir="2700000" algn="tl">
                    <a:srgbClr val="000000">
                      <a:alpha val="43137"/>
                    </a:srgbClr>
                  </a:outerShdw>
                </a:effectLst>
              </a:rPr>
              <a:t>Contract:</a:t>
            </a:r>
            <a:endParaRPr lang="en-US" sz="3600" b="1" dirty="0">
              <a:solidFill>
                <a:schemeClr val="tx2">
                  <a:lumMod val="60000"/>
                  <a:lumOff val="40000"/>
                </a:schemeClr>
              </a:solidFill>
            </a:endParaRPr>
          </a:p>
        </p:txBody>
      </p:sp>
      <p:sp>
        <p:nvSpPr>
          <p:cNvPr id="7" name="Title 2"/>
          <p:cNvSpPr txBox="1">
            <a:spLocks/>
          </p:cNvSpPr>
          <p:nvPr/>
        </p:nvSpPr>
        <p:spPr bwMode="auto">
          <a:xfrm>
            <a:off x="281795" y="4176961"/>
            <a:ext cx="3272287" cy="6463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3600" b="1" dirty="0" smtClean="0">
                <a:solidFill>
                  <a:schemeClr val="tx2">
                    <a:lumMod val="60000"/>
                    <a:lumOff val="40000"/>
                  </a:schemeClr>
                </a:solidFill>
                <a:effectLst>
                  <a:outerShdw blurRad="38100" dist="38100" dir="2700000" algn="tl">
                    <a:srgbClr val="000000">
                      <a:alpha val="43137"/>
                    </a:srgbClr>
                  </a:outerShdw>
                </a:effectLst>
              </a:rPr>
              <a:t>Contract:</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2632688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p:cNvSpPr>
            <a:spLocks noGrp="1"/>
          </p:cNvSpPr>
          <p:nvPr>
            <p:ph type="ftr" sz="quarter" idx="4294967295"/>
          </p:nvPr>
        </p:nvSpPr>
        <p:spPr>
          <a:xfrm>
            <a:off x="2582091" y="6298474"/>
            <a:ext cx="4191000" cy="365125"/>
          </a:xfrm>
          <a:prstGeom prst="rect">
            <a:avLst/>
          </a:prstGeom>
        </p:spPr>
        <p:txBody>
          <a:bodyPr/>
          <a:lstStyle/>
          <a:p>
            <a:r>
              <a:rPr lang="en-US" dirty="0" smtClean="0">
                <a:solidFill>
                  <a:prstClr val="black">
                    <a:tint val="75000"/>
                  </a:prstClr>
                </a:solidFill>
              </a:rPr>
              <a:t>MICROSOFT CONFIDENTIAL</a:t>
            </a:r>
            <a:endParaRPr lang="en-US" dirty="0">
              <a:solidFill>
                <a:prstClr val="black">
                  <a:tint val="75000"/>
                </a:prstClr>
              </a:solidFill>
            </a:endParaRPr>
          </a:p>
        </p:txBody>
      </p:sp>
      <p:sp>
        <p:nvSpPr>
          <p:cNvPr id="3" name="Title 2"/>
          <p:cNvSpPr>
            <a:spLocks noGrp="1"/>
          </p:cNvSpPr>
          <p:nvPr>
            <p:ph type="title"/>
          </p:nvPr>
        </p:nvSpPr>
        <p:spPr>
          <a:xfrm>
            <a:off x="457200" y="522973"/>
            <a:ext cx="8229600" cy="646331"/>
          </a:xfrm>
          <a:prstGeom prst="rect">
            <a:avLst/>
          </a:prstGeom>
        </p:spPr>
        <p:txBody>
          <a:bodyPr wrap="square">
            <a:spAutoFit/>
          </a:bodyPr>
          <a:lstStyle/>
          <a:p>
            <a:r>
              <a:rPr lang="en-US" sz="3600" b="1" dirty="0" err="1" smtClean="0">
                <a:solidFill>
                  <a:schemeClr val="tx2">
                    <a:lumMod val="60000"/>
                    <a:lumOff val="40000"/>
                  </a:schemeClr>
                </a:solidFill>
                <a:effectLst>
                  <a:outerShdw blurRad="38100" dist="38100" dir="2700000" algn="tl">
                    <a:srgbClr val="000000">
                      <a:alpha val="43137"/>
                    </a:srgbClr>
                  </a:outerShdw>
                </a:effectLst>
                <a:latin typeface="+mj-lt"/>
              </a:rPr>
              <a:t>SecGuru</a:t>
            </a:r>
            <a:r>
              <a:rPr lang="en-US" sz="3600" b="1" dirty="0" smtClean="0">
                <a:solidFill>
                  <a:schemeClr val="tx2">
                    <a:lumMod val="60000"/>
                    <a:lumOff val="40000"/>
                  </a:schemeClr>
                </a:solidFill>
                <a:latin typeface="+mj-lt"/>
              </a:rPr>
              <a:t> </a:t>
            </a:r>
            <a:r>
              <a:rPr lang="en-US" sz="3600" b="1" dirty="0" smtClean="0">
                <a:solidFill>
                  <a:schemeClr val="tx2">
                    <a:lumMod val="60000"/>
                    <a:lumOff val="40000"/>
                  </a:schemeClr>
                </a:solidFill>
              </a:rPr>
              <a:t>in </a:t>
            </a:r>
            <a:r>
              <a:rPr lang="en-US" sz="3600" b="1" dirty="0" err="1" smtClean="0">
                <a:solidFill>
                  <a:schemeClr val="tx2">
                    <a:lumMod val="60000"/>
                    <a:lumOff val="40000"/>
                  </a:schemeClr>
                </a:solidFill>
              </a:rPr>
              <a:t>WANetmon</a:t>
            </a:r>
            <a:endParaRPr lang="en-US" sz="3600" b="1" dirty="0">
              <a:solidFill>
                <a:schemeClr val="tx2">
                  <a:lumMod val="60000"/>
                  <a:lumOff val="4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9304"/>
            <a:ext cx="7730722" cy="555786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8935"/>
          <a:stretch/>
        </p:blipFill>
        <p:spPr>
          <a:xfrm>
            <a:off x="4653939" y="3154233"/>
            <a:ext cx="4490061" cy="3610166"/>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822" t="39011" r="59749" b="27666"/>
          <a:stretch/>
        </p:blipFill>
        <p:spPr>
          <a:xfrm>
            <a:off x="152623" y="3299228"/>
            <a:ext cx="4546033" cy="3011411"/>
          </a:xfrm>
          <a:prstGeom prst="rect">
            <a:avLst/>
          </a:prstGeom>
        </p:spPr>
      </p:pic>
      <p:sp>
        <p:nvSpPr>
          <p:cNvPr id="9" name="Rectangle 8"/>
          <p:cNvSpPr/>
          <p:nvPr/>
        </p:nvSpPr>
        <p:spPr>
          <a:xfrm>
            <a:off x="4451231" y="1214658"/>
            <a:ext cx="4692770" cy="923330"/>
          </a:xfrm>
          <a:prstGeom prst="rect">
            <a:avLst/>
          </a:prstGeom>
        </p:spPr>
        <p:txBody>
          <a:bodyPr wrap="square">
            <a:spAutoFit/>
          </a:bodyPr>
          <a:lstStyle/>
          <a:p>
            <a:pPr lvl="1"/>
            <a:r>
              <a:rPr lang="en-US" b="1" dirty="0" smtClean="0">
                <a:solidFill>
                  <a:srgbClr val="FF0000"/>
                </a:solidFill>
              </a:rPr>
              <a:t>40,000 ACL checks per month</a:t>
            </a:r>
          </a:p>
          <a:p>
            <a:pPr lvl="1"/>
            <a:r>
              <a:rPr lang="en-US" b="1" dirty="0" smtClean="0">
                <a:solidFill>
                  <a:srgbClr val="FF0000"/>
                </a:solidFill>
              </a:rPr>
              <a:t>Each check 50-200ms</a:t>
            </a:r>
          </a:p>
          <a:p>
            <a:pPr lvl="1"/>
            <a:r>
              <a:rPr lang="en-US" b="1" dirty="0" smtClean="0">
                <a:solidFill>
                  <a:srgbClr val="FF0000"/>
                </a:solidFill>
              </a:rPr>
              <a:t>20 bugs/month (mostly for build-out)</a:t>
            </a:r>
          </a:p>
        </p:txBody>
      </p:sp>
      <p:sp>
        <p:nvSpPr>
          <p:cNvPr id="7" name="Right Arrow 6"/>
          <p:cNvSpPr/>
          <p:nvPr/>
        </p:nvSpPr>
        <p:spPr>
          <a:xfrm rot="1396142">
            <a:off x="3689871" y="4012603"/>
            <a:ext cx="2818503" cy="1054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2973"/>
            <a:ext cx="8229600" cy="646331"/>
          </a:xfrm>
          <a:prstGeom prst="rect">
            <a:avLst/>
          </a:prstGeom>
        </p:spPr>
        <p:txBody>
          <a:bodyPr wrap="square">
            <a:spAutoFit/>
          </a:bodyPr>
          <a:lstStyle/>
          <a:p>
            <a:r>
              <a:rPr lang="en-US" sz="3600" b="1" dirty="0" err="1">
                <a:solidFill>
                  <a:schemeClr val="tx2">
                    <a:lumMod val="60000"/>
                    <a:lumOff val="40000"/>
                  </a:schemeClr>
                </a:solidFill>
                <a:effectLst>
                  <a:outerShdw blurRad="38100" dist="38100" dir="2700000" algn="tl">
                    <a:srgbClr val="000000">
                      <a:alpha val="43137"/>
                    </a:srgbClr>
                  </a:outerShdw>
                </a:effectLst>
              </a:rPr>
              <a:t>SecGuru</a:t>
            </a:r>
            <a:r>
              <a:rPr lang="en-US" sz="3600" b="1" dirty="0">
                <a:solidFill>
                  <a:schemeClr val="tx2">
                    <a:lumMod val="60000"/>
                    <a:lumOff val="40000"/>
                  </a:schemeClr>
                </a:solidFill>
              </a:rPr>
              <a:t> </a:t>
            </a:r>
            <a:r>
              <a:rPr lang="en-US" sz="3600" b="1" dirty="0" smtClean="0">
                <a:solidFill>
                  <a:schemeClr val="tx2">
                    <a:lumMod val="60000"/>
                    <a:lumOff val="40000"/>
                  </a:schemeClr>
                </a:solidFill>
              </a:rPr>
              <a:t>for GNS edge ACLs</a:t>
            </a:r>
            <a:endParaRPr lang="en-US" sz="3600" b="1" dirty="0">
              <a:solidFill>
                <a:schemeClr val="tx2">
                  <a:lumMod val="60000"/>
                  <a:lumOff val="40000"/>
                </a:schemeClr>
              </a:solidFill>
            </a:endParaRPr>
          </a:p>
        </p:txBody>
      </p:sp>
      <p:pic>
        <p:nvPicPr>
          <p:cNvPr id="8" name="Chart 2"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803" y="1550670"/>
            <a:ext cx="3964245" cy="237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stretch>
            <a:fillRect/>
          </a:stretch>
        </p:blipFill>
        <p:spPr>
          <a:xfrm>
            <a:off x="5033554" y="4300996"/>
            <a:ext cx="4015494" cy="2199299"/>
          </a:xfrm>
          <a:prstGeom prst="rect">
            <a:avLst/>
          </a:prstGeom>
        </p:spPr>
      </p:pic>
      <p:sp>
        <p:nvSpPr>
          <p:cNvPr id="10" name="Flowchart: Magnetic Disk 9"/>
          <p:cNvSpPr/>
          <p:nvPr/>
        </p:nvSpPr>
        <p:spPr>
          <a:xfrm>
            <a:off x="558163" y="2514899"/>
            <a:ext cx="1414327" cy="834437"/>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t>Regression</a:t>
            </a:r>
          </a:p>
          <a:p>
            <a:pPr algn="ctr"/>
            <a:r>
              <a:rPr lang="en-US" sz="2000" b="1" dirty="0" smtClean="0"/>
              <a:t>Contracts</a:t>
            </a:r>
          </a:p>
        </p:txBody>
      </p:sp>
      <p:sp>
        <p:nvSpPr>
          <p:cNvPr id="4" name="Flowchart: Card 3"/>
          <p:cNvSpPr/>
          <p:nvPr/>
        </p:nvSpPr>
        <p:spPr>
          <a:xfrm>
            <a:off x="1972491" y="1952963"/>
            <a:ext cx="1383030" cy="591028"/>
          </a:xfrm>
          <a:prstGeom prst="flowChartPunchedCar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Edge ACL</a:t>
            </a:r>
            <a:endParaRPr lang="en-US" dirty="0"/>
          </a:p>
        </p:txBody>
      </p:sp>
      <p:sp>
        <p:nvSpPr>
          <p:cNvPr id="11" name="Flowchart: Card 10"/>
          <p:cNvSpPr/>
          <p:nvPr/>
        </p:nvSpPr>
        <p:spPr>
          <a:xfrm>
            <a:off x="1972491" y="3407393"/>
            <a:ext cx="1383030" cy="591028"/>
          </a:xfrm>
          <a:prstGeom prst="flowChartPunchedCar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Edge ACL</a:t>
            </a:r>
            <a:endParaRPr lang="en-US" dirty="0"/>
          </a:p>
        </p:txBody>
      </p:sp>
      <p:sp>
        <p:nvSpPr>
          <p:cNvPr id="12" name="Flowchart: Magnetic Disk 11"/>
          <p:cNvSpPr/>
          <p:nvPr/>
        </p:nvSpPr>
        <p:spPr>
          <a:xfrm>
            <a:off x="558163" y="3990387"/>
            <a:ext cx="1414327" cy="834437"/>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t>Regression</a:t>
            </a:r>
          </a:p>
          <a:p>
            <a:pPr algn="ctr"/>
            <a:r>
              <a:rPr lang="en-US" sz="2000" b="1" dirty="0" smtClean="0"/>
              <a:t>Contracts</a:t>
            </a:r>
          </a:p>
        </p:txBody>
      </p:sp>
      <p:sp>
        <p:nvSpPr>
          <p:cNvPr id="13" name="Flowchart: Card 12"/>
          <p:cNvSpPr/>
          <p:nvPr/>
        </p:nvSpPr>
        <p:spPr>
          <a:xfrm>
            <a:off x="1972491" y="4917093"/>
            <a:ext cx="1383030" cy="591028"/>
          </a:xfrm>
          <a:prstGeom prst="flowChartPunchedCar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Edge ACL</a:t>
            </a:r>
            <a:endParaRPr lang="en-US" dirty="0"/>
          </a:p>
        </p:txBody>
      </p:sp>
      <p:sp>
        <p:nvSpPr>
          <p:cNvPr id="14" name="Down Arrow 13"/>
          <p:cNvSpPr/>
          <p:nvPr/>
        </p:nvSpPr>
        <p:spPr>
          <a:xfrm>
            <a:off x="2432409" y="2543991"/>
            <a:ext cx="500742" cy="8634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2436756" y="4014651"/>
            <a:ext cx="500742" cy="9091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432399" y="5512540"/>
            <a:ext cx="500742" cy="8634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1975188" y="2814273"/>
            <a:ext cx="1339799" cy="23267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972490" y="4281366"/>
            <a:ext cx="1383031" cy="209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590386" y="2659352"/>
            <a:ext cx="1253869" cy="400110"/>
          </a:xfrm>
          <a:prstGeom prst="rect">
            <a:avLst/>
          </a:prstGeom>
          <a:noFill/>
        </p:spPr>
        <p:txBody>
          <a:bodyPr wrap="none" rtlCol="0">
            <a:spAutoFit/>
          </a:bodyPr>
          <a:lstStyle/>
          <a:p>
            <a:r>
              <a:rPr lang="en-US" sz="2000" b="1" dirty="0" err="1">
                <a:solidFill>
                  <a:schemeClr val="tx2">
                    <a:lumMod val="60000"/>
                    <a:lumOff val="40000"/>
                  </a:schemeClr>
                </a:solidFill>
                <a:effectLst>
                  <a:outerShdw blurRad="38100" dist="38100" dir="2700000" algn="tl">
                    <a:srgbClr val="000000">
                      <a:alpha val="43137"/>
                    </a:srgbClr>
                  </a:outerShdw>
                </a:effectLst>
              </a:rPr>
              <a:t>SecGuru</a:t>
            </a:r>
            <a:endParaRPr lang="en-US" dirty="0"/>
          </a:p>
        </p:txBody>
      </p:sp>
      <p:sp>
        <p:nvSpPr>
          <p:cNvPr id="22" name="TextBox 21"/>
          <p:cNvSpPr txBox="1"/>
          <p:nvPr/>
        </p:nvSpPr>
        <p:spPr>
          <a:xfrm>
            <a:off x="3545962" y="4145060"/>
            <a:ext cx="1253869" cy="400110"/>
          </a:xfrm>
          <a:prstGeom prst="rect">
            <a:avLst/>
          </a:prstGeom>
          <a:noFill/>
        </p:spPr>
        <p:txBody>
          <a:bodyPr wrap="none" rtlCol="0">
            <a:spAutoFit/>
          </a:bodyPr>
          <a:lstStyle/>
          <a:p>
            <a:r>
              <a:rPr lang="en-US" sz="2000" b="1" dirty="0" err="1">
                <a:solidFill>
                  <a:schemeClr val="tx2">
                    <a:lumMod val="60000"/>
                    <a:lumOff val="40000"/>
                  </a:schemeClr>
                </a:solidFill>
                <a:effectLst>
                  <a:outerShdw blurRad="38100" dist="38100" dir="2700000" algn="tl">
                    <a:srgbClr val="000000">
                      <a:alpha val="43137"/>
                    </a:srgbClr>
                  </a:outerShdw>
                </a:effectLst>
              </a:rPr>
              <a:t>SecGuru</a:t>
            </a:r>
            <a:endParaRPr lang="en-US" sz="2000" dirty="0"/>
          </a:p>
        </p:txBody>
      </p:sp>
      <p:sp>
        <p:nvSpPr>
          <p:cNvPr id="23" name="Rectangle 22"/>
          <p:cNvSpPr/>
          <p:nvPr/>
        </p:nvSpPr>
        <p:spPr>
          <a:xfrm>
            <a:off x="62727" y="1253706"/>
            <a:ext cx="4410213" cy="923330"/>
          </a:xfrm>
          <a:prstGeom prst="rect">
            <a:avLst/>
          </a:prstGeom>
        </p:spPr>
        <p:txBody>
          <a:bodyPr wrap="square">
            <a:spAutoFit/>
          </a:bodyPr>
          <a:lstStyle/>
          <a:p>
            <a:pPr marL="0" lvl="1" indent="0" defTabSz="914400"/>
            <a:r>
              <a:rPr lang="en-US" dirty="0"/>
              <a:t>R</a:t>
            </a:r>
            <a:r>
              <a:rPr lang="en-US" dirty="0" smtClean="0"/>
              <a:t>egression </a:t>
            </a:r>
            <a:r>
              <a:rPr lang="en-US" dirty="0"/>
              <a:t>test suite +</a:t>
            </a:r>
            <a:r>
              <a:rPr lang="en-US" dirty="0" smtClean="0"/>
              <a:t> </a:t>
            </a:r>
            <a:r>
              <a:rPr lang="en-US" dirty="0" err="1" smtClean="0"/>
              <a:t>SecGuru</a:t>
            </a:r>
            <a:r>
              <a:rPr lang="en-US" dirty="0" smtClean="0"/>
              <a:t> </a:t>
            </a:r>
            <a:r>
              <a:rPr lang="en-US" dirty="0"/>
              <a:t>check correctness of Edge ACL prior to deployment</a:t>
            </a:r>
          </a:p>
        </p:txBody>
      </p:sp>
      <p:sp>
        <p:nvSpPr>
          <p:cNvPr id="24" name="Rectangle 23"/>
          <p:cNvSpPr/>
          <p:nvPr/>
        </p:nvSpPr>
        <p:spPr>
          <a:xfrm>
            <a:off x="111917" y="5580132"/>
            <a:ext cx="2220823" cy="646331"/>
          </a:xfrm>
          <a:prstGeom prst="rect">
            <a:avLst/>
          </a:prstGeom>
        </p:spPr>
        <p:txBody>
          <a:bodyPr wrap="square">
            <a:spAutoFit/>
          </a:bodyPr>
          <a:lstStyle/>
          <a:p>
            <a:pPr marL="0" lvl="1" indent="0" defTabSz="914400"/>
            <a:r>
              <a:rPr lang="en-US" b="1" dirty="0"/>
              <a:t>S</a:t>
            </a:r>
            <a:r>
              <a:rPr lang="en-US" b="1" dirty="0" smtClean="0"/>
              <a:t>everal </a:t>
            </a:r>
            <a:r>
              <a:rPr lang="en-US" b="1" dirty="0"/>
              <a:t>major </a:t>
            </a:r>
            <a:endParaRPr lang="en-US" b="1" dirty="0" smtClean="0"/>
          </a:p>
          <a:p>
            <a:pPr marL="0" lvl="1" indent="0" defTabSz="914400"/>
            <a:r>
              <a:rPr lang="en-US" dirty="0" smtClean="0"/>
              <a:t>Edge ACL pushes</a:t>
            </a:r>
          </a:p>
        </p:txBody>
      </p:sp>
      <p:sp>
        <p:nvSpPr>
          <p:cNvPr id="26" name="Rectangular Callout 25"/>
          <p:cNvSpPr/>
          <p:nvPr/>
        </p:nvSpPr>
        <p:spPr>
          <a:xfrm>
            <a:off x="5501490" y="2874879"/>
            <a:ext cx="2827020" cy="344135"/>
          </a:xfrm>
          <a:prstGeom prst="wedgeRectCallout">
            <a:avLst>
              <a:gd name="adj1" fmla="val 46284"/>
              <a:gd name="adj2" fmla="val -77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2700+ to 1000 ACLs</a:t>
            </a:r>
            <a:endParaRPr lang="en-US" dirty="0"/>
          </a:p>
        </p:txBody>
      </p:sp>
      <p:sp>
        <p:nvSpPr>
          <p:cNvPr id="27" name="Rectangle 26"/>
          <p:cNvSpPr/>
          <p:nvPr/>
        </p:nvSpPr>
        <p:spPr>
          <a:xfrm>
            <a:off x="3028536" y="5582404"/>
            <a:ext cx="2031325" cy="646331"/>
          </a:xfrm>
          <a:prstGeom prst="rect">
            <a:avLst/>
          </a:prstGeom>
        </p:spPr>
        <p:txBody>
          <a:bodyPr wrap="none">
            <a:spAutoFit/>
          </a:bodyPr>
          <a:lstStyle/>
          <a:p>
            <a:pPr marL="0" lvl="1" indent="0" defTabSz="914400"/>
            <a:r>
              <a:rPr lang="en-US" b="1" dirty="0"/>
              <a:t>no major impact </a:t>
            </a:r>
            <a:endParaRPr lang="en-US" b="1" dirty="0" smtClean="0"/>
          </a:p>
          <a:p>
            <a:pPr marL="0" lvl="1" indent="0" defTabSz="914400"/>
            <a:r>
              <a:rPr lang="en-US" dirty="0" smtClean="0"/>
              <a:t>on </a:t>
            </a:r>
            <a:r>
              <a:rPr lang="en-US" dirty="0"/>
              <a:t>any services</a:t>
            </a:r>
          </a:p>
        </p:txBody>
      </p:sp>
      <p:sp>
        <p:nvSpPr>
          <p:cNvPr id="28" name="Down Arrow 27"/>
          <p:cNvSpPr/>
          <p:nvPr/>
        </p:nvSpPr>
        <p:spPr>
          <a:xfrm>
            <a:off x="8214360" y="4357567"/>
            <a:ext cx="556260" cy="1479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t>Stable state</a:t>
            </a:r>
          </a:p>
        </p:txBody>
      </p:sp>
    </p:spTree>
    <p:extLst>
      <p:ext uri="{BB962C8B-B14F-4D97-AF65-F5344CB8AC3E}">
        <p14:creationId xmlns:p14="http://schemas.microsoft.com/office/powerpoint/2010/main" val="1841202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Lecture</a:t>
            </a:r>
            <a:endParaRPr lang="en-US" dirty="0"/>
          </a:p>
        </p:txBody>
      </p:sp>
      <p:sp>
        <p:nvSpPr>
          <p:cNvPr id="3" name="Content Placeholder 2"/>
          <p:cNvSpPr>
            <a:spLocks noGrp="1"/>
          </p:cNvSpPr>
          <p:nvPr>
            <p:ph idx="1"/>
          </p:nvPr>
        </p:nvSpPr>
        <p:spPr/>
        <p:txBody>
          <a:bodyPr/>
          <a:lstStyle/>
          <a:p>
            <a:r>
              <a:rPr lang="en-US" dirty="0" smtClean="0"/>
              <a:t>Combining Theories</a:t>
            </a:r>
          </a:p>
          <a:p>
            <a:endParaRPr lang="en-US" dirty="0"/>
          </a:p>
          <a:p>
            <a:r>
              <a:rPr lang="en-US" dirty="0" smtClean="0"/>
              <a:t>Network Verification: </a:t>
            </a:r>
          </a:p>
          <a:p>
            <a:pPr lvl="1"/>
            <a:r>
              <a:rPr lang="en-US" dirty="0" smtClean="0"/>
              <a:t>An application of Z3 in Azure, SDN, …</a:t>
            </a:r>
          </a:p>
          <a:p>
            <a:pPr lvl="1"/>
            <a:r>
              <a:rPr lang="en-US" dirty="0" smtClean="0"/>
              <a:t>As a case study in customizing an SMT solver for an application domain.</a:t>
            </a:r>
          </a:p>
        </p:txBody>
      </p:sp>
    </p:spTree>
    <p:extLst>
      <p:ext uri="{BB962C8B-B14F-4D97-AF65-F5344CB8AC3E}">
        <p14:creationId xmlns:p14="http://schemas.microsoft.com/office/powerpoint/2010/main" val="37387579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57200" y="216307"/>
            <a:ext cx="8229600" cy="715129"/>
          </a:xfrm>
          <a:prstGeom prst="rect">
            <a:avLst/>
          </a:prstGeom>
        </p:spPr>
        <p:txBody>
          <a:bodyPr>
            <a:normAutofit fontScale="975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3600" b="1" dirty="0" smtClean="0">
                <a:solidFill>
                  <a:schemeClr val="tx2">
                    <a:lumMod val="60000"/>
                    <a:lumOff val="40000"/>
                  </a:schemeClr>
                </a:solidFill>
              </a:rPr>
              <a:t>Policies as Logical Formulas</a:t>
            </a:r>
            <a:endParaRPr lang="en-US" sz="3600" b="1" dirty="0">
              <a:solidFill>
                <a:schemeClr val="tx2">
                  <a:lumMod val="60000"/>
                  <a:lumOff val="40000"/>
                </a:schemeClr>
              </a:solidFill>
            </a:endParaRPr>
          </a:p>
        </p:txBody>
      </p:sp>
      <mc:AlternateContent xmlns:mc="http://schemas.openxmlformats.org/markup-compatibility/2006" xmlns:a14="http://schemas.microsoft.com/office/drawing/2010/main">
        <mc:Choice Requires="a14">
          <p:sp>
            <p:nvSpPr>
              <p:cNvPr id="17" name="Content Placeholder 9"/>
              <p:cNvSpPr txBox="1">
                <a:spLocks/>
              </p:cNvSpPr>
              <p:nvPr/>
            </p:nvSpPr>
            <p:spPr>
              <a:xfrm>
                <a:off x="4806044" y="2381506"/>
                <a:ext cx="4361367" cy="2002748"/>
              </a:xfrm>
              <a:prstGeom prst="rect">
                <a:avLst/>
              </a:prstGeom>
            </p:spPr>
            <p:txBody>
              <a:bodyPr>
                <a:normAutofit fontScale="40000" lnSpcReduction="20000"/>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3823" lvl="1" indent="0" defTabSz="914400">
                  <a:buFont typeface="Arial" charset="0"/>
                  <a:buNone/>
                </a:pPr>
                <a:r>
                  <a:rPr lang="en-US" i="1" dirty="0" smtClean="0">
                    <a:solidFill>
                      <a:srgbClr val="00B050"/>
                    </a:solidFill>
                    <a:latin typeface="Cambria Math"/>
                  </a:rPr>
                  <a:t/>
                </a:r>
                <a:br>
                  <a:rPr lang="en-US" i="1" dirty="0" smtClean="0">
                    <a:solidFill>
                      <a:srgbClr val="00B050"/>
                    </a:solidFill>
                    <a:latin typeface="Cambria Math"/>
                  </a:rPr>
                </a:br>
                <a14:m>
                  <m:oMathPara xmlns:m="http://schemas.openxmlformats.org/officeDocument/2006/math">
                    <m:oMathParaPr>
                      <m:jc m:val="left"/>
                    </m:oMathParaPr>
                    <m:oMath xmlns:m="http://schemas.openxmlformats.org/officeDocument/2006/math">
                      <m:r>
                        <a:rPr lang="en-US" i="1" smtClean="0">
                          <a:solidFill>
                            <a:srgbClr val="00B050"/>
                          </a:solidFill>
                          <a:latin typeface="Cambria Math"/>
                        </a:rPr>
                        <m:t> </m:t>
                      </m:r>
                    </m:oMath>
                  </m:oMathPara>
                </a14:m>
                <a:endParaRPr lang="en-US" i="1" dirty="0" smtClean="0">
                  <a:solidFill>
                    <a:srgbClr val="00B050"/>
                  </a:solidFill>
                  <a:latin typeface="Cambria Math"/>
                </a:endParaRPr>
              </a:p>
              <a:p>
                <a:pPr marL="0" indent="0" defTabSz="914400">
                  <a:buFont typeface="Arial" charset="0"/>
                  <a:buNone/>
                </a:pPr>
                <a14:m>
                  <m:oMathPara xmlns:m="http://schemas.openxmlformats.org/officeDocument/2006/math">
                    <m:oMathParaPr>
                      <m:jc m:val="center"/>
                    </m:oMathParaPr>
                    <m:oMath xmlns:m="http://schemas.openxmlformats.org/officeDocument/2006/math">
                      <m:m>
                        <m:mPr>
                          <m:mcs>
                            <m:mc>
                              <m:mcPr>
                                <m:count m:val="2"/>
                                <m:mcJc m:val="center"/>
                              </m:mcPr>
                            </m:mc>
                          </m:mcs>
                          <m:ctrlPr>
                            <a:rPr lang="en-US" i="1" smtClean="0">
                              <a:latin typeface="Cambria Math" panose="02040503050406030204" pitchFamily="18" charset="0"/>
                            </a:rPr>
                          </m:ctrlPr>
                        </m:mPr>
                        <m:mr>
                          <m:e>
                            <m:r>
                              <m:rPr>
                                <m:nor/>
                              </m:rPr>
                              <a:rPr lang="en-US" i="1" dirty="0">
                                <a:solidFill>
                                  <a:srgbClr val="00B050"/>
                                </a:solidFill>
                                <a:latin typeface="Cambria Math"/>
                              </a:rPr>
                              <m:t>Allow</m:t>
                            </m:r>
                            <m:r>
                              <m:rPr>
                                <m:nor/>
                              </m:rPr>
                              <a:rPr lang="en-US" i="1" dirty="0">
                                <a:solidFill>
                                  <a:srgbClr val="00B050"/>
                                </a:solidFill>
                                <a:latin typeface="Cambria Math"/>
                              </a:rPr>
                              <m:t>:</m:t>
                            </m:r>
                          </m:e>
                          <m:e>
                            <m:eqArr>
                              <m:eqArrPr>
                                <m:ctrlPr>
                                  <a:rPr lang="en-US" i="1">
                                    <a:solidFill>
                                      <a:srgbClr val="00B050"/>
                                    </a:solidFill>
                                    <a:latin typeface="Cambria Math" panose="02040503050406030204" pitchFamily="18" charset="0"/>
                                  </a:rPr>
                                </m:ctrlPr>
                              </m:eqArrPr>
                              <m:e>
                                <m:d>
                                  <m:dPr>
                                    <m:ctrlPr>
                                      <a:rPr lang="en-US" i="1">
                                        <a:solidFill>
                                          <a:srgbClr val="00B050"/>
                                        </a:solidFill>
                                        <a:latin typeface="Cambria Math" panose="02040503050406030204" pitchFamily="18" charset="0"/>
                                      </a:rPr>
                                    </m:ctrlPr>
                                  </m:dPr>
                                  <m:e>
                                    <m:r>
                                      <a:rPr lang="en-US" i="1">
                                        <a:solidFill>
                                          <a:srgbClr val="00B050"/>
                                        </a:solidFill>
                                        <a:latin typeface="Cambria Math"/>
                                      </a:rPr>
                                      <m:t>10.20.0.0≤</m:t>
                                    </m:r>
                                    <m:r>
                                      <a:rPr lang="en-US" i="1">
                                        <a:solidFill>
                                          <a:srgbClr val="00B050"/>
                                        </a:solidFill>
                                        <a:latin typeface="Cambria Math"/>
                                      </a:rPr>
                                      <m:t>𝑠𝑟𝑐𝐼𝑝</m:t>
                                    </m:r>
                                    <m:r>
                                      <a:rPr lang="en-US" i="1">
                                        <a:solidFill>
                                          <a:srgbClr val="00B050"/>
                                        </a:solidFill>
                                        <a:latin typeface="Cambria Math"/>
                                      </a:rPr>
                                      <m:t> 10.20.31.255</m:t>
                                    </m:r>
                                  </m:e>
                                </m:d>
                                <m:r>
                                  <a:rPr lang="en-US" i="1">
                                    <a:solidFill>
                                      <a:srgbClr val="00B050"/>
                                    </a:solidFill>
                                    <a:latin typeface="Cambria Math"/>
                                  </a:rPr>
                                  <m:t> ˄</m:t>
                                </m:r>
                                <m:r>
                                  <m:rPr>
                                    <m:nor/>
                                  </m:rPr>
                                  <a:rPr lang="en-US" i="1" dirty="0">
                                    <a:solidFill>
                                      <a:srgbClr val="00B050"/>
                                    </a:solidFill>
                                    <a:latin typeface="Cambria Math"/>
                                  </a:rPr>
                                  <m:t> </m:t>
                                </m:r>
                                <m:r>
                                  <a:rPr lang="en-US" i="1">
                                    <a:solidFill>
                                      <a:srgbClr val="00B050"/>
                                    </a:solidFill>
                                    <a:latin typeface="Cambria Math"/>
                                  </a:rPr>
                                  <m:t> </m:t>
                                </m:r>
                              </m:e>
                              <m:e>
                                <m:d>
                                  <m:dPr>
                                    <m:ctrlPr>
                                      <a:rPr lang="en-US" i="1">
                                        <a:solidFill>
                                          <a:srgbClr val="00B050"/>
                                        </a:solidFill>
                                        <a:latin typeface="Cambria Math" panose="02040503050406030204" pitchFamily="18" charset="0"/>
                                      </a:rPr>
                                    </m:ctrlPr>
                                  </m:dPr>
                                  <m:e>
                                    <m:r>
                                      <a:rPr lang="en-US" i="1">
                                        <a:solidFill>
                                          <a:srgbClr val="00B050"/>
                                        </a:solidFill>
                                        <a:latin typeface="Cambria Math"/>
                                      </a:rPr>
                                      <m:t>157.55.252.0≤</m:t>
                                    </m:r>
                                    <m:r>
                                      <a:rPr lang="en-US" i="1">
                                        <a:solidFill>
                                          <a:srgbClr val="00B050"/>
                                        </a:solidFill>
                                        <a:latin typeface="Cambria Math"/>
                                      </a:rPr>
                                      <m:t>𝑑𝑠𝑡𝐼𝑝</m:t>
                                    </m:r>
                                    <m:r>
                                      <a:rPr lang="en-US" i="1">
                                        <a:solidFill>
                                          <a:srgbClr val="00B050"/>
                                        </a:solidFill>
                                        <a:latin typeface="Cambria Math"/>
                                      </a:rPr>
                                      <m:t>≤157.55.252.255</m:t>
                                    </m:r>
                                  </m:e>
                                </m:d>
                                <m:r>
                                  <a:rPr lang="en-US" i="1">
                                    <a:solidFill>
                                      <a:srgbClr val="00B050"/>
                                    </a:solidFill>
                                    <a:latin typeface="Cambria Math"/>
                                  </a:rPr>
                                  <m:t> ˄ </m:t>
                                </m:r>
                                <m:r>
                                  <m:rPr>
                                    <m:nor/>
                                  </m:rPr>
                                  <a:rPr lang="en-US" i="1" dirty="0">
                                    <a:solidFill>
                                      <a:srgbClr val="00B050"/>
                                    </a:solidFill>
                                    <a:latin typeface="Cambria Math"/>
                                  </a:rPr>
                                  <m:t> </m:t>
                                </m:r>
                              </m:e>
                              <m:e>
                                <m:r>
                                  <a:rPr lang="en-US" i="1" dirty="0">
                                    <a:solidFill>
                                      <a:srgbClr val="00B050"/>
                                    </a:solidFill>
                                    <a:latin typeface="Cambria Math"/>
                                  </a:rPr>
                                  <m:t>   </m:t>
                                </m:r>
                                <m:d>
                                  <m:dPr>
                                    <m:ctrlPr>
                                      <a:rPr lang="en-US" i="1">
                                        <a:solidFill>
                                          <a:srgbClr val="00B050"/>
                                        </a:solidFill>
                                        <a:latin typeface="Cambria Math" panose="02040503050406030204" pitchFamily="18" charset="0"/>
                                      </a:rPr>
                                    </m:ctrlPr>
                                  </m:dPr>
                                  <m:e>
                                    <m:r>
                                      <a:rPr lang="en-US" i="1">
                                        <a:solidFill>
                                          <a:srgbClr val="00B050"/>
                                        </a:solidFill>
                                        <a:latin typeface="Cambria Math"/>
                                      </a:rPr>
                                      <m:t>𝑝𝑟𝑜𝑡𝑜𝑐𝑜𝑙</m:t>
                                    </m:r>
                                    <m:r>
                                      <a:rPr lang="en-US" i="1">
                                        <a:solidFill>
                                          <a:srgbClr val="00B050"/>
                                        </a:solidFill>
                                        <a:latin typeface="Cambria Math"/>
                                      </a:rPr>
                                      <m:t>=6</m:t>
                                    </m:r>
                                  </m:e>
                                </m:d>
                              </m:e>
                            </m:eqArr>
                          </m:e>
                        </m:mr>
                      </m:m>
                    </m:oMath>
                  </m:oMathPara>
                </a14:m>
                <a:endParaRPr lang="en-US" i="1" dirty="0" smtClean="0">
                  <a:latin typeface="Cambria Math"/>
                </a:endParaRPr>
              </a:p>
              <a:p>
                <a:pPr marL="0" indent="0" defTabSz="914400">
                  <a:buFont typeface="Arial" charset="0"/>
                  <a:buNone/>
                </a:pPr>
                <a:endParaRPr lang="en-US" i="1" dirty="0" smtClean="0">
                  <a:latin typeface="Cambria Math"/>
                </a:endParaRPr>
              </a:p>
              <a:p>
                <a:pPr marL="0" indent="0" defTabSz="914400">
                  <a:buFont typeface="Arial" charset="0"/>
                  <a:buNone/>
                </a:pPr>
                <a:endParaRPr lang="en-US" i="1" dirty="0" smtClean="0">
                  <a:latin typeface="Cambria Math"/>
                </a:endParaRPr>
              </a:p>
              <a:p>
                <a:pPr marL="0" indent="0" defTabSz="914400">
                  <a:buFont typeface="Arial" charset="0"/>
                  <a:buNone/>
                </a:pPr>
                <a14:m>
                  <m:oMathPara xmlns:m="http://schemas.openxmlformats.org/officeDocument/2006/math">
                    <m:oMathParaPr>
                      <m:jc m:val="centerGroup"/>
                    </m:oMathParaPr>
                    <m:oMath xmlns:m="http://schemas.openxmlformats.org/officeDocument/2006/math">
                      <m:m>
                        <m:mPr>
                          <m:mcs>
                            <m:mc>
                              <m:mcPr>
                                <m:count m:val="2"/>
                                <m:mcJc m:val="center"/>
                              </m:mcPr>
                            </m:mc>
                          </m:mcs>
                          <m:ctrlPr>
                            <a:rPr lang="en-US" i="1" smtClean="0">
                              <a:latin typeface="Cambria Math" panose="02040503050406030204" pitchFamily="18" charset="0"/>
                            </a:rPr>
                          </m:ctrlPr>
                        </m:mPr>
                        <m:mr>
                          <m:e>
                            <m:r>
                              <a:rPr lang="en-US" i="1">
                                <a:solidFill>
                                  <a:srgbClr val="C00000"/>
                                </a:solidFill>
                                <a:latin typeface="Cambria Math"/>
                              </a:rPr>
                              <m:t>𝐷𝑒𝑛𝑦</m:t>
                            </m:r>
                            <m:r>
                              <a:rPr lang="en-US" i="1" smtClean="0">
                                <a:solidFill>
                                  <a:srgbClr val="C00000"/>
                                </a:solidFill>
                                <a:latin typeface="Cambria Math"/>
                              </a:rPr>
                              <m:t>:</m:t>
                            </m:r>
                          </m:e>
                          <m:e>
                            <m:eqArr>
                              <m:eqArrPr>
                                <m:ctrlPr>
                                  <a:rPr lang="en-US" i="1">
                                    <a:solidFill>
                                      <a:srgbClr val="C00000"/>
                                    </a:solidFill>
                                    <a:latin typeface="Cambria Math" panose="02040503050406030204" pitchFamily="18" charset="0"/>
                                  </a:rPr>
                                </m:ctrlPr>
                              </m:eqArrPr>
                              <m:e>
                                <m:d>
                                  <m:dPr>
                                    <m:ctrlPr>
                                      <a:rPr lang="en-US" i="1">
                                        <a:solidFill>
                                          <a:srgbClr val="C00000"/>
                                        </a:solidFill>
                                        <a:latin typeface="Cambria Math" panose="02040503050406030204" pitchFamily="18" charset="0"/>
                                      </a:rPr>
                                    </m:ctrlPr>
                                  </m:dPr>
                                  <m:e>
                                    <m:r>
                                      <a:rPr lang="en-US" i="1">
                                        <a:solidFill>
                                          <a:srgbClr val="C00000"/>
                                        </a:solidFill>
                                        <a:latin typeface="Cambria Math"/>
                                      </a:rPr>
                                      <m:t>65.52.244.0≤</m:t>
                                    </m:r>
                                    <m:r>
                                      <a:rPr lang="en-US" i="1">
                                        <a:solidFill>
                                          <a:srgbClr val="C00000"/>
                                        </a:solidFill>
                                        <a:latin typeface="Cambria Math"/>
                                      </a:rPr>
                                      <m:t>𝑑𝑠𝑡𝐼𝑝</m:t>
                                    </m:r>
                                    <m:r>
                                      <a:rPr lang="en-US" i="1">
                                        <a:solidFill>
                                          <a:srgbClr val="C00000"/>
                                        </a:solidFill>
                                        <a:latin typeface="Cambria Math"/>
                                      </a:rPr>
                                      <m:t>≤65.52.247.255</m:t>
                                    </m:r>
                                  </m:e>
                                </m:d>
                                <m:r>
                                  <a:rPr lang="en-US" i="1">
                                    <a:solidFill>
                                      <a:srgbClr val="C00000"/>
                                    </a:solidFill>
                                    <a:latin typeface="Cambria Math"/>
                                  </a:rPr>
                                  <m:t>˄</m:t>
                                </m:r>
                                <m:r>
                                  <a:rPr lang="en-US">
                                    <a:solidFill>
                                      <a:srgbClr val="C00000"/>
                                    </a:solidFill>
                                    <a:latin typeface="Cambria Math"/>
                                  </a:rPr>
                                  <m:t> </m:t>
                                </m:r>
                                <m:r>
                                  <m:rPr>
                                    <m:nor/>
                                  </m:rPr>
                                  <a:rPr lang="en-US">
                                    <a:solidFill>
                                      <a:srgbClr val="C00000"/>
                                    </a:solidFill>
                                    <a:latin typeface="Cambria Math"/>
                                  </a:rPr>
                                  <m:t> </m:t>
                                </m:r>
                              </m:e>
                              <m:e>
                                <m:r>
                                  <a:rPr lang="en-US">
                                    <a:solidFill>
                                      <a:srgbClr val="C00000"/>
                                    </a:solidFill>
                                    <a:latin typeface="Cambria Math"/>
                                  </a:rPr>
                                  <m:t>(</m:t>
                                </m:r>
                                <m:r>
                                  <m:rPr>
                                    <m:sty m:val="p"/>
                                  </m:rPr>
                                  <a:rPr lang="en-US">
                                    <a:solidFill>
                                      <a:srgbClr val="C00000"/>
                                    </a:solidFill>
                                    <a:latin typeface="Cambria Math"/>
                                  </a:rPr>
                                  <m:t>protocol</m:t>
                                </m:r>
                                <m:r>
                                  <a:rPr lang="en-US">
                                    <a:solidFill>
                                      <a:srgbClr val="C00000"/>
                                    </a:solidFill>
                                    <a:latin typeface="Cambria Math"/>
                                  </a:rPr>
                                  <m:t>=4)</m:t>
                                </m:r>
                                <m:r>
                                  <m:rPr>
                                    <m:nor/>
                                  </m:rPr>
                                  <a:rPr lang="en-US" dirty="0">
                                    <a:solidFill>
                                      <a:srgbClr val="C00000"/>
                                    </a:solidFill>
                                  </a:rPr>
                                  <m:t> </m:t>
                                </m:r>
                              </m:e>
                            </m:eqArr>
                          </m:e>
                        </m:mr>
                      </m:m>
                    </m:oMath>
                  </m:oMathPara>
                </a14:m>
                <a:r>
                  <a:rPr lang="en-US" i="1" dirty="0" smtClean="0">
                    <a:solidFill>
                      <a:srgbClr val="C00000"/>
                    </a:solidFill>
                    <a:latin typeface="Cambria Math"/>
                  </a:rPr>
                  <a:t/>
                </a:r>
                <a:br>
                  <a:rPr lang="en-US" i="1" dirty="0" smtClean="0">
                    <a:solidFill>
                      <a:srgbClr val="C00000"/>
                    </a:solidFill>
                    <a:latin typeface="Cambria Math"/>
                  </a:rPr>
                </a:br>
                <a:endParaRPr lang="en-US" dirty="0"/>
              </a:p>
            </p:txBody>
          </p:sp>
        </mc:Choice>
        <mc:Fallback xmlns="">
          <p:sp>
            <p:nvSpPr>
              <p:cNvPr id="17" name="Content Placeholder 9"/>
              <p:cNvSpPr txBox="1">
                <a:spLocks noRot="1" noChangeAspect="1" noMove="1" noResize="1" noEditPoints="1" noAdjustHandles="1" noChangeArrowheads="1" noChangeShapeType="1" noTextEdit="1"/>
              </p:cNvSpPr>
              <p:nvPr/>
            </p:nvSpPr>
            <p:spPr>
              <a:xfrm>
                <a:off x="4806044" y="2381506"/>
                <a:ext cx="4361367" cy="200274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ontent Placeholder 10"/>
              <p:cNvSpPr txBox="1">
                <a:spLocks/>
              </p:cNvSpPr>
              <p:nvPr/>
            </p:nvSpPr>
            <p:spPr>
              <a:xfrm>
                <a:off x="4629165" y="4850328"/>
                <a:ext cx="4676161" cy="990600"/>
              </a:xfrm>
              <a:prstGeom prst="rect">
                <a:avLst/>
              </a:prstGeom>
            </p:spPr>
            <p:txBody>
              <a:bodyPr vert="horz" lIns="121899" tIns="60949" rIns="121899" bIns="60949" rtlCol="0">
                <a:normAutofit/>
              </a:bodyPr>
              <a:lstStyle>
                <a:lvl1pPr marL="453222" indent="-453222" algn="l" defTabSz="1218987" rtl="0" eaLnBrk="1" latinLnBrk="0" hangingPunct="1">
                  <a:lnSpc>
                    <a:spcPct val="90000"/>
                  </a:lnSpc>
                  <a:spcBef>
                    <a:spcPct val="20000"/>
                  </a:spcBef>
                  <a:buFont typeface="Arial" pitchFamily="34" charset="0"/>
                  <a:buChar char="•"/>
                  <a:defRPr sz="3700" kern="1200">
                    <a:solidFill>
                      <a:schemeClr val="tx1">
                        <a:lumMod val="65000"/>
                        <a:lumOff val="35000"/>
                      </a:schemeClr>
                    </a:solidFill>
                    <a:latin typeface="+mn-lt"/>
                    <a:ea typeface="+mn-ea"/>
                    <a:cs typeface="+mn-cs"/>
                  </a:defRPr>
                </a:lvl1pPr>
                <a:lvl2pPr marL="897627" indent="-433823" algn="l" defTabSz="1218987" rtl="0" eaLnBrk="1" latinLnBrk="0" hangingPunct="1">
                  <a:lnSpc>
                    <a:spcPct val="90000"/>
                  </a:lnSpc>
                  <a:spcBef>
                    <a:spcPct val="20000"/>
                  </a:spcBef>
                  <a:buFont typeface="Arial" pitchFamily="34" charset="0"/>
                  <a:buChar char="–"/>
                  <a:defRPr sz="3200" kern="1200">
                    <a:solidFill>
                      <a:schemeClr val="tx1">
                        <a:lumMod val="65000"/>
                        <a:lumOff val="35000"/>
                      </a:schemeClr>
                    </a:solidFill>
                    <a:latin typeface="+mn-lt"/>
                    <a:ea typeface="+mn-ea"/>
                    <a:cs typeface="+mn-cs"/>
                  </a:defRPr>
                </a:lvl2pPr>
                <a:lvl3pPr marL="1271491" indent="-384445" algn="l" defTabSz="1218987" rtl="0" eaLnBrk="1" latinLnBrk="0" hangingPunct="1">
                  <a:lnSpc>
                    <a:spcPct val="90000"/>
                  </a:lnSpc>
                  <a:spcBef>
                    <a:spcPct val="20000"/>
                  </a:spcBef>
                  <a:buFont typeface="Arial" pitchFamily="34" charset="0"/>
                  <a:buChar char="•"/>
                  <a:defRPr sz="2700" kern="1200">
                    <a:solidFill>
                      <a:schemeClr val="tx1">
                        <a:lumMod val="65000"/>
                        <a:lumOff val="35000"/>
                      </a:schemeClr>
                    </a:solidFill>
                    <a:latin typeface="+mn-lt"/>
                    <a:ea typeface="+mn-ea"/>
                    <a:cs typeface="+mn-cs"/>
                  </a:defRPr>
                </a:lvl3pPr>
                <a:lvl4pPr marL="1636538" indent="-365047"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4pPr>
                <a:lvl5pPr marL="2020982" indent="-373864"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fontAlgn="auto">
                  <a:spcAft>
                    <a:spcPts val="0"/>
                  </a:spcAft>
                  <a:buFont typeface="Arial" pitchFamily="34" charset="0"/>
                  <a:buNone/>
                </a:pPr>
                <a14:m>
                  <m:oMathPara xmlns:m="http://schemas.openxmlformats.org/officeDocument/2006/math">
                    <m:oMathParaPr>
                      <m:jc m:val="centerGroup"/>
                    </m:oMathParaPr>
                    <m:oMath xmlns:m="http://schemas.openxmlformats.org/officeDocument/2006/math">
                      <m:d>
                        <m:dPr>
                          <m:ctrlPr>
                            <a:rPr lang="en-US" sz="2000" i="1" smtClean="0">
                              <a:solidFill>
                                <a:prstClr val="black">
                                  <a:lumMod val="65000"/>
                                  <a:lumOff val="35000"/>
                                </a:prstClr>
                              </a:solidFill>
                              <a:latin typeface="Cambria Math" panose="02040503050406030204" pitchFamily="18" charset="0"/>
                            </a:rPr>
                          </m:ctrlPr>
                        </m:dPr>
                        <m:e>
                          <m:r>
                            <a:rPr lang="en-US" sz="2000" i="1" smtClean="0">
                              <a:solidFill>
                                <a:prstClr val="black">
                                  <a:lumMod val="65000"/>
                                  <a:lumOff val="35000"/>
                                </a:prstClr>
                              </a:solidFill>
                              <a:latin typeface="Cambria Math"/>
                            </a:rPr>
                            <m:t> </m:t>
                          </m:r>
                          <m:nary>
                            <m:naryPr>
                              <m:chr m:val="⋁"/>
                              <m:supHide m:val="on"/>
                              <m:ctrlPr>
                                <a:rPr lang="en-US" sz="2000" i="1" smtClean="0">
                                  <a:solidFill>
                                    <a:prstClr val="black">
                                      <a:lumMod val="65000"/>
                                      <a:lumOff val="35000"/>
                                    </a:prstClr>
                                  </a:solidFill>
                                  <a:latin typeface="Cambria Math" panose="02040503050406030204" pitchFamily="18" charset="0"/>
                                </a:rPr>
                              </m:ctrlPr>
                            </m:naryPr>
                            <m:sub>
                              <m:r>
                                <a:rPr lang="en-US" sz="2000" i="1" smtClean="0">
                                  <a:solidFill>
                                    <a:prstClr val="black">
                                      <a:lumMod val="65000"/>
                                      <a:lumOff val="35000"/>
                                    </a:prstClr>
                                  </a:solidFill>
                                  <a:latin typeface="Cambria Math"/>
                                </a:rPr>
                                <m:t>𝑖</m:t>
                              </m:r>
                            </m:sub>
                            <m:sup/>
                            <m:e>
                              <m:r>
                                <a:rPr lang="en-US" sz="2000" i="1" smtClean="0">
                                  <a:solidFill>
                                    <a:prstClr val="black">
                                      <a:lumMod val="65000"/>
                                      <a:lumOff val="35000"/>
                                    </a:prstClr>
                                  </a:solidFill>
                                  <a:latin typeface="Cambria Math"/>
                                </a:rPr>
                                <m:t>𝐴𝑙𝑙𝑜</m:t>
                              </m:r>
                              <m:sSub>
                                <m:sSubPr>
                                  <m:ctrlPr>
                                    <a:rPr lang="en-US" sz="2000" i="1" smtClean="0">
                                      <a:solidFill>
                                        <a:prstClr val="black">
                                          <a:lumMod val="65000"/>
                                          <a:lumOff val="35000"/>
                                        </a:prstClr>
                                      </a:solidFill>
                                      <a:latin typeface="Cambria Math" panose="02040503050406030204" pitchFamily="18" charset="0"/>
                                    </a:rPr>
                                  </m:ctrlPr>
                                </m:sSubPr>
                                <m:e>
                                  <m:r>
                                    <a:rPr lang="en-US" sz="2000" i="1" smtClean="0">
                                      <a:solidFill>
                                        <a:prstClr val="black">
                                          <a:lumMod val="65000"/>
                                          <a:lumOff val="35000"/>
                                        </a:prstClr>
                                      </a:solidFill>
                                      <a:latin typeface="Cambria Math"/>
                                    </a:rPr>
                                    <m:t>𝑤</m:t>
                                  </m:r>
                                </m:e>
                                <m:sub>
                                  <m:r>
                                    <a:rPr lang="en-US" sz="2000" i="1" smtClean="0">
                                      <a:solidFill>
                                        <a:prstClr val="black">
                                          <a:lumMod val="65000"/>
                                          <a:lumOff val="35000"/>
                                        </a:prstClr>
                                      </a:solidFill>
                                      <a:latin typeface="Cambria Math"/>
                                    </a:rPr>
                                    <m:t>𝑖</m:t>
                                  </m:r>
                                </m:sub>
                              </m:sSub>
                            </m:e>
                          </m:nary>
                        </m:e>
                      </m:d>
                      <m:r>
                        <a:rPr lang="en-US" sz="2000" i="1" smtClean="0">
                          <a:solidFill>
                            <a:prstClr val="black">
                              <a:lumMod val="65000"/>
                              <a:lumOff val="35000"/>
                            </a:prstClr>
                          </a:solidFill>
                          <a:latin typeface="Cambria Math"/>
                        </a:rPr>
                        <m:t>∧</m:t>
                      </m:r>
                      <m:d>
                        <m:dPr>
                          <m:ctrlPr>
                            <a:rPr lang="en-US" sz="2000" i="1">
                              <a:solidFill>
                                <a:prstClr val="black">
                                  <a:lumMod val="65000"/>
                                  <a:lumOff val="35000"/>
                                </a:prstClr>
                              </a:solidFill>
                              <a:latin typeface="Cambria Math" panose="02040503050406030204" pitchFamily="18" charset="0"/>
                            </a:rPr>
                          </m:ctrlPr>
                        </m:dPr>
                        <m:e>
                          <m:nary>
                            <m:naryPr>
                              <m:chr m:val="⋀"/>
                              <m:supHide m:val="on"/>
                              <m:ctrlPr>
                                <a:rPr lang="en-US" sz="2000" i="1" smtClean="0">
                                  <a:solidFill>
                                    <a:prstClr val="black">
                                      <a:lumMod val="65000"/>
                                      <a:lumOff val="35000"/>
                                    </a:prstClr>
                                  </a:solidFill>
                                  <a:latin typeface="Cambria Math" panose="02040503050406030204" pitchFamily="18" charset="0"/>
                                </a:rPr>
                              </m:ctrlPr>
                            </m:naryPr>
                            <m:sub>
                              <m:r>
                                <a:rPr lang="en-US" sz="2000" i="1" smtClean="0">
                                  <a:solidFill>
                                    <a:prstClr val="black">
                                      <a:lumMod val="65000"/>
                                      <a:lumOff val="35000"/>
                                    </a:prstClr>
                                  </a:solidFill>
                                  <a:latin typeface="Cambria Math"/>
                                </a:rPr>
                                <m:t>𝑗</m:t>
                              </m:r>
                            </m:sub>
                            <m:sup/>
                            <m:e>
                              <m:r>
                                <a:rPr lang="en-US" sz="2000" i="1" smtClean="0">
                                  <a:solidFill>
                                    <a:prstClr val="black">
                                      <a:lumMod val="65000"/>
                                      <a:lumOff val="35000"/>
                                    </a:prstClr>
                                  </a:solidFill>
                                  <a:latin typeface="Cambria Math"/>
                                </a:rPr>
                                <m:t>¬</m:t>
                              </m:r>
                              <m:r>
                                <a:rPr lang="en-US" sz="2000" i="1" smtClean="0">
                                  <a:solidFill>
                                    <a:prstClr val="black">
                                      <a:lumMod val="65000"/>
                                      <a:lumOff val="35000"/>
                                    </a:prstClr>
                                  </a:solidFill>
                                  <a:latin typeface="Cambria Math"/>
                                </a:rPr>
                                <m:t>𝐷𝑒𝑛</m:t>
                              </m:r>
                              <m:sSub>
                                <m:sSubPr>
                                  <m:ctrlPr>
                                    <a:rPr lang="en-US" sz="2000" i="1" smtClean="0">
                                      <a:solidFill>
                                        <a:prstClr val="black">
                                          <a:lumMod val="65000"/>
                                          <a:lumOff val="35000"/>
                                        </a:prstClr>
                                      </a:solidFill>
                                      <a:latin typeface="Cambria Math" panose="02040503050406030204" pitchFamily="18" charset="0"/>
                                    </a:rPr>
                                  </m:ctrlPr>
                                </m:sSubPr>
                                <m:e>
                                  <m:r>
                                    <a:rPr lang="en-US" sz="2000" i="1" smtClean="0">
                                      <a:solidFill>
                                        <a:prstClr val="black">
                                          <a:lumMod val="65000"/>
                                          <a:lumOff val="35000"/>
                                        </a:prstClr>
                                      </a:solidFill>
                                      <a:latin typeface="Cambria Math"/>
                                    </a:rPr>
                                    <m:t>𝑦</m:t>
                                  </m:r>
                                </m:e>
                                <m:sub>
                                  <m:r>
                                    <a:rPr lang="en-US" sz="2000" i="1" smtClean="0">
                                      <a:solidFill>
                                        <a:prstClr val="black">
                                          <a:lumMod val="65000"/>
                                          <a:lumOff val="35000"/>
                                        </a:prstClr>
                                      </a:solidFill>
                                      <a:latin typeface="Cambria Math"/>
                                    </a:rPr>
                                    <m:t>𝑗</m:t>
                                  </m:r>
                                </m:sub>
                              </m:sSub>
                            </m:e>
                          </m:nary>
                        </m:e>
                      </m:d>
                    </m:oMath>
                  </m:oMathPara>
                </a14:m>
                <a:endParaRPr lang="en-US" sz="2400" dirty="0">
                  <a:solidFill>
                    <a:prstClr val="black">
                      <a:lumMod val="65000"/>
                      <a:lumOff val="35000"/>
                    </a:prstClr>
                  </a:solidFill>
                </a:endParaRPr>
              </a:p>
            </p:txBody>
          </p:sp>
        </mc:Choice>
        <mc:Fallback xmlns="">
          <p:sp>
            <p:nvSpPr>
              <p:cNvPr id="18" name="Content Placeholder 10"/>
              <p:cNvSpPr txBox="1">
                <a:spLocks noRot="1" noChangeAspect="1" noMove="1" noResize="1" noEditPoints="1" noAdjustHandles="1" noChangeArrowheads="1" noChangeShapeType="1" noTextEdit="1"/>
              </p:cNvSpPr>
              <p:nvPr/>
            </p:nvSpPr>
            <p:spPr>
              <a:xfrm>
                <a:off x="4629165" y="4850328"/>
                <a:ext cx="4676161" cy="990600"/>
              </a:xfrm>
              <a:prstGeom prst="rect">
                <a:avLst/>
              </a:prstGeom>
              <a:blipFill rotWithShape="0">
                <a:blip r:embed="rId3"/>
                <a:stretch>
                  <a:fillRect/>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4" cstate="print">
            <a:clrChange>
              <a:clrFrom>
                <a:srgbClr val="FFFFED"/>
              </a:clrFrom>
              <a:clrTo>
                <a:srgbClr val="FFFFED">
                  <a:alpha val="0"/>
                </a:srgbClr>
              </a:clrTo>
            </a:clrChange>
            <a:extLst>
              <a:ext uri="{28A0092B-C50C-407E-A947-70E740481C1C}">
                <a14:useLocalDpi xmlns:a14="http://schemas.microsoft.com/office/drawing/2010/main" val="0"/>
              </a:ext>
            </a:extLst>
          </a:blip>
          <a:srcRect/>
          <a:stretch>
            <a:fillRect/>
          </a:stretch>
        </p:blipFill>
        <p:spPr bwMode="auto">
          <a:xfrm>
            <a:off x="3211121" y="4973486"/>
            <a:ext cx="1028449" cy="62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blog.dest-unreach.be/wp-content/uploads/2008/06/gvim-cisco-config-syntax.png"/>
          <p:cNvPicPr>
            <a:picLocks noChangeAspect="1" noChangeArrowheads="1"/>
          </p:cNvPicPr>
          <p:nvPr/>
        </p:nvPicPr>
        <p:blipFill rotWithShape="1">
          <a:blip r:embed="rId5">
            <a:extLst>
              <a:ext uri="{28A0092B-C50C-407E-A947-70E740481C1C}">
                <a14:useLocalDpi xmlns:a14="http://schemas.microsoft.com/office/drawing/2010/main" val="0"/>
              </a:ext>
            </a:extLst>
          </a:blip>
          <a:srcRect t="10567" r="19814" b="30692"/>
          <a:stretch/>
        </p:blipFill>
        <p:spPr bwMode="auto">
          <a:xfrm>
            <a:off x="348946" y="1170299"/>
            <a:ext cx="4319700" cy="3164415"/>
          </a:xfrm>
          <a:prstGeom prst="rect">
            <a:avLst/>
          </a:prstGeom>
          <a:noFill/>
          <a:extLst>
            <a:ext uri="{909E8E84-426E-40DD-AFC4-6F175D3DCCD1}">
              <a14:hiddenFill xmlns:a14="http://schemas.microsoft.com/office/drawing/2010/main">
                <a:solidFill>
                  <a:srgbClr val="FFFFFF"/>
                </a:solidFill>
              </a14:hiddenFill>
            </a:ext>
          </a:extLst>
        </p:spPr>
      </p:pic>
      <p:sp>
        <p:nvSpPr>
          <p:cNvPr id="22" name="Down Arrow 21"/>
          <p:cNvSpPr/>
          <p:nvPr/>
        </p:nvSpPr>
        <p:spPr>
          <a:xfrm>
            <a:off x="6161872" y="4118284"/>
            <a:ext cx="2154814" cy="763440"/>
          </a:xfrm>
          <a:prstGeom prst="downArrow">
            <a:avLst>
              <a:gd name="adj1" fmla="val 7757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Combining semantics</a:t>
            </a:r>
            <a:endParaRPr lang="en-US" dirty="0"/>
          </a:p>
        </p:txBody>
      </p:sp>
      <p:sp>
        <p:nvSpPr>
          <p:cNvPr id="23" name="Rounded Rectangular Callout 22"/>
          <p:cNvSpPr/>
          <p:nvPr/>
        </p:nvSpPr>
        <p:spPr>
          <a:xfrm>
            <a:off x="5228173" y="1207262"/>
            <a:ext cx="3461083" cy="792506"/>
          </a:xfrm>
          <a:prstGeom prst="wedgeRoundRectCallout">
            <a:avLst>
              <a:gd name="adj1" fmla="val -4425"/>
              <a:gd name="adj2" fmla="val 1009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Precise Semantics as </a:t>
            </a:r>
          </a:p>
          <a:p>
            <a:pPr algn="ctr"/>
            <a:r>
              <a:rPr lang="en-US" sz="2400" b="1" dirty="0" smtClean="0"/>
              <a:t>formulas</a:t>
            </a:r>
            <a:endParaRPr lang="en-US" sz="2400" b="1" dirty="0"/>
          </a:p>
        </p:txBody>
      </p:sp>
      <p:sp>
        <p:nvSpPr>
          <p:cNvPr id="24" name="Flowchart: Magnetic Disk 23"/>
          <p:cNvSpPr/>
          <p:nvPr/>
        </p:nvSpPr>
        <p:spPr>
          <a:xfrm>
            <a:off x="457200" y="4687825"/>
            <a:ext cx="1524000" cy="1157198"/>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t>Contracts/Policies</a:t>
            </a:r>
          </a:p>
        </p:txBody>
      </p:sp>
      <p:sp>
        <p:nvSpPr>
          <p:cNvPr id="25" name="Right Arrow 24"/>
          <p:cNvSpPr/>
          <p:nvPr/>
        </p:nvSpPr>
        <p:spPr>
          <a:xfrm>
            <a:off x="2124190" y="5080759"/>
            <a:ext cx="937211" cy="407238"/>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rot="10800000">
            <a:off x="4290962" y="5087306"/>
            <a:ext cx="937211" cy="407238"/>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p:cNvSpPr/>
          <p:nvPr/>
        </p:nvSpPr>
        <p:spPr>
          <a:xfrm>
            <a:off x="2924438" y="5708203"/>
            <a:ext cx="1540853" cy="633112"/>
          </a:xfrm>
          <a:prstGeom prst="downArrow">
            <a:avLst>
              <a:gd name="adj1" fmla="val 72172"/>
              <a:gd name="adj2" fmla="val 37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Semantic</a:t>
            </a:r>
          </a:p>
          <a:p>
            <a:pPr algn="ctr"/>
            <a:r>
              <a:rPr lang="en-US" dirty="0" smtClean="0"/>
              <a:t>Diffs</a:t>
            </a:r>
            <a:endParaRPr lang="en-US" dirty="0"/>
          </a:p>
        </p:txBody>
      </p:sp>
      <p:sp>
        <p:nvSpPr>
          <p:cNvPr id="29" name="Right Arrow 28"/>
          <p:cNvSpPr/>
          <p:nvPr/>
        </p:nvSpPr>
        <p:spPr>
          <a:xfrm>
            <a:off x="2124190" y="1999768"/>
            <a:ext cx="2816503" cy="1746394"/>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Traditional Low level of Configuration network managers use</a:t>
            </a:r>
            <a:endParaRPr lang="en-US" dirty="0"/>
          </a:p>
        </p:txBody>
      </p:sp>
    </p:spTree>
    <p:extLst>
      <p:ext uri="{BB962C8B-B14F-4D97-AF65-F5344CB8AC3E}">
        <p14:creationId xmlns:p14="http://schemas.microsoft.com/office/powerpoint/2010/main" val="3868403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blog.dest-unreach.be/wp-content/uploads/2008/06/gvim-cisco-config-syntax.png"/>
          <p:cNvPicPr>
            <a:picLocks noChangeAspect="1" noChangeArrowheads="1"/>
          </p:cNvPicPr>
          <p:nvPr/>
        </p:nvPicPr>
        <p:blipFill rotWithShape="1">
          <a:blip r:embed="rId2">
            <a:extLst>
              <a:ext uri="{28A0092B-C50C-407E-A947-70E740481C1C}">
                <a14:useLocalDpi xmlns:a14="http://schemas.microsoft.com/office/drawing/2010/main" val="0"/>
              </a:ext>
            </a:extLst>
          </a:blip>
          <a:srcRect t="10567" r="19814" b="30692"/>
          <a:stretch/>
        </p:blipFill>
        <p:spPr bwMode="auto">
          <a:xfrm>
            <a:off x="348946" y="1170299"/>
            <a:ext cx="4319700" cy="316441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457200" y="216307"/>
            <a:ext cx="8229600" cy="715129"/>
          </a:xfrm>
          <a:prstGeom prst="rect">
            <a:avLst/>
          </a:prstGeom>
        </p:spPr>
        <p:txBody>
          <a:bodyPr>
            <a:normAutofit fontScale="975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3600" b="1" dirty="0" smtClean="0">
                <a:solidFill>
                  <a:schemeClr val="tx2">
                    <a:lumMod val="60000"/>
                    <a:lumOff val="40000"/>
                  </a:schemeClr>
                </a:solidFill>
              </a:rPr>
              <a:t>Policies as Logical Formulas</a:t>
            </a:r>
            <a:endParaRPr lang="en-US" sz="3600" b="1" dirty="0">
              <a:solidFill>
                <a:schemeClr val="tx2">
                  <a:lumMod val="60000"/>
                  <a:lumOff val="40000"/>
                </a:schemeClr>
              </a:solidFill>
            </a:endParaRPr>
          </a:p>
        </p:txBody>
      </p:sp>
      <mc:AlternateContent xmlns:mc="http://schemas.openxmlformats.org/markup-compatibility/2006" xmlns:a14="http://schemas.microsoft.com/office/drawing/2010/main">
        <mc:Choice Requires="a14">
          <p:sp>
            <p:nvSpPr>
              <p:cNvPr id="17" name="Content Placeholder 9"/>
              <p:cNvSpPr txBox="1">
                <a:spLocks/>
              </p:cNvSpPr>
              <p:nvPr/>
            </p:nvSpPr>
            <p:spPr>
              <a:xfrm>
                <a:off x="4806044" y="2381506"/>
                <a:ext cx="4361367" cy="2002748"/>
              </a:xfrm>
              <a:prstGeom prst="rect">
                <a:avLst/>
              </a:prstGeom>
            </p:spPr>
            <p:txBody>
              <a:bodyPr>
                <a:normAutofit fontScale="40000" lnSpcReduction="20000"/>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3823" lvl="1" indent="0" defTabSz="914400">
                  <a:buFont typeface="Arial" charset="0"/>
                  <a:buNone/>
                </a:pPr>
                <a:r>
                  <a:rPr lang="en-US" i="1" dirty="0" smtClean="0">
                    <a:solidFill>
                      <a:srgbClr val="00B050"/>
                    </a:solidFill>
                    <a:latin typeface="Cambria Math"/>
                  </a:rPr>
                  <a:t/>
                </a:r>
                <a:br>
                  <a:rPr lang="en-US" i="1" dirty="0" smtClean="0">
                    <a:solidFill>
                      <a:srgbClr val="00B050"/>
                    </a:solidFill>
                    <a:latin typeface="Cambria Math"/>
                  </a:rPr>
                </a:br>
                <a14:m>
                  <m:oMathPara xmlns:m="http://schemas.openxmlformats.org/officeDocument/2006/math">
                    <m:oMathParaPr>
                      <m:jc m:val="left"/>
                    </m:oMathParaPr>
                    <m:oMath xmlns:m="http://schemas.openxmlformats.org/officeDocument/2006/math">
                      <m:r>
                        <a:rPr lang="en-US" i="1" smtClean="0">
                          <a:solidFill>
                            <a:srgbClr val="00B050"/>
                          </a:solidFill>
                          <a:latin typeface="Cambria Math"/>
                        </a:rPr>
                        <m:t> </m:t>
                      </m:r>
                    </m:oMath>
                  </m:oMathPara>
                </a14:m>
                <a:endParaRPr lang="en-US" i="1" dirty="0" smtClean="0">
                  <a:solidFill>
                    <a:srgbClr val="00B050"/>
                  </a:solidFill>
                  <a:latin typeface="Cambria Math"/>
                </a:endParaRPr>
              </a:p>
              <a:p>
                <a:pPr marL="0" indent="0" defTabSz="914400">
                  <a:buFont typeface="Arial" charset="0"/>
                  <a:buNone/>
                </a:pPr>
                <a14:m>
                  <m:oMathPara xmlns:m="http://schemas.openxmlformats.org/officeDocument/2006/math">
                    <m:oMathParaPr>
                      <m:jc m:val="center"/>
                    </m:oMathParaPr>
                    <m:oMath xmlns:m="http://schemas.openxmlformats.org/officeDocument/2006/math">
                      <m:m>
                        <m:mPr>
                          <m:mcs>
                            <m:mc>
                              <m:mcPr>
                                <m:count m:val="2"/>
                                <m:mcJc m:val="center"/>
                              </m:mcPr>
                            </m:mc>
                          </m:mcs>
                          <m:ctrlPr>
                            <a:rPr lang="en-US" i="1" smtClean="0">
                              <a:latin typeface="Cambria Math" panose="02040503050406030204" pitchFamily="18" charset="0"/>
                            </a:rPr>
                          </m:ctrlPr>
                        </m:mPr>
                        <m:mr>
                          <m:e>
                            <m:r>
                              <m:rPr>
                                <m:nor/>
                              </m:rPr>
                              <a:rPr lang="en-US" i="1" dirty="0">
                                <a:solidFill>
                                  <a:srgbClr val="00B050"/>
                                </a:solidFill>
                                <a:latin typeface="Cambria Math"/>
                              </a:rPr>
                              <m:t>Allow</m:t>
                            </m:r>
                            <m:r>
                              <m:rPr>
                                <m:nor/>
                              </m:rPr>
                              <a:rPr lang="en-US" i="1" dirty="0">
                                <a:solidFill>
                                  <a:srgbClr val="00B050"/>
                                </a:solidFill>
                                <a:latin typeface="Cambria Math"/>
                              </a:rPr>
                              <m:t>:</m:t>
                            </m:r>
                          </m:e>
                          <m:e>
                            <m:eqArr>
                              <m:eqArrPr>
                                <m:ctrlPr>
                                  <a:rPr lang="en-US" i="1">
                                    <a:solidFill>
                                      <a:srgbClr val="00B050"/>
                                    </a:solidFill>
                                    <a:latin typeface="Cambria Math" panose="02040503050406030204" pitchFamily="18" charset="0"/>
                                  </a:rPr>
                                </m:ctrlPr>
                              </m:eqArrPr>
                              <m:e>
                                <m:d>
                                  <m:dPr>
                                    <m:ctrlPr>
                                      <a:rPr lang="en-US" i="1">
                                        <a:solidFill>
                                          <a:srgbClr val="00B050"/>
                                        </a:solidFill>
                                        <a:latin typeface="Cambria Math" panose="02040503050406030204" pitchFamily="18" charset="0"/>
                                      </a:rPr>
                                    </m:ctrlPr>
                                  </m:dPr>
                                  <m:e>
                                    <m:r>
                                      <a:rPr lang="en-US" i="1">
                                        <a:solidFill>
                                          <a:srgbClr val="00B050"/>
                                        </a:solidFill>
                                        <a:latin typeface="Cambria Math"/>
                                      </a:rPr>
                                      <m:t>10.20.0.0≤</m:t>
                                    </m:r>
                                    <m:r>
                                      <a:rPr lang="en-US" i="1">
                                        <a:solidFill>
                                          <a:srgbClr val="00B050"/>
                                        </a:solidFill>
                                        <a:latin typeface="Cambria Math"/>
                                      </a:rPr>
                                      <m:t>𝑠𝑟𝑐𝐼𝑝</m:t>
                                    </m:r>
                                    <m:r>
                                      <a:rPr lang="en-US" i="1">
                                        <a:solidFill>
                                          <a:srgbClr val="00B050"/>
                                        </a:solidFill>
                                        <a:latin typeface="Cambria Math"/>
                                      </a:rPr>
                                      <m:t> 10.20.31.255</m:t>
                                    </m:r>
                                  </m:e>
                                </m:d>
                                <m:r>
                                  <a:rPr lang="en-US" i="1">
                                    <a:solidFill>
                                      <a:srgbClr val="00B050"/>
                                    </a:solidFill>
                                    <a:latin typeface="Cambria Math"/>
                                  </a:rPr>
                                  <m:t> ˄</m:t>
                                </m:r>
                                <m:r>
                                  <m:rPr>
                                    <m:nor/>
                                  </m:rPr>
                                  <a:rPr lang="en-US" i="1" dirty="0">
                                    <a:solidFill>
                                      <a:srgbClr val="00B050"/>
                                    </a:solidFill>
                                    <a:latin typeface="Cambria Math"/>
                                  </a:rPr>
                                  <m:t> </m:t>
                                </m:r>
                                <m:r>
                                  <a:rPr lang="en-US" i="1">
                                    <a:solidFill>
                                      <a:srgbClr val="00B050"/>
                                    </a:solidFill>
                                    <a:latin typeface="Cambria Math"/>
                                  </a:rPr>
                                  <m:t> </m:t>
                                </m:r>
                              </m:e>
                              <m:e>
                                <m:d>
                                  <m:dPr>
                                    <m:ctrlPr>
                                      <a:rPr lang="en-US" i="1">
                                        <a:solidFill>
                                          <a:srgbClr val="00B050"/>
                                        </a:solidFill>
                                        <a:latin typeface="Cambria Math" panose="02040503050406030204" pitchFamily="18" charset="0"/>
                                      </a:rPr>
                                    </m:ctrlPr>
                                  </m:dPr>
                                  <m:e>
                                    <m:r>
                                      <a:rPr lang="en-US" i="1">
                                        <a:solidFill>
                                          <a:srgbClr val="00B050"/>
                                        </a:solidFill>
                                        <a:latin typeface="Cambria Math"/>
                                      </a:rPr>
                                      <m:t>157.55.252.0≤</m:t>
                                    </m:r>
                                    <m:r>
                                      <a:rPr lang="en-US" i="1">
                                        <a:solidFill>
                                          <a:srgbClr val="00B050"/>
                                        </a:solidFill>
                                        <a:latin typeface="Cambria Math"/>
                                      </a:rPr>
                                      <m:t>𝑑𝑠𝑡𝐼𝑝</m:t>
                                    </m:r>
                                    <m:r>
                                      <a:rPr lang="en-US" i="1">
                                        <a:solidFill>
                                          <a:srgbClr val="00B050"/>
                                        </a:solidFill>
                                        <a:latin typeface="Cambria Math"/>
                                      </a:rPr>
                                      <m:t>≤157.55.252.255</m:t>
                                    </m:r>
                                  </m:e>
                                </m:d>
                                <m:r>
                                  <a:rPr lang="en-US" i="1">
                                    <a:solidFill>
                                      <a:srgbClr val="00B050"/>
                                    </a:solidFill>
                                    <a:latin typeface="Cambria Math"/>
                                  </a:rPr>
                                  <m:t> ˄ </m:t>
                                </m:r>
                                <m:r>
                                  <m:rPr>
                                    <m:nor/>
                                  </m:rPr>
                                  <a:rPr lang="en-US" i="1" dirty="0">
                                    <a:solidFill>
                                      <a:srgbClr val="00B050"/>
                                    </a:solidFill>
                                    <a:latin typeface="Cambria Math"/>
                                  </a:rPr>
                                  <m:t> </m:t>
                                </m:r>
                              </m:e>
                              <m:e>
                                <m:r>
                                  <a:rPr lang="en-US" i="1" dirty="0">
                                    <a:solidFill>
                                      <a:srgbClr val="00B050"/>
                                    </a:solidFill>
                                    <a:latin typeface="Cambria Math"/>
                                  </a:rPr>
                                  <m:t>   </m:t>
                                </m:r>
                                <m:d>
                                  <m:dPr>
                                    <m:ctrlPr>
                                      <a:rPr lang="en-US" i="1">
                                        <a:solidFill>
                                          <a:srgbClr val="00B050"/>
                                        </a:solidFill>
                                        <a:latin typeface="Cambria Math" panose="02040503050406030204" pitchFamily="18" charset="0"/>
                                      </a:rPr>
                                    </m:ctrlPr>
                                  </m:dPr>
                                  <m:e>
                                    <m:r>
                                      <a:rPr lang="en-US" i="1">
                                        <a:solidFill>
                                          <a:srgbClr val="00B050"/>
                                        </a:solidFill>
                                        <a:latin typeface="Cambria Math"/>
                                      </a:rPr>
                                      <m:t>𝑝𝑟𝑜𝑡𝑜𝑐𝑜𝑙</m:t>
                                    </m:r>
                                    <m:r>
                                      <a:rPr lang="en-US" i="1">
                                        <a:solidFill>
                                          <a:srgbClr val="00B050"/>
                                        </a:solidFill>
                                        <a:latin typeface="Cambria Math"/>
                                      </a:rPr>
                                      <m:t>=6</m:t>
                                    </m:r>
                                  </m:e>
                                </m:d>
                              </m:e>
                            </m:eqArr>
                          </m:e>
                        </m:mr>
                      </m:m>
                    </m:oMath>
                  </m:oMathPara>
                </a14:m>
                <a:endParaRPr lang="en-US" i="1" dirty="0" smtClean="0">
                  <a:latin typeface="Cambria Math"/>
                </a:endParaRPr>
              </a:p>
              <a:p>
                <a:pPr marL="0" indent="0" defTabSz="914400">
                  <a:buFont typeface="Arial" charset="0"/>
                  <a:buNone/>
                </a:pPr>
                <a:endParaRPr lang="en-US" i="1" dirty="0" smtClean="0">
                  <a:latin typeface="Cambria Math"/>
                </a:endParaRPr>
              </a:p>
              <a:p>
                <a:pPr marL="0" indent="0" defTabSz="914400">
                  <a:buFont typeface="Arial" charset="0"/>
                  <a:buNone/>
                </a:pPr>
                <a:endParaRPr lang="en-US" i="1" dirty="0" smtClean="0">
                  <a:latin typeface="Cambria Math"/>
                </a:endParaRPr>
              </a:p>
              <a:p>
                <a:pPr marL="0" indent="0" defTabSz="914400">
                  <a:buFont typeface="Arial" charset="0"/>
                  <a:buNone/>
                </a:pPr>
                <a14:m>
                  <m:oMathPara xmlns:m="http://schemas.openxmlformats.org/officeDocument/2006/math">
                    <m:oMathParaPr>
                      <m:jc m:val="centerGroup"/>
                    </m:oMathParaPr>
                    <m:oMath xmlns:m="http://schemas.openxmlformats.org/officeDocument/2006/math">
                      <m:m>
                        <m:mPr>
                          <m:mcs>
                            <m:mc>
                              <m:mcPr>
                                <m:count m:val="2"/>
                                <m:mcJc m:val="center"/>
                              </m:mcPr>
                            </m:mc>
                          </m:mcs>
                          <m:ctrlPr>
                            <a:rPr lang="en-US" i="1" smtClean="0">
                              <a:latin typeface="Cambria Math" panose="02040503050406030204" pitchFamily="18" charset="0"/>
                            </a:rPr>
                          </m:ctrlPr>
                        </m:mPr>
                        <m:mr>
                          <m:e>
                            <m:r>
                              <a:rPr lang="en-US" i="1">
                                <a:solidFill>
                                  <a:srgbClr val="C00000"/>
                                </a:solidFill>
                                <a:latin typeface="Cambria Math"/>
                              </a:rPr>
                              <m:t>𝐷𝑒𝑛𝑦</m:t>
                            </m:r>
                            <m:r>
                              <a:rPr lang="en-US" i="1" smtClean="0">
                                <a:solidFill>
                                  <a:srgbClr val="C00000"/>
                                </a:solidFill>
                                <a:latin typeface="Cambria Math"/>
                              </a:rPr>
                              <m:t>:</m:t>
                            </m:r>
                          </m:e>
                          <m:e>
                            <m:eqArr>
                              <m:eqArrPr>
                                <m:ctrlPr>
                                  <a:rPr lang="en-US" i="1">
                                    <a:solidFill>
                                      <a:srgbClr val="C00000"/>
                                    </a:solidFill>
                                    <a:latin typeface="Cambria Math" panose="02040503050406030204" pitchFamily="18" charset="0"/>
                                  </a:rPr>
                                </m:ctrlPr>
                              </m:eqArrPr>
                              <m:e>
                                <m:d>
                                  <m:dPr>
                                    <m:ctrlPr>
                                      <a:rPr lang="en-US" i="1">
                                        <a:solidFill>
                                          <a:srgbClr val="C00000"/>
                                        </a:solidFill>
                                        <a:latin typeface="Cambria Math" panose="02040503050406030204" pitchFamily="18" charset="0"/>
                                      </a:rPr>
                                    </m:ctrlPr>
                                  </m:dPr>
                                  <m:e>
                                    <m:r>
                                      <a:rPr lang="en-US" i="1">
                                        <a:solidFill>
                                          <a:srgbClr val="C00000"/>
                                        </a:solidFill>
                                        <a:latin typeface="Cambria Math"/>
                                      </a:rPr>
                                      <m:t>65.52.244.0≤</m:t>
                                    </m:r>
                                    <m:r>
                                      <a:rPr lang="en-US" i="1">
                                        <a:solidFill>
                                          <a:srgbClr val="C00000"/>
                                        </a:solidFill>
                                        <a:latin typeface="Cambria Math"/>
                                      </a:rPr>
                                      <m:t>𝑑𝑠𝑡𝐼𝑝</m:t>
                                    </m:r>
                                    <m:r>
                                      <a:rPr lang="en-US" i="1">
                                        <a:solidFill>
                                          <a:srgbClr val="C00000"/>
                                        </a:solidFill>
                                        <a:latin typeface="Cambria Math"/>
                                      </a:rPr>
                                      <m:t>≤65.52.247.255</m:t>
                                    </m:r>
                                  </m:e>
                                </m:d>
                                <m:r>
                                  <a:rPr lang="en-US" i="1">
                                    <a:solidFill>
                                      <a:srgbClr val="C00000"/>
                                    </a:solidFill>
                                    <a:latin typeface="Cambria Math"/>
                                  </a:rPr>
                                  <m:t>˄</m:t>
                                </m:r>
                                <m:r>
                                  <a:rPr lang="en-US">
                                    <a:solidFill>
                                      <a:srgbClr val="C00000"/>
                                    </a:solidFill>
                                    <a:latin typeface="Cambria Math"/>
                                  </a:rPr>
                                  <m:t> </m:t>
                                </m:r>
                                <m:r>
                                  <m:rPr>
                                    <m:nor/>
                                  </m:rPr>
                                  <a:rPr lang="en-US">
                                    <a:solidFill>
                                      <a:srgbClr val="C00000"/>
                                    </a:solidFill>
                                    <a:latin typeface="Cambria Math"/>
                                  </a:rPr>
                                  <m:t> </m:t>
                                </m:r>
                              </m:e>
                              <m:e>
                                <m:r>
                                  <a:rPr lang="en-US">
                                    <a:solidFill>
                                      <a:srgbClr val="C00000"/>
                                    </a:solidFill>
                                    <a:latin typeface="Cambria Math"/>
                                  </a:rPr>
                                  <m:t>(</m:t>
                                </m:r>
                                <m:r>
                                  <m:rPr>
                                    <m:sty m:val="p"/>
                                  </m:rPr>
                                  <a:rPr lang="en-US">
                                    <a:solidFill>
                                      <a:srgbClr val="C00000"/>
                                    </a:solidFill>
                                    <a:latin typeface="Cambria Math"/>
                                  </a:rPr>
                                  <m:t>protocol</m:t>
                                </m:r>
                                <m:r>
                                  <a:rPr lang="en-US">
                                    <a:solidFill>
                                      <a:srgbClr val="C00000"/>
                                    </a:solidFill>
                                    <a:latin typeface="Cambria Math"/>
                                  </a:rPr>
                                  <m:t>=4)</m:t>
                                </m:r>
                                <m:r>
                                  <m:rPr>
                                    <m:nor/>
                                  </m:rPr>
                                  <a:rPr lang="en-US" dirty="0">
                                    <a:solidFill>
                                      <a:srgbClr val="C00000"/>
                                    </a:solidFill>
                                  </a:rPr>
                                  <m:t> </m:t>
                                </m:r>
                              </m:e>
                            </m:eqArr>
                          </m:e>
                        </m:mr>
                      </m:m>
                    </m:oMath>
                  </m:oMathPara>
                </a14:m>
                <a:r>
                  <a:rPr lang="en-US" i="1" dirty="0" smtClean="0">
                    <a:solidFill>
                      <a:srgbClr val="C00000"/>
                    </a:solidFill>
                    <a:latin typeface="Cambria Math"/>
                  </a:rPr>
                  <a:t/>
                </a:r>
                <a:br>
                  <a:rPr lang="en-US" i="1" dirty="0" smtClean="0">
                    <a:solidFill>
                      <a:srgbClr val="C00000"/>
                    </a:solidFill>
                    <a:latin typeface="Cambria Math"/>
                  </a:rPr>
                </a:br>
                <a:endParaRPr lang="en-US" dirty="0"/>
              </a:p>
            </p:txBody>
          </p:sp>
        </mc:Choice>
        <mc:Fallback xmlns="">
          <p:sp>
            <p:nvSpPr>
              <p:cNvPr id="17" name="Content Placeholder 9"/>
              <p:cNvSpPr txBox="1">
                <a:spLocks noRot="1" noChangeAspect="1" noMove="1" noResize="1" noEditPoints="1" noAdjustHandles="1" noChangeArrowheads="1" noChangeShapeType="1" noTextEdit="1"/>
              </p:cNvSpPr>
              <p:nvPr/>
            </p:nvSpPr>
            <p:spPr>
              <a:xfrm>
                <a:off x="4806044" y="2381506"/>
                <a:ext cx="4361367" cy="2002748"/>
              </a:xfrm>
              <a:prstGeom prst="rect">
                <a:avLst/>
              </a:prstGeom>
              <a:blipFill rotWithShape="0">
                <a:blip r:embed="rId3"/>
                <a:stretch>
                  <a:fillRect/>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4" cstate="print">
            <a:clrChange>
              <a:clrFrom>
                <a:srgbClr val="FFFFED"/>
              </a:clrFrom>
              <a:clrTo>
                <a:srgbClr val="FFFFED">
                  <a:alpha val="0"/>
                </a:srgbClr>
              </a:clrTo>
            </a:clrChange>
            <a:extLst>
              <a:ext uri="{28A0092B-C50C-407E-A947-70E740481C1C}">
                <a14:useLocalDpi xmlns:a14="http://schemas.microsoft.com/office/drawing/2010/main" val="0"/>
              </a:ext>
            </a:extLst>
          </a:blip>
          <a:srcRect/>
          <a:stretch>
            <a:fillRect/>
          </a:stretch>
        </p:blipFill>
        <p:spPr bwMode="auto">
          <a:xfrm>
            <a:off x="3211121" y="4973486"/>
            <a:ext cx="1028449" cy="62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Down Arrow 21"/>
          <p:cNvSpPr/>
          <p:nvPr/>
        </p:nvSpPr>
        <p:spPr>
          <a:xfrm>
            <a:off x="6161872" y="4118284"/>
            <a:ext cx="2154814" cy="763440"/>
          </a:xfrm>
          <a:prstGeom prst="downArrow">
            <a:avLst>
              <a:gd name="adj1" fmla="val 7757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Combining semantics</a:t>
            </a:r>
            <a:endParaRPr lang="en-US" dirty="0"/>
          </a:p>
        </p:txBody>
      </p:sp>
      <p:sp>
        <p:nvSpPr>
          <p:cNvPr id="23" name="Rounded Rectangular Callout 22"/>
          <p:cNvSpPr/>
          <p:nvPr/>
        </p:nvSpPr>
        <p:spPr>
          <a:xfrm>
            <a:off x="5228173" y="1207262"/>
            <a:ext cx="3461083" cy="792506"/>
          </a:xfrm>
          <a:prstGeom prst="wedgeRoundRectCallout">
            <a:avLst>
              <a:gd name="adj1" fmla="val -4425"/>
              <a:gd name="adj2" fmla="val 1009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Precise Semantics as </a:t>
            </a:r>
          </a:p>
          <a:p>
            <a:pPr algn="ctr"/>
            <a:r>
              <a:rPr lang="en-US" sz="2400" b="1" dirty="0" smtClean="0"/>
              <a:t>formulas</a:t>
            </a:r>
            <a:endParaRPr lang="en-US" sz="2400" b="1" dirty="0"/>
          </a:p>
        </p:txBody>
      </p:sp>
      <p:sp>
        <p:nvSpPr>
          <p:cNvPr id="24" name="Flowchart: Magnetic Disk 23"/>
          <p:cNvSpPr/>
          <p:nvPr/>
        </p:nvSpPr>
        <p:spPr>
          <a:xfrm>
            <a:off x="457200" y="4687825"/>
            <a:ext cx="1524000" cy="1157198"/>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t>Contracts/Policies</a:t>
            </a:r>
          </a:p>
        </p:txBody>
      </p:sp>
      <p:sp>
        <p:nvSpPr>
          <p:cNvPr id="25" name="Right Arrow 24"/>
          <p:cNvSpPr/>
          <p:nvPr/>
        </p:nvSpPr>
        <p:spPr>
          <a:xfrm>
            <a:off x="2124190" y="5080759"/>
            <a:ext cx="937211" cy="407238"/>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rot="10800000">
            <a:off x="4290962" y="5087306"/>
            <a:ext cx="937211" cy="407238"/>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p:cNvSpPr/>
          <p:nvPr/>
        </p:nvSpPr>
        <p:spPr>
          <a:xfrm>
            <a:off x="2954918" y="5708203"/>
            <a:ext cx="1540853" cy="633112"/>
          </a:xfrm>
          <a:prstGeom prst="downArrow">
            <a:avLst>
              <a:gd name="adj1" fmla="val 72172"/>
              <a:gd name="adj2" fmla="val 37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Semantic</a:t>
            </a:r>
          </a:p>
          <a:p>
            <a:pPr algn="ctr"/>
            <a:r>
              <a:rPr lang="en-US" dirty="0" smtClean="0"/>
              <a:t>Diffs</a:t>
            </a:r>
            <a:endParaRPr lang="en-US" dirty="0"/>
          </a:p>
        </p:txBody>
      </p:sp>
      <p:sp>
        <p:nvSpPr>
          <p:cNvPr id="29" name="Right Arrow 28"/>
          <p:cNvSpPr/>
          <p:nvPr/>
        </p:nvSpPr>
        <p:spPr>
          <a:xfrm>
            <a:off x="2124190" y="1999768"/>
            <a:ext cx="2816503" cy="1746394"/>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Traditional Low level of Configuration network managers use</a:t>
            </a:r>
            <a:endParaRPr lang="en-US" dirty="0"/>
          </a:p>
        </p:txBody>
      </p:sp>
      <mc:AlternateContent xmlns:mc="http://schemas.openxmlformats.org/markup-compatibility/2006" xmlns:a14="http://schemas.microsoft.com/office/drawing/2010/main">
        <mc:Choice Requires="a14">
          <p:sp>
            <p:nvSpPr>
              <p:cNvPr id="15" name="Content Placeholder 10"/>
              <p:cNvSpPr txBox="1">
                <a:spLocks/>
              </p:cNvSpPr>
              <p:nvPr/>
            </p:nvSpPr>
            <p:spPr>
              <a:xfrm>
                <a:off x="5469489" y="4999446"/>
                <a:ext cx="3759200" cy="1619056"/>
              </a:xfrm>
              <a:prstGeom prst="rect">
                <a:avLst/>
              </a:prstGeom>
            </p:spPr>
            <p:txBody>
              <a:bodyPr vert="horz" lIns="91448" tIns="45724" rIns="91448" bIns="45724" rtlCol="0">
                <a:normAutofit/>
              </a:bodyPr>
              <a:lstStyle>
                <a:lvl1pPr marL="453222" indent="-453222" algn="l" defTabSz="1218987" rtl="0" eaLnBrk="1" latinLnBrk="0" hangingPunct="1">
                  <a:lnSpc>
                    <a:spcPct val="90000"/>
                  </a:lnSpc>
                  <a:spcBef>
                    <a:spcPct val="20000"/>
                  </a:spcBef>
                  <a:buFont typeface="Arial" pitchFamily="34" charset="0"/>
                  <a:buChar char="•"/>
                  <a:defRPr sz="3700" kern="1200">
                    <a:solidFill>
                      <a:schemeClr val="tx1">
                        <a:lumMod val="65000"/>
                        <a:lumOff val="35000"/>
                      </a:schemeClr>
                    </a:solidFill>
                    <a:latin typeface="+mn-lt"/>
                    <a:ea typeface="+mn-ea"/>
                    <a:cs typeface="+mn-cs"/>
                  </a:defRPr>
                </a:lvl1pPr>
                <a:lvl2pPr marL="897627" indent="-433823" algn="l" defTabSz="1218987" rtl="0" eaLnBrk="1" latinLnBrk="0" hangingPunct="1">
                  <a:lnSpc>
                    <a:spcPct val="90000"/>
                  </a:lnSpc>
                  <a:spcBef>
                    <a:spcPct val="20000"/>
                  </a:spcBef>
                  <a:buFont typeface="Arial" pitchFamily="34" charset="0"/>
                  <a:buChar char="–"/>
                  <a:defRPr sz="3200" kern="1200">
                    <a:solidFill>
                      <a:schemeClr val="tx1">
                        <a:lumMod val="65000"/>
                        <a:lumOff val="35000"/>
                      </a:schemeClr>
                    </a:solidFill>
                    <a:latin typeface="+mn-lt"/>
                    <a:ea typeface="+mn-ea"/>
                    <a:cs typeface="+mn-cs"/>
                  </a:defRPr>
                </a:lvl2pPr>
                <a:lvl3pPr marL="1271491" indent="-384445" algn="l" defTabSz="1218987" rtl="0" eaLnBrk="1" latinLnBrk="0" hangingPunct="1">
                  <a:lnSpc>
                    <a:spcPct val="90000"/>
                  </a:lnSpc>
                  <a:spcBef>
                    <a:spcPct val="20000"/>
                  </a:spcBef>
                  <a:buFont typeface="Arial" pitchFamily="34" charset="0"/>
                  <a:buChar char="•"/>
                  <a:defRPr sz="2700" kern="1200">
                    <a:solidFill>
                      <a:schemeClr val="tx1">
                        <a:lumMod val="65000"/>
                        <a:lumOff val="35000"/>
                      </a:schemeClr>
                    </a:solidFill>
                    <a:latin typeface="+mn-lt"/>
                    <a:ea typeface="+mn-ea"/>
                    <a:cs typeface="+mn-cs"/>
                  </a:defRPr>
                </a:lvl3pPr>
                <a:lvl4pPr marL="1636538" indent="-365047"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4pPr>
                <a:lvl5pPr marL="2020982" indent="-373864"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2000" b="1" dirty="0" smtClean="0">
                    <a:solidFill>
                      <a:schemeClr val="tx2"/>
                    </a:solidFill>
                  </a:rPr>
                  <a:t> </a:t>
                </a:r>
                <a14:m>
                  <m:oMath xmlns:m="http://schemas.openxmlformats.org/officeDocument/2006/math">
                    <m:r>
                      <a:rPr lang="en-US" sz="2000" b="1" i="1" smtClean="0">
                        <a:solidFill>
                          <a:schemeClr val="tx2"/>
                        </a:solidFill>
                        <a:latin typeface="Cambria Math"/>
                      </a:rPr>
                      <m:t>𝑷𝒐𝒍𝒊𝒄</m:t>
                    </m:r>
                    <m:sSub>
                      <m:sSubPr>
                        <m:ctrlPr>
                          <a:rPr lang="en-US" sz="2000" b="0" i="1" smtClean="0">
                            <a:solidFill>
                              <a:schemeClr val="tx2"/>
                            </a:solidFill>
                            <a:latin typeface="Cambria Math" panose="02040503050406030204" pitchFamily="18" charset="0"/>
                          </a:rPr>
                        </m:ctrlPr>
                      </m:sSubPr>
                      <m:e>
                        <m:r>
                          <a:rPr lang="en-US" sz="2000" b="1" i="1" smtClean="0">
                            <a:solidFill>
                              <a:schemeClr val="tx2"/>
                            </a:solidFill>
                            <a:latin typeface="Cambria Math"/>
                          </a:rPr>
                          <m:t>𝒚</m:t>
                        </m:r>
                      </m:e>
                      <m:sub>
                        <m:r>
                          <a:rPr lang="en-US" sz="2000" b="0" i="1" smtClean="0">
                            <a:solidFill>
                              <a:schemeClr val="tx2"/>
                            </a:solidFill>
                            <a:latin typeface="Cambria Math" panose="02040503050406030204" pitchFamily="18" charset="0"/>
                          </a:rPr>
                          <m:t>0</m:t>
                        </m:r>
                      </m:sub>
                    </m:sSub>
                    <m:r>
                      <a:rPr lang="en-US" sz="2000" b="0" i="1" smtClean="0">
                        <a:solidFill>
                          <a:schemeClr val="tx2"/>
                        </a:solidFill>
                        <a:latin typeface="Cambria Math" panose="02040503050406030204" pitchFamily="18" charset="0"/>
                      </a:rPr>
                      <m:t>=</m:t>
                    </m:r>
                    <m:r>
                      <a:rPr lang="en-US" sz="2000" b="0" i="1" smtClean="0">
                        <a:solidFill>
                          <a:schemeClr val="tx2"/>
                        </a:solidFill>
                        <a:latin typeface="Cambria Math" panose="02040503050406030204" pitchFamily="18" charset="0"/>
                      </a:rPr>
                      <m:t>𝑓𝑎𝑙𝑠𝑒</m:t>
                    </m:r>
                  </m:oMath>
                </a14:m>
                <a:endParaRPr lang="en-US" sz="2000" b="0" i="1" dirty="0" smtClean="0">
                  <a:solidFill>
                    <a:schemeClr val="tx2"/>
                  </a:solidFill>
                  <a:latin typeface="Cambria Math" panose="02040503050406030204" pitchFamily="18" charset="0"/>
                </a:endParaRPr>
              </a:p>
              <a:p>
                <a:pPr marL="0" indent="0">
                  <a:buNone/>
                </a:pPr>
                <a:r>
                  <a:rPr lang="en-US" sz="2000" b="1" dirty="0" smtClean="0">
                    <a:solidFill>
                      <a:schemeClr val="tx2"/>
                    </a:solidFill>
                  </a:rPr>
                  <a:t> </a:t>
                </a:r>
                <a14:m>
                  <m:oMath xmlns:m="http://schemas.openxmlformats.org/officeDocument/2006/math">
                    <m:r>
                      <a:rPr lang="en-US" sz="2000" b="1" i="1">
                        <a:solidFill>
                          <a:schemeClr val="tx2"/>
                        </a:solidFill>
                        <a:latin typeface="Cambria Math"/>
                      </a:rPr>
                      <m:t>𝑷𝒐𝒍𝒊𝒄</m:t>
                    </m:r>
                    <m:sSub>
                      <m:sSubPr>
                        <m:ctrlPr>
                          <a:rPr lang="en-US" sz="2000" i="1">
                            <a:solidFill>
                              <a:schemeClr val="tx2"/>
                            </a:solidFill>
                            <a:latin typeface="Cambria Math" panose="02040503050406030204" pitchFamily="18" charset="0"/>
                          </a:rPr>
                        </m:ctrlPr>
                      </m:sSubPr>
                      <m:e>
                        <m:r>
                          <a:rPr lang="en-US" sz="2000" b="1" i="1">
                            <a:solidFill>
                              <a:schemeClr val="tx2"/>
                            </a:solidFill>
                            <a:latin typeface="Cambria Math"/>
                          </a:rPr>
                          <m:t>𝒚</m:t>
                        </m:r>
                      </m:e>
                      <m:sub>
                        <m:r>
                          <a:rPr lang="en-US" sz="2000" b="0" i="1" smtClean="0">
                            <a:solidFill>
                              <a:schemeClr val="tx2"/>
                            </a:solidFill>
                            <a:latin typeface="Cambria Math" panose="02040503050406030204" pitchFamily="18" charset="0"/>
                          </a:rPr>
                          <m:t>𝑖</m:t>
                        </m:r>
                        <m:r>
                          <a:rPr lang="en-US" sz="2000" b="0" i="1" smtClean="0">
                            <a:solidFill>
                              <a:schemeClr val="tx2"/>
                            </a:solidFill>
                            <a:latin typeface="Cambria Math" panose="02040503050406030204" pitchFamily="18" charset="0"/>
                          </a:rPr>
                          <m:t>+1</m:t>
                        </m:r>
                      </m:sub>
                    </m:sSub>
                    <m:r>
                      <a:rPr lang="en-US" sz="2000" i="1">
                        <a:solidFill>
                          <a:schemeClr val="tx2"/>
                        </a:solidFill>
                        <a:latin typeface="Cambria Math" panose="02040503050406030204" pitchFamily="18" charset="0"/>
                      </a:rPr>
                      <m:t>=</m:t>
                    </m:r>
                    <m:r>
                      <a:rPr lang="en-US" sz="2000" b="1" i="1" smtClean="0">
                        <a:solidFill>
                          <a:schemeClr val="tx1"/>
                        </a:solidFill>
                        <a:latin typeface="Cambria Math" panose="02040503050406030204" pitchFamily="18" charset="0"/>
                      </a:rPr>
                      <m:t>𝒊𝒇</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𝐼𝑠𝐴𝑙𝑙𝑙𝑜</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𝑤</m:t>
                        </m:r>
                      </m:e>
                      <m:sub>
                        <m:r>
                          <a:rPr lang="en-US" sz="2000" b="0" i="1" smtClean="0">
                            <a:solidFill>
                              <a:schemeClr val="tx1"/>
                            </a:solidFill>
                            <a:latin typeface="Cambria Math" panose="02040503050406030204" pitchFamily="18" charset="0"/>
                          </a:rPr>
                          <m:t>𝑖</m:t>
                        </m:r>
                      </m:sub>
                    </m:sSub>
                    <m:r>
                      <a:rPr lang="en-US" sz="2000" b="0" i="1" smtClean="0">
                        <a:solidFill>
                          <a:schemeClr val="tx1"/>
                        </a:solidFill>
                        <a:latin typeface="Cambria Math" panose="02040503050406030204" pitchFamily="18" charset="0"/>
                      </a:rPr>
                      <m:t> </m:t>
                    </m:r>
                  </m:oMath>
                </a14:m>
                <a:r>
                  <a:rPr lang="en-US" sz="2000" b="0" i="1" dirty="0" smtClean="0">
                    <a:solidFill>
                      <a:schemeClr val="tx1"/>
                    </a:solidFill>
                    <a:latin typeface="Cambria Math" panose="02040503050406030204" pitchFamily="18" charset="0"/>
                  </a:rPr>
                  <a:t/>
                </a:r>
                <a:br>
                  <a:rPr lang="en-US" sz="2000" b="0" i="1" dirty="0" smtClean="0">
                    <a:solidFill>
                      <a:schemeClr val="tx1"/>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𝒕𝒉𝒆𝒏</m:t>
                      </m:r>
                      <m:r>
                        <a:rPr lang="en-US" sz="2000" b="1"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𝑅𝑢𝑙</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𝑒</m:t>
                          </m:r>
                        </m:e>
                        <m:sub>
                          <m:r>
                            <a:rPr lang="en-US" sz="2000" b="0" i="1" smtClean="0">
                              <a:solidFill>
                                <a:schemeClr val="tx1"/>
                              </a:solidFill>
                              <a:latin typeface="Cambria Math" panose="02040503050406030204" pitchFamily="18" charset="0"/>
                            </a:rPr>
                            <m:t>𝑖</m:t>
                          </m:r>
                        </m:sub>
                      </m:sSub>
                      <m:r>
                        <a:rPr lang="en-US" sz="2000" b="0" i="1" smtClean="0">
                          <a:solidFill>
                            <a:schemeClr val="tx1"/>
                          </a:solidFill>
                          <a:latin typeface="Cambria Math" panose="02040503050406030204" pitchFamily="18" charset="0"/>
                        </a:rPr>
                        <m:t>∨</m:t>
                      </m:r>
                      <m:r>
                        <a:rPr lang="en-US" sz="2000" b="1" i="1">
                          <a:solidFill>
                            <a:schemeClr val="tx2"/>
                          </a:solidFill>
                          <a:latin typeface="Cambria Math" panose="02040503050406030204" pitchFamily="18" charset="0"/>
                        </a:rPr>
                        <m:t>𝑷𝒐𝒍𝒊𝒄</m:t>
                      </m:r>
                      <m:sSub>
                        <m:sSubPr>
                          <m:ctrlPr>
                            <a:rPr lang="en-US" sz="2000" b="1" i="1">
                              <a:solidFill>
                                <a:schemeClr val="tx2"/>
                              </a:solidFill>
                              <a:latin typeface="Cambria Math" panose="02040503050406030204" pitchFamily="18" charset="0"/>
                            </a:rPr>
                          </m:ctrlPr>
                        </m:sSubPr>
                        <m:e>
                          <m:r>
                            <a:rPr lang="en-US" sz="2000" b="1" i="1">
                              <a:solidFill>
                                <a:schemeClr val="tx2"/>
                              </a:solidFill>
                              <a:latin typeface="Cambria Math" panose="02040503050406030204" pitchFamily="18" charset="0"/>
                            </a:rPr>
                            <m:t>𝒚</m:t>
                          </m:r>
                        </m:e>
                        <m:sub>
                          <m:r>
                            <a:rPr lang="en-US" sz="2000" i="1">
                              <a:solidFill>
                                <a:schemeClr val="tx2"/>
                              </a:solidFill>
                              <a:latin typeface="Cambria Math" panose="02040503050406030204" pitchFamily="18" charset="0"/>
                            </a:rPr>
                            <m:t>𝑖</m:t>
                          </m:r>
                        </m:sub>
                      </m:sSub>
                    </m:oMath>
                    <m:oMath xmlns:m="http://schemas.openxmlformats.org/officeDocument/2006/math">
                      <m:r>
                        <a:rPr lang="en-US" sz="2000" b="1" i="1" smtClean="0">
                          <a:solidFill>
                            <a:schemeClr val="tx1"/>
                          </a:solidFill>
                          <a:latin typeface="Cambria Math" panose="02040503050406030204" pitchFamily="18" charset="0"/>
                        </a:rPr>
                        <m:t>𝒆𝒍𝒔𝒆</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𝑅𝑢𝑙</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𝑒</m:t>
                          </m:r>
                        </m:e>
                        <m:sub>
                          <m:r>
                            <a:rPr lang="en-US" sz="2000" b="0" i="1" smtClean="0">
                              <a:solidFill>
                                <a:schemeClr val="tx1"/>
                              </a:solidFill>
                              <a:latin typeface="Cambria Math" panose="02040503050406030204" pitchFamily="18" charset="0"/>
                            </a:rPr>
                            <m:t>𝑖</m:t>
                          </m:r>
                        </m:sub>
                      </m:sSub>
                      <m:r>
                        <a:rPr lang="en-US" sz="2000" b="0" i="1" smtClean="0">
                          <a:solidFill>
                            <a:schemeClr val="tx1"/>
                          </a:solidFill>
                          <a:latin typeface="Cambria Math" panose="02040503050406030204" pitchFamily="18" charset="0"/>
                        </a:rPr>
                        <m:t>∧</m:t>
                      </m:r>
                      <m:r>
                        <a:rPr lang="en-US" sz="2000" b="1" i="1" smtClean="0">
                          <a:solidFill>
                            <a:schemeClr val="tx2"/>
                          </a:solidFill>
                          <a:latin typeface="Cambria Math" panose="02040503050406030204" pitchFamily="18" charset="0"/>
                        </a:rPr>
                        <m:t>𝑷𝒐𝒍𝒊𝒄</m:t>
                      </m:r>
                      <m:sSub>
                        <m:sSubPr>
                          <m:ctrlPr>
                            <a:rPr lang="en-US" sz="2000" b="1" i="1" smtClean="0">
                              <a:solidFill>
                                <a:schemeClr val="tx2"/>
                              </a:solidFill>
                              <a:latin typeface="Cambria Math" panose="02040503050406030204" pitchFamily="18" charset="0"/>
                            </a:rPr>
                          </m:ctrlPr>
                        </m:sSubPr>
                        <m:e>
                          <m:r>
                            <a:rPr lang="en-US" sz="2000" b="1" i="1" smtClean="0">
                              <a:solidFill>
                                <a:schemeClr val="tx2"/>
                              </a:solidFill>
                              <a:latin typeface="Cambria Math" panose="02040503050406030204" pitchFamily="18" charset="0"/>
                            </a:rPr>
                            <m:t>𝒚</m:t>
                          </m:r>
                        </m:e>
                        <m:sub>
                          <m:r>
                            <a:rPr lang="en-US" sz="2000" b="0" i="1" smtClean="0">
                              <a:solidFill>
                                <a:schemeClr val="tx2"/>
                              </a:solidFill>
                              <a:latin typeface="Cambria Math" panose="02040503050406030204" pitchFamily="18" charset="0"/>
                            </a:rPr>
                            <m:t>𝑖</m:t>
                          </m:r>
                        </m:sub>
                      </m:sSub>
                      <m:r>
                        <a:rPr lang="en-US" sz="2000" b="0" i="1" smtClean="0">
                          <a:solidFill>
                            <a:schemeClr val="tx2"/>
                          </a:solidFill>
                          <a:latin typeface="Cambria Math" panose="02040503050406030204" pitchFamily="18" charset="0"/>
                        </a:rPr>
                        <m:t> </m:t>
                      </m:r>
                    </m:oMath>
                  </m:oMathPara>
                </a14:m>
                <a:endParaRPr lang="en-US" sz="2000" b="0" i="1" dirty="0" smtClean="0">
                  <a:solidFill>
                    <a:schemeClr val="tx2"/>
                  </a:solidFill>
                  <a:latin typeface="Cambria Math" panose="02040503050406030204" pitchFamily="18" charset="0"/>
                </a:endParaRPr>
              </a:p>
              <a:p>
                <a:pPr marL="0" indent="0">
                  <a:buNone/>
                </a:pPr>
                <a:r>
                  <a:rPr lang="en-US" sz="2000" b="1" dirty="0" smtClean="0">
                    <a:solidFill>
                      <a:schemeClr val="tx2"/>
                    </a:solidFill>
                  </a:rPr>
                  <a:t> </a:t>
                </a:r>
                <a14:m>
                  <m:oMath xmlns:m="http://schemas.openxmlformats.org/officeDocument/2006/math">
                    <m:r>
                      <a:rPr lang="en-US" sz="2000" b="1" i="1">
                        <a:solidFill>
                          <a:schemeClr val="tx2"/>
                        </a:solidFill>
                        <a:latin typeface="Cambria Math"/>
                      </a:rPr>
                      <m:t>𝑷𝒐𝒍𝒊𝒄</m:t>
                    </m:r>
                    <m:r>
                      <a:rPr lang="en-US" sz="2000" b="1" i="1" smtClean="0">
                        <a:solidFill>
                          <a:schemeClr val="tx2"/>
                        </a:solidFill>
                        <a:latin typeface="Cambria Math" panose="02040503050406030204" pitchFamily="18" charset="0"/>
                      </a:rPr>
                      <m:t>𝒚</m:t>
                    </m:r>
                    <m:r>
                      <a:rPr lang="en-US" sz="2000" b="1" i="1">
                        <a:solidFill>
                          <a:schemeClr val="tx2"/>
                        </a:solidFill>
                        <a:latin typeface="Cambria Math"/>
                      </a:rPr>
                      <m:t> </m:t>
                    </m:r>
                    <m:r>
                      <a:rPr lang="en-US" sz="1800" b="0" i="1" smtClean="0">
                        <a:solidFill>
                          <a:schemeClr val="tx2"/>
                        </a:solidFill>
                        <a:latin typeface="Cambria Math" panose="02040503050406030204" pitchFamily="18" charset="0"/>
                      </a:rPr>
                      <m:t>≡</m:t>
                    </m:r>
                    <m:r>
                      <a:rPr lang="en-US" sz="2000" b="1" i="1">
                        <a:solidFill>
                          <a:schemeClr val="tx2"/>
                        </a:solidFill>
                        <a:latin typeface="Cambria Math"/>
                      </a:rPr>
                      <m:t>𝑷𝒐𝒍𝒊𝒄</m:t>
                    </m:r>
                    <m:sSub>
                      <m:sSubPr>
                        <m:ctrlPr>
                          <a:rPr lang="en-US" sz="2000" i="1">
                            <a:solidFill>
                              <a:schemeClr val="tx2"/>
                            </a:solidFill>
                            <a:latin typeface="Cambria Math" panose="02040503050406030204" pitchFamily="18" charset="0"/>
                          </a:rPr>
                        </m:ctrlPr>
                      </m:sSubPr>
                      <m:e>
                        <m:r>
                          <a:rPr lang="en-US" sz="2000" b="1" i="1">
                            <a:solidFill>
                              <a:schemeClr val="tx2"/>
                            </a:solidFill>
                            <a:latin typeface="Cambria Math"/>
                          </a:rPr>
                          <m:t>𝒚</m:t>
                        </m:r>
                      </m:e>
                      <m:sub>
                        <m:r>
                          <a:rPr lang="en-US" sz="2000" b="0" i="1" smtClean="0">
                            <a:solidFill>
                              <a:schemeClr val="tx2"/>
                            </a:solidFill>
                            <a:latin typeface="Cambria Math" panose="02040503050406030204" pitchFamily="18" charset="0"/>
                          </a:rPr>
                          <m:t>𝑁</m:t>
                        </m:r>
                        <m:r>
                          <a:rPr lang="en-US" sz="2000" i="1">
                            <a:solidFill>
                              <a:schemeClr val="tx2"/>
                            </a:solidFill>
                            <a:latin typeface="Cambria Math" panose="02040503050406030204" pitchFamily="18" charset="0"/>
                          </a:rPr>
                          <m:t>+1</m:t>
                        </m:r>
                      </m:sub>
                    </m:sSub>
                  </m:oMath>
                </a14:m>
                <a:endParaRPr lang="en-US" sz="1800" i="1" dirty="0">
                  <a:solidFill>
                    <a:schemeClr val="tx2"/>
                  </a:solidFill>
                  <a:latin typeface="Cambria Math" panose="02040503050406030204" pitchFamily="18" charset="0"/>
                </a:endParaRPr>
              </a:p>
            </p:txBody>
          </p:sp>
        </mc:Choice>
        <mc:Fallback xmlns="">
          <p:sp>
            <p:nvSpPr>
              <p:cNvPr id="15" name="Content Placeholder 10"/>
              <p:cNvSpPr txBox="1">
                <a:spLocks noRot="1" noChangeAspect="1" noMove="1" noResize="1" noEditPoints="1" noAdjustHandles="1" noChangeArrowheads="1" noChangeShapeType="1" noTextEdit="1"/>
              </p:cNvSpPr>
              <p:nvPr/>
            </p:nvSpPr>
            <p:spPr>
              <a:xfrm>
                <a:off x="5469489" y="4999446"/>
                <a:ext cx="3759200" cy="1619056"/>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01029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10"/>
              <p:cNvSpPr txBox="1">
                <a:spLocks/>
              </p:cNvSpPr>
              <p:nvPr/>
            </p:nvSpPr>
            <p:spPr>
              <a:xfrm>
                <a:off x="6016488" y="1363086"/>
                <a:ext cx="3000320" cy="984415"/>
              </a:xfrm>
              <a:prstGeom prst="rect">
                <a:avLst/>
              </a:prstGeom>
            </p:spPr>
            <p:txBody>
              <a:bodyPr vert="horz" lIns="121899" tIns="60949" rIns="121899" bIns="60949" rtlCol="0">
                <a:normAutofit fontScale="85000" lnSpcReduction="10000"/>
              </a:bodyPr>
              <a:lstStyle>
                <a:lvl1pPr marL="453222" indent="-453222" algn="l" defTabSz="1218987" rtl="0" eaLnBrk="1" latinLnBrk="0" hangingPunct="1">
                  <a:lnSpc>
                    <a:spcPct val="90000"/>
                  </a:lnSpc>
                  <a:spcBef>
                    <a:spcPct val="20000"/>
                  </a:spcBef>
                  <a:buFont typeface="Arial" pitchFamily="34" charset="0"/>
                  <a:buChar char="•"/>
                  <a:defRPr sz="3700" kern="1200">
                    <a:solidFill>
                      <a:schemeClr val="tx1">
                        <a:lumMod val="65000"/>
                        <a:lumOff val="35000"/>
                      </a:schemeClr>
                    </a:solidFill>
                    <a:latin typeface="+mn-lt"/>
                    <a:ea typeface="+mn-ea"/>
                    <a:cs typeface="+mn-cs"/>
                  </a:defRPr>
                </a:lvl1pPr>
                <a:lvl2pPr marL="897627" indent="-433823" algn="l" defTabSz="1218987" rtl="0" eaLnBrk="1" latinLnBrk="0" hangingPunct="1">
                  <a:lnSpc>
                    <a:spcPct val="90000"/>
                  </a:lnSpc>
                  <a:spcBef>
                    <a:spcPct val="20000"/>
                  </a:spcBef>
                  <a:buFont typeface="Arial" pitchFamily="34" charset="0"/>
                  <a:buChar char="–"/>
                  <a:defRPr sz="3200" kern="1200">
                    <a:solidFill>
                      <a:schemeClr val="tx1">
                        <a:lumMod val="65000"/>
                        <a:lumOff val="35000"/>
                      </a:schemeClr>
                    </a:solidFill>
                    <a:latin typeface="+mn-lt"/>
                    <a:ea typeface="+mn-ea"/>
                    <a:cs typeface="+mn-cs"/>
                  </a:defRPr>
                </a:lvl2pPr>
                <a:lvl3pPr marL="1271491" indent="-384445" algn="l" defTabSz="1218987" rtl="0" eaLnBrk="1" latinLnBrk="0" hangingPunct="1">
                  <a:lnSpc>
                    <a:spcPct val="90000"/>
                  </a:lnSpc>
                  <a:spcBef>
                    <a:spcPct val="20000"/>
                  </a:spcBef>
                  <a:buFont typeface="Arial" pitchFamily="34" charset="0"/>
                  <a:buChar char="•"/>
                  <a:defRPr sz="2700" kern="1200">
                    <a:solidFill>
                      <a:schemeClr val="tx1">
                        <a:lumMod val="65000"/>
                        <a:lumOff val="35000"/>
                      </a:schemeClr>
                    </a:solidFill>
                    <a:latin typeface="+mn-lt"/>
                    <a:ea typeface="+mn-ea"/>
                    <a:cs typeface="+mn-cs"/>
                  </a:defRPr>
                </a:lvl3pPr>
                <a:lvl4pPr marL="1636538" indent="-365047"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4pPr>
                <a:lvl5pPr marL="2020982" indent="-373864"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fontAlgn="auto">
                  <a:spcAft>
                    <a:spcPts val="0"/>
                  </a:spcAft>
                  <a:buNone/>
                </a:pPr>
                <a14:m>
                  <m:oMathPara xmlns:m="http://schemas.openxmlformats.org/officeDocument/2006/math">
                    <m:oMathParaPr>
                      <m:jc m:val="centerGroup"/>
                    </m:oMathParaPr>
                    <m:oMath xmlns:m="http://schemas.openxmlformats.org/officeDocument/2006/math">
                      <m:r>
                        <a:rPr lang="en-US" sz="1600" b="0" i="1" smtClean="0">
                          <a:solidFill>
                            <a:prstClr val="black">
                              <a:lumMod val="65000"/>
                              <a:lumOff val="35000"/>
                            </a:prstClr>
                          </a:solidFill>
                          <a:latin typeface="Cambria Math" panose="02040503050406030204" pitchFamily="18" charset="0"/>
                        </a:rPr>
                        <m:t>¬</m:t>
                      </m:r>
                      <m:d>
                        <m:dPr>
                          <m:begChr m:val="["/>
                          <m:endChr m:val="]"/>
                          <m:ctrlPr>
                            <a:rPr lang="en-US" sz="1600" b="0" i="1" smtClean="0">
                              <a:solidFill>
                                <a:prstClr val="black">
                                  <a:lumMod val="65000"/>
                                  <a:lumOff val="35000"/>
                                </a:prstClr>
                              </a:solidFill>
                              <a:latin typeface="Cambria Math" panose="02040503050406030204" pitchFamily="18" charset="0"/>
                            </a:rPr>
                          </m:ctrlPr>
                        </m:dPr>
                        <m:e>
                          <m:d>
                            <m:dPr>
                              <m:ctrlPr>
                                <a:rPr lang="en-US" sz="1600" i="1">
                                  <a:solidFill>
                                    <a:prstClr val="black">
                                      <a:lumMod val="65000"/>
                                      <a:lumOff val="35000"/>
                                    </a:prstClr>
                                  </a:solidFill>
                                  <a:latin typeface="Cambria Math" panose="02040503050406030204" pitchFamily="18" charset="0"/>
                                </a:rPr>
                              </m:ctrlPr>
                            </m:dPr>
                            <m:e>
                              <m:r>
                                <a:rPr lang="en-US" sz="1600" i="1">
                                  <a:solidFill>
                                    <a:prstClr val="black">
                                      <a:lumMod val="65000"/>
                                      <a:lumOff val="35000"/>
                                    </a:prstClr>
                                  </a:solidFill>
                                  <a:latin typeface="Cambria Math"/>
                                </a:rPr>
                                <m:t> </m:t>
                              </m:r>
                              <m:nary>
                                <m:naryPr>
                                  <m:chr m:val="⋁"/>
                                  <m:supHide m:val="on"/>
                                  <m:ctrlPr>
                                    <a:rPr lang="en-US" sz="1600" i="1">
                                      <a:solidFill>
                                        <a:prstClr val="black">
                                          <a:lumMod val="65000"/>
                                          <a:lumOff val="35000"/>
                                        </a:prstClr>
                                      </a:solidFill>
                                      <a:latin typeface="Cambria Math" panose="02040503050406030204" pitchFamily="18" charset="0"/>
                                    </a:rPr>
                                  </m:ctrlPr>
                                </m:naryPr>
                                <m:sub>
                                  <m:r>
                                    <a:rPr lang="en-US" sz="1600" i="1">
                                      <a:solidFill>
                                        <a:prstClr val="black">
                                          <a:lumMod val="65000"/>
                                          <a:lumOff val="35000"/>
                                        </a:prstClr>
                                      </a:solidFill>
                                      <a:latin typeface="Cambria Math" panose="02040503050406030204" pitchFamily="18" charset="0"/>
                                    </a:rPr>
                                    <m:t>𝑚</m:t>
                                  </m:r>
                                </m:sub>
                                <m:sup/>
                                <m:e>
                                  <m:r>
                                    <a:rPr lang="en-US" sz="1600" i="1">
                                      <a:solidFill>
                                        <a:prstClr val="black">
                                          <a:lumMod val="65000"/>
                                          <a:lumOff val="35000"/>
                                        </a:prstClr>
                                      </a:solidFill>
                                      <a:latin typeface="Cambria Math"/>
                                    </a:rPr>
                                    <m:t>𝐴𝑙𝑙𝑜</m:t>
                                  </m:r>
                                  <m:sSub>
                                    <m:sSubPr>
                                      <m:ctrlPr>
                                        <a:rPr lang="en-US" sz="1600" i="1">
                                          <a:solidFill>
                                            <a:prstClr val="black">
                                              <a:lumMod val="65000"/>
                                              <a:lumOff val="35000"/>
                                            </a:prstClr>
                                          </a:solidFill>
                                          <a:latin typeface="Cambria Math" panose="02040503050406030204" pitchFamily="18" charset="0"/>
                                        </a:rPr>
                                      </m:ctrlPr>
                                    </m:sSubPr>
                                    <m:e>
                                      <m:r>
                                        <a:rPr lang="en-US" sz="1600" i="1">
                                          <a:solidFill>
                                            <a:prstClr val="black">
                                              <a:lumMod val="65000"/>
                                              <a:lumOff val="35000"/>
                                            </a:prstClr>
                                          </a:solidFill>
                                          <a:latin typeface="Cambria Math"/>
                                        </a:rPr>
                                        <m:t>𝑤</m:t>
                                      </m:r>
                                    </m:e>
                                    <m:sub>
                                      <m:r>
                                        <a:rPr lang="en-US" sz="1600" i="1">
                                          <a:solidFill>
                                            <a:prstClr val="black">
                                              <a:lumMod val="65000"/>
                                              <a:lumOff val="35000"/>
                                            </a:prstClr>
                                          </a:solidFill>
                                          <a:latin typeface="Cambria Math" panose="02040503050406030204" pitchFamily="18" charset="0"/>
                                        </a:rPr>
                                        <m:t>𝑚</m:t>
                                      </m:r>
                                    </m:sub>
                                  </m:sSub>
                                </m:e>
                              </m:nary>
                            </m:e>
                          </m:d>
                          <m:r>
                            <a:rPr lang="en-US" sz="1600" i="1">
                              <a:solidFill>
                                <a:prstClr val="black">
                                  <a:lumMod val="65000"/>
                                  <a:lumOff val="35000"/>
                                </a:prstClr>
                              </a:solidFill>
                              <a:latin typeface="Cambria Math"/>
                            </a:rPr>
                            <m:t>∧</m:t>
                          </m:r>
                          <m:d>
                            <m:dPr>
                              <m:ctrlPr>
                                <a:rPr lang="en-US" sz="1600" i="1">
                                  <a:solidFill>
                                    <a:prstClr val="black">
                                      <a:lumMod val="65000"/>
                                      <a:lumOff val="35000"/>
                                    </a:prstClr>
                                  </a:solidFill>
                                  <a:latin typeface="Cambria Math" panose="02040503050406030204" pitchFamily="18" charset="0"/>
                                </a:rPr>
                              </m:ctrlPr>
                            </m:dPr>
                            <m:e>
                              <m:nary>
                                <m:naryPr>
                                  <m:chr m:val="⋀"/>
                                  <m:supHide m:val="on"/>
                                  <m:ctrlPr>
                                    <a:rPr lang="en-US" sz="1600" i="1">
                                      <a:solidFill>
                                        <a:prstClr val="black">
                                          <a:lumMod val="65000"/>
                                          <a:lumOff val="35000"/>
                                        </a:prstClr>
                                      </a:solidFill>
                                      <a:latin typeface="Cambria Math" panose="02040503050406030204" pitchFamily="18" charset="0"/>
                                    </a:rPr>
                                  </m:ctrlPr>
                                </m:naryPr>
                                <m:sub>
                                  <m:r>
                                    <a:rPr lang="en-US" sz="1600" i="1">
                                      <a:solidFill>
                                        <a:prstClr val="black">
                                          <a:lumMod val="65000"/>
                                          <a:lumOff val="35000"/>
                                        </a:prstClr>
                                      </a:solidFill>
                                      <a:latin typeface="Cambria Math" panose="02040503050406030204" pitchFamily="18" charset="0"/>
                                    </a:rPr>
                                    <m:t>𝑛</m:t>
                                  </m:r>
                                </m:sub>
                                <m:sup/>
                                <m:e>
                                  <m:r>
                                    <a:rPr lang="en-US" sz="1600" i="1">
                                      <a:solidFill>
                                        <a:prstClr val="black">
                                          <a:lumMod val="65000"/>
                                          <a:lumOff val="35000"/>
                                        </a:prstClr>
                                      </a:solidFill>
                                      <a:latin typeface="Cambria Math"/>
                                    </a:rPr>
                                    <m:t>¬</m:t>
                                  </m:r>
                                  <m:r>
                                    <a:rPr lang="en-US" sz="1600" i="1">
                                      <a:solidFill>
                                        <a:prstClr val="black">
                                          <a:lumMod val="65000"/>
                                          <a:lumOff val="35000"/>
                                        </a:prstClr>
                                      </a:solidFill>
                                      <a:latin typeface="Cambria Math"/>
                                    </a:rPr>
                                    <m:t>𝐷𝑒𝑛</m:t>
                                  </m:r>
                                  <m:sSub>
                                    <m:sSubPr>
                                      <m:ctrlPr>
                                        <a:rPr lang="en-US" sz="1600" i="1">
                                          <a:solidFill>
                                            <a:prstClr val="black">
                                              <a:lumMod val="65000"/>
                                              <a:lumOff val="35000"/>
                                            </a:prstClr>
                                          </a:solidFill>
                                          <a:latin typeface="Cambria Math" panose="02040503050406030204" pitchFamily="18" charset="0"/>
                                        </a:rPr>
                                      </m:ctrlPr>
                                    </m:sSubPr>
                                    <m:e>
                                      <m:r>
                                        <a:rPr lang="en-US" sz="1600" i="1">
                                          <a:solidFill>
                                            <a:prstClr val="black">
                                              <a:lumMod val="65000"/>
                                              <a:lumOff val="35000"/>
                                            </a:prstClr>
                                          </a:solidFill>
                                          <a:latin typeface="Cambria Math"/>
                                        </a:rPr>
                                        <m:t>𝑦</m:t>
                                      </m:r>
                                    </m:e>
                                    <m:sub>
                                      <m:r>
                                        <a:rPr lang="en-US" sz="1600" i="1">
                                          <a:solidFill>
                                            <a:prstClr val="black">
                                              <a:lumMod val="65000"/>
                                              <a:lumOff val="35000"/>
                                            </a:prstClr>
                                          </a:solidFill>
                                          <a:latin typeface="Cambria Math" panose="02040503050406030204" pitchFamily="18" charset="0"/>
                                        </a:rPr>
                                        <m:t>𝑛</m:t>
                                      </m:r>
                                    </m:sub>
                                  </m:sSub>
                                </m:e>
                              </m:nary>
                            </m:e>
                          </m:d>
                        </m:e>
                      </m:d>
                    </m:oMath>
                  </m:oMathPara>
                </a14:m>
                <a:endParaRPr lang="en-US" sz="1800" dirty="0">
                  <a:solidFill>
                    <a:prstClr val="black">
                      <a:lumMod val="65000"/>
                      <a:lumOff val="35000"/>
                    </a:prstClr>
                  </a:solidFill>
                </a:endParaRPr>
              </a:p>
            </p:txBody>
          </p:sp>
        </mc:Choice>
        <mc:Fallback xmlns="">
          <p:sp>
            <p:nvSpPr>
              <p:cNvPr id="3" name="Content Placeholder 10"/>
              <p:cNvSpPr txBox="1">
                <a:spLocks noRot="1" noChangeAspect="1" noMove="1" noResize="1" noEditPoints="1" noAdjustHandles="1" noChangeArrowheads="1" noChangeShapeType="1" noTextEdit="1"/>
              </p:cNvSpPr>
              <p:nvPr/>
            </p:nvSpPr>
            <p:spPr>
              <a:xfrm>
                <a:off x="6016488" y="1363086"/>
                <a:ext cx="3000320" cy="984415"/>
              </a:xfrm>
              <a:prstGeom prst="rect">
                <a:avLst/>
              </a:prstGeom>
              <a:blipFill rotWithShape="0">
                <a:blip r:embed="rId2"/>
                <a:stretch>
                  <a:fillRect l="-5285" t="-70807" r="-14837" b="-68944"/>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cstate="print">
            <a:clrChange>
              <a:clrFrom>
                <a:srgbClr val="FFFFED"/>
              </a:clrFrom>
              <a:clrTo>
                <a:srgbClr val="FFFFED">
                  <a:alpha val="0"/>
                </a:srgbClr>
              </a:clrTo>
            </a:clrChange>
            <a:extLst>
              <a:ext uri="{28A0092B-C50C-407E-A947-70E740481C1C}">
                <a14:useLocalDpi xmlns:a14="http://schemas.microsoft.com/office/drawing/2010/main" val="0"/>
              </a:ext>
            </a:extLst>
          </a:blip>
          <a:srcRect/>
          <a:stretch>
            <a:fillRect/>
          </a:stretch>
        </p:blipFill>
        <p:spPr bwMode="auto">
          <a:xfrm>
            <a:off x="3942641" y="1363086"/>
            <a:ext cx="1028449" cy="62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2948635" y="1510579"/>
            <a:ext cx="937211" cy="407238"/>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rot="10800000">
            <a:off x="5022482" y="1476906"/>
            <a:ext cx="937211" cy="407238"/>
          </a:xfrm>
          <a:prstGeom prst="rightArrow">
            <a:avLst>
              <a:gd name="adj1" fmla="val 62317"/>
              <a:gd name="adj2" fmla="val 42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p:cNvSpPr/>
          <p:nvPr/>
        </p:nvSpPr>
        <p:spPr>
          <a:xfrm>
            <a:off x="3686438" y="2097803"/>
            <a:ext cx="1540853" cy="633112"/>
          </a:xfrm>
          <a:prstGeom prst="downArrow">
            <a:avLst>
              <a:gd name="adj1" fmla="val 72172"/>
              <a:gd name="adj2" fmla="val 37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Semantic</a:t>
            </a:r>
          </a:p>
          <a:p>
            <a:pPr algn="ctr"/>
            <a:r>
              <a:rPr lang="en-US" dirty="0" smtClean="0"/>
              <a:t>Diffs</a:t>
            </a:r>
            <a:endParaRPr lang="en-US" dirty="0"/>
          </a:p>
        </p:txBody>
      </p:sp>
      <mc:AlternateContent xmlns:mc="http://schemas.openxmlformats.org/markup-compatibility/2006" xmlns:a14="http://schemas.microsoft.com/office/drawing/2010/main">
        <mc:Choice Requires="a14">
          <p:sp>
            <p:nvSpPr>
              <p:cNvPr id="8" name="Content Placeholder 10"/>
              <p:cNvSpPr txBox="1">
                <a:spLocks/>
              </p:cNvSpPr>
              <p:nvPr/>
            </p:nvSpPr>
            <p:spPr>
              <a:xfrm>
                <a:off x="-88498" y="1310831"/>
                <a:ext cx="3000320" cy="984415"/>
              </a:xfrm>
              <a:prstGeom prst="rect">
                <a:avLst/>
              </a:prstGeom>
            </p:spPr>
            <p:txBody>
              <a:bodyPr vert="horz" lIns="121899" tIns="60949" rIns="121899" bIns="60949" rtlCol="0">
                <a:normAutofit/>
              </a:bodyPr>
              <a:lstStyle>
                <a:lvl1pPr marL="453222" indent="-453222" algn="l" defTabSz="1218987" rtl="0" eaLnBrk="1" latinLnBrk="0" hangingPunct="1">
                  <a:lnSpc>
                    <a:spcPct val="90000"/>
                  </a:lnSpc>
                  <a:spcBef>
                    <a:spcPct val="20000"/>
                  </a:spcBef>
                  <a:buFont typeface="Arial" pitchFamily="34" charset="0"/>
                  <a:buChar char="•"/>
                  <a:defRPr sz="3700" kern="1200">
                    <a:solidFill>
                      <a:schemeClr val="tx1">
                        <a:lumMod val="65000"/>
                        <a:lumOff val="35000"/>
                      </a:schemeClr>
                    </a:solidFill>
                    <a:latin typeface="+mn-lt"/>
                    <a:ea typeface="+mn-ea"/>
                    <a:cs typeface="+mn-cs"/>
                  </a:defRPr>
                </a:lvl1pPr>
                <a:lvl2pPr marL="897627" indent="-433823" algn="l" defTabSz="1218987" rtl="0" eaLnBrk="1" latinLnBrk="0" hangingPunct="1">
                  <a:lnSpc>
                    <a:spcPct val="90000"/>
                  </a:lnSpc>
                  <a:spcBef>
                    <a:spcPct val="20000"/>
                  </a:spcBef>
                  <a:buFont typeface="Arial" pitchFamily="34" charset="0"/>
                  <a:buChar char="–"/>
                  <a:defRPr sz="3200" kern="1200">
                    <a:solidFill>
                      <a:schemeClr val="tx1">
                        <a:lumMod val="65000"/>
                        <a:lumOff val="35000"/>
                      </a:schemeClr>
                    </a:solidFill>
                    <a:latin typeface="+mn-lt"/>
                    <a:ea typeface="+mn-ea"/>
                    <a:cs typeface="+mn-cs"/>
                  </a:defRPr>
                </a:lvl2pPr>
                <a:lvl3pPr marL="1271491" indent="-384445" algn="l" defTabSz="1218987" rtl="0" eaLnBrk="1" latinLnBrk="0" hangingPunct="1">
                  <a:lnSpc>
                    <a:spcPct val="90000"/>
                  </a:lnSpc>
                  <a:spcBef>
                    <a:spcPct val="20000"/>
                  </a:spcBef>
                  <a:buFont typeface="Arial" pitchFamily="34" charset="0"/>
                  <a:buChar char="•"/>
                  <a:defRPr sz="2700" kern="1200">
                    <a:solidFill>
                      <a:schemeClr val="tx1">
                        <a:lumMod val="65000"/>
                        <a:lumOff val="35000"/>
                      </a:schemeClr>
                    </a:solidFill>
                    <a:latin typeface="+mn-lt"/>
                    <a:ea typeface="+mn-ea"/>
                    <a:cs typeface="+mn-cs"/>
                  </a:defRPr>
                </a:lvl3pPr>
                <a:lvl4pPr marL="1636538" indent="-365047"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4pPr>
                <a:lvl5pPr marL="2020982" indent="-373864" algn="l" defTabSz="1218987" rtl="0" eaLnBrk="1" latinLnBrk="0" hangingPunct="1">
                  <a:lnSpc>
                    <a:spcPct val="90000"/>
                  </a:lnSpc>
                  <a:spcBef>
                    <a:spcPct val="20000"/>
                  </a:spcBef>
                  <a:buFont typeface="Arial" pitchFamily="34" charset="0"/>
                  <a:buChar char="»"/>
                  <a:defRPr sz="2400" kern="1200">
                    <a:solidFill>
                      <a:schemeClr val="tx1">
                        <a:lumMod val="65000"/>
                        <a:lumOff val="35000"/>
                      </a:schemeClr>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fontAlgn="auto">
                  <a:spcAft>
                    <a:spcPts val="0"/>
                  </a:spcAft>
                  <a:buFont typeface="Arial" pitchFamily="34" charset="0"/>
                  <a:buNone/>
                </a:pPr>
                <a14:m>
                  <m:oMathPara xmlns:m="http://schemas.openxmlformats.org/officeDocument/2006/math">
                    <m:oMathParaPr>
                      <m:jc m:val="centerGroup"/>
                    </m:oMathParaPr>
                    <m:oMath xmlns:m="http://schemas.openxmlformats.org/officeDocument/2006/math">
                      <m:d>
                        <m:dPr>
                          <m:ctrlPr>
                            <a:rPr lang="en-US" sz="1600" i="1" smtClean="0">
                              <a:solidFill>
                                <a:prstClr val="black">
                                  <a:lumMod val="65000"/>
                                  <a:lumOff val="35000"/>
                                </a:prstClr>
                              </a:solidFill>
                              <a:latin typeface="Cambria Math" panose="02040503050406030204" pitchFamily="18" charset="0"/>
                            </a:rPr>
                          </m:ctrlPr>
                        </m:dPr>
                        <m:e>
                          <m:r>
                            <a:rPr lang="en-US" sz="1600" i="1" smtClean="0">
                              <a:solidFill>
                                <a:prstClr val="black">
                                  <a:lumMod val="65000"/>
                                  <a:lumOff val="35000"/>
                                </a:prstClr>
                              </a:solidFill>
                              <a:latin typeface="Cambria Math"/>
                            </a:rPr>
                            <m:t> </m:t>
                          </m:r>
                          <m:nary>
                            <m:naryPr>
                              <m:chr m:val="⋁"/>
                              <m:supHide m:val="on"/>
                              <m:ctrlPr>
                                <a:rPr lang="en-US" sz="1600" i="1" smtClean="0">
                                  <a:solidFill>
                                    <a:prstClr val="black">
                                      <a:lumMod val="65000"/>
                                      <a:lumOff val="35000"/>
                                    </a:prstClr>
                                  </a:solidFill>
                                  <a:latin typeface="Cambria Math" panose="02040503050406030204" pitchFamily="18" charset="0"/>
                                </a:rPr>
                              </m:ctrlPr>
                            </m:naryPr>
                            <m:sub>
                              <m:r>
                                <a:rPr lang="en-US" sz="1600" i="1" smtClean="0">
                                  <a:solidFill>
                                    <a:prstClr val="black">
                                      <a:lumMod val="65000"/>
                                      <a:lumOff val="35000"/>
                                    </a:prstClr>
                                  </a:solidFill>
                                  <a:latin typeface="Cambria Math"/>
                                </a:rPr>
                                <m:t>𝑖</m:t>
                              </m:r>
                            </m:sub>
                            <m:sup/>
                            <m:e>
                              <m:r>
                                <a:rPr lang="en-US" sz="1600" i="1" smtClean="0">
                                  <a:solidFill>
                                    <a:prstClr val="black">
                                      <a:lumMod val="65000"/>
                                      <a:lumOff val="35000"/>
                                    </a:prstClr>
                                  </a:solidFill>
                                  <a:latin typeface="Cambria Math"/>
                                </a:rPr>
                                <m:t>𝐴𝑙𝑙𝑜</m:t>
                              </m:r>
                              <m:sSub>
                                <m:sSubPr>
                                  <m:ctrlPr>
                                    <a:rPr lang="en-US" sz="1600" i="1" smtClean="0">
                                      <a:solidFill>
                                        <a:prstClr val="black">
                                          <a:lumMod val="65000"/>
                                          <a:lumOff val="35000"/>
                                        </a:prstClr>
                                      </a:solidFill>
                                      <a:latin typeface="Cambria Math" panose="02040503050406030204" pitchFamily="18" charset="0"/>
                                    </a:rPr>
                                  </m:ctrlPr>
                                </m:sSubPr>
                                <m:e>
                                  <m:r>
                                    <a:rPr lang="en-US" sz="1600" i="1" smtClean="0">
                                      <a:solidFill>
                                        <a:prstClr val="black">
                                          <a:lumMod val="65000"/>
                                          <a:lumOff val="35000"/>
                                        </a:prstClr>
                                      </a:solidFill>
                                      <a:latin typeface="Cambria Math"/>
                                    </a:rPr>
                                    <m:t>𝑤</m:t>
                                  </m:r>
                                </m:e>
                                <m:sub>
                                  <m:r>
                                    <a:rPr lang="en-US" sz="1600" i="1" smtClean="0">
                                      <a:solidFill>
                                        <a:prstClr val="black">
                                          <a:lumMod val="65000"/>
                                          <a:lumOff val="35000"/>
                                        </a:prstClr>
                                      </a:solidFill>
                                      <a:latin typeface="Cambria Math"/>
                                    </a:rPr>
                                    <m:t>𝑖</m:t>
                                  </m:r>
                                </m:sub>
                              </m:sSub>
                            </m:e>
                          </m:nary>
                        </m:e>
                      </m:d>
                      <m:r>
                        <a:rPr lang="en-US" sz="1600" i="1" smtClean="0">
                          <a:solidFill>
                            <a:prstClr val="black">
                              <a:lumMod val="65000"/>
                              <a:lumOff val="35000"/>
                            </a:prstClr>
                          </a:solidFill>
                          <a:latin typeface="Cambria Math"/>
                        </a:rPr>
                        <m:t>∧</m:t>
                      </m:r>
                      <m:d>
                        <m:dPr>
                          <m:ctrlPr>
                            <a:rPr lang="en-US" sz="1600" i="1">
                              <a:solidFill>
                                <a:prstClr val="black">
                                  <a:lumMod val="65000"/>
                                  <a:lumOff val="35000"/>
                                </a:prstClr>
                              </a:solidFill>
                              <a:latin typeface="Cambria Math" panose="02040503050406030204" pitchFamily="18" charset="0"/>
                            </a:rPr>
                          </m:ctrlPr>
                        </m:dPr>
                        <m:e>
                          <m:nary>
                            <m:naryPr>
                              <m:chr m:val="⋀"/>
                              <m:supHide m:val="on"/>
                              <m:ctrlPr>
                                <a:rPr lang="en-US" sz="1600" i="1" smtClean="0">
                                  <a:solidFill>
                                    <a:prstClr val="black">
                                      <a:lumMod val="65000"/>
                                      <a:lumOff val="35000"/>
                                    </a:prstClr>
                                  </a:solidFill>
                                  <a:latin typeface="Cambria Math" panose="02040503050406030204" pitchFamily="18" charset="0"/>
                                </a:rPr>
                              </m:ctrlPr>
                            </m:naryPr>
                            <m:sub>
                              <m:r>
                                <a:rPr lang="en-US" sz="1600" i="1" smtClean="0">
                                  <a:solidFill>
                                    <a:prstClr val="black">
                                      <a:lumMod val="65000"/>
                                      <a:lumOff val="35000"/>
                                    </a:prstClr>
                                  </a:solidFill>
                                  <a:latin typeface="Cambria Math"/>
                                </a:rPr>
                                <m:t>𝑗</m:t>
                              </m:r>
                            </m:sub>
                            <m:sup/>
                            <m:e>
                              <m:r>
                                <a:rPr lang="en-US" sz="1600" i="1" smtClean="0">
                                  <a:solidFill>
                                    <a:prstClr val="black">
                                      <a:lumMod val="65000"/>
                                      <a:lumOff val="35000"/>
                                    </a:prstClr>
                                  </a:solidFill>
                                  <a:latin typeface="Cambria Math"/>
                                </a:rPr>
                                <m:t>¬</m:t>
                              </m:r>
                              <m:r>
                                <a:rPr lang="en-US" sz="1600" i="1" smtClean="0">
                                  <a:solidFill>
                                    <a:prstClr val="black">
                                      <a:lumMod val="65000"/>
                                      <a:lumOff val="35000"/>
                                    </a:prstClr>
                                  </a:solidFill>
                                  <a:latin typeface="Cambria Math"/>
                                </a:rPr>
                                <m:t>𝐷𝑒𝑛</m:t>
                              </m:r>
                              <m:sSub>
                                <m:sSubPr>
                                  <m:ctrlPr>
                                    <a:rPr lang="en-US" sz="1600" i="1" smtClean="0">
                                      <a:solidFill>
                                        <a:prstClr val="black">
                                          <a:lumMod val="65000"/>
                                          <a:lumOff val="35000"/>
                                        </a:prstClr>
                                      </a:solidFill>
                                      <a:latin typeface="Cambria Math" panose="02040503050406030204" pitchFamily="18" charset="0"/>
                                    </a:rPr>
                                  </m:ctrlPr>
                                </m:sSubPr>
                                <m:e>
                                  <m:r>
                                    <a:rPr lang="en-US" sz="1600" i="1" smtClean="0">
                                      <a:solidFill>
                                        <a:prstClr val="black">
                                          <a:lumMod val="65000"/>
                                          <a:lumOff val="35000"/>
                                        </a:prstClr>
                                      </a:solidFill>
                                      <a:latin typeface="Cambria Math"/>
                                    </a:rPr>
                                    <m:t>𝑦</m:t>
                                  </m:r>
                                </m:e>
                                <m:sub>
                                  <m:r>
                                    <a:rPr lang="en-US" sz="1600" i="1" smtClean="0">
                                      <a:solidFill>
                                        <a:prstClr val="black">
                                          <a:lumMod val="65000"/>
                                          <a:lumOff val="35000"/>
                                        </a:prstClr>
                                      </a:solidFill>
                                      <a:latin typeface="Cambria Math"/>
                                    </a:rPr>
                                    <m:t>𝑗</m:t>
                                  </m:r>
                                </m:sub>
                              </m:sSub>
                            </m:e>
                          </m:nary>
                        </m:e>
                      </m:d>
                    </m:oMath>
                  </m:oMathPara>
                </a14:m>
                <a:endParaRPr lang="en-US" sz="1800" dirty="0">
                  <a:solidFill>
                    <a:prstClr val="black">
                      <a:lumMod val="65000"/>
                      <a:lumOff val="35000"/>
                    </a:prstClr>
                  </a:solidFill>
                </a:endParaRPr>
              </a:p>
            </p:txBody>
          </p:sp>
        </mc:Choice>
        <mc:Fallback xmlns="">
          <p:sp>
            <p:nvSpPr>
              <p:cNvPr id="8" name="Content Placeholder 10"/>
              <p:cNvSpPr txBox="1">
                <a:spLocks noRot="1" noChangeAspect="1" noMove="1" noResize="1" noEditPoints="1" noAdjustHandles="1" noChangeArrowheads="1" noChangeShapeType="1" noTextEdit="1"/>
              </p:cNvSpPr>
              <p:nvPr/>
            </p:nvSpPr>
            <p:spPr>
              <a:xfrm>
                <a:off x="-88498" y="1310831"/>
                <a:ext cx="3000320" cy="984415"/>
              </a:xfrm>
              <a:prstGeom prst="rect">
                <a:avLst/>
              </a:prstGeom>
              <a:blipFill rotWithShape="0">
                <a:blip r:embed="rId4"/>
                <a:stretch>
                  <a:fillRect/>
                </a:stretch>
              </a:blipFill>
            </p:spPr>
            <p:txBody>
              <a:bodyPr/>
              <a:lstStyle/>
              <a:p>
                <a:r>
                  <a:rPr lang="en-US">
                    <a:noFill/>
                  </a:rPr>
                  <a:t> </a:t>
                </a:r>
              </a:p>
            </p:txBody>
          </p:sp>
        </mc:Fallback>
      </mc:AlternateContent>
      <p:sp>
        <p:nvSpPr>
          <p:cNvPr id="10" name="Content Placeholder 2"/>
          <p:cNvSpPr txBox="1">
            <a:spLocks/>
          </p:cNvSpPr>
          <p:nvPr/>
        </p:nvSpPr>
        <p:spPr>
          <a:xfrm>
            <a:off x="3305174" y="3329598"/>
            <a:ext cx="5838825" cy="3668610"/>
          </a:xfrm>
          <a:prstGeom prst="rect">
            <a:avLst/>
          </a:prstGeom>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Font typeface="Arial" charset="0"/>
              <a:buNone/>
            </a:pPr>
            <a:endParaRPr lang="en-US" sz="3800" dirty="0" smtClean="0"/>
          </a:p>
        </p:txBody>
      </p:sp>
      <p:grpSp>
        <p:nvGrpSpPr>
          <p:cNvPr id="11" name="Group 10"/>
          <p:cNvGrpSpPr/>
          <p:nvPr/>
        </p:nvGrpSpPr>
        <p:grpSpPr>
          <a:xfrm>
            <a:off x="5701032" y="5339715"/>
            <a:ext cx="1499556" cy="1346899"/>
            <a:chOff x="4072128" y="3950208"/>
            <a:chExt cx="2395768" cy="2175955"/>
          </a:xfrm>
        </p:grpSpPr>
        <p:sp>
          <p:nvSpPr>
            <p:cNvPr id="12" name="Cube 11"/>
            <p:cNvSpPr/>
            <p:nvPr/>
          </p:nvSpPr>
          <p:spPr>
            <a:xfrm>
              <a:off x="4072128" y="3950208"/>
              <a:ext cx="1816608" cy="16824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89120" y="5756831"/>
              <a:ext cx="684803" cy="369332"/>
            </a:xfrm>
            <a:prstGeom prst="rect">
              <a:avLst/>
            </a:prstGeom>
            <a:noFill/>
          </p:spPr>
          <p:txBody>
            <a:bodyPr wrap="none" rtlCol="0">
              <a:spAutoFit/>
            </a:bodyPr>
            <a:lstStyle/>
            <a:p>
              <a:r>
                <a:rPr lang="en-US" dirty="0" err="1" smtClean="0"/>
                <a:t>srcIp</a:t>
              </a:r>
              <a:endParaRPr lang="en-US" dirty="0"/>
            </a:p>
          </p:txBody>
        </p:sp>
        <p:cxnSp>
          <p:nvCxnSpPr>
            <p:cNvPr id="14" name="Straight Arrow Connector 13"/>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760" y="4391370"/>
              <a:ext cx="295136" cy="596667"/>
            </a:xfrm>
            <a:prstGeom prst="rect">
              <a:avLst/>
            </a:prstGeom>
            <a:noFill/>
          </p:spPr>
          <p:txBody>
            <a:bodyPr wrap="none" rtlCol="0">
              <a:spAutoFit/>
            </a:bodyPr>
            <a:lstStyle/>
            <a:p>
              <a:endParaRPr lang="en-US" dirty="0"/>
            </a:p>
          </p:txBody>
        </p:sp>
      </p:grpSp>
      <p:grpSp>
        <p:nvGrpSpPr>
          <p:cNvPr id="18" name="Group 17"/>
          <p:cNvGrpSpPr/>
          <p:nvPr/>
        </p:nvGrpSpPr>
        <p:grpSpPr>
          <a:xfrm>
            <a:off x="7180556" y="5287417"/>
            <a:ext cx="1743456" cy="1346899"/>
            <a:chOff x="4072128" y="3950208"/>
            <a:chExt cx="2785435" cy="2175955"/>
          </a:xfrm>
        </p:grpSpPr>
        <p:sp>
          <p:nvSpPr>
            <p:cNvPr id="19" name="Cube 18"/>
            <p:cNvSpPr/>
            <p:nvPr/>
          </p:nvSpPr>
          <p:spPr>
            <a:xfrm>
              <a:off x="4072128" y="3950208"/>
              <a:ext cx="1816608" cy="16824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389120" y="5756831"/>
              <a:ext cx="684803" cy="369332"/>
            </a:xfrm>
            <a:prstGeom prst="rect">
              <a:avLst/>
            </a:prstGeom>
            <a:noFill/>
          </p:spPr>
          <p:txBody>
            <a:bodyPr wrap="none" rtlCol="0">
              <a:spAutoFit/>
            </a:bodyPr>
            <a:lstStyle/>
            <a:p>
              <a:r>
                <a:rPr lang="en-US" dirty="0" err="1" smtClean="0"/>
                <a:t>srcIp</a:t>
              </a:r>
              <a:endParaRPr lang="en-US" dirty="0"/>
            </a:p>
          </p:txBody>
        </p:sp>
        <p:cxnSp>
          <p:nvCxnSpPr>
            <p:cNvPr id="21" name="Straight Arrow Connector 20"/>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14943" y="5457376"/>
              <a:ext cx="915635" cy="369332"/>
            </a:xfrm>
            <a:prstGeom prst="rect">
              <a:avLst/>
            </a:prstGeom>
            <a:noFill/>
          </p:spPr>
          <p:txBody>
            <a:bodyPr wrap="none" rtlCol="0">
              <a:spAutoFit/>
            </a:bodyPr>
            <a:lstStyle/>
            <a:p>
              <a:r>
                <a:rPr lang="en-US" dirty="0" err="1" smtClean="0"/>
                <a:t>srcPort</a:t>
              </a:r>
              <a:endParaRPr lang="en-US" dirty="0"/>
            </a:p>
          </p:txBody>
        </p:sp>
        <p:cxnSp>
          <p:nvCxnSpPr>
            <p:cNvPr id="24" name="Straight Arrow Connector 23"/>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72760" y="4391370"/>
              <a:ext cx="684803" cy="369332"/>
            </a:xfrm>
            <a:prstGeom prst="rect">
              <a:avLst/>
            </a:prstGeom>
            <a:noFill/>
          </p:spPr>
          <p:txBody>
            <a:bodyPr wrap="none" rtlCol="0">
              <a:spAutoFit/>
            </a:bodyPr>
            <a:lstStyle/>
            <a:p>
              <a:r>
                <a:rPr lang="en-US" dirty="0" err="1" smtClean="0"/>
                <a:t>dstIp</a:t>
              </a:r>
              <a:endParaRPr lang="en-US" dirty="0"/>
            </a:p>
          </p:txBody>
        </p:sp>
      </p:grpSp>
      <p:grpSp>
        <p:nvGrpSpPr>
          <p:cNvPr id="26" name="Group 25"/>
          <p:cNvGrpSpPr/>
          <p:nvPr/>
        </p:nvGrpSpPr>
        <p:grpSpPr>
          <a:xfrm>
            <a:off x="7195706" y="4097040"/>
            <a:ext cx="1743456" cy="1512001"/>
            <a:chOff x="4072128" y="3910814"/>
            <a:chExt cx="2785435" cy="2442683"/>
          </a:xfrm>
        </p:grpSpPr>
        <p:sp>
          <p:nvSpPr>
            <p:cNvPr id="27" name="Cube 26"/>
            <p:cNvSpPr/>
            <p:nvPr/>
          </p:nvSpPr>
          <p:spPr>
            <a:xfrm>
              <a:off x="4072128" y="3910814"/>
              <a:ext cx="1816608" cy="168249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389120" y="5756830"/>
              <a:ext cx="295136" cy="596667"/>
            </a:xfrm>
            <a:prstGeom prst="rect">
              <a:avLst/>
            </a:prstGeom>
            <a:noFill/>
          </p:spPr>
          <p:txBody>
            <a:bodyPr wrap="none" rtlCol="0">
              <a:spAutoFit/>
            </a:bodyPr>
            <a:lstStyle/>
            <a:p>
              <a:endParaRPr lang="en-US" dirty="0"/>
            </a:p>
          </p:txBody>
        </p:sp>
        <p:cxnSp>
          <p:nvCxnSpPr>
            <p:cNvPr id="29" name="Straight Arrow Connector 28"/>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14943" y="5457375"/>
              <a:ext cx="295136" cy="596667"/>
            </a:xfrm>
            <a:prstGeom prst="rect">
              <a:avLst/>
            </a:prstGeom>
            <a:noFill/>
          </p:spPr>
          <p:txBody>
            <a:bodyPr wrap="none" rtlCol="0">
              <a:spAutoFit/>
            </a:bodyPr>
            <a:lstStyle/>
            <a:p>
              <a:endParaRPr lang="en-US" dirty="0"/>
            </a:p>
          </p:txBody>
        </p:sp>
        <p:cxnSp>
          <p:nvCxnSpPr>
            <p:cNvPr id="32" name="Straight Arrow Connector 31"/>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172760" y="4391370"/>
              <a:ext cx="684803" cy="369332"/>
            </a:xfrm>
            <a:prstGeom prst="rect">
              <a:avLst/>
            </a:prstGeom>
            <a:noFill/>
          </p:spPr>
          <p:txBody>
            <a:bodyPr wrap="none" rtlCol="0">
              <a:spAutoFit/>
            </a:bodyPr>
            <a:lstStyle/>
            <a:p>
              <a:r>
                <a:rPr lang="en-US" dirty="0" err="1" smtClean="0"/>
                <a:t>dstIp</a:t>
              </a:r>
              <a:endParaRPr lang="en-US" dirty="0"/>
            </a:p>
          </p:txBody>
        </p:sp>
      </p:grpSp>
      <p:grpSp>
        <p:nvGrpSpPr>
          <p:cNvPr id="34" name="Group 33"/>
          <p:cNvGrpSpPr/>
          <p:nvPr/>
        </p:nvGrpSpPr>
        <p:grpSpPr>
          <a:xfrm>
            <a:off x="5730404" y="4125843"/>
            <a:ext cx="1499556" cy="1487617"/>
            <a:chOff x="4072128" y="3950208"/>
            <a:chExt cx="2395768" cy="2403289"/>
          </a:xfrm>
        </p:grpSpPr>
        <p:sp>
          <p:nvSpPr>
            <p:cNvPr id="35" name="Cube 34"/>
            <p:cNvSpPr/>
            <p:nvPr/>
          </p:nvSpPr>
          <p:spPr>
            <a:xfrm>
              <a:off x="4072128" y="3950208"/>
              <a:ext cx="1816608" cy="16824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389120" y="5756830"/>
              <a:ext cx="295136" cy="596667"/>
            </a:xfrm>
            <a:prstGeom prst="rect">
              <a:avLst/>
            </a:prstGeom>
            <a:noFill/>
          </p:spPr>
          <p:txBody>
            <a:bodyPr wrap="none" rtlCol="0">
              <a:spAutoFit/>
            </a:bodyPr>
            <a:lstStyle/>
            <a:p>
              <a:endParaRPr lang="en-US" dirty="0"/>
            </a:p>
          </p:txBody>
        </p:sp>
        <p:cxnSp>
          <p:nvCxnSpPr>
            <p:cNvPr id="37" name="Straight Arrow Connector 36"/>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72760" y="4391370"/>
              <a:ext cx="295136" cy="596667"/>
            </a:xfrm>
            <a:prstGeom prst="rect">
              <a:avLst/>
            </a:prstGeom>
            <a:noFill/>
          </p:spPr>
          <p:txBody>
            <a:bodyPr wrap="none" rtlCol="0">
              <a:spAutoFit/>
            </a:bodyPr>
            <a:lstStyle/>
            <a:p>
              <a:endParaRPr lang="en-US" dirty="0"/>
            </a:p>
          </p:txBody>
        </p:sp>
      </p:grpSp>
      <mc:AlternateContent xmlns:mc="http://schemas.openxmlformats.org/markup-compatibility/2006" xmlns:a14="http://schemas.microsoft.com/office/drawing/2010/main">
        <mc:Choice Requires="a14">
          <p:sp>
            <p:nvSpPr>
              <p:cNvPr id="43" name="TextBox 42"/>
              <p:cNvSpPr txBox="1"/>
              <p:nvPr/>
            </p:nvSpPr>
            <p:spPr>
              <a:xfrm>
                <a:off x="1995289" y="2893603"/>
                <a:ext cx="4815036" cy="804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panose="02040503050406030204" pitchFamily="18" charset="0"/>
                            </a:rPr>
                          </m:ctrlPr>
                        </m:mPr>
                        <m:mr>
                          <m:e>
                            <m:r>
                              <a:rPr lang="en-US" i="1">
                                <a:solidFill>
                                  <a:srgbClr val="00B050"/>
                                </a:solidFill>
                                <a:latin typeface="Cambria Math"/>
                              </a:rPr>
                              <m:t>𝑠𝑟𝑐𝐼𝑝</m:t>
                            </m:r>
                            <m:r>
                              <a:rPr lang="en-US" i="1">
                                <a:solidFill>
                                  <a:srgbClr val="00B050"/>
                                </a:solidFill>
                                <a:latin typeface="Cambria Math" panose="02040503050406030204" pitchFamily="18" charset="0"/>
                              </a:rPr>
                              <m:t>=</m:t>
                            </m:r>
                            <m:r>
                              <a:rPr lang="en-US" i="1">
                                <a:solidFill>
                                  <a:srgbClr val="00B050"/>
                                </a:solidFill>
                                <a:latin typeface="Cambria Math"/>
                              </a:rPr>
                              <m:t>10.2</m:t>
                            </m:r>
                            <m:r>
                              <a:rPr lang="en-US" i="1">
                                <a:solidFill>
                                  <a:srgbClr val="00B050"/>
                                </a:solidFill>
                                <a:latin typeface="Cambria Math" panose="02040503050406030204" pitchFamily="18" charset="0"/>
                              </a:rPr>
                              <m:t>0.0.0/16,</m:t>
                            </m:r>
                            <m:r>
                              <a:rPr lang="en-US" i="1">
                                <a:solidFill>
                                  <a:srgbClr val="00B050"/>
                                </a:solidFill>
                                <a:latin typeface="Cambria Math"/>
                              </a:rPr>
                              <m:t>10.2</m:t>
                            </m:r>
                            <m:r>
                              <a:rPr lang="en-US" i="1">
                                <a:solidFill>
                                  <a:srgbClr val="00B050"/>
                                </a:solidFill>
                                <a:latin typeface="Cambria Math" panose="02040503050406030204" pitchFamily="18" charset="0"/>
                              </a:rPr>
                              <m:t>2</m:t>
                            </m:r>
                            <m:r>
                              <a:rPr lang="en-US" i="1">
                                <a:solidFill>
                                  <a:srgbClr val="00B050"/>
                                </a:solidFill>
                                <a:latin typeface="Cambria Math"/>
                              </a:rPr>
                              <m:t>.</m:t>
                            </m:r>
                            <m:r>
                              <a:rPr lang="en-US" i="1">
                                <a:solidFill>
                                  <a:srgbClr val="00B050"/>
                                </a:solidFill>
                                <a:latin typeface="Cambria Math" panose="02040503050406030204" pitchFamily="18" charset="0"/>
                              </a:rPr>
                              <m:t>0.0/16</m:t>
                            </m:r>
                          </m:e>
                        </m:mr>
                        <m:mr>
                          <m:e>
                            <m:r>
                              <a:rPr lang="en-US" i="1">
                                <a:solidFill>
                                  <a:srgbClr val="00B050"/>
                                </a:solidFill>
                                <a:latin typeface="Cambria Math" panose="02040503050406030204" pitchFamily="18" charset="0"/>
                              </a:rPr>
                              <m:t>𝑑𝑠𝑡𝐼𝑝</m:t>
                            </m:r>
                            <m:r>
                              <a:rPr lang="en-US" i="1">
                                <a:solidFill>
                                  <a:srgbClr val="00B050"/>
                                </a:solidFill>
                                <a:latin typeface="Cambria Math" panose="02040503050406030204" pitchFamily="18" charset="0"/>
                              </a:rPr>
                              <m:t>=157.55.252.000/24,157.56.252.000/24</m:t>
                            </m:r>
                          </m:e>
                        </m:mr>
                        <m:mr>
                          <m:e>
                            <m:r>
                              <a:rPr lang="en-US" i="1">
                                <a:solidFill>
                                  <a:srgbClr val="00B050"/>
                                </a:solidFill>
                                <a:latin typeface="Cambria Math" panose="02040503050406030204" pitchFamily="18" charset="0"/>
                              </a:rPr>
                              <m:t>𝑝𝑜𝑟𝑡</m:t>
                            </m:r>
                            <m:r>
                              <a:rPr lang="en-US" i="1">
                                <a:solidFill>
                                  <a:srgbClr val="00B050"/>
                                </a:solidFill>
                                <a:latin typeface="Cambria Math"/>
                              </a:rPr>
                              <m:t>=</m:t>
                            </m:r>
                            <m:r>
                              <a:rPr lang="en-US" i="1">
                                <a:solidFill>
                                  <a:srgbClr val="00B050"/>
                                </a:solidFill>
                                <a:latin typeface="Cambria Math" panose="02040503050406030204" pitchFamily="18" charset="0"/>
                              </a:rPr>
                              <m:t>80,443</m:t>
                            </m:r>
                          </m:e>
                        </m:mr>
                      </m:m>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1995289" y="2893603"/>
                <a:ext cx="4815036" cy="804644"/>
              </a:xfrm>
              <a:prstGeom prst="rect">
                <a:avLst/>
              </a:prstGeom>
              <a:blipFill rotWithShape="0">
                <a:blip r:embed="rId7"/>
                <a:stretch>
                  <a:fillRect/>
                </a:stretch>
              </a:blipFill>
            </p:spPr>
            <p:txBody>
              <a:bodyPr/>
              <a:lstStyle/>
              <a:p>
                <a:r>
                  <a:rPr lang="en-US">
                    <a:noFill/>
                  </a:rPr>
                  <a:t> </a:t>
                </a:r>
              </a:p>
            </p:txBody>
          </p:sp>
        </mc:Fallback>
      </mc:AlternateContent>
      <p:sp>
        <p:nvSpPr>
          <p:cNvPr id="44" name="Title 1"/>
          <p:cNvSpPr txBox="1">
            <a:spLocks/>
          </p:cNvSpPr>
          <p:nvPr/>
        </p:nvSpPr>
        <p:spPr>
          <a:xfrm>
            <a:off x="444844" y="196483"/>
            <a:ext cx="8192530" cy="989766"/>
          </a:xfrm>
          <a:prstGeom prst="rect">
            <a:avLst/>
          </a:prstGeom>
        </p:spPr>
        <p:txBody>
          <a:bodyPr>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3200" b="1" dirty="0">
                <a:solidFill>
                  <a:schemeClr val="tx2">
                    <a:lumMod val="60000"/>
                    <a:lumOff val="40000"/>
                  </a:schemeClr>
                </a:solidFill>
              </a:rPr>
              <a:t>F</a:t>
            </a:r>
            <a:r>
              <a:rPr lang="en-US" sz="3200" b="1" dirty="0" smtClean="0">
                <a:solidFill>
                  <a:schemeClr val="tx2">
                    <a:lumMod val="60000"/>
                    <a:lumOff val="40000"/>
                  </a:schemeClr>
                </a:solidFill>
              </a:rPr>
              <a:t>rom one violation to all violations</a:t>
            </a:r>
            <a:endParaRPr lang="en-US" sz="3200" b="1" dirty="0">
              <a:solidFill>
                <a:schemeClr val="tx2">
                  <a:lumMod val="60000"/>
                  <a:lumOff val="40000"/>
                </a:schemeClr>
              </a:solidFill>
            </a:endParaRPr>
          </a:p>
        </p:txBody>
      </p:sp>
      <mc:AlternateContent xmlns:mc="http://schemas.openxmlformats.org/markup-compatibility/2006" xmlns:a14="http://schemas.microsoft.com/office/drawing/2010/main">
        <mc:Choice Requires="a14">
          <p:sp>
            <p:nvSpPr>
              <p:cNvPr id="45" name="Rounded Rectangular Callout 44"/>
              <p:cNvSpPr/>
              <p:nvPr/>
            </p:nvSpPr>
            <p:spPr>
              <a:xfrm>
                <a:off x="120918" y="4409612"/>
                <a:ext cx="5337478" cy="1721902"/>
              </a:xfrm>
              <a:prstGeom prst="wedgeRoundRectCallout">
                <a:avLst>
                  <a:gd name="adj1" fmla="val 11296"/>
                  <a:gd name="adj2" fmla="val -6953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800" dirty="0" smtClean="0"/>
                  <a:t>Representing solutions</a:t>
                </a:r>
                <a:endParaRPr lang="en-US" sz="2000" dirty="0" smtClean="0"/>
              </a:p>
              <a:p>
                <a:r>
                  <a:rPr lang="en-US" sz="2000" dirty="0" smtClean="0"/>
                  <a:t>-</a:t>
                </a:r>
                <a14:m>
                  <m:oMath xmlns:m="http://schemas.openxmlformats.org/officeDocument/2006/math">
                    <m:r>
                      <a:rPr lang="en-US" sz="2000" b="0" i="0" dirty="0" smtClean="0">
                        <a:latin typeface="Cambria Math" panose="02040503050406030204" pitchFamily="18" charset="0"/>
                      </a:rPr>
                      <m:t> </m:t>
                    </m:r>
                    <m:r>
                      <a:rPr lang="en-US" sz="2000" i="1" dirty="0">
                        <a:latin typeface="Cambria Math" panose="02040503050406030204" pitchFamily="18" charset="0"/>
                      </a:rPr>
                      <m:t>2∗</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2</m:t>
                        </m:r>
                      </m:e>
                      <m:sup>
                        <m:r>
                          <a:rPr lang="en-US" sz="2000" i="1" dirty="0">
                            <a:latin typeface="Cambria Math" panose="02040503050406030204" pitchFamily="18" charset="0"/>
                          </a:rPr>
                          <m:t>16</m:t>
                        </m:r>
                      </m:sup>
                    </m:sSup>
                    <m:r>
                      <a:rPr lang="en-US" sz="2000" i="1" dirty="0">
                        <a:latin typeface="Cambria Math" panose="02040503050406030204" pitchFamily="18" charset="0"/>
                      </a:rPr>
                      <m:t>∗2∗</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2</m:t>
                        </m:r>
                      </m:e>
                      <m:sup>
                        <m:r>
                          <a:rPr lang="en-US" sz="2000" i="1" dirty="0">
                            <a:latin typeface="Cambria Math" panose="02040503050406030204" pitchFamily="18" charset="0"/>
                          </a:rPr>
                          <m:t>8</m:t>
                        </m:r>
                      </m:sup>
                    </m:sSup>
                    <m:r>
                      <a:rPr lang="en-US" sz="2000" i="1" dirty="0">
                        <a:latin typeface="Cambria Math" panose="02040503050406030204" pitchFamily="18" charset="0"/>
                      </a:rPr>
                      <m:t>∗2 = </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2</m:t>
                        </m:r>
                      </m:e>
                      <m:sup>
                        <m:r>
                          <a:rPr lang="en-US" sz="2000" i="1" dirty="0">
                            <a:latin typeface="Cambria Math" panose="02040503050406030204" pitchFamily="18" charset="0"/>
                          </a:rPr>
                          <m:t>27</m:t>
                        </m:r>
                      </m:sup>
                    </m:sSup>
                    <m:r>
                      <a:rPr lang="en-US" sz="2000" i="1" dirty="0">
                        <a:latin typeface="Cambria Math" panose="02040503050406030204" pitchFamily="18" charset="0"/>
                      </a:rPr>
                      <m:t> </m:t>
                    </m:r>
                  </m:oMath>
                </a14:m>
                <a:r>
                  <a:rPr lang="en-US" sz="2000" dirty="0" smtClean="0"/>
                  <a:t>single solutions, or</a:t>
                </a:r>
              </a:p>
              <a:p>
                <a:r>
                  <a:rPr lang="en-US" sz="2000" dirty="0"/>
                  <a:t>- 8 products of contiguous ranges, or</a:t>
                </a:r>
              </a:p>
              <a:p>
                <a:r>
                  <a:rPr lang="en-US" sz="2000" dirty="0"/>
                  <a:t>- A single product of </a:t>
                </a:r>
                <a:r>
                  <a:rPr lang="en-US" sz="2000" dirty="0" smtClean="0"/>
                  <a:t>ranges</a:t>
                </a:r>
                <a:endParaRPr lang="en-US" sz="2000" dirty="0"/>
              </a:p>
            </p:txBody>
          </p:sp>
        </mc:Choice>
        <mc:Fallback xmlns="">
          <p:sp>
            <p:nvSpPr>
              <p:cNvPr id="41" name="Rounded Rectangular Callout 40"/>
              <p:cNvSpPr>
                <a:spLocks noRot="1" noChangeAspect="1" noMove="1" noResize="1" noEditPoints="1" noAdjustHandles="1" noChangeArrowheads="1" noChangeShapeType="1" noTextEdit="1"/>
              </p:cNvSpPr>
              <p:nvPr/>
            </p:nvSpPr>
            <p:spPr>
              <a:xfrm>
                <a:off x="120918" y="4409612"/>
                <a:ext cx="5337478" cy="1721902"/>
              </a:xfrm>
              <a:prstGeom prst="wedgeRoundRectCallout">
                <a:avLst>
                  <a:gd name="adj1" fmla="val 11296"/>
                  <a:gd name="adj2" fmla="val -69533"/>
                  <a:gd name="adj3" fmla="val 16667"/>
                </a:avLst>
              </a:prstGeom>
              <a:blipFill rotWithShape="0">
                <a:blip r:embed="rId5"/>
                <a:stretch>
                  <a:fillRect l="-569"/>
                </a:stretch>
              </a:blipFill>
            </p:spPr>
            <p:txBody>
              <a:bodyPr/>
              <a:lstStyle/>
              <a:p>
                <a:r>
                  <a:rPr lang="en-US">
                    <a:noFill/>
                  </a:rPr>
                  <a:t> </a:t>
                </a:r>
              </a:p>
            </p:txBody>
          </p:sp>
        </mc:Fallback>
      </mc:AlternateContent>
      <p:sp>
        <p:nvSpPr>
          <p:cNvPr id="46" name="Rectangle 45"/>
          <p:cNvSpPr/>
          <p:nvPr/>
        </p:nvSpPr>
        <p:spPr>
          <a:xfrm>
            <a:off x="254695" y="6145871"/>
            <a:ext cx="5234076" cy="646331"/>
          </a:xfrm>
          <a:prstGeom prst="rect">
            <a:avLst/>
          </a:prstGeom>
        </p:spPr>
        <p:txBody>
          <a:bodyPr wrap="square">
            <a:spAutoFit/>
          </a:bodyPr>
          <a:lstStyle/>
          <a:p>
            <a:r>
              <a:rPr lang="en-US" dirty="0" err="1"/>
              <a:t>SecGuru</a:t>
            </a:r>
            <a:r>
              <a:rPr lang="en-US" dirty="0"/>
              <a:t> contains optimized algorithm for </a:t>
            </a:r>
            <a:r>
              <a:rPr lang="en-US" dirty="0" smtClean="0"/>
              <a:t>turning single solutions </a:t>
            </a:r>
            <a:r>
              <a:rPr lang="en-US" dirty="0"/>
              <a:t>into </a:t>
            </a:r>
            <a:r>
              <a:rPr lang="en-US" dirty="0" smtClean="0"/>
              <a:t>all (product of ranges)</a:t>
            </a:r>
            <a:endParaRPr lang="en-US" dirty="0"/>
          </a:p>
        </p:txBody>
      </p:sp>
    </p:spTree>
    <p:extLst>
      <p:ext uri="{BB962C8B-B14F-4D97-AF65-F5344CB8AC3E}">
        <p14:creationId xmlns:p14="http://schemas.microsoft.com/office/powerpoint/2010/main" val="2225131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1" b="1" dirty="0">
                <a:solidFill>
                  <a:schemeClr val="tx2">
                    <a:lumMod val="60000"/>
                    <a:lumOff val="40000"/>
                  </a:schemeClr>
                </a:solidFill>
                <a:effectLst>
                  <a:outerShdw blurRad="38100" dist="38100" dir="2700000" algn="tl">
                    <a:srgbClr val="000000">
                      <a:alpha val="43137"/>
                    </a:srgbClr>
                  </a:outerShdw>
                </a:effectLst>
              </a:rPr>
              <a:t>All-BVSAT</a:t>
            </a:r>
            <a:r>
              <a:rPr lang="en-US" sz="2701" b="1" dirty="0" smtClean="0">
                <a:solidFill>
                  <a:schemeClr val="tx2">
                    <a:lumMod val="60000"/>
                    <a:lumOff val="40000"/>
                  </a:schemeClr>
                </a:solidFill>
                <a:effectLst>
                  <a:outerShdw blurRad="38100" dist="38100" dir="2700000" algn="tl">
                    <a:srgbClr val="000000">
                      <a:alpha val="43137"/>
                    </a:srgbClr>
                  </a:outerShdw>
                </a:effectLst>
              </a:rPr>
              <a:t>: A compact model enumeration</a:t>
            </a:r>
            <a:endParaRPr lang="en-US" sz="2701" b="1" dirty="0">
              <a:solidFill>
                <a:schemeClr val="tx2">
                  <a:lumMod val="60000"/>
                  <a:lumOff val="40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89781" y="1600200"/>
                <a:ext cx="8954219" cy="4955875"/>
              </a:xfrm>
            </p:spPr>
            <p:txBody>
              <a:bodyPr>
                <a:normAutofit/>
              </a:bodyPr>
              <a:lstStyle/>
              <a:p>
                <a:pPr marL="0" indent="0">
                  <a:buNone/>
                </a:pPr>
                <a:r>
                  <a:rPr lang="en-US" sz="2400" dirty="0" smtClean="0"/>
                  <a:t>Really naïve </a:t>
                </a:r>
                <a:r>
                  <a:rPr lang="en-US" sz="2400" dirty="0"/>
                  <a:t>model enumeration:</a:t>
                </a:r>
              </a:p>
              <a:p>
                <a:pPr>
                  <a:buFontTx/>
                  <a:buChar char="-"/>
                </a:pPr>
                <a:r>
                  <a:rPr lang="en-US" sz="2000" dirty="0"/>
                  <a:t>To generate the </a:t>
                </a:r>
                <a14:m>
                  <m:oMath xmlns:m="http://schemas.openxmlformats.org/officeDocument/2006/math">
                    <m:r>
                      <a:rPr lang="en-US" sz="2000" i="1" dirty="0">
                        <a:latin typeface="Cambria Math"/>
                      </a:rPr>
                      <m:t>(</m:t>
                    </m:r>
                    <m:r>
                      <a:rPr lang="en-US" sz="2000" i="1" dirty="0">
                        <a:latin typeface="Cambria Math"/>
                      </a:rPr>
                      <m:t>𝑘</m:t>
                    </m:r>
                    <m:r>
                      <a:rPr lang="en-US" sz="2000" i="1" dirty="0">
                        <a:latin typeface="Cambria Math"/>
                      </a:rPr>
                      <m:t>+1)</m:t>
                    </m:r>
                    <m:r>
                      <a:rPr lang="en-US" sz="2000" i="1" dirty="0" err="1">
                        <a:latin typeface="Cambria Math"/>
                      </a:rPr>
                      <m:t>𝑠𝑡</m:t>
                    </m:r>
                    <m:r>
                      <a:rPr lang="en-US" sz="2000" i="1" dirty="0">
                        <a:latin typeface="Cambria Math"/>
                      </a:rPr>
                      <m:t> </m:t>
                    </m:r>
                  </m:oMath>
                </a14:m>
                <a:r>
                  <a:rPr lang="en-US" sz="2000" dirty="0"/>
                  <a:t>model, negate all the </a:t>
                </a:r>
                <a14:m>
                  <m:oMath xmlns:m="http://schemas.openxmlformats.org/officeDocument/2006/math">
                    <m:r>
                      <a:rPr lang="en-US" sz="2000" i="1" dirty="0">
                        <a:latin typeface="Cambria Math"/>
                      </a:rPr>
                      <m:t>𝑘</m:t>
                    </m:r>
                  </m:oMath>
                </a14:m>
                <a:r>
                  <a:rPr lang="en-US" sz="2000" dirty="0"/>
                  <a:t> models seen so far</a:t>
                </a:r>
                <a:endParaRPr lang="en-US" sz="1400" dirty="0">
                  <a:latin typeface="Cambria Math"/>
                </a:endParaRPr>
              </a:p>
              <a:p>
                <a:pPr>
                  <a:buFontTx/>
                  <a:buChar char="-"/>
                </a:pPr>
                <a14:m>
                  <m:oMath xmlns:m="http://schemas.openxmlformats.org/officeDocument/2006/math">
                    <m:r>
                      <a:rPr lang="en-US" sz="2000" i="1">
                        <a:latin typeface="Cambria Math"/>
                      </a:rPr>
                      <m:t>(</m:t>
                    </m:r>
                    <m:nary>
                      <m:naryPr>
                        <m:chr m:val="⋁"/>
                        <m:supHide m:val="on"/>
                        <m:ctrlPr>
                          <a:rPr lang="en-US" sz="2000" i="1">
                            <a:latin typeface="Cambria Math" panose="02040503050406030204" pitchFamily="18" charset="0"/>
                          </a:rPr>
                        </m:ctrlPr>
                      </m:naryPr>
                      <m:sub>
                        <m:r>
                          <a:rPr lang="en-US" sz="2000" i="1">
                            <a:latin typeface="Cambria Math"/>
                          </a:rPr>
                          <m:t>𝑖</m:t>
                        </m:r>
                      </m:sub>
                      <m:sup/>
                      <m:e>
                        <m:r>
                          <a:rPr lang="en-US" sz="2000" i="1">
                            <a:latin typeface="Cambria Math"/>
                          </a:rPr>
                          <m:t>𝐴𝑙𝑙𝑜</m:t>
                        </m:r>
                        <m:sSub>
                          <m:sSubPr>
                            <m:ctrlPr>
                              <a:rPr lang="en-US" sz="2000" i="1">
                                <a:latin typeface="Cambria Math" panose="02040503050406030204" pitchFamily="18" charset="0"/>
                              </a:rPr>
                            </m:ctrlPr>
                          </m:sSubPr>
                          <m:e>
                            <m:r>
                              <a:rPr lang="en-US" sz="2000" i="1">
                                <a:latin typeface="Cambria Math"/>
                              </a:rPr>
                              <m:t>𝑤</m:t>
                            </m:r>
                          </m:e>
                          <m:sub>
                            <m:r>
                              <a:rPr lang="en-US" sz="2000" i="1">
                                <a:latin typeface="Cambria Math"/>
                              </a:rPr>
                              <m:t>𝑖</m:t>
                            </m:r>
                          </m:sub>
                        </m:sSub>
                        <m:r>
                          <a:rPr lang="en-US" sz="2000" i="1">
                            <a:latin typeface="Cambria Math"/>
                          </a:rPr>
                          <m:t>)∧( </m:t>
                        </m:r>
                        <m:nary>
                          <m:naryPr>
                            <m:chr m:val="⋀"/>
                            <m:supHide m:val="on"/>
                            <m:ctrlPr>
                              <a:rPr lang="en-US" sz="2000" i="1">
                                <a:latin typeface="Cambria Math" panose="02040503050406030204" pitchFamily="18" charset="0"/>
                              </a:rPr>
                            </m:ctrlPr>
                          </m:naryPr>
                          <m:sub>
                            <m:r>
                              <a:rPr lang="en-US" sz="2000" i="1">
                                <a:latin typeface="Cambria Math"/>
                              </a:rPr>
                              <m:t>𝑗</m:t>
                            </m:r>
                          </m:sub>
                          <m:sup/>
                          <m:e>
                            <m:r>
                              <a:rPr lang="en-US" sz="2000" i="1">
                                <a:latin typeface="Cambria Math"/>
                              </a:rPr>
                              <m:t>¬</m:t>
                            </m:r>
                            <m:r>
                              <a:rPr lang="en-US" sz="2000" i="1">
                                <a:latin typeface="Cambria Math"/>
                              </a:rPr>
                              <m:t>𝐷𝑒𝑛</m:t>
                            </m:r>
                            <m:sSub>
                              <m:sSubPr>
                                <m:ctrlPr>
                                  <a:rPr lang="en-US" sz="2000" i="1">
                                    <a:latin typeface="Cambria Math" panose="02040503050406030204" pitchFamily="18" charset="0"/>
                                  </a:rPr>
                                </m:ctrlPr>
                              </m:sSubPr>
                              <m:e>
                                <m:r>
                                  <a:rPr lang="en-US" sz="2000" i="1">
                                    <a:latin typeface="Cambria Math"/>
                                  </a:rPr>
                                  <m:t>𝑦</m:t>
                                </m:r>
                              </m:e>
                              <m:sub>
                                <m:r>
                                  <a:rPr lang="en-US" sz="2000" i="1">
                                    <a:latin typeface="Cambria Math"/>
                                  </a:rPr>
                                  <m:t>𝑗</m:t>
                                </m:r>
                              </m:sub>
                            </m:sSub>
                            <m:r>
                              <a:rPr lang="en-US" sz="2000" i="1">
                                <a:latin typeface="Cambria Math"/>
                              </a:rPr>
                              <m:t>)∧( </m:t>
                            </m:r>
                            <m:nary>
                              <m:naryPr>
                                <m:chr m:val="⋀"/>
                                <m:supHide m:val="on"/>
                                <m:ctrlPr>
                                  <a:rPr lang="en-US" sz="2000" i="1">
                                    <a:latin typeface="Cambria Math" panose="02040503050406030204" pitchFamily="18" charset="0"/>
                                  </a:rPr>
                                </m:ctrlPr>
                              </m:naryPr>
                              <m:sub>
                                <m:r>
                                  <a:rPr lang="en-US" sz="2000" i="1">
                                    <a:latin typeface="Cambria Math"/>
                                  </a:rPr>
                                  <m:t>𝑘</m:t>
                                </m:r>
                              </m:sub>
                              <m:sup/>
                              <m:e>
                                <m:r>
                                  <a:rPr lang="en-US" sz="2000" i="1">
                                    <a:latin typeface="Cambria Math"/>
                                  </a:rPr>
                                  <m:t>¬</m:t>
                                </m:r>
                                <m:r>
                                  <a:rPr lang="en-US" sz="2000" i="1">
                                    <a:latin typeface="Cambria Math"/>
                                  </a:rPr>
                                  <m:t>𝑀𝑜𝑑𝑒</m:t>
                                </m:r>
                                <m:sSub>
                                  <m:sSubPr>
                                    <m:ctrlPr>
                                      <a:rPr lang="en-US" sz="2000" i="1">
                                        <a:latin typeface="Cambria Math" panose="02040503050406030204" pitchFamily="18" charset="0"/>
                                      </a:rPr>
                                    </m:ctrlPr>
                                  </m:sSubPr>
                                  <m:e>
                                    <m:r>
                                      <a:rPr lang="en-US" sz="2000" i="1">
                                        <a:latin typeface="Cambria Math"/>
                                      </a:rPr>
                                      <m:t>𝑙</m:t>
                                    </m:r>
                                  </m:e>
                                  <m:sub>
                                    <m:r>
                                      <a:rPr lang="en-US" sz="2000" i="1">
                                        <a:latin typeface="Cambria Math"/>
                                      </a:rPr>
                                      <m:t>𝑘</m:t>
                                    </m:r>
                                  </m:sub>
                                </m:sSub>
                                <m:r>
                                  <a:rPr lang="en-US" sz="2000" i="1">
                                    <a:latin typeface="Cambria Math"/>
                                  </a:rPr>
                                  <m:t>) </m:t>
                                </m:r>
                              </m:e>
                            </m:nary>
                          </m:e>
                        </m:nary>
                      </m:e>
                    </m:nary>
                  </m:oMath>
                </a14:m>
                <a:r>
                  <a:rPr lang="en-US" sz="2000" dirty="0"/>
                  <a:t>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a:rPr>
                          <m:t>2</m:t>
                        </m:r>
                      </m:e>
                      <m:sup>
                        <m:r>
                          <a:rPr lang="en-US" sz="2000" i="1">
                            <a:latin typeface="Cambria Math"/>
                          </a:rPr>
                          <m:t>32+16+32+16</m:t>
                        </m:r>
                      </m:sup>
                    </m:sSup>
                  </m:oMath>
                </a14:m>
                <a:r>
                  <a:rPr lang="en-US" sz="2000" dirty="0"/>
                  <a:t> models</a:t>
                </a:r>
              </a:p>
              <a:p>
                <a:pPr>
                  <a:buFontTx/>
                  <a:buChar char="-"/>
                </a:pPr>
                <a:endParaRPr lang="en-US" sz="2000" dirty="0"/>
              </a:p>
              <a:p>
                <a:pPr marL="0" indent="0">
                  <a:buNone/>
                </a:pPr>
                <a:r>
                  <a:rPr lang="en-US" sz="2400" dirty="0" smtClean="0"/>
                  <a:t>Smarter </a:t>
                </a:r>
                <a:r>
                  <a:rPr lang="en-US" sz="2400" dirty="0"/>
                  <a:t>model enumeration in </a:t>
                </a:r>
                <a:r>
                  <a:rPr lang="en-US" sz="2400" dirty="0" err="1"/>
                  <a:t>SecGuru</a:t>
                </a:r>
                <a:r>
                  <a:rPr lang="en-US" sz="2400" dirty="0"/>
                  <a:t> using All-BVSAT (idea):</a:t>
                </a:r>
              </a:p>
              <a:p>
                <a:pPr>
                  <a:buFontTx/>
                  <a:buChar char="-"/>
                </a:pPr>
                <a:r>
                  <a:rPr lang="en-US" sz="2251" dirty="0"/>
                  <a:t>Find initial </a:t>
                </a:r>
                <a14:m>
                  <m:oMath xmlns:m="http://schemas.openxmlformats.org/officeDocument/2006/math">
                    <m:r>
                      <a:rPr lang="en-US" sz="2251" i="1">
                        <a:latin typeface="Cambria Math"/>
                      </a:rPr>
                      <m:t>𝑠𝑟𝑐𝐼</m:t>
                    </m:r>
                    <m:sSub>
                      <m:sSubPr>
                        <m:ctrlPr>
                          <a:rPr lang="en-US" sz="2251" i="1">
                            <a:latin typeface="Cambria Math" panose="02040503050406030204" pitchFamily="18" charset="0"/>
                          </a:rPr>
                        </m:ctrlPr>
                      </m:sSubPr>
                      <m:e>
                        <m:r>
                          <a:rPr lang="en-US" sz="2251" i="1">
                            <a:latin typeface="Cambria Math"/>
                          </a:rPr>
                          <m:t>𝑝</m:t>
                        </m:r>
                      </m:e>
                      <m:sub>
                        <m:r>
                          <a:rPr lang="en-US" sz="2251" i="1">
                            <a:latin typeface="Cambria Math"/>
                          </a:rPr>
                          <m:t>0</m:t>
                        </m:r>
                      </m:sub>
                    </m:sSub>
                    <m:r>
                      <a:rPr lang="en-US" sz="2251" i="1">
                        <a:latin typeface="Cambria Math"/>
                      </a:rPr>
                      <m:t>,</m:t>
                    </m:r>
                    <m:r>
                      <a:rPr lang="en-US" sz="2251" i="1">
                        <a:latin typeface="Cambria Math"/>
                      </a:rPr>
                      <m:t>𝑠𝑟𝑐𝑃𝑜𝑟</m:t>
                    </m:r>
                    <m:sSub>
                      <m:sSubPr>
                        <m:ctrlPr>
                          <a:rPr lang="en-US" sz="2251" i="1">
                            <a:latin typeface="Cambria Math" panose="02040503050406030204" pitchFamily="18" charset="0"/>
                          </a:rPr>
                        </m:ctrlPr>
                      </m:sSubPr>
                      <m:e>
                        <m:r>
                          <a:rPr lang="en-US" sz="2251" i="1">
                            <a:latin typeface="Cambria Math"/>
                          </a:rPr>
                          <m:t>𝑡</m:t>
                        </m:r>
                      </m:e>
                      <m:sub>
                        <m:r>
                          <a:rPr lang="en-US" sz="2251" i="1">
                            <a:latin typeface="Cambria Math"/>
                          </a:rPr>
                          <m:t>0</m:t>
                        </m:r>
                      </m:sub>
                    </m:sSub>
                    <m:r>
                      <a:rPr lang="en-US" sz="2251" i="1">
                        <a:latin typeface="Cambria Math"/>
                      </a:rPr>
                      <m:t>⊨</m:t>
                    </m:r>
                    <m:r>
                      <a:rPr lang="en-US" sz="2251" b="1" i="1">
                        <a:solidFill>
                          <a:schemeClr val="tx2"/>
                        </a:solidFill>
                        <a:latin typeface="Cambria Math"/>
                      </a:rPr>
                      <m:t>𝑷𝒐𝒍𝒊</m:t>
                    </m:r>
                    <m:r>
                      <a:rPr lang="en-US" sz="2251" b="1" i="1" smtClean="0">
                        <a:solidFill>
                          <a:schemeClr val="tx2"/>
                        </a:solidFill>
                        <a:latin typeface="Cambria Math" panose="02040503050406030204" pitchFamily="18" charset="0"/>
                      </a:rPr>
                      <m:t>𝒄</m:t>
                    </m:r>
                    <m:sSub>
                      <m:sSubPr>
                        <m:ctrlPr>
                          <a:rPr lang="en-US" sz="2251" b="1" i="1" smtClean="0">
                            <a:solidFill>
                              <a:schemeClr val="tx2"/>
                            </a:solidFill>
                            <a:latin typeface="Cambria Math" panose="02040503050406030204" pitchFamily="18" charset="0"/>
                          </a:rPr>
                        </m:ctrlPr>
                      </m:sSubPr>
                      <m:e>
                        <m:r>
                          <a:rPr lang="en-US" sz="2251" b="1" i="1" smtClean="0">
                            <a:solidFill>
                              <a:schemeClr val="tx2"/>
                            </a:solidFill>
                            <a:latin typeface="Cambria Math" panose="02040503050406030204" pitchFamily="18" charset="0"/>
                          </a:rPr>
                          <m:t>𝒚</m:t>
                        </m:r>
                      </m:e>
                      <m:sub>
                        <m:r>
                          <a:rPr lang="en-US" sz="2251" b="1" i="1" smtClean="0">
                            <a:solidFill>
                              <a:schemeClr val="tx2"/>
                            </a:solidFill>
                            <a:latin typeface="Cambria Math" panose="02040503050406030204" pitchFamily="18" charset="0"/>
                          </a:rPr>
                          <m:t>𝟏</m:t>
                        </m:r>
                      </m:sub>
                    </m:sSub>
                    <m:r>
                      <a:rPr lang="en-US" sz="2251" i="1">
                        <a:latin typeface="Cambria Math"/>
                      </a:rPr>
                      <m:t>∧</m:t>
                    </m:r>
                    <m:r>
                      <a:rPr lang="en-US" sz="2251" b="0" i="1" smtClean="0">
                        <a:latin typeface="Cambria Math" panose="02040503050406030204" pitchFamily="18" charset="0"/>
                      </a:rPr>
                      <m:t>¬</m:t>
                    </m:r>
                    <m:r>
                      <a:rPr lang="en-US" sz="2251" b="1" i="1">
                        <a:solidFill>
                          <a:schemeClr val="tx2"/>
                        </a:solidFill>
                        <a:latin typeface="Cambria Math"/>
                      </a:rPr>
                      <m:t>𝑷𝒐𝒍𝒊</m:t>
                    </m:r>
                    <m:r>
                      <a:rPr lang="en-US" sz="2251" b="1" i="1">
                        <a:solidFill>
                          <a:schemeClr val="tx2"/>
                        </a:solidFill>
                        <a:latin typeface="Cambria Math" panose="02040503050406030204" pitchFamily="18" charset="0"/>
                      </a:rPr>
                      <m:t>𝒄</m:t>
                    </m:r>
                    <m:sSub>
                      <m:sSubPr>
                        <m:ctrlPr>
                          <a:rPr lang="en-US" sz="2251" b="1" i="1">
                            <a:solidFill>
                              <a:schemeClr val="tx2"/>
                            </a:solidFill>
                            <a:latin typeface="Cambria Math" panose="02040503050406030204" pitchFamily="18" charset="0"/>
                          </a:rPr>
                        </m:ctrlPr>
                      </m:sSubPr>
                      <m:e>
                        <m:r>
                          <a:rPr lang="en-US" sz="2251" b="1" i="1">
                            <a:solidFill>
                              <a:schemeClr val="tx2"/>
                            </a:solidFill>
                            <a:latin typeface="Cambria Math" panose="02040503050406030204" pitchFamily="18" charset="0"/>
                          </a:rPr>
                          <m:t>𝒚</m:t>
                        </m:r>
                      </m:e>
                      <m:sub>
                        <m:r>
                          <a:rPr lang="en-US" sz="2251" b="1" i="1" smtClean="0">
                            <a:solidFill>
                              <a:schemeClr val="tx2"/>
                            </a:solidFill>
                            <a:latin typeface="Cambria Math" panose="02040503050406030204" pitchFamily="18" charset="0"/>
                          </a:rPr>
                          <m:t>𝟐</m:t>
                        </m:r>
                      </m:sub>
                    </m:sSub>
                  </m:oMath>
                </a14:m>
                <a:endParaRPr lang="en-US" sz="2251" b="1" dirty="0">
                  <a:solidFill>
                    <a:schemeClr val="accent3">
                      <a:lumMod val="50000"/>
                    </a:schemeClr>
                  </a:solidFill>
                </a:endParaRPr>
              </a:p>
              <a:p>
                <a:pPr>
                  <a:buFontTx/>
                  <a:buChar char="-"/>
                </a:pPr>
                <a:endParaRPr lang="en-US" sz="2251" dirty="0" smtClean="0"/>
              </a:p>
              <a:p>
                <a:pPr>
                  <a:buFontTx/>
                  <a:buChar char="-"/>
                </a:pPr>
                <a:r>
                  <a:rPr lang="en-US" sz="2251" dirty="0" smtClean="0"/>
                  <a:t>Maximize bounds </a:t>
                </a:r>
                <a14:m>
                  <m:oMath xmlns:m="http://schemas.openxmlformats.org/officeDocument/2006/math">
                    <m:r>
                      <a:rPr lang="en-US" sz="2251" i="1">
                        <a:latin typeface="Cambria Math"/>
                      </a:rPr>
                      <m:t>𝑙</m:t>
                    </m:r>
                    <m:sSub>
                      <m:sSubPr>
                        <m:ctrlPr>
                          <a:rPr lang="en-US" sz="2251" i="1">
                            <a:latin typeface="Cambria Math" panose="02040503050406030204" pitchFamily="18" charset="0"/>
                          </a:rPr>
                        </m:ctrlPr>
                      </m:sSubPr>
                      <m:e>
                        <m:r>
                          <a:rPr lang="en-US" sz="2251" i="1">
                            <a:latin typeface="Cambria Math"/>
                          </a:rPr>
                          <m:t>𝑜</m:t>
                        </m:r>
                      </m:e>
                      <m:sub>
                        <m:r>
                          <a:rPr lang="en-US" sz="2251" i="1">
                            <a:latin typeface="Cambria Math"/>
                          </a:rPr>
                          <m:t>𝑠𝑟𝑐𝐼𝑝</m:t>
                        </m:r>
                      </m:sub>
                    </m:sSub>
                    <m:r>
                      <a:rPr lang="en-US" sz="2251" i="1">
                        <a:latin typeface="Cambria Math"/>
                      </a:rPr>
                      <m:t>≤</m:t>
                    </m:r>
                    <m:r>
                      <a:rPr lang="en-US" sz="2251" i="1">
                        <a:latin typeface="Cambria Math"/>
                      </a:rPr>
                      <m:t>𝑠𝑟𝑐𝐼𝑝</m:t>
                    </m:r>
                    <m:r>
                      <a:rPr lang="en-US" sz="2251" i="1">
                        <a:latin typeface="Cambria Math"/>
                      </a:rPr>
                      <m:t>≤</m:t>
                    </m:r>
                    <m:r>
                      <a:rPr lang="en-US" sz="2251" i="1">
                        <a:latin typeface="Cambria Math"/>
                      </a:rPr>
                      <m:t>h</m:t>
                    </m:r>
                    <m:sSub>
                      <m:sSubPr>
                        <m:ctrlPr>
                          <a:rPr lang="en-US" sz="2251" i="1">
                            <a:latin typeface="Cambria Math" panose="02040503050406030204" pitchFamily="18" charset="0"/>
                          </a:rPr>
                        </m:ctrlPr>
                      </m:sSubPr>
                      <m:e>
                        <m:r>
                          <a:rPr lang="en-US" sz="2251" i="1">
                            <a:latin typeface="Cambria Math"/>
                          </a:rPr>
                          <m:t>𝑖</m:t>
                        </m:r>
                      </m:e>
                      <m:sub>
                        <m:r>
                          <a:rPr lang="en-US" sz="2251" i="1">
                            <a:latin typeface="Cambria Math"/>
                          </a:rPr>
                          <m:t>𝑠𝑟𝑐𝐼𝑝</m:t>
                        </m:r>
                      </m:sub>
                    </m:sSub>
                  </m:oMath>
                </a14:m>
                <a:r>
                  <a:rPr lang="en-US" sz="2251" dirty="0"/>
                  <a:t> </a:t>
                </a:r>
                <a:r>
                  <a:rPr lang="en-US" sz="2251" dirty="0" smtClean="0"/>
                  <a:t>:</a:t>
                </a:r>
                <a:br>
                  <a:rPr lang="en-US" sz="2251" dirty="0" smtClean="0"/>
                </a:br>
                <a:r>
                  <a:rPr lang="en-US" sz="2251" dirty="0" smtClean="0"/>
                  <a:t> </a:t>
                </a:r>
                <a14:m>
                  <m:oMath xmlns:m="http://schemas.openxmlformats.org/officeDocument/2006/math">
                    <m:r>
                      <a:rPr lang="en-US" sz="1400" i="1" smtClean="0">
                        <a:solidFill>
                          <a:srgbClr val="C00000"/>
                        </a:solidFill>
                        <a:latin typeface="Cambria Math"/>
                      </a:rPr>
                      <m:t>𝑙</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a:rPr>
                          <m:t>𝑜</m:t>
                        </m:r>
                      </m:e>
                      <m:sub>
                        <m:r>
                          <a:rPr lang="en-US" sz="1400" i="1">
                            <a:solidFill>
                              <a:srgbClr val="C00000"/>
                            </a:solidFill>
                            <a:latin typeface="Cambria Math"/>
                          </a:rPr>
                          <m:t>𝑠𝑟𝑐𝐼𝑝</m:t>
                        </m:r>
                      </m:sub>
                    </m:sSub>
                    <m:r>
                      <a:rPr lang="en-US" sz="1400" i="1">
                        <a:solidFill>
                          <a:srgbClr val="C00000"/>
                        </a:solidFill>
                        <a:latin typeface="Cambria Math"/>
                      </a:rPr>
                      <m:t>≤</m:t>
                    </m:r>
                    <m:r>
                      <a:rPr lang="en-US" sz="1400" i="1">
                        <a:solidFill>
                          <a:srgbClr val="C00000"/>
                        </a:solidFill>
                        <a:latin typeface="Cambria Math"/>
                      </a:rPr>
                      <m:t>𝑠𝑟𝑐𝐼𝑝</m:t>
                    </m:r>
                    <m:r>
                      <a:rPr lang="en-US" sz="1400" i="1">
                        <a:solidFill>
                          <a:srgbClr val="C00000"/>
                        </a:solidFill>
                        <a:latin typeface="Cambria Math"/>
                      </a:rPr>
                      <m:t>≤</m:t>
                    </m:r>
                    <m:r>
                      <a:rPr lang="en-US" sz="1400" i="1">
                        <a:solidFill>
                          <a:srgbClr val="C00000"/>
                        </a:solidFill>
                        <a:latin typeface="Cambria Math"/>
                      </a:rPr>
                      <m:t>h</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a:rPr>
                          <m:t>𝑖</m:t>
                        </m:r>
                      </m:e>
                      <m:sub>
                        <m:r>
                          <a:rPr lang="en-US" sz="1400" i="1">
                            <a:solidFill>
                              <a:srgbClr val="C00000"/>
                            </a:solidFill>
                            <a:latin typeface="Cambria Math"/>
                          </a:rPr>
                          <m:t>𝑠𝑟𝑐𝐼𝑝</m:t>
                        </m:r>
                      </m:sub>
                    </m:sSub>
                    <m:r>
                      <a:rPr lang="en-US" sz="1400" i="1">
                        <a:latin typeface="Cambria Math"/>
                      </a:rPr>
                      <m:t>∧</m:t>
                    </m:r>
                    <m:r>
                      <a:rPr lang="en-US" sz="1400" i="1">
                        <a:latin typeface="Cambria Math"/>
                      </a:rPr>
                      <m:t>𝑠𝑟𝑐𝑃𝑜𝑟</m:t>
                    </m:r>
                    <m:sSub>
                      <m:sSubPr>
                        <m:ctrlPr>
                          <a:rPr lang="en-US" sz="1400" i="1">
                            <a:latin typeface="Cambria Math" panose="02040503050406030204" pitchFamily="18" charset="0"/>
                          </a:rPr>
                        </m:ctrlPr>
                      </m:sSubPr>
                      <m:e>
                        <m:r>
                          <a:rPr lang="en-US" sz="1400" i="1">
                            <a:latin typeface="Cambria Math"/>
                          </a:rPr>
                          <m:t>𝑡</m:t>
                        </m:r>
                      </m:e>
                      <m:sub>
                        <m:r>
                          <a:rPr lang="en-US" sz="1400" i="1">
                            <a:latin typeface="Cambria Math"/>
                          </a:rPr>
                          <m:t>0</m:t>
                        </m:r>
                      </m:sub>
                    </m:sSub>
                    <m:r>
                      <a:rPr lang="en-US" sz="1400" i="1">
                        <a:latin typeface="Cambria Math"/>
                      </a:rPr>
                      <m:t>=</m:t>
                    </m:r>
                    <m:r>
                      <a:rPr lang="en-US" sz="1400" i="1">
                        <a:latin typeface="Cambria Math"/>
                      </a:rPr>
                      <m:t>𝑠𝑟𝑐𝑃𝑜𝑟𝑡</m:t>
                    </m:r>
                    <m:r>
                      <a:rPr lang="en-US" sz="1400" b="0" i="1" smtClean="0">
                        <a:latin typeface="Cambria Math" panose="02040503050406030204" pitchFamily="18" charset="0"/>
                      </a:rPr>
                      <m:t>⊨</m:t>
                    </m:r>
                    <m:r>
                      <a:rPr lang="en-US" sz="1800" b="1" i="1">
                        <a:solidFill>
                          <a:schemeClr val="tx2"/>
                        </a:solidFill>
                        <a:latin typeface="Cambria Math"/>
                      </a:rPr>
                      <m:t>𝑷𝒐𝒍𝒊</m:t>
                    </m:r>
                    <m:r>
                      <a:rPr lang="en-US" sz="1800" b="1" i="1">
                        <a:solidFill>
                          <a:schemeClr val="tx2"/>
                        </a:solidFill>
                        <a:latin typeface="Cambria Math" panose="02040503050406030204" pitchFamily="18" charset="0"/>
                      </a:rPr>
                      <m:t>𝒄</m:t>
                    </m:r>
                    <m:sSub>
                      <m:sSubPr>
                        <m:ctrlPr>
                          <a:rPr lang="en-US" sz="1800" b="1" i="1">
                            <a:solidFill>
                              <a:schemeClr val="tx2"/>
                            </a:solidFill>
                            <a:latin typeface="Cambria Math" panose="02040503050406030204" pitchFamily="18" charset="0"/>
                          </a:rPr>
                        </m:ctrlPr>
                      </m:sSubPr>
                      <m:e>
                        <m:r>
                          <a:rPr lang="en-US" sz="1800" b="1" i="1">
                            <a:solidFill>
                              <a:schemeClr val="tx2"/>
                            </a:solidFill>
                            <a:latin typeface="Cambria Math" panose="02040503050406030204" pitchFamily="18" charset="0"/>
                          </a:rPr>
                          <m:t>𝒚</m:t>
                        </m:r>
                      </m:e>
                      <m:sub>
                        <m:r>
                          <a:rPr lang="en-US" sz="1800" b="1" i="1">
                            <a:solidFill>
                              <a:schemeClr val="tx2"/>
                            </a:solidFill>
                            <a:latin typeface="Cambria Math" panose="02040503050406030204" pitchFamily="18" charset="0"/>
                          </a:rPr>
                          <m:t>𝟏</m:t>
                        </m:r>
                      </m:sub>
                    </m:sSub>
                    <m:r>
                      <a:rPr lang="en-US" sz="1800" i="1">
                        <a:latin typeface="Cambria Math"/>
                      </a:rPr>
                      <m:t>∧</m:t>
                    </m:r>
                    <m:r>
                      <a:rPr lang="en-US" sz="1800" i="1">
                        <a:latin typeface="Cambria Math" panose="02040503050406030204" pitchFamily="18" charset="0"/>
                      </a:rPr>
                      <m:t>¬</m:t>
                    </m:r>
                    <m:r>
                      <a:rPr lang="en-US" sz="1800" b="1" i="1">
                        <a:solidFill>
                          <a:schemeClr val="tx2"/>
                        </a:solidFill>
                        <a:latin typeface="Cambria Math"/>
                      </a:rPr>
                      <m:t>𝑷𝒐𝒍𝒊</m:t>
                    </m:r>
                    <m:r>
                      <a:rPr lang="en-US" sz="1800" b="1" i="1">
                        <a:solidFill>
                          <a:schemeClr val="tx2"/>
                        </a:solidFill>
                        <a:latin typeface="Cambria Math" panose="02040503050406030204" pitchFamily="18" charset="0"/>
                      </a:rPr>
                      <m:t>𝒄</m:t>
                    </m:r>
                    <m:sSub>
                      <m:sSubPr>
                        <m:ctrlPr>
                          <a:rPr lang="en-US" sz="1800" b="1" i="1">
                            <a:solidFill>
                              <a:schemeClr val="tx2"/>
                            </a:solidFill>
                            <a:latin typeface="Cambria Math" panose="02040503050406030204" pitchFamily="18" charset="0"/>
                          </a:rPr>
                        </m:ctrlPr>
                      </m:sSubPr>
                      <m:e>
                        <m:r>
                          <a:rPr lang="en-US" sz="1800" b="1" i="1">
                            <a:solidFill>
                              <a:schemeClr val="tx2"/>
                            </a:solidFill>
                            <a:latin typeface="Cambria Math" panose="02040503050406030204" pitchFamily="18" charset="0"/>
                          </a:rPr>
                          <m:t>𝒚</m:t>
                        </m:r>
                      </m:e>
                      <m:sub>
                        <m:r>
                          <a:rPr lang="en-US" sz="1800" b="1" i="1">
                            <a:solidFill>
                              <a:schemeClr val="tx2"/>
                            </a:solidFill>
                            <a:latin typeface="Cambria Math" panose="02040503050406030204" pitchFamily="18" charset="0"/>
                          </a:rPr>
                          <m:t>𝟐</m:t>
                        </m:r>
                      </m:sub>
                    </m:sSub>
                  </m:oMath>
                </a14:m>
                <a:endParaRPr lang="en-US" sz="1800" dirty="0" smtClean="0"/>
              </a:p>
              <a:p>
                <a:pPr>
                  <a:buFontTx/>
                  <a:buChar char="-"/>
                </a:pPr>
                <a:r>
                  <a:rPr lang="en-US" sz="1600" dirty="0"/>
                  <a:t>E.g.</a:t>
                </a:r>
                <a14:m>
                  <m:oMath xmlns:m="http://schemas.openxmlformats.org/officeDocument/2006/math">
                    <m:r>
                      <a:rPr lang="en-US" sz="1600" b="0" i="0" smtClean="0">
                        <a:solidFill>
                          <a:srgbClr val="C00000"/>
                        </a:solidFill>
                        <a:latin typeface="Cambria Math" panose="02040503050406030204" pitchFamily="18" charset="0"/>
                      </a:rPr>
                      <m:t>, </m:t>
                    </m:r>
                    <m:r>
                      <a:rPr lang="en-US" sz="1600" i="1">
                        <a:solidFill>
                          <a:srgbClr val="C00000"/>
                        </a:solidFill>
                        <a:latin typeface="Cambria Math"/>
                      </a:rPr>
                      <m:t>𝑙</m:t>
                    </m:r>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a:rPr>
                          <m:t>𝑜</m:t>
                        </m:r>
                      </m:e>
                      <m:sub>
                        <m:r>
                          <a:rPr lang="en-US" sz="1600" i="1">
                            <a:solidFill>
                              <a:srgbClr val="C00000"/>
                            </a:solidFill>
                            <a:latin typeface="Cambria Math"/>
                          </a:rPr>
                          <m:t>𝑠𝑟𝑐𝐼𝑝</m:t>
                        </m:r>
                      </m:sub>
                    </m:sSub>
                  </m:oMath>
                </a14:m>
                <a:r>
                  <a:rPr lang="en-US" sz="1600" dirty="0" smtClean="0"/>
                  <a:t>=1+max </a:t>
                </a:r>
                <a14:m>
                  <m:oMath xmlns:m="http://schemas.openxmlformats.org/officeDocument/2006/math">
                    <m:r>
                      <a:rPr lang="en-US" sz="1600">
                        <a:solidFill>
                          <a:srgbClr val="C00000"/>
                        </a:solidFill>
                        <a:latin typeface="Cambria Math" panose="02040503050406030204" pitchFamily="18" charset="0"/>
                      </a:rPr>
                      <m:t>{ </m:t>
                    </m:r>
                    <m:r>
                      <a:rPr lang="en-US" sz="1600" i="1">
                        <a:solidFill>
                          <a:srgbClr val="C00000"/>
                        </a:solidFill>
                        <a:latin typeface="Cambria Math"/>
                      </a:rPr>
                      <m:t>𝑙</m:t>
                    </m:r>
                    <m:sSup>
                      <m:sSupPr>
                        <m:ctrlPr>
                          <a:rPr lang="en-US" sz="1600" i="1">
                            <a:solidFill>
                              <a:srgbClr val="C00000"/>
                            </a:solidFill>
                            <a:latin typeface="Cambria Math" panose="02040503050406030204" pitchFamily="18" charset="0"/>
                          </a:rPr>
                        </m:ctrlPr>
                      </m:sSupPr>
                      <m:e>
                        <m:r>
                          <a:rPr lang="en-US" sz="1600" i="1">
                            <a:solidFill>
                              <a:srgbClr val="C00000"/>
                            </a:solidFill>
                            <a:latin typeface="Cambria Math" panose="02040503050406030204" pitchFamily="18" charset="0"/>
                          </a:rPr>
                          <m:t>𝑜</m:t>
                        </m:r>
                      </m:e>
                      <m:sup>
                        <m:r>
                          <a:rPr lang="en-US" sz="1600" i="1">
                            <a:solidFill>
                              <a:srgbClr val="C00000"/>
                            </a:solidFill>
                            <a:latin typeface="Cambria Math" panose="02040503050406030204" pitchFamily="18" charset="0"/>
                          </a:rPr>
                          <m:t>′</m:t>
                        </m:r>
                      </m:sup>
                    </m:sSup>
                    <m:r>
                      <a:rPr lang="en-US" sz="1600" i="1">
                        <a:solidFill>
                          <a:srgbClr val="C00000"/>
                        </a:solidFill>
                        <a:latin typeface="Cambria Math"/>
                      </a:rPr>
                      <m:t>≤</m:t>
                    </m:r>
                    <m:r>
                      <a:rPr lang="en-US" sz="1600" i="1">
                        <a:solidFill>
                          <a:srgbClr val="C00000"/>
                        </a:solidFill>
                        <a:latin typeface="Cambria Math"/>
                      </a:rPr>
                      <m:t>𝑠𝑟𝑐𝐼</m:t>
                    </m:r>
                    <m:sSub>
                      <m:sSubPr>
                        <m:ctrlPr>
                          <a:rPr lang="en-US" sz="1600" b="0" i="1" smtClean="0">
                            <a:solidFill>
                              <a:srgbClr val="C00000"/>
                            </a:solidFill>
                            <a:latin typeface="Cambria Math" panose="02040503050406030204" pitchFamily="18" charset="0"/>
                          </a:rPr>
                        </m:ctrlPr>
                      </m:sSubPr>
                      <m:e>
                        <m:r>
                          <a:rPr lang="en-US" sz="1600" i="1">
                            <a:solidFill>
                              <a:srgbClr val="C00000"/>
                            </a:solidFill>
                            <a:latin typeface="Cambria Math"/>
                          </a:rPr>
                          <m:t>𝑝</m:t>
                        </m:r>
                      </m:e>
                      <m:sub>
                        <m:r>
                          <a:rPr lang="en-US" sz="1600" b="0" i="1" smtClean="0">
                            <a:solidFill>
                              <a:srgbClr val="C00000"/>
                            </a:solidFill>
                            <a:latin typeface="Cambria Math" panose="02040503050406030204" pitchFamily="18" charset="0"/>
                          </a:rPr>
                          <m:t>0</m:t>
                        </m:r>
                      </m:sub>
                    </m:sSub>
                    <m:r>
                      <a:rPr lang="en-US" sz="1600" i="1">
                        <a:solidFill>
                          <a:srgbClr val="C00000"/>
                        </a:solidFill>
                        <a:latin typeface="Cambria Math" panose="02040503050406030204" pitchFamily="18" charset="0"/>
                      </a:rPr>
                      <m:t> </m:t>
                    </m:r>
                  </m:oMath>
                </a14:m>
                <a:r>
                  <a:rPr lang="en-US" sz="1600" dirty="0"/>
                  <a:t>such that </a:t>
                </a:r>
                <a14:m>
                  <m:oMath xmlns:m="http://schemas.openxmlformats.org/officeDocument/2006/math">
                    <m:r>
                      <a:rPr lang="en-US" sz="1800" b="0" i="1" smtClean="0">
                        <a:solidFill>
                          <a:srgbClr val="C00000"/>
                        </a:solidFill>
                        <a:latin typeface="Cambria Math" panose="02040503050406030204" pitchFamily="18" charset="0"/>
                      </a:rPr>
                      <m:t>𝑠𝑟𝑐𝐼𝑝</m:t>
                    </m:r>
                    <m:r>
                      <a:rPr lang="en-US" sz="1800" b="0" i="0" smtClean="0">
                        <a:solidFill>
                          <a:srgbClr val="C00000"/>
                        </a:solidFill>
                        <a:latin typeface="Cambria Math" panose="02040503050406030204" pitchFamily="18" charset="0"/>
                      </a:rPr>
                      <m:t>=</m:t>
                    </m:r>
                    <m:r>
                      <a:rPr lang="en-US" sz="1800" i="1">
                        <a:solidFill>
                          <a:srgbClr val="C00000"/>
                        </a:solidFill>
                        <a:latin typeface="Cambria Math"/>
                      </a:rPr>
                      <m:t>𝑙</m:t>
                    </m:r>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𝑜</m:t>
                        </m:r>
                      </m:e>
                      <m:sup>
                        <m:r>
                          <a:rPr lang="en-US" sz="1800" i="1">
                            <a:solidFill>
                              <a:srgbClr val="C00000"/>
                            </a:solidFill>
                            <a:latin typeface="Cambria Math" panose="02040503050406030204" pitchFamily="18" charset="0"/>
                          </a:rPr>
                          <m:t>′</m:t>
                        </m:r>
                      </m:sup>
                    </m:sSup>
                    <m:r>
                      <a:rPr lang="en-US" sz="1200" i="1">
                        <a:latin typeface="Cambria Math"/>
                      </a:rPr>
                      <m:t>∧</m:t>
                    </m:r>
                    <m:r>
                      <a:rPr lang="en-US" sz="1200" i="1">
                        <a:latin typeface="Cambria Math"/>
                      </a:rPr>
                      <m:t>𝑠𝑟𝑐𝑃𝑜𝑟</m:t>
                    </m:r>
                    <m:sSub>
                      <m:sSubPr>
                        <m:ctrlPr>
                          <a:rPr lang="en-US" sz="1200" i="1">
                            <a:latin typeface="Cambria Math" panose="02040503050406030204" pitchFamily="18" charset="0"/>
                          </a:rPr>
                        </m:ctrlPr>
                      </m:sSubPr>
                      <m:e>
                        <m:r>
                          <a:rPr lang="en-US" sz="1200" i="1">
                            <a:latin typeface="Cambria Math"/>
                          </a:rPr>
                          <m:t>𝑡</m:t>
                        </m:r>
                      </m:e>
                      <m:sub>
                        <m:r>
                          <a:rPr lang="en-US" sz="1200" i="1">
                            <a:latin typeface="Cambria Math"/>
                          </a:rPr>
                          <m:t>0</m:t>
                        </m:r>
                      </m:sub>
                    </m:sSub>
                    <m:r>
                      <a:rPr lang="en-US" sz="1200" b="0" i="1" smtClean="0">
                        <a:latin typeface="Cambria Math" panose="02040503050406030204" pitchFamily="18" charset="0"/>
                      </a:rPr>
                      <m:t>=</m:t>
                    </m:r>
                    <m:r>
                      <a:rPr lang="en-US" sz="1200" i="1">
                        <a:latin typeface="Cambria Math"/>
                      </a:rPr>
                      <m:t>𝑠𝑟𝑐𝑃𝑜𝑟𝑡</m:t>
                    </m:r>
                    <m:r>
                      <a:rPr lang="en-US" sz="1200" i="1">
                        <a:latin typeface="Cambria Math" panose="02040503050406030204" pitchFamily="18" charset="0"/>
                      </a:rPr>
                      <m:t>⊨</m:t>
                    </m:r>
                    <m:r>
                      <a:rPr lang="en-US" sz="1200" b="1" i="1">
                        <a:latin typeface="Cambria Math" panose="02040503050406030204" pitchFamily="18" charset="0"/>
                      </a:rPr>
                      <m:t>¬</m:t>
                    </m:r>
                    <m:r>
                      <a:rPr lang="en-US" sz="1600" b="1" i="1">
                        <a:solidFill>
                          <a:schemeClr val="tx2"/>
                        </a:solidFill>
                        <a:latin typeface="Cambria Math"/>
                      </a:rPr>
                      <m:t>𝑷𝒐𝒍𝒊</m:t>
                    </m:r>
                    <m:r>
                      <a:rPr lang="en-US" sz="1600" b="1" i="1">
                        <a:solidFill>
                          <a:schemeClr val="tx2"/>
                        </a:solidFill>
                        <a:latin typeface="Cambria Math" panose="02040503050406030204" pitchFamily="18" charset="0"/>
                      </a:rPr>
                      <m:t>𝒄</m:t>
                    </m:r>
                    <m:sSub>
                      <m:sSubPr>
                        <m:ctrlPr>
                          <a:rPr lang="en-US" sz="1600" b="1" i="1">
                            <a:solidFill>
                              <a:schemeClr val="tx2"/>
                            </a:solidFill>
                            <a:latin typeface="Cambria Math" panose="02040503050406030204" pitchFamily="18" charset="0"/>
                          </a:rPr>
                        </m:ctrlPr>
                      </m:sSubPr>
                      <m:e>
                        <m:r>
                          <a:rPr lang="en-US" sz="1600" b="1" i="1">
                            <a:solidFill>
                              <a:schemeClr val="tx2"/>
                            </a:solidFill>
                            <a:latin typeface="Cambria Math" panose="02040503050406030204" pitchFamily="18" charset="0"/>
                          </a:rPr>
                          <m:t>𝒚</m:t>
                        </m:r>
                      </m:e>
                      <m:sub>
                        <m:r>
                          <a:rPr lang="en-US" sz="1600" b="1" i="1">
                            <a:solidFill>
                              <a:schemeClr val="tx2"/>
                            </a:solidFill>
                            <a:latin typeface="Cambria Math" panose="02040503050406030204" pitchFamily="18" charset="0"/>
                          </a:rPr>
                          <m:t>𝟏</m:t>
                        </m:r>
                      </m:sub>
                    </m:sSub>
                    <m:r>
                      <a:rPr lang="en-US" sz="1600" i="1">
                        <a:solidFill>
                          <a:schemeClr val="tx2"/>
                        </a:solidFill>
                        <a:latin typeface="Cambria Math" panose="02040503050406030204" pitchFamily="18" charset="0"/>
                      </a:rPr>
                      <m:t>∨</m:t>
                    </m:r>
                    <m:r>
                      <a:rPr lang="en-US" sz="1600" b="1" i="1">
                        <a:solidFill>
                          <a:schemeClr val="tx2"/>
                        </a:solidFill>
                        <a:latin typeface="Cambria Math"/>
                      </a:rPr>
                      <m:t>𝑷𝒐𝒍𝒊</m:t>
                    </m:r>
                    <m:r>
                      <a:rPr lang="en-US" sz="1600" b="1" i="1">
                        <a:solidFill>
                          <a:schemeClr val="tx2"/>
                        </a:solidFill>
                        <a:latin typeface="Cambria Math" panose="02040503050406030204" pitchFamily="18" charset="0"/>
                      </a:rPr>
                      <m:t>𝒄</m:t>
                    </m:r>
                    <m:sSub>
                      <m:sSubPr>
                        <m:ctrlPr>
                          <a:rPr lang="en-US" sz="1600" b="1" i="1">
                            <a:solidFill>
                              <a:schemeClr val="tx2"/>
                            </a:solidFill>
                            <a:latin typeface="Cambria Math" panose="02040503050406030204" pitchFamily="18" charset="0"/>
                          </a:rPr>
                        </m:ctrlPr>
                      </m:sSubPr>
                      <m:e>
                        <m:r>
                          <a:rPr lang="en-US" sz="1600" b="1" i="1">
                            <a:solidFill>
                              <a:schemeClr val="tx2"/>
                            </a:solidFill>
                            <a:latin typeface="Cambria Math" panose="02040503050406030204" pitchFamily="18" charset="0"/>
                          </a:rPr>
                          <m:t>𝒚</m:t>
                        </m:r>
                      </m:e>
                      <m:sub>
                        <m:r>
                          <a:rPr lang="en-US" sz="1600" b="1" i="1">
                            <a:solidFill>
                              <a:schemeClr val="tx2"/>
                            </a:solidFill>
                            <a:latin typeface="Cambria Math" panose="02040503050406030204" pitchFamily="18" charset="0"/>
                          </a:rPr>
                          <m:t>𝟐</m:t>
                        </m:r>
                      </m:sub>
                    </m:sSub>
                  </m:oMath>
                </a14:m>
                <a:r>
                  <a:rPr lang="en-US" sz="1600" dirty="0" smtClean="0"/>
                  <a:t>}</a:t>
                </a:r>
              </a:p>
              <a:p>
                <a:pPr>
                  <a:buFontTx/>
                  <a:buChar char="-"/>
                </a:pPr>
                <a:endParaRPr lang="en-US" sz="1500" dirty="0"/>
              </a:p>
              <a:p>
                <a:pPr>
                  <a:buFontTx/>
                  <a:buChar char="-"/>
                </a:pPr>
                <a:r>
                  <a:rPr lang="en-US" sz="2251" dirty="0"/>
                  <a:t>Maximize next </a:t>
                </a:r>
                <a:r>
                  <a:rPr lang="en-US" sz="2251" dirty="0" smtClean="0"/>
                  <a:t>bounds:</a:t>
                </a:r>
                <a:r>
                  <a:rPr lang="en-US" sz="2251" dirty="0"/>
                  <a:t/>
                </a:r>
                <a:br>
                  <a:rPr lang="en-US" sz="2251" dirty="0"/>
                </a:br>
                <a14:m>
                  <m:oMath xmlns:m="http://schemas.openxmlformats.org/officeDocument/2006/math">
                    <m:r>
                      <a:rPr lang="en-US" sz="1800" i="1">
                        <a:latin typeface="Cambria Math"/>
                      </a:rPr>
                      <m:t>𝑙</m:t>
                    </m:r>
                    <m:sSub>
                      <m:sSubPr>
                        <m:ctrlPr>
                          <a:rPr lang="en-US" sz="1800" i="1">
                            <a:latin typeface="Cambria Math" panose="02040503050406030204" pitchFamily="18" charset="0"/>
                          </a:rPr>
                        </m:ctrlPr>
                      </m:sSubPr>
                      <m:e>
                        <m:r>
                          <a:rPr lang="en-US" sz="1800" i="1">
                            <a:latin typeface="Cambria Math"/>
                          </a:rPr>
                          <m:t>𝑜</m:t>
                        </m:r>
                      </m:e>
                      <m:sub>
                        <m:r>
                          <a:rPr lang="en-US" sz="1800" i="1">
                            <a:latin typeface="Cambria Math"/>
                          </a:rPr>
                          <m:t>𝑠𝑟𝑐𝐼𝑝</m:t>
                        </m:r>
                      </m:sub>
                    </m:sSub>
                    <m:r>
                      <a:rPr lang="en-US" sz="1800" i="1">
                        <a:latin typeface="Cambria Math"/>
                      </a:rPr>
                      <m:t>≤</m:t>
                    </m:r>
                    <m:r>
                      <a:rPr lang="en-US" sz="1800" i="1">
                        <a:latin typeface="Cambria Math"/>
                      </a:rPr>
                      <m:t>𝑠𝑟𝑐𝐼𝑝</m:t>
                    </m:r>
                    <m:r>
                      <a:rPr lang="en-US" sz="1800" i="1">
                        <a:latin typeface="Cambria Math"/>
                      </a:rPr>
                      <m:t>≤</m:t>
                    </m:r>
                    <m:r>
                      <a:rPr lang="en-US" sz="1800" i="1">
                        <a:latin typeface="Cambria Math"/>
                      </a:rPr>
                      <m:t>h</m:t>
                    </m:r>
                    <m:sSub>
                      <m:sSubPr>
                        <m:ctrlPr>
                          <a:rPr lang="en-US" sz="1800" i="1">
                            <a:latin typeface="Cambria Math" panose="02040503050406030204" pitchFamily="18" charset="0"/>
                          </a:rPr>
                        </m:ctrlPr>
                      </m:sSubPr>
                      <m:e>
                        <m:r>
                          <a:rPr lang="en-US" sz="1800" i="1">
                            <a:latin typeface="Cambria Math"/>
                          </a:rPr>
                          <m:t>𝑖</m:t>
                        </m:r>
                      </m:e>
                      <m:sub>
                        <m:r>
                          <a:rPr lang="en-US" sz="1800" i="1">
                            <a:latin typeface="Cambria Math"/>
                          </a:rPr>
                          <m:t>𝑠𝑟𝑐𝐼𝑝</m:t>
                        </m:r>
                      </m:sub>
                    </m:sSub>
                    <m:r>
                      <a:rPr lang="en-US" sz="1800" i="1">
                        <a:latin typeface="Cambria Math"/>
                      </a:rPr>
                      <m:t>∧</m:t>
                    </m:r>
                    <m:r>
                      <a:rPr lang="en-US" sz="1800" i="1" smtClean="0">
                        <a:solidFill>
                          <a:srgbClr val="C00000"/>
                        </a:solidFill>
                        <a:latin typeface="Cambria Math"/>
                      </a:rPr>
                      <m:t>𝑙</m:t>
                    </m:r>
                    <m:sSub>
                      <m:sSubPr>
                        <m:ctrlPr>
                          <a:rPr lang="en-US" sz="1800" i="1">
                            <a:solidFill>
                              <a:srgbClr val="C00000"/>
                            </a:solidFill>
                            <a:latin typeface="Cambria Math" panose="02040503050406030204" pitchFamily="18" charset="0"/>
                          </a:rPr>
                        </m:ctrlPr>
                      </m:sSubPr>
                      <m:e>
                        <m:r>
                          <a:rPr lang="en-US" sz="1800" i="1">
                            <a:solidFill>
                              <a:srgbClr val="C00000"/>
                            </a:solidFill>
                            <a:latin typeface="Cambria Math"/>
                          </a:rPr>
                          <m:t>𝑜</m:t>
                        </m:r>
                      </m:e>
                      <m:sub>
                        <m:r>
                          <a:rPr lang="en-US" sz="1800" i="1">
                            <a:solidFill>
                              <a:srgbClr val="C00000"/>
                            </a:solidFill>
                            <a:latin typeface="Cambria Math"/>
                          </a:rPr>
                          <m:t>𝑠𝑟𝑐𝑃𝑜𝑟𝑡</m:t>
                        </m:r>
                      </m:sub>
                    </m:sSub>
                    <m:r>
                      <a:rPr lang="en-US" sz="1800" i="1">
                        <a:solidFill>
                          <a:srgbClr val="C00000"/>
                        </a:solidFill>
                        <a:latin typeface="Cambria Math"/>
                      </a:rPr>
                      <m:t>≤</m:t>
                    </m:r>
                    <m:r>
                      <a:rPr lang="en-US" sz="1800" i="1">
                        <a:solidFill>
                          <a:srgbClr val="C00000"/>
                        </a:solidFill>
                        <a:latin typeface="Cambria Math"/>
                      </a:rPr>
                      <m:t>𝑠𝑟𝑐𝑃𝑜𝑟𝑡</m:t>
                    </m:r>
                    <m:r>
                      <a:rPr lang="en-US" sz="1800" i="1">
                        <a:solidFill>
                          <a:srgbClr val="C00000"/>
                        </a:solidFill>
                        <a:latin typeface="Cambria Math"/>
                      </a:rPr>
                      <m:t>≤</m:t>
                    </m:r>
                    <m:r>
                      <a:rPr lang="en-US" sz="1800" i="1">
                        <a:solidFill>
                          <a:srgbClr val="C00000"/>
                        </a:solidFill>
                        <a:latin typeface="Cambria Math"/>
                      </a:rPr>
                      <m:t>h</m:t>
                    </m:r>
                    <m:sSub>
                      <m:sSubPr>
                        <m:ctrlPr>
                          <a:rPr lang="en-US" sz="1800" i="1">
                            <a:solidFill>
                              <a:srgbClr val="C00000"/>
                            </a:solidFill>
                            <a:latin typeface="Cambria Math" panose="02040503050406030204" pitchFamily="18" charset="0"/>
                          </a:rPr>
                        </m:ctrlPr>
                      </m:sSubPr>
                      <m:e>
                        <m:r>
                          <a:rPr lang="en-US" sz="1800" i="1">
                            <a:solidFill>
                              <a:srgbClr val="C00000"/>
                            </a:solidFill>
                            <a:latin typeface="Cambria Math"/>
                          </a:rPr>
                          <m:t>𝑖</m:t>
                        </m:r>
                      </m:e>
                      <m:sub>
                        <m:r>
                          <a:rPr lang="en-US" sz="1800" i="1">
                            <a:solidFill>
                              <a:srgbClr val="C00000"/>
                            </a:solidFill>
                            <a:latin typeface="Cambria Math"/>
                          </a:rPr>
                          <m:t>𝑠𝑟𝑐𝑃𝑜𝑟𝑡</m:t>
                        </m:r>
                      </m:sub>
                    </m:sSub>
                    <m:r>
                      <a:rPr lang="en-US" sz="1800" b="0" i="1" smtClean="0">
                        <a:solidFill>
                          <a:schemeClr val="tx1"/>
                        </a:solidFill>
                        <a:latin typeface="Cambria Math" panose="02040503050406030204" pitchFamily="18" charset="0"/>
                      </a:rPr>
                      <m:t>⊨</m:t>
                    </m:r>
                    <m:r>
                      <a:rPr lang="en-US" sz="1800" b="1" i="1">
                        <a:solidFill>
                          <a:schemeClr val="tx2"/>
                        </a:solidFill>
                        <a:latin typeface="Cambria Math"/>
                      </a:rPr>
                      <m:t>𝑷𝒐𝒍𝒊</m:t>
                    </m:r>
                    <m:r>
                      <a:rPr lang="en-US" sz="1800" b="1" i="1">
                        <a:solidFill>
                          <a:schemeClr val="tx2"/>
                        </a:solidFill>
                        <a:latin typeface="Cambria Math" panose="02040503050406030204" pitchFamily="18" charset="0"/>
                      </a:rPr>
                      <m:t>𝒄</m:t>
                    </m:r>
                    <m:sSub>
                      <m:sSubPr>
                        <m:ctrlPr>
                          <a:rPr lang="en-US" sz="1800" b="1" i="1">
                            <a:solidFill>
                              <a:schemeClr val="tx2"/>
                            </a:solidFill>
                            <a:latin typeface="Cambria Math" panose="02040503050406030204" pitchFamily="18" charset="0"/>
                          </a:rPr>
                        </m:ctrlPr>
                      </m:sSubPr>
                      <m:e>
                        <m:r>
                          <a:rPr lang="en-US" sz="1800" b="1" i="1">
                            <a:solidFill>
                              <a:schemeClr val="tx2"/>
                            </a:solidFill>
                            <a:latin typeface="Cambria Math" panose="02040503050406030204" pitchFamily="18" charset="0"/>
                          </a:rPr>
                          <m:t>𝒚</m:t>
                        </m:r>
                      </m:e>
                      <m:sub>
                        <m:r>
                          <a:rPr lang="en-US" sz="1800" b="1" i="1">
                            <a:solidFill>
                              <a:schemeClr val="tx2"/>
                            </a:solidFill>
                            <a:latin typeface="Cambria Math" panose="02040503050406030204" pitchFamily="18" charset="0"/>
                          </a:rPr>
                          <m:t>𝟏</m:t>
                        </m:r>
                      </m:sub>
                    </m:sSub>
                    <m:r>
                      <a:rPr lang="en-US" sz="1800" i="1">
                        <a:latin typeface="Cambria Math"/>
                      </a:rPr>
                      <m:t>∧</m:t>
                    </m:r>
                    <m:r>
                      <a:rPr lang="en-US" sz="1800" i="1">
                        <a:latin typeface="Cambria Math" panose="02040503050406030204" pitchFamily="18" charset="0"/>
                      </a:rPr>
                      <m:t>¬</m:t>
                    </m:r>
                    <m:r>
                      <a:rPr lang="en-US" sz="1800" b="1" i="1">
                        <a:solidFill>
                          <a:schemeClr val="tx2"/>
                        </a:solidFill>
                        <a:latin typeface="Cambria Math"/>
                      </a:rPr>
                      <m:t>𝑷𝒐𝒍𝒊</m:t>
                    </m:r>
                    <m:r>
                      <a:rPr lang="en-US" sz="1800" b="1" i="1">
                        <a:solidFill>
                          <a:schemeClr val="tx2"/>
                        </a:solidFill>
                        <a:latin typeface="Cambria Math" panose="02040503050406030204" pitchFamily="18" charset="0"/>
                      </a:rPr>
                      <m:t>𝒄</m:t>
                    </m:r>
                    <m:sSub>
                      <m:sSubPr>
                        <m:ctrlPr>
                          <a:rPr lang="en-US" sz="1800" b="1" i="1">
                            <a:solidFill>
                              <a:schemeClr val="tx2"/>
                            </a:solidFill>
                            <a:latin typeface="Cambria Math" panose="02040503050406030204" pitchFamily="18" charset="0"/>
                          </a:rPr>
                        </m:ctrlPr>
                      </m:sSubPr>
                      <m:e>
                        <m:r>
                          <a:rPr lang="en-US" sz="1800" b="1" i="1">
                            <a:solidFill>
                              <a:schemeClr val="tx2"/>
                            </a:solidFill>
                            <a:latin typeface="Cambria Math" panose="02040503050406030204" pitchFamily="18" charset="0"/>
                          </a:rPr>
                          <m:t>𝒚</m:t>
                        </m:r>
                      </m:e>
                      <m:sub>
                        <m:r>
                          <a:rPr lang="en-US" sz="1800" b="1" i="1">
                            <a:solidFill>
                              <a:schemeClr val="tx2"/>
                            </a:solidFill>
                            <a:latin typeface="Cambria Math" panose="02040503050406030204" pitchFamily="18" charset="0"/>
                          </a:rPr>
                          <m:t>𝟐</m:t>
                        </m:r>
                      </m:sub>
                    </m:sSub>
                  </m:oMath>
                </a14:m>
                <a:endParaRPr lang="en-US" sz="1800" dirty="0"/>
              </a:p>
              <a:p>
                <a:pPr>
                  <a:buFontTx/>
                  <a:buChar char="-"/>
                </a:pPr>
                <a:endParaRPr lang="en-US" sz="1800" dirty="0"/>
              </a:p>
              <a:p>
                <a:pPr>
                  <a:buFontTx/>
                  <a:buChar char="-"/>
                </a:pPr>
                <a:endParaRPr lang="en-US" sz="225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89781" y="1600200"/>
                <a:ext cx="8954219" cy="4955875"/>
              </a:xfrm>
              <a:blipFill rotWithShape="0">
                <a:blip r:embed="rId3"/>
                <a:stretch>
                  <a:fillRect l="-1021" t="-985" b="-493"/>
                </a:stretch>
              </a:blipFill>
            </p:spPr>
            <p:txBody>
              <a:bodyPr/>
              <a:lstStyle/>
              <a:p>
                <a:r>
                  <a:rPr lang="en-US">
                    <a:noFill/>
                  </a:rPr>
                  <a:t> </a:t>
                </a:r>
              </a:p>
            </p:txBody>
          </p:sp>
        </mc:Fallback>
      </mc:AlternateContent>
    </p:spTree>
    <p:extLst>
      <p:ext uri="{BB962C8B-B14F-4D97-AF65-F5344CB8AC3E}">
        <p14:creationId xmlns:p14="http://schemas.microsoft.com/office/powerpoint/2010/main" val="295895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1" b="1" dirty="0">
                <a:solidFill>
                  <a:schemeClr val="tx2">
                    <a:lumMod val="60000"/>
                    <a:lumOff val="40000"/>
                  </a:schemeClr>
                </a:solidFill>
                <a:effectLst>
                  <a:outerShdw blurRad="38100" dist="38100" dir="2700000" algn="tl">
                    <a:srgbClr val="000000">
                      <a:alpha val="43137"/>
                    </a:srgbClr>
                  </a:outerShdw>
                </a:effectLst>
              </a:rPr>
              <a:t>All-BVSAT</a:t>
            </a:r>
            <a:r>
              <a:rPr lang="en-US" sz="2701" b="1" dirty="0" smtClean="0">
                <a:solidFill>
                  <a:schemeClr val="tx2">
                    <a:lumMod val="60000"/>
                    <a:lumOff val="40000"/>
                  </a:schemeClr>
                </a:solidFill>
                <a:effectLst>
                  <a:outerShdw blurRad="38100" dist="38100" dir="2700000" algn="tl">
                    <a:srgbClr val="000000">
                      <a:alpha val="43137"/>
                    </a:srgbClr>
                  </a:outerShdw>
                </a:effectLst>
              </a:rPr>
              <a:t>: A compact model enumeration</a:t>
            </a:r>
            <a:endParaRPr lang="en-US" sz="2701" b="1" dirty="0">
              <a:solidFill>
                <a:schemeClr val="tx2">
                  <a:lumMod val="60000"/>
                  <a:lumOff val="40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525963"/>
              </a:xfrm>
            </p:spPr>
            <p:txBody>
              <a:bodyPr>
                <a:normAutofit/>
              </a:bodyPr>
              <a:lstStyle/>
              <a:p>
                <a:pPr marL="0" indent="0">
                  <a:buNone/>
                </a:pPr>
                <a:r>
                  <a:rPr lang="en-US" sz="2400" dirty="0" smtClean="0"/>
                  <a:t>Maximize bounds:</a:t>
                </a:r>
                <a:r>
                  <a:rPr lang="en-US" sz="2400" i="1" dirty="0" smtClean="0">
                    <a:solidFill>
                      <a:schemeClr val="tx1"/>
                    </a:solidFill>
                    <a:latin typeface="Cambria Math"/>
                  </a:rPr>
                  <a:t/>
                </a:r>
                <a:br>
                  <a:rPr lang="en-US" sz="2400" i="1" dirty="0" smtClean="0">
                    <a:solidFill>
                      <a:schemeClr val="tx1"/>
                    </a:solidFill>
                    <a:latin typeface="Cambria Math"/>
                  </a:rPr>
                </a:br>
                <a:r>
                  <a:rPr lang="en-US" sz="2400" i="1" dirty="0" smtClean="0">
                    <a:solidFill>
                      <a:schemeClr val="tx1"/>
                    </a:solidFill>
                    <a:latin typeface="Cambria Math"/>
                  </a:rPr>
                  <a:t>		 </a:t>
                </a:r>
                <a14:m>
                  <m:oMath xmlns:m="http://schemas.openxmlformats.org/officeDocument/2006/math">
                    <m:m>
                      <m:mPr>
                        <m:mcs>
                          <m:mc>
                            <m:mcPr>
                              <m:count m:val="3"/>
                              <m:mcJc m:val="center"/>
                            </m:mcPr>
                          </m:mc>
                        </m:mcs>
                        <m:ctrlPr>
                          <a:rPr lang="en-US" sz="2400" b="0" i="1" smtClean="0">
                            <a:solidFill>
                              <a:schemeClr val="tx1"/>
                            </a:solidFill>
                            <a:latin typeface="Cambria Math" panose="02040503050406030204" pitchFamily="18" charset="0"/>
                          </a:rPr>
                        </m:ctrlPr>
                      </m:mPr>
                      <m:mr>
                        <m:e>
                          <m:eqArr>
                            <m:eqArrPr>
                              <m:ctrlPr>
                                <a:rPr lang="en-US" sz="2400" i="1">
                                  <a:latin typeface="Cambria Math" panose="02040503050406030204" pitchFamily="18" charset="0"/>
                                </a:rPr>
                              </m:ctrlPr>
                            </m:eqArrPr>
                            <m:e>
                              <m:r>
                                <a:rPr lang="en-US" sz="2400" i="1">
                                  <a:latin typeface="Cambria Math"/>
                                </a:rPr>
                                <m:t>𝑙</m:t>
                              </m:r>
                              <m:sSub>
                                <m:sSubPr>
                                  <m:ctrlPr>
                                    <a:rPr lang="en-US" sz="2400" i="1">
                                      <a:latin typeface="Cambria Math" panose="02040503050406030204" pitchFamily="18" charset="0"/>
                                    </a:rPr>
                                  </m:ctrlPr>
                                </m:sSubPr>
                                <m:e>
                                  <m:r>
                                    <a:rPr lang="en-US" sz="2400" i="1">
                                      <a:latin typeface="Cambria Math"/>
                                    </a:rPr>
                                    <m:t>𝑜</m:t>
                                  </m:r>
                                </m:e>
                                <m:sub>
                                  <m:r>
                                    <a:rPr lang="en-US" sz="2400" i="1">
                                      <a:latin typeface="Cambria Math"/>
                                    </a:rPr>
                                    <m:t>𝑠𝑟𝑐𝐼𝑝</m:t>
                                  </m:r>
                                </m:sub>
                              </m:sSub>
                              <m:r>
                                <a:rPr lang="en-US" sz="2400" i="1">
                                  <a:latin typeface="Cambria Math"/>
                                </a:rPr>
                                <m:t>≤</m:t>
                              </m:r>
                              <m:r>
                                <a:rPr lang="en-US" sz="2400" i="1">
                                  <a:latin typeface="Cambria Math"/>
                                </a:rPr>
                                <m:t>𝑠𝑟𝑐𝐼𝑝</m:t>
                              </m:r>
                              <m:r>
                                <a:rPr lang="en-US" sz="2400" i="1">
                                  <a:latin typeface="Cambria Math"/>
                                </a:rPr>
                                <m:t>≤</m:t>
                              </m:r>
                              <m:r>
                                <a:rPr lang="en-US" sz="2400" i="1">
                                  <a:latin typeface="Cambria Math"/>
                                </a:rPr>
                                <m:t>h</m:t>
                              </m:r>
                              <m:sSub>
                                <m:sSubPr>
                                  <m:ctrlPr>
                                    <a:rPr lang="en-US" sz="2400" i="1">
                                      <a:latin typeface="Cambria Math" panose="02040503050406030204" pitchFamily="18" charset="0"/>
                                    </a:rPr>
                                  </m:ctrlPr>
                                </m:sSubPr>
                                <m:e>
                                  <m:r>
                                    <a:rPr lang="en-US" sz="2400" i="1">
                                      <a:latin typeface="Cambria Math"/>
                                    </a:rPr>
                                    <m:t>𝑖</m:t>
                                  </m:r>
                                </m:e>
                                <m:sub>
                                  <m:r>
                                    <a:rPr lang="en-US" sz="2400" i="1">
                                      <a:latin typeface="Cambria Math"/>
                                    </a:rPr>
                                    <m:t>𝑠𝑟𝑐𝐼𝑝</m:t>
                                  </m:r>
                                </m:sub>
                              </m:sSub>
                              <m:r>
                                <a:rPr lang="en-US" sz="2400" i="1">
                                  <a:latin typeface="Cambria Math"/>
                                </a:rPr>
                                <m:t>∧</m:t>
                              </m:r>
                            </m:e>
                            <m:e>
                              <m:r>
                                <a:rPr lang="en-US" sz="2400" i="1">
                                  <a:latin typeface="Cambria Math"/>
                                </a:rPr>
                                <m:t>𝑙</m:t>
                              </m:r>
                              <m:sSub>
                                <m:sSubPr>
                                  <m:ctrlPr>
                                    <a:rPr lang="en-US" sz="2400" i="1">
                                      <a:latin typeface="Cambria Math" panose="02040503050406030204" pitchFamily="18" charset="0"/>
                                    </a:rPr>
                                  </m:ctrlPr>
                                </m:sSubPr>
                                <m:e>
                                  <m:r>
                                    <a:rPr lang="en-US" sz="2400" i="1">
                                      <a:latin typeface="Cambria Math"/>
                                    </a:rPr>
                                    <m:t>𝑜</m:t>
                                  </m:r>
                                </m:e>
                                <m:sub>
                                  <m:r>
                                    <a:rPr lang="en-US" sz="2400" i="1">
                                      <a:latin typeface="Cambria Math"/>
                                    </a:rPr>
                                    <m:t>𝑠𝑟𝑐𝑃𝑜𝑟𝑡</m:t>
                                  </m:r>
                                </m:sub>
                              </m:sSub>
                              <m:r>
                                <a:rPr lang="en-US" sz="2400" i="1">
                                  <a:latin typeface="Cambria Math"/>
                                </a:rPr>
                                <m:t>≤</m:t>
                              </m:r>
                              <m:r>
                                <a:rPr lang="en-US" sz="2400" i="1">
                                  <a:latin typeface="Cambria Math"/>
                                </a:rPr>
                                <m:t>𝑠𝑟𝑐𝑃𝑜𝑟𝑡</m:t>
                              </m:r>
                              <m:r>
                                <a:rPr lang="en-US" sz="2400" i="1">
                                  <a:latin typeface="Cambria Math"/>
                                </a:rPr>
                                <m:t>≤</m:t>
                              </m:r>
                              <m:r>
                                <a:rPr lang="en-US" sz="2400" i="1">
                                  <a:latin typeface="Cambria Math"/>
                                </a:rPr>
                                <m:t>h</m:t>
                              </m:r>
                              <m:sSub>
                                <m:sSubPr>
                                  <m:ctrlPr>
                                    <a:rPr lang="en-US" sz="2400" i="1">
                                      <a:latin typeface="Cambria Math" panose="02040503050406030204" pitchFamily="18" charset="0"/>
                                    </a:rPr>
                                  </m:ctrlPr>
                                </m:sSubPr>
                                <m:e>
                                  <m:r>
                                    <a:rPr lang="en-US" sz="2400" i="1">
                                      <a:latin typeface="Cambria Math"/>
                                    </a:rPr>
                                    <m:t>𝑖</m:t>
                                  </m:r>
                                </m:e>
                                <m:sub>
                                  <m:r>
                                    <a:rPr lang="en-US" sz="2400" i="1">
                                      <a:latin typeface="Cambria Math"/>
                                    </a:rPr>
                                    <m:t>𝑠𝑟𝑐𝑃𝑜𝑟𝑡</m:t>
                                  </m:r>
                                </m:sub>
                              </m:sSub>
                              <m:r>
                                <a:rPr lang="en-US" sz="2400" i="1">
                                  <a:latin typeface="Cambria Math"/>
                                </a:rPr>
                                <m:t>∧</m:t>
                              </m:r>
                            </m:e>
                            <m:e>
                              <m:r>
                                <a:rPr lang="en-US" sz="2400" i="1">
                                  <a:latin typeface="Cambria Math"/>
                                </a:rPr>
                                <m:t>𝑙</m:t>
                              </m:r>
                              <m:sSub>
                                <m:sSubPr>
                                  <m:ctrlPr>
                                    <a:rPr lang="en-US" sz="2400" i="1">
                                      <a:latin typeface="Cambria Math" panose="02040503050406030204" pitchFamily="18" charset="0"/>
                                    </a:rPr>
                                  </m:ctrlPr>
                                </m:sSubPr>
                                <m:e>
                                  <m:r>
                                    <a:rPr lang="en-US" sz="2400" i="1">
                                      <a:latin typeface="Cambria Math"/>
                                    </a:rPr>
                                    <m:t>𝑜</m:t>
                                  </m:r>
                                </m:e>
                                <m:sub>
                                  <m:r>
                                    <a:rPr lang="en-US" sz="2400" i="1">
                                      <a:latin typeface="Cambria Math" panose="02040503050406030204" pitchFamily="18" charset="0"/>
                                    </a:rPr>
                                    <m:t>𝑑𝑠𝑡</m:t>
                                  </m:r>
                                  <m:r>
                                    <a:rPr lang="en-US" sz="2400" i="1">
                                      <a:latin typeface="Cambria Math"/>
                                    </a:rPr>
                                    <m:t>𝐼𝑝</m:t>
                                  </m:r>
                                </m:sub>
                              </m:sSub>
                              <m:r>
                                <a:rPr lang="en-US" sz="2400" i="1">
                                  <a:latin typeface="Cambria Math"/>
                                </a:rPr>
                                <m:t>≤</m:t>
                              </m:r>
                              <m:r>
                                <a:rPr lang="en-US" sz="2400" i="1">
                                  <a:latin typeface="Cambria Math" panose="02040503050406030204" pitchFamily="18" charset="0"/>
                                </a:rPr>
                                <m:t>𝑑𝑠𝑡</m:t>
                              </m:r>
                              <m:r>
                                <a:rPr lang="en-US" sz="2400" i="1">
                                  <a:latin typeface="Cambria Math"/>
                                </a:rPr>
                                <m:t>𝐼𝑝</m:t>
                              </m:r>
                              <m:r>
                                <a:rPr lang="en-US" sz="2400" i="1">
                                  <a:latin typeface="Cambria Math"/>
                                </a:rPr>
                                <m:t>≤</m:t>
                              </m:r>
                              <m:r>
                                <a:rPr lang="en-US" sz="2400" i="1">
                                  <a:latin typeface="Cambria Math"/>
                                </a:rPr>
                                <m:t>h</m:t>
                              </m:r>
                              <m:sSub>
                                <m:sSubPr>
                                  <m:ctrlPr>
                                    <a:rPr lang="en-US" sz="2400" i="1">
                                      <a:latin typeface="Cambria Math" panose="02040503050406030204" pitchFamily="18" charset="0"/>
                                    </a:rPr>
                                  </m:ctrlPr>
                                </m:sSubPr>
                                <m:e>
                                  <m:r>
                                    <a:rPr lang="en-US" sz="2400" i="1">
                                      <a:latin typeface="Cambria Math"/>
                                    </a:rPr>
                                    <m:t>𝑖</m:t>
                                  </m:r>
                                </m:e>
                                <m:sub>
                                  <m:r>
                                    <a:rPr lang="en-US" sz="2400" i="1">
                                      <a:latin typeface="Cambria Math" panose="02040503050406030204" pitchFamily="18" charset="0"/>
                                    </a:rPr>
                                    <m:t>𝑑𝑠𝑡</m:t>
                                  </m:r>
                                  <m:r>
                                    <a:rPr lang="en-US" sz="2400" i="1">
                                      <a:latin typeface="Cambria Math"/>
                                    </a:rPr>
                                    <m:t>𝐼𝑝</m:t>
                                  </m:r>
                                </m:sub>
                              </m:sSub>
                            </m:e>
                          </m:eqArr>
                        </m:e>
                        <m:e>
                          <m:r>
                            <a:rPr lang="en-US" sz="2400" b="0" i="1" smtClean="0">
                              <a:solidFill>
                                <a:schemeClr val="tx1"/>
                              </a:solidFill>
                              <a:latin typeface="Cambria Math" panose="02040503050406030204" pitchFamily="18" charset="0"/>
                            </a:rPr>
                            <m:t>⊨</m:t>
                          </m:r>
                        </m:e>
                        <m:e>
                          <m:r>
                            <a:rPr lang="en-US" sz="2400" b="1" i="1">
                              <a:solidFill>
                                <a:schemeClr val="tx2"/>
                              </a:solidFill>
                              <a:latin typeface="Cambria Math"/>
                            </a:rPr>
                            <m:t>𝑷𝒐𝒍𝒊</m:t>
                          </m:r>
                          <m:r>
                            <a:rPr lang="en-US" sz="2400" b="1" i="1">
                              <a:solidFill>
                                <a:schemeClr val="tx2"/>
                              </a:solidFill>
                              <a:latin typeface="Cambria Math" panose="02040503050406030204" pitchFamily="18" charset="0"/>
                            </a:rPr>
                            <m:t>𝒄</m:t>
                          </m:r>
                          <m:sSub>
                            <m:sSubPr>
                              <m:ctrlPr>
                                <a:rPr lang="en-US" sz="2400" b="1" i="1">
                                  <a:solidFill>
                                    <a:schemeClr val="tx2"/>
                                  </a:solidFill>
                                  <a:latin typeface="Cambria Math" panose="02040503050406030204" pitchFamily="18" charset="0"/>
                                </a:rPr>
                              </m:ctrlPr>
                            </m:sSubPr>
                            <m:e>
                              <m:r>
                                <a:rPr lang="en-US" sz="2400" b="1" i="1">
                                  <a:solidFill>
                                    <a:schemeClr val="tx2"/>
                                  </a:solidFill>
                                  <a:latin typeface="Cambria Math" panose="02040503050406030204" pitchFamily="18" charset="0"/>
                                </a:rPr>
                                <m:t>𝒚</m:t>
                              </m:r>
                            </m:e>
                            <m:sub>
                              <m:r>
                                <a:rPr lang="en-US" sz="2400" b="1" i="1">
                                  <a:solidFill>
                                    <a:schemeClr val="tx2"/>
                                  </a:solidFill>
                                  <a:latin typeface="Cambria Math" panose="02040503050406030204" pitchFamily="18" charset="0"/>
                                </a:rPr>
                                <m:t>𝟏</m:t>
                              </m:r>
                            </m:sub>
                          </m:sSub>
                          <m:r>
                            <a:rPr lang="en-US" sz="2400" i="1">
                              <a:latin typeface="Cambria Math"/>
                            </a:rPr>
                            <m:t>∧</m:t>
                          </m:r>
                          <m:r>
                            <a:rPr lang="en-US" sz="2400" i="1">
                              <a:latin typeface="Cambria Math" panose="02040503050406030204" pitchFamily="18" charset="0"/>
                            </a:rPr>
                            <m:t>¬</m:t>
                          </m:r>
                          <m:r>
                            <a:rPr lang="en-US" sz="2400" b="1" i="1">
                              <a:solidFill>
                                <a:schemeClr val="tx2"/>
                              </a:solidFill>
                              <a:latin typeface="Cambria Math"/>
                            </a:rPr>
                            <m:t>𝑷𝒐𝒍𝒊</m:t>
                          </m:r>
                          <m:r>
                            <a:rPr lang="en-US" sz="2400" b="1" i="1">
                              <a:solidFill>
                                <a:schemeClr val="tx2"/>
                              </a:solidFill>
                              <a:latin typeface="Cambria Math" panose="02040503050406030204" pitchFamily="18" charset="0"/>
                            </a:rPr>
                            <m:t>𝒄</m:t>
                          </m:r>
                          <m:sSub>
                            <m:sSubPr>
                              <m:ctrlPr>
                                <a:rPr lang="en-US" sz="2400" b="1" i="1">
                                  <a:solidFill>
                                    <a:schemeClr val="tx2"/>
                                  </a:solidFill>
                                  <a:latin typeface="Cambria Math" panose="02040503050406030204" pitchFamily="18" charset="0"/>
                                </a:rPr>
                              </m:ctrlPr>
                            </m:sSubPr>
                            <m:e>
                              <m:r>
                                <a:rPr lang="en-US" sz="2400" b="1" i="1">
                                  <a:solidFill>
                                    <a:schemeClr val="tx2"/>
                                  </a:solidFill>
                                  <a:latin typeface="Cambria Math" panose="02040503050406030204" pitchFamily="18" charset="0"/>
                                </a:rPr>
                                <m:t>𝒚</m:t>
                              </m:r>
                            </m:e>
                            <m:sub>
                              <m:r>
                                <a:rPr lang="en-US" sz="2400" b="1" i="1">
                                  <a:solidFill>
                                    <a:schemeClr val="tx2"/>
                                  </a:solidFill>
                                  <a:latin typeface="Cambria Math" panose="02040503050406030204" pitchFamily="18" charset="0"/>
                                </a:rPr>
                                <m:t>𝟐</m:t>
                              </m:r>
                            </m:sub>
                          </m:sSub>
                        </m:e>
                      </m:mr>
                    </m:m>
                  </m:oMath>
                </a14:m>
                <a:r>
                  <a:rPr lang="en-US" sz="2400" i="1" dirty="0" smtClean="0">
                    <a:solidFill>
                      <a:schemeClr val="tx1"/>
                    </a:solidFill>
                    <a:latin typeface="Cambria Math"/>
                  </a:rPr>
                  <a:t/>
                </a:r>
                <a:br>
                  <a:rPr lang="en-US" sz="2400" i="1" dirty="0" smtClean="0">
                    <a:solidFill>
                      <a:schemeClr val="tx1"/>
                    </a:solidFill>
                    <a:latin typeface="Cambria Math"/>
                  </a:rPr>
                </a:br>
                <a:r>
                  <a:rPr lang="en-US" sz="2400" i="1" dirty="0" smtClean="0">
                    <a:solidFill>
                      <a:schemeClr val="tx1"/>
                    </a:solidFill>
                    <a:latin typeface="Cambria Math"/>
                  </a:rPr>
                  <a:t>		</a:t>
                </a:r>
                <a14:m>
                  <m:oMath xmlns:m="http://schemas.openxmlformats.org/officeDocument/2006/math">
                    <m:r>
                      <a:rPr lang="en-US" sz="2400" b="0" i="1" smtClean="0">
                        <a:latin typeface="Cambria Math" panose="02040503050406030204" pitchFamily="18" charset="0"/>
                      </a:rPr>
                      <m:t> </m:t>
                    </m:r>
                  </m:oMath>
                </a14:m>
                <a:endParaRPr lang="en-US" sz="2400" dirty="0" smtClean="0"/>
              </a:p>
              <a:p>
                <a:pPr marL="0" indent="0">
                  <a:buNone/>
                </a:pPr>
                <a:endParaRPr lang="en-US" sz="2251" dirty="0" smtClean="0"/>
              </a:p>
              <a:p>
                <a:pPr>
                  <a:buFontTx/>
                  <a:buChar char="-"/>
                </a:pPr>
                <a:endParaRPr lang="en-US" sz="2251" dirty="0" smtClean="0"/>
              </a:p>
              <a:p>
                <a:pPr>
                  <a:buFontTx/>
                  <a:buChar char="-"/>
                </a:pPr>
                <a:endParaRPr lang="en-US" sz="2251" dirty="0"/>
              </a:p>
              <a:p>
                <a:pPr marL="0" indent="0">
                  <a:buNone/>
                </a:pPr>
                <a:r>
                  <a:rPr lang="en-US" sz="2400" dirty="0" smtClean="0"/>
                  <a:t>Result is a </a:t>
                </a:r>
                <a:r>
                  <a:rPr lang="en-US" sz="2400" i="1" dirty="0" smtClean="0"/>
                  <a:t>cube:</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525963"/>
              </a:xfrm>
              <a:blipFill rotWithShape="0">
                <a:blip r:embed="rId3"/>
                <a:stretch>
                  <a:fillRect l="-1111" t="-1078"/>
                </a:stretch>
              </a:blipFill>
            </p:spPr>
            <p:txBody>
              <a:bodyPr/>
              <a:lstStyle/>
              <a:p>
                <a:r>
                  <a:rPr lang="en-US">
                    <a:noFill/>
                  </a:rPr>
                  <a:t> </a:t>
                </a:r>
              </a:p>
            </p:txBody>
          </p:sp>
        </mc:Fallback>
      </mc:AlternateContent>
      <p:sp>
        <p:nvSpPr>
          <p:cNvPr id="4" name="Cube 3"/>
          <p:cNvSpPr/>
          <p:nvPr/>
        </p:nvSpPr>
        <p:spPr>
          <a:xfrm>
            <a:off x="4072128" y="4352544"/>
            <a:ext cx="1816608" cy="16824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89120" y="6159167"/>
            <a:ext cx="684803" cy="369332"/>
          </a:xfrm>
          <a:prstGeom prst="rect">
            <a:avLst/>
          </a:prstGeom>
          <a:noFill/>
        </p:spPr>
        <p:txBody>
          <a:bodyPr wrap="none" rtlCol="0">
            <a:spAutoFit/>
          </a:bodyPr>
          <a:lstStyle/>
          <a:p>
            <a:r>
              <a:rPr lang="en-US" dirty="0" err="1" smtClean="0"/>
              <a:t>srcIp</a:t>
            </a:r>
            <a:endParaRPr lang="en-US" dirty="0"/>
          </a:p>
        </p:txBody>
      </p:sp>
      <p:cxnSp>
        <p:nvCxnSpPr>
          <p:cNvPr id="7" name="Straight Arrow Connector 6"/>
          <p:cNvCxnSpPr/>
          <p:nvPr/>
        </p:nvCxnSpPr>
        <p:spPr>
          <a:xfrm>
            <a:off x="4072128" y="6159167"/>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489391" y="5716208"/>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14943" y="5859712"/>
            <a:ext cx="915635" cy="369332"/>
          </a:xfrm>
          <a:prstGeom prst="rect">
            <a:avLst/>
          </a:prstGeom>
          <a:noFill/>
        </p:spPr>
        <p:txBody>
          <a:bodyPr wrap="none" rtlCol="0">
            <a:spAutoFit/>
          </a:bodyPr>
          <a:lstStyle/>
          <a:p>
            <a:r>
              <a:rPr lang="en-US" dirty="0" err="1" smtClean="0"/>
              <a:t>srcPort</a:t>
            </a:r>
            <a:endParaRPr lang="en-US" dirty="0"/>
          </a:p>
        </p:txBody>
      </p:sp>
      <p:cxnSp>
        <p:nvCxnSpPr>
          <p:cNvPr id="11" name="Straight Arrow Connector 10"/>
          <p:cNvCxnSpPr/>
          <p:nvPr/>
        </p:nvCxnSpPr>
        <p:spPr>
          <a:xfrm flipH="1" flipV="1">
            <a:off x="5992254" y="4369797"/>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72760" y="4793706"/>
            <a:ext cx="684803" cy="369332"/>
          </a:xfrm>
          <a:prstGeom prst="rect">
            <a:avLst/>
          </a:prstGeom>
          <a:noFill/>
        </p:spPr>
        <p:txBody>
          <a:bodyPr wrap="none" rtlCol="0">
            <a:spAutoFit/>
          </a:bodyPr>
          <a:lstStyle/>
          <a:p>
            <a:r>
              <a:rPr lang="en-US" dirty="0" err="1" smtClean="0"/>
              <a:t>dstIp</a:t>
            </a:r>
            <a:endParaRPr lang="en-US" dirty="0"/>
          </a:p>
        </p:txBody>
      </p:sp>
    </p:spTree>
    <p:extLst>
      <p:ext uri="{BB962C8B-B14F-4D97-AF65-F5344CB8AC3E}">
        <p14:creationId xmlns:p14="http://schemas.microsoft.com/office/powerpoint/2010/main" val="1899529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1" b="1" dirty="0">
                <a:solidFill>
                  <a:schemeClr val="tx2">
                    <a:lumMod val="60000"/>
                    <a:lumOff val="40000"/>
                  </a:schemeClr>
                </a:solidFill>
                <a:effectLst>
                  <a:outerShdw blurRad="38100" dist="38100" dir="2700000" algn="tl">
                    <a:srgbClr val="000000">
                      <a:alpha val="43137"/>
                    </a:srgbClr>
                  </a:outerShdw>
                </a:effectLst>
              </a:rPr>
              <a:t>All-BVSAT</a:t>
            </a:r>
            <a:r>
              <a:rPr lang="en-US" sz="2701" b="1" dirty="0" smtClean="0">
                <a:solidFill>
                  <a:schemeClr val="tx2">
                    <a:lumMod val="60000"/>
                    <a:lumOff val="40000"/>
                  </a:schemeClr>
                </a:solidFill>
                <a:effectLst>
                  <a:outerShdw blurRad="38100" dist="38100" dir="2700000" algn="tl">
                    <a:srgbClr val="000000">
                      <a:alpha val="43137"/>
                    </a:srgbClr>
                  </a:outerShdw>
                </a:effectLst>
              </a:rPr>
              <a:t>: A compact model enumeration</a:t>
            </a:r>
            <a:endParaRPr lang="en-US" sz="2701" b="1" dirty="0">
              <a:solidFill>
                <a:schemeClr val="tx2">
                  <a:lumMod val="60000"/>
                  <a:lumOff val="40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686800" cy="5398008"/>
              </a:xfrm>
            </p:spPr>
            <p:txBody>
              <a:bodyPr>
                <a:normAutofit fontScale="62500" lnSpcReduction="20000"/>
              </a:bodyPr>
              <a:lstStyle/>
              <a:p>
                <a:pPr marL="0" indent="0">
                  <a:buNone/>
                </a:pPr>
                <a:r>
                  <a:rPr lang="en-US" sz="3800" dirty="0" smtClean="0"/>
                  <a:t>More succinct: </a:t>
                </a:r>
                <a:r>
                  <a:rPr lang="en-US" sz="3800" dirty="0"/>
                  <a:t>Maximize </a:t>
                </a:r>
                <a:r>
                  <a:rPr lang="en-US" sz="3800" i="1" dirty="0">
                    <a:solidFill>
                      <a:srgbClr val="C00000"/>
                    </a:solidFill>
                  </a:rPr>
                  <a:t>multiple</a:t>
                </a:r>
                <a:r>
                  <a:rPr lang="en-US" sz="3800" dirty="0">
                    <a:solidFill>
                      <a:srgbClr val="C00000"/>
                    </a:solidFill>
                  </a:rPr>
                  <a:t> </a:t>
                </a:r>
                <a:r>
                  <a:rPr lang="en-US" sz="3800" dirty="0" smtClean="0"/>
                  <a:t>bounds</a:t>
                </a:r>
              </a:p>
              <a:p>
                <a:pPr marL="0" indent="0">
                  <a:buNone/>
                </a:pPr>
                <a:r>
                  <a:rPr lang="en-US" sz="2400" i="1" dirty="0" smtClean="0">
                    <a:solidFill>
                      <a:schemeClr val="tx1"/>
                    </a:solidFill>
                    <a:latin typeface="Cambria Math"/>
                  </a:rPr>
                  <a:t/>
                </a:r>
                <a:br>
                  <a:rPr lang="en-US" sz="2400" i="1" dirty="0" smtClean="0">
                    <a:solidFill>
                      <a:schemeClr val="tx1"/>
                    </a:solidFill>
                    <a:latin typeface="Cambria Math"/>
                  </a:rPr>
                </a:br>
                <a:r>
                  <a:rPr lang="en-US" sz="2400" i="1" dirty="0" smtClean="0">
                    <a:solidFill>
                      <a:schemeClr val="tx1"/>
                    </a:solidFill>
                    <a:latin typeface="Cambria Math"/>
                  </a:rPr>
                  <a:t>		</a:t>
                </a:r>
                <a:br>
                  <a:rPr lang="en-US" sz="2400" i="1" dirty="0" smtClean="0">
                    <a:solidFill>
                      <a:schemeClr val="tx1"/>
                    </a:solidFill>
                    <a:latin typeface="Cambria Math"/>
                  </a:rPr>
                </a:br>
                <a14:m>
                  <m:oMath xmlns:m="http://schemas.openxmlformats.org/officeDocument/2006/math">
                    <m:m>
                      <m:mPr>
                        <m:mcs>
                          <m:mc>
                            <m:mcPr>
                              <m:count m:val="3"/>
                              <m:mcJc m:val="center"/>
                            </m:mcPr>
                          </m:mc>
                        </m:mcs>
                        <m:ctrlPr>
                          <a:rPr lang="en-US" sz="4000" i="1">
                            <a:latin typeface="Cambria Math" panose="02040503050406030204" pitchFamily="18" charset="0"/>
                          </a:rPr>
                        </m:ctrlPr>
                      </m:mPr>
                      <m:mr>
                        <m:e>
                          <m:eqArr>
                            <m:eqArrPr>
                              <m:ctrlPr>
                                <a:rPr lang="en-US" sz="4000" i="1" dirty="0">
                                  <a:latin typeface="Cambria Math" panose="02040503050406030204" pitchFamily="18" charset="0"/>
                                </a:rPr>
                              </m:ctrlPr>
                            </m:eqArrPr>
                            <m:e>
                              <m:r>
                                <m:rPr>
                                  <m:nor/>
                                </m:rPr>
                                <a:rPr lang="en-US" sz="4000" dirty="0"/>
                                <m:t>(</m:t>
                              </m:r>
                              <m:r>
                                <a:rPr lang="en-US" sz="4000" i="1">
                                  <a:latin typeface="Cambria Math" panose="02040503050406030204" pitchFamily="18" charset="0"/>
                                </a:rPr>
                                <m:t>𝑙</m:t>
                              </m:r>
                              <m:sSub>
                                <m:sSubPr>
                                  <m:ctrlPr>
                                    <a:rPr lang="en-US" sz="4000" i="1">
                                      <a:latin typeface="Cambria Math" panose="02040503050406030204" pitchFamily="18" charset="0"/>
                                    </a:rPr>
                                  </m:ctrlPr>
                                </m:sSubPr>
                                <m:e>
                                  <m:r>
                                    <a:rPr lang="en-US" sz="4000" i="1">
                                      <a:latin typeface="Cambria Math" panose="02040503050406030204" pitchFamily="18" charset="0"/>
                                    </a:rPr>
                                    <m:t>𝑜</m:t>
                                  </m:r>
                                </m:e>
                                <m:sub>
                                  <m:r>
                                    <a:rPr lang="en-US" sz="4000" i="1">
                                      <a:latin typeface="Cambria Math" panose="02040503050406030204" pitchFamily="18" charset="0"/>
                                    </a:rPr>
                                    <m:t>1</m:t>
                                  </m:r>
                                </m:sub>
                              </m:sSub>
                              <m:r>
                                <a:rPr lang="en-US" sz="4000" i="1">
                                  <a:latin typeface="Cambria Math"/>
                                </a:rPr>
                                <m:t>≤</m:t>
                              </m:r>
                              <m:r>
                                <a:rPr lang="en-US" sz="4000" i="1">
                                  <a:latin typeface="Cambria Math"/>
                                </a:rPr>
                                <m:t>𝑠𝑟𝑐𝐼𝑝</m:t>
                              </m:r>
                              <m:r>
                                <a:rPr lang="en-US" sz="4000" i="1">
                                  <a:latin typeface="Cambria Math"/>
                                </a:rPr>
                                <m:t>≤</m:t>
                              </m:r>
                              <m:r>
                                <a:rPr lang="en-US" sz="4000" i="1">
                                  <a:latin typeface="Cambria Math"/>
                                </a:rPr>
                                <m:t>h</m:t>
                              </m:r>
                              <m:sSub>
                                <m:sSubPr>
                                  <m:ctrlPr>
                                    <a:rPr lang="en-US" sz="4000" i="1">
                                      <a:latin typeface="Cambria Math" panose="02040503050406030204" pitchFamily="18" charset="0"/>
                                    </a:rPr>
                                  </m:ctrlPr>
                                </m:sSubPr>
                                <m:e>
                                  <m:r>
                                    <a:rPr lang="en-US" sz="4000" i="1">
                                      <a:latin typeface="Cambria Math" panose="02040503050406030204" pitchFamily="18" charset="0"/>
                                    </a:rPr>
                                    <m:t>𝑖</m:t>
                                  </m:r>
                                </m:e>
                                <m:sub>
                                  <m:r>
                                    <a:rPr lang="en-US" sz="4000" i="1">
                                      <a:latin typeface="Cambria Math" panose="02040503050406030204" pitchFamily="18" charset="0"/>
                                    </a:rPr>
                                    <m:t>2</m:t>
                                  </m:r>
                                </m:sub>
                              </m:sSub>
                              <m:r>
                                <a:rPr lang="en-US" sz="4000" i="1">
                                  <a:latin typeface="Cambria Math" panose="02040503050406030204" pitchFamily="18" charset="0"/>
                                </a:rPr>
                                <m:t>∨</m:t>
                              </m:r>
                              <m:r>
                                <a:rPr lang="en-US" sz="4000" i="1">
                                  <a:solidFill>
                                    <a:srgbClr val="C00000"/>
                                  </a:solidFill>
                                  <a:latin typeface="Cambria Math"/>
                                </a:rPr>
                                <m:t>𝑙</m:t>
                              </m:r>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𝑜</m:t>
                                  </m:r>
                                </m:e>
                                <m:sub>
                                  <m:r>
                                    <a:rPr lang="en-US" sz="4000" i="1">
                                      <a:solidFill>
                                        <a:srgbClr val="C00000"/>
                                      </a:solidFill>
                                      <a:latin typeface="Cambria Math" panose="02040503050406030204" pitchFamily="18" charset="0"/>
                                    </a:rPr>
                                    <m:t>2</m:t>
                                  </m:r>
                                </m:sub>
                              </m:sSub>
                              <m:r>
                                <a:rPr lang="en-US" sz="4000" i="1">
                                  <a:solidFill>
                                    <a:srgbClr val="C00000"/>
                                  </a:solidFill>
                                  <a:latin typeface="Cambria Math"/>
                                </a:rPr>
                                <m:t>≤</m:t>
                              </m:r>
                              <m:r>
                                <a:rPr lang="en-US" sz="4000" i="1">
                                  <a:solidFill>
                                    <a:srgbClr val="C00000"/>
                                  </a:solidFill>
                                  <a:latin typeface="Cambria Math"/>
                                </a:rPr>
                                <m:t>𝑠𝑟𝑐𝐼𝑝</m:t>
                              </m:r>
                              <m:r>
                                <a:rPr lang="en-US" sz="4000" i="1">
                                  <a:solidFill>
                                    <a:srgbClr val="C00000"/>
                                  </a:solidFill>
                                  <a:latin typeface="Cambria Math"/>
                                </a:rPr>
                                <m:t>≤</m:t>
                              </m:r>
                              <m:r>
                                <a:rPr lang="en-US" sz="4000" i="1">
                                  <a:solidFill>
                                    <a:srgbClr val="C00000"/>
                                  </a:solidFill>
                                  <a:latin typeface="Cambria Math"/>
                                </a:rPr>
                                <m:t>h</m:t>
                              </m:r>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𝑖</m:t>
                                  </m:r>
                                </m:e>
                                <m:sub>
                                  <m:r>
                                    <a:rPr lang="en-US" sz="4000" i="1">
                                      <a:solidFill>
                                        <a:srgbClr val="C00000"/>
                                      </a:solidFill>
                                      <a:latin typeface="Cambria Math" panose="02040503050406030204" pitchFamily="18" charset="0"/>
                                    </a:rPr>
                                    <m:t>2</m:t>
                                  </m:r>
                                </m:sub>
                              </m:sSub>
                              <m:r>
                                <a:rPr lang="en-US" sz="4000" i="1">
                                  <a:latin typeface="Cambria Math" panose="02040503050406030204" pitchFamily="18" charset="0"/>
                                </a:rPr>
                                <m:t>)</m:t>
                              </m:r>
                              <m:r>
                                <a:rPr lang="en-US" sz="4000" i="1">
                                  <a:latin typeface="Cambria Math"/>
                                </a:rPr>
                                <m:t>∧</m:t>
                              </m:r>
                            </m:e>
                            <m:e>
                              <m:r>
                                <a:rPr lang="en-US" sz="4000" i="1">
                                  <a:latin typeface="Cambria Math"/>
                                </a:rPr>
                                <m:t>𝑙</m:t>
                              </m:r>
                              <m:sSub>
                                <m:sSubPr>
                                  <m:ctrlPr>
                                    <a:rPr lang="en-US" sz="4000" i="1">
                                      <a:latin typeface="Cambria Math" panose="02040503050406030204" pitchFamily="18" charset="0"/>
                                    </a:rPr>
                                  </m:ctrlPr>
                                </m:sSubPr>
                                <m:e>
                                  <m:r>
                                    <a:rPr lang="en-US" sz="4000" i="1">
                                      <a:latin typeface="Cambria Math"/>
                                    </a:rPr>
                                    <m:t>𝑜</m:t>
                                  </m:r>
                                </m:e>
                                <m:sub>
                                  <m:r>
                                    <a:rPr lang="en-US" sz="4000" i="1">
                                      <a:latin typeface="Cambria Math"/>
                                    </a:rPr>
                                    <m:t>𝑠𝑟𝑐𝑃𝑜𝑟𝑡</m:t>
                                  </m:r>
                                </m:sub>
                              </m:sSub>
                              <m:r>
                                <a:rPr lang="en-US" sz="4000" i="1">
                                  <a:latin typeface="Cambria Math"/>
                                </a:rPr>
                                <m:t>≤</m:t>
                              </m:r>
                              <m:r>
                                <a:rPr lang="en-US" sz="4000" i="1">
                                  <a:latin typeface="Cambria Math"/>
                                </a:rPr>
                                <m:t>𝑠𝑟𝑐𝑃𝑜𝑟𝑡</m:t>
                              </m:r>
                              <m:r>
                                <a:rPr lang="en-US" sz="4000" i="1">
                                  <a:latin typeface="Cambria Math"/>
                                </a:rPr>
                                <m:t>≤</m:t>
                              </m:r>
                              <m:r>
                                <a:rPr lang="en-US" sz="4000" i="1">
                                  <a:latin typeface="Cambria Math"/>
                                </a:rPr>
                                <m:t>h</m:t>
                              </m:r>
                              <m:sSub>
                                <m:sSubPr>
                                  <m:ctrlPr>
                                    <a:rPr lang="en-US" sz="4000" i="1">
                                      <a:latin typeface="Cambria Math" panose="02040503050406030204" pitchFamily="18" charset="0"/>
                                    </a:rPr>
                                  </m:ctrlPr>
                                </m:sSubPr>
                                <m:e>
                                  <m:r>
                                    <a:rPr lang="en-US" sz="4000" i="1">
                                      <a:latin typeface="Cambria Math"/>
                                    </a:rPr>
                                    <m:t>𝑖</m:t>
                                  </m:r>
                                </m:e>
                                <m:sub>
                                  <m:r>
                                    <a:rPr lang="en-US" sz="4000" i="1">
                                      <a:latin typeface="Cambria Math"/>
                                    </a:rPr>
                                    <m:t>𝑠𝑟𝑐𝑃𝑜𝑟𝑡</m:t>
                                  </m:r>
                                </m:sub>
                              </m:sSub>
                              <m:r>
                                <a:rPr lang="en-US" sz="4000" i="1">
                                  <a:latin typeface="Cambria Math"/>
                                </a:rPr>
                                <m:t>∧</m:t>
                              </m:r>
                            </m:e>
                            <m:e>
                              <m:r>
                                <m:rPr>
                                  <m:nor/>
                                </m:rPr>
                                <a:rPr lang="en-US" sz="4000" dirty="0"/>
                                <m:t>(</m:t>
                              </m:r>
                              <m:r>
                                <a:rPr lang="en-US" sz="4000" i="1">
                                  <a:latin typeface="Cambria Math" panose="02040503050406030204" pitchFamily="18" charset="0"/>
                                </a:rPr>
                                <m:t>𝑙</m:t>
                              </m:r>
                              <m:sSub>
                                <m:sSubPr>
                                  <m:ctrlPr>
                                    <a:rPr lang="en-US" sz="4000" i="1">
                                      <a:latin typeface="Cambria Math" panose="02040503050406030204" pitchFamily="18" charset="0"/>
                                    </a:rPr>
                                  </m:ctrlPr>
                                </m:sSubPr>
                                <m:e>
                                  <m:r>
                                    <a:rPr lang="en-US" sz="4000" i="1">
                                      <a:latin typeface="Cambria Math" panose="02040503050406030204" pitchFamily="18" charset="0"/>
                                    </a:rPr>
                                    <m:t>𝑜</m:t>
                                  </m:r>
                                </m:e>
                                <m:sub>
                                  <m:r>
                                    <a:rPr lang="en-US" sz="4000" i="1">
                                      <a:latin typeface="Cambria Math" panose="02040503050406030204" pitchFamily="18" charset="0"/>
                                    </a:rPr>
                                    <m:t>3</m:t>
                                  </m:r>
                                </m:sub>
                              </m:sSub>
                              <m:r>
                                <a:rPr lang="en-US" sz="4000" i="1">
                                  <a:latin typeface="Cambria Math"/>
                                </a:rPr>
                                <m:t>≤</m:t>
                              </m:r>
                              <m:r>
                                <a:rPr lang="en-US" sz="4000" i="1">
                                  <a:latin typeface="Cambria Math" panose="02040503050406030204" pitchFamily="18" charset="0"/>
                                </a:rPr>
                                <m:t>𝑑𝑠𝑡</m:t>
                              </m:r>
                              <m:r>
                                <a:rPr lang="en-US" sz="4000" i="1">
                                  <a:latin typeface="Cambria Math"/>
                                </a:rPr>
                                <m:t>𝐼𝑝</m:t>
                              </m:r>
                              <m:r>
                                <a:rPr lang="en-US" sz="4000" i="1">
                                  <a:latin typeface="Cambria Math"/>
                                </a:rPr>
                                <m:t>≤</m:t>
                              </m:r>
                              <m:r>
                                <a:rPr lang="en-US" sz="4000" i="1">
                                  <a:latin typeface="Cambria Math"/>
                                </a:rPr>
                                <m:t>h</m:t>
                              </m:r>
                              <m:sSub>
                                <m:sSubPr>
                                  <m:ctrlPr>
                                    <a:rPr lang="en-US" sz="4000" i="1">
                                      <a:latin typeface="Cambria Math" panose="02040503050406030204" pitchFamily="18" charset="0"/>
                                    </a:rPr>
                                  </m:ctrlPr>
                                </m:sSubPr>
                                <m:e>
                                  <m:r>
                                    <a:rPr lang="en-US" sz="4000" i="1">
                                      <a:latin typeface="Cambria Math" panose="02040503050406030204" pitchFamily="18" charset="0"/>
                                    </a:rPr>
                                    <m:t>𝑖</m:t>
                                  </m:r>
                                </m:e>
                                <m:sub>
                                  <m:r>
                                    <a:rPr lang="en-US" sz="4000" i="1">
                                      <a:latin typeface="Cambria Math" panose="02040503050406030204" pitchFamily="18" charset="0"/>
                                    </a:rPr>
                                    <m:t>3</m:t>
                                  </m:r>
                                </m:sub>
                              </m:sSub>
                              <m:r>
                                <a:rPr lang="en-US" sz="4000" i="1">
                                  <a:latin typeface="Cambria Math" panose="02040503050406030204" pitchFamily="18" charset="0"/>
                                </a:rPr>
                                <m:t>∨</m:t>
                              </m:r>
                              <m:r>
                                <a:rPr lang="en-US" sz="4000" i="1">
                                  <a:solidFill>
                                    <a:srgbClr val="C00000"/>
                                  </a:solidFill>
                                  <a:latin typeface="Cambria Math"/>
                                </a:rPr>
                                <m:t>𝑙</m:t>
                              </m:r>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𝑜</m:t>
                                  </m:r>
                                </m:e>
                                <m:sub>
                                  <m:r>
                                    <a:rPr lang="en-US" sz="4000" i="1">
                                      <a:solidFill>
                                        <a:srgbClr val="C00000"/>
                                      </a:solidFill>
                                      <a:latin typeface="Cambria Math" panose="02040503050406030204" pitchFamily="18" charset="0"/>
                                    </a:rPr>
                                    <m:t>4</m:t>
                                  </m:r>
                                </m:sub>
                              </m:sSub>
                              <m:r>
                                <a:rPr lang="en-US" sz="4000" i="1">
                                  <a:solidFill>
                                    <a:srgbClr val="C00000"/>
                                  </a:solidFill>
                                  <a:latin typeface="Cambria Math"/>
                                </a:rPr>
                                <m:t>≤</m:t>
                              </m:r>
                              <m:r>
                                <a:rPr lang="en-US" sz="4000" i="1">
                                  <a:solidFill>
                                    <a:srgbClr val="C00000"/>
                                  </a:solidFill>
                                  <a:latin typeface="Cambria Math" panose="02040503050406030204" pitchFamily="18" charset="0"/>
                                </a:rPr>
                                <m:t>𝑑𝑠𝑡</m:t>
                              </m:r>
                              <m:r>
                                <a:rPr lang="en-US" sz="4000" i="1">
                                  <a:solidFill>
                                    <a:srgbClr val="C00000"/>
                                  </a:solidFill>
                                  <a:latin typeface="Cambria Math"/>
                                </a:rPr>
                                <m:t>𝐼𝑝</m:t>
                              </m:r>
                              <m:r>
                                <a:rPr lang="en-US" sz="4000" i="1">
                                  <a:solidFill>
                                    <a:srgbClr val="C00000"/>
                                  </a:solidFill>
                                  <a:latin typeface="Cambria Math"/>
                                </a:rPr>
                                <m:t>≤</m:t>
                              </m:r>
                              <m:r>
                                <a:rPr lang="en-US" sz="4000" i="1">
                                  <a:solidFill>
                                    <a:srgbClr val="C00000"/>
                                  </a:solidFill>
                                  <a:latin typeface="Cambria Math"/>
                                </a:rPr>
                                <m:t>h</m:t>
                              </m:r>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𝑖</m:t>
                                  </m:r>
                                </m:e>
                                <m:sub>
                                  <m:r>
                                    <a:rPr lang="en-US" sz="4000" i="1">
                                      <a:solidFill>
                                        <a:srgbClr val="C00000"/>
                                      </a:solidFill>
                                      <a:latin typeface="Cambria Math" panose="02040503050406030204" pitchFamily="18" charset="0"/>
                                    </a:rPr>
                                    <m:t>4</m:t>
                                  </m:r>
                                </m:sub>
                              </m:sSub>
                              <m:r>
                                <a:rPr lang="en-US" sz="4000" i="1">
                                  <a:latin typeface="Cambria Math" panose="02040503050406030204" pitchFamily="18" charset="0"/>
                                </a:rPr>
                                <m:t>)</m:t>
                              </m:r>
                            </m:e>
                          </m:eqArr>
                        </m:e>
                        <m:e>
                          <m:r>
                            <a:rPr lang="en-US" sz="4000" i="1">
                              <a:latin typeface="Cambria Math" panose="02040503050406030204" pitchFamily="18" charset="0"/>
                            </a:rPr>
                            <m:t>⊨</m:t>
                          </m:r>
                        </m:e>
                        <m:e>
                          <m:r>
                            <a:rPr lang="en-US" sz="2800" b="1" i="1">
                              <a:solidFill>
                                <a:schemeClr val="tx2"/>
                              </a:solidFill>
                              <a:latin typeface="Cambria Math"/>
                            </a:rPr>
                            <m:t>𝑷𝒐𝒍𝒊</m:t>
                          </m:r>
                          <m:r>
                            <a:rPr lang="en-US" sz="2800" b="1" i="1">
                              <a:solidFill>
                                <a:schemeClr val="tx2"/>
                              </a:solidFill>
                              <a:latin typeface="Cambria Math" panose="02040503050406030204" pitchFamily="18" charset="0"/>
                            </a:rPr>
                            <m:t>𝒄</m:t>
                          </m:r>
                          <m:sSub>
                            <m:sSubPr>
                              <m:ctrlPr>
                                <a:rPr lang="en-US" sz="2800" b="1" i="1">
                                  <a:solidFill>
                                    <a:schemeClr val="tx2"/>
                                  </a:solidFill>
                                  <a:latin typeface="Cambria Math" panose="02040503050406030204" pitchFamily="18" charset="0"/>
                                </a:rPr>
                              </m:ctrlPr>
                            </m:sSubPr>
                            <m:e>
                              <m:r>
                                <a:rPr lang="en-US" sz="2800" b="1" i="1">
                                  <a:solidFill>
                                    <a:schemeClr val="tx2"/>
                                  </a:solidFill>
                                  <a:latin typeface="Cambria Math" panose="02040503050406030204" pitchFamily="18" charset="0"/>
                                </a:rPr>
                                <m:t>𝒚</m:t>
                              </m:r>
                            </m:e>
                            <m:sub>
                              <m:r>
                                <a:rPr lang="en-US" sz="2800" b="1" i="1">
                                  <a:solidFill>
                                    <a:schemeClr val="tx2"/>
                                  </a:solidFill>
                                  <a:latin typeface="Cambria Math" panose="02040503050406030204" pitchFamily="18" charset="0"/>
                                </a:rPr>
                                <m:t>𝟏</m:t>
                              </m:r>
                            </m:sub>
                          </m:sSub>
                          <m:r>
                            <a:rPr lang="en-US" sz="2800" i="1">
                              <a:latin typeface="Cambria Math"/>
                            </a:rPr>
                            <m:t>∧</m:t>
                          </m:r>
                          <m:r>
                            <a:rPr lang="en-US" sz="2800" i="1">
                              <a:latin typeface="Cambria Math" panose="02040503050406030204" pitchFamily="18" charset="0"/>
                            </a:rPr>
                            <m:t>¬</m:t>
                          </m:r>
                          <m:r>
                            <a:rPr lang="en-US" sz="2800" b="1" i="1">
                              <a:solidFill>
                                <a:schemeClr val="tx2"/>
                              </a:solidFill>
                              <a:latin typeface="Cambria Math"/>
                            </a:rPr>
                            <m:t>𝑷𝒐𝒍𝒊</m:t>
                          </m:r>
                          <m:r>
                            <a:rPr lang="en-US" sz="2800" b="1" i="1">
                              <a:solidFill>
                                <a:schemeClr val="tx2"/>
                              </a:solidFill>
                              <a:latin typeface="Cambria Math" panose="02040503050406030204" pitchFamily="18" charset="0"/>
                            </a:rPr>
                            <m:t>𝒄</m:t>
                          </m:r>
                          <m:sSub>
                            <m:sSubPr>
                              <m:ctrlPr>
                                <a:rPr lang="en-US" sz="2800" b="1" i="1">
                                  <a:solidFill>
                                    <a:schemeClr val="tx2"/>
                                  </a:solidFill>
                                  <a:latin typeface="Cambria Math" panose="02040503050406030204" pitchFamily="18" charset="0"/>
                                </a:rPr>
                              </m:ctrlPr>
                            </m:sSubPr>
                            <m:e>
                              <m:r>
                                <a:rPr lang="en-US" sz="2800" b="1" i="1">
                                  <a:solidFill>
                                    <a:schemeClr val="tx2"/>
                                  </a:solidFill>
                                  <a:latin typeface="Cambria Math" panose="02040503050406030204" pitchFamily="18" charset="0"/>
                                </a:rPr>
                                <m:t>𝒚</m:t>
                              </m:r>
                            </m:e>
                            <m:sub>
                              <m:r>
                                <a:rPr lang="en-US" sz="2800" b="1" i="1">
                                  <a:solidFill>
                                    <a:schemeClr val="tx2"/>
                                  </a:solidFill>
                                  <a:latin typeface="Cambria Math" panose="02040503050406030204" pitchFamily="18" charset="0"/>
                                </a:rPr>
                                <m:t>𝟐</m:t>
                              </m:r>
                            </m:sub>
                          </m:sSub>
                        </m:e>
                      </m:mr>
                    </m:m>
                  </m:oMath>
                </a14:m>
                <a:r>
                  <a:rPr lang="en-US" sz="2400" i="1" dirty="0" smtClean="0">
                    <a:solidFill>
                      <a:schemeClr val="tx1"/>
                    </a:solidFill>
                    <a:latin typeface="Cambria Math"/>
                  </a:rPr>
                  <a:t>	</a:t>
                </a:r>
                <a14:m>
                  <m:oMath xmlns:m="http://schemas.openxmlformats.org/officeDocument/2006/math">
                    <m:r>
                      <a:rPr lang="en-US" sz="2400" b="0" i="1" smtClean="0">
                        <a:latin typeface="Cambria Math" panose="02040503050406030204" pitchFamily="18" charset="0"/>
                      </a:rPr>
                      <m:t> </m:t>
                    </m:r>
                  </m:oMath>
                </a14:m>
                <a:endParaRPr lang="en-US" sz="2251" dirty="0" smtClean="0"/>
              </a:p>
              <a:p>
                <a:pPr marL="0" indent="0">
                  <a:buNone/>
                </a:pPr>
                <a:endParaRPr lang="en-US" sz="2251" dirty="0" smtClean="0"/>
              </a:p>
              <a:p>
                <a:pPr marL="0" indent="0">
                  <a:buNone/>
                </a:pPr>
                <a:endParaRPr lang="en-US" sz="2251" dirty="0"/>
              </a:p>
              <a:p>
                <a:pPr marL="0" indent="0">
                  <a:buNone/>
                </a:pPr>
                <a:endParaRPr lang="en-US" sz="2251" dirty="0" smtClean="0"/>
              </a:p>
              <a:p>
                <a:pPr marL="0" indent="0">
                  <a:buNone/>
                </a:pPr>
                <a:endParaRPr lang="en-US" sz="2251" dirty="0"/>
              </a:p>
              <a:p>
                <a:pPr marL="0" indent="0">
                  <a:buNone/>
                </a:pPr>
                <a:endParaRPr lang="en-US" sz="2251" dirty="0" smtClean="0"/>
              </a:p>
              <a:p>
                <a:pPr marL="0" indent="0">
                  <a:buNone/>
                </a:pPr>
                <a:endParaRPr lang="en-US" dirty="0"/>
              </a:p>
              <a:p>
                <a:pPr marL="0" indent="0">
                  <a:buNone/>
                </a:pPr>
                <a:r>
                  <a:rPr lang="en-US" sz="3800" dirty="0"/>
                  <a:t>Result is a </a:t>
                </a:r>
                <a:r>
                  <a:rPr lang="en-US" sz="3800" dirty="0">
                    <a:solidFill>
                      <a:srgbClr val="C00000"/>
                    </a:solidFill>
                  </a:rPr>
                  <a:t>multi-</a:t>
                </a:r>
                <a:r>
                  <a:rPr lang="en-US" sz="3800" i="1" dirty="0"/>
                  <a:t>cube</a:t>
                </a:r>
                <a:r>
                  <a:rPr lang="en-US" sz="3800" i="1" dirty="0" smtClean="0"/>
                  <a:t>:</a:t>
                </a:r>
                <a:endParaRPr lang="en-US" sz="3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686800" cy="5398008"/>
              </a:xfrm>
              <a:blipFill rotWithShape="0">
                <a:blip r:embed="rId3"/>
                <a:stretch>
                  <a:fillRect l="-1053" t="-2147"/>
                </a:stretch>
              </a:blipFill>
            </p:spPr>
            <p:txBody>
              <a:bodyPr/>
              <a:lstStyle/>
              <a:p>
                <a:r>
                  <a:rPr lang="en-US">
                    <a:noFill/>
                  </a:rPr>
                  <a:t> </a:t>
                </a:r>
              </a:p>
            </p:txBody>
          </p:sp>
        </mc:Fallback>
      </mc:AlternateContent>
      <p:grpSp>
        <p:nvGrpSpPr>
          <p:cNvPr id="12" name="Group 11"/>
          <p:cNvGrpSpPr/>
          <p:nvPr/>
        </p:nvGrpSpPr>
        <p:grpSpPr>
          <a:xfrm>
            <a:off x="4181857" y="5120640"/>
            <a:ext cx="1499556" cy="1346899"/>
            <a:chOff x="4072128" y="3950208"/>
            <a:chExt cx="2395768" cy="2175955"/>
          </a:xfrm>
        </p:grpSpPr>
        <p:sp>
          <p:nvSpPr>
            <p:cNvPr id="14" name="Cube 13"/>
            <p:cNvSpPr/>
            <p:nvPr/>
          </p:nvSpPr>
          <p:spPr>
            <a:xfrm>
              <a:off x="4072128" y="3950208"/>
              <a:ext cx="1816608" cy="16824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389120" y="5756831"/>
              <a:ext cx="684803" cy="369332"/>
            </a:xfrm>
            <a:prstGeom prst="rect">
              <a:avLst/>
            </a:prstGeom>
            <a:noFill/>
          </p:spPr>
          <p:txBody>
            <a:bodyPr wrap="none" rtlCol="0">
              <a:spAutoFit/>
            </a:bodyPr>
            <a:lstStyle/>
            <a:p>
              <a:r>
                <a:rPr lang="en-US" dirty="0" err="1" smtClean="0"/>
                <a:t>srcIp</a:t>
              </a:r>
              <a:endParaRPr lang="en-US" dirty="0"/>
            </a:p>
          </p:txBody>
        </p:sp>
        <p:cxnSp>
          <p:nvCxnSpPr>
            <p:cNvPr id="16" name="Straight Arrow Connector 15"/>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72760" y="4391370"/>
              <a:ext cx="295136" cy="596667"/>
            </a:xfrm>
            <a:prstGeom prst="rect">
              <a:avLst/>
            </a:prstGeom>
            <a:noFill/>
          </p:spPr>
          <p:txBody>
            <a:bodyPr wrap="none" rtlCol="0">
              <a:spAutoFit/>
            </a:bodyPr>
            <a:lstStyle/>
            <a:p>
              <a:endParaRPr lang="en-US" dirty="0"/>
            </a:p>
          </p:txBody>
        </p:sp>
      </p:grpSp>
      <p:grpSp>
        <p:nvGrpSpPr>
          <p:cNvPr id="20" name="Group 19"/>
          <p:cNvGrpSpPr/>
          <p:nvPr/>
        </p:nvGrpSpPr>
        <p:grpSpPr>
          <a:xfrm>
            <a:off x="5661381" y="5068342"/>
            <a:ext cx="1743456" cy="1346899"/>
            <a:chOff x="4072128" y="3950208"/>
            <a:chExt cx="2785435" cy="2175955"/>
          </a:xfrm>
        </p:grpSpPr>
        <p:sp>
          <p:nvSpPr>
            <p:cNvPr id="21" name="Cube 20"/>
            <p:cNvSpPr/>
            <p:nvPr/>
          </p:nvSpPr>
          <p:spPr>
            <a:xfrm>
              <a:off x="4072128" y="3950208"/>
              <a:ext cx="1816608" cy="16824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389120" y="5756831"/>
              <a:ext cx="684803" cy="369332"/>
            </a:xfrm>
            <a:prstGeom prst="rect">
              <a:avLst/>
            </a:prstGeom>
            <a:noFill/>
          </p:spPr>
          <p:txBody>
            <a:bodyPr wrap="none" rtlCol="0">
              <a:spAutoFit/>
            </a:bodyPr>
            <a:lstStyle/>
            <a:p>
              <a:r>
                <a:rPr lang="en-US" dirty="0" err="1" smtClean="0"/>
                <a:t>srcIp</a:t>
              </a:r>
              <a:endParaRPr lang="en-US" dirty="0"/>
            </a:p>
          </p:txBody>
        </p:sp>
        <p:cxnSp>
          <p:nvCxnSpPr>
            <p:cNvPr id="23" name="Straight Arrow Connector 22"/>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14943" y="5457376"/>
              <a:ext cx="915635" cy="369332"/>
            </a:xfrm>
            <a:prstGeom prst="rect">
              <a:avLst/>
            </a:prstGeom>
            <a:noFill/>
          </p:spPr>
          <p:txBody>
            <a:bodyPr wrap="none" rtlCol="0">
              <a:spAutoFit/>
            </a:bodyPr>
            <a:lstStyle/>
            <a:p>
              <a:r>
                <a:rPr lang="en-US" dirty="0" err="1" smtClean="0"/>
                <a:t>srcPort</a:t>
              </a:r>
              <a:endParaRPr lang="en-US" dirty="0"/>
            </a:p>
          </p:txBody>
        </p:sp>
        <p:cxnSp>
          <p:nvCxnSpPr>
            <p:cNvPr id="26" name="Straight Arrow Connector 25"/>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72760" y="4391370"/>
              <a:ext cx="684803" cy="369332"/>
            </a:xfrm>
            <a:prstGeom prst="rect">
              <a:avLst/>
            </a:prstGeom>
            <a:noFill/>
          </p:spPr>
          <p:txBody>
            <a:bodyPr wrap="none" rtlCol="0">
              <a:spAutoFit/>
            </a:bodyPr>
            <a:lstStyle/>
            <a:p>
              <a:r>
                <a:rPr lang="en-US" dirty="0" err="1" smtClean="0"/>
                <a:t>dstIp</a:t>
              </a:r>
              <a:endParaRPr lang="en-US" dirty="0"/>
            </a:p>
          </p:txBody>
        </p:sp>
      </p:grpSp>
      <p:grpSp>
        <p:nvGrpSpPr>
          <p:cNvPr id="28" name="Group 27"/>
          <p:cNvGrpSpPr/>
          <p:nvPr/>
        </p:nvGrpSpPr>
        <p:grpSpPr>
          <a:xfrm>
            <a:off x="5676531" y="3877965"/>
            <a:ext cx="1743456" cy="1512001"/>
            <a:chOff x="4072128" y="3910814"/>
            <a:chExt cx="2785435" cy="2442683"/>
          </a:xfrm>
        </p:grpSpPr>
        <p:sp>
          <p:nvSpPr>
            <p:cNvPr id="29" name="Cube 28"/>
            <p:cNvSpPr/>
            <p:nvPr/>
          </p:nvSpPr>
          <p:spPr>
            <a:xfrm>
              <a:off x="4072128" y="3910814"/>
              <a:ext cx="1816608" cy="168249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89120" y="5756830"/>
              <a:ext cx="295136" cy="596667"/>
            </a:xfrm>
            <a:prstGeom prst="rect">
              <a:avLst/>
            </a:prstGeom>
            <a:noFill/>
          </p:spPr>
          <p:txBody>
            <a:bodyPr wrap="none" rtlCol="0">
              <a:spAutoFit/>
            </a:bodyPr>
            <a:lstStyle/>
            <a:p>
              <a:endParaRPr lang="en-US" dirty="0"/>
            </a:p>
          </p:txBody>
        </p:sp>
        <p:cxnSp>
          <p:nvCxnSpPr>
            <p:cNvPr id="31" name="Straight Arrow Connector 30"/>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14943" y="5457375"/>
              <a:ext cx="295136" cy="596667"/>
            </a:xfrm>
            <a:prstGeom prst="rect">
              <a:avLst/>
            </a:prstGeom>
            <a:noFill/>
          </p:spPr>
          <p:txBody>
            <a:bodyPr wrap="none" rtlCol="0">
              <a:spAutoFit/>
            </a:bodyPr>
            <a:lstStyle/>
            <a:p>
              <a:endParaRPr lang="en-US" dirty="0"/>
            </a:p>
          </p:txBody>
        </p:sp>
        <p:cxnSp>
          <p:nvCxnSpPr>
            <p:cNvPr id="34" name="Straight Arrow Connector 33"/>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172760" y="4391370"/>
              <a:ext cx="684803" cy="369332"/>
            </a:xfrm>
            <a:prstGeom prst="rect">
              <a:avLst/>
            </a:prstGeom>
            <a:noFill/>
          </p:spPr>
          <p:txBody>
            <a:bodyPr wrap="none" rtlCol="0">
              <a:spAutoFit/>
            </a:bodyPr>
            <a:lstStyle/>
            <a:p>
              <a:r>
                <a:rPr lang="en-US" dirty="0" err="1" smtClean="0"/>
                <a:t>dstIp</a:t>
              </a:r>
              <a:endParaRPr lang="en-US" dirty="0"/>
            </a:p>
          </p:txBody>
        </p:sp>
      </p:grpSp>
      <p:grpSp>
        <p:nvGrpSpPr>
          <p:cNvPr id="36" name="Group 35"/>
          <p:cNvGrpSpPr/>
          <p:nvPr/>
        </p:nvGrpSpPr>
        <p:grpSpPr>
          <a:xfrm>
            <a:off x="4211229" y="3906768"/>
            <a:ext cx="1499556" cy="1487617"/>
            <a:chOff x="4072128" y="3950208"/>
            <a:chExt cx="2395768" cy="2403289"/>
          </a:xfrm>
        </p:grpSpPr>
        <p:sp>
          <p:nvSpPr>
            <p:cNvPr id="37" name="Cube 36"/>
            <p:cNvSpPr/>
            <p:nvPr/>
          </p:nvSpPr>
          <p:spPr>
            <a:xfrm>
              <a:off x="4072128" y="3950208"/>
              <a:ext cx="1816608" cy="16824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389120" y="5756830"/>
              <a:ext cx="295136" cy="596667"/>
            </a:xfrm>
            <a:prstGeom prst="rect">
              <a:avLst/>
            </a:prstGeom>
            <a:noFill/>
          </p:spPr>
          <p:txBody>
            <a:bodyPr wrap="none" rtlCol="0">
              <a:spAutoFit/>
            </a:bodyPr>
            <a:lstStyle/>
            <a:p>
              <a:endParaRPr lang="en-US" dirty="0"/>
            </a:p>
          </p:txBody>
        </p:sp>
        <p:cxnSp>
          <p:nvCxnSpPr>
            <p:cNvPr id="39" name="Straight Arrow Connector 38"/>
            <p:cNvCxnSpPr/>
            <p:nvPr/>
          </p:nvCxnSpPr>
          <p:spPr>
            <a:xfrm>
              <a:off x="4072128" y="5756831"/>
              <a:ext cx="136550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489391" y="5313872"/>
              <a:ext cx="451104" cy="42570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5992254" y="3967461"/>
              <a:ext cx="7331" cy="121715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172760" y="4391370"/>
              <a:ext cx="295136" cy="596667"/>
            </a:xfrm>
            <a:prstGeom prst="rect">
              <a:avLst/>
            </a:prstGeom>
            <a:noFill/>
          </p:spPr>
          <p:txBody>
            <a:bodyPr wrap="none" rtlCol="0">
              <a:spAutoFit/>
            </a:bodyPr>
            <a:lstStyle/>
            <a:p>
              <a:endParaRPr lang="en-US" dirty="0"/>
            </a:p>
          </p:txBody>
        </p:sp>
      </p:grpSp>
    </p:spTree>
    <p:extLst>
      <p:ext uri="{BB962C8B-B14F-4D97-AF65-F5344CB8AC3E}">
        <p14:creationId xmlns:p14="http://schemas.microsoft.com/office/powerpoint/2010/main" val="3964893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Verification: Opportunities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Verifying Backup Equivalence</a:t>
            </a:r>
          </a:p>
          <a:p>
            <a:endParaRPr lang="en-US" dirty="0"/>
          </a:p>
          <a:p>
            <a:r>
              <a:rPr lang="en-US" dirty="0" smtClean="0"/>
              <a:t>Verifying Flow Properties</a:t>
            </a:r>
          </a:p>
          <a:p>
            <a:endParaRPr lang="en-US" dirty="0"/>
          </a:p>
          <a:p>
            <a:endParaRPr lang="en-US" dirty="0" smtClean="0"/>
          </a:p>
          <a:p>
            <a:r>
              <a:rPr lang="en-US" dirty="0" smtClean="0"/>
              <a:t>Verifying Controllers and middle-boxes</a:t>
            </a:r>
          </a:p>
          <a:p>
            <a:endParaRPr lang="en-US" dirty="0"/>
          </a:p>
          <a:p>
            <a:r>
              <a:rPr lang="en-US" dirty="0" smtClean="0"/>
              <a:t>Verifying SDN Compilers (P4/</a:t>
            </a:r>
            <a:r>
              <a:rPr lang="en-US" dirty="0" err="1" smtClean="0"/>
              <a:t>OpenFlow</a:t>
            </a:r>
            <a:r>
              <a:rPr lang="en-US" dirty="0" smtClean="0"/>
              <a:t>)</a:t>
            </a:r>
          </a:p>
          <a:p>
            <a:endParaRPr lang="en-US" dirty="0"/>
          </a:p>
          <a:p>
            <a:r>
              <a:rPr lang="en-US" dirty="0" smtClean="0"/>
              <a:t>Synthesizing Control Plane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600200"/>
            <a:ext cx="2143560" cy="1769854"/>
          </a:xfrm>
          <a:prstGeom prst="rect">
            <a:avLst/>
          </a:prstGeom>
        </p:spPr>
      </p:pic>
      <p:grpSp>
        <p:nvGrpSpPr>
          <p:cNvPr id="22" name="Group 21"/>
          <p:cNvGrpSpPr/>
          <p:nvPr/>
        </p:nvGrpSpPr>
        <p:grpSpPr>
          <a:xfrm>
            <a:off x="1748874" y="3124200"/>
            <a:ext cx="3442686" cy="1066800"/>
            <a:chOff x="812958" y="3448096"/>
            <a:chExt cx="6857569" cy="189034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781" y="4050294"/>
              <a:ext cx="678873" cy="6788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958" y="3946385"/>
              <a:ext cx="782782" cy="7827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3607" y="4195768"/>
              <a:ext cx="626920" cy="6269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989" y="4659569"/>
              <a:ext cx="678873" cy="6788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448096"/>
              <a:ext cx="678873" cy="67887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1026" y="4659569"/>
              <a:ext cx="678873" cy="67887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1243" y="3516895"/>
              <a:ext cx="678873" cy="678873"/>
            </a:xfrm>
            <a:prstGeom prst="rect">
              <a:avLst/>
            </a:prstGeom>
          </p:spPr>
        </p:pic>
        <p:cxnSp>
          <p:nvCxnSpPr>
            <p:cNvPr id="12" name="Straight Arrow Connector 11"/>
            <p:cNvCxnSpPr>
              <a:stCxn id="6" idx="3"/>
              <a:endCxn id="5" idx="1"/>
            </p:cNvCxnSpPr>
            <p:nvPr/>
          </p:nvCxnSpPr>
          <p:spPr>
            <a:xfrm>
              <a:off x="1595740" y="4337776"/>
              <a:ext cx="618041" cy="51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a:endCxn id="11" idx="1"/>
            </p:cNvCxnSpPr>
            <p:nvPr/>
          </p:nvCxnSpPr>
          <p:spPr>
            <a:xfrm flipV="1">
              <a:off x="2892654" y="3856332"/>
              <a:ext cx="488589" cy="533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a:endCxn id="10" idx="1"/>
            </p:cNvCxnSpPr>
            <p:nvPr/>
          </p:nvCxnSpPr>
          <p:spPr>
            <a:xfrm>
              <a:off x="2892655" y="4389731"/>
              <a:ext cx="488372" cy="609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3"/>
              <a:endCxn id="7" idx="1"/>
            </p:cNvCxnSpPr>
            <p:nvPr/>
          </p:nvCxnSpPr>
          <p:spPr>
            <a:xfrm>
              <a:off x="6089073" y="3787533"/>
              <a:ext cx="954534" cy="721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7" idx="1"/>
            </p:cNvCxnSpPr>
            <p:nvPr/>
          </p:nvCxnSpPr>
          <p:spPr>
            <a:xfrm flipV="1">
              <a:off x="6066862" y="4509228"/>
              <a:ext cx="976745" cy="489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5439" y="4024316"/>
              <a:ext cx="626920" cy="626920"/>
            </a:xfrm>
            <a:prstGeom prst="rect">
              <a:avLst/>
            </a:prstGeom>
          </p:spPr>
        </p:pic>
        <p:cxnSp>
          <p:nvCxnSpPr>
            <p:cNvPr id="18" name="Curved Connector 17"/>
            <p:cNvCxnSpPr>
              <a:stCxn id="11" idx="3"/>
              <a:endCxn id="17" idx="1"/>
            </p:cNvCxnSpPr>
            <p:nvPr/>
          </p:nvCxnSpPr>
          <p:spPr>
            <a:xfrm>
              <a:off x="4060116" y="3856331"/>
              <a:ext cx="335323" cy="48144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10" idx="3"/>
              <a:endCxn id="17" idx="1"/>
            </p:cNvCxnSpPr>
            <p:nvPr/>
          </p:nvCxnSpPr>
          <p:spPr>
            <a:xfrm flipV="1">
              <a:off x="4059899" y="4337776"/>
              <a:ext cx="335540" cy="66123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p:cNvCxnSpPr>
              <a:stCxn id="17" idx="3"/>
              <a:endCxn id="9" idx="1"/>
            </p:cNvCxnSpPr>
            <p:nvPr/>
          </p:nvCxnSpPr>
          <p:spPr>
            <a:xfrm flipV="1">
              <a:off x="5022359" y="3787533"/>
              <a:ext cx="387841" cy="5502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17" idx="3"/>
              <a:endCxn id="8" idx="1"/>
            </p:cNvCxnSpPr>
            <p:nvPr/>
          </p:nvCxnSpPr>
          <p:spPr>
            <a:xfrm>
              <a:off x="5022359" y="4337776"/>
              <a:ext cx="365630" cy="66123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3747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Many program analysis queries contain logic component.</a:t>
            </a:r>
          </a:p>
          <a:p>
            <a:pPr lvl="1"/>
            <a:r>
              <a:rPr lang="en-US" dirty="0" smtClean="0"/>
              <a:t>SMT solvers provide well suited, general purpose, engines.</a:t>
            </a:r>
          </a:p>
          <a:p>
            <a:pPr lvl="1"/>
            <a:endParaRPr lang="en-US" dirty="0"/>
          </a:p>
          <a:p>
            <a:r>
              <a:rPr lang="en-US" dirty="0" smtClean="0"/>
              <a:t>SMT technologies:</a:t>
            </a:r>
          </a:p>
          <a:p>
            <a:pPr lvl="1"/>
            <a:r>
              <a:rPr lang="en-US" dirty="0" smtClean="0"/>
              <a:t>SAT + Theory Solvers + Theory Combination</a:t>
            </a:r>
          </a:p>
          <a:p>
            <a:pPr lvl="1"/>
            <a:endParaRPr lang="en-US" dirty="0"/>
          </a:p>
          <a:p>
            <a:r>
              <a:rPr lang="en-US" dirty="0" smtClean="0"/>
              <a:t>Network Verification as </a:t>
            </a:r>
            <a:r>
              <a:rPr lang="en-US" smtClean="0"/>
              <a:t>a timely domain</a:t>
            </a:r>
            <a:endParaRPr lang="en-US" dirty="0"/>
          </a:p>
        </p:txBody>
      </p:sp>
    </p:spTree>
    <p:extLst>
      <p:ext uri="{BB962C8B-B14F-4D97-AF65-F5344CB8AC3E}">
        <p14:creationId xmlns:p14="http://schemas.microsoft.com/office/powerpoint/2010/main" val="1701017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Calculus and Solvers</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209193"/>
            <a:ext cx="5417389" cy="4525963"/>
          </a:xfrm>
        </p:spPr>
        <p:txBody>
          <a:bodyPr/>
          <a:lstStyle/>
          <a:p>
            <a:endParaRPr lang="en-US" dirty="0" smtClean="0"/>
          </a:p>
          <a:p>
            <a:endParaRPr lang="en-US" dirty="0"/>
          </a:p>
          <a:p>
            <a:endParaRPr lang="en-US" dirty="0"/>
          </a:p>
        </p:txBody>
      </p:sp>
      <p:graphicFrame>
        <p:nvGraphicFramePr>
          <p:cNvPr id="5" name="Table 4"/>
          <p:cNvGraphicFramePr>
            <a:graphicFrameLocks noGrp="1"/>
          </p:cNvGraphicFramePr>
          <p:nvPr>
            <p:extLst/>
          </p:nvPr>
        </p:nvGraphicFramePr>
        <p:xfrm>
          <a:off x="738554" y="1424352"/>
          <a:ext cx="8194431" cy="4812215"/>
        </p:xfrm>
        <a:graphic>
          <a:graphicData uri="http://schemas.openxmlformats.org/drawingml/2006/table">
            <a:tbl>
              <a:tblPr firstRow="1" bandRow="1">
                <a:tableStyleId>{2D5ABB26-0587-4C30-8999-92F81FD0307C}</a:tableStyleId>
              </a:tblPr>
              <a:tblGrid>
                <a:gridCol w="3471137">
                  <a:extLst>
                    <a:ext uri="{9D8B030D-6E8A-4147-A177-3AD203B41FA5}">
                      <a16:colId xmlns:a16="http://schemas.microsoft.com/office/drawing/2014/main" val="20000"/>
                    </a:ext>
                  </a:extLst>
                </a:gridCol>
                <a:gridCol w="2691441">
                  <a:extLst>
                    <a:ext uri="{9D8B030D-6E8A-4147-A177-3AD203B41FA5}">
                      <a16:colId xmlns:a16="http://schemas.microsoft.com/office/drawing/2014/main" val="20001"/>
                    </a:ext>
                  </a:extLst>
                </a:gridCol>
                <a:gridCol w="2031853">
                  <a:extLst>
                    <a:ext uri="{9D8B030D-6E8A-4147-A177-3AD203B41FA5}">
                      <a16:colId xmlns:a16="http://schemas.microsoft.com/office/drawing/2014/main" val="20002"/>
                    </a:ext>
                  </a:extLst>
                </a:gridCol>
              </a:tblGrid>
              <a:tr h="598350">
                <a:tc>
                  <a:txBody>
                    <a:bodyPr/>
                    <a:lstStyle/>
                    <a:p>
                      <a:pPr lvl="0"/>
                      <a:r>
                        <a:rPr lang="en-US" sz="2000" dirty="0" smtClean="0"/>
                        <a:t>Application</a:t>
                      </a:r>
                    </a:p>
                  </a:txBody>
                  <a:tcPr>
                    <a:solidFill>
                      <a:schemeClr val="accent5">
                        <a:lumMod val="20000"/>
                        <a:lumOff val="80000"/>
                      </a:schemeClr>
                    </a:solidFill>
                  </a:tcPr>
                </a:tc>
                <a:tc>
                  <a:txBody>
                    <a:bodyPr/>
                    <a:lstStyle/>
                    <a:p>
                      <a:r>
                        <a:rPr lang="en-US" sz="2000" dirty="0" smtClean="0"/>
                        <a:t> Calculus</a:t>
                      </a:r>
                      <a:endParaRPr lang="en-US" sz="2000" dirty="0"/>
                    </a:p>
                  </a:txBody>
                  <a:tcPr>
                    <a:solidFill>
                      <a:schemeClr val="accent5">
                        <a:lumMod val="20000"/>
                        <a:lumOff val="80000"/>
                      </a:schemeClr>
                    </a:solidFill>
                  </a:tcPr>
                </a:tc>
                <a:tc>
                  <a:txBody>
                    <a:bodyPr/>
                    <a:lstStyle/>
                    <a:p>
                      <a:r>
                        <a:rPr lang="en-US" sz="2000" dirty="0" smtClean="0"/>
                        <a:t>Solver</a:t>
                      </a:r>
                      <a:endParaRPr lang="en-US" sz="2000" dirty="0"/>
                    </a:p>
                  </a:txBody>
                  <a:tcPr>
                    <a:solidFill>
                      <a:schemeClr val="accent5">
                        <a:lumMod val="20000"/>
                        <a:lumOff val="80000"/>
                      </a:schemeClr>
                    </a:solidFill>
                  </a:tcPr>
                </a:tc>
                <a:extLst>
                  <a:ext uri="{0D108BD9-81ED-4DB2-BD59-A6C34878D82A}">
                    <a16:rowId xmlns:a16="http://schemas.microsoft.com/office/drawing/2014/main" val="10000"/>
                  </a:ext>
                </a:extLst>
              </a:tr>
              <a:tr h="2039344">
                <a:tc>
                  <a:txBody>
                    <a:bodyPr/>
                    <a:lstStyle/>
                    <a:p>
                      <a:r>
                        <a:rPr lang="en-US" sz="2000" dirty="0" err="1" smtClean="0"/>
                        <a:t>SecGuru</a:t>
                      </a:r>
                      <a:r>
                        <a:rPr lang="en-US" sz="2000" dirty="0" smtClean="0"/>
                        <a:t>: </a:t>
                      </a:r>
                    </a:p>
                    <a:p>
                      <a:pPr lvl="1"/>
                      <a:r>
                        <a:rPr lang="en-US" sz="2000" dirty="0" smtClean="0"/>
                        <a:t>Access Control</a:t>
                      </a:r>
                    </a:p>
                    <a:p>
                      <a:pPr lvl="1"/>
                      <a:r>
                        <a:rPr lang="en-US" sz="2000" dirty="0" smtClean="0"/>
                        <a:t>Routing Validation</a:t>
                      </a:r>
                    </a:p>
                    <a:p>
                      <a:pPr lvl="1"/>
                      <a:r>
                        <a:rPr lang="en-US" sz="2000" dirty="0" smtClean="0"/>
                        <a:t>Static configurations for </a:t>
                      </a:r>
                      <a:br>
                        <a:rPr lang="en-US" sz="2000" dirty="0" smtClean="0"/>
                      </a:br>
                      <a:r>
                        <a:rPr lang="en-US" sz="2000" dirty="0" smtClean="0"/>
                        <a:t>Border Gateway Protocol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t>Satisfiability</a:t>
                      </a:r>
                      <a:r>
                        <a:rPr lang="en-US" sz="2000" dirty="0" smtClean="0"/>
                        <a:t> </a:t>
                      </a:r>
                      <a:br>
                        <a:rPr lang="en-US" sz="2000" dirty="0" smtClean="0"/>
                      </a:br>
                      <a:r>
                        <a:rPr lang="en-US" sz="2000" dirty="0" smtClean="0"/>
                        <a:t>Modulo Theories</a:t>
                      </a:r>
                      <a:br>
                        <a:rPr lang="en-US" sz="2000" dirty="0" smtClean="0"/>
                      </a:br>
                      <a:r>
                        <a:rPr lang="en-US" sz="2000" dirty="0" smtClean="0"/>
                        <a:t>for Bit-vectors</a:t>
                      </a:r>
                    </a:p>
                    <a:p>
                      <a:endParaRPr lang="en-US" sz="2000" dirty="0"/>
                    </a:p>
                  </a:txBody>
                  <a:tcPr/>
                </a:tc>
                <a:tc>
                  <a:txBody>
                    <a:bodyPr/>
                    <a:lstStyle/>
                    <a:p>
                      <a:r>
                        <a:rPr lang="en-US" sz="2000" dirty="0" smtClean="0"/>
                        <a:t>SAT</a:t>
                      </a:r>
                      <a:endParaRPr lang="en-US" sz="2000" dirty="0"/>
                    </a:p>
                  </a:txBody>
                  <a:tcPr/>
                </a:tc>
                <a:extLst>
                  <a:ext uri="{0D108BD9-81ED-4DB2-BD59-A6C34878D82A}">
                    <a16:rowId xmlns:a16="http://schemas.microsoft.com/office/drawing/2014/main" val="10001"/>
                  </a:ext>
                </a:extLst>
              </a:tr>
              <a:tr h="1046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Checking </a:t>
                      </a:r>
                      <a:r>
                        <a:rPr lang="en-US" sz="2000" i="1" dirty="0" smtClean="0"/>
                        <a:t>beliefs </a:t>
                      </a:r>
                      <a:r>
                        <a:rPr lang="en-US" sz="2000" dirty="0" smtClean="0"/>
                        <a:t>in networks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Network Optimized</a:t>
                      </a:r>
                      <a:br>
                        <a:rPr lang="en-US" sz="2000" dirty="0" smtClean="0"/>
                      </a:br>
                      <a:r>
                        <a:rPr lang="en-US" sz="2000" dirty="0" err="1" smtClean="0"/>
                        <a:t>Datalog</a:t>
                      </a:r>
                      <a:endParaRPr lang="en-US" sz="2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t>Datalog</a:t>
                      </a:r>
                      <a:r>
                        <a:rPr lang="en-US" sz="2000" dirty="0" smtClean="0"/>
                        <a:t> for Header</a:t>
                      </a:r>
                      <a:r>
                        <a:rPr lang="en-US" sz="2000" baseline="0" dirty="0" smtClean="0"/>
                        <a:t> Spaces</a:t>
                      </a:r>
                      <a:endParaRPr lang="en-US" sz="2000" dirty="0" smtClean="0"/>
                    </a:p>
                  </a:txBody>
                  <a:tcPr/>
                </a:tc>
                <a:extLst>
                  <a:ext uri="{0D108BD9-81ED-4DB2-BD59-A6C34878D82A}">
                    <a16:rowId xmlns:a16="http://schemas.microsoft.com/office/drawing/2014/main" val="10002"/>
                  </a:ext>
                </a:extLst>
              </a:tr>
              <a:tr h="11282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Verifying SDN controllers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Quantified</a:t>
                      </a:r>
                      <a:br>
                        <a:rPr lang="en-US" sz="2000" dirty="0" smtClean="0"/>
                      </a:br>
                      <a:r>
                        <a:rPr lang="en-US" sz="2000" dirty="0" smtClean="0"/>
                        <a:t>logical formulas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Instantiation</a:t>
                      </a:r>
                      <a:r>
                        <a:rPr lang="en-US" sz="2000" baseline="0" dirty="0" smtClean="0"/>
                        <a:t>  based reasoning</a:t>
                      </a:r>
                      <a:endParaRPr lang="en-US" sz="2000" dirty="0" smtClean="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3039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a:t>
            </a:r>
            <a:r>
              <a:rPr lang="en-US" dirty="0" err="1" smtClean="0"/>
              <a:t>THeories</a:t>
            </a:r>
            <a:endParaRPr lang="en-US" dirty="0"/>
          </a:p>
        </p:txBody>
      </p:sp>
    </p:spTree>
    <p:extLst>
      <p:ext uri="{BB962C8B-B14F-4D97-AF65-F5344CB8AC3E}">
        <p14:creationId xmlns:p14="http://schemas.microsoft.com/office/powerpoint/2010/main" val="1793274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69227"/>
            <a:ext cx="8382000" cy="6647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912777" rtl="0" eaLnBrk="0" fontAlgn="base" latinLnBrk="0" hangingPunct="0">
              <a:lnSpc>
                <a:spcPct val="90000"/>
              </a:lnSpc>
              <a:spcBef>
                <a:spcPct val="0"/>
              </a:spcBef>
              <a:spcAft>
                <a:spcPct val="0"/>
              </a:spcAft>
              <a:buNone/>
              <a:defRPr lang="en-US" sz="4800" b="0" kern="1200" cap="none" spc="-30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Calibri" pitchFamily="34" charset="0"/>
                <a:ea typeface="+mn-ea"/>
                <a:cs typeface="Arial" charset="0"/>
              </a:defRPr>
            </a:lvl1pPr>
          </a:lstStyle>
          <a:p>
            <a:pPr marL="0" marR="0" lvl="0" indent="0" algn="ctr" defTabSz="912777" rtl="0" eaLnBrk="0" fontAlgn="base" latinLnBrk="0" hangingPunct="0">
              <a:lnSpc>
                <a:spcPct val="90000"/>
              </a:lnSpc>
              <a:spcBef>
                <a:spcPct val="0"/>
              </a:spcBef>
              <a:spcAft>
                <a:spcPct val="0"/>
              </a:spcAft>
              <a:buClrTx/>
              <a:buSzTx/>
              <a:buFontTx/>
              <a:buNone/>
              <a:tabLst/>
              <a:defRPr/>
            </a:pPr>
            <a:r>
              <a:rPr kumimoji="0" lang="en-US" sz="4800" b="0" i="0" u="none" strike="noStrike" kern="1200" cap="none" spc="-300" normalizeH="0" baseline="0" noProof="0" dirty="0" smtClean="0">
                <a:ln w="3175">
                  <a:noFill/>
                </a:ln>
                <a:solidFill>
                  <a:schemeClr val="tx1"/>
                </a:solidFill>
                <a:effectLst/>
                <a:uLnTx/>
                <a:uFillTx/>
                <a:latin typeface="Calibri" pitchFamily="34" charset="0"/>
                <a:ea typeface="+mn-ea"/>
                <a:cs typeface="Arial" charset="0"/>
              </a:rPr>
              <a:t>Combining Theories</a:t>
            </a:r>
            <a:endParaRPr kumimoji="0" lang="en-US" sz="4800" b="0" i="0" u="none" strike="noStrike" kern="1200" cap="none" spc="-300" normalizeH="0" baseline="0" noProof="0" dirty="0">
              <a:ln w="3175">
                <a:noFill/>
              </a:ln>
              <a:solidFill>
                <a:schemeClr val="tx1"/>
              </a:solidFill>
              <a:effectLst/>
              <a:uLnTx/>
              <a:uFillTx/>
              <a:latin typeface="Calibri" pitchFamily="34" charset="0"/>
              <a:ea typeface="+mn-ea"/>
              <a:cs typeface="Arial" charset="0"/>
            </a:endParaRPr>
          </a:p>
        </p:txBody>
      </p:sp>
      <p:sp>
        <p:nvSpPr>
          <p:cNvPr id="5" name="Content Placeholder 15"/>
          <p:cNvSpPr txBox="1">
            <a:spLocks/>
          </p:cNvSpPr>
          <p:nvPr/>
        </p:nvSpPr>
        <p:spPr>
          <a:xfrm>
            <a:off x="845489" y="1709303"/>
            <a:ext cx="7548284" cy="4478149"/>
          </a:xfrm>
          <a:prstGeom prst="rect">
            <a:avLst/>
          </a:prstGeom>
        </p:spPr>
        <p:txBody>
          <a:bodyPr vert="horz" lIns="0" tIns="0" rIns="0" bIns="0" rtlCol="0">
            <a:spAutoFit/>
          </a:bodyPr>
          <a:lstStyle>
            <a:lvl1pPr marL="384954" indent="-384954" algn="l" defTabSz="914363" rtl="0" eaLnBrk="1" latinLnBrk="0" hangingPunct="1">
              <a:lnSpc>
                <a:spcPct val="90000"/>
              </a:lnSpc>
              <a:spcBef>
                <a:spcPct val="20000"/>
              </a:spcBef>
              <a:buSzPct val="90000"/>
              <a:buFontTx/>
              <a:buBlip>
                <a:blip r:embed="rId2"/>
              </a:buBlip>
              <a:defRPr sz="2800" kern="1200">
                <a:solidFill>
                  <a:schemeClr val="bg1"/>
                </a:solidFill>
                <a:latin typeface="Calibri" pitchFamily="34" charset="0"/>
                <a:ea typeface="+mn-ea"/>
                <a:cs typeface="+mn-cs"/>
              </a:defRPr>
            </a:lvl1pPr>
            <a:lvl2pPr marL="739481" indent="-362465"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2pPr>
            <a:lvl3pPr marL="1101946" indent="-347914"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3pPr>
            <a:lvl4pPr marL="1420756" indent="-318811"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4pPr>
            <a:lvl5pPr marL="1760732" indent="-318811"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4954" marR="0" lvl="0" indent="-384954" algn="l" defTabSz="914363" rtl="0" eaLnBrk="1" fontAlgn="auto" latinLnBrk="0" hangingPunct="1">
              <a:lnSpc>
                <a:spcPct val="90000"/>
              </a:lnSpc>
              <a:spcBef>
                <a:spcPts val="600"/>
              </a:spcBef>
              <a:spcAft>
                <a:spcPts val="0"/>
              </a:spcAft>
              <a:buClrTx/>
              <a:buSzPct val="90000"/>
              <a:buFontTx/>
              <a:buNone/>
              <a:tabLst/>
              <a:defRPr/>
            </a:pPr>
            <a:r>
              <a:rPr kumimoji="0" lang="en-US" sz="2400" b="0"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sym typeface="Symbol"/>
              </a:rPr>
              <a:t>In practice, we need a combination of theories.</a:t>
            </a:r>
          </a:p>
          <a:p>
            <a:pPr marL="384954" marR="0" lvl="0" indent="-384954" algn="l" defTabSz="914363" rtl="0" eaLnBrk="1" fontAlgn="auto" latinLnBrk="0" hangingPunct="1">
              <a:lnSpc>
                <a:spcPct val="90000"/>
              </a:lnSpc>
              <a:spcBef>
                <a:spcPct val="20000"/>
              </a:spcBef>
              <a:spcAft>
                <a:spcPts val="0"/>
              </a:spcAft>
              <a:buClrTx/>
              <a:buSzPct val="90000"/>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endParaRPr>
          </a:p>
          <a:p>
            <a:pPr marL="384954" marR="0" lvl="0" indent="-384954" algn="l" defTabSz="914363" rtl="0" eaLnBrk="1" fontAlgn="auto" latinLnBrk="0" hangingPunct="1">
              <a:lnSpc>
                <a:spcPct val="90000"/>
              </a:lnSpc>
              <a:spcBef>
                <a:spcPct val="20000"/>
              </a:spcBef>
              <a:spcAft>
                <a:spcPts val="0"/>
              </a:spcAft>
              <a:buClrTx/>
              <a:buSzPct val="90000"/>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b + 2 = c  and  f(select(store(a,b,3), c-2)) ≠ f(c-b+1)</a:t>
            </a:r>
          </a:p>
          <a:p>
            <a:pPr marL="384954" marR="0" lvl="0" indent="-384954" algn="l" defTabSz="914363" rtl="0" eaLnBrk="1" fontAlgn="auto" latinLnBrk="0" hangingPunct="1">
              <a:lnSpc>
                <a:spcPct val="90000"/>
              </a:lnSpc>
              <a:spcBef>
                <a:spcPct val="20000"/>
              </a:spcBef>
              <a:spcAft>
                <a:spcPts val="0"/>
              </a:spcAft>
              <a:buClrTx/>
              <a:buSzPct val="90000"/>
              <a:buFontTx/>
              <a:buBlip>
                <a:blip r:embed="rId2"/>
              </a:buBlip>
              <a:tabLst/>
              <a:defRPr/>
            </a:pPr>
            <a:endPar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endParaRPr>
          </a:p>
          <a:p>
            <a:pPr marL="384954" marR="0" lvl="0" indent="-384954" algn="l" defTabSz="914363" rtl="0" eaLnBrk="1" fontAlgn="auto" latinLnBrk="0" hangingPunct="1">
              <a:lnSpc>
                <a:spcPct val="90000"/>
              </a:lnSpc>
              <a:spcBef>
                <a:spcPct val="20000"/>
              </a:spcBef>
              <a:spcAft>
                <a:spcPts val="0"/>
              </a:spcAft>
              <a:buClrTx/>
              <a:buSzPct val="90000"/>
              <a:buFontTx/>
              <a:buNone/>
              <a:tabLst/>
              <a:defRPr/>
            </a:pPr>
            <a:r>
              <a:rPr kumimoji="0" lang="en-US" sz="2400" b="0" i="0" u="none" strike="noStrike" kern="1200" cap="none" spc="0" normalizeH="0" baseline="0" noProof="0" dirty="0" smtClean="0">
                <a:ln>
                  <a:noFill/>
                </a:ln>
                <a:solidFill>
                  <a:srgbClr val="5782B5">
                    <a:lumMod val="75000"/>
                  </a:srgbClr>
                </a:solidFill>
                <a:effectLst/>
                <a:uLnTx/>
                <a:uFillTx/>
                <a:latin typeface="Calibri" pitchFamily="34" charset="0"/>
                <a:ea typeface="+mn-ea"/>
                <a:cs typeface="Calibri" pitchFamily="34" charset="0"/>
                <a:sym typeface="Symbol"/>
              </a:rPr>
              <a:t>A theory is a set (potentially infinite) of first-order sentences.</a:t>
            </a:r>
          </a:p>
          <a:p>
            <a:pPr marL="384954" marR="0" lvl="0" indent="-384954" algn="l" defTabSz="914363" rtl="0" eaLnBrk="1" fontAlgn="auto" latinLnBrk="0" hangingPunct="1">
              <a:lnSpc>
                <a:spcPct val="90000"/>
              </a:lnSpc>
              <a:spcBef>
                <a:spcPct val="20000"/>
              </a:spcBef>
              <a:spcAft>
                <a:spcPts val="0"/>
              </a:spcAft>
              <a:buClrTx/>
              <a:buSzPct val="90000"/>
              <a:buFontTx/>
              <a:buNone/>
              <a:tabLst/>
              <a:defRPr/>
            </a:pPr>
            <a:endParaRPr kumimoji="0" lang="en-US" sz="2400" b="0" i="0" u="none" strike="noStrike" kern="1200" cap="none" spc="0" normalizeH="0" baseline="0" noProof="0" dirty="0" smtClean="0">
              <a:ln>
                <a:noFill/>
              </a:ln>
              <a:solidFill>
                <a:srgbClr val="5782B5">
                  <a:lumMod val="75000"/>
                </a:srgbClr>
              </a:solidFill>
              <a:effectLst/>
              <a:uLnTx/>
              <a:uFillTx/>
              <a:latin typeface="Calibri" pitchFamily="34" charset="0"/>
              <a:ea typeface="+mn-ea"/>
              <a:cs typeface="Calibri" pitchFamily="34" charset="0"/>
              <a:sym typeface="Symbol"/>
            </a:endParaRPr>
          </a:p>
          <a:p>
            <a:pPr marL="384954" marR="0" lvl="0" indent="-384954" algn="l" defTabSz="914363" rtl="0" eaLnBrk="1" fontAlgn="auto" latinLnBrk="0" hangingPunct="1">
              <a:lnSpc>
                <a:spcPct val="90000"/>
              </a:lnSpc>
              <a:spcBef>
                <a:spcPct val="20000"/>
              </a:spcBef>
              <a:spcAft>
                <a:spcPts val="0"/>
              </a:spcAft>
              <a:buClrTx/>
              <a:buSzPct val="90000"/>
              <a:buFontTx/>
              <a:buNone/>
              <a:tabLst/>
              <a:defRPr/>
            </a:pPr>
            <a:r>
              <a:rPr kumimoji="0" lang="en-US" sz="2400" b="1"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Main questions</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a:t>
            </a:r>
          </a:p>
          <a:p>
            <a:pPr marL="384954" marR="0" lvl="0" indent="-384954" algn="l" defTabSz="914363" rtl="0" eaLnBrk="1" fontAlgn="auto" latinLnBrk="0" hangingPunct="1">
              <a:lnSpc>
                <a:spcPct val="90000"/>
              </a:lnSpc>
              <a:spcBef>
                <a:spcPct val="20000"/>
              </a:spcBef>
              <a:spcAft>
                <a:spcPts val="0"/>
              </a:spcAft>
              <a:buClrTx/>
              <a:buSzPct val="90000"/>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Is the union of two theories </a:t>
            </a:r>
            <a:r>
              <a:rPr kumimoji="0" lang="en-US" sz="2400" b="0"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sym typeface="Symbol"/>
              </a:rPr>
              <a:t>T1  T2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consistent?</a:t>
            </a:r>
          </a:p>
          <a:p>
            <a:pPr marL="384954" marR="0" lvl="0" indent="-384954" algn="l" defTabSz="914363" rtl="0" eaLnBrk="1" fontAlgn="auto" latinLnBrk="0" hangingPunct="1">
              <a:lnSpc>
                <a:spcPct val="90000"/>
              </a:lnSpc>
              <a:spcBef>
                <a:spcPts val="1200"/>
              </a:spcBef>
              <a:spcAft>
                <a:spcPts val="0"/>
              </a:spcAft>
              <a:buClrTx/>
              <a:buSzPct val="90000"/>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Given a solvers for </a:t>
            </a:r>
            <a:r>
              <a:rPr kumimoji="0" lang="en-US" sz="2400" b="0"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sym typeface="Symbol"/>
              </a:rPr>
              <a:t>T1</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 and </a:t>
            </a:r>
            <a:r>
              <a:rPr kumimoji="0" lang="en-US" sz="2400" b="0"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sym typeface="Symbol"/>
              </a:rPr>
              <a:t>T2</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 how can we build a solver for</a:t>
            </a:r>
          </a:p>
          <a:p>
            <a:pPr marL="384954" marR="0" lvl="0" indent="-384954" algn="l" defTabSz="914363" rtl="0" eaLnBrk="1" fontAlgn="auto" latinLnBrk="0" hangingPunct="1">
              <a:lnSpc>
                <a:spcPct val="90000"/>
              </a:lnSpc>
              <a:spcBef>
                <a:spcPct val="20000"/>
              </a:spcBef>
              <a:spcAft>
                <a:spcPts val="0"/>
              </a:spcAft>
              <a:buClrTx/>
              <a:buSzPct val="90000"/>
              <a:buFontTx/>
              <a:buNone/>
              <a:tabLst/>
              <a:defRPr/>
            </a:pPr>
            <a:r>
              <a:rPr kumimoji="0" lang="en-US" sz="2400" b="0"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sym typeface="Symbol"/>
              </a:rPr>
              <a:t>T1  T2</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sym typeface="Symbol"/>
              </a:rPr>
              <a:t>?</a:t>
            </a:r>
          </a:p>
          <a:p>
            <a:pPr marL="384954" marR="0" lvl="0" indent="-384954" algn="l" defTabSz="914363" rtl="0" eaLnBrk="1" fontAlgn="auto" latinLnBrk="0" hangingPunct="1">
              <a:lnSpc>
                <a:spcPct val="90000"/>
              </a:lnSpc>
              <a:spcBef>
                <a:spcPts val="600"/>
              </a:spcBef>
              <a:spcAft>
                <a:spcPts val="0"/>
              </a:spcAft>
              <a:buClrTx/>
              <a:buSzPct val="90000"/>
              <a:buFontTx/>
              <a:buNone/>
              <a:tabLst/>
              <a:defRPr/>
            </a:pPr>
            <a:endParaRPr kumimoji="0" lang="en-US" sz="2400" b="0"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sym typeface="Symbol"/>
            </a:endParaRPr>
          </a:p>
        </p:txBody>
      </p:sp>
    </p:spTree>
    <p:extLst>
      <p:ext uri="{BB962C8B-B14F-4D97-AF65-F5344CB8AC3E}">
        <p14:creationId xmlns:p14="http://schemas.microsoft.com/office/powerpoint/2010/main" val="2947446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2485" y="354939"/>
            <a:ext cx="8382000" cy="6647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912777" rtl="0" eaLnBrk="0" fontAlgn="base" latinLnBrk="0" hangingPunct="0">
              <a:lnSpc>
                <a:spcPct val="90000"/>
              </a:lnSpc>
              <a:spcBef>
                <a:spcPct val="0"/>
              </a:spcBef>
              <a:spcAft>
                <a:spcPct val="0"/>
              </a:spcAft>
              <a:buNone/>
              <a:defRPr lang="en-US" sz="5400" b="0" kern="1200" cap="none" spc="-30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Segoe" pitchFamily="34" charset="0"/>
                <a:ea typeface="+mn-ea"/>
                <a:cs typeface="Arial" charset="0"/>
              </a:defRPr>
            </a:lvl1pPr>
          </a:lstStyle>
          <a:p>
            <a:pPr marL="0" marR="0" lvl="0" indent="0" algn="ctr" defTabSz="912777" rtl="0" eaLnBrk="0" fontAlgn="base" latinLnBrk="0" hangingPunct="0">
              <a:lnSpc>
                <a:spcPct val="90000"/>
              </a:lnSpc>
              <a:spcBef>
                <a:spcPct val="0"/>
              </a:spcBef>
              <a:spcAft>
                <a:spcPct val="0"/>
              </a:spcAft>
              <a:buClrTx/>
              <a:buSzTx/>
              <a:buFontTx/>
              <a:buNone/>
              <a:tabLst/>
              <a:defRPr/>
            </a:pPr>
            <a:r>
              <a:rPr kumimoji="0" lang="en-US" sz="4800" b="0" i="0" u="none" strike="noStrike" kern="1200" cap="none" spc="-300" normalizeH="0" baseline="0" noProof="0" dirty="0" smtClean="0">
                <a:ln w="3175">
                  <a:noFill/>
                </a:ln>
                <a:solidFill>
                  <a:schemeClr val="tx1"/>
                </a:solidFill>
                <a:effectLst/>
                <a:uLnTx/>
                <a:uFillTx/>
                <a:latin typeface="Segoe" pitchFamily="34" charset="0"/>
                <a:ea typeface="+mn-ea"/>
                <a:cs typeface="Arial" charset="0"/>
              </a:rPr>
              <a:t>A Combination History</a:t>
            </a:r>
            <a:endParaRPr kumimoji="0" lang="en-US" sz="4800" b="0" i="0" u="none" strike="noStrike" kern="1200" cap="none" spc="-300" normalizeH="0" baseline="0" noProof="0" dirty="0">
              <a:ln w="3175">
                <a:noFill/>
              </a:ln>
              <a:solidFill>
                <a:schemeClr val="tx1"/>
              </a:solidFill>
              <a:effectLst/>
              <a:uLnTx/>
              <a:uFillTx/>
              <a:latin typeface="Segoe" pitchFamily="34" charset="0"/>
              <a:ea typeface="+mn-ea"/>
              <a:cs typeface="Arial" charset="0"/>
            </a:endParaRPr>
          </a:p>
        </p:txBody>
      </p:sp>
      <p:sp>
        <p:nvSpPr>
          <p:cNvPr id="13" name="Right Arrow 12"/>
          <p:cNvSpPr/>
          <p:nvPr/>
        </p:nvSpPr>
        <p:spPr bwMode="auto">
          <a:xfrm rot="5400000">
            <a:off x="3362741" y="3210341"/>
            <a:ext cx="2494718" cy="533400"/>
          </a:xfrm>
          <a:prstGeom prst="rightArrow">
            <a:avLst/>
          </a:prstGeom>
          <a:gradFill rotWithShape="1">
            <a:gsLst>
              <a:gs pos="0">
                <a:srgbClr val="5782B5">
                  <a:shade val="15000"/>
                  <a:satMod val="180000"/>
                </a:srgbClr>
              </a:gs>
              <a:gs pos="50000">
                <a:srgbClr val="5782B5">
                  <a:shade val="45000"/>
                  <a:satMod val="170000"/>
                </a:srgbClr>
              </a:gs>
              <a:gs pos="70000">
                <a:srgbClr val="5782B5">
                  <a:tint val="99000"/>
                  <a:shade val="65000"/>
                  <a:satMod val="155000"/>
                </a:srgbClr>
              </a:gs>
              <a:gs pos="100000">
                <a:srgbClr val="5782B5">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14" name="TextBox 13"/>
          <p:cNvSpPr txBox="1"/>
          <p:nvPr/>
        </p:nvSpPr>
        <p:spPr>
          <a:xfrm>
            <a:off x="291535" y="1981200"/>
            <a:ext cx="4211409" cy="2585323"/>
          </a:xfrm>
          <a:prstGeom prst="rect">
            <a:avLst/>
          </a:prstGeom>
          <a:noFill/>
        </p:spPr>
        <p:txBody>
          <a:bodyPr wrap="none" rtlCol="0">
            <a:spAutoFit/>
          </a:bodyPr>
          <a:lstStyle/>
          <a:p>
            <a:pPr defTabSz="912813" fontAlgn="base">
              <a:spcBef>
                <a:spcPct val="0"/>
              </a:spcBef>
              <a:spcAft>
                <a:spcPct val="0"/>
              </a:spcAft>
            </a:pPr>
            <a:r>
              <a:rPr lang="en-US" dirty="0" smtClean="0">
                <a:solidFill>
                  <a:srgbClr val="000000"/>
                </a:solidFill>
                <a:latin typeface="Arial" charset="0"/>
              </a:rPr>
              <a:t>1979 Nelson, </a:t>
            </a:r>
            <a:r>
              <a:rPr lang="en-US" dirty="0" err="1" smtClean="0">
                <a:solidFill>
                  <a:srgbClr val="000000"/>
                </a:solidFill>
                <a:latin typeface="Arial" charset="0"/>
              </a:rPr>
              <a:t>Oppen</a:t>
            </a:r>
            <a:r>
              <a:rPr lang="en-US" dirty="0" smtClean="0">
                <a:solidFill>
                  <a:srgbClr val="000000"/>
                </a:solidFill>
                <a:latin typeface="Arial" charset="0"/>
              </a:rPr>
              <a:t> - Framework</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1996 </a:t>
            </a:r>
            <a:r>
              <a:rPr lang="en-US" dirty="0" err="1" smtClean="0">
                <a:solidFill>
                  <a:srgbClr val="000000"/>
                </a:solidFill>
                <a:latin typeface="Arial" charset="0"/>
              </a:rPr>
              <a:t>Tinelli</a:t>
            </a:r>
            <a:r>
              <a:rPr lang="en-US" dirty="0" smtClean="0">
                <a:solidFill>
                  <a:srgbClr val="000000"/>
                </a:solidFill>
                <a:latin typeface="Arial" charset="0"/>
              </a:rPr>
              <a:t> &amp; </a:t>
            </a:r>
            <a:r>
              <a:rPr lang="en-US" dirty="0" err="1" smtClean="0">
                <a:solidFill>
                  <a:srgbClr val="000000"/>
                </a:solidFill>
                <a:latin typeface="Arial" charset="0"/>
              </a:rPr>
              <a:t>Harindi</a:t>
            </a:r>
            <a:r>
              <a:rPr lang="en-US" dirty="0" smtClean="0">
                <a:solidFill>
                  <a:srgbClr val="000000"/>
                </a:solidFill>
                <a:latin typeface="Arial" charset="0"/>
              </a:rPr>
              <a:t>. N.O Fix</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2000 Barrett et.al N.O + Rewriting</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2002 </a:t>
            </a:r>
            <a:r>
              <a:rPr lang="en-US" dirty="0" err="1" smtClean="0">
                <a:solidFill>
                  <a:srgbClr val="000000"/>
                </a:solidFill>
                <a:latin typeface="Arial" charset="0"/>
              </a:rPr>
              <a:t>Zarba</a:t>
            </a:r>
            <a:r>
              <a:rPr lang="en-US" dirty="0" smtClean="0">
                <a:solidFill>
                  <a:srgbClr val="000000"/>
                </a:solidFill>
                <a:latin typeface="Arial" charset="0"/>
              </a:rPr>
              <a:t> &amp; Manna. “Nice” Theories</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2004 </a:t>
            </a:r>
            <a:r>
              <a:rPr lang="en-US" dirty="0" err="1" smtClean="0">
                <a:solidFill>
                  <a:srgbClr val="000000"/>
                </a:solidFill>
                <a:latin typeface="Arial" charset="0"/>
              </a:rPr>
              <a:t>Ghilardi</a:t>
            </a:r>
            <a:r>
              <a:rPr lang="en-US" dirty="0" smtClean="0">
                <a:solidFill>
                  <a:srgbClr val="000000"/>
                </a:solidFill>
                <a:latin typeface="Arial" charset="0"/>
              </a:rPr>
              <a:t> et.al. N.O. Generalized</a:t>
            </a:r>
          </a:p>
        </p:txBody>
      </p:sp>
      <p:sp>
        <p:nvSpPr>
          <p:cNvPr id="15" name="TextBox 14"/>
          <p:cNvSpPr txBox="1"/>
          <p:nvPr/>
        </p:nvSpPr>
        <p:spPr>
          <a:xfrm>
            <a:off x="1108495" y="5934973"/>
            <a:ext cx="7010400" cy="400110"/>
          </a:xfrm>
          <a:prstGeom prst="rect">
            <a:avLst/>
          </a:prstGeom>
          <a:noFill/>
        </p:spPr>
        <p:txBody>
          <a:bodyPr wrap="square" rtlCol="0">
            <a:spAutoFit/>
          </a:bodyPr>
          <a:lstStyle/>
          <a:p>
            <a:pPr defTabSz="912813" fontAlgn="base">
              <a:spcBef>
                <a:spcPct val="0"/>
              </a:spcBef>
              <a:spcAft>
                <a:spcPct val="0"/>
              </a:spcAft>
            </a:pPr>
            <a:r>
              <a:rPr lang="en-US" sz="2000" dirty="0" smtClean="0">
                <a:solidFill>
                  <a:srgbClr val="000000"/>
                </a:solidFill>
                <a:effectLst>
                  <a:outerShdw blurRad="38100" dist="38100" dir="2700000" algn="tl">
                    <a:srgbClr val="000000">
                      <a:alpha val="43137"/>
                    </a:srgbClr>
                  </a:outerShdw>
                </a:effectLst>
                <a:latin typeface="Arial" charset="0"/>
              </a:rPr>
              <a:t>2007 de Moura &amp; B. Model-based Theory Combination</a:t>
            </a:r>
          </a:p>
        </p:txBody>
      </p:sp>
      <p:sp>
        <p:nvSpPr>
          <p:cNvPr id="16" name="TextBox 15"/>
          <p:cNvSpPr txBox="1"/>
          <p:nvPr/>
        </p:nvSpPr>
        <p:spPr>
          <a:xfrm>
            <a:off x="1295400" y="5373620"/>
            <a:ext cx="6477000" cy="369332"/>
          </a:xfrm>
          <a:prstGeom prst="rect">
            <a:avLst/>
          </a:prstGeom>
          <a:noFill/>
        </p:spPr>
        <p:txBody>
          <a:bodyPr wrap="square" rtlCol="0">
            <a:spAutoFit/>
          </a:bodyPr>
          <a:lstStyle/>
          <a:p>
            <a:pPr defTabSz="912813" fontAlgn="base">
              <a:spcBef>
                <a:spcPct val="0"/>
              </a:spcBef>
              <a:spcAft>
                <a:spcPct val="0"/>
              </a:spcAft>
            </a:pPr>
            <a:r>
              <a:rPr lang="en-US" dirty="0" smtClean="0">
                <a:solidFill>
                  <a:srgbClr val="000000"/>
                </a:solidFill>
                <a:latin typeface="Arial" charset="0"/>
              </a:rPr>
              <a:t>2006 </a:t>
            </a:r>
            <a:r>
              <a:rPr lang="en-US" dirty="0" err="1" smtClean="0">
                <a:solidFill>
                  <a:srgbClr val="000000"/>
                </a:solidFill>
                <a:latin typeface="Arial" charset="0"/>
              </a:rPr>
              <a:t>Bruttomesso</a:t>
            </a:r>
            <a:r>
              <a:rPr lang="en-US" dirty="0" smtClean="0">
                <a:solidFill>
                  <a:srgbClr val="000000"/>
                </a:solidFill>
                <a:latin typeface="Arial" charset="0"/>
              </a:rPr>
              <a:t> et.al. Delayed Theory Combination</a:t>
            </a:r>
          </a:p>
        </p:txBody>
      </p:sp>
      <p:sp>
        <p:nvSpPr>
          <p:cNvPr id="17" name="TextBox 16"/>
          <p:cNvSpPr txBox="1"/>
          <p:nvPr/>
        </p:nvSpPr>
        <p:spPr>
          <a:xfrm>
            <a:off x="4876800" y="1924883"/>
            <a:ext cx="4267200" cy="2585323"/>
          </a:xfrm>
          <a:prstGeom prst="rect">
            <a:avLst/>
          </a:prstGeom>
          <a:noFill/>
        </p:spPr>
        <p:txBody>
          <a:bodyPr wrap="square" rtlCol="0">
            <a:spAutoFit/>
          </a:bodyPr>
          <a:lstStyle/>
          <a:p>
            <a:pPr defTabSz="912813" fontAlgn="base">
              <a:spcBef>
                <a:spcPct val="0"/>
              </a:spcBef>
              <a:spcAft>
                <a:spcPct val="0"/>
              </a:spcAft>
            </a:pPr>
            <a:r>
              <a:rPr lang="en-US" dirty="0" smtClean="0">
                <a:solidFill>
                  <a:srgbClr val="000000"/>
                </a:solidFill>
                <a:latin typeface="Arial" charset="0"/>
              </a:rPr>
              <a:t>1984 </a:t>
            </a:r>
            <a:r>
              <a:rPr lang="en-US" dirty="0" err="1" smtClean="0">
                <a:solidFill>
                  <a:srgbClr val="000000"/>
                </a:solidFill>
                <a:latin typeface="Arial" charset="0"/>
              </a:rPr>
              <a:t>Shostak</a:t>
            </a:r>
            <a:r>
              <a:rPr lang="en-US" dirty="0" smtClean="0">
                <a:solidFill>
                  <a:srgbClr val="000000"/>
                </a:solidFill>
                <a:latin typeface="Arial" charset="0"/>
              </a:rPr>
              <a:t>. Theory solvers</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1996 </a:t>
            </a:r>
            <a:r>
              <a:rPr lang="en-US" dirty="0" err="1" smtClean="0">
                <a:solidFill>
                  <a:srgbClr val="000000"/>
                </a:solidFill>
                <a:latin typeface="Arial" charset="0"/>
              </a:rPr>
              <a:t>Cyrluk</a:t>
            </a:r>
            <a:r>
              <a:rPr lang="en-US" dirty="0" smtClean="0">
                <a:solidFill>
                  <a:srgbClr val="000000"/>
                </a:solidFill>
                <a:latin typeface="Arial" charset="0"/>
              </a:rPr>
              <a:t> et.al </a:t>
            </a:r>
            <a:r>
              <a:rPr lang="en-US" dirty="0" err="1" smtClean="0">
                <a:solidFill>
                  <a:srgbClr val="000000"/>
                </a:solidFill>
                <a:latin typeface="Arial" charset="0"/>
              </a:rPr>
              <a:t>Shostak</a:t>
            </a:r>
            <a:r>
              <a:rPr lang="en-US" dirty="0" smtClean="0">
                <a:solidFill>
                  <a:srgbClr val="000000"/>
                </a:solidFill>
                <a:latin typeface="Arial" charset="0"/>
              </a:rPr>
              <a:t> Fix #1</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1998 B. </a:t>
            </a:r>
            <a:r>
              <a:rPr lang="en-US" dirty="0" err="1" smtClean="0">
                <a:solidFill>
                  <a:srgbClr val="000000"/>
                </a:solidFill>
                <a:latin typeface="Arial" charset="0"/>
              </a:rPr>
              <a:t>Shostak</a:t>
            </a:r>
            <a:r>
              <a:rPr lang="en-US" dirty="0" smtClean="0">
                <a:solidFill>
                  <a:srgbClr val="000000"/>
                </a:solidFill>
                <a:latin typeface="Arial" charset="0"/>
              </a:rPr>
              <a:t> with Constraints </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2001 </a:t>
            </a:r>
            <a:r>
              <a:rPr lang="en-US" dirty="0" err="1" smtClean="0">
                <a:solidFill>
                  <a:srgbClr val="000000"/>
                </a:solidFill>
                <a:latin typeface="Arial" charset="0"/>
              </a:rPr>
              <a:t>Rueß</a:t>
            </a:r>
            <a:r>
              <a:rPr lang="en-US" dirty="0" smtClean="0">
                <a:solidFill>
                  <a:srgbClr val="000000"/>
                </a:solidFill>
                <a:latin typeface="Arial" charset="0"/>
              </a:rPr>
              <a:t> &amp; Shankar </a:t>
            </a:r>
            <a:r>
              <a:rPr lang="en-US" dirty="0" err="1" smtClean="0">
                <a:solidFill>
                  <a:srgbClr val="000000"/>
                </a:solidFill>
                <a:latin typeface="Arial" charset="0"/>
              </a:rPr>
              <a:t>Shostak</a:t>
            </a:r>
            <a:r>
              <a:rPr lang="en-US" dirty="0" smtClean="0">
                <a:solidFill>
                  <a:srgbClr val="000000"/>
                </a:solidFill>
                <a:latin typeface="Arial" charset="0"/>
              </a:rPr>
              <a:t> Fix #2</a:t>
            </a:r>
          </a:p>
          <a:p>
            <a:pPr defTabSz="912813" fontAlgn="base">
              <a:spcBef>
                <a:spcPct val="0"/>
              </a:spcBef>
              <a:spcAft>
                <a:spcPct val="0"/>
              </a:spcAft>
            </a:pPr>
            <a:endParaRPr lang="en-US" dirty="0" smtClean="0">
              <a:solidFill>
                <a:srgbClr val="000000"/>
              </a:solidFill>
              <a:latin typeface="Arial" charset="0"/>
            </a:endParaRPr>
          </a:p>
          <a:p>
            <a:pPr defTabSz="912813" fontAlgn="base">
              <a:spcBef>
                <a:spcPct val="0"/>
              </a:spcBef>
              <a:spcAft>
                <a:spcPct val="0"/>
              </a:spcAft>
            </a:pPr>
            <a:r>
              <a:rPr lang="en-US" dirty="0" smtClean="0">
                <a:solidFill>
                  <a:srgbClr val="000000"/>
                </a:solidFill>
                <a:latin typeface="Arial" charset="0"/>
              </a:rPr>
              <a:t>2004 </a:t>
            </a:r>
            <a:r>
              <a:rPr lang="en-US" dirty="0" err="1" smtClean="0">
                <a:solidFill>
                  <a:srgbClr val="000000"/>
                </a:solidFill>
                <a:latin typeface="Arial" charset="0"/>
              </a:rPr>
              <a:t>Ranise</a:t>
            </a:r>
            <a:r>
              <a:rPr lang="en-US" dirty="0" smtClean="0">
                <a:solidFill>
                  <a:srgbClr val="000000"/>
                </a:solidFill>
                <a:latin typeface="Arial" charset="0"/>
              </a:rPr>
              <a:t> et.al. N.O + Superposition</a:t>
            </a:r>
          </a:p>
        </p:txBody>
      </p:sp>
      <p:sp>
        <p:nvSpPr>
          <p:cNvPr id="18" name="TextBox 17"/>
          <p:cNvSpPr txBox="1"/>
          <p:nvPr/>
        </p:nvSpPr>
        <p:spPr>
          <a:xfrm>
            <a:off x="334081" y="1447800"/>
            <a:ext cx="2028119" cy="461665"/>
          </a:xfrm>
          <a:prstGeom prst="rect">
            <a:avLst/>
          </a:prstGeom>
          <a:noFill/>
        </p:spPr>
        <p:txBody>
          <a:bodyPr wrap="none" rtlCol="0">
            <a:spAutoFit/>
          </a:bodyPr>
          <a:lstStyle/>
          <a:p>
            <a:pPr defTabSz="912813" fontAlgn="base">
              <a:spcBef>
                <a:spcPct val="0"/>
              </a:spcBef>
              <a:spcAft>
                <a:spcPct val="0"/>
              </a:spcAft>
            </a:pPr>
            <a:r>
              <a:rPr lang="en-US" sz="2400" b="1" dirty="0" smtClean="0">
                <a:solidFill>
                  <a:srgbClr val="000000"/>
                </a:solidFill>
                <a:latin typeface="Arial" charset="0"/>
              </a:rPr>
              <a:t>Foundations</a:t>
            </a:r>
          </a:p>
        </p:txBody>
      </p:sp>
      <p:sp>
        <p:nvSpPr>
          <p:cNvPr id="19" name="TextBox 18"/>
          <p:cNvSpPr txBox="1"/>
          <p:nvPr/>
        </p:nvSpPr>
        <p:spPr>
          <a:xfrm>
            <a:off x="4876800" y="1447800"/>
            <a:ext cx="3926075" cy="461665"/>
          </a:xfrm>
          <a:prstGeom prst="rect">
            <a:avLst/>
          </a:prstGeom>
          <a:noFill/>
        </p:spPr>
        <p:txBody>
          <a:bodyPr wrap="none" rtlCol="0">
            <a:spAutoFit/>
          </a:bodyPr>
          <a:lstStyle/>
          <a:p>
            <a:pPr defTabSz="912813" fontAlgn="base">
              <a:spcBef>
                <a:spcPct val="0"/>
              </a:spcBef>
              <a:spcAft>
                <a:spcPct val="0"/>
              </a:spcAft>
            </a:pPr>
            <a:r>
              <a:rPr lang="en-US" sz="2400" b="1" dirty="0" smtClean="0">
                <a:solidFill>
                  <a:srgbClr val="000000"/>
                </a:solidFill>
                <a:latin typeface="Arial" charset="0"/>
              </a:rPr>
              <a:t>Efficiency using rewriting</a:t>
            </a:r>
          </a:p>
        </p:txBody>
      </p:sp>
      <p:sp>
        <p:nvSpPr>
          <p:cNvPr id="20" name="TextBox 19"/>
          <p:cNvSpPr txBox="1"/>
          <p:nvPr/>
        </p:nvSpPr>
        <p:spPr>
          <a:xfrm>
            <a:off x="1419314" y="4812268"/>
            <a:ext cx="6353086" cy="369332"/>
          </a:xfrm>
          <a:prstGeom prst="rect">
            <a:avLst/>
          </a:prstGeom>
          <a:gradFill rotWithShape="1">
            <a:gsLst>
              <a:gs pos="0">
                <a:srgbClr val="FFFFFF">
                  <a:tint val="80000"/>
                  <a:satMod val="300000"/>
                </a:srgbClr>
              </a:gs>
              <a:gs pos="100000">
                <a:srgbClr val="FFFFFF">
                  <a:shade val="30000"/>
                  <a:satMod val="200000"/>
                </a:srgbClr>
              </a:gs>
            </a:gsLst>
            <a:path path="circle">
              <a:fillToRect l="50000" t="50000" r="50000" b="50000"/>
            </a:path>
          </a:gradFill>
          <a:ln>
            <a:noFill/>
          </a:ln>
          <a:effectLst/>
        </p:spPr>
        <p:txBody>
          <a:bodyPr wrap="none" rtlCol="0">
            <a:spAutoFit/>
          </a:bodyPr>
          <a:lstStyle/>
          <a:p>
            <a:pPr marL="0" marR="0" lvl="0" indent="0" defTabSz="912813"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Segoe"/>
                <a:ea typeface="+mj-ea"/>
                <a:cs typeface="+mj-cs"/>
              </a:rPr>
              <a:t>2001: </a:t>
            </a:r>
            <a:r>
              <a:rPr kumimoji="0" lang="en-US" sz="1800" b="0"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Segoe"/>
                <a:ea typeface="+mj-ea"/>
                <a:cs typeface="+mj-cs"/>
              </a:rPr>
              <a:t>Moskewicz</a:t>
            </a:r>
            <a:r>
              <a:rPr kumimoji="0" lang="en-US" sz="18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Segoe"/>
                <a:ea typeface="+mj-ea"/>
                <a:cs typeface="+mj-cs"/>
              </a:rPr>
              <a:t> et.al. Efficient DPLL made guessing cheap</a:t>
            </a:r>
          </a:p>
        </p:txBody>
      </p:sp>
      <p:sp>
        <p:nvSpPr>
          <p:cNvPr id="21" name="TextBox 20"/>
          <p:cNvSpPr txBox="1"/>
          <p:nvPr/>
        </p:nvSpPr>
        <p:spPr>
          <a:xfrm>
            <a:off x="272485" y="6421701"/>
            <a:ext cx="8795315" cy="369332"/>
          </a:xfrm>
          <a:prstGeom prst="rect">
            <a:avLst/>
          </a:prstGeom>
          <a:noFill/>
        </p:spPr>
        <p:txBody>
          <a:bodyPr wrap="square" rtlCol="0">
            <a:spAutoFit/>
          </a:bodyPr>
          <a:lstStyle/>
          <a:p>
            <a:pPr defTabSz="912813" fontAlgn="base">
              <a:spcBef>
                <a:spcPct val="0"/>
              </a:spcBef>
              <a:spcAft>
                <a:spcPct val="0"/>
              </a:spcAft>
            </a:pPr>
            <a:r>
              <a:rPr lang="en-US" dirty="0" smtClean="0">
                <a:solidFill>
                  <a:srgbClr val="000000"/>
                </a:solidFill>
                <a:latin typeface="Arial" charset="0"/>
              </a:rPr>
              <a:t>… 2015 </a:t>
            </a:r>
            <a:r>
              <a:rPr lang="en-US" dirty="0" err="1" smtClean="0">
                <a:solidFill>
                  <a:srgbClr val="000000"/>
                </a:solidFill>
                <a:latin typeface="Arial" charset="0"/>
              </a:rPr>
              <a:t>Ringeissen</a:t>
            </a:r>
            <a:r>
              <a:rPr lang="en-US" dirty="0" smtClean="0">
                <a:solidFill>
                  <a:srgbClr val="000000"/>
                </a:solidFill>
                <a:latin typeface="Arial" charset="0"/>
              </a:rPr>
              <a:t>, 2013 Jovanovic, 2007 Ganesh, overlapping, polite, shiny, etc.</a:t>
            </a:r>
          </a:p>
        </p:txBody>
      </p:sp>
    </p:spTree>
    <p:extLst>
      <p:ext uri="{BB962C8B-B14F-4D97-AF65-F5344CB8AC3E}">
        <p14:creationId xmlns:p14="http://schemas.microsoft.com/office/powerpoint/2010/main" val="238316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69227"/>
            <a:ext cx="8382000" cy="6647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Disjoint  Theories</a:t>
            </a:r>
            <a:endParaRPr lang="en-US" dirty="0"/>
          </a:p>
        </p:txBody>
      </p:sp>
      <p:sp>
        <p:nvSpPr>
          <p:cNvPr id="3" name="Content Placeholder 15"/>
          <p:cNvSpPr txBox="1">
            <a:spLocks/>
          </p:cNvSpPr>
          <p:nvPr/>
        </p:nvSpPr>
        <p:spPr>
          <a:xfrm>
            <a:off x="845489" y="1709303"/>
            <a:ext cx="7548284" cy="35301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2400" dirty="0" smtClean="0">
                <a:solidFill>
                  <a:srgbClr val="FF0000"/>
                </a:solidFill>
                <a:cs typeface="Calibri" pitchFamily="34" charset="0"/>
                <a:sym typeface="Symbol"/>
              </a:rPr>
              <a:t>Two theories are disjoint if they do not share function/constant and predicate symbols.</a:t>
            </a:r>
          </a:p>
          <a:p>
            <a:pPr marL="0" indent="0">
              <a:spcBef>
                <a:spcPts val="600"/>
              </a:spcBef>
              <a:buFont typeface="Arial" pitchFamily="34" charset="0"/>
              <a:buNone/>
            </a:pPr>
            <a:r>
              <a:rPr lang="en-US" sz="2400" dirty="0" smtClean="0">
                <a:cs typeface="Calibri" pitchFamily="34" charset="0"/>
                <a:sym typeface="Symbol"/>
              </a:rPr>
              <a:t>= is the only exception.</a:t>
            </a:r>
          </a:p>
          <a:p>
            <a:pPr marL="0" indent="0">
              <a:spcBef>
                <a:spcPts val="600"/>
              </a:spcBef>
              <a:buFont typeface="Arial" pitchFamily="34" charset="0"/>
              <a:buNone/>
            </a:pPr>
            <a:endParaRPr lang="en-US" sz="2400" dirty="0" smtClean="0">
              <a:cs typeface="Calibri" pitchFamily="34" charset="0"/>
              <a:sym typeface="Symbol"/>
            </a:endParaRPr>
          </a:p>
          <a:p>
            <a:pPr marL="0" indent="0">
              <a:spcBef>
                <a:spcPts val="600"/>
              </a:spcBef>
              <a:buFont typeface="Arial" pitchFamily="34" charset="0"/>
              <a:buNone/>
            </a:pPr>
            <a:r>
              <a:rPr lang="en-US" sz="2400" dirty="0" smtClean="0">
                <a:cs typeface="Calibri" pitchFamily="34" charset="0"/>
                <a:sym typeface="Symbol"/>
              </a:rPr>
              <a:t>Example:</a:t>
            </a:r>
          </a:p>
          <a:p>
            <a:pPr marL="0" indent="0">
              <a:spcBef>
                <a:spcPts val="600"/>
              </a:spcBef>
              <a:buFont typeface="Arial" pitchFamily="34" charset="0"/>
              <a:buNone/>
            </a:pPr>
            <a:r>
              <a:rPr lang="en-US" sz="2400" dirty="0" smtClean="0">
                <a:cs typeface="Calibri" pitchFamily="34" charset="0"/>
                <a:sym typeface="Symbol"/>
              </a:rPr>
              <a:t>The theories of arithmetic and arrays are disjoint.</a:t>
            </a:r>
          </a:p>
          <a:p>
            <a:pPr marL="0" indent="0">
              <a:spcBef>
                <a:spcPts val="600"/>
              </a:spcBef>
              <a:buFont typeface="Arial" pitchFamily="34" charset="0"/>
              <a:buNone/>
            </a:pPr>
            <a:endParaRPr lang="en-US" sz="2400" dirty="0" smtClean="0">
              <a:cs typeface="Calibri" pitchFamily="34" charset="0"/>
              <a:sym typeface="Symbol"/>
            </a:endParaRPr>
          </a:p>
          <a:p>
            <a:pPr marL="0" indent="0">
              <a:spcBef>
                <a:spcPts val="600"/>
              </a:spcBef>
              <a:buFont typeface="Arial" pitchFamily="34" charset="0"/>
              <a:buNone/>
            </a:pPr>
            <a:r>
              <a:rPr lang="en-US" sz="2400" dirty="0" smtClean="0">
                <a:cs typeface="Calibri" pitchFamily="34" charset="0"/>
                <a:sym typeface="Symbol"/>
              </a:rPr>
              <a:t>Arithmetic symbols: {0, -1, 1, -2, 2, …, +, -, *, &gt;, &lt;,  ≥, }</a:t>
            </a:r>
          </a:p>
          <a:p>
            <a:pPr marL="0" indent="0">
              <a:spcBef>
                <a:spcPts val="600"/>
              </a:spcBef>
              <a:buFont typeface="Arial" pitchFamily="34" charset="0"/>
              <a:buNone/>
            </a:pPr>
            <a:r>
              <a:rPr lang="en-US" sz="2400" dirty="0" smtClean="0">
                <a:cs typeface="Calibri" pitchFamily="34" charset="0"/>
                <a:sym typeface="Symbol"/>
              </a:rPr>
              <a:t>Array symbols: { select, store }</a:t>
            </a:r>
          </a:p>
        </p:txBody>
      </p:sp>
    </p:spTree>
    <p:extLst>
      <p:ext uri="{BB962C8B-B14F-4D97-AF65-F5344CB8AC3E}">
        <p14:creationId xmlns:p14="http://schemas.microsoft.com/office/powerpoint/2010/main" val="1872315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0" y="169227"/>
            <a:ext cx="8382000" cy="6647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912777" rtl="0" eaLnBrk="0" fontAlgn="base" latinLnBrk="0" hangingPunct="0">
              <a:lnSpc>
                <a:spcPct val="90000"/>
              </a:lnSpc>
              <a:spcBef>
                <a:spcPct val="0"/>
              </a:spcBef>
              <a:spcAft>
                <a:spcPct val="0"/>
              </a:spcAft>
              <a:buNone/>
              <a:defRPr lang="en-US" sz="4800" b="0" kern="1200" cap="none" spc="-30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Calibri" pitchFamily="34" charset="0"/>
                <a:ea typeface="+mn-ea"/>
                <a:cs typeface="Arial" charset="0"/>
              </a:defRPr>
            </a:lvl1pPr>
          </a:lstStyle>
          <a:p>
            <a:pPr marL="0" marR="0" lvl="0" indent="0" algn="ctr" defTabSz="912777" rtl="0" eaLnBrk="0" fontAlgn="base" latinLnBrk="0" hangingPunct="0">
              <a:lnSpc>
                <a:spcPct val="90000"/>
              </a:lnSpc>
              <a:spcBef>
                <a:spcPct val="0"/>
              </a:spcBef>
              <a:spcAft>
                <a:spcPct val="0"/>
              </a:spcAft>
              <a:buClrTx/>
              <a:buSzTx/>
              <a:buFontTx/>
              <a:buNone/>
              <a:tabLst/>
              <a:defRPr/>
            </a:pPr>
            <a:r>
              <a:rPr kumimoji="0" lang="en-US" sz="4800" b="0" i="0" u="none" strike="noStrike" kern="1200" cap="none" spc="-300" normalizeH="0" baseline="0" noProof="0" dirty="0" smtClean="0">
                <a:ln w="3175">
                  <a:noFill/>
                </a:ln>
                <a:solidFill>
                  <a:schemeClr val="tx1"/>
                </a:solidFill>
                <a:effectLst/>
                <a:uLnTx/>
                <a:uFillTx/>
                <a:latin typeface="Calibri" pitchFamily="34" charset="0"/>
                <a:ea typeface="+mn-ea"/>
                <a:cs typeface="Arial" charset="0"/>
              </a:rPr>
              <a:t>Purification</a:t>
            </a:r>
            <a:endParaRPr kumimoji="0" lang="en-US" sz="4800" b="0" i="0" u="none" strike="noStrike" kern="1200" cap="none" spc="-300" normalizeH="0" baseline="0" noProof="0" dirty="0">
              <a:ln w="3175">
                <a:noFill/>
              </a:ln>
              <a:solidFill>
                <a:schemeClr val="tx1"/>
              </a:solidFill>
              <a:effectLst/>
              <a:uLnTx/>
              <a:uFillTx/>
              <a:latin typeface="Calibri" pitchFamily="34" charset="0"/>
              <a:ea typeface="+mn-ea"/>
              <a:cs typeface="Arial" charset="0"/>
            </a:endParaRPr>
          </a:p>
        </p:txBody>
      </p:sp>
      <p:sp>
        <p:nvSpPr>
          <p:cNvPr id="7" name="Content Placeholder 15"/>
          <p:cNvSpPr txBox="1">
            <a:spLocks/>
          </p:cNvSpPr>
          <p:nvPr/>
        </p:nvSpPr>
        <p:spPr>
          <a:xfrm>
            <a:off x="845489" y="1709303"/>
            <a:ext cx="7548284" cy="1151084"/>
          </a:xfrm>
          <a:prstGeom prst="rect">
            <a:avLst/>
          </a:prstGeom>
        </p:spPr>
        <p:txBody>
          <a:bodyPr vert="horz" lIns="0" tIns="0" rIns="0" bIns="0" rtlCol="0">
            <a:spAutoFit/>
          </a:bodyPr>
          <a:lstStyle>
            <a:lvl1pPr marL="384954" indent="-384954" algn="l" defTabSz="914363" rtl="0" eaLnBrk="1" latinLnBrk="0" hangingPunct="1">
              <a:lnSpc>
                <a:spcPct val="90000"/>
              </a:lnSpc>
              <a:spcBef>
                <a:spcPct val="20000"/>
              </a:spcBef>
              <a:buSzPct val="90000"/>
              <a:buFontTx/>
              <a:buBlip>
                <a:blip r:embed="rId2"/>
              </a:buBlip>
              <a:defRPr sz="2800" kern="1200">
                <a:solidFill>
                  <a:schemeClr val="bg1"/>
                </a:solidFill>
                <a:latin typeface="Calibri" pitchFamily="34" charset="0"/>
                <a:ea typeface="+mn-ea"/>
                <a:cs typeface="+mn-cs"/>
              </a:defRPr>
            </a:lvl1pPr>
            <a:lvl2pPr marL="739481" indent="-362465"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2pPr>
            <a:lvl3pPr marL="1101946" indent="-347914"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3pPr>
            <a:lvl4pPr marL="1420756" indent="-318811"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4pPr>
            <a:lvl5pPr marL="1760732" indent="-318811" algn="l" defTabSz="914363" rtl="0" eaLnBrk="1" latinLnBrk="0" hangingPunct="1">
              <a:lnSpc>
                <a:spcPct val="90000"/>
              </a:lnSpc>
              <a:spcBef>
                <a:spcPct val="20000"/>
              </a:spcBef>
              <a:buSzPct val="90000"/>
              <a:buFontTx/>
              <a:buBlip>
                <a:blip r:embed="rId2"/>
              </a:buBlip>
              <a:defRPr sz="2400" kern="1200">
                <a:solidFill>
                  <a:schemeClr val="bg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Tx/>
              <a:buNone/>
            </a:pPr>
            <a:r>
              <a:rPr lang="en-US" sz="2400" dirty="0" smtClean="0">
                <a:solidFill>
                  <a:srgbClr val="FF0000"/>
                </a:solidFill>
                <a:cs typeface="Calibri" pitchFamily="34" charset="0"/>
                <a:sym typeface="Symbol"/>
              </a:rPr>
              <a:t>It is a different name for our “naming” </a:t>
            </a:r>
            <a:r>
              <a:rPr lang="en-US" sz="2400" dirty="0" err="1" smtClean="0">
                <a:solidFill>
                  <a:srgbClr val="FF0000"/>
                </a:solidFill>
                <a:cs typeface="Calibri" pitchFamily="34" charset="0"/>
                <a:sym typeface="Symbol"/>
              </a:rPr>
              <a:t>subterms</a:t>
            </a:r>
            <a:r>
              <a:rPr lang="en-US" sz="2400" dirty="0" smtClean="0">
                <a:solidFill>
                  <a:srgbClr val="FF0000"/>
                </a:solidFill>
                <a:cs typeface="Calibri" pitchFamily="34" charset="0"/>
                <a:sym typeface="Symbol"/>
              </a:rPr>
              <a:t> procedure.</a:t>
            </a:r>
          </a:p>
          <a:p>
            <a:pPr marL="0" indent="0">
              <a:spcBef>
                <a:spcPts val="600"/>
              </a:spcBef>
              <a:buFontTx/>
              <a:buNone/>
            </a:pPr>
            <a:endParaRPr lang="en-US" sz="2400" dirty="0" smtClean="0">
              <a:solidFill>
                <a:schemeClr val="tx1"/>
              </a:solidFill>
              <a:cs typeface="Calibri" pitchFamily="34" charset="0"/>
              <a:sym typeface="Symbol"/>
            </a:endParaRPr>
          </a:p>
          <a:p>
            <a:pPr marL="0" indent="0">
              <a:spcBef>
                <a:spcPts val="600"/>
              </a:spcBef>
              <a:buFontTx/>
              <a:buNone/>
            </a:pPr>
            <a:r>
              <a:rPr lang="en-US" sz="2400" dirty="0" smtClean="0">
                <a:solidFill>
                  <a:schemeClr val="tx1"/>
                </a:solidFill>
                <a:cs typeface="Calibri" pitchFamily="34" charset="0"/>
                <a:sym typeface="Symbol"/>
              </a:rPr>
              <a:t>b + 2 = c, f(select(store(a,b,3), c-2)) ≠ f(c-b+1)</a:t>
            </a:r>
          </a:p>
        </p:txBody>
      </p:sp>
      <p:sp>
        <p:nvSpPr>
          <p:cNvPr id="8" name="Down Arrow 7"/>
          <p:cNvSpPr/>
          <p:nvPr/>
        </p:nvSpPr>
        <p:spPr bwMode="auto">
          <a:xfrm>
            <a:off x="3161841" y="2996588"/>
            <a:ext cx="484632" cy="561860"/>
          </a:xfrm>
          <a:prstGeom prst="downArrow">
            <a:avLst/>
          </a:prstGeom>
          <a:gradFill rotWithShape="1">
            <a:gsLst>
              <a:gs pos="0">
                <a:srgbClr val="5782B5">
                  <a:tint val="62000"/>
                  <a:satMod val="180000"/>
                </a:srgbClr>
              </a:gs>
              <a:gs pos="65000">
                <a:srgbClr val="5782B5">
                  <a:tint val="32000"/>
                  <a:satMod val="250000"/>
                </a:srgbClr>
              </a:gs>
              <a:gs pos="100000">
                <a:srgbClr val="5782B5">
                  <a:tint val="23000"/>
                  <a:satMod val="300000"/>
                </a:srgbClr>
              </a:gs>
            </a:gsLst>
            <a:lin ang="16200000" scaled="0"/>
          </a:grad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9" name="Content Placeholder 15"/>
          <p:cNvSpPr txBox="1">
            <a:spLocks/>
          </p:cNvSpPr>
          <p:nvPr/>
        </p:nvSpPr>
        <p:spPr>
          <a:xfrm>
            <a:off x="920771" y="3646435"/>
            <a:ext cx="7548284" cy="1151084"/>
          </a:xfrm>
          <a:prstGeom prst="rect">
            <a:avLst/>
          </a:prstGeom>
        </p:spPr>
        <p:txBody>
          <a:bodyPr vert="horz" lIns="0" tIns="0" rIns="0" bIns="0" rtlCol="0">
            <a:spAutoFit/>
          </a:bodyPr>
          <a:lstStyle/>
          <a:p>
            <a:pPr defTabSz="914363">
              <a:lnSpc>
                <a:spcPct val="90000"/>
              </a:lnSpc>
              <a:spcBef>
                <a:spcPts val="600"/>
              </a:spcBef>
              <a:buSzPct val="90000"/>
            </a:pPr>
            <a:r>
              <a:rPr lang="en-US" sz="2400" dirty="0" smtClean="0">
                <a:solidFill>
                  <a:srgbClr val="000000"/>
                </a:solidFill>
                <a:cs typeface="Calibri" pitchFamily="34" charset="0"/>
                <a:sym typeface="Symbol"/>
              </a:rPr>
              <a:t>b + 2 = c, v</a:t>
            </a:r>
            <a:r>
              <a:rPr lang="en-US" sz="2400" baseline="-25000" dirty="0" smtClean="0">
                <a:solidFill>
                  <a:srgbClr val="000000"/>
                </a:solidFill>
                <a:cs typeface="Calibri" pitchFamily="34" charset="0"/>
                <a:sym typeface="Symbol"/>
              </a:rPr>
              <a:t>6</a:t>
            </a:r>
            <a:r>
              <a:rPr lang="en-US" sz="2400" dirty="0" smtClean="0">
                <a:solidFill>
                  <a:srgbClr val="000000"/>
                </a:solidFill>
                <a:cs typeface="Calibri" pitchFamily="34" charset="0"/>
                <a:sym typeface="Symbol"/>
              </a:rPr>
              <a:t> ≠ v</a:t>
            </a:r>
            <a:r>
              <a:rPr lang="en-US" sz="2400" baseline="-25000" dirty="0" smtClean="0">
                <a:solidFill>
                  <a:srgbClr val="000000"/>
                </a:solidFill>
                <a:cs typeface="Calibri" pitchFamily="34" charset="0"/>
                <a:sym typeface="Symbol"/>
              </a:rPr>
              <a:t>7</a:t>
            </a:r>
            <a:endParaRPr lang="en-US" sz="2400" dirty="0" smtClean="0">
              <a:solidFill>
                <a:srgbClr val="000000"/>
              </a:solidFill>
              <a:cs typeface="Calibri" pitchFamily="34" charset="0"/>
              <a:sym typeface="Symbol"/>
            </a:endParaRPr>
          </a:p>
          <a:p>
            <a:pPr defTabSz="914363">
              <a:lnSpc>
                <a:spcPct val="90000"/>
              </a:lnSpc>
              <a:spcBef>
                <a:spcPts val="600"/>
              </a:spcBef>
              <a:buSzPct val="90000"/>
            </a:pPr>
            <a:r>
              <a:rPr lang="en-US" sz="2400" dirty="0" smtClean="0">
                <a:solidFill>
                  <a:srgbClr val="000000"/>
                </a:solidFill>
                <a:cs typeface="Calibri" pitchFamily="34" charset="0"/>
                <a:sym typeface="Symbol"/>
              </a:rPr>
              <a:t>v</a:t>
            </a:r>
            <a:r>
              <a:rPr lang="en-US" sz="2400" baseline="-25000" dirty="0" smtClean="0">
                <a:solidFill>
                  <a:srgbClr val="000000"/>
                </a:solidFill>
                <a:cs typeface="Calibri" pitchFamily="34" charset="0"/>
                <a:sym typeface="Symbol"/>
              </a:rPr>
              <a:t>1</a:t>
            </a:r>
            <a:r>
              <a:rPr lang="en-US" sz="2400" dirty="0" smtClean="0">
                <a:solidFill>
                  <a:srgbClr val="000000"/>
                </a:solidFill>
                <a:cs typeface="Calibri" pitchFamily="34" charset="0"/>
                <a:sym typeface="Symbol"/>
              </a:rPr>
              <a:t>  3, v</a:t>
            </a:r>
            <a:r>
              <a:rPr lang="en-US" sz="2400" baseline="-25000" dirty="0" smtClean="0">
                <a:solidFill>
                  <a:srgbClr val="000000"/>
                </a:solidFill>
                <a:cs typeface="Calibri" pitchFamily="34" charset="0"/>
                <a:sym typeface="Symbol"/>
              </a:rPr>
              <a:t>2</a:t>
            </a:r>
            <a:r>
              <a:rPr lang="en-US" sz="2400" dirty="0" smtClean="0">
                <a:solidFill>
                  <a:srgbClr val="000000"/>
                </a:solidFill>
                <a:cs typeface="Calibri" pitchFamily="34" charset="0"/>
                <a:sym typeface="Symbol"/>
              </a:rPr>
              <a:t>  store(a, b, v</a:t>
            </a:r>
            <a:r>
              <a:rPr lang="en-US" sz="2400" baseline="-25000" dirty="0" smtClean="0">
                <a:solidFill>
                  <a:srgbClr val="000000"/>
                </a:solidFill>
                <a:cs typeface="Calibri" pitchFamily="34" charset="0"/>
                <a:sym typeface="Symbol"/>
              </a:rPr>
              <a:t>1</a:t>
            </a:r>
            <a:r>
              <a:rPr lang="en-US" sz="2400" dirty="0" smtClean="0">
                <a:solidFill>
                  <a:srgbClr val="000000"/>
                </a:solidFill>
                <a:cs typeface="Calibri" pitchFamily="34" charset="0"/>
                <a:sym typeface="Symbol"/>
              </a:rPr>
              <a:t>), v</a:t>
            </a:r>
            <a:r>
              <a:rPr lang="en-US" sz="2400" baseline="-25000" dirty="0" smtClean="0">
                <a:solidFill>
                  <a:srgbClr val="000000"/>
                </a:solidFill>
                <a:cs typeface="Calibri" pitchFamily="34" charset="0"/>
                <a:sym typeface="Symbol"/>
              </a:rPr>
              <a:t>3</a:t>
            </a:r>
            <a:r>
              <a:rPr lang="en-US" sz="2400" dirty="0" smtClean="0">
                <a:solidFill>
                  <a:srgbClr val="000000"/>
                </a:solidFill>
                <a:cs typeface="Calibri" pitchFamily="34" charset="0"/>
                <a:sym typeface="Symbol"/>
              </a:rPr>
              <a:t>  c-2, v</a:t>
            </a:r>
            <a:r>
              <a:rPr lang="en-US" sz="2400" baseline="-25000" dirty="0" smtClean="0">
                <a:solidFill>
                  <a:srgbClr val="000000"/>
                </a:solidFill>
                <a:cs typeface="Calibri" pitchFamily="34" charset="0"/>
                <a:sym typeface="Symbol"/>
              </a:rPr>
              <a:t>4</a:t>
            </a:r>
            <a:r>
              <a:rPr lang="en-US" sz="2400" dirty="0" smtClean="0">
                <a:solidFill>
                  <a:srgbClr val="000000"/>
                </a:solidFill>
                <a:cs typeface="Calibri" pitchFamily="34" charset="0"/>
                <a:sym typeface="Symbol"/>
              </a:rPr>
              <a:t>  select(v</a:t>
            </a:r>
            <a:r>
              <a:rPr lang="en-US" sz="2400" baseline="-25000" dirty="0" smtClean="0">
                <a:solidFill>
                  <a:srgbClr val="000000"/>
                </a:solidFill>
                <a:cs typeface="Calibri" pitchFamily="34" charset="0"/>
                <a:sym typeface="Symbol"/>
              </a:rPr>
              <a:t>2</a:t>
            </a:r>
            <a:r>
              <a:rPr lang="en-US" sz="2400" dirty="0" smtClean="0">
                <a:solidFill>
                  <a:srgbClr val="000000"/>
                </a:solidFill>
                <a:cs typeface="Calibri" pitchFamily="34" charset="0"/>
                <a:sym typeface="Symbol"/>
              </a:rPr>
              <a:t>, v</a:t>
            </a:r>
            <a:r>
              <a:rPr lang="en-US" sz="2400" baseline="-25000" dirty="0" smtClean="0">
                <a:solidFill>
                  <a:srgbClr val="000000"/>
                </a:solidFill>
                <a:cs typeface="Calibri" pitchFamily="34" charset="0"/>
                <a:sym typeface="Symbol"/>
              </a:rPr>
              <a:t>3</a:t>
            </a:r>
            <a:r>
              <a:rPr lang="en-US" sz="2400" dirty="0" smtClean="0">
                <a:solidFill>
                  <a:srgbClr val="000000"/>
                </a:solidFill>
                <a:cs typeface="Calibri" pitchFamily="34" charset="0"/>
                <a:sym typeface="Symbol"/>
              </a:rPr>
              <a:t>),</a:t>
            </a:r>
          </a:p>
          <a:p>
            <a:pPr defTabSz="914363">
              <a:lnSpc>
                <a:spcPct val="90000"/>
              </a:lnSpc>
              <a:spcBef>
                <a:spcPts val="600"/>
              </a:spcBef>
              <a:buSzPct val="90000"/>
            </a:pPr>
            <a:r>
              <a:rPr lang="en-US" sz="2400" dirty="0" smtClean="0">
                <a:solidFill>
                  <a:srgbClr val="000000"/>
                </a:solidFill>
                <a:cs typeface="Calibri" pitchFamily="34" charset="0"/>
                <a:sym typeface="Symbol"/>
              </a:rPr>
              <a:t>v</a:t>
            </a:r>
            <a:r>
              <a:rPr lang="en-US" sz="2400" baseline="-25000" dirty="0" smtClean="0">
                <a:solidFill>
                  <a:srgbClr val="000000"/>
                </a:solidFill>
                <a:cs typeface="Calibri" pitchFamily="34" charset="0"/>
                <a:sym typeface="Symbol"/>
              </a:rPr>
              <a:t>5</a:t>
            </a:r>
            <a:r>
              <a:rPr lang="en-US" sz="2400" dirty="0" smtClean="0">
                <a:solidFill>
                  <a:srgbClr val="000000"/>
                </a:solidFill>
                <a:cs typeface="Calibri" pitchFamily="34" charset="0"/>
                <a:sym typeface="Symbol"/>
              </a:rPr>
              <a:t>  c-b+1, v</a:t>
            </a:r>
            <a:r>
              <a:rPr lang="en-US" sz="2400" baseline="-25000" dirty="0" smtClean="0">
                <a:solidFill>
                  <a:srgbClr val="000000"/>
                </a:solidFill>
                <a:cs typeface="Calibri" pitchFamily="34" charset="0"/>
                <a:sym typeface="Symbol"/>
              </a:rPr>
              <a:t>6</a:t>
            </a:r>
            <a:r>
              <a:rPr lang="en-US" sz="2400" dirty="0" smtClean="0">
                <a:solidFill>
                  <a:srgbClr val="000000"/>
                </a:solidFill>
                <a:cs typeface="Calibri" pitchFamily="34" charset="0"/>
                <a:sym typeface="Symbol"/>
              </a:rPr>
              <a:t>  f(v</a:t>
            </a:r>
            <a:r>
              <a:rPr lang="en-US" sz="2400" baseline="-25000" dirty="0" smtClean="0">
                <a:solidFill>
                  <a:srgbClr val="000000"/>
                </a:solidFill>
                <a:cs typeface="Calibri" pitchFamily="34" charset="0"/>
                <a:sym typeface="Symbol"/>
              </a:rPr>
              <a:t>4</a:t>
            </a:r>
            <a:r>
              <a:rPr lang="en-US" sz="2400" dirty="0" smtClean="0">
                <a:solidFill>
                  <a:srgbClr val="000000"/>
                </a:solidFill>
                <a:cs typeface="Calibri" pitchFamily="34" charset="0"/>
                <a:sym typeface="Symbol"/>
              </a:rPr>
              <a:t>), v</a:t>
            </a:r>
            <a:r>
              <a:rPr lang="en-US" sz="2400" baseline="-25000" dirty="0" smtClean="0">
                <a:solidFill>
                  <a:srgbClr val="000000"/>
                </a:solidFill>
                <a:cs typeface="Calibri" pitchFamily="34" charset="0"/>
                <a:sym typeface="Symbol"/>
              </a:rPr>
              <a:t>7</a:t>
            </a:r>
            <a:r>
              <a:rPr lang="en-US" sz="2400" dirty="0" smtClean="0">
                <a:solidFill>
                  <a:srgbClr val="000000"/>
                </a:solidFill>
                <a:cs typeface="Calibri" pitchFamily="34" charset="0"/>
                <a:sym typeface="Symbol"/>
              </a:rPr>
              <a:t>  f(v</a:t>
            </a:r>
            <a:r>
              <a:rPr lang="en-US" sz="2400" baseline="-25000" dirty="0" smtClean="0">
                <a:solidFill>
                  <a:srgbClr val="000000"/>
                </a:solidFill>
                <a:cs typeface="Calibri" pitchFamily="34" charset="0"/>
                <a:sym typeface="Symbol"/>
              </a:rPr>
              <a:t>5</a:t>
            </a:r>
            <a:r>
              <a:rPr lang="en-US" sz="2400" dirty="0" smtClean="0">
                <a:solidFill>
                  <a:srgbClr val="000000"/>
                </a:solidFill>
                <a:cs typeface="Calibri" pitchFamily="34" charset="0"/>
                <a:sym typeface="Symbol"/>
              </a:rPr>
              <a:t>) </a:t>
            </a:r>
            <a:endParaRPr lang="en-US" sz="2400" dirty="0" smtClean="0">
              <a:solidFill>
                <a:srgbClr val="FF0000"/>
              </a:solidFill>
              <a:cs typeface="Calibri" pitchFamily="34" charset="0"/>
              <a:sym typeface="Symbol"/>
            </a:endParaRPr>
          </a:p>
        </p:txBody>
      </p:sp>
    </p:spTree>
    <p:extLst>
      <p:ext uri="{BB962C8B-B14F-4D97-AF65-F5344CB8AC3E}">
        <p14:creationId xmlns:p14="http://schemas.microsoft.com/office/powerpoint/2010/main" val="6849312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9512</TotalTime>
  <Words>1294</Words>
  <Application>Microsoft Office PowerPoint</Application>
  <PresentationFormat>On-screen Show (4:3)</PresentationFormat>
  <Paragraphs>360</Paragraphs>
  <Slides>48</Slides>
  <Notes>4</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宋体</vt:lpstr>
      <vt:lpstr>Arial</vt:lpstr>
      <vt:lpstr>Calibri</vt:lpstr>
      <vt:lpstr>Cambria Math</vt:lpstr>
      <vt:lpstr>Segoe</vt:lpstr>
      <vt:lpstr>Symbol</vt:lpstr>
      <vt:lpstr>Office Theme</vt:lpstr>
      <vt:lpstr>Satisfiability Modulo Theories</vt:lpstr>
      <vt:lpstr>Lectures</vt:lpstr>
      <vt:lpstr>Summary so far</vt:lpstr>
      <vt:lpstr>This Lecture</vt:lpstr>
      <vt:lpstr>Combining THeories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Nelson-Oppen Combination</vt:lpstr>
      <vt:lpstr>Combining Procedures in Practice</vt:lpstr>
      <vt:lpstr>Combining Procedures in Practice</vt:lpstr>
      <vt:lpstr>Example</vt:lpstr>
      <vt:lpstr>Example</vt:lpstr>
      <vt:lpstr>Example</vt:lpstr>
      <vt:lpstr>Example</vt:lpstr>
      <vt:lpstr>Example</vt:lpstr>
      <vt:lpstr>Example</vt:lpstr>
      <vt:lpstr>Example</vt:lpstr>
      <vt:lpstr>Example</vt:lpstr>
      <vt:lpstr>Example</vt:lpstr>
      <vt:lpstr>Network Verification with SecGuru</vt:lpstr>
      <vt:lpstr>Claims</vt:lpstr>
      <vt:lpstr>The Hype, Buzz &amp; Opportunity</vt:lpstr>
      <vt:lpstr>Confluence</vt:lpstr>
      <vt:lpstr>A Cloud run by Masters of Complexity</vt:lpstr>
      <vt:lpstr>SecGuru</vt:lpstr>
      <vt:lpstr>A Cloud Harnessed by Logic/SE</vt:lpstr>
      <vt:lpstr>A Data-center Architecture</vt:lpstr>
      <vt:lpstr>Access Control</vt:lpstr>
      <vt:lpstr>SecGuru in WANetmon</vt:lpstr>
      <vt:lpstr>SecGuru for GNS edge ACLs</vt:lpstr>
      <vt:lpstr>PowerPoint Presentation</vt:lpstr>
      <vt:lpstr>PowerPoint Presentation</vt:lpstr>
      <vt:lpstr>PowerPoint Presentation</vt:lpstr>
      <vt:lpstr>All-BVSAT: A compact model enumeration</vt:lpstr>
      <vt:lpstr>All-BVSAT: A compact model enumeration</vt:lpstr>
      <vt:lpstr>All-BVSAT: A compact model enumeration</vt:lpstr>
      <vt:lpstr>Network Verification: Opportunities</vt:lpstr>
      <vt:lpstr>Summary</vt:lpstr>
      <vt:lpstr>Calculus and Solvers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Nikolaj Bjorner</dc:creator>
  <cp:lastModifiedBy>Nikolaj Bjorner</cp:lastModifiedBy>
  <cp:revision>276</cp:revision>
  <dcterms:created xsi:type="dcterms:W3CDTF">2006-08-16T00:00:00Z</dcterms:created>
  <dcterms:modified xsi:type="dcterms:W3CDTF">2015-08-14T13:19:54Z</dcterms:modified>
</cp:coreProperties>
</file>