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4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1"/>
    <p:sldMasterId id="2147483751" r:id="rId2"/>
  </p:sldMasterIdLst>
  <p:notesMasterIdLst>
    <p:notesMasterId r:id="rId70"/>
  </p:notesMasterIdLst>
  <p:handoutMasterIdLst>
    <p:handoutMasterId r:id="rId71"/>
  </p:handoutMasterIdLst>
  <p:sldIdLst>
    <p:sldId id="976" r:id="rId3"/>
    <p:sldId id="2018" r:id="rId4"/>
    <p:sldId id="1971" r:id="rId5"/>
    <p:sldId id="2017" r:id="rId6"/>
    <p:sldId id="1972" r:id="rId7"/>
    <p:sldId id="1956" r:id="rId8"/>
    <p:sldId id="1922" r:id="rId9"/>
    <p:sldId id="1923" r:id="rId10"/>
    <p:sldId id="1924" r:id="rId11"/>
    <p:sldId id="1970" r:id="rId12"/>
    <p:sldId id="1969" r:id="rId13"/>
    <p:sldId id="1958" r:id="rId14"/>
    <p:sldId id="1925" r:id="rId15"/>
    <p:sldId id="1926" r:id="rId16"/>
    <p:sldId id="1927" r:id="rId17"/>
    <p:sldId id="1928" r:id="rId18"/>
    <p:sldId id="1929" r:id="rId19"/>
    <p:sldId id="1930" r:id="rId20"/>
    <p:sldId id="1931" r:id="rId21"/>
    <p:sldId id="1968" r:id="rId22"/>
    <p:sldId id="1967" r:id="rId23"/>
    <p:sldId id="1932" r:id="rId24"/>
    <p:sldId id="2009" r:id="rId25"/>
    <p:sldId id="1933" r:id="rId26"/>
    <p:sldId id="2010" r:id="rId27"/>
    <p:sldId id="1959" r:id="rId28"/>
    <p:sldId id="1960" r:id="rId29"/>
    <p:sldId id="1961" r:id="rId30"/>
    <p:sldId id="1962" r:id="rId31"/>
    <p:sldId id="1942" r:id="rId32"/>
    <p:sldId id="2012" r:id="rId33"/>
    <p:sldId id="1944" r:id="rId34"/>
    <p:sldId id="1945" r:id="rId35"/>
    <p:sldId id="2013" r:id="rId36"/>
    <p:sldId id="1977" r:id="rId37"/>
    <p:sldId id="1978" r:id="rId38"/>
    <p:sldId id="1979" r:id="rId39"/>
    <p:sldId id="1980" r:id="rId40"/>
    <p:sldId id="1981" r:id="rId41"/>
    <p:sldId id="1982" r:id="rId42"/>
    <p:sldId id="1983" r:id="rId43"/>
    <p:sldId id="2014" r:id="rId44"/>
    <p:sldId id="1985" r:id="rId45"/>
    <p:sldId id="1986" r:id="rId46"/>
    <p:sldId id="1987" r:id="rId47"/>
    <p:sldId id="1988" r:id="rId48"/>
    <p:sldId id="1989" r:id="rId49"/>
    <p:sldId id="1990" r:id="rId50"/>
    <p:sldId id="1991" r:id="rId51"/>
    <p:sldId id="1992" r:id="rId52"/>
    <p:sldId id="1993" r:id="rId53"/>
    <p:sldId id="1994" r:id="rId54"/>
    <p:sldId id="1995" r:id="rId55"/>
    <p:sldId id="1996" r:id="rId56"/>
    <p:sldId id="1997" r:id="rId57"/>
    <p:sldId id="1998" r:id="rId58"/>
    <p:sldId id="1999" r:id="rId59"/>
    <p:sldId id="2000" r:id="rId60"/>
    <p:sldId id="2001" r:id="rId61"/>
    <p:sldId id="2002" r:id="rId62"/>
    <p:sldId id="2003" r:id="rId63"/>
    <p:sldId id="2004" r:id="rId64"/>
    <p:sldId id="2019" r:id="rId65"/>
    <p:sldId id="2020" r:id="rId66"/>
    <p:sldId id="2015" r:id="rId67"/>
    <p:sldId id="2016" r:id="rId68"/>
    <p:sldId id="2008" r:id="rId69"/>
  </p:sldIdLst>
  <p:sldSz cx="9144000" cy="6858000" type="screen4x3"/>
  <p:notesSz cx="7023100" cy="9309100"/>
  <p:embeddedFontLst>
    <p:embeddedFont>
      <p:font typeface="Cambria Math" panose="02040503050406030204" pitchFamily="18" charset="0"/>
      <p:regular r:id="rId72"/>
    </p:embeddedFont>
    <p:embeddedFont>
      <p:font typeface="Gill Sans MT" panose="020B0502020104020203" pitchFamily="34" charset="0"/>
      <p:regular r:id="rId73"/>
      <p:bold r:id="rId74"/>
      <p:italic r:id="rId75"/>
      <p:boldItalic r:id="rId76"/>
    </p:embeddedFont>
    <p:embeddedFont>
      <p:font typeface="Comic Sans MS" panose="030F0702030302020204" pitchFamily="66" charset="0"/>
      <p:regular r:id="rId77"/>
      <p:bold r:id="rId78"/>
      <p:italic r:id="rId79"/>
      <p:boldItalic r:id="rId80"/>
    </p:embeddedFont>
    <p:embeddedFont>
      <p:font typeface="Segoe UI Semilight" panose="020B0402040204020203" pitchFamily="34" charset="0"/>
      <p:regular r:id="rId81"/>
      <p:italic r:id="rId82"/>
    </p:embeddedFont>
    <p:embeddedFont>
      <p:font typeface="Segoe UI Light" panose="020B0502040204020203" pitchFamily="34" charset="0"/>
      <p:regular r:id="rId83"/>
      <p:italic r:id="rId84"/>
    </p:embeddedFont>
    <p:embeddedFont>
      <p:font typeface="Consolas" panose="020B0609020204030204" pitchFamily="49" charset="0"/>
      <p:regular r:id="rId85"/>
      <p:bold r:id="rId86"/>
      <p:italic r:id="rId87"/>
      <p:boldItalic r:id="rId88"/>
    </p:embeddedFont>
    <p:embeddedFont>
      <p:font typeface="Calibri" panose="020F0502020204030204" pitchFamily="34" charset="0"/>
      <p:regular r:id="rId89"/>
      <p:bold r:id="rId90"/>
      <p:italic r:id="rId91"/>
      <p:boldItalic r:id="rId92"/>
    </p:embeddedFont>
  </p:embeddedFontLst>
  <p:custDataLst>
    <p:tags r:id="rId93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mit Gulwani" initials="SG" lastIdx="1" clrIdx="0">
    <p:extLst>
      <p:ext uri="{19B8F6BF-5375-455C-9EA6-DF929625EA0E}">
        <p15:presenceInfo xmlns:p15="http://schemas.microsoft.com/office/powerpoint/2012/main" userId="S-1-5-21-2127521184-1604012920-1887927527-24775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CC00CC"/>
    <a:srgbClr val="CC3300"/>
    <a:srgbClr val="FF9900"/>
    <a:srgbClr val="CC6600"/>
    <a:srgbClr val="008000"/>
    <a:srgbClr val="FF6600"/>
    <a:srgbClr val="FFFF00"/>
    <a:srgbClr val="FF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04" autoAdjust="0"/>
    <p:restoredTop sz="85132" autoAdjust="0"/>
  </p:normalViewPr>
  <p:slideViewPr>
    <p:cSldViewPr snapToGrid="0">
      <p:cViewPr varScale="1">
        <p:scale>
          <a:sx n="97" d="100"/>
          <a:sy n="97" d="100"/>
        </p:scale>
        <p:origin x="1830" y="72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356"/>
    </p:cViewPr>
  </p:sorterViewPr>
  <p:notesViewPr>
    <p:cSldViewPr snapToGrid="0">
      <p:cViewPr varScale="1">
        <p:scale>
          <a:sx n="51" d="100"/>
          <a:sy n="51" d="100"/>
        </p:scale>
        <p:origin x="-2285" y="-86"/>
      </p:cViewPr>
      <p:guideLst>
        <p:guide orient="horz" pos="2932"/>
        <p:guide pos="2212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font" Target="fonts/font5.fntdata"/><Relationship Id="rId84" Type="http://schemas.openxmlformats.org/officeDocument/2006/relationships/font" Target="fonts/font13.fntdata"/><Relationship Id="rId89" Type="http://schemas.openxmlformats.org/officeDocument/2006/relationships/font" Target="fonts/font18.fntdata"/><Relationship Id="rId97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handoutMaster" Target="handoutMasters/handoutMaster1.xml"/><Relationship Id="rId92" Type="http://schemas.openxmlformats.org/officeDocument/2006/relationships/font" Target="fonts/font2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font" Target="fonts/font3.fntdata"/><Relationship Id="rId79" Type="http://schemas.openxmlformats.org/officeDocument/2006/relationships/font" Target="fonts/font8.fntdata"/><Relationship Id="rId87" Type="http://schemas.openxmlformats.org/officeDocument/2006/relationships/font" Target="fonts/font16.fntdata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font" Target="fonts/font11.fntdata"/><Relationship Id="rId90" Type="http://schemas.openxmlformats.org/officeDocument/2006/relationships/font" Target="fonts/font19.fntdata"/><Relationship Id="rId95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font" Target="fonts/font6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.fntdata"/><Relationship Id="rId80" Type="http://schemas.openxmlformats.org/officeDocument/2006/relationships/font" Target="fonts/font9.fntdata"/><Relationship Id="rId85" Type="http://schemas.openxmlformats.org/officeDocument/2006/relationships/font" Target="fonts/font14.fntdata"/><Relationship Id="rId93" Type="http://schemas.openxmlformats.org/officeDocument/2006/relationships/tags" Target="tags/tag1.xml"/><Relationship Id="rId98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font" Target="fonts/font4.fntdata"/><Relationship Id="rId83" Type="http://schemas.openxmlformats.org/officeDocument/2006/relationships/font" Target="fonts/font12.fntdata"/><Relationship Id="rId88" Type="http://schemas.openxmlformats.org/officeDocument/2006/relationships/font" Target="fonts/font17.fntdata"/><Relationship Id="rId91" Type="http://schemas.openxmlformats.org/officeDocument/2006/relationships/font" Target="fonts/font20.fntdata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font" Target="fonts/font2.fntdata"/><Relationship Id="rId78" Type="http://schemas.openxmlformats.org/officeDocument/2006/relationships/font" Target="fonts/font7.fntdata"/><Relationship Id="rId81" Type="http://schemas.openxmlformats.org/officeDocument/2006/relationships/font" Target="fonts/font10.fntdata"/><Relationship Id="rId86" Type="http://schemas.openxmlformats.org/officeDocument/2006/relationships/font" Target="fonts/font15.fntdata"/><Relationship Id="rId9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33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0068" y="0"/>
            <a:ext cx="3043032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4584"/>
            <a:ext cx="3043033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0068" y="8844584"/>
            <a:ext cx="3043032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C804160D-1AB6-4612-B7C0-444BA323A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85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33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0068" y="0"/>
            <a:ext cx="3043032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7036" y="4421511"/>
            <a:ext cx="5149028" cy="418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0068" y="8844584"/>
            <a:ext cx="3043032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/15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06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46499C-1D18-4228-A5AB-E405494E3CB5}" type="slidenum">
              <a:rPr lang="en-US" smtClean="0">
                <a:solidFill>
                  <a:prstClr val="black"/>
                </a:solidFill>
              </a:rPr>
              <a:pPr/>
              <a:t>0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0141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25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66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26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546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27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100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28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781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30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854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33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643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34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5170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40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087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41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1226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51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210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8122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53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7500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55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1446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56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5691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57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1191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58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0899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59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480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46499C-1D18-4228-A5AB-E405494E3CB5}" type="slidenum">
              <a:rPr lang="en-US" smtClean="0">
                <a:solidFill>
                  <a:prstClr val="black"/>
                </a:solidFill>
              </a:rPr>
              <a:pPr/>
              <a:t>62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58470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66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852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4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073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10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287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11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65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5620C-E6E7-4610-B905-850544DCF49A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33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21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6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22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075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24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691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5597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E645-D355-4FDE-B443-868FCDFF59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1"/>
            <a:ext cx="8363938" cy="6663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800"/>
            <a:ext cx="8363938" cy="94641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4000" spc="-100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None/>
              <a:defRPr sz="2000" spc="-50" baseline="0"/>
            </a:lvl2pPr>
            <a:lvl3pPr marL="0" indent="0">
              <a:spcBef>
                <a:spcPts val="0"/>
              </a:spcBef>
              <a:spcAft>
                <a:spcPts val="400"/>
              </a:spcAft>
              <a:buNone/>
              <a:defRPr sz="2000"/>
            </a:lvl3pPr>
            <a:lvl4pPr marL="0" indent="0">
              <a:spcBef>
                <a:spcPts val="0"/>
              </a:spcBef>
              <a:spcAft>
                <a:spcPts val="4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400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2258732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EDE9-15DC-49DC-9340-4807A35B6536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F7B6-38A6-479D-9D6B-B0D15876F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3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D822-189C-45BA-8D89-791FA7632C4F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A764-CA72-49EF-8EDB-C7059022E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36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5597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E645-D355-4FDE-B443-868FCDFF59F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7661B-1E0D-4001-BF89-AF1DFB53F9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0D9DFD6-4969-45EA-B86D-E0000C936B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914400"/>
            <a:ext cx="8369300" cy="0"/>
          </a:xfrm>
          <a:prstGeom prst="line">
            <a:avLst/>
          </a:prstGeom>
          <a:noFill/>
          <a:ln w="50800">
            <a:solidFill>
              <a:srgbClr val="008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54" r:id="rId3"/>
    <p:sldLayoutId id="2147483755" r:id="rId4"/>
    <p:sldLayoutId id="2147483756" r:id="rId5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0D9DFD6-4969-45EA-B86D-E0000C936B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914400"/>
            <a:ext cx="8369300" cy="0"/>
          </a:xfrm>
          <a:prstGeom prst="line">
            <a:avLst/>
          </a:prstGeom>
          <a:noFill/>
          <a:ln w="50800">
            <a:solidFill>
              <a:srgbClr val="008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G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3.GIF"/><Relationship Id="rId7" Type="http://schemas.openxmlformats.org/officeDocument/2006/relationships/image" Target="../media/image4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Relationship Id="rId9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GI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29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7" Type="http://schemas.openxmlformats.org/officeDocument/2006/relationships/image" Target="../media/image37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3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29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400.png"/><Relationship Id="rId4" Type="http://schemas.openxmlformats.org/officeDocument/2006/relationships/image" Target="../media/image12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15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420.png"/><Relationship Id="rId4" Type="http://schemas.openxmlformats.org/officeDocument/2006/relationships/image" Target="../media/image4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47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460.png"/><Relationship Id="rId4" Type="http://schemas.openxmlformats.org/officeDocument/2006/relationships/image" Target="../media/image45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image" Target="../media/image54.emf"/><Relationship Id="rId7" Type="http://schemas.openxmlformats.org/officeDocument/2006/relationships/image" Target="../media/image58.em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433931" y="5778217"/>
            <a:ext cx="4600823" cy="1079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500"/>
              </a:spcBef>
            </a:pPr>
            <a:r>
              <a:rPr lang="en-US" sz="3000" dirty="0" smtClean="0"/>
              <a:t>Berkeley lecture </a:t>
            </a:r>
          </a:p>
          <a:p>
            <a:pPr algn="r">
              <a:spcBef>
                <a:spcPts val="500"/>
              </a:spcBef>
            </a:pPr>
            <a:r>
              <a:rPr lang="en-US" sz="3000" dirty="0" smtClean="0"/>
              <a:t>Nov 2015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-107502" y="5634065"/>
            <a:ext cx="3024553" cy="47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US" sz="3400" kern="0" dirty="0" smtClean="0">
                <a:latin typeface="Comic Sans MS"/>
              </a:rPr>
              <a:t>Sumit Gulwani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171" y="5954285"/>
            <a:ext cx="3233222" cy="1189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27823" y="172360"/>
            <a:ext cx="9379976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900" dirty="0" smtClean="0">
                <a:solidFill>
                  <a:schemeClr val="accent2"/>
                </a:solidFill>
              </a:rPr>
              <a:t>Programming by Examples: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400" i="1" dirty="0" smtClean="0">
                <a:solidFill>
                  <a:schemeClr val="accent2"/>
                </a:solidFill>
              </a:rPr>
              <a:t>Applications, Ambiguity Resolution, Approach</a:t>
            </a:r>
            <a:endParaRPr lang="en-US" sz="3400" i="1" dirty="0">
              <a:solidFill>
                <a:schemeClr val="accent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23" y="1692885"/>
            <a:ext cx="3523343" cy="340912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 bwMode="auto">
          <a:xfrm>
            <a:off x="4006391" y="2961783"/>
            <a:ext cx="1087120" cy="358144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836" y="1674384"/>
            <a:ext cx="3557729" cy="3575563"/>
          </a:xfrm>
          <a:prstGeom prst="rect">
            <a:avLst/>
          </a:prstGeom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874519" y="3859478"/>
          <a:ext cx="4973321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281">
                  <a:extLst>
                    <a:ext uri="{9D8B030D-6E8A-4147-A177-3AD203B41FA5}">
                      <a16:colId xmlns:a16="http://schemas.microsoft.com/office/drawing/2014/main" val="1288786668"/>
                    </a:ext>
                  </a:extLst>
                </a:gridCol>
                <a:gridCol w="3495040">
                  <a:extLst>
                    <a:ext uri="{9D8B030D-6E8A-4147-A177-3AD203B41FA5}">
                      <a16:colId xmlns:a16="http://schemas.microsoft.com/office/drawing/2014/main" val="12264313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 </a:t>
                      </a:r>
                    </a:p>
                    <a:p>
                      <a:r>
                        <a:rPr lang="en-US" dirty="0" smtClean="0"/>
                        <a:t>(N</a:t>
                      </a:r>
                      <a:r>
                        <a:rPr lang="en-US" baseline="0" dirty="0" smtClean="0"/>
                        <a:t>earest lower half hour)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048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0d 5h 26m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5:00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06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0d 4h 57m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4:30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48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0d 4h 27m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4:00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44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0d 3h 57m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3:30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41350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Transformations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185224"/>
            <a:ext cx="9028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i="1" dirty="0">
                <a:solidFill>
                  <a:srgbClr val="C00000"/>
                </a:solidFill>
              </a:rPr>
              <a:t>Synthesizing Number Transformations from Input-Output </a:t>
            </a:r>
            <a:r>
              <a:rPr lang="en-US" i="1" dirty="0" smtClean="0">
                <a:solidFill>
                  <a:srgbClr val="C00000"/>
                </a:solidFill>
              </a:rPr>
              <a:t>Examples;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CAV 2012; Singh, Gulwani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5120" y="1384299"/>
          <a:ext cx="4534646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8880">
                  <a:extLst>
                    <a:ext uri="{9D8B030D-6E8A-4147-A177-3AD203B41FA5}">
                      <a16:colId xmlns:a16="http://schemas.microsoft.com/office/drawing/2014/main" val="3624971444"/>
                    </a:ext>
                  </a:extLst>
                </a:gridCol>
                <a:gridCol w="3335766">
                  <a:extLst>
                    <a:ext uri="{9D8B030D-6E8A-4147-A177-3AD203B41FA5}">
                      <a16:colId xmlns:a16="http://schemas.microsoft.com/office/drawing/2014/main" val="2352811520"/>
                    </a:ext>
                  </a:extLst>
                </a:gridCol>
              </a:tblGrid>
              <a:tr h="665480">
                <a:tc>
                  <a:txBody>
                    <a:bodyPr/>
                    <a:lstStyle/>
                    <a:p>
                      <a:r>
                        <a:rPr lang="en-US" dirty="0" smtClean="0"/>
                        <a:t>Input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 </a:t>
                      </a:r>
                    </a:p>
                    <a:p>
                      <a:r>
                        <a:rPr lang="en-US" dirty="0" smtClean="0"/>
                        <a:t>(Round to 2 decimal places)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954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123.4567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123.46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789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123.4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123.40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239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78.234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78.23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78346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32400" y="1611579"/>
            <a:ext cx="1442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Excel/C#:</a:t>
            </a:r>
          </a:p>
          <a:p>
            <a:pPr algn="r"/>
            <a:r>
              <a:rPr lang="en-US" dirty="0" smtClean="0"/>
              <a:t>Python/C: </a:t>
            </a:r>
            <a:endParaRPr lang="en-US" dirty="0" smtClean="0">
              <a:solidFill>
                <a:schemeClr val="accent2"/>
              </a:solidFill>
            </a:endParaRPr>
          </a:p>
          <a:p>
            <a:pPr algn="r"/>
            <a:r>
              <a:rPr lang="en-US" dirty="0" smtClean="0"/>
              <a:t>Java: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0243" y="1611580"/>
            <a:ext cx="10499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#.00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.2f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#.##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82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0889" y="304800"/>
            <a:ext cx="8023485" cy="609600"/>
          </a:xfrm>
        </p:spPr>
        <p:txBody>
          <a:bodyPr/>
          <a:lstStyle/>
          <a:p>
            <a:r>
              <a:rPr lang="en-US" dirty="0" smtClean="0"/>
              <a:t>Semantic String Transformations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321706" y="2277922"/>
          <a:ext cx="5629254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2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5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Input v</a:t>
                      </a:r>
                      <a:r>
                        <a:rPr lang="en-US" baseline="-25000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Input v</a:t>
                      </a:r>
                      <a:r>
                        <a:rPr lang="en-US" baseline="-25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 </a:t>
                      </a:r>
                    </a:p>
                    <a:p>
                      <a:r>
                        <a:rPr lang="en-US" dirty="0" smtClean="0"/>
                        <a:t>(Price </a:t>
                      </a:r>
                      <a:r>
                        <a:rPr lang="en-US" baseline="0" dirty="0" smtClean="0"/>
                        <a:t>+ Markup*Price)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Stroller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10/12/2010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C00CC"/>
                          </a:solidFill>
                        </a:rPr>
                        <a:t>$145.67 + 0.30*145.67</a:t>
                      </a:r>
                      <a:endParaRPr lang="en-US" dirty="0">
                        <a:solidFill>
                          <a:srgbClr val="CC00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23/12/2010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C00CC"/>
                          </a:solidFill>
                        </a:rPr>
                        <a:t>$3.56 + 0.45*3.56</a:t>
                      </a:r>
                      <a:endParaRPr lang="en-US" dirty="0">
                        <a:solidFill>
                          <a:srgbClr val="CC00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Diapers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21/1/2011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Wipes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2/4/2009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Aspirator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23/2/2010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5593" y="1276380"/>
          <a:ext cx="2971800" cy="2194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1786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Markup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786">
                <a:tc>
                  <a:txBody>
                    <a:bodyPr/>
                    <a:lstStyle/>
                    <a:p>
                      <a:r>
                        <a:rPr lang="en-US" dirty="0" smtClean="0"/>
                        <a:t>S33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Stroller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786">
                <a:tc>
                  <a:txBody>
                    <a:bodyPr/>
                    <a:lstStyle/>
                    <a:p>
                      <a:r>
                        <a:rPr lang="en-US" dirty="0" smtClean="0"/>
                        <a:t>B56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786">
                <a:tc>
                  <a:txBody>
                    <a:bodyPr/>
                    <a:lstStyle/>
                    <a:p>
                      <a:r>
                        <a:rPr lang="en-US" dirty="0" smtClean="0"/>
                        <a:t>D32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Diapers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786">
                <a:tc>
                  <a:txBody>
                    <a:bodyPr/>
                    <a:lstStyle/>
                    <a:p>
                      <a:r>
                        <a:rPr lang="en-US" dirty="0" smtClean="0"/>
                        <a:t>W98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Wipes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786">
                <a:tc>
                  <a:txBody>
                    <a:bodyPr/>
                    <a:lstStyle/>
                    <a:p>
                      <a:r>
                        <a:rPr lang="en-US" dirty="0" smtClean="0"/>
                        <a:t>A46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Aspirator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50800" y="3850640"/>
          <a:ext cx="2858548" cy="2219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05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0615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12/2010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$145.67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11/2010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$142.38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12/2010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$3.56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$21.45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$5.12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5593" y="3526790"/>
            <a:ext cx="1903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CostRec</a:t>
            </a:r>
            <a:r>
              <a:rPr lang="en-US" dirty="0" smtClean="0"/>
              <a:t> Table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5273" y="914400"/>
            <a:ext cx="2518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MarkupRec</a:t>
            </a:r>
            <a:r>
              <a:rPr lang="en-US" dirty="0" smtClean="0"/>
              <a:t> Table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205544"/>
            <a:ext cx="9028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i="1" dirty="0">
                <a:solidFill>
                  <a:srgbClr val="C00000"/>
                </a:solidFill>
              </a:rPr>
              <a:t>Learning Semantic String Transformations from </a:t>
            </a:r>
            <a:r>
              <a:rPr lang="en-US" i="1" dirty="0" smtClean="0">
                <a:solidFill>
                  <a:srgbClr val="C00000"/>
                </a:solidFill>
              </a:rPr>
              <a:t>Examples;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VLDB 2012; Singh, Gulwani</a:t>
            </a:r>
          </a:p>
        </p:txBody>
      </p:sp>
    </p:spTree>
    <p:extLst>
      <p:ext uri="{BB962C8B-B14F-4D97-AF65-F5344CB8AC3E}">
        <p14:creationId xmlns:p14="http://schemas.microsoft.com/office/powerpoint/2010/main" val="570039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is the new Oil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04" y="2121795"/>
            <a:ext cx="4697508" cy="46975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925413"/>
            <a:ext cx="6461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Sources: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Digital revolution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Cloud computing, </a:t>
            </a:r>
            <a:r>
              <a:rPr lang="en-US" sz="2400" dirty="0" err="1" smtClean="0"/>
              <a:t>IoT</a:t>
            </a:r>
            <a:endParaRPr lang="en-US" sz="24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Social media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93252" y="5202880"/>
            <a:ext cx="386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Raw data needs to be extracted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and refined to enable monetization!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72323" y="1002746"/>
            <a:ext cx="511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New currency of the digital world that enables business decisions, advertising, recommendations.</a:t>
            </a:r>
          </a:p>
        </p:txBody>
      </p:sp>
    </p:spTree>
    <p:extLst>
      <p:ext uri="{BB962C8B-B14F-4D97-AF65-F5344CB8AC3E}">
        <p14:creationId xmlns:p14="http://schemas.microsoft.com/office/powerpoint/2010/main" val="22014638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409" y="3458352"/>
            <a:ext cx="5337033" cy="206057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Raw data locked up in many formats.</a:t>
            </a:r>
          </a:p>
          <a:p>
            <a:r>
              <a:rPr lang="en-US" sz="2000" dirty="0" smtClean="0"/>
              <a:t>Flexible organization for viewing but challenging to manipulate.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Wrangling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75" y="1033824"/>
            <a:ext cx="2428127" cy="23496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594" y="1062555"/>
            <a:ext cx="2309269" cy="2320874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 bwMode="auto">
          <a:xfrm>
            <a:off x="2751666" y="2296549"/>
            <a:ext cx="3817317" cy="201487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86293" y="1119498"/>
            <a:ext cx="2834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9900"/>
                </a:solidFill>
              </a:rPr>
              <a:t>Extraction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9900"/>
                </a:solidFill>
              </a:rPr>
              <a:t>Transformation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9900"/>
                </a:solidFill>
              </a:rPr>
              <a:t>Formatting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 bwMode="auto">
          <a:xfrm>
            <a:off x="4337800" y="5168049"/>
            <a:ext cx="4857522" cy="125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solidFill>
                  <a:srgbClr val="009900"/>
                </a:solidFill>
              </a:rPr>
              <a:t>PBE can enable easier &amp; faster wrangling!</a:t>
            </a:r>
            <a:endParaRPr lang="en-US" kern="0" dirty="0">
              <a:solidFill>
                <a:srgbClr val="0099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765" y="5822323"/>
            <a:ext cx="1034716" cy="8916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299" y="4907765"/>
            <a:ext cx="1517087" cy="5205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82" y="4681842"/>
            <a:ext cx="979116" cy="9791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017" y="5640540"/>
            <a:ext cx="914400" cy="914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5771012"/>
            <a:ext cx="877824" cy="8778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02" y="4679988"/>
            <a:ext cx="1031026" cy="1031026"/>
          </a:xfrm>
          <a:prstGeom prst="rect">
            <a:avLst/>
          </a:prstGeom>
        </p:spPr>
      </p:pic>
      <p:sp>
        <p:nvSpPr>
          <p:cNvPr id="23" name="Content Placeholder 1"/>
          <p:cNvSpPr txBox="1">
            <a:spLocks/>
          </p:cNvSpPr>
          <p:nvPr/>
        </p:nvSpPr>
        <p:spPr bwMode="auto">
          <a:xfrm>
            <a:off x="2644443" y="2476818"/>
            <a:ext cx="4122118" cy="78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300" kern="0" dirty="0" smtClean="0">
                <a:solidFill>
                  <a:srgbClr val="C00000"/>
                </a:solidFill>
              </a:rPr>
              <a:t>Data scientists spend 80% of their time wrangling data.</a:t>
            </a:r>
            <a:endParaRPr lang="en-US" sz="2300" kern="0" dirty="0" smtClean="0"/>
          </a:p>
        </p:txBody>
      </p:sp>
      <p:sp>
        <p:nvSpPr>
          <p:cNvPr id="24" name="Content Placeholder 1"/>
          <p:cNvSpPr txBox="1">
            <a:spLocks/>
          </p:cNvSpPr>
          <p:nvPr/>
        </p:nvSpPr>
        <p:spPr bwMode="auto">
          <a:xfrm>
            <a:off x="6076501" y="3480784"/>
            <a:ext cx="3155351" cy="123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smtClean="0"/>
              <a:t>Processed data for drawing insights and driving decisions.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7304008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30" y="2009581"/>
            <a:ext cx="5609724" cy="3680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193" y="1153606"/>
            <a:ext cx="887279" cy="692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429" y="2405279"/>
            <a:ext cx="4279106" cy="237172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4524483" y="3332017"/>
            <a:ext cx="457200" cy="3169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4181301"/>
            <a:ext cx="8033580" cy="644372"/>
          </a:xfrm>
          <a:prstGeom prst="rect">
            <a:avLst/>
          </a:prstGeom>
          <a:ln w="60325">
            <a:solidFill>
              <a:schemeClr val="accent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02217" y="3827074"/>
            <a:ext cx="2292927" cy="323165"/>
          </a:xfrm>
          <a:prstGeom prst="rect">
            <a:avLst/>
          </a:prstGeom>
          <a:solidFill>
            <a:schemeClr val="bg1"/>
          </a:solidFill>
          <a:ln w="60325"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Gill Sans MT" panose="020B0502020104020203" pitchFamily="34" charset="0"/>
              </a:rPr>
              <a:t>To get Started!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Science Class Assignment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05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err="1" smtClean="0">
                <a:solidFill>
                  <a:schemeClr val="accent2"/>
                </a:solidFill>
              </a:rPr>
              <a:t>FlashExtract</a:t>
            </a:r>
            <a:r>
              <a:rPr lang="en-US" sz="4000" dirty="0" smtClean="0">
                <a:solidFill>
                  <a:schemeClr val="accent2"/>
                </a:solidFill>
              </a:rPr>
              <a:t> Demo</a:t>
            </a:r>
            <a:endParaRPr lang="en-US" sz="40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40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r>
              <a:rPr lang="en-US" sz="2400" dirty="0" smtClean="0"/>
              <a:t>Recently shipped inside two Microsoft products</a:t>
            </a:r>
          </a:p>
          <a:p>
            <a:pPr lvl="1"/>
            <a:r>
              <a:rPr lang="en-US" sz="2150" dirty="0" err="1" smtClean="0">
                <a:solidFill>
                  <a:srgbClr val="009900"/>
                </a:solidFill>
              </a:rPr>
              <a:t>Powershell</a:t>
            </a:r>
            <a:r>
              <a:rPr lang="en-US" sz="2150" dirty="0" smtClean="0">
                <a:solidFill>
                  <a:srgbClr val="009900"/>
                </a:solidFill>
              </a:rPr>
              <a:t> </a:t>
            </a:r>
            <a:r>
              <a:rPr lang="en-US" sz="2150" dirty="0" err="1">
                <a:solidFill>
                  <a:srgbClr val="009900"/>
                </a:solidFill>
              </a:rPr>
              <a:t>convertFrom</a:t>
            </a:r>
            <a:r>
              <a:rPr lang="en-US" sz="2150" dirty="0">
                <a:solidFill>
                  <a:srgbClr val="009900"/>
                </a:solidFill>
              </a:rPr>
              <a:t>-string cmdlet </a:t>
            </a:r>
            <a:endParaRPr lang="en-US" sz="2150" dirty="0"/>
          </a:p>
          <a:p>
            <a:pPr lvl="1"/>
            <a:r>
              <a:rPr lang="en-US" sz="2150" dirty="0">
                <a:solidFill>
                  <a:srgbClr val="009900"/>
                </a:solidFill>
              </a:rPr>
              <a:t>Azure OMS custom field extractor</a:t>
            </a:r>
            <a:endParaRPr lang="en-US" sz="215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4000" dirty="0" smtClean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04862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en-US" i="1" dirty="0" err="1" smtClean="0">
                <a:solidFill>
                  <a:srgbClr val="C00000"/>
                </a:solidFill>
              </a:rPr>
              <a:t>FlashExtract</a:t>
            </a:r>
            <a:r>
              <a:rPr lang="en-US" i="1" dirty="0" smtClean="0">
                <a:solidFill>
                  <a:srgbClr val="C00000"/>
                </a:solidFill>
              </a:rPr>
              <a:t>: A Framework for data extraction by examples”;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PLDI 2014</a:t>
            </a:r>
            <a:r>
              <a:rPr lang="en-US" i="1" dirty="0" smtClean="0">
                <a:solidFill>
                  <a:srgbClr val="C00000"/>
                </a:solidFill>
              </a:rPr>
              <a:t>; </a:t>
            </a:r>
            <a:r>
              <a:rPr lang="en-US" dirty="0" smtClean="0">
                <a:solidFill>
                  <a:srgbClr val="C00000"/>
                </a:solidFill>
              </a:rPr>
              <a:t>Vu Le, Sumit Gulwani</a:t>
            </a:r>
          </a:p>
        </p:txBody>
      </p:sp>
    </p:spTree>
    <p:extLst>
      <p:ext uri="{BB962C8B-B14F-4D97-AF65-F5344CB8AC3E}">
        <p14:creationId xmlns:p14="http://schemas.microsoft.com/office/powerpoint/2010/main" val="15336377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30" y="2009581"/>
            <a:ext cx="5609724" cy="3680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8" y="2011186"/>
            <a:ext cx="5536623" cy="367685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FlashExtract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58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8500" y="2008799"/>
            <a:ext cx="5803900" cy="4531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FlashExtract</a:t>
            </a:r>
            <a:endParaRPr lang="en-US" dirty="0"/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78" y="2008799"/>
            <a:ext cx="5536623" cy="368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1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2946" y="1085618"/>
            <a:ext cx="7886700" cy="440027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Trifacta: small, guided steps </a:t>
            </a:r>
          </a:p>
        </p:txBody>
      </p:sp>
      <p:pic>
        <p:nvPicPr>
          <p:cNvPr id="1026" name="Picture 1" descr="image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800" y="1675692"/>
            <a:ext cx="2462893" cy="170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824" y="1535265"/>
            <a:ext cx="100630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Start with: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765507" y="1573920"/>
            <a:ext cx="3786145" cy="1314856"/>
            <a:chOff x="5999020" y="955547"/>
            <a:chExt cx="5048193" cy="1753141"/>
          </a:xfrm>
        </p:grpSpPr>
        <p:sp>
          <p:nvSpPr>
            <p:cNvPr id="8" name="TextBox 7"/>
            <p:cNvSpPr txBox="1"/>
            <p:nvPr/>
          </p:nvSpPr>
          <p:spPr>
            <a:xfrm>
              <a:off x="5999020" y="955547"/>
              <a:ext cx="126658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End goal:</a:t>
              </a:r>
            </a:p>
          </p:txBody>
        </p:sp>
        <p:pic>
          <p:nvPicPr>
            <p:cNvPr id="1027" name="Picture 2" descr="image00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2963" y="1013238"/>
              <a:ext cx="3524250" cy="169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05654" y="3579004"/>
            <a:ext cx="428123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Trifacta provides a series of small transformations: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425191"/>
            <a:ext cx="61097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From: Skills of the Agile Data Wrangler (tutorial by </a:t>
            </a:r>
            <a:r>
              <a:rPr lang="en-US" sz="15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Hellerstein</a:t>
            </a:r>
            <a:r>
              <a:rPr lang="en-US" sz="1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and </a:t>
            </a:r>
            <a:r>
              <a:rPr lang="en-US" sz="15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Heer</a:t>
            </a:r>
            <a:r>
              <a:rPr lang="en-US" sz="1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56729" y="3880783"/>
            <a:ext cx="2144606" cy="1527029"/>
            <a:chOff x="2850538" y="4253097"/>
            <a:chExt cx="2859475" cy="2036038"/>
          </a:xfrm>
        </p:grpSpPr>
        <p:sp>
          <p:nvSpPr>
            <p:cNvPr id="11" name="TextBox 10"/>
            <p:cNvSpPr txBox="1"/>
            <p:nvPr/>
          </p:nvSpPr>
          <p:spPr>
            <a:xfrm>
              <a:off x="2850538" y="4253097"/>
              <a:ext cx="268295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1. Split on “:” Delimiter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85527" y="4700088"/>
              <a:ext cx="2524486" cy="1589047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3373202" y="3894490"/>
            <a:ext cx="2250809" cy="1445231"/>
            <a:chOff x="5875100" y="4087524"/>
            <a:chExt cx="3001078" cy="1926974"/>
          </a:xfrm>
        </p:grpSpPr>
        <p:sp>
          <p:nvSpPr>
            <p:cNvPr id="19" name="TextBox 18"/>
            <p:cNvSpPr txBox="1"/>
            <p:nvPr/>
          </p:nvSpPr>
          <p:spPr>
            <a:xfrm>
              <a:off x="5875100" y="4087524"/>
              <a:ext cx="262430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2. Delete Empty Rows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75100" y="4587756"/>
              <a:ext cx="3001078" cy="1426742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6142153" y="3884396"/>
            <a:ext cx="2305379" cy="1441865"/>
            <a:chOff x="8988428" y="4129749"/>
            <a:chExt cx="3073839" cy="1922486"/>
          </a:xfrm>
        </p:grpSpPr>
        <p:sp>
          <p:nvSpPr>
            <p:cNvPr id="22" name="TextBox 21"/>
            <p:cNvSpPr txBox="1"/>
            <p:nvPr/>
          </p:nvSpPr>
          <p:spPr>
            <a:xfrm>
              <a:off x="8988428" y="4129749"/>
              <a:ext cx="229037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3. Fill Values Down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88428" y="4555094"/>
              <a:ext cx="3073839" cy="1497141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6130641" y="2986303"/>
            <a:ext cx="2240742" cy="651477"/>
            <a:chOff x="8174188" y="2838736"/>
            <a:chExt cx="2987655" cy="868635"/>
          </a:xfrm>
        </p:grpSpPr>
        <p:sp>
          <p:nvSpPr>
            <p:cNvPr id="24" name="TextBox 23"/>
            <p:cNvSpPr txBox="1"/>
            <p:nvPr/>
          </p:nvSpPr>
          <p:spPr>
            <a:xfrm>
              <a:off x="8174188" y="3276485"/>
              <a:ext cx="2987655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4. Pivot Number on Type</a:t>
              </a:r>
            </a:p>
          </p:txBody>
        </p:sp>
        <p:sp>
          <p:nvSpPr>
            <p:cNvPr id="26" name="Up Arrow 25"/>
            <p:cNvSpPr/>
            <p:nvPr/>
          </p:nvSpPr>
          <p:spPr>
            <a:xfrm>
              <a:off x="9286495" y="2838736"/>
              <a:ext cx="387801" cy="437749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  <p:sp>
        <p:nvSpPr>
          <p:cNvPr id="31" name="Right Arrow 30"/>
          <p:cNvSpPr/>
          <p:nvPr/>
        </p:nvSpPr>
        <p:spPr>
          <a:xfrm>
            <a:off x="4246296" y="2404444"/>
            <a:ext cx="1053298" cy="335313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1982" y="2690592"/>
            <a:ext cx="1602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6"/>
                </a:solidFill>
              </a:rPr>
              <a:t>FlashRelate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0" name="Title 5"/>
          <p:cNvSpPr txBox="1">
            <a:spLocks/>
          </p:cNvSpPr>
          <p:nvPr/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kern="0" dirty="0" smtClean="0"/>
              <a:t>Table Re-formatting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1326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1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err="1" smtClean="0">
                <a:solidFill>
                  <a:schemeClr val="accent2"/>
                </a:solidFill>
              </a:rPr>
              <a:t>FlashRelate</a:t>
            </a:r>
            <a:r>
              <a:rPr lang="en-US" sz="4000" dirty="0" smtClean="0">
                <a:solidFill>
                  <a:schemeClr val="accent2"/>
                </a:solidFill>
              </a:rPr>
              <a:t> Demo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737685"/>
            <a:ext cx="9028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i="1" dirty="0" smtClean="0">
                <a:solidFill>
                  <a:srgbClr val="C00000"/>
                </a:solidFill>
              </a:rPr>
              <a:t>“</a:t>
            </a:r>
            <a:r>
              <a:rPr lang="en-US" i="1" dirty="0" err="1">
                <a:solidFill>
                  <a:srgbClr val="C00000"/>
                </a:solidFill>
              </a:rPr>
              <a:t>FlashRelate</a:t>
            </a:r>
            <a:r>
              <a:rPr lang="en-US" i="1" dirty="0">
                <a:solidFill>
                  <a:srgbClr val="C00000"/>
                </a:solidFill>
              </a:rPr>
              <a:t>: Extracting Relational Data from </a:t>
            </a:r>
            <a:r>
              <a:rPr lang="en-US" i="1" dirty="0" smtClean="0">
                <a:solidFill>
                  <a:srgbClr val="C00000"/>
                </a:solidFill>
              </a:rPr>
              <a:t>Semi-Structured Spreadsheets </a:t>
            </a:r>
            <a:r>
              <a:rPr lang="en-US" i="1" dirty="0">
                <a:solidFill>
                  <a:srgbClr val="C00000"/>
                </a:solidFill>
              </a:rPr>
              <a:t>Using </a:t>
            </a:r>
            <a:r>
              <a:rPr lang="en-US" i="1" dirty="0" smtClean="0">
                <a:solidFill>
                  <a:srgbClr val="C00000"/>
                </a:solidFill>
              </a:rPr>
              <a:t>Examples”;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PLDI 2015; Barowy, Gulwani, Hart, Zorn</a:t>
            </a:r>
          </a:p>
        </p:txBody>
      </p:sp>
    </p:spTree>
    <p:extLst>
      <p:ext uri="{BB962C8B-B14F-4D97-AF65-F5344CB8AC3E}">
        <p14:creationId xmlns:p14="http://schemas.microsoft.com/office/powerpoint/2010/main" val="1618883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100484"/>
          </a:xfrm>
        </p:spPr>
        <p:txBody>
          <a:bodyPr/>
          <a:lstStyle/>
          <a:p>
            <a:r>
              <a:rPr lang="en-US" dirty="0" smtClean="0"/>
              <a:t>Dan Barowy</a:t>
            </a:r>
          </a:p>
          <a:p>
            <a:r>
              <a:rPr lang="en-US" dirty="0" smtClean="0"/>
              <a:t>Ted Hart</a:t>
            </a:r>
          </a:p>
          <a:p>
            <a:r>
              <a:rPr lang="en-US" dirty="0"/>
              <a:t>Daniel </a:t>
            </a:r>
            <a:r>
              <a:rPr lang="en-US" dirty="0" smtClean="0"/>
              <a:t>Perelman</a:t>
            </a:r>
          </a:p>
          <a:p>
            <a:r>
              <a:rPr lang="en-US" dirty="0" smtClean="0"/>
              <a:t>Alex </a:t>
            </a:r>
            <a:r>
              <a:rPr lang="en-US" dirty="0"/>
              <a:t>Polozov</a:t>
            </a:r>
          </a:p>
          <a:p>
            <a:r>
              <a:rPr lang="en-US" dirty="0"/>
              <a:t>Dileep Kini</a:t>
            </a:r>
          </a:p>
          <a:p>
            <a:r>
              <a:rPr lang="en-US" dirty="0"/>
              <a:t>Vu Le</a:t>
            </a:r>
          </a:p>
          <a:p>
            <a:r>
              <a:rPr lang="en-US" dirty="0"/>
              <a:t>Mikael Mayer</a:t>
            </a:r>
          </a:p>
          <a:p>
            <a:r>
              <a:rPr lang="en-US" dirty="0"/>
              <a:t>Mohammad Raza</a:t>
            </a:r>
          </a:p>
          <a:p>
            <a:r>
              <a:rPr lang="en-US" dirty="0"/>
              <a:t>Danny </a:t>
            </a:r>
            <a:r>
              <a:rPr lang="en-US" dirty="0" smtClean="0"/>
              <a:t>Simmons</a:t>
            </a:r>
          </a:p>
          <a:p>
            <a:r>
              <a:rPr lang="en-US" dirty="0" smtClean="0"/>
              <a:t>Rishabh Singh</a:t>
            </a:r>
          </a:p>
          <a:p>
            <a:r>
              <a:rPr lang="en-US" dirty="0" smtClean="0"/>
              <a:t>Gustavo Soares</a:t>
            </a:r>
          </a:p>
          <a:p>
            <a:r>
              <a:rPr lang="en-US" dirty="0" smtClean="0"/>
              <a:t>Ben Zorn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108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523642"/>
              </p:ext>
            </p:extLst>
          </p:nvPr>
        </p:nvGraphicFramePr>
        <p:xfrm>
          <a:off x="571500" y="988060"/>
          <a:ext cx="7772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1575553087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399909587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47373927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19687034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21372644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1683591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SPONSOR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946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OOH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Infiniti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Elt</a:t>
                      </a:r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11/10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719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OOH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Infiniti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Elt</a:t>
                      </a:r>
                      <a:r>
                        <a:rPr lang="en-US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575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Elt</a:t>
                      </a:r>
                      <a:r>
                        <a:rPr lang="en-US" dirty="0" smtClean="0"/>
                        <a:t>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11/30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690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Elt</a:t>
                      </a:r>
                      <a:r>
                        <a:rPr lang="en-US" dirty="0" smtClean="0"/>
                        <a:t>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11/30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853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Infiniti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Elt</a:t>
                      </a:r>
                      <a:r>
                        <a:rPr lang="en-US" dirty="0" smtClean="0"/>
                        <a:t>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11/30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14079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Layout Transformations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746077"/>
              </p:ext>
            </p:extLst>
          </p:nvPr>
        </p:nvGraphicFramePr>
        <p:xfrm>
          <a:off x="1524000" y="3230880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24896679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02991126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64567321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0738839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625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037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OOH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769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Infiniti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Elt</a:t>
                      </a:r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11/10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843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Infiniti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Elt</a:t>
                      </a:r>
                      <a:r>
                        <a:rPr lang="en-US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131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4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Elt</a:t>
                      </a:r>
                      <a:r>
                        <a:rPr lang="en-US" dirty="0" smtClean="0"/>
                        <a:t>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11/30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752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Elt</a:t>
                      </a:r>
                      <a:r>
                        <a:rPr lang="en-US" dirty="0" smtClean="0"/>
                        <a:t>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11/30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92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Infiniti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Elt</a:t>
                      </a:r>
                      <a:r>
                        <a:rPr lang="en-US" dirty="0" smtClean="0"/>
                        <a:t>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11/30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18712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5760" y="3185408"/>
            <a:ext cx="8092440" cy="3909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Down Arrow 7"/>
          <p:cNvSpPr/>
          <p:nvPr/>
        </p:nvSpPr>
        <p:spPr bwMode="auto">
          <a:xfrm>
            <a:off x="4124960" y="3235960"/>
            <a:ext cx="203200" cy="472440"/>
          </a:xfrm>
          <a:prstGeom prst="down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11760" y="6543134"/>
            <a:ext cx="925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i="1" dirty="0" smtClean="0">
                <a:solidFill>
                  <a:srgbClr val="C00000"/>
                </a:solidFill>
              </a:rPr>
              <a:t>“Spreadsheet </a:t>
            </a:r>
            <a:r>
              <a:rPr lang="en-US" sz="1800" i="1" dirty="0">
                <a:solidFill>
                  <a:srgbClr val="C00000"/>
                </a:solidFill>
              </a:rPr>
              <a:t>Table Transformations from </a:t>
            </a:r>
            <a:r>
              <a:rPr lang="en-US" sz="1800" i="1" dirty="0" smtClean="0">
                <a:solidFill>
                  <a:srgbClr val="C00000"/>
                </a:solidFill>
              </a:rPr>
              <a:t>Examples”,</a:t>
            </a:r>
            <a:r>
              <a:rPr lang="en-US" sz="1800" dirty="0" smtClean="0">
                <a:solidFill>
                  <a:srgbClr val="C00000"/>
                </a:solidFill>
              </a:rPr>
              <a:t> PLDI 2011; Harris, Gulwani</a:t>
            </a:r>
          </a:p>
        </p:txBody>
      </p:sp>
    </p:spTree>
    <p:extLst>
      <p:ext uri="{BB962C8B-B14F-4D97-AF65-F5344CB8AC3E}">
        <p14:creationId xmlns:p14="http://schemas.microsoft.com/office/powerpoint/2010/main" val="1956174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Layout Transformations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024270"/>
              </p:ext>
            </p:extLst>
          </p:nvPr>
        </p:nvGraphicFramePr>
        <p:xfrm>
          <a:off x="2795493" y="3020643"/>
          <a:ext cx="309879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194">
                  <a:extLst>
                    <a:ext uri="{9D8B030D-6E8A-4147-A177-3AD203B41FA5}">
                      <a16:colId xmlns:a16="http://schemas.microsoft.com/office/drawing/2014/main" val="1723027855"/>
                    </a:ext>
                  </a:extLst>
                </a:gridCol>
                <a:gridCol w="1628671">
                  <a:extLst>
                    <a:ext uri="{9D8B030D-6E8A-4147-A177-3AD203B41FA5}">
                      <a16:colId xmlns:a16="http://schemas.microsoft.com/office/drawing/2014/main" val="1759546787"/>
                    </a:ext>
                  </a:extLst>
                </a:gridCol>
                <a:gridCol w="590933">
                  <a:extLst>
                    <a:ext uri="{9D8B030D-6E8A-4147-A177-3AD203B41FA5}">
                      <a16:colId xmlns:a16="http://schemas.microsoft.com/office/drawing/2014/main" val="17449067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500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Art&amp;Des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210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CreateArt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512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English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058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A*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884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Art&amp;Des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850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CreateArt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87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English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37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499787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812784"/>
              </p:ext>
            </p:extLst>
          </p:nvPr>
        </p:nvGraphicFramePr>
        <p:xfrm>
          <a:off x="1898026" y="1121701"/>
          <a:ext cx="509693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540">
                  <a:extLst>
                    <a:ext uri="{9D8B030D-6E8A-4147-A177-3AD203B41FA5}">
                      <a16:colId xmlns:a16="http://schemas.microsoft.com/office/drawing/2014/main" val="1730254774"/>
                    </a:ext>
                  </a:extLst>
                </a:gridCol>
                <a:gridCol w="1165860">
                  <a:extLst>
                    <a:ext uri="{9D8B030D-6E8A-4147-A177-3AD203B41FA5}">
                      <a16:colId xmlns:a16="http://schemas.microsoft.com/office/drawing/2014/main" val="181612922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108891082"/>
                    </a:ext>
                  </a:extLst>
                </a:gridCol>
                <a:gridCol w="1049866">
                  <a:extLst>
                    <a:ext uri="{9D8B030D-6E8A-4147-A177-3AD203B41FA5}">
                      <a16:colId xmlns:a16="http://schemas.microsoft.com/office/drawing/2014/main" val="1513616679"/>
                    </a:ext>
                  </a:extLst>
                </a:gridCol>
                <a:gridCol w="795867">
                  <a:extLst>
                    <a:ext uri="{9D8B030D-6E8A-4147-A177-3AD203B41FA5}">
                      <a16:colId xmlns:a16="http://schemas.microsoft.com/office/drawing/2014/main" val="9383246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Art&amp;Des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CreateArt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English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Geo.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931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A*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945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570294"/>
                  </a:ext>
                </a:extLst>
              </a:tr>
            </a:tbl>
          </a:graphicData>
        </a:graphic>
      </p:graphicFrame>
      <p:sp>
        <p:nvSpPr>
          <p:cNvPr id="12" name="Down Arrow 11"/>
          <p:cNvSpPr/>
          <p:nvPr/>
        </p:nvSpPr>
        <p:spPr bwMode="auto">
          <a:xfrm>
            <a:off x="4243292" y="2363272"/>
            <a:ext cx="203200" cy="472440"/>
          </a:xfrm>
          <a:prstGeom prst="down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11760" y="6492334"/>
            <a:ext cx="925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i="1" dirty="0" smtClean="0">
                <a:solidFill>
                  <a:srgbClr val="C00000"/>
                </a:solidFill>
              </a:rPr>
              <a:t>“Spreadsheet </a:t>
            </a:r>
            <a:r>
              <a:rPr lang="en-US" sz="1800" i="1" dirty="0">
                <a:solidFill>
                  <a:srgbClr val="C00000"/>
                </a:solidFill>
              </a:rPr>
              <a:t>Table Transformations from </a:t>
            </a:r>
            <a:r>
              <a:rPr lang="en-US" sz="1800" i="1" dirty="0" smtClean="0">
                <a:solidFill>
                  <a:srgbClr val="C00000"/>
                </a:solidFill>
              </a:rPr>
              <a:t>Examples”,</a:t>
            </a:r>
            <a:r>
              <a:rPr lang="en-US" sz="1800" dirty="0" smtClean="0">
                <a:solidFill>
                  <a:srgbClr val="C00000"/>
                </a:solidFill>
              </a:rPr>
              <a:t> PLDI 2011; Harris, Gulwani</a:t>
            </a:r>
          </a:p>
        </p:txBody>
      </p:sp>
    </p:spTree>
    <p:extLst>
      <p:ext uri="{BB962C8B-B14F-4D97-AF65-F5344CB8AC3E}">
        <p14:creationId xmlns:p14="http://schemas.microsoft.com/office/powerpoint/2010/main" val="14469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70338" y="909588"/>
            <a:ext cx="9214338" cy="5738445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Extraction</a:t>
            </a:r>
          </a:p>
          <a:p>
            <a:r>
              <a:rPr lang="en-US" sz="2150" dirty="0" err="1" smtClean="0"/>
              <a:t>FlashExtract</a:t>
            </a:r>
            <a:r>
              <a:rPr lang="en-US" sz="2150" dirty="0" smtClean="0"/>
              <a:t>: </a:t>
            </a:r>
            <a:r>
              <a:rPr lang="en-US" sz="2150" dirty="0"/>
              <a:t>E</a:t>
            </a:r>
            <a:r>
              <a:rPr lang="en-US" sz="2150" dirty="0" smtClean="0"/>
              <a:t>xtract data from text files, web pages </a:t>
            </a:r>
            <a:r>
              <a:rPr lang="en-US" sz="2150" dirty="0">
                <a:solidFill>
                  <a:srgbClr val="C00000"/>
                </a:solidFill>
              </a:rPr>
              <a:t>[</a:t>
            </a:r>
            <a:r>
              <a:rPr lang="en-US" sz="2150" dirty="0" smtClean="0">
                <a:solidFill>
                  <a:srgbClr val="C00000"/>
                </a:solidFill>
              </a:rPr>
              <a:t>PLDI 2014]</a:t>
            </a:r>
          </a:p>
          <a:p>
            <a:pPr lvl="1"/>
            <a:r>
              <a:rPr lang="en-US" sz="2150" dirty="0" err="1" smtClean="0">
                <a:solidFill>
                  <a:srgbClr val="009900"/>
                </a:solidFill>
              </a:rPr>
              <a:t>Powershell</a:t>
            </a:r>
            <a:r>
              <a:rPr lang="en-US" sz="2150" dirty="0" smtClean="0">
                <a:solidFill>
                  <a:srgbClr val="009900"/>
                </a:solidFill>
              </a:rPr>
              <a:t> </a:t>
            </a:r>
            <a:r>
              <a:rPr lang="en-US" sz="2150" dirty="0" err="1" smtClean="0">
                <a:solidFill>
                  <a:srgbClr val="009900"/>
                </a:solidFill>
              </a:rPr>
              <a:t>convertFrom</a:t>
            </a:r>
            <a:r>
              <a:rPr lang="en-US" sz="2150" dirty="0" smtClean="0">
                <a:solidFill>
                  <a:srgbClr val="009900"/>
                </a:solidFill>
              </a:rPr>
              <a:t>-string cmdlet </a:t>
            </a:r>
            <a:endParaRPr lang="en-US" sz="2150" dirty="0"/>
          </a:p>
          <a:p>
            <a:pPr lvl="1"/>
            <a:r>
              <a:rPr lang="en-US" sz="2150" dirty="0" smtClean="0">
                <a:solidFill>
                  <a:srgbClr val="009900"/>
                </a:solidFill>
              </a:rPr>
              <a:t>Azure OMS custom field extractor</a:t>
            </a:r>
            <a:endParaRPr lang="en-US" sz="215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u="sng" dirty="0" smtClean="0"/>
              <a:t>Transformation</a:t>
            </a:r>
          </a:p>
          <a:p>
            <a:r>
              <a:rPr lang="en-US" sz="2200" dirty="0" smtClean="0"/>
              <a:t>Flash Fill: </a:t>
            </a:r>
            <a:r>
              <a:rPr lang="en-US" sz="2200" dirty="0" smtClean="0">
                <a:solidFill>
                  <a:srgbClr val="009900"/>
                </a:solidFill>
              </a:rPr>
              <a:t>Excel 2013 feature </a:t>
            </a:r>
            <a:r>
              <a:rPr lang="en-US" sz="2200" dirty="0" smtClean="0"/>
              <a:t>for Syntactic String Transforms </a:t>
            </a:r>
            <a:r>
              <a:rPr lang="en-US" sz="1900" dirty="0">
                <a:solidFill>
                  <a:srgbClr val="C00000"/>
                </a:solidFill>
              </a:rPr>
              <a:t>[</a:t>
            </a:r>
            <a:r>
              <a:rPr lang="en-US" sz="1900" dirty="0" smtClean="0">
                <a:solidFill>
                  <a:srgbClr val="C00000"/>
                </a:solidFill>
              </a:rPr>
              <a:t>POPL 2011, CAV 2015]</a:t>
            </a:r>
          </a:p>
          <a:p>
            <a:r>
              <a:rPr lang="en-US" sz="2200" dirty="0" smtClean="0"/>
              <a:t>Semantic String Transformations </a:t>
            </a:r>
            <a:r>
              <a:rPr lang="en-US" sz="1900" dirty="0">
                <a:solidFill>
                  <a:srgbClr val="C00000"/>
                </a:solidFill>
              </a:rPr>
              <a:t>[</a:t>
            </a:r>
            <a:r>
              <a:rPr lang="en-US" sz="1900" dirty="0" smtClean="0">
                <a:solidFill>
                  <a:srgbClr val="C00000"/>
                </a:solidFill>
              </a:rPr>
              <a:t>VLDB 2012]</a:t>
            </a:r>
          </a:p>
          <a:p>
            <a:r>
              <a:rPr lang="en-US" sz="2200" dirty="0" smtClean="0"/>
              <a:t>Number Transformations </a:t>
            </a:r>
            <a:r>
              <a:rPr lang="en-US" sz="1900" dirty="0">
                <a:solidFill>
                  <a:srgbClr val="C00000"/>
                </a:solidFill>
              </a:rPr>
              <a:t>[</a:t>
            </a:r>
            <a:r>
              <a:rPr lang="en-US" sz="1900" dirty="0" smtClean="0">
                <a:solidFill>
                  <a:srgbClr val="C00000"/>
                </a:solidFill>
              </a:rPr>
              <a:t>CAV 2013]</a:t>
            </a:r>
          </a:p>
          <a:p>
            <a:r>
              <a:rPr lang="en-US" sz="2200" dirty="0" err="1" smtClean="0"/>
              <a:t>FlashNormalize</a:t>
            </a:r>
            <a:r>
              <a:rPr lang="en-US" sz="2200" dirty="0" smtClean="0"/>
              <a:t>: Text normalization </a:t>
            </a:r>
            <a:r>
              <a:rPr lang="en-US" sz="1900" dirty="0" smtClean="0">
                <a:solidFill>
                  <a:srgbClr val="C00000"/>
                </a:solidFill>
              </a:rPr>
              <a:t>[IJCAI 2015]</a:t>
            </a:r>
          </a:p>
          <a:p>
            <a:pPr marL="457200" lvl="1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u="sng" dirty="0" smtClean="0"/>
              <a:t>Formatting</a:t>
            </a:r>
          </a:p>
          <a:p>
            <a:r>
              <a:rPr lang="en-US" sz="2200" dirty="0" err="1"/>
              <a:t>FlashRelate</a:t>
            </a:r>
            <a:r>
              <a:rPr lang="en-US" sz="2200" dirty="0"/>
              <a:t>: Extract data from spreadsheets </a:t>
            </a:r>
            <a:r>
              <a:rPr lang="en-US" sz="1900" dirty="0">
                <a:solidFill>
                  <a:srgbClr val="C00000"/>
                </a:solidFill>
              </a:rPr>
              <a:t>[PLDI </a:t>
            </a:r>
            <a:r>
              <a:rPr lang="en-US" sz="1900" dirty="0" smtClean="0">
                <a:solidFill>
                  <a:srgbClr val="C00000"/>
                </a:solidFill>
              </a:rPr>
              <a:t>2015] </a:t>
            </a:r>
          </a:p>
          <a:p>
            <a:r>
              <a:rPr lang="en-US" sz="2200" dirty="0" smtClean="0"/>
              <a:t>Table layout transformations </a:t>
            </a:r>
            <a:r>
              <a:rPr lang="en-US" sz="1900" dirty="0" smtClean="0">
                <a:solidFill>
                  <a:srgbClr val="C00000"/>
                </a:solidFill>
              </a:rPr>
              <a:t>[PLDI 2011]</a:t>
            </a:r>
            <a:endParaRPr lang="en-US" sz="1900" dirty="0"/>
          </a:p>
          <a:p>
            <a:r>
              <a:rPr lang="en-US" sz="2200" dirty="0" err="1" smtClean="0"/>
              <a:t>FlashFormat</a:t>
            </a:r>
            <a:r>
              <a:rPr lang="en-US" sz="2200" dirty="0" smtClean="0"/>
              <a:t>: a </a:t>
            </a:r>
            <a:r>
              <a:rPr lang="en-US" sz="2200" dirty="0" err="1" smtClean="0"/>
              <a:t>Powerpoint</a:t>
            </a:r>
            <a:r>
              <a:rPr lang="en-US" sz="2200" dirty="0" smtClean="0"/>
              <a:t> add-in </a:t>
            </a:r>
            <a:r>
              <a:rPr lang="en-US" sz="1900" dirty="0">
                <a:solidFill>
                  <a:srgbClr val="C00000"/>
                </a:solidFill>
              </a:rPr>
              <a:t>[</a:t>
            </a:r>
            <a:r>
              <a:rPr lang="en-US" sz="1900" dirty="0" smtClean="0">
                <a:solidFill>
                  <a:srgbClr val="C00000"/>
                </a:solidFill>
              </a:rPr>
              <a:t>AAAI 2014]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PBE tools for Data Manipulation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771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799" y="1143000"/>
            <a:ext cx="8104239" cy="5029200"/>
          </a:xfrm>
        </p:spPr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wrangling is a killer application for PBE today!</a:t>
            </a:r>
          </a:p>
          <a:p>
            <a:pPr lvl="1"/>
            <a:r>
              <a:rPr lang="en-US" dirty="0"/>
              <a:t>99% of end users are non-programmers.</a:t>
            </a:r>
          </a:p>
          <a:p>
            <a:pPr lvl="1"/>
            <a:r>
              <a:rPr lang="en-US" dirty="0"/>
              <a:t>Data scientists spend 80% time in cleaning data.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Ambiguity Resolution</a:t>
            </a:r>
          </a:p>
          <a:p>
            <a:endParaRPr lang="en-US" dirty="0"/>
          </a:p>
          <a:p>
            <a:r>
              <a:rPr lang="en-US" dirty="0" smtClean="0"/>
              <a:t>Approach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676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PBE Architecture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4163" y="1167319"/>
            <a:ext cx="2854260" cy="3231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8095" y="2363550"/>
            <a:ext cx="2404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Example-based specification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82514" y="2552312"/>
            <a:ext cx="1651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Program</a:t>
            </a:r>
            <a:endParaRPr lang="en-US" sz="2400" dirty="0">
              <a:solidFill>
                <a:srgbClr val="009900"/>
              </a:solidFill>
            </a:endParaRPr>
          </a:p>
        </p:txBody>
      </p:sp>
      <p:cxnSp>
        <p:nvCxnSpPr>
          <p:cNvPr id="31" name="Straight Arrow Connector 30"/>
          <p:cNvCxnSpPr>
            <a:stCxn id="6" idx="3"/>
            <a:endCxn id="5" idx="1"/>
          </p:cNvCxnSpPr>
          <p:nvPr/>
        </p:nvCxnSpPr>
        <p:spPr bwMode="auto">
          <a:xfrm>
            <a:off x="2472809" y="2779049"/>
            <a:ext cx="801354" cy="409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>
            <a:stCxn id="5" idx="3"/>
            <a:endCxn id="7" idx="1"/>
          </p:cNvCxnSpPr>
          <p:nvPr/>
        </p:nvCxnSpPr>
        <p:spPr bwMode="auto">
          <a:xfrm flipV="1">
            <a:off x="6128423" y="2783145"/>
            <a:ext cx="1054091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545" y="1207025"/>
            <a:ext cx="2438740" cy="24387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12419" y="3735755"/>
            <a:ext cx="263611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/>
                </a:solidFill>
              </a:rPr>
              <a:t>Search  Algorithm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03698" y="4968858"/>
            <a:ext cx="83366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Ambiguous/under-specified intent may result in </a:t>
            </a:r>
            <a:r>
              <a:rPr lang="en-US" sz="2400" dirty="0">
                <a:solidFill>
                  <a:srgbClr val="C00000"/>
                </a:solidFill>
              </a:rPr>
              <a:t>unintended </a:t>
            </a:r>
            <a:r>
              <a:rPr lang="en-US" sz="2400" dirty="0" smtClean="0">
                <a:solidFill>
                  <a:srgbClr val="C00000"/>
                </a:solidFill>
              </a:rPr>
              <a:t>programs!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1176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6310" y="1143000"/>
            <a:ext cx="8812341" cy="5029200"/>
          </a:xfrm>
        </p:spPr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wrangling is a killer application for PBE today!</a:t>
            </a:r>
          </a:p>
          <a:p>
            <a:pPr lvl="1"/>
            <a:r>
              <a:rPr lang="en-US" dirty="0"/>
              <a:t>99% of end users are non-programmers.</a:t>
            </a:r>
          </a:p>
          <a:p>
            <a:pPr lvl="1"/>
            <a:r>
              <a:rPr lang="en-US" dirty="0"/>
              <a:t>Data scientists spend 80% time in cleaning data.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Ambiguity Resolution is an integral part of PBE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2"/>
                </a:solidFill>
              </a:rPr>
              <a:t>Ranking (ML)</a:t>
            </a:r>
          </a:p>
          <a:p>
            <a:pPr lvl="1"/>
            <a:endParaRPr lang="en-US" dirty="0"/>
          </a:p>
          <a:p>
            <a:r>
              <a:rPr lang="en-US" dirty="0" smtClean="0"/>
              <a:t>Approach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564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91" y="958174"/>
            <a:ext cx="2830749" cy="226459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549" y="996258"/>
            <a:ext cx="8677073" cy="131371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Prefer programs with simpler Kolmogorov complexity</a:t>
            </a:r>
          </a:p>
          <a:p>
            <a:r>
              <a:rPr lang="en-US" dirty="0" smtClean="0"/>
              <a:t>Prefer fewer constants.</a:t>
            </a:r>
          </a:p>
          <a:p>
            <a:r>
              <a:rPr lang="en-US" dirty="0"/>
              <a:t>Prefer smaller constants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ranking scheme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997381"/>
              </p:ext>
            </p:extLst>
          </p:nvPr>
        </p:nvGraphicFramePr>
        <p:xfrm>
          <a:off x="1979579" y="2680174"/>
          <a:ext cx="395429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1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Input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Output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Rishabh Singh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Rishabh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Ben Zorn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4226872"/>
            <a:ext cx="8234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C00CC"/>
                </a:solidFill>
              </a:rPr>
              <a:t>1</a:t>
            </a:r>
            <a:r>
              <a:rPr lang="en-US" sz="2400" baseline="30000" dirty="0" smtClean="0">
                <a:solidFill>
                  <a:srgbClr val="CC00CC"/>
                </a:solidFill>
              </a:rPr>
              <a:t>st</a:t>
            </a:r>
            <a:r>
              <a:rPr lang="en-US" sz="2400" dirty="0" smtClean="0"/>
              <a:t> Word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If (input = </a:t>
            </a:r>
            <a:r>
              <a:rPr lang="en-US" sz="2400" dirty="0" smtClean="0">
                <a:solidFill>
                  <a:srgbClr val="CC00CC"/>
                </a:solidFill>
              </a:rPr>
              <a:t>“Rishabh Singh”</a:t>
            </a:r>
            <a:r>
              <a:rPr lang="en-US" sz="2400" dirty="0" smtClean="0"/>
              <a:t>) then </a:t>
            </a:r>
            <a:r>
              <a:rPr lang="en-US" sz="2400" dirty="0" smtClean="0">
                <a:solidFill>
                  <a:srgbClr val="CC00CC"/>
                </a:solidFill>
              </a:rPr>
              <a:t>“Rishabh” </a:t>
            </a:r>
            <a:r>
              <a:rPr lang="en-US" sz="2400" dirty="0" smtClean="0"/>
              <a:t>else </a:t>
            </a:r>
            <a:r>
              <a:rPr lang="en-US" sz="2400" dirty="0" smtClean="0">
                <a:solidFill>
                  <a:srgbClr val="CC00CC"/>
                </a:solidFill>
              </a:rPr>
              <a:t>“Ben”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C00CC"/>
                </a:solidFill>
              </a:rPr>
              <a:t>“Rishabh”</a:t>
            </a:r>
            <a:endParaRPr lang="en-US" sz="2400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449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91" y="958174"/>
            <a:ext cx="2830749" cy="226459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549" y="996258"/>
            <a:ext cx="8677073" cy="131371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Prefer programs with simpler Kolmogorov complexity</a:t>
            </a:r>
          </a:p>
          <a:p>
            <a:r>
              <a:rPr lang="en-US" dirty="0" smtClean="0"/>
              <a:t>Prefer fewer constants.</a:t>
            </a:r>
          </a:p>
          <a:p>
            <a:r>
              <a:rPr lang="en-US" dirty="0"/>
              <a:t>Prefer smaller constants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with Basic ranking scheme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386679"/>
              </p:ext>
            </p:extLst>
          </p:nvPr>
        </p:nvGraphicFramePr>
        <p:xfrm>
          <a:off x="813888" y="2491877"/>
          <a:ext cx="589820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6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1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Input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Output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Rishabh Singh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Singh,</a:t>
                      </a:r>
                      <a:r>
                        <a:rPr lang="en-US" sz="2400" baseline="0" dirty="0" smtClean="0"/>
                        <a:t>   Rishabh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Ben</a:t>
                      </a:r>
                      <a:r>
                        <a:rPr lang="en-US" sz="2400" baseline="0" dirty="0" smtClean="0"/>
                        <a:t> Zorn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Zorn,</a:t>
                      </a:r>
                      <a:r>
                        <a:rPr lang="en-US" sz="2400" baseline="0" dirty="0" smtClean="0"/>
                        <a:t>   Ben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08078" y="3980645"/>
            <a:ext cx="5381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C00CC"/>
                </a:solidFill>
              </a:rPr>
              <a:t>2</a:t>
            </a:r>
            <a:r>
              <a:rPr lang="en-US" sz="2400" baseline="30000" dirty="0" smtClean="0">
                <a:solidFill>
                  <a:srgbClr val="CC00CC"/>
                </a:solidFill>
              </a:rPr>
              <a:t>nd</a:t>
            </a:r>
            <a:r>
              <a:rPr lang="en-US" sz="2400" dirty="0" smtClean="0"/>
              <a:t> Word + </a:t>
            </a:r>
            <a:r>
              <a:rPr lang="en-US" sz="2400" dirty="0" smtClean="0">
                <a:solidFill>
                  <a:srgbClr val="CC00CC"/>
                </a:solidFill>
              </a:rPr>
              <a:t>“,    ‘’ </a:t>
            </a:r>
            <a:r>
              <a:rPr lang="en-US" sz="2400" dirty="0" smtClean="0"/>
              <a:t>+ </a:t>
            </a:r>
            <a:r>
              <a:rPr lang="en-US" sz="2400" dirty="0" smtClean="0">
                <a:solidFill>
                  <a:srgbClr val="CC00CC"/>
                </a:solidFill>
              </a:rPr>
              <a:t>1</a:t>
            </a:r>
            <a:r>
              <a:rPr lang="en-US" sz="2400" baseline="30000" dirty="0" smtClean="0">
                <a:solidFill>
                  <a:srgbClr val="CC00CC"/>
                </a:solidFill>
              </a:rPr>
              <a:t>st</a:t>
            </a:r>
            <a:r>
              <a:rPr lang="en-US" sz="2400" dirty="0" smtClean="0"/>
              <a:t> Word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C00CC"/>
                </a:solidFill>
              </a:rPr>
              <a:t>“Singh,     Rishabh”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277243" y="5146371"/>
            <a:ext cx="78502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 smtClean="0">
                <a:solidFill>
                  <a:srgbClr val="C00000"/>
                </a:solidFill>
              </a:rPr>
              <a:t>How to select between</a:t>
            </a:r>
          </a:p>
          <a:p>
            <a:pPr algn="ctr">
              <a:spcBef>
                <a:spcPts val="0"/>
              </a:spcBef>
            </a:pPr>
            <a:r>
              <a:rPr lang="en-US" sz="2400" dirty="0" smtClean="0">
                <a:solidFill>
                  <a:srgbClr val="C00000"/>
                </a:solidFill>
              </a:rPr>
              <a:t>Fewer larger </a:t>
            </a:r>
            <a:r>
              <a:rPr lang="en-US" sz="2400" dirty="0">
                <a:solidFill>
                  <a:srgbClr val="C00000"/>
                </a:solidFill>
              </a:rPr>
              <a:t>constants vs. </a:t>
            </a:r>
            <a:r>
              <a:rPr lang="en-US" sz="2400" dirty="0" smtClean="0">
                <a:solidFill>
                  <a:srgbClr val="C00000"/>
                </a:solidFill>
              </a:rPr>
              <a:t>More smaller constants?</a:t>
            </a:r>
          </a:p>
          <a:p>
            <a:pPr lvl="1"/>
            <a:r>
              <a:rPr lang="en-US" sz="2400" u="sng" dirty="0" smtClean="0">
                <a:solidFill>
                  <a:schemeClr val="accent6"/>
                </a:solidFill>
              </a:rPr>
              <a:t>Idea:</a:t>
            </a:r>
            <a:r>
              <a:rPr lang="en-US" sz="2400" dirty="0" smtClean="0">
                <a:solidFill>
                  <a:schemeClr val="accent6"/>
                </a:solidFill>
              </a:rPr>
              <a:t> Associate </a:t>
            </a:r>
            <a:r>
              <a:rPr lang="en-US" sz="2400" dirty="0">
                <a:solidFill>
                  <a:schemeClr val="accent6"/>
                </a:solidFill>
              </a:rPr>
              <a:t>numeric weights with constants.</a:t>
            </a:r>
          </a:p>
        </p:txBody>
      </p:sp>
    </p:spTree>
    <p:extLst>
      <p:ext uri="{BB962C8B-B14F-4D97-AF65-F5344CB8AC3E}">
        <p14:creationId xmlns:p14="http://schemas.microsoft.com/office/powerpoint/2010/main" val="2029491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91" y="958174"/>
            <a:ext cx="2830749" cy="226459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549" y="996258"/>
            <a:ext cx="8677073" cy="131371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Prefer programs with simpler Kolmogorov complexity</a:t>
            </a:r>
          </a:p>
          <a:p>
            <a:r>
              <a:rPr lang="en-US" dirty="0" smtClean="0"/>
              <a:t>Prefer fewer constants.</a:t>
            </a:r>
          </a:p>
          <a:p>
            <a:r>
              <a:rPr lang="en-US" dirty="0"/>
              <a:t>Prefer smaller constants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with Basic ranking scheme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4880775"/>
            <a:ext cx="91683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 smtClean="0">
                <a:solidFill>
                  <a:srgbClr val="C00000"/>
                </a:solidFill>
              </a:rPr>
              <a:t>How to select between</a:t>
            </a:r>
          </a:p>
          <a:p>
            <a:pPr algn="ctr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</a:rPr>
              <a:t>Same number of same-sized </a:t>
            </a:r>
            <a:r>
              <a:rPr lang="en-US" sz="2400" dirty="0" smtClean="0">
                <a:solidFill>
                  <a:srgbClr val="C00000"/>
                </a:solidFill>
              </a:rPr>
              <a:t>constants?</a:t>
            </a:r>
            <a:endParaRPr lang="en-US" sz="2400" dirty="0">
              <a:solidFill>
                <a:srgbClr val="C00000"/>
              </a:solidFill>
            </a:endParaRPr>
          </a:p>
          <a:p>
            <a:pPr lvl="0" algn="ctr">
              <a:spcBef>
                <a:spcPts val="0"/>
              </a:spcBef>
            </a:pPr>
            <a:endParaRPr lang="en-US" sz="2400" u="sng" dirty="0" smtClean="0">
              <a:solidFill>
                <a:srgbClr val="0066FF"/>
              </a:solidFill>
            </a:endParaRPr>
          </a:p>
          <a:p>
            <a:pPr lvl="0" algn="ctr">
              <a:spcBef>
                <a:spcPts val="0"/>
              </a:spcBef>
            </a:pPr>
            <a:r>
              <a:rPr lang="en-US" sz="2400" u="sng" dirty="0" smtClean="0">
                <a:solidFill>
                  <a:schemeClr val="accent6"/>
                </a:solidFill>
              </a:rPr>
              <a:t>Idea: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>
                <a:solidFill>
                  <a:schemeClr val="accent6"/>
                </a:solidFill>
              </a:rPr>
              <a:t>Examine </a:t>
            </a:r>
            <a:r>
              <a:rPr lang="en-US" sz="2400" dirty="0" smtClean="0">
                <a:solidFill>
                  <a:schemeClr val="accent6"/>
                </a:solidFill>
              </a:rPr>
              <a:t>data features (in </a:t>
            </a:r>
            <a:r>
              <a:rPr lang="en-US" sz="2400" dirty="0">
                <a:solidFill>
                  <a:schemeClr val="accent6"/>
                </a:solidFill>
              </a:rPr>
              <a:t>addition to </a:t>
            </a:r>
            <a:r>
              <a:rPr lang="en-US" sz="2400" dirty="0" smtClean="0">
                <a:solidFill>
                  <a:schemeClr val="accent6"/>
                </a:solidFill>
              </a:rPr>
              <a:t>program features)</a:t>
            </a:r>
            <a:endParaRPr lang="en-US" sz="2400" dirty="0">
              <a:solidFill>
                <a:schemeClr val="accent6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850360" y="2486298"/>
          <a:ext cx="589820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6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1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Input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Output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Missing page numbers, 1993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1993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64-67, 1995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1995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30262" y="3858333"/>
            <a:ext cx="5381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C00CC"/>
                </a:solidFill>
              </a:rPr>
              <a:t>1</a:t>
            </a:r>
            <a:r>
              <a:rPr lang="en-US" sz="2400" baseline="30000" dirty="0" smtClean="0">
                <a:solidFill>
                  <a:srgbClr val="CC00CC"/>
                </a:solidFill>
              </a:rPr>
              <a:t>st</a:t>
            </a:r>
            <a:r>
              <a:rPr lang="en-US" sz="2400" dirty="0" smtClean="0"/>
              <a:t> Number from the beginning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C00CC"/>
                </a:solidFill>
              </a:rPr>
              <a:t>1</a:t>
            </a:r>
            <a:r>
              <a:rPr lang="en-US" sz="2400" baseline="30000" dirty="0" smtClean="0">
                <a:solidFill>
                  <a:srgbClr val="CC00CC"/>
                </a:solidFill>
              </a:rPr>
              <a:t>st</a:t>
            </a:r>
            <a:r>
              <a:rPr lang="en-US" sz="2400" dirty="0" smtClean="0"/>
              <a:t> Number from the end</a:t>
            </a:r>
          </a:p>
        </p:txBody>
      </p:sp>
    </p:spTree>
    <p:extLst>
      <p:ext uri="{BB962C8B-B14F-4D97-AF65-F5344CB8AC3E}">
        <p14:creationId xmlns:p14="http://schemas.microsoft.com/office/powerpoint/2010/main" val="3070294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91" y="958174"/>
            <a:ext cx="2830749" cy="22645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based ranking scheme</a:t>
            </a:r>
            <a:endParaRPr lang="en-US" dirty="0"/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159455" y="1022636"/>
            <a:ext cx="7792239" cy="553100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Rank score of a program: </a:t>
            </a:r>
            <a:r>
              <a:rPr lang="en-US" dirty="0" smtClean="0">
                <a:solidFill>
                  <a:schemeClr val="accent2"/>
                </a:solidFill>
              </a:rPr>
              <a:t>Weighted combination of various features.</a:t>
            </a:r>
          </a:p>
          <a:p>
            <a:r>
              <a:rPr lang="en-US" dirty="0" smtClean="0"/>
              <a:t>Weights are learned using machine learning.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Program features</a:t>
            </a:r>
          </a:p>
          <a:p>
            <a:r>
              <a:rPr lang="en-US" sz="2200" dirty="0" smtClean="0"/>
              <a:t>Number of constants</a:t>
            </a:r>
          </a:p>
          <a:p>
            <a:r>
              <a:rPr lang="en-US" sz="2200" dirty="0" smtClean="0"/>
              <a:t>Size of constants</a:t>
            </a:r>
          </a:p>
          <a:p>
            <a:pPr marL="0" indent="0">
              <a:buNone/>
            </a:pPr>
            <a:endParaRPr lang="en-US" sz="10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Features over user data: </a:t>
            </a:r>
            <a:r>
              <a:rPr lang="en-US" sz="2200" dirty="0" smtClean="0"/>
              <a:t>Similarity of generated output (or even intermediate values) over various user inputs</a:t>
            </a:r>
          </a:p>
          <a:p>
            <a:r>
              <a:rPr lang="en-US" sz="2200" dirty="0" err="1" smtClean="0"/>
              <a:t>IsYear</a:t>
            </a:r>
            <a:r>
              <a:rPr lang="en-US" sz="2200" dirty="0" smtClean="0"/>
              <a:t>, Numeric Deviation, Number of characters</a:t>
            </a:r>
          </a:p>
          <a:p>
            <a:r>
              <a:rPr lang="en-US" sz="2200" dirty="0" err="1" smtClean="0"/>
              <a:t>IsPersonName</a:t>
            </a:r>
            <a:endParaRPr lang="en-US" sz="2200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3790" y="6101081"/>
            <a:ext cx="7485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en-US" i="1" dirty="0" smtClean="0">
                <a:solidFill>
                  <a:srgbClr val="C00000"/>
                </a:solidFill>
              </a:rPr>
              <a:t>Predicting a correct program in Programming by Example</a:t>
            </a:r>
            <a:r>
              <a:rPr lang="en-US" dirty="0" smtClean="0">
                <a:solidFill>
                  <a:srgbClr val="C00000"/>
                </a:solidFill>
              </a:rPr>
              <a:t>”;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</a:rPr>
              <a:t>[</a:t>
            </a:r>
            <a:r>
              <a:rPr lang="en-US" dirty="0" smtClean="0">
                <a:solidFill>
                  <a:srgbClr val="C00000"/>
                </a:solidFill>
              </a:rPr>
              <a:t>CAV 2015] Rishabh Singh, Sumit Gulwani</a:t>
            </a:r>
          </a:p>
        </p:txBody>
      </p:sp>
    </p:spTree>
    <p:extLst>
      <p:ext uri="{BB962C8B-B14F-4D97-AF65-F5344CB8AC3E}">
        <p14:creationId xmlns:p14="http://schemas.microsoft.com/office/powerpoint/2010/main" val="2860753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1600" y="2340900"/>
            <a:ext cx="90424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smtClean="0">
                <a:solidFill>
                  <a:srgbClr val="C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“</a:t>
            </a:r>
            <a:r>
              <a:rPr lang="en-US" sz="2200" i="1" dirty="0" smtClean="0">
                <a:solidFill>
                  <a:srgbClr val="C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Programming by Examples (and its applications in Data Wrangling)</a:t>
            </a:r>
            <a:r>
              <a:rPr lang="en-US" sz="2200" dirty="0" smtClean="0">
                <a:solidFill>
                  <a:srgbClr val="C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”,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smtClean="0">
                <a:solidFill>
                  <a:srgbClr val="C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Gulwani; 2016; In</a:t>
            </a:r>
            <a:r>
              <a:rPr lang="en-US" sz="1800" dirty="0" smtClean="0">
                <a:solidFill>
                  <a:srgbClr val="C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1800" i="1" dirty="0" smtClean="0">
                <a:solidFill>
                  <a:srgbClr val="C00000"/>
                </a:solidFill>
              </a:rPr>
              <a:t>Verification and Synthesis of Correct and Secure Systems</a:t>
            </a:r>
            <a:r>
              <a:rPr lang="en-US" sz="1800" dirty="0">
                <a:solidFill>
                  <a:srgbClr val="C00000"/>
                </a:solidFill>
              </a:rPr>
              <a:t>;</a:t>
            </a:r>
            <a:r>
              <a:rPr lang="en-US" sz="1800" dirty="0" smtClean="0">
                <a:solidFill>
                  <a:srgbClr val="C00000"/>
                </a:solidFill>
              </a:rPr>
              <a:t> IOS Press</a:t>
            </a:r>
            <a:endParaRPr lang="en-US" sz="1800" dirty="0" smtClean="0">
              <a:solidFill>
                <a:srgbClr val="C00000"/>
              </a:solidFill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[based on Marktoberdorf Summer School 2015 Lecture Notes]</a:t>
            </a:r>
            <a:endParaRPr lang="en-US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830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9463" y="1030615"/>
            <a:ext cx="6624537" cy="17218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“It's </a:t>
            </a:r>
            <a:r>
              <a:rPr lang="en-US" dirty="0"/>
              <a:t>a great concept, but it can also lead to lots of bad data. </a:t>
            </a:r>
            <a:r>
              <a:rPr lang="en-US" dirty="0" smtClean="0"/>
              <a:t>I </a:t>
            </a:r>
            <a:r>
              <a:rPr lang="en-US" dirty="0"/>
              <a:t>think many users will look at a few "flash filled" cells, </a:t>
            </a:r>
            <a:r>
              <a:rPr lang="en-US" dirty="0" smtClean="0"/>
              <a:t>and just </a:t>
            </a:r>
            <a:r>
              <a:rPr lang="en-US" dirty="0"/>
              <a:t>assume that it </a:t>
            </a:r>
            <a:r>
              <a:rPr lang="en-US" dirty="0" smtClean="0"/>
              <a:t>worked. … Be </a:t>
            </a:r>
            <a:r>
              <a:rPr lang="en-US" dirty="0"/>
              <a:t>very </a:t>
            </a:r>
            <a:r>
              <a:rPr lang="en-US" dirty="0" smtClean="0"/>
              <a:t>careful.”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a </a:t>
            </a:r>
            <a:r>
              <a:rPr lang="en-US" dirty="0" err="1" smtClean="0"/>
              <a:t>fall-back</a:t>
            </a:r>
            <a:r>
              <a:rPr lang="en-US" dirty="0" smtClean="0"/>
              <a:t> mechanism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288" y="2874398"/>
            <a:ext cx="2032000" cy="203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8" y="1021690"/>
            <a:ext cx="1867710" cy="2354258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42630" y="5354993"/>
            <a:ext cx="7108757" cy="128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smtClean="0"/>
              <a:t>“most of the extracted data will be fine. But there might be exceptions that you don't notice unless you examine the results very carefully.”</a:t>
            </a:r>
            <a:endParaRPr lang="en-US" kern="0" dirty="0"/>
          </a:p>
        </p:txBody>
      </p:sp>
      <p:sp>
        <p:nvSpPr>
          <p:cNvPr id="8" name="Rectangular Callout 7"/>
          <p:cNvSpPr/>
          <p:nvPr/>
        </p:nvSpPr>
        <p:spPr bwMode="auto">
          <a:xfrm>
            <a:off x="2441642" y="1061666"/>
            <a:ext cx="6587009" cy="1449421"/>
          </a:xfrm>
          <a:prstGeom prst="wedgeRectCallout">
            <a:avLst>
              <a:gd name="adj1" fmla="val 1530"/>
              <a:gd name="adj2" fmla="val 10746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342630" y="5207727"/>
            <a:ext cx="7013644" cy="1449421"/>
          </a:xfrm>
          <a:prstGeom prst="wedgeRectCallout">
            <a:avLst>
              <a:gd name="adj1" fmla="val -833"/>
              <a:gd name="adj2" fmla="val -10394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833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799" y="1143000"/>
            <a:ext cx="8104239" cy="5029200"/>
          </a:xfrm>
        </p:spPr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wrangling is a killer application for PBE today!</a:t>
            </a:r>
          </a:p>
          <a:p>
            <a:pPr lvl="1"/>
            <a:r>
              <a:rPr lang="en-US" dirty="0"/>
              <a:t>99% of end users are non-programmers.</a:t>
            </a:r>
          </a:p>
          <a:p>
            <a:pPr lvl="1"/>
            <a:r>
              <a:rPr lang="en-US" dirty="0"/>
              <a:t>Data scientists spend 80% time in cleaning data.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Ambiguity Resolution is an integral part of PBE</a:t>
            </a:r>
          </a:p>
          <a:p>
            <a:pPr lvl="1"/>
            <a:r>
              <a:rPr lang="en-US" dirty="0" smtClean="0"/>
              <a:t>Ranking (ML)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2"/>
                </a:solidFill>
              </a:rPr>
              <a:t>User interaction models (HCI)</a:t>
            </a:r>
          </a:p>
          <a:p>
            <a:endParaRPr lang="en-US" dirty="0"/>
          </a:p>
          <a:p>
            <a:r>
              <a:rPr lang="en-US" dirty="0" smtClean="0"/>
              <a:t>Approach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172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911" y="970327"/>
            <a:ext cx="2247089" cy="280523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69" y="1106515"/>
            <a:ext cx="8564368" cy="520773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Make it easy to inspect output correctness</a:t>
            </a:r>
          </a:p>
          <a:p>
            <a:pPr lvl="1"/>
            <a:r>
              <a:rPr lang="en-US" dirty="0" smtClean="0"/>
              <a:t>User can accordingly provide more examples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Show programs</a:t>
            </a:r>
          </a:p>
          <a:p>
            <a:pPr lvl="1"/>
            <a:r>
              <a:rPr lang="en-US" dirty="0"/>
              <a:t>in any desired </a:t>
            </a:r>
            <a:r>
              <a:rPr lang="en-US" dirty="0" smtClean="0"/>
              <a:t>programming language; in English</a:t>
            </a:r>
          </a:p>
          <a:p>
            <a:pPr lvl="1"/>
            <a:r>
              <a:rPr lang="en-US" dirty="0" smtClean="0"/>
              <a:t>Enable effective navigation between programs</a:t>
            </a:r>
          </a:p>
          <a:p>
            <a:endParaRPr lang="en-US" dirty="0" smtClean="0"/>
          </a:p>
          <a:p>
            <a:r>
              <a:rPr lang="en-US" dirty="0" smtClean="0"/>
              <a:t>Computer initiated interactivity (Active learning)</a:t>
            </a:r>
          </a:p>
          <a:p>
            <a:pPr lvl="1"/>
            <a:r>
              <a:rPr lang="en-US" dirty="0" smtClean="0"/>
              <a:t>Highlight less confident entries in the output.</a:t>
            </a:r>
          </a:p>
          <a:p>
            <a:pPr lvl="1"/>
            <a:r>
              <a:rPr lang="en-US" dirty="0" smtClean="0"/>
              <a:t>Ask directed questions based on </a:t>
            </a:r>
            <a:r>
              <a:rPr lang="en-US" i="1" dirty="0" smtClean="0"/>
              <a:t>distinguishing inputs</a:t>
            </a:r>
            <a:r>
              <a:rPr lang="en-US" dirty="0" smtClean="0"/>
              <a:t>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1887" y="304800"/>
            <a:ext cx="8886765" cy="609600"/>
          </a:xfrm>
        </p:spPr>
        <p:txBody>
          <a:bodyPr/>
          <a:lstStyle/>
          <a:p>
            <a:r>
              <a:rPr lang="en-US" dirty="0" smtClean="0"/>
              <a:t>User Interaction Models for Ambiguity Resolution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56699" y="6143374"/>
            <a:ext cx="94844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1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“</a:t>
            </a:r>
            <a:r>
              <a:rPr lang="en-US" sz="2100" i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User </a:t>
            </a:r>
            <a:r>
              <a:rPr lang="en-US" sz="21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Interaction Models for Disambiguation in Programming by </a:t>
            </a:r>
            <a:r>
              <a:rPr lang="en-US" sz="2100" i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Example</a:t>
            </a:r>
            <a:r>
              <a:rPr lang="en-US" sz="21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”,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[</a:t>
            </a:r>
            <a:r>
              <a:rPr lang="en-US" sz="21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UIST 2015] Mayer, Soares, Grechkin, Le, Marron, Polozov, Singh, Zorn, Gulwani</a:t>
            </a:r>
            <a:endParaRPr lang="en-US" sz="2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2650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err="1" smtClean="0">
                <a:solidFill>
                  <a:schemeClr val="accent2"/>
                </a:solidFill>
              </a:rPr>
              <a:t>FlashExtract</a:t>
            </a:r>
            <a:r>
              <a:rPr lang="en-US" sz="4000" dirty="0" smtClean="0">
                <a:solidFill>
                  <a:schemeClr val="accent2"/>
                </a:solidFill>
              </a:rPr>
              <a:t> Demo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accent2"/>
                </a:solidFill>
              </a:rPr>
              <a:t>(User Interaction Models)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689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799" y="1143000"/>
            <a:ext cx="8104239" cy="5029200"/>
          </a:xfrm>
        </p:spPr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wrangling is a killer application for PBE today!</a:t>
            </a:r>
          </a:p>
          <a:p>
            <a:pPr lvl="1"/>
            <a:r>
              <a:rPr lang="en-US" dirty="0"/>
              <a:t>99% of end users are non-programmers.</a:t>
            </a:r>
          </a:p>
          <a:p>
            <a:pPr lvl="1"/>
            <a:r>
              <a:rPr lang="en-US" dirty="0"/>
              <a:t>Data scientists spend 80% time in cleaning data.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Ambiguity Resolution is an integral part of PBE</a:t>
            </a:r>
          </a:p>
          <a:p>
            <a:pPr lvl="1"/>
            <a:r>
              <a:rPr lang="en-US" dirty="0" smtClean="0"/>
              <a:t>Ranking (ML)</a:t>
            </a:r>
          </a:p>
          <a:p>
            <a:pPr lvl="1"/>
            <a:r>
              <a:rPr lang="en-US" dirty="0" smtClean="0"/>
              <a:t>User interaction models (HCI)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2"/>
                </a:solidFill>
              </a:rPr>
              <a:t>Approach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183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PBE Architecture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52243" y="981791"/>
            <a:ext cx="2854260" cy="3231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-53825" y="2178022"/>
            <a:ext cx="2404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Example-based specification</a:t>
            </a:r>
            <a:endParaRPr lang="en-US" sz="2400" dirty="0">
              <a:solidFill>
                <a:srgbClr val="009900"/>
              </a:solidFill>
            </a:endParaRPr>
          </a:p>
        </p:txBody>
      </p:sp>
      <p:cxnSp>
        <p:nvCxnSpPr>
          <p:cNvPr id="31" name="Straight Arrow Connector 30"/>
          <p:cNvCxnSpPr>
            <a:stCxn id="6" idx="3"/>
            <a:endCxn id="5" idx="1"/>
          </p:cNvCxnSpPr>
          <p:nvPr/>
        </p:nvCxnSpPr>
        <p:spPr bwMode="auto">
          <a:xfrm>
            <a:off x="2350889" y="2593521"/>
            <a:ext cx="801354" cy="409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>
            <a:stCxn id="5" idx="3"/>
          </p:cNvCxnSpPr>
          <p:nvPr/>
        </p:nvCxnSpPr>
        <p:spPr bwMode="auto">
          <a:xfrm flipV="1">
            <a:off x="6006503" y="2593519"/>
            <a:ext cx="801354" cy="409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625" y="1021497"/>
            <a:ext cx="2438740" cy="24387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90499" y="3550227"/>
            <a:ext cx="263611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/>
                </a:solidFill>
              </a:rPr>
              <a:t>Search  Algorithm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98284" y="4847162"/>
            <a:ext cx="8336604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Challenge 1: </a:t>
            </a:r>
            <a:r>
              <a:rPr lang="en-US" sz="2400" dirty="0"/>
              <a:t>Ambiguous/under-specified </a:t>
            </a:r>
            <a:r>
              <a:rPr lang="en-US" sz="2400" dirty="0" smtClean="0"/>
              <a:t>intent may result in </a:t>
            </a:r>
            <a:r>
              <a:rPr lang="en-US" sz="2400" dirty="0"/>
              <a:t>unintended programs</a:t>
            </a:r>
            <a:r>
              <a:rPr lang="en-US" sz="2400" dirty="0" smtClean="0"/>
              <a:t>.</a:t>
            </a:r>
          </a:p>
          <a:p>
            <a:pPr>
              <a:spcBef>
                <a:spcPts val="0"/>
              </a:spcBef>
            </a:pPr>
            <a:endParaRPr lang="en-US" sz="7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Challenge 2: Designing efficient search strategy.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2321705" y="3712262"/>
            <a:ext cx="956998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272290" y="3325014"/>
            <a:ext cx="1312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C00CC"/>
                </a:solidFill>
              </a:rPr>
              <a:t>Ranking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C00CC"/>
                </a:solidFill>
              </a:rPr>
              <a:t>Function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7857" y="2362686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Program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7697" y="2220445"/>
            <a:ext cx="241808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Ordered set of Programs</a:t>
            </a:r>
            <a:endParaRPr lang="en-US" sz="24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258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41" y="1143000"/>
            <a:ext cx="8909941" cy="5029200"/>
          </a:xfrm>
        </p:spPr>
        <p:txBody>
          <a:bodyPr/>
          <a:lstStyle/>
          <a:p>
            <a:pPr marL="57150" indent="0">
              <a:buNone/>
            </a:pPr>
            <a:r>
              <a:rPr lang="en-US" dirty="0" smtClean="0"/>
              <a:t>Key Ideas</a:t>
            </a:r>
          </a:p>
          <a:p>
            <a:pPr marL="400050"/>
            <a:r>
              <a:rPr lang="en-US" dirty="0" smtClean="0"/>
              <a:t>Restrict search to an appropriately designed domain-specific language (DSL) specified as a grammar.</a:t>
            </a:r>
            <a:endParaRPr lang="en-US" dirty="0"/>
          </a:p>
          <a:p>
            <a:pPr lvl="1"/>
            <a:r>
              <a:rPr lang="en-US" dirty="0"/>
              <a:t>Expressive enough to cover wide range of tasks</a:t>
            </a:r>
          </a:p>
          <a:p>
            <a:pPr lvl="1"/>
            <a:r>
              <a:rPr lang="en-US" dirty="0"/>
              <a:t>Restricted enough to enable efficient </a:t>
            </a:r>
            <a:r>
              <a:rPr lang="en-US" dirty="0" smtClean="0"/>
              <a:t>search</a:t>
            </a:r>
          </a:p>
          <a:p>
            <a:pPr marL="40005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2: Efficient search strategy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271" y="1904976"/>
            <a:ext cx="2438740" cy="2438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38" y="5929525"/>
            <a:ext cx="905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“Spreadsheet Data Manipulation using Examples”                     [CACM 2012 Research Highlights] Gulwani, Harris, Singh</a:t>
            </a:r>
            <a:endParaRPr lang="en-US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874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896619"/>
                <a:ext cx="7772400" cy="5642715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𝑇𝑢𝑝𝑙𝑒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𝑆𝑡𝑟𝑖𝑛𝑔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𝑆𝑡𝑟𝑖𝑛𝑔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𝑆𝑡𝑟𝑖𝑛𝑔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15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top-level </a:t>
                </a:r>
                <a:r>
                  <a:rPr lang="en-US" dirty="0">
                    <a:solidFill>
                      <a:srgbClr val="0070C0"/>
                    </a:solidFill>
                  </a:rPr>
                  <a:t>e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xpr </a:t>
                </a:r>
                <a:r>
                  <a:rPr lang="en-US" dirty="0" smtClean="0"/>
                  <a:t>T :=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if-then-else</a:t>
                </a:r>
                <a:r>
                  <a:rPr lang="en-US" dirty="0" smtClean="0"/>
                  <a:t>(B,C,T)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|  C</a:t>
                </a:r>
              </a:p>
              <a:p>
                <a:pPr marL="0" indent="0">
                  <a:buNone/>
                </a:pPr>
                <a:endParaRPr lang="en-US" sz="1500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condition-free </a:t>
                </a:r>
                <a:r>
                  <a:rPr lang="en-US" dirty="0">
                    <a:solidFill>
                      <a:srgbClr val="0070C0"/>
                    </a:solidFill>
                  </a:rPr>
                  <a:t>e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xpr </a:t>
                </a:r>
                <a:r>
                  <a:rPr lang="en-US" dirty="0" smtClean="0"/>
                  <a:t>C :=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    |  A</a:t>
                </a:r>
              </a:p>
              <a:p>
                <a:pPr marL="0" indent="0">
                  <a:buNone/>
                </a:pPr>
                <a:endParaRPr lang="en-US" sz="1500" dirty="0" smtClean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a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tomic expression </a:t>
                </a:r>
                <a:r>
                  <a:rPr lang="en-US" dirty="0" smtClean="0"/>
                  <a:t>A :=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   | </a:t>
                </a:r>
                <a:r>
                  <a:rPr lang="en-US" dirty="0" err="1" smtClean="0"/>
                  <a:t>ConstantString</a:t>
                </a:r>
                <a:endParaRPr lang="en-US" sz="1500" dirty="0" smtClean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nput string </a:t>
                </a:r>
                <a:r>
                  <a:rPr lang="en-US" dirty="0" smtClean="0"/>
                  <a:t>X :=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| 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| … </a:t>
                </a:r>
                <a:endParaRPr lang="en-US" sz="15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position </a:t>
                </a:r>
                <a:r>
                  <a:rPr lang="en-US" dirty="0">
                    <a:solidFill>
                      <a:srgbClr val="0070C0"/>
                    </a:solidFill>
                  </a:rPr>
                  <a:t>expression </a:t>
                </a:r>
                <a:r>
                  <a:rPr lang="en-US" dirty="0" smtClean="0"/>
                  <a:t>P </a:t>
                </a:r>
                <a:r>
                  <a:rPr lang="en-US" dirty="0"/>
                  <a:t>:= </a:t>
                </a:r>
                <a:r>
                  <a:rPr lang="en-US" dirty="0" smtClean="0"/>
                  <a:t>…</a:t>
                </a:r>
                <a:endParaRPr lang="en-US" sz="15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B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oolean expression </a:t>
                </a:r>
                <a:r>
                  <a:rPr lang="en-US" dirty="0" smtClean="0"/>
                  <a:t>B := …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896619"/>
                <a:ext cx="7772400" cy="5642715"/>
              </a:xfrm>
              <a:blipFill>
                <a:blip r:embed="rId2"/>
                <a:stretch>
                  <a:fillRect l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FlashFill</a:t>
            </a:r>
            <a:r>
              <a:rPr lang="en-US" dirty="0" smtClean="0"/>
              <a:t> DSL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70387" y="2773318"/>
            <a:ext cx="2885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Concatenate</a:t>
            </a:r>
            <a:r>
              <a:rPr lang="en-US" sz="2400" dirty="0"/>
              <a:t>(A, C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992880" y="3896391"/>
            <a:ext cx="239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8000"/>
                </a:solidFill>
              </a:rPr>
              <a:t>SubStr</a:t>
            </a:r>
            <a:r>
              <a:rPr lang="en-US" sz="2400" dirty="0"/>
              <a:t>(X</a:t>
            </a:r>
            <a:r>
              <a:rPr lang="en-US" sz="2400" dirty="0" smtClean="0"/>
              <a:t>, P, P)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-1" y="6242374"/>
            <a:ext cx="9338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i="1" dirty="0" smtClean="0">
                <a:solidFill>
                  <a:srgbClr val="C00000"/>
                </a:solidFill>
              </a:rPr>
              <a:t>“Automating string processing in spreadsheets using input-output examples”;</a:t>
            </a:r>
            <a:r>
              <a:rPr lang="en-US" dirty="0" smtClean="0">
                <a:solidFill>
                  <a:srgbClr val="C00000"/>
                </a:solidFill>
              </a:rPr>
              <a:t> POPL 2011; Gulwani</a:t>
            </a:r>
          </a:p>
        </p:txBody>
      </p:sp>
    </p:spTree>
    <p:extLst>
      <p:ext uri="{BB962C8B-B14F-4D97-AF65-F5344CB8AC3E}">
        <p14:creationId xmlns:p14="http://schemas.microsoft.com/office/powerpoint/2010/main" val="40588431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6199" y="863601"/>
                <a:ext cx="9044669" cy="576463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𝑆𝑡𝑟𝑖𝑛𝑔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𝐿𝑖𝑠𝑡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𝑃𝑜𝑠𝑃𝑎𝑖𝑟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err="1" smtClean="0">
                    <a:solidFill>
                      <a:srgbClr val="0070C0"/>
                    </a:solidFill>
                  </a:rPr>
                  <a:t>Seq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expr </a:t>
                </a:r>
                <a:r>
                  <a:rPr lang="en-US" dirty="0"/>
                  <a:t>E</a:t>
                </a:r>
                <a:r>
                  <a:rPr lang="en-US" dirty="0" smtClean="0"/>
                  <a:t> :=</a:t>
                </a:r>
                <a:r>
                  <a:rPr lang="en-US" dirty="0">
                    <a:solidFill>
                      <a:srgbClr val="008000"/>
                    </a:solidFill>
                  </a:rPr>
                  <a:t>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Map</a:t>
                </a:r>
                <a:r>
                  <a:rPr lang="en-US" dirty="0" smtClean="0"/>
                  <a:t>(N,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z: S[z])</a:t>
                </a:r>
              </a:p>
              <a:p>
                <a:pPr marL="0" indent="0">
                  <a:buNone/>
                </a:pPr>
                <a:r>
                  <a:rPr lang="en-US" dirty="0" smtClean="0"/>
                  <a:t>	         | 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Merge</a:t>
                </a:r>
                <a:r>
                  <a:rPr lang="en-US" dirty="0" smtClean="0"/>
                  <a:t>(T</a:t>
                </a:r>
                <a:r>
                  <a:rPr lang="en-US" baseline="-25000" dirty="0" smtClean="0"/>
                  <a:t>1,</a:t>
                </a:r>
                <a:r>
                  <a:rPr lang="en-US" dirty="0" smtClean="0"/>
                  <a:t> T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sz="500" dirty="0" smtClean="0"/>
              </a:p>
              <a:p>
                <a:pPr marL="0" indent="0">
                  <a:buNone/>
                </a:pPr>
                <a:endParaRPr lang="en-US" sz="500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some lines </a:t>
                </a:r>
                <a:r>
                  <a:rPr lang="en-US" dirty="0" smtClean="0"/>
                  <a:t>N :=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Filter</a:t>
                </a:r>
                <a:r>
                  <a:rPr lang="en-US" dirty="0" smtClean="0"/>
                  <a:t>(L,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z: F)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| </a:t>
                </a:r>
                <a:r>
                  <a:rPr lang="en-US" dirty="0" err="1" smtClean="0">
                    <a:solidFill>
                      <a:srgbClr val="008000"/>
                    </a:solidFill>
                  </a:rPr>
                  <a:t>FilterByPosition</a:t>
                </a:r>
                <a:r>
                  <a:rPr lang="en-US" dirty="0" smtClean="0"/>
                  <a:t>(L, </a:t>
                </a:r>
                <a:r>
                  <a:rPr lang="en-US" dirty="0" err="1" smtClean="0"/>
                  <a:t>init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iter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sz="500" dirty="0" smtClean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line filter function </a:t>
                </a:r>
                <a:r>
                  <a:rPr lang="en-US" dirty="0" smtClean="0"/>
                  <a:t>F     :=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Contains</a:t>
                </a:r>
                <a:r>
                  <a:rPr lang="en-US" dirty="0" smtClean="0"/>
                  <a:t>(</a:t>
                </a:r>
                <a:r>
                  <a:rPr lang="en-US" dirty="0" err="1"/>
                  <a:t>z</a:t>
                </a:r>
                <a:r>
                  <a:rPr lang="en-US" dirty="0" err="1" smtClean="0"/>
                  <a:t>,r,K</a:t>
                </a:r>
                <a:r>
                  <a:rPr lang="en-US" dirty="0" smtClean="0"/>
                  <a:t>) | </a:t>
                </a:r>
                <a:r>
                  <a:rPr lang="en-US" dirty="0" err="1" smtClean="0">
                    <a:solidFill>
                      <a:srgbClr val="008000"/>
                    </a:solidFill>
                  </a:rPr>
                  <a:t>startsWith</a:t>
                </a:r>
                <a:r>
                  <a:rPr lang="en-US" dirty="0" smtClean="0"/>
                  <a:t>(</a:t>
                </a:r>
                <a:r>
                  <a:rPr lang="en-US" dirty="0" err="1"/>
                  <a:t>z</a:t>
                </a:r>
                <a:r>
                  <a:rPr lang="en-US" dirty="0" err="1" smtClean="0"/>
                  <a:t>,r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all </a:t>
                </a:r>
                <a:r>
                  <a:rPr lang="en-US" dirty="0">
                    <a:solidFill>
                      <a:srgbClr val="0070C0"/>
                    </a:solidFill>
                  </a:rPr>
                  <a:t>lines </a:t>
                </a:r>
                <a:r>
                  <a:rPr lang="en-US" dirty="0"/>
                  <a:t>L := </a:t>
                </a:r>
                <a:r>
                  <a:rPr lang="en-US" dirty="0">
                    <a:solidFill>
                      <a:srgbClr val="008000"/>
                    </a:solidFill>
                  </a:rPr>
                  <a:t>Split</a:t>
                </a:r>
                <a:r>
                  <a:rPr lang="en-US" dirty="0"/>
                  <a:t>(d,”\n”)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199" y="863601"/>
                <a:ext cx="9044669" cy="5764634"/>
              </a:xfrm>
              <a:blipFill>
                <a:blip r:embed="rId2"/>
                <a:stretch>
                  <a:fillRect l="-1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FlashExtract</a:t>
            </a:r>
            <a:r>
              <a:rPr lang="en-US" dirty="0" smtClean="0"/>
              <a:t> DSL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199" y="5225176"/>
            <a:ext cx="3309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0" dirty="0" err="1">
                <a:solidFill>
                  <a:srgbClr val="0070C0"/>
                </a:solidFill>
              </a:rPr>
              <a:t>substr</a:t>
            </a:r>
            <a:r>
              <a:rPr lang="en-US" sz="2400" kern="0" dirty="0">
                <a:solidFill>
                  <a:srgbClr val="0070C0"/>
                </a:solidFill>
              </a:rPr>
              <a:t> expr </a:t>
            </a:r>
            <a:r>
              <a:rPr lang="en-US" sz="2400" kern="0" dirty="0" smtClean="0"/>
              <a:t>S[z]   :=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71040" y="3220752"/>
                <a:ext cx="43761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| </a:t>
                </a:r>
                <a:r>
                  <a:rPr lang="en-US" sz="2400" dirty="0">
                    <a:solidFill>
                      <a:srgbClr val="008000"/>
                    </a:solidFill>
                  </a:rPr>
                  <a:t>Filter</a:t>
                </a:r>
                <a:r>
                  <a:rPr lang="en-US" sz="2400" dirty="0"/>
                  <a:t>(L,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𝜆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2400" dirty="0"/>
                  <a:t>: </a:t>
                </a:r>
                <a:r>
                  <a:rPr lang="en-US" sz="2400" dirty="0" smtClean="0"/>
                  <a:t>F[</a:t>
                </a:r>
                <a:r>
                  <a:rPr lang="en-US" sz="2400" dirty="0" err="1" smtClean="0">
                    <a:solidFill>
                      <a:srgbClr val="008000"/>
                    </a:solidFill>
                  </a:rPr>
                  <a:t>prevLine</a:t>
                </a:r>
                <a:r>
                  <a:rPr lang="en-US" sz="2400" dirty="0" smtClean="0"/>
                  <a:t>(y)])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040" y="3220752"/>
                <a:ext cx="4376147" cy="461665"/>
              </a:xfrm>
              <a:prstGeom prst="rect">
                <a:avLst/>
              </a:prstGeom>
              <a:blipFill>
                <a:blip r:embed="rId3"/>
                <a:stretch>
                  <a:fillRect l="-208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991848" y="3771318"/>
            <a:ext cx="78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[z]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293733" y="2352104"/>
            <a:ext cx="71006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[z])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04862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en-US" i="1" dirty="0" err="1" smtClean="0">
                <a:solidFill>
                  <a:srgbClr val="C00000"/>
                </a:solidFill>
              </a:rPr>
              <a:t>FlashExtract</a:t>
            </a:r>
            <a:r>
              <a:rPr lang="en-US" i="1" dirty="0" smtClean="0">
                <a:solidFill>
                  <a:srgbClr val="C00000"/>
                </a:solidFill>
              </a:rPr>
              <a:t>: A Framework for data extraction by examples”;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PLDI 2014</a:t>
            </a:r>
            <a:r>
              <a:rPr lang="en-US" i="1" dirty="0" smtClean="0">
                <a:solidFill>
                  <a:srgbClr val="C00000"/>
                </a:solidFill>
              </a:rPr>
              <a:t>; </a:t>
            </a:r>
            <a:r>
              <a:rPr lang="en-US" dirty="0" smtClean="0">
                <a:solidFill>
                  <a:srgbClr val="C00000"/>
                </a:solidFill>
              </a:rPr>
              <a:t>Vu Le, Sumit Gulwani</a:t>
            </a:r>
          </a:p>
        </p:txBody>
      </p:sp>
    </p:spTree>
    <p:extLst>
      <p:ext uri="{BB962C8B-B14F-4D97-AF65-F5344CB8AC3E}">
        <p14:creationId xmlns:p14="http://schemas.microsoft.com/office/powerpoint/2010/main" val="2170388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8" grpId="0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9941" y="1143000"/>
                <a:ext cx="8909941" cy="5029200"/>
              </a:xfrm>
            </p:spPr>
            <p:txBody>
              <a:bodyPr/>
              <a:lstStyle/>
              <a:p>
                <a:pPr marL="57150" indent="0">
                  <a:buNone/>
                </a:pPr>
                <a:r>
                  <a:rPr lang="en-US" dirty="0" smtClean="0"/>
                  <a:t>Key Ideas</a:t>
                </a:r>
              </a:p>
              <a:p>
                <a:pPr marL="400050"/>
                <a:r>
                  <a:rPr lang="en-US" dirty="0" smtClean="0"/>
                  <a:t>Restrict search to an appropriately designed domain-specific language (DSL) specified as a grammar.</a:t>
                </a:r>
                <a:endParaRPr lang="en-US" dirty="0"/>
              </a:p>
              <a:p>
                <a:pPr lvl="1"/>
                <a:r>
                  <a:rPr lang="en-US" dirty="0"/>
                  <a:t>Expressive enough to cover wide range of tasks</a:t>
                </a:r>
              </a:p>
              <a:p>
                <a:pPr lvl="1"/>
                <a:r>
                  <a:rPr lang="en-US" dirty="0"/>
                  <a:t>Restricted enough to enable efficient search</a:t>
                </a:r>
              </a:p>
              <a:p>
                <a:pPr marL="400050"/>
                <a:endParaRPr lang="en-US" dirty="0" smtClean="0"/>
              </a:p>
              <a:p>
                <a:pPr marL="400050"/>
                <a:r>
                  <a:rPr lang="en-US" dirty="0" smtClean="0"/>
                  <a:t>Specialize the search algorithm to the DSL.</a:t>
                </a:r>
              </a:p>
              <a:p>
                <a:pPr marL="800100" lvl="1"/>
                <a:r>
                  <a:rPr lang="en-US" dirty="0" smtClean="0"/>
                  <a:t>Leverage semantic properties of DSL operators.</a:t>
                </a:r>
              </a:p>
              <a:p>
                <a:pPr marL="800100" lvl="1"/>
                <a:r>
                  <a:rPr lang="en-US" dirty="0" smtClean="0"/>
                  <a:t>Deductive search that leverages divide-and-conquer method</a:t>
                </a:r>
              </a:p>
              <a:p>
                <a:pPr marL="1200150" lvl="2"/>
                <a:r>
                  <a:rPr lang="en-US" dirty="0" smtClean="0"/>
                  <a:t>“synthesize </a:t>
                </a:r>
                <a:r>
                  <a:rPr lang="en-US" dirty="0"/>
                  <a:t>expr of type e that satisfies spec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” is reduced to </a:t>
                </a:r>
                <a:r>
                  <a:rPr lang="en-US" dirty="0" smtClean="0"/>
                  <a:t>simpler </a:t>
                </a:r>
                <a:r>
                  <a:rPr lang="en-US" dirty="0"/>
                  <a:t>problems (over </a:t>
                </a:r>
                <a:r>
                  <a:rPr lang="en-US" dirty="0" smtClean="0"/>
                  <a:t>sub-expr </a:t>
                </a:r>
                <a:r>
                  <a:rPr lang="en-US" dirty="0"/>
                  <a:t>of e or sub-constraints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).</a:t>
                </a:r>
              </a:p>
              <a:p>
                <a:pPr marL="800100" lvl="1"/>
                <a:endParaRPr lang="en-US" dirty="0" smtClean="0"/>
              </a:p>
              <a:p>
                <a:pPr marL="400050"/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41" y="1143000"/>
                <a:ext cx="8909941" cy="5029200"/>
              </a:xfrm>
              <a:blipFill>
                <a:blip r:embed="rId2"/>
                <a:stretch>
                  <a:fillRect l="-821" t="-970" r="-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2: Efficient search strategy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271" y="1904976"/>
            <a:ext cx="2438740" cy="2438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38" y="5929525"/>
            <a:ext cx="905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“Spreadsheet Data Manipulation using Examples”                     [CACM 2012 Research Highlights] Gulwani, Harris, Singh</a:t>
            </a:r>
            <a:endParaRPr lang="en-US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731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799" y="1143000"/>
            <a:ext cx="8104239" cy="5029200"/>
          </a:xfrm>
        </p:spPr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wrangling is a killer application for PBE today!</a:t>
            </a:r>
          </a:p>
          <a:p>
            <a:pPr lvl="1"/>
            <a:r>
              <a:rPr lang="en-US" dirty="0"/>
              <a:t>99% of end users are non-programmers.</a:t>
            </a:r>
          </a:p>
          <a:p>
            <a:pPr lvl="1"/>
            <a:r>
              <a:rPr lang="en-US" dirty="0"/>
              <a:t>Data scientists spend 80% time in cleaning data.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Ambiguity Resolution is an integral part of PBE</a:t>
            </a:r>
          </a:p>
          <a:p>
            <a:pPr lvl="1"/>
            <a:r>
              <a:rPr lang="en-US" dirty="0" smtClean="0"/>
              <a:t>Ranking (ML)</a:t>
            </a:r>
          </a:p>
          <a:p>
            <a:pPr lvl="1"/>
            <a:r>
              <a:rPr lang="en-US" dirty="0" smtClean="0"/>
              <a:t>User interaction models (HCI)</a:t>
            </a:r>
          </a:p>
          <a:p>
            <a:endParaRPr lang="en-US" dirty="0"/>
          </a:p>
          <a:p>
            <a:r>
              <a:rPr lang="en-US" dirty="0" smtClean="0"/>
              <a:t>Approach</a:t>
            </a:r>
          </a:p>
          <a:p>
            <a:pPr lvl="1"/>
            <a:r>
              <a:rPr lang="en-US" dirty="0" smtClean="0"/>
              <a:t>Domain-specific language</a:t>
            </a:r>
          </a:p>
          <a:p>
            <a:pPr lvl="1"/>
            <a:r>
              <a:rPr lang="en-US" dirty="0" smtClean="0"/>
              <a:t>Divide-and-conquer based deductive search paradigm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744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663687" y="950591"/>
                <a:ext cx="6561783" cy="168109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list of strings </a:t>
                </a:r>
                <a:r>
                  <a:rPr lang="en-US" dirty="0" smtClean="0"/>
                  <a:t>T := Map(L, S)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substring </a:t>
                </a:r>
                <a:r>
                  <a:rPr lang="en-US" dirty="0" err="1" smtClean="0">
                    <a:solidFill>
                      <a:schemeClr val="accent2"/>
                    </a:solidFill>
                  </a:rPr>
                  <a:t>fn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dirty="0" smtClean="0"/>
                  <a:t>S :=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y: …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2"/>
                    </a:solidFill>
                  </a:rPr>
                  <a:t>l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ist of lines</a:t>
                </a:r>
                <a:r>
                  <a:rPr lang="en-US" dirty="0" smtClean="0"/>
                  <a:t> </a:t>
                </a:r>
                <a:r>
                  <a:rPr lang="en-US" dirty="0"/>
                  <a:t>L := Filter(Split(d,”\n</a:t>
                </a:r>
                <a:r>
                  <a:rPr lang="en-US" dirty="0" smtClean="0"/>
                  <a:t>”), B)</a:t>
                </a:r>
                <a:endParaRPr lang="en-US" dirty="0" smtClean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r>
                  <a:rPr lang="en-US" dirty="0" err="1" smtClean="0">
                    <a:solidFill>
                      <a:schemeClr val="accent2"/>
                    </a:solidFill>
                  </a:rPr>
                  <a:t>boolean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accent2"/>
                    </a:solidFill>
                  </a:rPr>
                  <a:t>fn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dirty="0" smtClean="0"/>
                  <a:t>B :=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y: …        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3687" y="950591"/>
                <a:ext cx="6561783" cy="1681095"/>
              </a:xfrm>
              <a:blipFill rotWithShape="0">
                <a:blip r:embed="rId2"/>
                <a:stretch>
                  <a:fillRect l="-1487" t="-2899" b="-13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9456" y="304800"/>
            <a:ext cx="9465013" cy="609600"/>
          </a:xfrm>
        </p:spPr>
        <p:txBody>
          <a:bodyPr/>
          <a:lstStyle/>
          <a:p>
            <a:r>
              <a:rPr lang="en-US" dirty="0" smtClean="0"/>
              <a:t>Problem Reduction</a:t>
            </a:r>
            <a:endParaRPr lang="en-US" dirty="0"/>
          </a:p>
        </p:txBody>
      </p: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546038" y="3560031"/>
            <a:ext cx="2603271" cy="7864814"/>
            <a:chOff x="119859" y="3385234"/>
            <a:chExt cx="2162476" cy="653311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59" y="3385234"/>
              <a:ext cx="2162476" cy="653311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312" y="4160652"/>
              <a:ext cx="835030" cy="20718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312" y="5204925"/>
              <a:ext cx="594276" cy="196050"/>
            </a:xfrm>
            <a:prstGeom prst="rect">
              <a:avLst/>
            </a:prstGeom>
          </p:spPr>
        </p:pic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3630139" y="3555501"/>
            <a:ext cx="2629279" cy="7943385"/>
            <a:chOff x="3950727" y="2723746"/>
            <a:chExt cx="2162476" cy="653311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0727" y="2723746"/>
              <a:ext cx="2162476" cy="653311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4213013" y="3489325"/>
              <a:ext cx="1798680" cy="2169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42197" y="4537001"/>
              <a:ext cx="1798680" cy="2169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6677774" y="3692552"/>
            <a:ext cx="2149187" cy="1197499"/>
            <a:chOff x="6861079" y="3459078"/>
            <a:chExt cx="1557317" cy="84740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1079" y="3459078"/>
              <a:ext cx="1387976" cy="26768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9175" y="4048732"/>
              <a:ext cx="1489221" cy="25775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auto">
            <a:xfrm>
              <a:off x="6880535" y="3459078"/>
              <a:ext cx="1387976" cy="2374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896745" y="4058952"/>
              <a:ext cx="1387976" cy="2374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414016" y="3741830"/>
                  <a:ext cx="32101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4016" y="3741830"/>
                  <a:ext cx="321013" cy="40011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TextBox 29"/>
          <p:cNvSpPr txBox="1"/>
          <p:nvPr/>
        </p:nvSpPr>
        <p:spPr>
          <a:xfrm>
            <a:off x="-160786" y="2834484"/>
            <a:ext cx="373135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 smtClean="0"/>
              <a:t>Spec for </a:t>
            </a:r>
            <a:r>
              <a:rPr lang="en-US" sz="2400" dirty="0" smtClean="0">
                <a:solidFill>
                  <a:schemeClr val="accent2"/>
                </a:solidFill>
              </a:rPr>
              <a:t>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26296" y="2811928"/>
            <a:ext cx="313821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 smtClean="0"/>
              <a:t>Spec for </a:t>
            </a:r>
            <a:r>
              <a:rPr lang="en-US" sz="2400" dirty="0" smtClean="0">
                <a:solidFill>
                  <a:schemeClr val="accent2"/>
                </a:solidFill>
              </a:rPr>
              <a:t>L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83654" y="2797222"/>
            <a:ext cx="27418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 smtClean="0"/>
              <a:t>Spec for </a:t>
            </a:r>
            <a:r>
              <a:rPr lang="en-US" sz="2400" dirty="0">
                <a:solidFill>
                  <a:schemeClr val="accent2"/>
                </a:solidFill>
              </a:rPr>
              <a:t>S</a:t>
            </a:r>
            <a:endParaRPr lang="en-US" sz="2400" dirty="0" smtClean="0"/>
          </a:p>
        </p:txBody>
      </p:sp>
      <p:sp>
        <p:nvSpPr>
          <p:cNvPr id="28" name="Right Arrow 27"/>
          <p:cNvSpPr/>
          <p:nvPr/>
        </p:nvSpPr>
        <p:spPr bwMode="auto">
          <a:xfrm>
            <a:off x="2920866" y="2937232"/>
            <a:ext cx="749030" cy="292332"/>
          </a:xfrm>
          <a:prstGeom prst="rightArrow">
            <a:avLst/>
          </a:prstGeom>
          <a:solidFill>
            <a:srgbClr val="00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117176" y="2751055"/>
                <a:ext cx="69398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30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176" y="2751055"/>
                <a:ext cx="693988" cy="55399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/>
          <p:nvPr/>
        </p:nvCxnSpPr>
        <p:spPr bwMode="auto">
          <a:xfrm>
            <a:off x="408653" y="2704889"/>
            <a:ext cx="8338341" cy="1945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 flipH="1">
            <a:off x="-33793" y="1578321"/>
            <a:ext cx="279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C00CC"/>
                </a:solidFill>
              </a:rPr>
              <a:t>FlashExtract</a:t>
            </a:r>
            <a:r>
              <a:rPr lang="en-US" sz="2400" dirty="0" smtClean="0">
                <a:solidFill>
                  <a:srgbClr val="CC00CC"/>
                </a:solidFill>
              </a:rPr>
              <a:t> DSL</a:t>
            </a:r>
            <a:endParaRPr lang="en-US" sz="2400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39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28" grpId="0" animBg="1"/>
      <p:bldP spid="2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40" y="4444112"/>
            <a:ext cx="2031809" cy="39184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16366" y="1237126"/>
            <a:ext cx="5608983" cy="99074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substring expr </a:t>
            </a:r>
            <a:r>
              <a:rPr lang="en-US" dirty="0" smtClean="0"/>
              <a:t>E := </a:t>
            </a:r>
            <a:r>
              <a:rPr lang="en-US" dirty="0" err="1" smtClean="0"/>
              <a:t>SubStr</a:t>
            </a:r>
            <a:r>
              <a:rPr lang="en-US" dirty="0" smtClean="0"/>
              <a:t>(y, P</a:t>
            </a:r>
            <a:r>
              <a:rPr lang="en-US" baseline="-25000" dirty="0" smtClean="0"/>
              <a:t>1</a:t>
            </a:r>
            <a:r>
              <a:rPr lang="en-US" dirty="0" smtClean="0"/>
              <a:t>, P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p</a:t>
            </a:r>
            <a:r>
              <a:rPr lang="en-US" dirty="0" smtClean="0">
                <a:solidFill>
                  <a:schemeClr val="accent2"/>
                </a:solidFill>
              </a:rPr>
              <a:t>osition expr </a:t>
            </a:r>
            <a:r>
              <a:rPr lang="en-US" dirty="0" smtClean="0"/>
              <a:t>P := K | </a:t>
            </a:r>
            <a:r>
              <a:rPr lang="en-US" dirty="0" err="1" smtClean="0"/>
              <a:t>Pos</a:t>
            </a:r>
            <a:r>
              <a:rPr lang="en-US" dirty="0" smtClean="0"/>
              <a:t>(y, R</a:t>
            </a:r>
            <a:r>
              <a:rPr lang="en-US" baseline="-25000" dirty="0" smtClean="0"/>
              <a:t>1</a:t>
            </a:r>
            <a:r>
              <a:rPr lang="en-US" dirty="0" smtClean="0"/>
              <a:t>, R</a:t>
            </a:r>
            <a:r>
              <a:rPr lang="en-US" baseline="-25000" dirty="0" smtClean="0"/>
              <a:t>2</a:t>
            </a:r>
            <a:r>
              <a:rPr lang="en-US" dirty="0" smtClean="0"/>
              <a:t>, K)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9456" y="304800"/>
            <a:ext cx="9465013" cy="609600"/>
          </a:xfrm>
        </p:spPr>
        <p:txBody>
          <a:bodyPr/>
          <a:lstStyle/>
          <a:p>
            <a:r>
              <a:rPr lang="en-US" dirty="0" smtClean="0"/>
              <a:t>Problem Reduction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3554446" y="3864762"/>
            <a:ext cx="19455" cy="317382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3921510" y="4373932"/>
            <a:ext cx="2523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Redmond, WA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flipV="1">
            <a:off x="3961112" y="4670776"/>
            <a:ext cx="0" cy="350196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752570" y="4373932"/>
            <a:ext cx="2481133" cy="581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Redmond, WA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8103271" y="4677835"/>
            <a:ext cx="5062" cy="343137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Right Arrow 30"/>
          <p:cNvSpPr/>
          <p:nvPr/>
        </p:nvSpPr>
        <p:spPr bwMode="auto">
          <a:xfrm>
            <a:off x="3049009" y="3611157"/>
            <a:ext cx="749030" cy="292332"/>
          </a:xfrm>
          <a:prstGeom prst="rightArrow">
            <a:avLst/>
          </a:prstGeom>
          <a:solidFill>
            <a:srgbClr val="00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71179" y="3423388"/>
            <a:ext cx="2797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 smtClean="0"/>
              <a:t>Spec for </a:t>
            </a:r>
            <a:r>
              <a:rPr lang="en-US" sz="2400" dirty="0" smtClean="0">
                <a:solidFill>
                  <a:schemeClr val="accent2"/>
                </a:solidFill>
              </a:rPr>
              <a:t>P</a:t>
            </a:r>
            <a:r>
              <a:rPr lang="en-US" sz="2400" baseline="-25000" dirty="0" smtClean="0">
                <a:solidFill>
                  <a:schemeClr val="accent2"/>
                </a:solidFill>
              </a:rPr>
              <a:t>1</a:t>
            </a:r>
            <a:endParaRPr lang="en-US" sz="2400" dirty="0" smtClean="0">
              <a:solidFill>
                <a:schemeClr val="accent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00575" y="3423388"/>
            <a:ext cx="2301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 smtClean="0"/>
              <a:t>Spec for </a:t>
            </a:r>
            <a:r>
              <a:rPr lang="en-US" sz="2400" dirty="0" smtClean="0">
                <a:solidFill>
                  <a:schemeClr val="accent2"/>
                </a:solidFill>
              </a:rPr>
              <a:t>P</a:t>
            </a:r>
            <a:r>
              <a:rPr lang="en-US" sz="2400" baseline="-25000" dirty="0" smtClean="0">
                <a:solidFill>
                  <a:schemeClr val="accent2"/>
                </a:solidFill>
              </a:rPr>
              <a:t>2</a:t>
            </a:r>
            <a:endParaRPr lang="en-US" sz="2400" dirty="0" smtClean="0">
              <a:solidFill>
                <a:schemeClr val="accent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1128" y="3457888"/>
            <a:ext cx="2223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 smtClean="0"/>
              <a:t>Spec for </a:t>
            </a:r>
            <a:r>
              <a:rPr lang="en-US" sz="2400" dirty="0">
                <a:solidFill>
                  <a:schemeClr val="accent2"/>
                </a:solidFill>
              </a:rPr>
              <a:t>E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113590" y="3411722"/>
                <a:ext cx="69398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30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590" y="3411722"/>
                <a:ext cx="693988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/>
          <p:nvPr/>
        </p:nvCxnSpPr>
        <p:spPr bwMode="auto">
          <a:xfrm>
            <a:off x="187008" y="2870296"/>
            <a:ext cx="8338341" cy="1945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Rectangle 47"/>
          <p:cNvSpPr/>
          <p:nvPr/>
        </p:nvSpPr>
        <p:spPr bwMode="auto">
          <a:xfrm>
            <a:off x="651171" y="4448613"/>
            <a:ext cx="1936437" cy="38734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116513" y="1430682"/>
            <a:ext cx="279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C00CC"/>
                </a:solidFill>
              </a:rPr>
              <a:t>SubStr</a:t>
            </a:r>
            <a:r>
              <a:rPr lang="en-US" sz="2400" dirty="0" smtClean="0">
                <a:solidFill>
                  <a:srgbClr val="CC00CC"/>
                </a:solidFill>
              </a:rPr>
              <a:t> grammar</a:t>
            </a:r>
            <a:endParaRPr lang="en-US" sz="2400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931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1" grpId="0" animBg="1"/>
      <p:bldP spid="35" grpId="0"/>
      <p:bldP spid="36" grpId="0"/>
      <p:bldP spid="37" grpId="0"/>
      <p:bldP spid="4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PBE Architecture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52243" y="981791"/>
            <a:ext cx="2854260" cy="3231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-53825" y="2178022"/>
            <a:ext cx="2404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Example-based specification</a:t>
            </a:r>
            <a:endParaRPr lang="en-US" sz="2400" dirty="0">
              <a:solidFill>
                <a:srgbClr val="009900"/>
              </a:solidFill>
            </a:endParaRPr>
          </a:p>
        </p:txBody>
      </p:sp>
      <p:cxnSp>
        <p:nvCxnSpPr>
          <p:cNvPr id="31" name="Straight Arrow Connector 30"/>
          <p:cNvCxnSpPr>
            <a:stCxn id="6" idx="3"/>
            <a:endCxn id="5" idx="1"/>
          </p:cNvCxnSpPr>
          <p:nvPr/>
        </p:nvCxnSpPr>
        <p:spPr bwMode="auto">
          <a:xfrm>
            <a:off x="2350889" y="2593521"/>
            <a:ext cx="801354" cy="409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>
            <a:stCxn id="5" idx="3"/>
          </p:cNvCxnSpPr>
          <p:nvPr/>
        </p:nvCxnSpPr>
        <p:spPr bwMode="auto">
          <a:xfrm flipV="1">
            <a:off x="6006503" y="2593519"/>
            <a:ext cx="801354" cy="409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625" y="1021497"/>
            <a:ext cx="2438740" cy="24387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90499" y="3550227"/>
            <a:ext cx="263611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/>
                </a:solidFill>
              </a:rPr>
              <a:t>Search  Algorithm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98283" y="4847162"/>
            <a:ext cx="8917493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Challenge 1: </a:t>
            </a:r>
            <a:r>
              <a:rPr lang="en-US" sz="2400" dirty="0"/>
              <a:t>Ambiguous/under-specified </a:t>
            </a:r>
            <a:r>
              <a:rPr lang="en-US" sz="2400" dirty="0" smtClean="0"/>
              <a:t>intent may result in </a:t>
            </a:r>
            <a:r>
              <a:rPr lang="en-US" sz="2400" dirty="0"/>
              <a:t>unintended programs</a:t>
            </a:r>
            <a:r>
              <a:rPr lang="en-US" sz="2400" dirty="0" smtClean="0"/>
              <a:t>.</a:t>
            </a:r>
          </a:p>
          <a:p>
            <a:pPr>
              <a:spcBef>
                <a:spcPts val="0"/>
              </a:spcBef>
            </a:pPr>
            <a:endParaRPr lang="en-US" sz="7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Challenge 2: Designing efficient search strategy.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Challenge 3: Lowering the barrier to design &amp; development. </a:t>
            </a:r>
          </a:p>
          <a:p>
            <a:pPr>
              <a:spcBef>
                <a:spcPts val="0"/>
              </a:spcBef>
            </a:pPr>
            <a:endParaRPr lang="en-US" sz="2400" dirty="0" smtClean="0"/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2321705" y="3712262"/>
            <a:ext cx="956998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272290" y="3325014"/>
            <a:ext cx="1312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C00CC"/>
                </a:solidFill>
              </a:rPr>
              <a:t>Ranking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C00CC"/>
                </a:solidFill>
              </a:rPr>
              <a:t>Function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7857" y="2362686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Program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7697" y="2220445"/>
            <a:ext cx="241808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Ordered set of Programs</a:t>
            </a:r>
            <a:endParaRPr lang="en-US" sz="24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416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40" y="982227"/>
            <a:ext cx="9457405" cy="5029200"/>
          </a:xfrm>
        </p:spPr>
        <p:txBody>
          <a:bodyPr/>
          <a:lstStyle/>
          <a:p>
            <a:pPr marL="57150" indent="0">
              <a:buNone/>
            </a:pPr>
            <a:r>
              <a:rPr lang="en-US" dirty="0" smtClean="0"/>
              <a:t>Developing a domain-specific robust search method </a:t>
            </a:r>
            <a:r>
              <a:rPr lang="en-US" dirty="0"/>
              <a:t>is </a:t>
            </a:r>
            <a:r>
              <a:rPr lang="en-US" dirty="0" smtClean="0"/>
              <a:t>costly:</a:t>
            </a:r>
          </a:p>
          <a:p>
            <a:pPr marL="400050"/>
            <a:r>
              <a:rPr lang="en-US" sz="2200" dirty="0" smtClean="0"/>
              <a:t>Requires domain-specific algorithmic </a:t>
            </a:r>
            <a:r>
              <a:rPr lang="en-US" sz="2200" dirty="0"/>
              <a:t>insights. </a:t>
            </a:r>
          </a:p>
          <a:p>
            <a:pPr marL="400050"/>
            <a:r>
              <a:rPr lang="en-US" sz="2200" dirty="0"/>
              <a:t>Robust implementation requires </a:t>
            </a:r>
            <a:r>
              <a:rPr lang="en-US" sz="2200" dirty="0" smtClean="0"/>
              <a:t>good engineering.</a:t>
            </a:r>
            <a:endParaRPr lang="en-US" sz="2200" dirty="0"/>
          </a:p>
          <a:p>
            <a:pPr marL="400050"/>
            <a:r>
              <a:rPr lang="en-US" sz="2200" dirty="0"/>
              <a:t>DSL extensions/modifications are not easy</a:t>
            </a:r>
            <a:r>
              <a:rPr lang="en-US" sz="2200" dirty="0" smtClean="0"/>
              <a:t>.</a:t>
            </a:r>
            <a:endParaRPr lang="en-US" sz="2200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009900"/>
                </a:solidFill>
              </a:rPr>
              <a:t>Key Ideas: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PBE algorithms employ a divide </a:t>
            </a:r>
            <a:r>
              <a:rPr lang="en-US" dirty="0"/>
              <a:t>and conquer </a:t>
            </a:r>
            <a:r>
              <a:rPr lang="en-US" dirty="0" smtClean="0"/>
              <a:t>strategy, where synthesis </a:t>
            </a:r>
            <a:r>
              <a:rPr lang="en-US" dirty="0"/>
              <a:t>problem for an expression F(e1,e2) is reduced to synthesis problems for sub-expressions e1 and e2.</a:t>
            </a:r>
          </a:p>
          <a:p>
            <a:pPr lvl="1"/>
            <a:r>
              <a:rPr lang="en-US" dirty="0">
                <a:solidFill>
                  <a:srgbClr val="009900"/>
                </a:solidFill>
              </a:rPr>
              <a:t>The divide-and-conquer strategy can be refactored out</a:t>
            </a:r>
            <a:r>
              <a:rPr lang="en-US" dirty="0" smtClean="0">
                <a:solidFill>
                  <a:srgbClr val="009900"/>
                </a:solidFill>
              </a:rPr>
              <a:t>.</a:t>
            </a:r>
            <a:endParaRPr lang="en-US" sz="1500" dirty="0"/>
          </a:p>
          <a:p>
            <a:endParaRPr lang="en-US" sz="500" dirty="0" smtClean="0"/>
          </a:p>
          <a:p>
            <a:r>
              <a:rPr lang="en-US" dirty="0" smtClean="0"/>
              <a:t>Reduction </a:t>
            </a:r>
            <a:r>
              <a:rPr lang="en-US" dirty="0"/>
              <a:t>depends on the logical properties of operator F.</a:t>
            </a:r>
          </a:p>
          <a:p>
            <a:pPr lvl="1"/>
            <a:r>
              <a:rPr lang="en-US" dirty="0">
                <a:solidFill>
                  <a:srgbClr val="009900"/>
                </a:solidFill>
              </a:rPr>
              <a:t>Operator properties can be captured in a modular manner for reuse inside other DSLs.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3: Lowering the barrier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938" y="6018425"/>
            <a:ext cx="90540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“</a:t>
            </a:r>
            <a:r>
              <a:rPr lang="en-US" sz="2400" i="1" dirty="0" err="1">
                <a:solidFill>
                  <a:srgbClr val="C00000"/>
                </a:solidFill>
              </a:rPr>
              <a:t>FlashMeta</a:t>
            </a:r>
            <a:r>
              <a:rPr lang="en-US" sz="2400" i="1" dirty="0">
                <a:solidFill>
                  <a:srgbClr val="C00000"/>
                </a:solidFill>
              </a:rPr>
              <a:t>: A Framework for Inductive Program Synthesis</a:t>
            </a:r>
            <a:r>
              <a:rPr lang="en-US" sz="2200" dirty="0" smtClean="0">
                <a:solidFill>
                  <a:srgbClr val="C00000"/>
                </a:solidFill>
              </a:rPr>
              <a:t>”                     [OOPSLA 2015] Polozov, Gulwani</a:t>
            </a:r>
            <a:endParaRPr lang="en-US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5510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by Examples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4163" y="1167319"/>
            <a:ext cx="2854260" cy="3231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8095" y="2363550"/>
            <a:ext cx="2404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Example-based specification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82513" y="2414660"/>
            <a:ext cx="2138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Ordered set of Programs</a:t>
            </a:r>
            <a:endParaRPr lang="en-US" sz="2400" dirty="0">
              <a:solidFill>
                <a:srgbClr val="009900"/>
              </a:solidFill>
            </a:endParaRPr>
          </a:p>
        </p:txBody>
      </p:sp>
      <p:cxnSp>
        <p:nvCxnSpPr>
          <p:cNvPr id="31" name="Straight Arrow Connector 30"/>
          <p:cNvCxnSpPr>
            <a:stCxn id="6" idx="3"/>
            <a:endCxn id="5" idx="1"/>
          </p:cNvCxnSpPr>
          <p:nvPr/>
        </p:nvCxnSpPr>
        <p:spPr bwMode="auto">
          <a:xfrm>
            <a:off x="2472809" y="2779049"/>
            <a:ext cx="801354" cy="409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>
            <a:stCxn id="5" idx="3"/>
            <a:endCxn id="7" idx="1"/>
          </p:cNvCxnSpPr>
          <p:nvPr/>
        </p:nvCxnSpPr>
        <p:spPr bwMode="auto">
          <a:xfrm flipV="1">
            <a:off x="6128423" y="2783145"/>
            <a:ext cx="1054091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545" y="1207025"/>
            <a:ext cx="2438740" cy="24387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12419" y="3735755"/>
            <a:ext cx="263611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/>
                </a:solidFill>
              </a:rPr>
              <a:t>Search  Algorithm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57716" y="4930676"/>
            <a:ext cx="86308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Challenge 1: </a:t>
            </a:r>
            <a:r>
              <a:rPr lang="en-US" sz="2400" dirty="0"/>
              <a:t>Ambiguous/under-specified </a:t>
            </a:r>
            <a:r>
              <a:rPr lang="en-US" sz="2400" dirty="0" smtClean="0"/>
              <a:t>intent may result in </a:t>
            </a:r>
            <a:r>
              <a:rPr lang="en-US" sz="2400" dirty="0"/>
              <a:t>unintended programs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Challenge 2: </a:t>
            </a:r>
            <a:r>
              <a:rPr lang="en-US" sz="2400" dirty="0" smtClean="0"/>
              <a:t>Designing efficient </a:t>
            </a:r>
            <a:r>
              <a:rPr lang="en-US" sz="2400" dirty="0"/>
              <a:t>search </a:t>
            </a:r>
            <a:r>
              <a:rPr lang="en-US" sz="2400" dirty="0" smtClean="0"/>
              <a:t>strategy.</a:t>
            </a:r>
          </a:p>
          <a:p>
            <a:r>
              <a:rPr lang="en-US" sz="2400" dirty="0" smtClean="0"/>
              <a:t>Challenge 3: Lowering the barrier to design &amp; development.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83000" y="4572000"/>
            <a:ext cx="88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DSL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4000500" y="4146343"/>
            <a:ext cx="12700" cy="425657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2321705" y="3712262"/>
            <a:ext cx="956998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1272290" y="3325014"/>
            <a:ext cx="1312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C00CC"/>
                </a:solidFill>
              </a:rPr>
              <a:t>Ranking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C00CC"/>
                </a:solidFill>
              </a:rPr>
              <a:t>Function</a:t>
            </a:r>
            <a:endParaRPr lang="en-US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753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19268" y="1016000"/>
                <a:ext cx="8971721" cy="5435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Goal:</a:t>
                </a:r>
                <a:r>
                  <a:rPr lang="en-US" b="1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dirty="0" smtClean="0"/>
                  <a:t>Set of expr of kind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 smtClean="0"/>
                  <a:t> that satisfies spec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       [denoted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⊨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]</a:t>
                </a:r>
              </a:p>
              <a:p>
                <a:pPr marL="0" indent="0">
                  <a:buNone/>
                </a:pPr>
                <a:endParaRPr lang="en-US" sz="10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: DSL </a:t>
                </a:r>
                <a:r>
                  <a:rPr lang="en-US" dirty="0" smtClean="0"/>
                  <a:t>(top-level) expression </a:t>
                </a:r>
                <a:r>
                  <a:rPr lang="en-US" dirty="0"/>
                  <a:t>				          </a:t>
                </a:r>
              </a:p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example-based </a:t>
                </a:r>
                <a:r>
                  <a:rPr lang="en-US" dirty="0" smtClean="0"/>
                  <a:t>inductive specification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Examples: </a:t>
                </a:r>
                <a:r>
                  <a:rPr lang="en-US" dirty="0" smtClean="0"/>
                  <a:t>Conjunction of (input state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smtClean="0"/>
                  <a:t>output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)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                   [denoted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⇝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="0" dirty="0" smtClean="0"/>
                  <a:t>]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Inductive Spec: </a:t>
                </a:r>
                <a:r>
                  <a:rPr lang="en-US" dirty="0" smtClean="0"/>
                  <a:t>Conjunction </a:t>
                </a:r>
                <a:r>
                  <a:rPr lang="en-US" dirty="0"/>
                  <a:t>of (input state, output </a:t>
                </a:r>
                <a:r>
                  <a:rPr lang="en-US" dirty="0" smtClean="0">
                    <a:solidFill>
                      <a:srgbClr val="CC00CC"/>
                    </a:solidFill>
                  </a:rPr>
                  <a:t>property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 smtClean="0"/>
                  <a:t>Output </a:t>
                </a:r>
                <a:r>
                  <a:rPr lang="en-US" dirty="0"/>
                  <a:t>properties are easier to specify </a:t>
                </a:r>
                <a:r>
                  <a:rPr lang="en-US" dirty="0" smtClean="0"/>
                  <a:t>intent!</a:t>
                </a:r>
                <a:endParaRPr lang="en-US" dirty="0"/>
              </a:p>
              <a:p>
                <a:pPr marL="0" indent="0" algn="ctr">
                  <a:buNone/>
                </a:pPr>
                <a:endParaRPr lang="en-US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268" y="1016000"/>
                <a:ext cx="8971721" cy="5435600"/>
              </a:xfrm>
              <a:blipFill rotWithShape="0">
                <a:blip r:embed="rId2"/>
                <a:stretch>
                  <a:fillRect l="-1088" t="-786" r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19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properties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068" y="1082388"/>
            <a:ext cx="1553457" cy="231377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140085" y="3793757"/>
            <a:ext cx="6616192" cy="1962690"/>
          </a:xfrm>
        </p:spPr>
        <p:txBody>
          <a:bodyPr/>
          <a:lstStyle/>
          <a:p>
            <a:r>
              <a:rPr lang="en-US" dirty="0" smtClean="0"/>
              <a:t>Elements belonging to the </a:t>
            </a:r>
            <a:r>
              <a:rPr lang="en-US" dirty="0"/>
              <a:t>output </a:t>
            </a:r>
            <a:r>
              <a:rPr lang="en-US" dirty="0" smtClean="0"/>
              <a:t>list</a:t>
            </a:r>
            <a:endParaRPr lang="en-US" dirty="0"/>
          </a:p>
          <a:p>
            <a:r>
              <a:rPr lang="en-US" dirty="0"/>
              <a:t>Elements </a:t>
            </a:r>
            <a:r>
              <a:rPr lang="en-US" dirty="0" smtClean="0"/>
              <a:t>not belonging </a:t>
            </a:r>
            <a:r>
              <a:rPr lang="en-US" dirty="0"/>
              <a:t>to the output list</a:t>
            </a:r>
          </a:p>
          <a:p>
            <a:r>
              <a:rPr lang="en-US" dirty="0" smtClean="0"/>
              <a:t>Contiguous subsequence of the output list</a:t>
            </a:r>
          </a:p>
          <a:p>
            <a:r>
              <a:rPr lang="en-US" dirty="0" smtClean="0"/>
              <a:t>Prefix </a:t>
            </a:r>
            <a:r>
              <a:rPr lang="en-US" dirty="0"/>
              <a:t>of </a:t>
            </a:r>
            <a:r>
              <a:rPr lang="en-US" dirty="0" smtClean="0"/>
              <a:t>the </a:t>
            </a:r>
            <a:r>
              <a:rPr lang="en-US" dirty="0"/>
              <a:t>output </a:t>
            </a:r>
            <a:r>
              <a:rPr lang="en-US" dirty="0" smtClean="0"/>
              <a:t>list</a:t>
            </a:r>
          </a:p>
        </p:txBody>
      </p:sp>
      <p:cxnSp>
        <p:nvCxnSpPr>
          <p:cNvPr id="12" name="Straight Arrow Connector 11"/>
          <p:cNvCxnSpPr>
            <a:endCxn id="6" idx="1"/>
          </p:cNvCxnSpPr>
          <p:nvPr/>
        </p:nvCxnSpPr>
        <p:spPr bwMode="auto">
          <a:xfrm>
            <a:off x="1951228" y="2317798"/>
            <a:ext cx="714013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897384" y="1920204"/>
            <a:ext cx="826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82684" y="1082388"/>
            <a:ext cx="1798284" cy="5775612"/>
            <a:chOff x="82684" y="1082388"/>
            <a:chExt cx="1798284" cy="57756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84" y="1082388"/>
              <a:ext cx="1781868" cy="574904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122" y="3129688"/>
              <a:ext cx="1685846" cy="3728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6198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properties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-29187" y="1007084"/>
            <a:ext cx="2293694" cy="5821732"/>
            <a:chOff x="77821" y="987628"/>
            <a:chExt cx="2293694" cy="58217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1" y="987628"/>
              <a:ext cx="1962367" cy="571473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878" y="3081048"/>
              <a:ext cx="1685846" cy="372831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911694" y="3092752"/>
              <a:ext cx="459821" cy="362131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cxnSp>
        <p:nvCxnSpPr>
          <p:cNvPr id="15" name="Straight Arrow Connector 14"/>
          <p:cNvCxnSpPr/>
          <p:nvPr/>
        </p:nvCxnSpPr>
        <p:spPr bwMode="auto">
          <a:xfrm>
            <a:off x="1951228" y="2317798"/>
            <a:ext cx="714013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897384" y="1920204"/>
            <a:ext cx="826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</a:t>
            </a:r>
            <a:endParaRPr lang="en-US" dirty="0"/>
          </a:p>
        </p:txBody>
      </p:sp>
      <p:pic>
        <p:nvPicPr>
          <p:cNvPr id="1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4917" y="1058513"/>
            <a:ext cx="3228411" cy="251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2178995" y="3813244"/>
            <a:ext cx="6849657" cy="2397868"/>
          </a:xfrm>
        </p:spPr>
        <p:txBody>
          <a:bodyPr/>
          <a:lstStyle/>
          <a:p>
            <a:r>
              <a:rPr lang="en-US" dirty="0" smtClean="0"/>
              <a:t>Prefix of the output table (</a:t>
            </a:r>
            <a:r>
              <a:rPr lang="en-US" dirty="0" err="1" smtClean="0"/>
              <a:t>seq</a:t>
            </a:r>
            <a:r>
              <a:rPr lang="en-US" dirty="0" smtClean="0"/>
              <a:t> of records)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do not require explicit (magenta) record boundaries in which case the spec is:</a:t>
            </a:r>
          </a:p>
          <a:p>
            <a:r>
              <a:rPr lang="en-US" dirty="0" smtClean="0"/>
              <a:t>Prefixes of projections of the output table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8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13361" y="1016000"/>
                <a:ext cx="8815291" cy="5435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Goal:</a:t>
                </a:r>
                <a:r>
                  <a:rPr lang="en-US" b="1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Set of expr of kind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that satisfies spec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                          [denoted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⊨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]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: DSL (top-level) expression 				          </a:t>
                </a:r>
              </a:p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example-based inductive specification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Strategy: </a:t>
                </a:r>
                <a:r>
                  <a:rPr lang="en-US" dirty="0" smtClean="0"/>
                  <a:t>Based on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divide-and-conquer</a:t>
                </a:r>
                <a:r>
                  <a:rPr lang="en-US" dirty="0" smtClean="0"/>
                  <a:t> style decomposition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⊨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dirty="0" smtClean="0"/>
                  <a:t> is reduced to simpler problems (over sub-expressions of e or sub-constraints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 smtClean="0"/>
                  <a:t>).</a:t>
                </a:r>
              </a:p>
              <a:p>
                <a:r>
                  <a:rPr lang="en-US" dirty="0" smtClean="0"/>
                  <a:t>Top-down (as opposed to bottom-up enumerative search).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3361" y="1016000"/>
                <a:ext cx="8815291" cy="5435600"/>
              </a:xfrm>
              <a:blipFill>
                <a:blip r:embed="rId2"/>
                <a:stretch>
                  <a:fillRect l="-1383" t="-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423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0" y="1016000"/>
                <a:ext cx="9347200" cy="5435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Goal:</a:t>
                </a:r>
                <a:r>
                  <a:rPr lang="en-US" b="1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Set of expr of kind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that satisfies spec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                          [denoted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⊨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]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: DSL (top-level) expression 				          </a:t>
                </a:r>
              </a:p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example-based inductive specification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Methodology: </a:t>
                </a:r>
                <a:r>
                  <a:rPr lang="en-US" dirty="0" smtClean="0"/>
                  <a:t>Based on </a:t>
                </a:r>
                <a:r>
                  <a:rPr lang="en-US" dirty="0" smtClean="0">
                    <a:solidFill>
                      <a:schemeClr val="accent6"/>
                    </a:solidFill>
                  </a:rPr>
                  <a:t>divide-and-conquer </a:t>
                </a:r>
                <a:r>
                  <a:rPr lang="en-US" dirty="0" smtClean="0"/>
                  <a:t>style decomposition.</a:t>
                </a:r>
                <a:endParaRPr lang="en-US" dirty="0" smtClean="0">
                  <a:solidFill>
                    <a:schemeClr val="accent6"/>
                  </a:solidFill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⊨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dirty="0" smtClean="0"/>
                  <a:t> is reduced to simpler problems (over sub-expressions of e or sub-constraints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 smtClean="0"/>
                  <a:t>).</a:t>
                </a:r>
              </a:p>
              <a:p>
                <a:r>
                  <a:rPr lang="en-US" dirty="0" smtClean="0"/>
                  <a:t>Top-down (as opposed to bottom-up enumerative search).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16000"/>
                <a:ext cx="9347200" cy="5435600"/>
              </a:xfrm>
              <a:blipFill>
                <a:blip r:embed="rId2"/>
                <a:stretch>
                  <a:fillRect l="-1305" t="-786" r="-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Strategy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832" y="5817704"/>
            <a:ext cx="904990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Key concepts in problem reduction: </a:t>
            </a:r>
            <a:r>
              <a:rPr lang="en-US" sz="2400" dirty="0">
                <a:solidFill>
                  <a:srgbClr val="C00000"/>
                </a:solidFill>
              </a:rPr>
              <a:t>VSAs</a:t>
            </a:r>
            <a:r>
              <a:rPr lang="en-US" sz="2400" dirty="0"/>
              <a:t> &amp; </a:t>
            </a:r>
            <a:r>
              <a:rPr lang="en-US" sz="2400" dirty="0">
                <a:solidFill>
                  <a:srgbClr val="C00000"/>
                </a:solidFill>
              </a:rPr>
              <a:t>Witness </a:t>
            </a:r>
            <a:r>
              <a:rPr lang="en-US" sz="2400" dirty="0" smtClean="0">
                <a:solidFill>
                  <a:srgbClr val="C00000"/>
                </a:solidFill>
              </a:rPr>
              <a:t>functions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3014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799" y="1143000"/>
            <a:ext cx="8104239" cy="5029200"/>
          </a:xfrm>
        </p:spPr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Ambiguity Resolution</a:t>
            </a:r>
          </a:p>
          <a:p>
            <a:endParaRPr lang="en-US" dirty="0"/>
          </a:p>
          <a:p>
            <a:r>
              <a:rPr lang="en-US" dirty="0" smtClean="0"/>
              <a:t>Approach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410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12146" y="1022232"/>
                <a:ext cx="8781688" cy="567186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AST based succinct representation for a set of programs</a:t>
                </a:r>
              </a:p>
              <a:p>
                <a:endParaRPr lang="en-US" sz="1200" dirty="0"/>
              </a:p>
              <a:p>
                <a:pPr marL="0" indent="0">
                  <a:buNone/>
                </a:pPr>
                <a:r>
                  <a:rPr lang="en-US" dirty="0" smtClean="0"/>
                  <a:t>A graph with 3 kinds of nodes and a unique start node.     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Each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represents a set of programs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sz="1500" dirty="0" smtClean="0"/>
              </a:p>
              <a:p>
                <a:r>
                  <a:rPr lang="en-US" dirty="0" smtClean="0">
                    <a:solidFill>
                      <a:schemeClr val="accent2"/>
                    </a:solidFill>
                  </a:rPr>
                  <a:t>Leaf node</a:t>
                </a:r>
                <a:r>
                  <a:rPr lang="en-US" dirty="0" smtClean="0"/>
                  <a:t>: labelled with a set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of program expressions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 dirty="0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dirty="0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] =</m:t>
                      </m:r>
                      <m:acc>
                        <m:accPr>
                          <m:chr m:val="̃"/>
                          <m:ctrlPr>
                            <a:rPr lang="en-US" b="0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</m:oMath>
                  </m:oMathPara>
                </a14:m>
                <a:endParaRPr lang="en-US" dirty="0" smtClean="0">
                  <a:solidFill>
                    <a:srgbClr val="009900"/>
                  </a:solidFill>
                </a:endParaRPr>
              </a:p>
              <a:p>
                <a:endParaRPr lang="en-US" sz="1500" dirty="0" smtClean="0"/>
              </a:p>
              <a:p>
                <a:r>
                  <a:rPr lang="en-US" dirty="0" smtClean="0">
                    <a:solidFill>
                      <a:schemeClr val="accent2"/>
                    </a:solidFill>
                  </a:rPr>
                  <a:t>Union node (with k children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dirty="0">
                    <a:solidFill>
                      <a:schemeClr val="accent2"/>
                    </a:solidFill>
                  </a:rPr>
                  <a:t>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 dirty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∪…∪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endParaRPr lang="en-US" sz="1200" dirty="0"/>
              </a:p>
              <a:p>
                <a:r>
                  <a:rPr lang="en-US" dirty="0" smtClean="0">
                    <a:solidFill>
                      <a:schemeClr val="accent2"/>
                    </a:solidFill>
                  </a:rPr>
                  <a:t>Join node </a:t>
                </a:r>
                <a:r>
                  <a:rPr lang="en-US" dirty="0">
                    <a:solidFill>
                      <a:schemeClr val="accent2"/>
                    </a:solidFill>
                  </a:rPr>
                  <a:t>(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with </a:t>
                </a:r>
                <a:r>
                  <a:rPr lang="en-US" dirty="0">
                    <a:solidFill>
                      <a:schemeClr val="accent2"/>
                    </a:solidFill>
                  </a:rPr>
                  <a:t>k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ordered children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): </a:t>
                </a:r>
                <a:r>
                  <a:rPr lang="en-US" dirty="0" smtClean="0"/>
                  <a:t>labelled with a k-</a:t>
                </a:r>
                <a:r>
                  <a:rPr lang="en-US" dirty="0" err="1" smtClean="0"/>
                  <a:t>ary</a:t>
                </a:r>
                <a:r>
                  <a:rPr lang="en-US" dirty="0" smtClean="0"/>
                  <a:t> operator F  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i="1" dirty="0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|"/>
                          <m:ctrlPr>
                            <a:rPr lang="en-US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i="1" dirty="0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dirty="0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r>
                                <a:rPr lang="en-US" i="1" dirty="0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i="1" dirty="0" err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err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 dirty="0" err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</m:e>
                      </m:d>
                      <m:sSub>
                        <m:sSubPr>
                          <m:ctrlPr>
                            <a:rPr lang="en-US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 dirty="0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 dirty="0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i="1" dirty="0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 dirty="0" err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 dirty="0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∈[</m:t>
                      </m:r>
                      <m:sSub>
                        <m:sSubPr>
                          <m:ctrlPr>
                            <a:rPr lang="en-US" i="1" dirty="0" err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 dirty="0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] }</m:t>
                      </m:r>
                    </m:oMath>
                  </m:oMathPara>
                </a14:m>
                <a:endParaRPr lang="en-US" dirty="0" smtClean="0">
                  <a:solidFill>
                    <a:srgbClr val="009900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146" y="1022232"/>
                <a:ext cx="8781688" cy="5671865"/>
              </a:xfrm>
              <a:blipFill rotWithShape="0">
                <a:blip r:embed="rId2"/>
                <a:stretch>
                  <a:fillRect l="-1388" t="-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Space Algebra (VSA)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177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86265" y="970280"/>
                <a:ext cx="8942387" cy="5501640"/>
              </a:xfrm>
            </p:spPr>
            <p:txBody>
              <a:bodyPr/>
              <a:lstStyle/>
              <a:p>
                <a:endParaRPr lang="en-US" sz="1500" dirty="0" smtClean="0"/>
              </a:p>
              <a:p>
                <a:r>
                  <a:rPr lang="en-US" dirty="0" smtClean="0">
                    <a:solidFill>
                      <a:schemeClr val="accent2"/>
                    </a:solidFill>
                  </a:rPr>
                  <a:t>Union: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VSA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𝑉𝑆𝐴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𝑉𝑆𝐴</m:t>
                    </m:r>
                  </m:oMath>
                </a14:m>
                <a:endParaRPr lang="en-US" dirty="0"/>
              </a:p>
              <a:p>
                <a:endParaRPr lang="en-US" dirty="0" smtClean="0">
                  <a:solidFill>
                    <a:schemeClr val="accent2"/>
                  </a:solidFill>
                </a:endParaRPr>
              </a:p>
              <a:p>
                <a:r>
                  <a:rPr lang="en-US" dirty="0" smtClean="0">
                    <a:solidFill>
                      <a:schemeClr val="accent2"/>
                    </a:solidFill>
                  </a:rPr>
                  <a:t>Intersect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VSA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𝑉𝑆𝐴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𝑉𝑆𝐴</m:t>
                    </m:r>
                  </m:oMath>
                </a14:m>
                <a:endParaRPr lang="en-US" b="0" dirty="0" smtClean="0"/>
              </a:p>
              <a:p>
                <a:pPr lvl="1"/>
                <a:endParaRPr lang="en-US" sz="1500" b="0" dirty="0"/>
              </a:p>
              <a:p>
                <a:r>
                  <a:rPr lang="en-US" dirty="0" err="1" smtClean="0">
                    <a:solidFill>
                      <a:schemeClr val="accent2"/>
                    </a:solidFill>
                  </a:rPr>
                  <a:t>TopRank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𝑉𝑆𝐴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Ranking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function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b="0" dirty="0" smtClean="0">
                    <a:latin typeface="Cambria Math" panose="02040503050406030204" pitchFamily="18" charset="0"/>
                  </a:rPr>
                  <a:t>Top-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0" dirty="0" smtClean="0">
                    <a:latin typeface="Cambria Math" panose="02040503050406030204" pitchFamily="18" charset="0"/>
                  </a:rPr>
                  <a:t> programs</a:t>
                </a:r>
              </a:p>
              <a:p>
                <a:endParaRPr lang="en-US" sz="1500" dirty="0">
                  <a:latin typeface="Cambria Math" panose="02040503050406030204" pitchFamily="18" charset="0"/>
                </a:endParaRPr>
              </a:p>
              <a:p>
                <a:r>
                  <a:rPr lang="en-US" dirty="0" smtClean="0">
                    <a:solidFill>
                      <a:schemeClr val="accent2"/>
                    </a:solidFill>
                  </a:rPr>
                  <a:t>Cluster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𝑉𝑆𝐴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State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𝑉𝑆𝐴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lvl="1"/>
                <a:r>
                  <a:rPr lang="en-US" b="0" dirty="0" smtClean="0"/>
                  <a:t>The output is a smallest partitioning of the input VSA </a:t>
                </a:r>
                <a:r>
                  <a:rPr lang="en-US" b="0" dirty="0" err="1" smtClean="0"/>
                  <a:t>s.t.</a:t>
                </a:r>
                <a:r>
                  <a:rPr lang="en-US" b="0" dirty="0" smtClean="0"/>
                  <a:t> all programs in any output VSA produce the same output</a:t>
                </a:r>
                <a:r>
                  <a:rPr lang="en-US" dirty="0"/>
                  <a:t> </a:t>
                </a:r>
                <a:r>
                  <a:rPr lang="en-US" dirty="0" smtClean="0"/>
                  <a:t>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. </a:t>
                </a:r>
                <a:endParaRPr lang="en-US" b="0" dirty="0" smtClean="0"/>
              </a:p>
              <a:p>
                <a:pPr marL="457200" lvl="1" indent="0">
                  <a:buNone/>
                </a:pPr>
                <a:endParaRPr lang="en-US" sz="1500" b="0" dirty="0" smtClean="0"/>
              </a:p>
              <a:p>
                <a:r>
                  <a:rPr lang="en-US" dirty="0" smtClean="0">
                    <a:solidFill>
                      <a:schemeClr val="accent2"/>
                    </a:solidFill>
                  </a:rPr>
                  <a:t>Filter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𝑉𝑆𝐴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Spec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𝑉𝑆𝐴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Filter </a:t>
                </a:r>
                <a:r>
                  <a:rPr lang="en-US" dirty="0"/>
                  <a:t>the input VSA to the subset that </a:t>
                </a:r>
                <a:r>
                  <a:rPr lang="en-US" dirty="0" smtClean="0"/>
                  <a:t>satisfies spec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b="0" dirty="0" smtClean="0"/>
              </a:p>
              <a:p>
                <a:pPr lvl="1"/>
                <a:endParaRPr lang="en-US" dirty="0"/>
              </a:p>
              <a:p>
                <a:pPr lvl="1"/>
                <a:endParaRPr lang="en-US" b="0" dirty="0" smtClean="0"/>
              </a:p>
              <a:p>
                <a:pPr lvl="1"/>
                <a:endParaRPr lang="en-US" dirty="0"/>
              </a:p>
              <a:p>
                <a:endParaRPr lang="en-US" b="0" dirty="0" smtClean="0"/>
              </a:p>
              <a:p>
                <a:pPr lvl="1"/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265" y="970280"/>
                <a:ext cx="8942387" cy="5501640"/>
              </a:xfrm>
              <a:blipFill rotWithShape="0">
                <a:blip r:embed="rId2"/>
                <a:stretch>
                  <a:fillRect l="-1363" r="-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VSA 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941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949959"/>
                <a:ext cx="7862248" cy="5131663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b="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a non-terminal defined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|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500" dirty="0" smtClean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49959"/>
                <a:ext cx="7862248" cy="5131663"/>
              </a:xfrm>
              <a:blipFill rotWithShape="0">
                <a:blip r:embed="rId3"/>
                <a:stretch>
                  <a:fillRect l="-1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Reduction Rules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10141" y="2985830"/>
                <a:ext cx="4165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𝐼𝑛𝑡𝑒𝑟𝑠𝑒𝑐𝑡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141" y="2985830"/>
                <a:ext cx="4165600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72456" y="1310020"/>
                <a:ext cx="47040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smtClean="0">
                          <a:latin typeface="Cambria Math" panose="02040503050406030204" pitchFamily="18" charset="0"/>
                        </a:rPr>
                        <m:t>Unio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456" y="1310020"/>
                <a:ext cx="4704079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7800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03517" y="1009291"/>
                <a:ext cx="8684884" cy="5655669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dirty="0" smtClean="0"/>
                  <a:t>Intersect: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𝑉𝑆𝐴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𝑉𝑆𝐴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𝑉𝑆𝐴</m:t>
                    </m:r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marL="57150" indent="0" algn="ctr">
                  <a:buNone/>
                </a:pPr>
                <a:r>
                  <a:rPr lang="en-US" dirty="0" smtClean="0"/>
                  <a:t>The output VSA represents the intersection of the sets of programs represented by the input VSAs.</a:t>
                </a:r>
              </a:p>
              <a:p>
                <a:pPr marL="57150" indent="0" algn="ctr">
                  <a:buNone/>
                </a:pPr>
                <a:endParaRPr lang="en-US" dirty="0"/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𝐼𝑛𝑡𝑒𝑟𝑠𝑒𝑐𝑡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𝐿𝑒𝑎𝑓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𝐿𝑒𝑎𝑓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en-US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57150" indent="0">
                  <a:buNone/>
                </a:pPr>
                <a:endParaRPr lang="en-US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𝐼𝑛𝑡𝑒𝑟𝑠𝑒𝑐𝑡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𝐿𝑒𝑎𝑓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))=</m:t>
                      </m:r>
                    </m:oMath>
                  </m:oMathPara>
                </a14:m>
                <a:endParaRPr lang="en-US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57150" indent="0">
                  <a:buNone/>
                </a:pPr>
                <a:endParaRPr lang="en-US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𝐼𝑛𝑡𝑒𝑟𝑠𝑒𝑐𝑡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Union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57150" indent="0">
                  <a:buNone/>
                </a:pPr>
                <a:r>
                  <a:rPr lang="en-US" b="0" dirty="0" smtClean="0">
                    <a:solidFill>
                      <a:schemeClr val="tx1"/>
                    </a:solidFill>
                  </a:rPr>
                  <a:t>                            </a:t>
                </a:r>
              </a:p>
              <a:p>
                <a:pPr marL="57150" indent="0">
                  <a:buNone/>
                </a:pPr>
                <a:r>
                  <a:rPr lang="en-US" b="0" dirty="0" smtClean="0">
                    <a:solidFill>
                      <a:schemeClr val="tx1"/>
                    </a:solidFill>
                  </a:rPr>
                  <a:t>   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𝐼𝑛𝑡𝑒𝑟𝑠𝑒𝑐𝑡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57150" indent="0">
                  <a:buNone/>
                </a:pPr>
                <a:r>
                  <a:rPr lang="en-US" b="0" dirty="0" smtClean="0">
                    <a:solidFill>
                      <a:schemeClr val="tx1"/>
                    </a:solidFill>
                  </a:rPr>
                  <a:t>    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𝐼𝑛𝑡𝑒𝑟𝑠𝑒𝑐𝑡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𝐼𝑛𝑡𝑒𝑟𝑠𝑒𝑐𝑡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7150" indent="0">
                  <a:buNone/>
                </a:pPr>
                <a:endParaRPr lang="en-US" dirty="0" smtClean="0"/>
              </a:p>
              <a:p>
                <a:pPr marL="57150" indent="0">
                  <a:buNone/>
                </a:pPr>
                <a:r>
                  <a:rPr lang="en-US" dirty="0" smtClean="0"/>
                  <a:t>  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517" y="1009291"/>
                <a:ext cx="8684884" cy="5655669"/>
              </a:xfrm>
              <a:blipFill rotWithShape="0">
                <a:blip r:embed="rId2"/>
                <a:stretch>
                  <a:fillRect l="-281" t="-863" r="-1825" b="-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Intersect Operation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0" y="2820610"/>
                <a:ext cx="22453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𝐿𝑒𝑎𝑓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∩</m:t>
                          </m:r>
                          <m:acc>
                            <m:accPr>
                              <m:chr m:val="̃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820610"/>
                <a:ext cx="2245360" cy="461665"/>
              </a:xfrm>
              <a:prstGeom prst="rect">
                <a:avLst/>
              </a:prstGeom>
              <a:blipFill rotWithShape="0">
                <a:blip r:embed="rId4"/>
                <a:stretch>
                  <a:fillRect r="-10054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77920" y="3606292"/>
                <a:ext cx="24485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{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∈</m:t>
                      </m:r>
                      <m:acc>
                        <m:accPr>
                          <m:chr m:val="̃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|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920" y="3606292"/>
                <a:ext cx="2448560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493" r="-1741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74464" y="4862761"/>
                <a:ext cx="58695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smtClean="0">
                          <a:latin typeface="Cambria Math" panose="02040503050406030204" pitchFamily="18" charset="0"/>
                        </a:rPr>
                        <m:t>Union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𝐼𝑛𝑡𝑒𝑟𝑠𝑒𝑐𝑡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𝐼𝑛𝑡𝑒𝑟𝑠𝑒𝑐𝑡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464" y="4862761"/>
                <a:ext cx="5869536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46997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949959"/>
                <a:ext cx="7862248" cy="5131663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b="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a non-terminal defined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|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⊨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sz="1500" dirty="0" smtClean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49959"/>
                <a:ext cx="7862248" cy="5131663"/>
              </a:xfrm>
              <a:blipFill rotWithShape="0">
                <a:blip r:embed="rId3"/>
                <a:stretch>
                  <a:fillRect l="-1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Reduction Rules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10141" y="4780028"/>
                <a:ext cx="2895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𝐹𝑖𝑙𝑡𝑒𝑟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141" y="4780028"/>
                <a:ext cx="2895600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10141" y="2985830"/>
                <a:ext cx="4165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𝐼𝑛𝑡𝑒𝑟𝑠𝑒𝑐𝑡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141" y="2985830"/>
                <a:ext cx="4165600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72456" y="1310020"/>
                <a:ext cx="47040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smtClean="0">
                          <a:latin typeface="Cambria Math" panose="02040503050406030204" pitchFamily="18" charset="0"/>
                        </a:rPr>
                        <m:t>Unio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456" y="1310020"/>
                <a:ext cx="4704079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0635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03516" y="1013610"/>
                <a:ext cx="9040484" cy="2021138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dirty="0" smtClean="0"/>
                  <a:t>Cluster: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𝑉𝑆𝐴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𝑉𝑆𝐴</m:t>
                        </m:r>
                      </m:sup>
                    </m:sSup>
                  </m:oMath>
                </a14:m>
                <a:endParaRPr lang="en-US" sz="1000" dirty="0" smtClean="0"/>
              </a:p>
              <a:p>
                <a:pPr marL="57150" indent="0" algn="ctr">
                  <a:buNone/>
                </a:pPr>
                <a:r>
                  <a:rPr lang="en-US" dirty="0" smtClean="0"/>
                  <a:t>Smallest partitioning </a:t>
                </a:r>
                <a:r>
                  <a:rPr lang="en-US" dirty="0"/>
                  <a:t>of the input VSA </a:t>
                </a:r>
                <a:r>
                  <a:rPr lang="en-US" dirty="0" err="1"/>
                  <a:t>s.t</a:t>
                </a:r>
                <a:r>
                  <a:rPr lang="en-US" dirty="0" err="1" smtClean="0"/>
                  <a:t>.</a:t>
                </a:r>
                <a:r>
                  <a:rPr lang="en-US" dirty="0" smtClean="0"/>
                  <a:t> </a:t>
                </a:r>
                <a:r>
                  <a:rPr lang="en-US" dirty="0"/>
                  <a:t>programs in any output </a:t>
                </a:r>
                <a:r>
                  <a:rPr lang="en-US" dirty="0" smtClean="0"/>
                  <a:t>VSA are indistinguishable over the input state.</a:t>
                </a:r>
              </a:p>
              <a:p>
                <a:pPr marL="57150" indent="0">
                  <a:buNone/>
                </a:pPr>
                <a:endParaRPr lang="en-US" sz="1200" dirty="0" smtClean="0"/>
              </a:p>
              <a:p>
                <a:pPr marL="57150" indent="0">
                  <a:buNone/>
                </a:pPr>
                <a:r>
                  <a:rPr lang="en-US" dirty="0" smtClean="0"/>
                  <a:t>Notation: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𝐶𝑙𝑢𝑠𝑡𝑒𝑟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 smtClean="0"/>
                  <a:t>be denoted  by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∕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516" y="1013610"/>
                <a:ext cx="9040484" cy="2021138"/>
              </a:xfrm>
              <a:blipFill rotWithShape="0">
                <a:blip r:embed="rId2"/>
                <a:stretch>
                  <a:fillRect l="-472" t="-2108" b="-2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Operation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1"/>
              <p:cNvSpPr txBox="1">
                <a:spLocks/>
              </p:cNvSpPr>
              <p:nvPr/>
            </p:nvSpPr>
            <p:spPr bwMode="auto">
              <a:xfrm>
                <a:off x="432039" y="3366059"/>
                <a:ext cx="8383437" cy="976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5715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Union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∕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57150" indent="0">
                  <a:buNone/>
                </a:pPr>
                <a:r>
                  <a:rPr lang="en-US" dirty="0"/>
                  <a:t>     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∕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∪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∕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dirty="0" smtClean="0"/>
                  <a:t>  in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2039" y="3366059"/>
                <a:ext cx="8383437" cy="976551"/>
              </a:xfrm>
              <a:prstGeom prst="rect">
                <a:avLst/>
              </a:prstGeom>
              <a:blipFill rotWithShape="0">
                <a:blip r:embed="rId3"/>
                <a:stretch>
                  <a:fillRect b="-812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23757" y="3783908"/>
                <a:ext cx="1782150" cy="470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kern="0" smtClean="0">
                        <a:latin typeface="Cambria Math" panose="02040503050406030204" pitchFamily="18" charset="0"/>
                      </a:rPr>
                      <m:t>𝑀𝑒𝑟𝑔𝑒</m:t>
                    </m:r>
                    <m:r>
                      <a:rPr lang="en-US" sz="2400" i="1" kern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sz="2400" b="0" i="1" kern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  <m:r>
                      <a:rPr lang="en-US" sz="2400" i="1" ker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kern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kern="0" dirty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757" y="3783908"/>
                <a:ext cx="1782150" cy="470835"/>
              </a:xfrm>
              <a:prstGeom prst="rect">
                <a:avLst/>
              </a:prstGeom>
              <a:blipFill rotWithShape="0">
                <a:blip r:embed="rId4"/>
                <a:stretch>
                  <a:fillRect l="-2730" t="-6494" r="-9898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6131757"/>
                <a:ext cx="8921074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𝑀𝑒𝑟𝑔𝑒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unites VSAs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that have same behavior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131757"/>
                <a:ext cx="8921074" cy="509178"/>
              </a:xfrm>
              <a:prstGeom prst="rect">
                <a:avLst/>
              </a:prstGeom>
              <a:blipFill rotWithShape="0">
                <a:blip r:embed="rId5"/>
                <a:stretch>
                  <a:fillRect t="-3614" b="-24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1"/>
              <p:cNvSpPr txBox="1">
                <a:spLocks/>
              </p:cNvSpPr>
              <p:nvPr/>
            </p:nvSpPr>
            <p:spPr bwMode="auto">
              <a:xfrm>
                <a:off x="537637" y="4569639"/>
                <a:ext cx="8383437" cy="14823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57150" indent="0">
                  <a:buFontTx/>
                  <a:buNone/>
                </a:pPr>
                <a14:m>
                  <m:oMath xmlns:m="http://schemas.openxmlformats.org/officeDocument/2006/math">
                    <m:r>
                      <a:rPr lang="en-US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kern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∕</m:t>
                        </m:r>
                      </m:e>
                      <m:sub>
                        <m: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kern="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57150" indent="0">
                  <a:buFontTx/>
                  <a:buNone/>
                </a:pPr>
                <a:r>
                  <a:rPr lang="en-US" kern="0" dirty="0" smtClean="0"/>
                  <a:t>     let</a:t>
                </a:r>
                <a:r>
                  <a:rPr lang="en-US" kern="0" dirty="0"/>
                  <a:t> </a:t>
                </a:r>
                <a14:m>
                  <m:oMath xmlns:m="http://schemas.openxmlformats.org/officeDocument/2006/math">
                    <m:r>
                      <a:rPr lang="en-US" i="1" kern="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kern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kern="0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kern="0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en-US" b="0" i="1" kern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kern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kern="0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 kern="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kern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kern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∕</m:t>
                        </m:r>
                      </m:e>
                      <m:sub>
                        <m:r>
                          <a:rPr lang="en-US" b="0" i="1" kern="0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i="1" kern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kern="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kern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kern="0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kern="0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en-US" b="0" i="1" kern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kern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kern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kern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kern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kern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∕</m:t>
                        </m:r>
                      </m:e>
                      <m:sub>
                        <m:r>
                          <a:rPr lang="en-US" b="0" i="1" kern="0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kern="0" dirty="0" smtClean="0"/>
                  <a:t> in</a:t>
                </a:r>
              </a:p>
              <a:p>
                <a:pPr marL="57150" indent="0">
                  <a:buFontTx/>
                  <a:buNone/>
                </a:pPr>
                <a:r>
                  <a:rPr lang="en-US" kern="0" dirty="0"/>
                  <a:t> </a:t>
                </a:r>
                <a:r>
                  <a:rPr lang="en-US" kern="0" dirty="0" smtClean="0"/>
                  <a:t>   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kern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kern="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i="1" kern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kern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kern="0" dirty="0" smtClean="0">
                            <a:latin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i="1" kern="0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kern="0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kern="0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kern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kern="0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b="0" i="1" kern="0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b="0" i="1" kern="0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kern="0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kern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kern="0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  <m:r>
                          <a:rPr lang="en-US" kern="0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kern="0" dirty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0" i="1" kern="0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kern="0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kern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kern="0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 kern="0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kern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kern="0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kern="0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en-US" b="0" i="1" kern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kern="0" dirty="0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b="0" i="1" kern="0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kern="0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kern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kern="0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 kern="0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kern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kern="0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kern="0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en-US" b="0" i="1" kern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kern="0" dirty="0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r>
                  <a:rPr lang="en-US" kern="0" dirty="0" smtClean="0"/>
                  <a:t>  in</a:t>
                </a:r>
              </a:p>
            </p:txBody>
          </p:sp>
        </mc:Choice>
        <mc:Fallback xmlns="">
          <p:sp>
            <p:nvSpPr>
              <p:cNvPr id="9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637" y="4569639"/>
                <a:ext cx="8383437" cy="1482302"/>
              </a:xfrm>
              <a:prstGeom prst="rect">
                <a:avLst/>
              </a:prstGeom>
              <a:blipFill rotWithShape="0">
                <a:blip r:embed="rId6"/>
                <a:stretch>
                  <a:fillRect b="-123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07420" y="5425353"/>
                <a:ext cx="1782150" cy="470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kern="0" smtClean="0">
                        <a:latin typeface="Cambria Math" panose="02040503050406030204" pitchFamily="18" charset="0"/>
                      </a:rPr>
                      <m:t>𝑀𝑒𝑟𝑔𝑒</m:t>
                    </m:r>
                    <m:r>
                      <a:rPr lang="en-US" sz="2400" i="1" kern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i="1" kern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kern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 ker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kern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kern="0" dirty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420" y="5425353"/>
                <a:ext cx="1782150" cy="470835"/>
              </a:xfrm>
              <a:prstGeom prst="rect">
                <a:avLst/>
              </a:prstGeom>
              <a:blipFill rotWithShape="0">
                <a:blip r:embed="rId7"/>
                <a:stretch>
                  <a:fillRect l="-2740" t="-6494" r="-13699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549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57809" y="1143000"/>
                <a:ext cx="8100391" cy="5029200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dirty="0" smtClean="0"/>
                  <a:t>Filter: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𝑉𝑆𝐴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𝑉𝑆𝐴</m:t>
                    </m:r>
                  </m:oMath>
                </a14:m>
                <a:endParaRPr lang="en-US" b="0" dirty="0" smtClean="0"/>
              </a:p>
              <a:p>
                <a:pPr marL="0" indent="0" algn="ctr">
                  <a:buNone/>
                </a:pPr>
                <a:endParaRPr lang="en-US" b="0" dirty="0" smtClean="0"/>
              </a:p>
              <a:p>
                <a:pPr marL="457200" lvl="1" indent="0" algn="ctr">
                  <a:buNone/>
                </a:pPr>
                <a:r>
                  <a:rPr lang="en-US" sz="2400" dirty="0" smtClean="0"/>
                  <a:t>Filter the input VSA to the subset that satisfies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809" y="1143000"/>
                <a:ext cx="8100391" cy="5029200"/>
              </a:xfrm>
              <a:blipFill rotWithShape="0">
                <a:blip r:embed="rId3"/>
                <a:stretch>
                  <a:fillRect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Operation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"/>
              <p:cNvSpPr txBox="1">
                <a:spLocks/>
              </p:cNvSpPr>
              <p:nvPr/>
            </p:nvSpPr>
            <p:spPr bwMode="auto">
              <a:xfrm>
                <a:off x="1089475" y="3143647"/>
                <a:ext cx="7368725" cy="19696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57150" indent="0">
                  <a:buFontTx/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𝐹𝑖𝑙𝑡𝑒𝑟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kern="0" dirty="0" smtClean="0"/>
                  <a:t> </a:t>
                </a:r>
              </a:p>
              <a:p>
                <a:pPr marL="57150" indent="0">
                  <a:buNone/>
                </a:pPr>
                <a:r>
                  <a:rPr lang="en-US" kern="0" dirty="0" smtClean="0"/>
                  <a:t>     let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set </a:t>
                </a:r>
                <a:r>
                  <a:rPr lang="en-US" dirty="0"/>
                  <a:t>of input states that occur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kern="0" dirty="0" smtClean="0"/>
                  <a:t>in</a:t>
                </a:r>
              </a:p>
              <a:p>
                <a:pPr marL="57150" indent="0">
                  <a:buFontTx/>
                  <a:buNone/>
                </a:pPr>
                <a:r>
                  <a:rPr lang="en-US" kern="0" dirty="0"/>
                  <a:t> </a:t>
                </a:r>
                <a:r>
                  <a:rPr lang="en-US" kern="0" dirty="0" smtClean="0"/>
                  <a:t>    let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  <m:r>
                      <a:rPr lang="en-US" kern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kern="0" dirty="0" smtClean="0"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en-US" b="0" i="1" kern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dirty="0" smtClean="0">
                            <a:latin typeface="Cambria Math" panose="02040503050406030204" pitchFamily="18" charset="0"/>
                          </a:rPr>
                          <m:t>∕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kern="0" dirty="0" smtClean="0"/>
                  <a:t> in</a:t>
                </a:r>
              </a:p>
              <a:p>
                <a:pPr marL="57150" indent="0">
                  <a:buFontTx/>
                  <a:buNone/>
                </a:pPr>
                <a:r>
                  <a:rPr lang="en-US" kern="0" dirty="0"/>
                  <a:t> </a:t>
                </a:r>
                <a:r>
                  <a:rPr lang="en-US" kern="0" dirty="0" smtClean="0"/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kern="0" smtClean="0">
                        <a:latin typeface="Cambria Math" panose="02040503050406030204" pitchFamily="18" charset="0"/>
                      </a:rPr>
                      <m:t>Union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{"/>
                        <m:endChr m:val="|"/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∈</m:t>
                        </m:r>
                        <m:acc>
                          <m:accPr>
                            <m:chr m:val="̃"/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′ </m:t>
                    </m:r>
                    <m:r>
                      <m:rPr>
                        <m:sty m:val="p"/>
                      </m:rPr>
                      <a:rPr lang="en-US" b="0" i="0" kern="0" smtClean="0">
                        <a:latin typeface="Cambria Math" panose="02040503050406030204" pitchFamily="18" charset="0"/>
                      </a:rPr>
                      <m:t>satisfies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})</m:t>
                    </m:r>
                  </m:oMath>
                </a14:m>
                <a:endParaRPr lang="en-US" kern="0" dirty="0" smtClean="0"/>
              </a:p>
            </p:txBody>
          </p:sp>
        </mc:Choice>
        <mc:Fallback xmlns="">
          <p:sp>
            <p:nvSpPr>
              <p:cNvPr id="5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9475" y="3143647"/>
                <a:ext cx="7368725" cy="196969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0528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949959"/>
                <a:ext cx="7862248" cy="5131663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b="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a non-terminal defined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|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⊨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sz="1500" dirty="0" smtClean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49959"/>
                <a:ext cx="7862248" cy="5131663"/>
              </a:xfrm>
              <a:blipFill rotWithShape="0">
                <a:blip r:embed="rId3"/>
                <a:stretch>
                  <a:fillRect l="-1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Reduction Rules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10141" y="4780028"/>
                <a:ext cx="2895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𝐹𝑖𝑙𝑡𝑒𝑟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141" y="4780028"/>
                <a:ext cx="2895600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10141" y="2985830"/>
                <a:ext cx="4165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𝐼𝑛𝑡𝑒𝑟𝑠𝑒𝑐𝑡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141" y="2985830"/>
                <a:ext cx="4165600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72456" y="1310020"/>
                <a:ext cx="47040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smtClean="0">
                          <a:latin typeface="Cambria Math" panose="02040503050406030204" pitchFamily="18" charset="0"/>
                        </a:rPr>
                        <m:t>Unio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456" y="1310020"/>
                <a:ext cx="4704079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1984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91440" y="949960"/>
                <a:ext cx="8937212" cy="287154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Let F be a binary operator.</a:t>
                </a:r>
              </a:p>
              <a:p>
                <a:pPr marL="0" lvl="0" indent="0">
                  <a:buNone/>
                </a:pPr>
                <a:r>
                  <a:rPr lang="en-US" u="sng" dirty="0" smtClean="0">
                    <a:solidFill>
                      <a:srgbClr val="000000"/>
                    </a:solidFill>
                  </a:rPr>
                  <a:t>Inverse set:</a:t>
                </a:r>
                <a:r>
                  <a:rPr lang="en-US" i="1" u="sng" dirty="0" smtClean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500" dirty="0" smtClean="0"/>
              </a:p>
              <a:p>
                <a:pPr marL="0" indent="0">
                  <a:buNone/>
                </a:pPr>
                <a:endParaRPr lang="en-US" sz="1500" dirty="0" smtClean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⇝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𝑈𝑛𝑖𝑜𝑛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({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</m:e>
                              <m:sub>
                                <m:r>
                                  <a:rPr lang="en-US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⊨</m:t>
                            </m:r>
                            <m:r>
                              <a:rPr lang="en-US" b="0" i="1" dirty="0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b="0" i="1" dirty="0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⇝</m:t>
                            </m:r>
                            <m:r>
                              <a:rPr lang="en-US" b="0" i="1" dirty="0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i="1" dirty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i="1" baseline="-25000" dirty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⊨</m:t>
                            </m:r>
                            <m:r>
                              <a:rPr lang="en-US" b="0" i="1" dirty="0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b="0" i="1" dirty="0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⇝</m:t>
                            </m:r>
                            <m:r>
                              <a:rPr lang="en-US" b="0" i="1" dirty="0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|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})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" y="949960"/>
                <a:ext cx="8937212" cy="2871542"/>
              </a:xfrm>
              <a:blipFill rotWithShape="0">
                <a:blip r:embed="rId3"/>
                <a:stretch>
                  <a:fillRect l="-1023" t="-1699" b="-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Reduction Rules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2142" y="1939784"/>
                <a:ext cx="8916510" cy="44627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23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𝐶𝑜𝑛𝑐𝑎</m:t>
                      </m:r>
                      <m:sSup>
                        <m:sSupPr>
                          <m:ctrlP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3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Abc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e>
                      </m:d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30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42" y="1939784"/>
                <a:ext cx="8916510" cy="4462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758" y="4054415"/>
                <a:ext cx="9011400" cy="19389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𝐶𝑜𝑛𝑐𝑎𝑡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⊨(</m:t>
                      </m:r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⇝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Abc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")]</m:t>
                      </m:r>
                      <m:r>
                        <a:rPr lang="en-US" sz="24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Union</m:t>
                      </m:r>
                      <m:r>
                        <a:rPr lang="en-US" sz="24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({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  <a:p>
                <a:pPr marL="125730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𝐶𝑜𝑛𝑐𝑎𝑡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⊨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24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⇝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Abc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e>
                        </m:d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⊨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24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⇝</m:t>
                            </m:r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</a:rPr>
                  <a:t>, </a:t>
                </a:r>
              </a:p>
              <a:p>
                <a:pPr marL="12573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𝐶𝑜𝑛𝑐𝑎𝑡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⇝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Ab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⇝"</m:t>
                                  </m:r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  <a:p>
                <a:pPr marL="12573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𝐶𝑜𝑛𝑐𝑎𝑡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⇝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⇝"</m:t>
                                  </m:r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𝑏𝑐</m:t>
                                  </m:r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  <a:p>
                <a:pPr marL="12573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𝐶𝑜𝑛𝑐𝑎𝑡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⇝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ϵ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⇝"</m:t>
                                  </m:r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𝐴𝑏𝑐</m:t>
                                  </m:r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8" y="4054415"/>
                <a:ext cx="9011400" cy="1938992"/>
              </a:xfrm>
              <a:prstGeom prst="rect">
                <a:avLst/>
              </a:prstGeom>
              <a:blipFill>
                <a:blip r:embed="rId5"/>
                <a:stretch>
                  <a:fillRect l="-473" b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029594" y="1920317"/>
                <a:ext cx="5848709" cy="44627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sz="23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Abc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",</m:t>
                          </m:r>
                          <m:r>
                            <m:rPr>
                              <m:sty m:val="p"/>
                            </m:rPr>
                            <a:rPr lang="en-US" sz="23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ϵ</m:t>
                          </m:r>
                        </m:e>
                      </m:d>
                      <m: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("</m:t>
                      </m:r>
                      <m: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𝐴𝑏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","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"), ("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","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bc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"), (</m:t>
                      </m:r>
                      <m:r>
                        <m:rPr>
                          <m:sty m:val="p"/>
                        </m:rP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ϵ</m:t>
                      </m:r>
                      <m: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Abc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")}</m:t>
                      </m:r>
                    </m:oMath>
                  </m:oMathPara>
                </a14:m>
                <a:endParaRPr lang="en-US" sz="230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594" y="1920317"/>
                <a:ext cx="5848709" cy="446276"/>
              </a:xfrm>
              <a:prstGeom prst="rect">
                <a:avLst/>
              </a:prstGeom>
              <a:blipFill rotWithShape="0">
                <a:blip r:embed="rId6"/>
                <a:stretch>
                  <a:fillRect r="-313" b="-219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3416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90444" y="2021681"/>
                <a:ext cx="6323163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𝑆𝑢𝑏𝑆𝑡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endChr m:val="|"/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Ab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"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Ab</m:t>
                      </m:r>
                      <m: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cd</m:t>
                      </m:r>
                      <m: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Ab</m:t>
                      </m:r>
                      <m: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")=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444" y="2021681"/>
                <a:ext cx="6323163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92" b="-181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756" y="5824953"/>
                <a:ext cx="9028653" cy="97719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sz="2350" dirty="0" smtClean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35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35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350" dirty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be the state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35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5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35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35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: “</m:t>
                        </m:r>
                        <m:r>
                          <a:rPr lang="en-US" sz="235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𝐴𝑏</m:t>
                        </m:r>
                        <m:r>
                          <a:rPr lang="en-US" sz="235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35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𝑐𝑑</m:t>
                        </m:r>
                        <m:r>
                          <a:rPr lang="en-US" sz="235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35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𝐴𝑏</m:t>
                        </m:r>
                        <m:r>
                          <a:rPr lang="en-US" sz="235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” </m:t>
                        </m:r>
                      </m:e>
                    </m:d>
                  </m:oMath>
                </a14:m>
                <a:r>
                  <a:rPr lang="en-US" sz="2350" i="1" dirty="0" smtClean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.</a:t>
                </a:r>
                <a:endParaRPr lang="en-US" sz="235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35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5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𝑆𝑢𝑏𝑆𝑡𝑟</m:t>
                          </m:r>
                          <m:d>
                            <m:dPr>
                              <m:ctrlPr>
                                <a:rPr lang="en-US" sz="235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5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35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35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5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35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35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35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5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35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35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d>
                            <m:dPr>
                              <m:ctrlPr>
                                <a:rPr lang="en-US" sz="235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5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sz="235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⇝</m:t>
                              </m:r>
                              <m:r>
                                <m:rPr>
                                  <m:nor/>
                                </m:rPr>
                                <a:rPr lang="en-US" sz="235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"</m:t>
                              </m:r>
                              <m:r>
                                <m:rPr>
                                  <m:nor/>
                                </m:rPr>
                                <a:rPr lang="en-US" sz="235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cd</m:t>
                              </m:r>
                              <m:r>
                                <m:rPr>
                                  <m:nor/>
                                </m:rPr>
                                <a:rPr lang="en-US" sz="235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"</m:t>
                              </m:r>
                            </m:e>
                          </m:d>
                        </m:e>
                      </m:d>
                      <m:r>
                        <a:rPr lang="en-US" sz="235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350" dirty="0" smtClean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endParaRPr lang="en-US" sz="7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6" y="5824953"/>
                <a:ext cx="9028653" cy="977191"/>
              </a:xfrm>
              <a:prstGeom prst="rect">
                <a:avLst/>
              </a:prstGeom>
              <a:blipFill rotWithShape="0">
                <a:blip r:embed="rId4"/>
                <a:stretch>
                  <a:fillRect l="-943" t="-4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3807" y="949960"/>
                <a:ext cx="9130194" cy="102045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Let F be an n-</a:t>
                </a:r>
                <a:r>
                  <a:rPr lang="en-US" dirty="0" err="1" smtClean="0"/>
                  <a:t>ary</a:t>
                </a:r>
                <a:r>
                  <a:rPr lang="en-US" dirty="0" smtClean="0"/>
                  <a:t> binary operator.</a:t>
                </a:r>
              </a:p>
              <a:p>
                <a:pPr marL="0" indent="0">
                  <a:buNone/>
                </a:pPr>
                <a:r>
                  <a:rPr lang="en-US" sz="2200" u="sng" dirty="0" smtClean="0"/>
                  <a:t>Dependent Inverse Set: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{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,…, 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endParaRPr lang="en-US" sz="1500" dirty="0" smtClean="0"/>
              </a:p>
              <a:p>
                <a:pPr marL="0" indent="0">
                  <a:buNone/>
                </a:pPr>
                <a:endParaRPr lang="en-US" sz="150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807" y="949960"/>
                <a:ext cx="9130194" cy="1020455"/>
              </a:xfrm>
              <a:blipFill rotWithShape="0">
                <a:blip r:embed="rId5"/>
                <a:stretch>
                  <a:fillRect l="-1001" t="-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Reduction Rules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10553" y="1999706"/>
                <a:ext cx="16793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{ 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0,2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(6,8)</m:t>
                      </m:r>
                      <m:r>
                        <a:rPr lang="en-US" sz="24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553" y="1999706"/>
                <a:ext cx="1679330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899" r="-2065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-2257425" y="5815013"/>
            <a:ext cx="45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565706" y="5909259"/>
                <a:ext cx="3927541" cy="922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𝑆𝑢𝑏𝑆𝑡𝑟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⊨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⇝3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⊨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⇝5</m:t>
                                      </m:r>
                                    </m:e>
                                  </m:d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706" y="5909259"/>
                <a:ext cx="3927541" cy="92217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7055" y="2723179"/>
                <a:ext cx="6686552" cy="27867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685800" indent="-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⇝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</a:rPr>
                        <m:t>let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</a:rPr>
                        <m:t>VSA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</a:rPr>
                        <m:t>in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let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∕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in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let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𝐸𝑣𝑎𝑙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in</m:t>
                      </m:r>
                    </m:oMath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𝑈𝑛𝑖𝑜𝑛</m:t>
                            </m:r>
                          </m:e>
                        </m:mr>
                        <m:m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=1..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mr>
                      </m:m>
                      <m:d>
                        <m:dPr>
                          <m:begChr m:val="{"/>
                          <m:endChr m:val="}"/>
                          <m:sepChr m:val="∣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d>
                                  <m:dPr>
                                    <m:sepChr m:val="∣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⊨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⇝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⊨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⇝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55" y="2723179"/>
                <a:ext cx="6686552" cy="2786789"/>
              </a:xfrm>
              <a:prstGeom prst="rect">
                <a:avLst/>
              </a:prstGeom>
              <a:blipFill rotWithShape="0">
                <a:blip r:embed="rId8"/>
                <a:stretch>
                  <a:fillRect r="-4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843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5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72" y="4369700"/>
            <a:ext cx="3481016" cy="22208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Opportunity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285" y="2577937"/>
            <a:ext cx="2879387" cy="2873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971" y="1759988"/>
            <a:ext cx="1988090" cy="1988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643" y="3592675"/>
            <a:ext cx="1900982" cy="16844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078" y="3791421"/>
            <a:ext cx="1479366" cy="14564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38260" y="5381807"/>
            <a:ext cx="5819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400" dirty="0" smtClean="0">
                <a:solidFill>
                  <a:srgbClr val="009900"/>
                </a:solidFill>
              </a:rPr>
              <a:t>End Users</a:t>
            </a:r>
          </a:p>
          <a:p>
            <a:pPr algn="ctr">
              <a:spcBef>
                <a:spcPts val="0"/>
              </a:spcBef>
            </a:pPr>
            <a:r>
              <a:rPr lang="en-US" dirty="0" smtClean="0"/>
              <a:t>(non-programmers with access to computers)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9417" y="6402357"/>
            <a:ext cx="3015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Software developer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480" y="1019240"/>
            <a:ext cx="7939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Two orders of magnitude more End </a:t>
            </a:r>
            <a:r>
              <a:rPr lang="en-US" sz="2400" dirty="0"/>
              <a:t>U</a:t>
            </a:r>
            <a:r>
              <a:rPr lang="en-US" sz="2400" dirty="0" smtClean="0"/>
              <a:t>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Struggle with simple repetitive tasks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PBE </a:t>
            </a:r>
            <a:r>
              <a:rPr lang="en-US" sz="2400" dirty="0" smtClean="0"/>
              <a:t>can </a:t>
            </a:r>
            <a:r>
              <a:rPr lang="en-US" sz="2400" dirty="0"/>
              <a:t>play </a:t>
            </a:r>
            <a:r>
              <a:rPr lang="en-US" sz="2400" dirty="0" smtClean="0"/>
              <a:t>a significant </a:t>
            </a:r>
            <a:r>
              <a:rPr lang="en-US" sz="2400" dirty="0"/>
              <a:t>role! </a:t>
            </a:r>
            <a:r>
              <a:rPr lang="en-US" sz="2400" dirty="0" smtClean="0"/>
              <a:t>(</a:t>
            </a:r>
            <a:r>
              <a:rPr lang="en-US" sz="2400" dirty="0"/>
              <a:t>in conjunction with </a:t>
            </a:r>
            <a:r>
              <a:rPr lang="en-US" sz="2400" dirty="0">
                <a:solidFill>
                  <a:schemeClr val="accent2"/>
                </a:solidFill>
              </a:rPr>
              <a:t>ML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2"/>
                </a:solidFill>
              </a:rPr>
              <a:t>HCI</a:t>
            </a:r>
            <a:r>
              <a:rPr lang="en-US" sz="2400" dirty="0"/>
              <a:t>)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82686" y="4031649"/>
            <a:ext cx="3818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Traditional customer for PL technology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-48640" y="4078509"/>
            <a:ext cx="3638144" cy="279183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879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3806" y="949960"/>
                <a:ext cx="9225085" cy="3709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Let F be an n-</a:t>
                </a:r>
                <a:r>
                  <a:rPr lang="en-US" dirty="0" err="1" smtClean="0"/>
                  <a:t>ary</a:t>
                </a:r>
                <a:r>
                  <a:rPr lang="en-US" smtClean="0"/>
                  <a:t> operator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200" u="sng" dirty="0"/>
                  <a:t>Witness </a:t>
                </a:r>
                <a:r>
                  <a:rPr lang="en-US" sz="2200" u="sng" dirty="0" smtClean="0"/>
                  <a:t>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2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200" i="1" dirty="0">
                        <a:latin typeface="Cambria Math" panose="02040503050406030204" pitchFamily="18" charset="0"/>
                      </a:rPr>
                      <m:t> ∀</m:t>
                    </m:r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i="1" dirty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i="1" dirty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200" i="1" dirty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 }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500" dirty="0" smtClean="0"/>
              </a:p>
              <a:p>
                <a:pPr marL="0" indent="0">
                  <a:buNone/>
                </a:pPr>
                <a:endParaRPr lang="en-US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     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806" y="949960"/>
                <a:ext cx="9225085" cy="3709963"/>
              </a:xfrm>
              <a:blipFill rotWithShape="0">
                <a:blip r:embed="rId3"/>
                <a:stretch>
                  <a:fillRect l="-991" t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Reduction Rules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6419" y="1831367"/>
                <a:ext cx="9072958" cy="124649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endParaRPr lang="en-US" sz="1500" b="0" i="1" dirty="0" smtClean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𝑖𝑡𝑒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⇝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⇝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0" i="1" dirty="0" smtClean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sz="2400" b="0" i="1" dirty="0" smtClean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9" y="1831367"/>
                <a:ext cx="9072958" cy="1246495"/>
              </a:xfrm>
              <a:prstGeom prst="rect">
                <a:avLst/>
              </a:prstGeom>
              <a:blipFill rotWithShape="0">
                <a:blip r:embed="rId4"/>
                <a:stretch>
                  <a:fillRect l="-13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13983" y="1891215"/>
                <a:ext cx="5598158" cy="822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⇝1∧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⇝0,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⇝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⇝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⇝1∧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⇝1,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⇝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∧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⇝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, 1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983" y="1891215"/>
                <a:ext cx="5598158" cy="82208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18464" y="3499093"/>
                <a:ext cx="67876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latin typeface="Cambria Math" panose="02040503050406030204" pitchFamily="18" charset="0"/>
                        </a:rPr>
                        <m:t>𝑈𝑛𝑖𝑜𝑛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30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en-US" sz="2300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300" i="1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300" i="1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300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e</m:t>
                                      </m:r>
                                    </m:e>
                                    <m:sub>
                                      <m:r>
                                        <a:rPr lang="en-US" sz="2300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300" i="1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⊨</m:t>
                                  </m:r>
                                  <m:sSub>
                                    <m:sSubPr>
                                      <m:ctrlPr>
                                        <a:rPr lang="en-US" sz="2300" i="1" dirty="0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300" i="1" dirty="0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300" i="1" dirty="0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300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300" i="1" dirty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300" i="1" dirty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sz="2300" i="1" baseline="-25000" dirty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300" i="1" dirty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⊨</m:t>
                                  </m:r>
                                  <m:sSub>
                                    <m:sSubPr>
                                      <m:ctrlPr>
                                        <a:rPr lang="en-US" sz="2300" i="1" dirty="0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300" i="1" dirty="0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300" i="1" dirty="0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sz="23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300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3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3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i="1" dirty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3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3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3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i="1" dirty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3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300" i="1" dirty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3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i="1" dirty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300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d>
                        <m:dPr>
                          <m:ctrlPr>
                            <a:rPr lang="en-US" sz="23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i="1" dirty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2300" i="1" dirty="0"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464" y="3499093"/>
                <a:ext cx="6787661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269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806" y="4512671"/>
                <a:ext cx="9014846" cy="1520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𝐼𝑇𝐸</m:t>
                          </m:r>
                          <m:d>
                            <m:dPr>
                              <m:ctrlPr>
                                <a:rPr lang="en-US" sz="2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2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⇝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2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⇝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𝑈𝑛𝑖𝑜𝑛</m:t>
                      </m:r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</m:oMath>
                  </m:oMathPara>
                </a14:m>
                <a:endParaRPr lang="en-US" sz="2200" b="0" i="1" dirty="0" smtClean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𝐼𝑇𝐸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⊨</m:t>
                                  </m:r>
                                  <m:d>
                                    <m:dPr>
                                      <m:ctrlPr>
                                        <a:rPr lang="en-US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20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⇝1</m:t>
                                      </m:r>
                                    </m:e>
                                  </m:d>
                                  <m:r>
                                    <a:rPr lang="en-US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∧</m:t>
                                  </m:r>
                                  <m:d>
                                    <m:dPr>
                                      <m:ctrlPr>
                                        <a:rPr lang="en-US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20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⇝0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2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</m:e>
                            <m:e>
                              <m:eqArr>
                                <m:eqArrPr>
                                  <m:ctrlPr>
                                    <a:rPr lang="en-US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2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200" b="0" i="0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E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0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⊨</m:t>
                                      </m:r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⇝</m:t>
                                      </m:r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</m: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2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⊨</m:t>
                                      </m:r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⇝</m:t>
                                      </m:r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eqArr>
                            </m:e>
                          </m:eqArr>
                        </m:e>
                      </m:d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𝐼𝑇𝐸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en-US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  <m:r>
                                        <a:rPr lang="en-US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⊨</m:t>
                                      </m:r>
                                      <m:d>
                                        <m:dPr>
                                          <m:ctrlP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i="1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20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⇝1</m:t>
                                          </m:r>
                                        </m:e>
                                      </m:d>
                                      <m:r>
                                        <a:rPr lang="en-US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∧</m:t>
                                      </m:r>
                                      <m:d>
                                        <m:dPr>
                                          <m:ctrlP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i="1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20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⇝1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sz="22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</m: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20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E</m:t>
                                          </m:r>
                                        </m:e>
                                        <m:sub>
                                          <m:r>
                                            <a:rPr lang="en-US" sz="220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⊨</m:t>
                                      </m:r>
                                      <m:d>
                                        <m:dPr>
                                          <m:ctrlP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i="1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20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⇝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i="1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∧(</m:t>
                                      </m:r>
                                      <m:sSub>
                                        <m:sSubPr>
                                          <m:ctrlPr>
                                            <a:rPr lang="en-US" sz="22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⇝</m:t>
                                      </m:r>
                                      <m:sSub>
                                        <m:sSubPr>
                                          <m:ctrlPr>
                                            <a:rPr lang="en-US" sz="22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  <m:r>
                                    <a:rPr lang="en-US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</m:e>
                              </m:eqArr>
                            </m: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⊨</m:t>
                                  </m:r>
                                  <m:r>
                                    <a:rPr lang="en-US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6" y="4512671"/>
                <a:ext cx="9014846" cy="1520866"/>
              </a:xfrm>
              <a:prstGeom prst="rect">
                <a:avLst/>
              </a:prstGeom>
              <a:blipFill rotWithShape="0">
                <a:blip r:embed="rId7"/>
                <a:stretch>
                  <a:fillRect r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4309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 animBg="1"/>
      <p:bldP spid="5" grpId="0"/>
      <p:bldP spid="7" grpId="0"/>
      <p:bldP spid="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4558" y="1129747"/>
            <a:ext cx="8628078" cy="5029200"/>
          </a:xfrm>
        </p:spPr>
        <p:txBody>
          <a:bodyPr/>
          <a:lstStyle/>
          <a:p>
            <a:r>
              <a:rPr lang="en-US" dirty="0" smtClean="0"/>
              <a:t>Provides efficient implementations of VSA operations</a:t>
            </a:r>
          </a:p>
          <a:p>
            <a:endParaRPr lang="en-US" sz="700" dirty="0"/>
          </a:p>
          <a:p>
            <a:r>
              <a:rPr lang="en-US" dirty="0" smtClean="0"/>
              <a:t>Provides a library of witness functions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Role of synthesis designer</a:t>
            </a:r>
          </a:p>
          <a:p>
            <a:r>
              <a:rPr lang="en-US" dirty="0" smtClean="0"/>
              <a:t>Can add new operators and witness functions.</a:t>
            </a:r>
          </a:p>
          <a:p>
            <a:endParaRPr lang="en-US" sz="700" dirty="0" smtClean="0"/>
          </a:p>
          <a:p>
            <a:r>
              <a:rPr lang="en-US" dirty="0" smtClean="0"/>
              <a:t>Can provide ranking strategies.</a:t>
            </a:r>
          </a:p>
          <a:p>
            <a:pPr marL="0" indent="0">
              <a:buNone/>
            </a:pPr>
            <a:endParaRPr lang="en-US" sz="700" dirty="0"/>
          </a:p>
          <a:p>
            <a:r>
              <a:rPr lang="en-US" dirty="0" smtClean="0"/>
              <a:t>Can specify tactics to resolve non-determinism in search</a:t>
            </a:r>
          </a:p>
          <a:p>
            <a:pPr lvl="1"/>
            <a:r>
              <a:rPr lang="en-US" dirty="0" smtClean="0"/>
              <a:t>Which witness function to use?</a:t>
            </a:r>
          </a:p>
          <a:p>
            <a:pPr lvl="1"/>
            <a:r>
              <a:rPr lang="en-US" dirty="0" smtClean="0"/>
              <a:t>How to order search branches?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FlashMeta</a:t>
            </a:r>
            <a:r>
              <a:rPr lang="en-US" dirty="0" smtClean="0"/>
              <a:t>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229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94948" y="1761294"/>
          <a:ext cx="2217906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7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Flash</a:t>
                      </a:r>
                      <a:r>
                        <a:rPr lang="en-US" baseline="0" dirty="0" err="1" smtClean="0"/>
                        <a:t>Fill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FlashExtractText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FlashRelate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FlashNormalize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FlashExtractWeb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437748" y="304800"/>
            <a:ext cx="10009761" cy="609600"/>
          </a:xfrm>
        </p:spPr>
        <p:txBody>
          <a:bodyPr/>
          <a:lstStyle/>
          <a:p>
            <a:r>
              <a:rPr lang="en-US" sz="2600" dirty="0" smtClean="0"/>
              <a:t>Comparison of </a:t>
            </a:r>
            <a:r>
              <a:rPr lang="en-US" sz="2600" dirty="0" err="1" smtClean="0"/>
              <a:t>FlashMeta</a:t>
            </a:r>
            <a:r>
              <a:rPr lang="en-US" sz="2600" dirty="0" smtClean="0"/>
              <a:t> with hand-tuned implementations</a:t>
            </a:r>
            <a:endParaRPr lang="en-US" sz="2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163342" y="1761294"/>
          <a:ext cx="24384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Original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FlashMeta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656401" y="1768789"/>
          <a:ext cx="2438402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Original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FlashMeta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90091" y="1127987"/>
            <a:ext cx="1794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Lines of Code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(K)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75043" y="1127985"/>
            <a:ext cx="2449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Development time (months)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80" y="4336843"/>
            <a:ext cx="9358352" cy="1636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en-US" sz="2400" dirty="0" smtClean="0">
                <a:solidFill>
                  <a:schemeClr val="accent2"/>
                </a:solidFill>
              </a:rPr>
              <a:t>Running time </a:t>
            </a:r>
            <a:r>
              <a:rPr lang="en-US" sz="2400" dirty="0" smtClean="0"/>
              <a:t>of </a:t>
            </a:r>
            <a:r>
              <a:rPr lang="en-US" sz="2400" dirty="0" err="1" smtClean="0"/>
              <a:t>FlashMeta</a:t>
            </a:r>
            <a:r>
              <a:rPr lang="en-US" sz="2400" dirty="0" smtClean="0"/>
              <a:t> implementations vary between 0.5-3x of the corresponding original implementation.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Faster because of some free optimizations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Slower because of larger feature sets &amp; a generalized framework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60366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-107502" y="1699062"/>
            <a:ext cx="9319236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200" i="1" dirty="0" smtClean="0"/>
              <a:t>Microsoft </a:t>
            </a:r>
            <a:r>
              <a:rPr lang="en-US" sz="4200" i="1" dirty="0" err="1" smtClean="0">
                <a:solidFill>
                  <a:schemeClr val="bg1">
                    <a:lumMod val="50000"/>
                  </a:schemeClr>
                </a:solidFill>
              </a:rPr>
              <a:t>FlashMeta</a:t>
            </a:r>
            <a:r>
              <a:rPr lang="en-US" sz="4200" i="1" dirty="0" smtClean="0"/>
              <a:t> SDK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000" i="1" dirty="0" smtClean="0">
                <a:solidFill>
                  <a:srgbClr val="009900"/>
                </a:solidFill>
              </a:rPr>
              <a:t>A Framework for creating Inductive Synthesizers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4200" i="1" dirty="0" smtClean="0">
              <a:solidFill>
                <a:schemeClr val="accent2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4200" i="1" dirty="0">
              <a:solidFill>
                <a:schemeClr val="accent2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500" i="1" dirty="0" smtClean="0">
                <a:solidFill>
                  <a:srgbClr val="C00000"/>
                </a:solidFill>
              </a:rPr>
              <a:t>PROSE: </a:t>
            </a:r>
            <a:r>
              <a:rPr lang="en-US" sz="3500" i="1" dirty="0" err="1" smtClean="0">
                <a:solidFill>
                  <a:srgbClr val="C00000"/>
                </a:solidFill>
              </a:rPr>
              <a:t>PRO</a:t>
            </a:r>
            <a:r>
              <a:rPr lang="en-US" sz="3500" i="1" dirty="0" err="1" smtClean="0"/>
              <a:t>gram</a:t>
            </a:r>
            <a:r>
              <a:rPr lang="en-US" sz="3500" i="1" dirty="0" smtClean="0"/>
              <a:t> </a:t>
            </a:r>
            <a:r>
              <a:rPr lang="en-US" sz="3500" i="1" dirty="0" smtClean="0">
                <a:solidFill>
                  <a:srgbClr val="C00000"/>
                </a:solidFill>
              </a:rPr>
              <a:t>S</a:t>
            </a:r>
            <a:r>
              <a:rPr lang="en-US" sz="3500" i="1" dirty="0" smtClean="0"/>
              <a:t>ynthesis using </a:t>
            </a:r>
            <a:r>
              <a:rPr lang="en-US" sz="3500" i="1" dirty="0" smtClean="0">
                <a:solidFill>
                  <a:srgbClr val="C00000"/>
                </a:solidFill>
              </a:rPr>
              <a:t>E</a:t>
            </a:r>
            <a:r>
              <a:rPr lang="en-US" sz="3500" i="1" dirty="0" smtClean="0"/>
              <a:t>xamples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4140200" y="1699062"/>
            <a:ext cx="2578100" cy="711200"/>
          </a:xfrm>
          <a:prstGeom prst="straightConnector1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 rot="20931414">
            <a:off x="4343400" y="1087285"/>
            <a:ext cx="2171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rgbClr val="C00000"/>
                </a:solidFill>
              </a:rPr>
              <a:t>PROSE</a:t>
            </a:r>
            <a:endParaRPr lang="en-US" sz="42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6413" y="5336862"/>
            <a:ext cx="7315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https://microsoft.github.io/prose</a:t>
            </a:r>
            <a:endParaRPr lang="en-US" sz="3000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71570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53" y="1793691"/>
            <a:ext cx="1845878" cy="184587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176730" y="2366447"/>
            <a:ext cx="1332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Vu Le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PROSE Team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169974" y="6192773"/>
            <a:ext cx="2307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Alex Polozov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928" y="1070342"/>
            <a:ext cx="1691072" cy="1812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4873" y="4986494"/>
            <a:ext cx="1593900" cy="174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1336" y="4477187"/>
            <a:ext cx="1790529" cy="17709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628" y="3817371"/>
            <a:ext cx="1557675" cy="1825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9570" y="1425834"/>
            <a:ext cx="2171700" cy="14570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7035" y="3097480"/>
            <a:ext cx="1821600" cy="16744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719406" y="4329861"/>
            <a:ext cx="153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Daniel Perelman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-38100" y="3394300"/>
            <a:ext cx="149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Danny Simmons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113882" y="1689169"/>
            <a:ext cx="1347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Adam Smith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749300" y="5497928"/>
            <a:ext cx="1819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Mohammad Raza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3225623" y="2818850"/>
            <a:ext cx="238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Sumit Gulwani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671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1" grpId="0"/>
      <p:bldP spid="43" grpId="0"/>
      <p:bldP spid="44" grpId="0"/>
      <p:bldP spid="45" grpId="0"/>
      <p:bldP spid="4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0119" y="1143000"/>
            <a:ext cx="8825023" cy="5511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Deductive Synthesis</a:t>
            </a:r>
          </a:p>
          <a:p>
            <a:r>
              <a:rPr lang="en-US" dirty="0" smtClean="0"/>
              <a:t>Refers to synthesis using </a:t>
            </a:r>
            <a:r>
              <a:rPr lang="en-US" dirty="0" smtClean="0">
                <a:solidFill>
                  <a:schemeClr val="accent2"/>
                </a:solidFill>
              </a:rPr>
              <a:t>deductive methods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Has traditionally been applied to synthesis in the presence of logical specifications.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Inductive Synthesis</a:t>
            </a:r>
          </a:p>
          <a:p>
            <a:r>
              <a:rPr lang="en-US" dirty="0" smtClean="0"/>
              <a:t>Refers to synthesis from </a:t>
            </a:r>
            <a:r>
              <a:rPr lang="en-US" dirty="0" smtClean="0">
                <a:solidFill>
                  <a:srgbClr val="CC00CC"/>
                </a:solidFill>
              </a:rPr>
              <a:t>inductive (example-based) specifications. </a:t>
            </a:r>
          </a:p>
          <a:p>
            <a:r>
              <a:rPr lang="en-US" dirty="0" smtClean="0"/>
              <a:t>Various kinds of techniques have been applied including constraint solving, stochastic, and enumerative search.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talk describes techniques for synthesis from </a:t>
            </a:r>
            <a:r>
              <a:rPr lang="en-US" dirty="0" smtClean="0">
                <a:solidFill>
                  <a:srgbClr val="CC00CC"/>
                </a:solidFill>
              </a:rPr>
              <a:t>inductive specifications </a:t>
            </a:r>
            <a:r>
              <a:rPr lang="en-US" dirty="0" smtClean="0"/>
              <a:t>using </a:t>
            </a:r>
            <a:r>
              <a:rPr lang="en-US" dirty="0" smtClean="0">
                <a:solidFill>
                  <a:schemeClr val="accent2"/>
                </a:solidFill>
              </a:rPr>
              <a:t>deductive methods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Deductive Synthesis vs Inductive 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049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53164" y="1143000"/>
          <a:ext cx="9028652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3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5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Traditional PBE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Traditional</a:t>
                      </a:r>
                      <a:r>
                        <a:rPr lang="en-US" sz="2400" baseline="0" dirty="0" smtClean="0"/>
                        <a:t> Machine Learning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Requires few</a:t>
                      </a:r>
                      <a:r>
                        <a:rPr lang="en-US" sz="2400" baseline="0" dirty="0" smtClean="0"/>
                        <a:t> examples.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Requires</a:t>
                      </a:r>
                      <a:r>
                        <a:rPr lang="en-US" sz="2400" baseline="0" dirty="0" smtClean="0"/>
                        <a:t> too many examples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Generates human</a:t>
                      </a:r>
                      <a:r>
                        <a:rPr lang="en-US" sz="2400" baseline="0" dirty="0" smtClean="0"/>
                        <a:t> readable and editable models.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Generates</a:t>
                      </a:r>
                      <a:r>
                        <a:rPr lang="en-US" sz="2400" baseline="0" dirty="0" smtClean="0"/>
                        <a:t> black-box models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Models are deterministic and intended to</a:t>
                      </a:r>
                      <a:r>
                        <a:rPr lang="en-US" sz="2400" baseline="0" dirty="0" smtClean="0"/>
                        <a:t> work correctly.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Models are probabilistic and aimed for high precision.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Generally</a:t>
                      </a:r>
                      <a:r>
                        <a:rPr lang="en-US" sz="2400" baseline="0" dirty="0" smtClean="0"/>
                        <a:t> does not handle noise.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Can handle noise in input</a:t>
                      </a:r>
                      <a:r>
                        <a:rPr lang="en-US" sz="2400" baseline="0" dirty="0" smtClean="0"/>
                        <a:t> data.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PBE vs Machine Learning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326" y="5075113"/>
            <a:ext cx="89223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accent2"/>
                </a:solidFill>
              </a:rPr>
              <a:t>Opportunity: </a:t>
            </a:r>
            <a:r>
              <a:rPr lang="en-US" sz="2400" dirty="0" smtClean="0"/>
              <a:t>Combine </a:t>
            </a:r>
            <a:r>
              <a:rPr lang="en-US" sz="2400" dirty="0"/>
              <a:t>complementary strengths of PBE &amp;</a:t>
            </a:r>
            <a:r>
              <a:rPr lang="en-US" sz="2400" dirty="0" smtClean="0"/>
              <a:t> ML.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generalization </a:t>
            </a:r>
            <a:r>
              <a:rPr lang="en-US" sz="2400" dirty="0"/>
              <a:t>via probabilistic </a:t>
            </a:r>
            <a:r>
              <a:rPr lang="en-US" sz="2400" dirty="0" smtClean="0"/>
              <a:t>models.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</a:t>
            </a:r>
            <a:r>
              <a:rPr lang="en-US" sz="2400" dirty="0" smtClean="0"/>
              <a:t>an </a:t>
            </a:r>
            <a:r>
              <a:rPr lang="en-US" sz="2400" dirty="0"/>
              <a:t>be useful in data cleaning.</a:t>
            </a:r>
          </a:p>
        </p:txBody>
      </p:sp>
    </p:spTree>
    <p:extLst>
      <p:ext uri="{BB962C8B-B14F-4D97-AF65-F5344CB8AC3E}">
        <p14:creationId xmlns:p14="http://schemas.microsoft.com/office/powerpoint/2010/main" val="3381643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799" y="1143000"/>
            <a:ext cx="8104239" cy="5029200"/>
          </a:xfrm>
        </p:spPr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wrangling is a killer application for PBE today!</a:t>
            </a:r>
          </a:p>
          <a:p>
            <a:pPr lvl="1"/>
            <a:r>
              <a:rPr lang="en-US" dirty="0"/>
              <a:t>99% of end users are non-programmers.</a:t>
            </a:r>
          </a:p>
          <a:p>
            <a:pPr lvl="1"/>
            <a:r>
              <a:rPr lang="en-US" dirty="0"/>
              <a:t>Data scientists spend 80% time in cleaning data.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Ambiguity Resolution is an integral part of PBE</a:t>
            </a:r>
          </a:p>
          <a:p>
            <a:pPr lvl="1"/>
            <a:r>
              <a:rPr lang="en-US" dirty="0" smtClean="0"/>
              <a:t>Ranking (ML)</a:t>
            </a:r>
          </a:p>
          <a:p>
            <a:pPr lvl="1"/>
            <a:r>
              <a:rPr lang="en-US" dirty="0" smtClean="0"/>
              <a:t>User interaction models (HCI)</a:t>
            </a:r>
          </a:p>
          <a:p>
            <a:endParaRPr lang="en-US" dirty="0"/>
          </a:p>
          <a:p>
            <a:r>
              <a:rPr lang="en-US" dirty="0" smtClean="0"/>
              <a:t>Approach</a:t>
            </a:r>
          </a:p>
          <a:p>
            <a:pPr lvl="1"/>
            <a:r>
              <a:rPr lang="en-US" dirty="0" smtClean="0"/>
              <a:t>Domain-specific language</a:t>
            </a:r>
          </a:p>
          <a:p>
            <a:pPr lvl="1"/>
            <a:r>
              <a:rPr lang="en-US" dirty="0" smtClean="0"/>
              <a:t>Divide-and-conquer based deductive search paradigm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05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22" y="228601"/>
            <a:ext cx="8753374" cy="666387"/>
          </a:xfrm>
        </p:spPr>
        <p:txBody>
          <a:bodyPr/>
          <a:lstStyle/>
          <a:p>
            <a:r>
              <a:rPr lang="en-US" dirty="0" smtClean="0"/>
              <a:t>Spreadsheet help forums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941" y="1342656"/>
            <a:ext cx="5117418" cy="1409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9" y="3336877"/>
            <a:ext cx="8039100" cy="9829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2" y="1034949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9" y="4930009"/>
            <a:ext cx="5372100" cy="166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252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help-forum interaction</a:t>
            </a:r>
            <a:endParaRPr lang="en-US" dirty="0"/>
          </a:p>
        </p:txBody>
      </p:sp>
      <p:pic>
        <p:nvPicPr>
          <p:cNvPr id="4" name="Picture 2" descr="http://media02.hongkiat.com/geek-is-new-cool/ge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053" y="2752713"/>
            <a:ext cx="2317518" cy="231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rved Down Arrow 4"/>
          <p:cNvSpPr/>
          <p:nvPr/>
        </p:nvSpPr>
        <p:spPr>
          <a:xfrm>
            <a:off x="3793524" y="2654716"/>
            <a:ext cx="4243630" cy="7457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 rot="10800000">
            <a:off x="3843022" y="4658496"/>
            <a:ext cx="3874815" cy="8109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8211" y="2090113"/>
            <a:ext cx="4255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300_w5_aniSh_c1_b </a:t>
            </a:r>
            <a:r>
              <a:rPr lang="en-US" sz="2400" dirty="0" smtClean="0">
                <a:sym typeface="Wingdings" panose="05000000000000000000" pitchFamily="2" charset="2"/>
              </a:rPr>
              <a:t> w5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821553" y="4824271"/>
            <a:ext cx="227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=MID(B1,5,2)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-156897" y="2694460"/>
            <a:ext cx="3950421" cy="2375772"/>
            <a:chOff x="595628" y="2489008"/>
            <a:chExt cx="6588792" cy="3734543"/>
          </a:xfrm>
        </p:grpSpPr>
        <p:pic>
          <p:nvPicPr>
            <p:cNvPr id="10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3352" y="2583899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8287" y="2711916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36" y="2489008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671" y="2617025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248" y="3199595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183" y="3327612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628" y="3732995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3647" y="4007715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3352" y="4119628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497" y="3859225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3690272" y="1581524"/>
            <a:ext cx="449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300_w30_aniSh_c1_b </a:t>
            </a:r>
            <a:r>
              <a:rPr lang="en-US" sz="2400" dirty="0" smtClean="0">
                <a:sym typeface="Wingdings" panose="05000000000000000000" pitchFamily="2" charset="2"/>
              </a:rPr>
              <a:t> w30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603753" y="5619039"/>
            <a:ext cx="7710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=MID(B1,FIND(“_”,$B:$B)+1, FIND(“_”,REPLACE($B:$B,1,FIND(“_”,$B:$B),””))-1)</a:t>
            </a:r>
            <a:endParaRPr lang="en-US" sz="24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6522" y="3379925"/>
            <a:ext cx="4097710" cy="610839"/>
          </a:xfrm>
          <a:prstGeom prst="rect">
            <a:avLst/>
          </a:prstGeom>
          <a:ln w="34925">
            <a:solidFill>
              <a:srgbClr val="FFFF00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4821553" y="4824271"/>
            <a:ext cx="227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=MID(B1,5,2)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9921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22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Fill (Excel 2013 feature) demo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18" y="959411"/>
            <a:ext cx="5993965" cy="53210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6204274"/>
            <a:ext cx="9338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i="1" dirty="0" smtClean="0">
                <a:solidFill>
                  <a:srgbClr val="C00000"/>
                </a:solidFill>
              </a:rPr>
              <a:t>“Automating string processing in spreadsheets using input-output examples”;</a:t>
            </a:r>
            <a:r>
              <a:rPr lang="en-US" dirty="0" smtClean="0">
                <a:solidFill>
                  <a:srgbClr val="C00000"/>
                </a:solidFill>
              </a:rPr>
              <a:t> POPL 2011; Sumit Gulwani</a:t>
            </a:r>
          </a:p>
        </p:txBody>
      </p:sp>
    </p:spTree>
    <p:extLst>
      <p:ext uri="{BB962C8B-B14F-4D97-AF65-F5344CB8AC3E}">
        <p14:creationId xmlns:p14="http://schemas.microsoft.com/office/powerpoint/2010/main" val="3875747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54"/>
  <p:tag name="DEFAULTHEIGHT" val="200"/>
  <p:tag name="FIRSTSUMITG@PR10562AXNJXY5K9" val="3079"/>
  <p:tag name="FIRSTSUMITG@PWS13125SVWXY5K9" val="3113"/>
  <p:tag name="FIRSTSUMITG@YFGYMLOFUVWXY5M7" val="3493"/>
  <p:tag name="FIRSTSUMITG@OMKLSHNFUVWYY57I" val="4026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7|20.2|4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3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7|20.2|42.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125552</TotalTime>
  <Words>2882</Words>
  <Application>Microsoft Office PowerPoint</Application>
  <PresentationFormat>On-screen Show (4:3)</PresentationFormat>
  <Paragraphs>973</Paragraphs>
  <Slides>67</Slides>
  <Notes>27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9" baseType="lpstr">
      <vt:lpstr>Times New Roman</vt:lpstr>
      <vt:lpstr>Cambria Math</vt:lpstr>
      <vt:lpstr>Gill Sans MT</vt:lpstr>
      <vt:lpstr>Comic Sans MS</vt:lpstr>
      <vt:lpstr>Segoe UI Semilight</vt:lpstr>
      <vt:lpstr>Arial</vt:lpstr>
      <vt:lpstr>Wingdings</vt:lpstr>
      <vt:lpstr>Segoe UI Light</vt:lpstr>
      <vt:lpstr>Consolas</vt:lpstr>
      <vt:lpstr>Calibri</vt:lpstr>
      <vt:lpstr>Default Design</vt:lpstr>
      <vt:lpstr>2_Default Design</vt:lpstr>
      <vt:lpstr>PowerPoint Presentation</vt:lpstr>
      <vt:lpstr>Collaborators</vt:lpstr>
      <vt:lpstr>Reference</vt:lpstr>
      <vt:lpstr>Key messages</vt:lpstr>
      <vt:lpstr>Key messages</vt:lpstr>
      <vt:lpstr>The New Opportunity</vt:lpstr>
      <vt:lpstr>Spreadsheet help forums</vt:lpstr>
      <vt:lpstr>Typical help-forum interaction</vt:lpstr>
      <vt:lpstr>Flash Fill (Excel 2013 feature) demo</vt:lpstr>
      <vt:lpstr>Number Transformations</vt:lpstr>
      <vt:lpstr>Semantic String Transformations</vt:lpstr>
      <vt:lpstr>Data is the new Oil</vt:lpstr>
      <vt:lpstr>Data Wrangling</vt:lpstr>
      <vt:lpstr>Data Science Class Assignment</vt:lpstr>
      <vt:lpstr>PowerPoint Presentation</vt:lpstr>
      <vt:lpstr>FlashExtract</vt:lpstr>
      <vt:lpstr>FlashExtract</vt:lpstr>
      <vt:lpstr>Trifacta: small, guided steps </vt:lpstr>
      <vt:lpstr>PowerPoint Presentation</vt:lpstr>
      <vt:lpstr>Table Layout Transformations</vt:lpstr>
      <vt:lpstr>Table Layout Transformations</vt:lpstr>
      <vt:lpstr>PBE tools for Data Manipulation</vt:lpstr>
      <vt:lpstr>Key messages</vt:lpstr>
      <vt:lpstr>PBE Architecture</vt:lpstr>
      <vt:lpstr>Key messages</vt:lpstr>
      <vt:lpstr>Basic ranking scheme</vt:lpstr>
      <vt:lpstr>Challenges with Basic ranking scheme</vt:lpstr>
      <vt:lpstr>Challenges with Basic ranking scheme</vt:lpstr>
      <vt:lpstr>Machine learning based ranking scheme</vt:lpstr>
      <vt:lpstr>Need for a fall-back mechanism</vt:lpstr>
      <vt:lpstr>Key messages</vt:lpstr>
      <vt:lpstr>User Interaction Models for Ambiguity Resolution</vt:lpstr>
      <vt:lpstr>PowerPoint Presentation</vt:lpstr>
      <vt:lpstr>Key messages</vt:lpstr>
      <vt:lpstr>PBE Architecture</vt:lpstr>
      <vt:lpstr>Challenge 2: Efficient search strategy</vt:lpstr>
      <vt:lpstr>FlashFill DSL </vt:lpstr>
      <vt:lpstr>FlashExtract DSL </vt:lpstr>
      <vt:lpstr>Challenge 2: Efficient search strategy</vt:lpstr>
      <vt:lpstr>Problem Reduction</vt:lpstr>
      <vt:lpstr>Problem Reduction</vt:lpstr>
      <vt:lpstr>PBE Architecture</vt:lpstr>
      <vt:lpstr>Challenge 3: Lowering the barrier</vt:lpstr>
      <vt:lpstr>Programming by Examples</vt:lpstr>
      <vt:lpstr>Search Strategy</vt:lpstr>
      <vt:lpstr>Output properties</vt:lpstr>
      <vt:lpstr>Output properties</vt:lpstr>
      <vt:lpstr>Search Strategy</vt:lpstr>
      <vt:lpstr>Search Strategy</vt:lpstr>
      <vt:lpstr>Version Space Algebra (VSA)</vt:lpstr>
      <vt:lpstr>VSA Operations</vt:lpstr>
      <vt:lpstr>Problem Reduction Rules</vt:lpstr>
      <vt:lpstr>Intersect Operation</vt:lpstr>
      <vt:lpstr>Problem Reduction Rules</vt:lpstr>
      <vt:lpstr>Cluster Operation</vt:lpstr>
      <vt:lpstr>Filter Operation</vt:lpstr>
      <vt:lpstr>Problem Reduction Rules</vt:lpstr>
      <vt:lpstr>Problem Reduction Rules</vt:lpstr>
      <vt:lpstr>Problem Reduction Rules</vt:lpstr>
      <vt:lpstr>Problem Reduction Rules</vt:lpstr>
      <vt:lpstr>FlashMeta Framework</vt:lpstr>
      <vt:lpstr>Comparison of FlashMeta with hand-tuned implementations</vt:lpstr>
      <vt:lpstr>PowerPoint Presentation</vt:lpstr>
      <vt:lpstr>The PROSE Team</vt:lpstr>
      <vt:lpstr>Deductive Synthesis vs Inductive Synthesis</vt:lpstr>
      <vt:lpstr>PBE vs Machine Learning</vt:lpstr>
      <vt:lpstr>Key messages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Sumit Gulwani</cp:lastModifiedBy>
  <cp:revision>6814</cp:revision>
  <cp:lastPrinted>2011-01-25T02:43:07Z</cp:lastPrinted>
  <dcterms:created xsi:type="dcterms:W3CDTF">1601-01-01T00:00:00Z</dcterms:created>
  <dcterms:modified xsi:type="dcterms:W3CDTF">2015-11-05T06:15:12Z</dcterms:modified>
</cp:coreProperties>
</file>