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44"/>
  </p:notesMasterIdLst>
  <p:handoutMasterIdLst>
    <p:handoutMasterId r:id="rId45"/>
  </p:handoutMasterIdLst>
  <p:sldIdLst>
    <p:sldId id="976" r:id="rId3"/>
    <p:sldId id="1931" r:id="rId4"/>
    <p:sldId id="1925" r:id="rId5"/>
    <p:sldId id="1926" r:id="rId6"/>
    <p:sldId id="1933" r:id="rId7"/>
    <p:sldId id="1932" r:id="rId8"/>
    <p:sldId id="1928" r:id="rId9"/>
    <p:sldId id="1906" r:id="rId10"/>
    <p:sldId id="1929" r:id="rId11"/>
    <p:sldId id="1930" r:id="rId12"/>
    <p:sldId id="1953" r:id="rId13"/>
    <p:sldId id="1956" r:id="rId14"/>
    <p:sldId id="1957" r:id="rId15"/>
    <p:sldId id="1958" r:id="rId16"/>
    <p:sldId id="1959" r:id="rId17"/>
    <p:sldId id="1954" r:id="rId18"/>
    <p:sldId id="1969" r:id="rId19"/>
    <p:sldId id="1944" r:id="rId20"/>
    <p:sldId id="1949" r:id="rId21"/>
    <p:sldId id="1946" r:id="rId22"/>
    <p:sldId id="1945" r:id="rId23"/>
    <p:sldId id="1960" r:id="rId24"/>
    <p:sldId id="1970" r:id="rId25"/>
    <p:sldId id="1948" r:id="rId26"/>
    <p:sldId id="1947" r:id="rId27"/>
    <p:sldId id="1964" r:id="rId28"/>
    <p:sldId id="1895" r:id="rId29"/>
    <p:sldId id="1896" r:id="rId30"/>
    <p:sldId id="1950" r:id="rId31"/>
    <p:sldId id="1976" r:id="rId32"/>
    <p:sldId id="1975" r:id="rId33"/>
    <p:sldId id="1973" r:id="rId34"/>
    <p:sldId id="1974" r:id="rId35"/>
    <p:sldId id="1936" r:id="rId36"/>
    <p:sldId id="1897" r:id="rId37"/>
    <p:sldId id="1963" r:id="rId38"/>
    <p:sldId id="1819" r:id="rId39"/>
    <p:sldId id="1909" r:id="rId40"/>
    <p:sldId id="1900" r:id="rId41"/>
    <p:sldId id="1967" r:id="rId42"/>
    <p:sldId id="1968" r:id="rId43"/>
  </p:sldIdLst>
  <p:sldSz cx="9144000" cy="6858000" type="screen4x3"/>
  <p:notesSz cx="7023100" cy="9309100"/>
  <p:embeddedFontLst>
    <p:embeddedFont>
      <p:font typeface="Cambria Math" panose="02040503050406030204" pitchFamily="18" charset="0"/>
      <p:regular r:id="rId46"/>
    </p:embeddedFont>
    <p:embeddedFont>
      <p:font typeface="Gill Sans MT" panose="020B0502020104020203" pitchFamily="34" charset="0"/>
      <p:regular r:id="rId47"/>
      <p:bold r:id="rId48"/>
      <p:italic r:id="rId49"/>
      <p:boldItalic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  <p:embeddedFont>
      <p:font typeface="Segoe UI Light" panose="020B0502040204020203" pitchFamily="34" charset="0"/>
      <p:regular r:id="rId55"/>
      <p:italic r:id="rId56"/>
    </p:embeddedFont>
    <p:embeddedFont>
      <p:font typeface="Consolas" panose="020B0609020204030204" pitchFamily="49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</p:embeddedFontLst>
  <p:custDataLst>
    <p:tags r:id="rId6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FFFFFF"/>
    <a:srgbClr val="FFFF00"/>
    <a:srgbClr val="0066FF"/>
    <a:srgbClr val="0099FF"/>
    <a:srgbClr val="FF99FF"/>
    <a:srgbClr val="CC00CC"/>
    <a:srgbClr val="CC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80" autoAdjust="0"/>
    <p:restoredTop sz="88634" autoAdjust="0"/>
  </p:normalViewPr>
  <p:slideViewPr>
    <p:cSldViewPr snapToGrid="0">
      <p:cViewPr varScale="1">
        <p:scale>
          <a:sx n="78" d="100"/>
          <a:sy n="78" d="100"/>
        </p:scale>
        <p:origin x="1310" y="43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5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1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49838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5" r:id="rId3"/>
    <p:sldLayoutId id="2147483756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JPG"/><Relationship Id="rId7" Type="http://schemas.openxmlformats.org/officeDocument/2006/relationships/image" Target="../media/image41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wdp"/><Relationship Id="rId9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49" y="2132952"/>
            <a:ext cx="3851910" cy="385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3635" y="130665"/>
            <a:ext cx="90495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accent2"/>
                </a:solidFill>
              </a:rPr>
              <a:t>Data Wrangling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400" dirty="0" smtClean="0">
                <a:solidFill>
                  <a:schemeClr val="accent2"/>
                </a:solidFill>
              </a:rPr>
              <a:t>using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accent2"/>
                </a:solidFill>
              </a:rPr>
              <a:t>Programming by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091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Invited Talk @ ECOOP </a:t>
            </a:r>
          </a:p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July 2015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solidFill>
                  <a:schemeClr val="accent2"/>
                </a:solidFill>
                <a:latin typeface="Comic Sans M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0" y="2008799"/>
            <a:ext cx="5803900" cy="453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4358" y="1614797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4827" y="2999790"/>
            <a:ext cx="233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7804" y="2984548"/>
            <a:ext cx="13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522799" y="3230623"/>
            <a:ext cx="1101559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</p:cNvCxnSpPr>
          <p:nvPr/>
        </p:nvCxnSpPr>
        <p:spPr bwMode="auto">
          <a:xfrm flipV="1">
            <a:off x="6478618" y="3230623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40" y="1654503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33430" y="4183233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3275" y="3357700"/>
            <a:ext cx="375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(Example based specification)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4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2"/>
                </a:solidFill>
              </a:rPr>
              <a:t>Conjunction of (input state, output value)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Inductive Spec generalizes Examples in 2 ways.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Generalization 1: </a:t>
            </a:r>
            <a:r>
              <a:rPr lang="en-US" dirty="0" smtClean="0">
                <a:solidFill>
                  <a:schemeClr val="accent2"/>
                </a:solidFill>
              </a:rPr>
              <a:t>Conjunction of (input state, output property)</a:t>
            </a:r>
          </a:p>
          <a:p>
            <a:pPr marL="0" indent="0">
              <a:buNone/>
            </a:pPr>
            <a:r>
              <a:rPr lang="en-US" dirty="0" smtClean="0"/>
              <a:t>Motivation: Output properties are easier to specify intent.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4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68" y="1082388"/>
            <a:ext cx="1553457" cy="23137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0085" y="3793757"/>
            <a:ext cx="6616192" cy="1962690"/>
          </a:xfrm>
        </p:spPr>
        <p:txBody>
          <a:bodyPr/>
          <a:lstStyle/>
          <a:p>
            <a:r>
              <a:rPr lang="en-US" dirty="0" smtClean="0"/>
              <a:t>Elements belonging to 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  <a:endParaRPr lang="en-US" dirty="0"/>
          </a:p>
          <a:p>
            <a:r>
              <a:rPr lang="en-US" dirty="0"/>
              <a:t>Elements </a:t>
            </a:r>
            <a:r>
              <a:rPr lang="en-US" dirty="0" smtClean="0"/>
              <a:t>not belonging </a:t>
            </a:r>
            <a:r>
              <a:rPr lang="en-US" dirty="0"/>
              <a:t>to the output list</a:t>
            </a:r>
          </a:p>
          <a:p>
            <a:r>
              <a:rPr lang="en-US" dirty="0" smtClean="0"/>
              <a:t>Contiguous subsequence of the output list</a:t>
            </a:r>
          </a:p>
          <a:p>
            <a:r>
              <a:rPr lang="en-US" dirty="0" smtClean="0"/>
              <a:t>Prefix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684" y="1082388"/>
            <a:ext cx="1798284" cy="5775612"/>
            <a:chOff x="82684" y="1082388"/>
            <a:chExt cx="1798284" cy="5775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" y="1082388"/>
              <a:ext cx="1781868" cy="57490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2" y="3129688"/>
              <a:ext cx="1685846" cy="372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805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9187" y="1007084"/>
            <a:ext cx="2293694" cy="5821732"/>
            <a:chOff x="77821" y="987628"/>
            <a:chExt cx="2293694" cy="5821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987628"/>
              <a:ext cx="1962367" cy="57147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8" y="3081048"/>
              <a:ext cx="1685846" cy="37283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1694" y="3092752"/>
              <a:ext cx="459821" cy="3621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917" y="1058513"/>
            <a:ext cx="3228411" cy="25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178995" y="3813244"/>
            <a:ext cx="6849657" cy="2397868"/>
          </a:xfrm>
        </p:spPr>
        <p:txBody>
          <a:bodyPr/>
          <a:lstStyle/>
          <a:p>
            <a:r>
              <a:rPr lang="en-US" dirty="0" smtClean="0"/>
              <a:t>Prefix of the output table (</a:t>
            </a:r>
            <a:r>
              <a:rPr lang="en-US" dirty="0" err="1" smtClean="0"/>
              <a:t>seq</a:t>
            </a:r>
            <a:r>
              <a:rPr lang="en-US" dirty="0" smtClean="0"/>
              <a:t> of records)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do not require explicit (magenta) record boundaries in which case the spec is:</a:t>
            </a:r>
          </a:p>
          <a:p>
            <a:r>
              <a:rPr lang="en-US" dirty="0" smtClean="0"/>
              <a:t>Prefixes of projections of the output 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50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319098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2"/>
                </a:solidFill>
              </a:rPr>
              <a:t>Conjunction of (input state, output state)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Inductive Spec generalizes Examples in 2 ways.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Generalization 1: </a:t>
            </a:r>
            <a:r>
              <a:rPr lang="en-US" dirty="0" smtClean="0">
                <a:solidFill>
                  <a:schemeClr val="accent2"/>
                </a:solidFill>
              </a:rPr>
              <a:t>Conjunction of (input state, output property)</a:t>
            </a:r>
          </a:p>
          <a:p>
            <a:pPr marL="0" indent="0">
              <a:buNone/>
            </a:pPr>
            <a:r>
              <a:rPr lang="en-US" dirty="0" smtClean="0"/>
              <a:t>Motivation: Output properties are easier to specify intent.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Generalization 2: </a:t>
            </a:r>
            <a:r>
              <a:rPr lang="en-US" sz="2350" dirty="0" smtClean="0">
                <a:solidFill>
                  <a:schemeClr val="accent2"/>
                </a:solidFill>
              </a:rPr>
              <a:t>Boolean comb of (input state, output property)</a:t>
            </a:r>
          </a:p>
          <a:p>
            <a:pPr marL="0" indent="0">
              <a:buNone/>
            </a:pPr>
            <a:r>
              <a:rPr lang="en-US" sz="2350" dirty="0" smtClean="0"/>
              <a:t>Motivation: Arises internally as part of problem reduction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2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614797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4" y="2999950"/>
            <a:ext cx="241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999790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 flipV="1">
            <a:off x="2482536" y="3230624"/>
            <a:ext cx="791627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3230623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654503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235" y="4183233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5100366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4612502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301557" y="5795712"/>
            <a:ext cx="8336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909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143000"/>
            <a:ext cx="7971817" cy="5029200"/>
          </a:xfrm>
        </p:spPr>
        <p:txBody>
          <a:bodyPr/>
          <a:lstStyle/>
          <a:p>
            <a:r>
              <a:rPr lang="en-US" dirty="0" smtClean="0"/>
              <a:t>Balanced Expressiveness</a:t>
            </a:r>
          </a:p>
          <a:p>
            <a:pPr lvl="1"/>
            <a:r>
              <a:rPr lang="en-US" dirty="0" smtClean="0"/>
              <a:t>Expressive enough to cover wide range of tasks</a:t>
            </a:r>
          </a:p>
          <a:p>
            <a:pPr lvl="1"/>
            <a:r>
              <a:rPr lang="en-US" dirty="0" smtClean="0"/>
              <a:t>Restricted enough to enable efficient search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Operators should have a small set of inverses</a:t>
            </a:r>
          </a:p>
          <a:p>
            <a:pPr lvl="1"/>
            <a:r>
              <a:rPr lang="en-US" dirty="0" smtClean="0"/>
              <a:t>To enable efficient problem reduction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Natural computation patterns</a:t>
            </a:r>
          </a:p>
          <a:p>
            <a:pPr lvl="1"/>
            <a:r>
              <a:rPr lang="en-US" dirty="0" smtClean="0"/>
              <a:t>Increased user understanding/confidence</a:t>
            </a:r>
          </a:p>
          <a:p>
            <a:pPr lvl="1"/>
            <a:r>
              <a:rPr lang="en-US" dirty="0" smtClean="0"/>
              <a:t>Enables selection between programs, editing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Language (DSL)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28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727" y="1142998"/>
            <a:ext cx="9426101" cy="5432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tasks: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[String s -&gt; Substring]</a:t>
            </a:r>
            <a:r>
              <a:rPr lang="en-US" dirty="0" smtClean="0"/>
              <a:t> (arises in </a:t>
            </a:r>
            <a:r>
              <a:rPr lang="en-US" dirty="0" err="1" smtClean="0"/>
              <a:t>FlashFill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[Long String s -&gt;List </a:t>
            </a:r>
            <a:r>
              <a:rPr lang="en-US" dirty="0">
                <a:solidFill>
                  <a:schemeClr val="accent2"/>
                </a:solidFill>
              </a:rPr>
              <a:t>of S</a:t>
            </a:r>
            <a:r>
              <a:rPr lang="en-US" dirty="0" smtClean="0">
                <a:solidFill>
                  <a:schemeClr val="accent2"/>
                </a:solidFill>
              </a:rPr>
              <a:t>ubstrings]</a:t>
            </a:r>
            <a:r>
              <a:rPr lang="en-US" dirty="0" smtClean="0"/>
              <a:t> (arises in </a:t>
            </a:r>
            <a:r>
              <a:rPr lang="en-US" dirty="0" err="1" smtClean="0"/>
              <a:t>FlashExtract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Regular expression suffices for both, but is not ideal.</a:t>
            </a:r>
          </a:p>
          <a:p>
            <a:r>
              <a:rPr lang="en-US" dirty="0"/>
              <a:t>Difficult to </a:t>
            </a:r>
            <a:r>
              <a:rPr lang="en-US" dirty="0" smtClean="0"/>
              <a:t>synthesize</a:t>
            </a:r>
            <a:endParaRPr lang="en-US" dirty="0"/>
          </a:p>
          <a:p>
            <a:r>
              <a:rPr lang="en-US" dirty="0"/>
              <a:t>Difficult to explain to the user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propose abstractions that involve simpler regexes.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for Substring Extraction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9455" y="977626"/>
            <a:ext cx="9289913" cy="5432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tasks: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[String s -&gt; Substring]</a:t>
            </a:r>
            <a:r>
              <a:rPr lang="en-US" dirty="0"/>
              <a:t> (arises in </a:t>
            </a:r>
            <a:r>
              <a:rPr lang="en-US" dirty="0" err="1"/>
              <a:t>FlashFill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[Long String s -&gt;List of Substrings]</a:t>
            </a:r>
            <a:r>
              <a:rPr lang="en-US" dirty="0"/>
              <a:t> (arises in </a:t>
            </a:r>
            <a:r>
              <a:rPr lang="en-US" dirty="0" err="1"/>
              <a:t>FlashExtract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DSL for Task 1, i.e., </a:t>
            </a:r>
            <a:r>
              <a:rPr lang="en-US" dirty="0" smtClean="0">
                <a:solidFill>
                  <a:schemeClr val="accent2"/>
                </a:solidFill>
              </a:rPr>
              <a:t>[String s -&gt; Substring]</a:t>
            </a:r>
            <a:r>
              <a:rPr lang="en-US" dirty="0" smtClean="0"/>
              <a:t> := </a:t>
            </a:r>
          </a:p>
          <a:p>
            <a:pPr marL="0" indent="0">
              <a:buNone/>
            </a:pPr>
            <a:r>
              <a:rPr lang="en-US" dirty="0" smtClean="0"/>
              <a:t>        let p1 = </a:t>
            </a:r>
            <a:r>
              <a:rPr lang="en-US" dirty="0" smtClean="0">
                <a:solidFill>
                  <a:schemeClr val="accent2"/>
                </a:solidFill>
              </a:rPr>
              <a:t>[s -&gt; index]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in let p2 = </a:t>
            </a:r>
            <a:r>
              <a:rPr lang="en-US" dirty="0" smtClean="0">
                <a:solidFill>
                  <a:schemeClr val="accent2"/>
                </a:solidFill>
              </a:rPr>
              <a:t>[s -&gt; index]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in </a:t>
            </a:r>
            <a:r>
              <a:rPr lang="en-US" dirty="0" err="1" smtClean="0"/>
              <a:t>SubStr</a:t>
            </a:r>
            <a:r>
              <a:rPr lang="en-US" dirty="0" smtClean="0"/>
              <a:t>(s, p1, p2)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DSL for </a:t>
            </a:r>
            <a:r>
              <a:rPr lang="en-US" dirty="0" smtClean="0">
                <a:solidFill>
                  <a:schemeClr val="accent2"/>
                </a:solidFill>
              </a:rPr>
              <a:t>[String s -&gt; index] </a:t>
            </a:r>
            <a:r>
              <a:rPr lang="en-US" dirty="0" smtClean="0"/>
              <a:t>:= Constant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| </a:t>
            </a:r>
            <a:r>
              <a:rPr lang="en-US" dirty="0" err="1" smtClean="0"/>
              <a:t>Pos</a:t>
            </a:r>
            <a:r>
              <a:rPr lang="en-US" dirty="0" smtClean="0"/>
              <a:t>(s, regex1, regex2, 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                    </a:t>
            </a:r>
            <a:r>
              <a:rPr lang="en-US" sz="2000" dirty="0" smtClean="0"/>
              <a:t>// k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position </a:t>
            </a:r>
            <a:r>
              <a:rPr lang="en-US" sz="2000" dirty="0" smtClean="0"/>
              <a:t>in s whose left/right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                                             side matches </a:t>
            </a:r>
            <a:r>
              <a:rPr lang="en-US" sz="2000" dirty="0"/>
              <a:t>with </a:t>
            </a:r>
            <a:r>
              <a:rPr lang="en-US" sz="2000" dirty="0" smtClean="0"/>
              <a:t>regex1/regex2</a:t>
            </a:r>
            <a:endParaRPr lang="en-US" sz="2000" baseline="-25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for Substring Extraction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2201" y="3550596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| </a:t>
            </a:r>
            <a:r>
              <a:rPr lang="en-US" sz="2400" dirty="0" smtClean="0"/>
              <a:t> let </a:t>
            </a:r>
            <a:r>
              <a:rPr lang="en-US" sz="2400" dirty="0"/>
              <a:t>t = Suffix(s,p1) in </a:t>
            </a:r>
            <a:r>
              <a:rPr lang="en-US" sz="2400" dirty="0">
                <a:solidFill>
                  <a:schemeClr val="accent2"/>
                </a:solidFill>
              </a:rPr>
              <a:t>[t -&gt; index</a:t>
            </a:r>
            <a:r>
              <a:rPr lang="en-US" sz="2400" dirty="0" smtClean="0">
                <a:solidFill>
                  <a:schemeClr val="accent2"/>
                </a:solidFill>
              </a:rPr>
              <a:t>]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7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2" y="4369700"/>
            <a:ext cx="3481016" cy="2220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Opportunity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5" y="1826097"/>
            <a:ext cx="2879387" cy="287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2" y="976624"/>
            <a:ext cx="1988090" cy="198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43" y="2840835"/>
            <a:ext cx="1900982" cy="168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8" y="3039581"/>
            <a:ext cx="1479366" cy="1456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721" y="4696200"/>
            <a:ext cx="53209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400" dirty="0" smtClean="0"/>
              <a:t>End Users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(non-programmers with access to computers)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17" y="6402357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Software developer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400" y="1059880"/>
            <a:ext cx="6126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dirty="0" smtClean="0"/>
              <a:t> orders of magnitude more end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Struggle with simple repetitive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Need domain-specific expert systems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82686" y="4031649"/>
            <a:ext cx="381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customer for PL technology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-48640" y="4078509"/>
            <a:ext cx="3638144" cy="27918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5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950" y="1083040"/>
            <a:ext cx="7772400" cy="11371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w = </a:t>
            </a:r>
            <a:r>
              <a:rPr lang="en-US" dirty="0" err="1" smtClean="0"/>
              <a:t>SubStr</a:t>
            </a:r>
            <a:r>
              <a:rPr lang="en-US" dirty="0" smtClean="0"/>
              <a:t>(s, p, p’)</a:t>
            </a:r>
          </a:p>
          <a:p>
            <a:pPr marL="0" indent="0">
              <a:buNone/>
            </a:pPr>
            <a:r>
              <a:rPr lang="en-US" dirty="0" smtClean="0"/>
              <a:t>where p = </a:t>
            </a:r>
            <a:r>
              <a:rPr lang="en-US" dirty="0" err="1" smtClean="0"/>
              <a:t>Pos</a:t>
            </a:r>
            <a:r>
              <a:rPr lang="en-US" dirty="0" smtClean="0"/>
              <a:t>(s, r</a:t>
            </a:r>
            <a:r>
              <a:rPr lang="en-US" baseline="-25000" dirty="0" smtClean="0"/>
              <a:t>1,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, k) and p’ = </a:t>
            </a:r>
            <a:r>
              <a:rPr lang="en-US" dirty="0" err="1" smtClean="0"/>
              <a:t>Pos</a:t>
            </a:r>
            <a:r>
              <a:rPr lang="en-US" dirty="0" smtClean="0"/>
              <a:t>(s, r</a:t>
            </a:r>
            <a:r>
              <a:rPr lang="en-US" baseline="-25000" dirty="0" smtClean="0"/>
              <a:t>1</a:t>
            </a:r>
            <a:r>
              <a:rPr lang="en-US" dirty="0" smtClean="0"/>
              <a:t>’, r</a:t>
            </a:r>
            <a:r>
              <a:rPr lang="en-US" baseline="-25000" dirty="0" smtClean="0"/>
              <a:t>2</a:t>
            </a:r>
            <a:r>
              <a:rPr lang="en-US" dirty="0" smtClean="0"/>
              <a:t>’, k’)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SubStr</a:t>
            </a:r>
            <a:r>
              <a:rPr lang="en-US" dirty="0" smtClean="0"/>
              <a:t> Operator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4794" y="3013024"/>
            <a:ext cx="568127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ight Brace 9"/>
          <p:cNvSpPr/>
          <p:nvPr/>
        </p:nvSpPr>
        <p:spPr bwMode="auto">
          <a:xfrm rot="5400000">
            <a:off x="2934599" y="2128802"/>
            <a:ext cx="534098" cy="3075483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013" y="4352635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78898" y="2937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84023" y="2933735"/>
            <a:ext cx="4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739390" y="2937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4498" y="2983044"/>
            <a:ext cx="44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p’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1233889" y="2348856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1960423" y="2339174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>
            <a:off x="4309372" y="240633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5034659" y="239156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2855482" y="1336459"/>
            <a:ext cx="599896" cy="5681272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2945" y="3708594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029" y="2196492"/>
            <a:ext cx="1415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1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2324" y="2182849"/>
            <a:ext cx="1682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2</a:t>
            </a:r>
            <a:endParaRPr lang="en-US" sz="21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4801806"/>
                <a:ext cx="906238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Two special cases: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1 </a:t>
                </a:r>
                <a:r>
                  <a:rPr lang="en-US" sz="2400" dirty="0" smtClean="0"/>
                  <a:t>= r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’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: This describes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2 </a:t>
                </a:r>
                <a:r>
                  <a:rPr lang="en-US" sz="2400" dirty="0" smtClean="0"/>
                  <a:t>= r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’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: This describes boundaries around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The general case allows for the combination of the two and is thus a very powerful operator!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1806"/>
                <a:ext cx="9062382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009" t="-1909" r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388574" y="2165177"/>
            <a:ext cx="1415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100" dirty="0" smtClean="0">
                <a:solidFill>
                  <a:schemeClr val="accent2"/>
                </a:solidFill>
              </a:rPr>
              <a:t>’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4383" y="2174774"/>
            <a:ext cx="1546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m</a:t>
            </a:r>
            <a:r>
              <a:rPr lang="en-US" sz="1800" dirty="0" smtClean="0">
                <a:solidFill>
                  <a:schemeClr val="accent2"/>
                </a:solidFill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</a:rPr>
              <a:t>r</a:t>
            </a:r>
            <a:r>
              <a:rPr lang="en-US" sz="2100" baseline="-25000" dirty="0">
                <a:solidFill>
                  <a:schemeClr val="accent2"/>
                </a:solidFill>
              </a:rPr>
              <a:t>2</a:t>
            </a:r>
            <a:r>
              <a:rPr lang="en-US" sz="2100" dirty="0" smtClean="0">
                <a:solidFill>
                  <a:schemeClr val="accent2"/>
                </a:solidFill>
              </a:rPr>
              <a:t>’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29" y="1142998"/>
            <a:ext cx="9280185" cy="5432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tasks: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[String s -&gt; Substring]</a:t>
            </a:r>
            <a:r>
              <a:rPr lang="en-US" dirty="0"/>
              <a:t> (arises in </a:t>
            </a:r>
            <a:r>
              <a:rPr lang="en-US" dirty="0" err="1"/>
              <a:t>FlashFill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[Long String s -&gt;List of Substrings]</a:t>
            </a:r>
            <a:r>
              <a:rPr lang="en-US" dirty="0"/>
              <a:t> (arises in </a:t>
            </a:r>
            <a:r>
              <a:rPr lang="en-US" dirty="0" err="1"/>
              <a:t>FlashExtract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DSL for Task 2, i.e., </a:t>
            </a:r>
            <a:r>
              <a:rPr lang="en-US" dirty="0" smtClean="0">
                <a:solidFill>
                  <a:schemeClr val="accent2"/>
                </a:solidFill>
              </a:rPr>
              <a:t>[String s -&gt; List of substrings] </a:t>
            </a:r>
            <a:r>
              <a:rPr lang="en-US" dirty="0" smtClean="0"/>
              <a:t>:=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let L = Filter(Split(s,”\n”), </a:t>
            </a:r>
            <a:r>
              <a:rPr lang="en-US" dirty="0" smtClean="0">
                <a:solidFill>
                  <a:schemeClr val="accent2"/>
                </a:solidFill>
              </a:rPr>
              <a:t>[Line -&gt; 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r>
              <a:rPr lang="en-US" dirty="0" err="1" smtClean="0">
                <a:solidFill>
                  <a:schemeClr val="accent2"/>
                </a:solidFill>
              </a:rPr>
              <a:t>ool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dirty="0" smtClean="0"/>
              <a:t>) in</a:t>
            </a:r>
          </a:p>
          <a:p>
            <a:pPr marL="0" indent="0">
              <a:buNone/>
            </a:pPr>
            <a:r>
              <a:rPr lang="en-US" dirty="0" smtClean="0"/>
              <a:t>	Map(L, </a:t>
            </a:r>
            <a:r>
              <a:rPr lang="en-US" dirty="0" smtClean="0">
                <a:solidFill>
                  <a:schemeClr val="accent2"/>
                </a:solidFill>
              </a:rPr>
              <a:t>[String -&gt; Substring]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DSL for </a:t>
            </a:r>
            <a:r>
              <a:rPr lang="en-US" dirty="0" smtClean="0">
                <a:solidFill>
                  <a:schemeClr val="accent2"/>
                </a:solidFill>
              </a:rPr>
              <a:t>[Line t -&gt; </a:t>
            </a:r>
            <a:r>
              <a:rPr lang="en-US" dirty="0" err="1" smtClean="0">
                <a:solidFill>
                  <a:schemeClr val="accent2"/>
                </a:solidFill>
              </a:rPr>
              <a:t>bool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dirty="0" smtClean="0"/>
              <a:t> := </a:t>
            </a:r>
            <a:r>
              <a:rPr lang="en-US" dirty="0" err="1" smtClean="0"/>
              <a:t>MatchRegex</a:t>
            </a:r>
            <a:r>
              <a:rPr lang="en-US" dirty="0" smtClean="0"/>
              <a:t>(t, regex)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| </a:t>
            </a:r>
            <a:r>
              <a:rPr lang="en-US" dirty="0" err="1" smtClean="0"/>
              <a:t>MatchRegex</a:t>
            </a:r>
            <a:r>
              <a:rPr lang="en-US" dirty="0" smtClean="0"/>
              <a:t>(</a:t>
            </a:r>
            <a:r>
              <a:rPr lang="en-US" dirty="0" err="1" smtClean="0"/>
              <a:t>t.previous</a:t>
            </a:r>
            <a:r>
              <a:rPr lang="en-US" dirty="0" smtClean="0"/>
              <a:t>, regex)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 for Substring Extraction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05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614797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7823" y="2999950"/>
            <a:ext cx="23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999790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 flipV="1">
            <a:off x="2472809" y="3230624"/>
            <a:ext cx="801354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3230623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654503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235" y="4183233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5100366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4612502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4631959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5004846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596" y="5906377"/>
            <a:ext cx="8336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58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143000"/>
                <a:ext cx="8156643" cy="5029200"/>
              </a:xfrm>
            </p:spPr>
            <p:txBody>
              <a:bodyPr/>
              <a:lstStyle/>
              <a:p>
                <a:r>
                  <a:rPr lang="en-US" dirty="0" smtClean="0"/>
                  <a:t>Based on divide-and-conquer 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 problem of “synthesize expr of type e that satisfies spec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” is reduced to simpler problems 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Top-down</a:t>
                </a:r>
              </a:p>
              <a:p>
                <a:pPr lvl="1"/>
                <a:r>
                  <a:rPr lang="en-US" dirty="0" smtClean="0"/>
                  <a:t>As opposed to bottom-up enumerative search.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problem reduction logic is based on the inverse semantics of the operators in e.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143000"/>
                <a:ext cx="8156643" cy="5029200"/>
              </a:xfrm>
              <a:blipFill rotWithShape="0">
                <a:blip r:embed="rId2"/>
                <a:stretch>
                  <a:fillRect l="-1494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1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77628"/>
            <a:ext cx="7772400" cy="13840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DSL </a:t>
            </a:r>
            <a:r>
              <a:rPr lang="en-US" dirty="0"/>
              <a:t>for </a:t>
            </a:r>
            <a:r>
              <a:rPr lang="en-US" dirty="0" smtClean="0">
                <a:solidFill>
                  <a:schemeClr val="accent2"/>
                </a:solidFill>
              </a:rPr>
              <a:t>[String s -&gt; List of substrings]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 let L </a:t>
            </a:r>
            <a:r>
              <a:rPr lang="en-US" dirty="0"/>
              <a:t>= </a:t>
            </a:r>
            <a:r>
              <a:rPr lang="en-US" dirty="0" smtClean="0"/>
              <a:t>Filter(Split(s,”\n”), </a:t>
            </a:r>
            <a:r>
              <a:rPr lang="en-US" dirty="0">
                <a:solidFill>
                  <a:schemeClr val="accent2"/>
                </a:solidFill>
              </a:rPr>
              <a:t>[Line -&gt; </a:t>
            </a:r>
            <a:r>
              <a:rPr lang="en-US" dirty="0" err="1" smtClean="0">
                <a:solidFill>
                  <a:schemeClr val="accent2"/>
                </a:solidFill>
              </a:rPr>
              <a:t>Bool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r>
              <a:rPr lang="en-US" dirty="0" smtClean="0"/>
              <a:t>) 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 Map(L, </a:t>
            </a:r>
            <a:r>
              <a:rPr lang="en-US" dirty="0">
                <a:solidFill>
                  <a:schemeClr val="accent2"/>
                </a:solidFill>
              </a:rPr>
              <a:t>[String </a:t>
            </a:r>
            <a:r>
              <a:rPr lang="en-US" dirty="0" smtClean="0">
                <a:solidFill>
                  <a:schemeClr val="accent2"/>
                </a:solidFill>
              </a:rPr>
              <a:t>-&gt; </a:t>
            </a:r>
            <a:r>
              <a:rPr lang="en-US" dirty="0">
                <a:solidFill>
                  <a:schemeClr val="accent2"/>
                </a:solidFill>
              </a:rPr>
              <a:t>Substring</a:t>
            </a:r>
            <a:r>
              <a:rPr lang="en-US" dirty="0" smtClean="0">
                <a:solidFill>
                  <a:schemeClr val="accent2"/>
                </a:solidFill>
              </a:rPr>
              <a:t>] 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13247" y="3385234"/>
            <a:ext cx="2162476" cy="65331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067462" y="3375510"/>
            <a:ext cx="2162476" cy="6533114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69643" y="3692553"/>
            <a:ext cx="1557317" cy="847404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648052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648052"/>
                  <a:ext cx="321013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40617" y="2555794"/>
            <a:ext cx="37313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-&gt;List of substrings]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6641" y="2516887"/>
            <a:ext cx="271401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[Line -&gt;</a:t>
            </a:r>
            <a:r>
              <a:rPr lang="en-US" dirty="0" err="1" smtClean="0">
                <a:solidFill>
                  <a:schemeClr val="accent2"/>
                </a:solidFill>
              </a:rPr>
              <a:t>Bool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5312" y="2507159"/>
            <a:ext cx="27418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-&gt;Substring]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158269" y="2575250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42743" y="2412211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743" y="2412211"/>
                <a:ext cx="693988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294962" y="2373550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471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7084"/>
            <a:ext cx="7772400" cy="17850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DSL for </a:t>
            </a:r>
            <a:r>
              <a:rPr lang="en-US" dirty="0" smtClean="0">
                <a:solidFill>
                  <a:schemeClr val="accent2"/>
                </a:solidFill>
              </a:rPr>
              <a:t>[String s -&gt; Substring]</a:t>
            </a:r>
            <a:r>
              <a:rPr lang="en-US" dirty="0"/>
              <a:t> </a:t>
            </a:r>
            <a:r>
              <a:rPr lang="en-US" dirty="0" smtClean="0"/>
              <a:t>:=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let </a:t>
            </a:r>
            <a:r>
              <a:rPr lang="en-US" dirty="0"/>
              <a:t>p1 = </a:t>
            </a:r>
            <a:r>
              <a:rPr lang="en-US" dirty="0">
                <a:solidFill>
                  <a:schemeClr val="accent2"/>
                </a:solidFill>
              </a:rPr>
              <a:t>[s -&gt; index</a:t>
            </a:r>
            <a:r>
              <a:rPr lang="en-US" dirty="0" smtClean="0">
                <a:solidFill>
                  <a:schemeClr val="accent2"/>
                </a:solidFill>
              </a:rPr>
              <a:t>] </a:t>
            </a:r>
            <a:r>
              <a:rPr lang="en-US" dirty="0" smtClean="0"/>
              <a:t>in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let </a:t>
            </a:r>
            <a:r>
              <a:rPr lang="en-US" dirty="0"/>
              <a:t>p2 = </a:t>
            </a:r>
            <a:r>
              <a:rPr lang="en-US" dirty="0">
                <a:solidFill>
                  <a:schemeClr val="accent2"/>
                </a:solidFill>
              </a:rPr>
              <a:t>[s -&gt; index]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SubStr</a:t>
            </a:r>
            <a:r>
              <a:rPr lang="en-US" dirty="0" smtClean="0"/>
              <a:t>(s</a:t>
            </a:r>
            <a:r>
              <a:rPr lang="en-US" dirty="0"/>
              <a:t>, p1, p2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4251566" y="4492681"/>
            <a:ext cx="1888978" cy="707886"/>
            <a:chOff x="2966935" y="5226108"/>
            <a:chExt cx="1746115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2966935" y="5226108"/>
              <a:ext cx="17461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/>
                <a:t>Redmond, WA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3029222" y="5457211"/>
              <a:ext cx="0" cy="350196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6942485" y="4492681"/>
            <a:ext cx="1873187" cy="707886"/>
            <a:chOff x="5839028" y="5226108"/>
            <a:chExt cx="1746115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5839028" y="5226108"/>
              <a:ext cx="17461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/>
                <a:t>Redmond, WA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6910147" y="5471850"/>
              <a:ext cx="0" cy="350196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p1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 Index]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  <a:r>
              <a:rPr lang="en-US" dirty="0" smtClean="0">
                <a:solidFill>
                  <a:schemeClr val="accent2"/>
                </a:solidFill>
              </a:rPr>
              <a:t>p2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 Index]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2126" y="3423388"/>
            <a:ext cx="269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Spec for 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[String -&gt; Substring]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563382"/>
            <a:ext cx="1666777" cy="32145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37919" y="4567882"/>
            <a:ext cx="1571017" cy="2777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7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9726" y="2552472"/>
            <a:ext cx="240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 flipV="1">
            <a:off x="2394988" y="2783146"/>
            <a:ext cx="879175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4652888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4165024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4184481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4557368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829" y="5474696"/>
            <a:ext cx="83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algorithm.</a:t>
            </a:r>
          </a:p>
          <a:p>
            <a:r>
              <a:rPr lang="en-US" sz="2400" dirty="0"/>
              <a:t>Challenge </a:t>
            </a:r>
            <a:r>
              <a:rPr lang="en-US" sz="2400" dirty="0" smtClean="0"/>
              <a:t>2: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306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50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90" y="1026266"/>
            <a:ext cx="8677073" cy="568843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099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9900"/>
                </a:solidFill>
              </a:rPr>
              <a:t>Synthesize multiple programs &amp; rank them.</a:t>
            </a: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Basic ranking scheme</a:t>
            </a:r>
          </a:p>
          <a:p>
            <a:r>
              <a:rPr lang="en-US" dirty="0"/>
              <a:t>Define a partial order over program </a:t>
            </a:r>
            <a:r>
              <a:rPr lang="en-US" dirty="0" smtClean="0"/>
              <a:t>expressions.</a:t>
            </a:r>
          </a:p>
          <a:p>
            <a:pPr lvl="1"/>
            <a:r>
              <a:rPr lang="en-US" dirty="0" smtClean="0"/>
              <a:t>Prefer shorter programs.</a:t>
            </a:r>
          </a:p>
          <a:p>
            <a:pPr lvl="1"/>
            <a:r>
              <a:rPr lang="en-US" dirty="0" smtClean="0"/>
              <a:t>Prefer programs with fewer constants.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u="sng" dirty="0"/>
          </a:p>
          <a:p>
            <a:pPr marL="0" indent="0">
              <a:buNone/>
            </a:pPr>
            <a:r>
              <a:rPr lang="en-US" u="sng" dirty="0" smtClean="0"/>
              <a:t>Machine-learning based ranking</a:t>
            </a:r>
          </a:p>
          <a:p>
            <a:r>
              <a:rPr lang="en-US" dirty="0" smtClean="0"/>
              <a:t>Score using a weighted combination of program features.</a:t>
            </a:r>
          </a:p>
          <a:p>
            <a:pPr lvl="1"/>
            <a:r>
              <a:rPr lang="en-US" dirty="0" smtClean="0"/>
              <a:t>Weights are learned using training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45906"/>
            <a:ext cx="86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</a:t>
            </a:r>
            <a:r>
              <a:rPr lang="en-US" dirty="0" smtClean="0">
                <a:solidFill>
                  <a:srgbClr val="C00000"/>
                </a:solidFill>
              </a:rPr>
              <a:t>”; CAV 2015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  Rishabh Singh,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91218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07285" y="304800"/>
            <a:ext cx="9950118" cy="609600"/>
          </a:xfrm>
        </p:spPr>
        <p:txBody>
          <a:bodyPr/>
          <a:lstStyle/>
          <a:p>
            <a:r>
              <a:rPr lang="en-US" sz="2500" dirty="0" smtClean="0"/>
              <a:t>Comparison of Ranking Strategies over </a:t>
            </a:r>
            <a:r>
              <a:rPr lang="en-US" sz="2500" dirty="0" err="1" smtClean="0"/>
              <a:t>FlashFill</a:t>
            </a:r>
            <a:r>
              <a:rPr lang="en-US" sz="2500" dirty="0" smtClean="0"/>
              <a:t> Benchmarks</a:t>
            </a:r>
            <a:endParaRPr lang="en-US" sz="25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23487"/>
              </p:ext>
            </p:extLst>
          </p:nvPr>
        </p:nvGraphicFramePr>
        <p:xfrm>
          <a:off x="1511507" y="4622072"/>
          <a:ext cx="67955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Strategy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Average # of examples required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4.17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1.48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145906"/>
            <a:ext cx="86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</a:t>
            </a:r>
            <a:r>
              <a:rPr lang="en-US" dirty="0" smtClean="0">
                <a:solidFill>
                  <a:srgbClr val="C00000"/>
                </a:solidFill>
              </a:rPr>
              <a:t>”; CAV 2015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  Rishabh Singh, Sumit Gulwani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" y="990648"/>
            <a:ext cx="8138160" cy="342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215" y="1254052"/>
            <a:ext cx="99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65386" y="1263780"/>
            <a:ext cx="1235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19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FlashFill</a:t>
            </a:r>
            <a:r>
              <a:rPr lang="en-US" sz="4000" dirty="0" smtClean="0">
                <a:solidFill>
                  <a:schemeClr val="accent2"/>
                </a:solidFill>
              </a:rPr>
              <a:t> Ranking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 smtClean="0"/>
              <a:t>Excel help forums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9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52" y="2244252"/>
            <a:ext cx="23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610" y="22497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8" idx="1"/>
          </p:cNvCxnSpPr>
          <p:nvPr/>
        </p:nvCxnSpPr>
        <p:spPr bwMode="auto">
          <a:xfrm>
            <a:off x="2521438" y="2475085"/>
            <a:ext cx="752724" cy="54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8" idx="3"/>
            <a:endCxn id="7" idx="1"/>
          </p:cNvCxnSpPr>
          <p:nvPr/>
        </p:nvCxnSpPr>
        <p:spPr bwMode="auto">
          <a:xfrm flipV="1">
            <a:off x="6274339" y="2480545"/>
            <a:ext cx="97627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827639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317451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4234584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3746720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3766177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4080704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443625" y="3552350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394210" y="3165102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274162" y="972758"/>
            <a:ext cx="3000177" cy="30155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1829" y="5221766"/>
            <a:ext cx="833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Challenge 2: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250610" y="1903463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Top-k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19288" y="2251336"/>
            <a:ext cx="34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75854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719" y="4832653"/>
            <a:ext cx="88919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FF9900"/>
                </a:solidFill>
              </a:rPr>
              <a:t>The Inductive Synthesis Problem Definition: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Inductive Spec x DSL x Ranking function -&gt; Top k-Programs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FF9900"/>
                </a:solidFill>
              </a:rPr>
              <a:t>Solution Strategy: </a:t>
            </a:r>
            <a:r>
              <a:rPr lang="en-US" sz="2200" dirty="0" smtClean="0"/>
              <a:t>Divide-and-conquer based on inverse semantics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52" y="2244252"/>
            <a:ext cx="23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610" y="22497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Programs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8" idx="1"/>
          </p:cNvCxnSpPr>
          <p:nvPr/>
        </p:nvCxnSpPr>
        <p:spPr bwMode="auto">
          <a:xfrm>
            <a:off x="2521438" y="2475085"/>
            <a:ext cx="752724" cy="54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8" idx="3"/>
            <a:endCxn id="7" idx="1"/>
          </p:cNvCxnSpPr>
          <p:nvPr/>
        </p:nvCxnSpPr>
        <p:spPr bwMode="auto">
          <a:xfrm flipV="1">
            <a:off x="6274339" y="2480545"/>
            <a:ext cx="97627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827639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317451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4234584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3746720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3766177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4080704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443625" y="3552350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394210" y="3165102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339" y="6116718"/>
            <a:ext cx="904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FlashMeta</a:t>
            </a:r>
            <a:r>
              <a:rPr lang="en-US" i="1" dirty="0" smtClean="0">
                <a:solidFill>
                  <a:srgbClr val="C00000"/>
                </a:solidFill>
              </a:rPr>
              <a:t>: A Framework for Inductive Program Synthesis”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[Submitted to OOPSLA 2015]; Alex Polozov, Sumit Gulwani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74162" y="972758"/>
            <a:ext cx="3000177" cy="30155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0610" y="1903463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Top-k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94948" y="1933570"/>
          <a:ext cx="221790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</a:t>
                      </a:r>
                      <a:r>
                        <a:rPr lang="en-US" baseline="0" dirty="0" err="1" smtClean="0"/>
                        <a:t>Fill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FlashExtractText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FlashRelate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FlashNormalize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FlashExtractWeb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7748" y="304800"/>
            <a:ext cx="10009761" cy="609600"/>
          </a:xfrm>
        </p:spPr>
        <p:txBody>
          <a:bodyPr/>
          <a:lstStyle/>
          <a:p>
            <a:r>
              <a:rPr lang="en-US" sz="2600" dirty="0" smtClean="0"/>
              <a:t>Comparison of </a:t>
            </a:r>
            <a:r>
              <a:rPr lang="en-US" sz="2600" dirty="0" err="1" smtClean="0"/>
              <a:t>FlashMeta</a:t>
            </a:r>
            <a:r>
              <a:rPr lang="en-US" sz="2600" dirty="0" smtClean="0"/>
              <a:t> with hand-tuned implementations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163342" y="1933570"/>
          <a:ext cx="2438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56401" y="1941065"/>
          <a:ext cx="24384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091" y="1300263"/>
            <a:ext cx="179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Lines of Code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043" y="1300261"/>
            <a:ext cx="244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Development time (months)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0" y="4416355"/>
            <a:ext cx="935835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Running time </a:t>
            </a:r>
            <a:r>
              <a:rPr lang="en-US" sz="2400" dirty="0" smtClean="0"/>
              <a:t>of </a:t>
            </a:r>
            <a:r>
              <a:rPr lang="en-US" sz="2400" dirty="0" err="1" smtClean="0"/>
              <a:t>FlashMeta</a:t>
            </a:r>
            <a:r>
              <a:rPr lang="en-US" sz="2400" dirty="0" smtClean="0"/>
              <a:t> implementations vary between 0.5-3x of the corresponding original implementation.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Faster because of some free optimizations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Slower because of larger feature sets &amp; a generalized framework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339" y="6116718"/>
            <a:ext cx="904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FlashMeta</a:t>
            </a:r>
            <a:r>
              <a:rPr lang="en-US" i="1" dirty="0" smtClean="0">
                <a:solidFill>
                  <a:srgbClr val="C00000"/>
                </a:solidFill>
              </a:rPr>
              <a:t>: A Framework for Inductive Program Synthesis”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[Submitted to OOPSLA 2015];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377542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52" y="2244252"/>
            <a:ext cx="23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Inductive Spec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610" y="2064889"/>
            <a:ext cx="165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Top-k Programs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8" idx="1"/>
          </p:cNvCxnSpPr>
          <p:nvPr/>
        </p:nvCxnSpPr>
        <p:spPr bwMode="auto">
          <a:xfrm>
            <a:off x="2521438" y="2475085"/>
            <a:ext cx="752724" cy="54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8" idx="3"/>
            <a:endCxn id="7" idx="1"/>
          </p:cNvCxnSpPr>
          <p:nvPr/>
        </p:nvCxnSpPr>
        <p:spPr bwMode="auto">
          <a:xfrm flipV="1">
            <a:off x="6274339" y="2480388"/>
            <a:ext cx="976271" cy="1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827639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317451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545" y="4234584"/>
            <a:ext cx="80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DSL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864404" y="3746720"/>
            <a:ext cx="0" cy="4093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783372" y="3766177"/>
            <a:ext cx="0" cy="4052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503904" y="4080704"/>
            <a:ext cx="39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Inverse semantics of operators for problem reduction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443625" y="3552350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394210" y="3165102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274162" y="972758"/>
            <a:ext cx="3000177" cy="30155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1829" y="5221766"/>
            <a:ext cx="833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Challenge 1: </a:t>
            </a:r>
            <a:r>
              <a:rPr lang="en-US" sz="2400" dirty="0"/>
              <a:t>Designing </a:t>
            </a:r>
            <a:r>
              <a:rPr lang="en-US" sz="2400" dirty="0" smtClean="0"/>
              <a:t>efficient </a:t>
            </a:r>
            <a:r>
              <a:rPr lang="en-US" sz="2400" dirty="0"/>
              <a:t>search </a:t>
            </a:r>
            <a:r>
              <a:rPr lang="en-US" sz="2400" dirty="0" smtClean="0"/>
              <a:t>algorithm.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Challenge 2: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95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“It's </a:t>
            </a:r>
            <a:r>
              <a:rPr lang="en-US" dirty="0"/>
              <a:t>a great concept, but it can also lead to lots of bad data. </a:t>
            </a:r>
            <a:r>
              <a:rPr lang="en-US" dirty="0" smtClean="0"/>
              <a:t>I </a:t>
            </a:r>
            <a:r>
              <a:rPr lang="en-US" dirty="0"/>
              <a:t>think many users will look at a few "flash filled" cells, </a:t>
            </a:r>
            <a:r>
              <a:rPr lang="en-US" dirty="0" smtClean="0"/>
              <a:t>and just </a:t>
            </a:r>
            <a:r>
              <a:rPr lang="en-US" dirty="0"/>
              <a:t>assume that it </a:t>
            </a:r>
            <a:r>
              <a:rPr lang="en-US" dirty="0" smtClean="0"/>
              <a:t>worked. … Be </a:t>
            </a:r>
            <a:r>
              <a:rPr lang="en-US" dirty="0"/>
              <a:t>very </a:t>
            </a:r>
            <a:r>
              <a:rPr lang="en-US" dirty="0" smtClean="0"/>
              <a:t>careful.”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better User </a:t>
            </a:r>
            <a:r>
              <a:rPr lang="en-US" dirty="0"/>
              <a:t>I</a:t>
            </a:r>
            <a:r>
              <a:rPr lang="en-US" dirty="0" smtClean="0"/>
              <a:t>nteraction Model!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“most of the extracted data will be fine. But there might be exceptions that you don't notice unless you examine the results very carefully.”</a:t>
            </a:r>
            <a:endParaRPr lang="en-US" kern="0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6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Make it easy to inspect output correctness</a:t>
            </a:r>
          </a:p>
          <a:p>
            <a:pPr lvl="1"/>
            <a:r>
              <a:rPr lang="en-US" dirty="0" smtClean="0"/>
              <a:t>User can accordingly provide more examples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 programs</a:t>
            </a:r>
          </a:p>
          <a:p>
            <a:pPr lvl="1"/>
            <a:r>
              <a:rPr lang="en-US" dirty="0"/>
              <a:t>in any desired </a:t>
            </a:r>
            <a:r>
              <a:rPr lang="en-US" dirty="0" smtClean="0"/>
              <a:t>programming language; in English</a:t>
            </a:r>
          </a:p>
          <a:p>
            <a:pPr lvl="1"/>
            <a:r>
              <a:rPr lang="en-US" dirty="0" smtClean="0"/>
              <a:t>Enable effective navigation between programs</a:t>
            </a:r>
          </a:p>
          <a:p>
            <a:endParaRPr lang="en-US" dirty="0" smtClean="0"/>
          </a:p>
          <a:p>
            <a:r>
              <a:rPr lang="en-US" dirty="0" smtClean="0"/>
              <a:t>Computer initiated interactivity (Active learning)</a:t>
            </a:r>
          </a:p>
          <a:p>
            <a:pPr lvl="1"/>
            <a:r>
              <a:rPr lang="en-US" dirty="0" smtClean="0"/>
              <a:t>Highlight less confident entries in the output.</a:t>
            </a:r>
          </a:p>
          <a:p>
            <a:pPr lvl="1"/>
            <a:r>
              <a:rPr lang="en-US" dirty="0" smtClean="0"/>
              <a:t>Ask directed questions based on </a:t>
            </a:r>
            <a:r>
              <a:rPr lang="en-US" i="1" dirty="0" smtClean="0"/>
              <a:t>distinguishing inputs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/>
              <a:t>User Interaction Models for Ambiguity Resolution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6699" y="6143374"/>
            <a:ext cx="94844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User 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Interaction Models for Disambiguation in Programming by </a:t>
            </a:r>
            <a:r>
              <a:rPr lang="en-US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Example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[Submitted to UIST 2015] Mayer, Soares, Grechkin, Le, Marron, Polozov, Singh, Zorn, Gulwani</a:t>
            </a:r>
            <a:endParaRPr lang="en-US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00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(User Interaction Models)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0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8" y="1031508"/>
            <a:ext cx="9360254" cy="57384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Extraction</a:t>
            </a:r>
          </a:p>
          <a:p>
            <a:r>
              <a:rPr lang="en-US" sz="2000" dirty="0" err="1" smtClean="0"/>
              <a:t>FlashExtract</a:t>
            </a:r>
            <a:r>
              <a:rPr lang="en-US" sz="2000" dirty="0" smtClean="0"/>
              <a:t>: </a:t>
            </a:r>
            <a:r>
              <a:rPr lang="en-US" sz="2000" dirty="0"/>
              <a:t>E</a:t>
            </a:r>
            <a:r>
              <a:rPr lang="en-US" sz="2000" dirty="0" smtClean="0"/>
              <a:t>xtract data from text files, web pages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2014; </a:t>
            </a:r>
            <a:r>
              <a:rPr lang="en-US" sz="1800" dirty="0" err="1" smtClean="0">
                <a:solidFill>
                  <a:srgbClr val="C00000"/>
                </a:solidFill>
              </a:rPr>
              <a:t>Powershell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convertFrom</a:t>
            </a:r>
            <a:r>
              <a:rPr lang="en-US" sz="1800" dirty="0" smtClean="0">
                <a:solidFill>
                  <a:srgbClr val="C00000"/>
                </a:solidFill>
              </a:rPr>
              <a:t>-string cmdlet]</a:t>
            </a:r>
          </a:p>
          <a:p>
            <a:r>
              <a:rPr lang="en-US" sz="2000" dirty="0" err="1"/>
              <a:t>FlashRelate</a:t>
            </a:r>
            <a:r>
              <a:rPr lang="en-US" sz="2000" dirty="0"/>
              <a:t>: Extract data from </a:t>
            </a:r>
            <a:r>
              <a:rPr lang="en-US" sz="2000" dirty="0" smtClean="0"/>
              <a:t>spreadsheets </a:t>
            </a:r>
            <a:r>
              <a:rPr lang="en-US" sz="1800" dirty="0">
                <a:solidFill>
                  <a:srgbClr val="C00000"/>
                </a:solidFill>
              </a:rPr>
              <a:t>[PLDI </a:t>
            </a:r>
            <a:r>
              <a:rPr lang="en-US" sz="1800" dirty="0" smtClean="0">
                <a:solidFill>
                  <a:srgbClr val="C00000"/>
                </a:solidFill>
              </a:rPr>
              <a:t>2015]</a:t>
            </a:r>
            <a:endParaRPr lang="en-US" sz="18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u="sng" dirty="0" smtClean="0"/>
              <a:t>Transformation</a:t>
            </a:r>
          </a:p>
          <a:p>
            <a:r>
              <a:rPr lang="en-US" sz="2000" dirty="0" smtClean="0"/>
              <a:t>Flash Fill: Excel feature for Syntactic String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POPL 2011]</a:t>
            </a:r>
          </a:p>
          <a:p>
            <a:r>
              <a:rPr lang="en-US" sz="2000" dirty="0" smtClean="0"/>
              <a:t>Semantic String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VLDB 2012]</a:t>
            </a:r>
          </a:p>
          <a:p>
            <a:r>
              <a:rPr lang="en-US" sz="2000" dirty="0" smtClean="0"/>
              <a:t>Number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CAV 2013]</a:t>
            </a:r>
          </a:p>
          <a:p>
            <a:r>
              <a:rPr lang="en-US" sz="2000" dirty="0" err="1" smtClean="0"/>
              <a:t>FlashNormalize</a:t>
            </a:r>
            <a:r>
              <a:rPr lang="en-US" sz="2000" dirty="0" smtClean="0"/>
              <a:t>: Text normalization </a:t>
            </a:r>
            <a:r>
              <a:rPr lang="en-US" sz="1800" dirty="0" smtClean="0">
                <a:solidFill>
                  <a:srgbClr val="C00000"/>
                </a:solidFill>
              </a:rPr>
              <a:t>[IJCAI 2015]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000" u="sng" dirty="0" smtClean="0"/>
              <a:t>Querying</a:t>
            </a:r>
            <a:endParaRPr lang="en-US" sz="2000" u="sng" dirty="0"/>
          </a:p>
          <a:p>
            <a:r>
              <a:rPr lang="en-US" sz="2000" dirty="0" err="1" smtClean="0"/>
              <a:t>NLyze</a:t>
            </a:r>
            <a:r>
              <a:rPr lang="en-US" sz="2000" dirty="0" smtClean="0"/>
              <a:t>: an Excel programming-by-natural-</a:t>
            </a:r>
            <a:r>
              <a:rPr lang="en-US" sz="2000" dirty="0" err="1" smtClean="0"/>
              <a:t>lang</a:t>
            </a:r>
            <a:r>
              <a:rPr lang="en-US" sz="2000" dirty="0" smtClean="0"/>
              <a:t> add-in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SIGMOD 2014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000" u="sng" dirty="0" smtClean="0"/>
              <a:t>Formatting</a:t>
            </a:r>
          </a:p>
          <a:p>
            <a:r>
              <a:rPr lang="en-US" sz="2000" dirty="0"/>
              <a:t>Table re-formatting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2011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1800" dirty="0" smtClean="0"/>
          </a:p>
          <a:p>
            <a:r>
              <a:rPr lang="en-US" sz="2000" dirty="0" err="1" smtClean="0"/>
              <a:t>FlashFormat</a:t>
            </a:r>
            <a:r>
              <a:rPr lang="en-US" sz="2000" dirty="0" smtClean="0"/>
              <a:t>: a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add-in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AAAI 2014]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tools for Data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7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FlashRelate</a:t>
            </a:r>
            <a:r>
              <a:rPr lang="en-US" i="1" dirty="0">
                <a:solidFill>
                  <a:srgbClr val="C00000"/>
                </a:solidFill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</a:rPr>
              <a:t>Using </a:t>
            </a:r>
            <a:r>
              <a:rPr lang="en-US" i="1" dirty="0" smtClean="0">
                <a:solidFill>
                  <a:srgbClr val="C00000"/>
                </a:solidFill>
              </a:rPr>
              <a:t>Examples”;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274506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19105" y="1024608"/>
            <a:ext cx="1845878" cy="2245988"/>
            <a:chOff x="5598983" y="1563490"/>
            <a:chExt cx="1845878" cy="22459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983" y="1563490"/>
              <a:ext cx="1845878" cy="184587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61551" y="3409368"/>
              <a:ext cx="920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Vu Le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8240" y="1044018"/>
            <a:ext cx="1723703" cy="2131019"/>
            <a:chOff x="-1305892" y="2200666"/>
            <a:chExt cx="1723703" cy="21310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5892" y="2200666"/>
              <a:ext cx="1723703" cy="17237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1232431" y="3931575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Dan Barowy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56" y="985653"/>
            <a:ext cx="1377215" cy="1377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5220" y="2298294"/>
            <a:ext cx="132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 Hart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56397" y="1028463"/>
            <a:ext cx="2128354" cy="2355539"/>
            <a:chOff x="6804059" y="1063474"/>
            <a:chExt cx="2128354" cy="23555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519" y="1063474"/>
              <a:ext cx="1678629" cy="193123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804059" y="3018903"/>
              <a:ext cx="2128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Maxim Grechkin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09159" y="3476431"/>
            <a:ext cx="178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Polozov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17" y="2838218"/>
            <a:ext cx="1621408" cy="174335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59560" y="1056272"/>
            <a:ext cx="1752854" cy="2025320"/>
            <a:chOff x="3372154" y="3762021"/>
            <a:chExt cx="1752854" cy="20253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54" y="3762021"/>
              <a:ext cx="1717578" cy="168486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548229" y="5387231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Dileep Kini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74166" y="4684781"/>
            <a:ext cx="1940755" cy="2201447"/>
            <a:chOff x="2572369" y="4123534"/>
            <a:chExt cx="1940755" cy="22014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147" y="4123534"/>
              <a:ext cx="1454445" cy="179161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572369" y="5924871"/>
              <a:ext cx="194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Rishabh Singh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72209" y="4563251"/>
            <a:ext cx="1780162" cy="2279355"/>
            <a:chOff x="5779766" y="1052058"/>
            <a:chExt cx="1780162" cy="227935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3" y="1052058"/>
              <a:ext cx="1460612" cy="182719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779766" y="2931303"/>
              <a:ext cx="178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Mikael Mayer</a:t>
              </a:r>
              <a:endParaRPr lang="en-US" dirty="0"/>
            </a:p>
          </p:txBody>
        </p:sp>
      </p:grpSp>
      <p:pic>
        <p:nvPicPr>
          <p:cNvPr id="42" name="Content Placeholder 4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8" y="4581874"/>
            <a:ext cx="1286286" cy="1904244"/>
          </a:xfrm>
        </p:spPr>
      </p:pic>
      <p:grpSp>
        <p:nvGrpSpPr>
          <p:cNvPr id="43" name="Group 42"/>
          <p:cNvGrpSpPr/>
          <p:nvPr/>
        </p:nvGrpSpPr>
        <p:grpSpPr>
          <a:xfrm>
            <a:off x="-45969" y="4511132"/>
            <a:ext cx="1849358" cy="2331474"/>
            <a:chOff x="2023760" y="2318375"/>
            <a:chExt cx="1849358" cy="23314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77" y="2318375"/>
              <a:ext cx="1333728" cy="2000592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023760" y="4249739"/>
              <a:ext cx="1849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 Marron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748840" y="6469327"/>
            <a:ext cx="203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Gustavo Soares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72977" y="4440424"/>
            <a:ext cx="1337332" cy="2406892"/>
            <a:chOff x="1106273" y="2928344"/>
            <a:chExt cx="1337332" cy="2406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73" y="2928344"/>
              <a:ext cx="1337332" cy="200678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6749" y="4935126"/>
              <a:ext cx="1276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Ben Zorn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880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help-forum interaction</a:t>
            </a:r>
            <a:endParaRPr lang="en-US" dirty="0"/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300_w5_aniSh_c1_b </a:t>
            </a:r>
            <a:r>
              <a:rPr lang="en-US" sz="2400" dirty="0" smtClean="0">
                <a:sym typeface="Wingdings" panose="05000000000000000000" pitchFamily="2" charset="2"/>
              </a:rPr>
              <a:t> w5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=MID(B1,5,2)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300_w30_aniSh_c1_b </a:t>
            </a:r>
            <a:r>
              <a:rPr lang="en-US" sz="2400" dirty="0" smtClean="0">
                <a:sym typeface="Wingdings" panose="05000000000000000000" pitchFamily="2" charset="2"/>
              </a:rPr>
              <a:t> w30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=MID(B1,FIND(“_”,$B:$B)+1, FIND(“_”,REPLACE($B:$B,1,FIND(“_”,$B:$B),””))-1)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3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143000"/>
            <a:ext cx="8647888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Other application domains (E.g., robotics).</a:t>
            </a:r>
          </a:p>
          <a:p>
            <a:endParaRPr lang="en-US" dirty="0"/>
          </a:p>
          <a:p>
            <a:r>
              <a:rPr lang="en-US" dirty="0" smtClean="0"/>
              <a:t>Integration with existing programming environments.</a:t>
            </a:r>
          </a:p>
          <a:p>
            <a:endParaRPr lang="en-US" dirty="0"/>
          </a:p>
          <a:p>
            <a:r>
              <a:rPr lang="en-US" dirty="0"/>
              <a:t>Multi-modal intent specification using combination of </a:t>
            </a:r>
            <a:r>
              <a:rPr lang="en-US" dirty="0" smtClean="0"/>
              <a:t>Examples </a:t>
            </a:r>
            <a:r>
              <a:rPr lang="en-US" dirty="0"/>
              <a:t>and NL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0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44" y="3162490"/>
            <a:ext cx="3851910" cy="385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76" y="1021401"/>
            <a:ext cx="7772400" cy="5165389"/>
          </a:xfrm>
        </p:spPr>
        <p:txBody>
          <a:bodyPr/>
          <a:lstStyle/>
          <a:p>
            <a:r>
              <a:rPr lang="en-US" dirty="0" smtClean="0"/>
              <a:t>Data manipulation is challenging!</a:t>
            </a:r>
          </a:p>
          <a:p>
            <a:pPr lvl="1"/>
            <a:r>
              <a:rPr lang="en-US" dirty="0" smtClean="0"/>
              <a:t>Data scientists spend 80% time cleaning data.</a:t>
            </a:r>
          </a:p>
          <a:p>
            <a:pPr lvl="1"/>
            <a:r>
              <a:rPr lang="en-US" dirty="0" smtClean="0"/>
              <a:t>99% of end users are non-programmers.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PBE can enable easy and fast data wrangling!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Cross-disciplinary inspiration</a:t>
            </a:r>
          </a:p>
          <a:p>
            <a:pPr lvl="1"/>
            <a:r>
              <a:rPr lang="en-US" dirty="0" smtClean="0"/>
              <a:t>Theory/Logical Reasoning (Search </a:t>
            </a:r>
            <a:r>
              <a:rPr lang="en-US" dirty="0" err="1" smtClean="0"/>
              <a:t>algo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Language Design (DSL)</a:t>
            </a:r>
          </a:p>
          <a:p>
            <a:pPr lvl="1"/>
            <a:r>
              <a:rPr lang="en-US" dirty="0" smtClean="0"/>
              <a:t>Machine Learning (Ranking)</a:t>
            </a:r>
          </a:p>
          <a:p>
            <a:pPr lvl="1"/>
            <a:r>
              <a:rPr lang="en-US" dirty="0" smtClean="0"/>
              <a:t>HCI (User </a:t>
            </a:r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/>
              <a:t>m</a:t>
            </a:r>
            <a:r>
              <a:rPr lang="en-US" dirty="0" smtClean="0"/>
              <a:t>odels)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Data Manipulation using Programming-by-Examples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 bwMode="auto">
          <a:xfrm>
            <a:off x="6653719" y="1120884"/>
            <a:ext cx="2490281" cy="1988106"/>
          </a:xfrm>
          <a:prstGeom prst="irregularSeal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We are hiring!</a:t>
            </a:r>
          </a:p>
        </p:txBody>
      </p:sp>
    </p:spTree>
    <p:extLst>
      <p:ext uri="{BB962C8B-B14F-4D97-AF65-F5344CB8AC3E}">
        <p14:creationId xmlns:p14="http://schemas.microsoft.com/office/powerpoint/2010/main" val="690602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Fill (Excel 2013 feature) 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</a:rPr>
              <a:t> 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766050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730" y="1143000"/>
            <a:ext cx="9581747" cy="5029200"/>
          </a:xfrm>
        </p:spPr>
        <p:txBody>
          <a:bodyPr/>
          <a:lstStyle/>
          <a:p>
            <a:r>
              <a:rPr lang="en-US" dirty="0" smtClean="0"/>
              <a:t>Data locked up in silos in various formats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Great flexibility in organizing (hierarchical) data for viewing</a:t>
            </a:r>
            <a:r>
              <a:rPr lang="en-US" dirty="0"/>
              <a:t> </a:t>
            </a:r>
            <a:r>
              <a:rPr lang="en-US" dirty="0" smtClean="0"/>
              <a:t>but challenging to manipulate and reason about the data.</a:t>
            </a:r>
          </a:p>
          <a:p>
            <a:pPr lvl="1"/>
            <a:endParaRPr lang="en-US" sz="1500" dirty="0"/>
          </a:p>
          <a:p>
            <a:r>
              <a:rPr lang="en-US" dirty="0" smtClean="0"/>
              <a:t>A typical data wrangling workflow might involve:</a:t>
            </a:r>
          </a:p>
          <a:p>
            <a:pPr lvl="1"/>
            <a:r>
              <a:rPr lang="en-US" dirty="0" smtClean="0"/>
              <a:t>Extraction, Transformation, Querying, Formatting</a:t>
            </a:r>
          </a:p>
          <a:p>
            <a:pPr lvl="1"/>
            <a:endParaRPr lang="en-US" sz="2000" dirty="0"/>
          </a:p>
          <a:p>
            <a:r>
              <a:rPr lang="en-US" dirty="0" smtClean="0"/>
              <a:t>Data scientists spend 80% of their time wrangling data.</a:t>
            </a:r>
          </a:p>
          <a:p>
            <a:endParaRPr lang="en-US" dirty="0"/>
          </a:p>
          <a:p>
            <a:r>
              <a:rPr lang="en-US" dirty="0" smtClean="0"/>
              <a:t>Programming-by-examples (PBE) can provide an easier and faster data wrangling experience.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Wrangling</a:t>
            </a:r>
            <a:endParaRPr lang="en-US" dirty="0"/>
          </a:p>
        </p:txBody>
      </p:sp>
      <p:pic>
        <p:nvPicPr>
          <p:cNvPr id="5" name="Picture 14" descr="TXT File Icon 512x512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1" y="1749326"/>
            <a:ext cx="1174314" cy="1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://icons.iconarchive.com/icons/deleket/soft-scraps/256/Web-HTM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26" y="1749326"/>
            <a:ext cx="1147606" cy="9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file2cart.com/images/support1/x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09" y="1655946"/>
            <a:ext cx="1031371" cy="10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RacT9p4i6WV9ptugEy1-U0fk0OU16n6m-hHRxiCWRVN2J_w27YJfa0gTT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03" y="1743840"/>
            <a:ext cx="919162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TDJUz-taIMcOOvGRtTsm9ccPVTQTdjb-MEjO5E7GqwEZeK52l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40" y="180449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Q89O-zS2iMFPwuaNNIpjzMgkMSeLR9yyXLJFR0OFt1KrS16j0lG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12" y="176527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3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Class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2421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126307</TotalTime>
  <Words>1795</Words>
  <Application>Microsoft Office PowerPoint</Application>
  <PresentationFormat>On-screen Show (4:3)</PresentationFormat>
  <Paragraphs>443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Times New Roman</vt:lpstr>
      <vt:lpstr>Cambria Math</vt:lpstr>
      <vt:lpstr>Gill Sans MT</vt:lpstr>
      <vt:lpstr>Comic Sans MS</vt:lpstr>
      <vt:lpstr>Arial</vt:lpstr>
      <vt:lpstr>Wingdings</vt:lpstr>
      <vt:lpstr>Segoe UI Light</vt:lpstr>
      <vt:lpstr>Consolas</vt:lpstr>
      <vt:lpstr>Calibri</vt:lpstr>
      <vt:lpstr>Default Design</vt:lpstr>
      <vt:lpstr>2_Default Design</vt:lpstr>
      <vt:lpstr>PowerPoint Presentation</vt:lpstr>
      <vt:lpstr>The New Opportunity</vt:lpstr>
      <vt:lpstr>Excel help forums</vt:lpstr>
      <vt:lpstr>Typical help-forum interaction</vt:lpstr>
      <vt:lpstr>Flash Fill (Excel 2013 feature) demo</vt:lpstr>
      <vt:lpstr>Data Wrangling</vt:lpstr>
      <vt:lpstr>Data Science Class Assignment</vt:lpstr>
      <vt:lpstr>PowerPoint Presentation</vt:lpstr>
      <vt:lpstr>FlashExtract</vt:lpstr>
      <vt:lpstr>FlashExtract</vt:lpstr>
      <vt:lpstr>PBE Architecture</vt:lpstr>
      <vt:lpstr>Inductive Specification</vt:lpstr>
      <vt:lpstr>Output properties</vt:lpstr>
      <vt:lpstr>Output properties</vt:lpstr>
      <vt:lpstr>Inductive Specification</vt:lpstr>
      <vt:lpstr>PBE Architecture</vt:lpstr>
      <vt:lpstr>Domain-specific Language (DSL)</vt:lpstr>
      <vt:lpstr>DSL for Substring Extraction </vt:lpstr>
      <vt:lpstr>DSL for Substring Extraction </vt:lpstr>
      <vt:lpstr>The SubStr Operator</vt:lpstr>
      <vt:lpstr>DSL for Substring Extraction </vt:lpstr>
      <vt:lpstr>PBE Architecture</vt:lpstr>
      <vt:lpstr>Search Algorithm</vt:lpstr>
      <vt:lpstr>Problem Reduction</vt:lpstr>
      <vt:lpstr>Problem Reduction</vt:lpstr>
      <vt:lpstr>PBE Architecture</vt:lpstr>
      <vt:lpstr>Ranking</vt:lpstr>
      <vt:lpstr>Comparison of Ranking Strategies over FlashFill Benchmarks</vt:lpstr>
      <vt:lpstr>PowerPoint Presentation</vt:lpstr>
      <vt:lpstr>PBE Architecture</vt:lpstr>
      <vt:lpstr>PBE Architecture</vt:lpstr>
      <vt:lpstr>Comparison of FlashMeta with hand-tuned implementations</vt:lpstr>
      <vt:lpstr>PBE Architecture</vt:lpstr>
      <vt:lpstr>Need for a better User Interaction Model!</vt:lpstr>
      <vt:lpstr>User Interaction Models for Ambiguity Resolution</vt:lpstr>
      <vt:lpstr>PowerPoint Presentation</vt:lpstr>
      <vt:lpstr>PBE tools for Data Manipulation</vt:lpstr>
      <vt:lpstr>PowerPoint Presentation</vt:lpstr>
      <vt:lpstr>Collaborators</vt:lpstr>
      <vt:lpstr>Other Directions</vt:lpstr>
      <vt:lpstr>Data Manipulation using Programming-by-Examples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6814</cp:revision>
  <cp:lastPrinted>2011-01-25T02:43:07Z</cp:lastPrinted>
  <dcterms:created xsi:type="dcterms:W3CDTF">1601-01-01T00:00:00Z</dcterms:created>
  <dcterms:modified xsi:type="dcterms:W3CDTF">2015-09-27T15:14:15Z</dcterms:modified>
</cp:coreProperties>
</file>