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51" r:id="rId2"/>
  </p:sldMasterIdLst>
  <p:notesMasterIdLst>
    <p:notesMasterId r:id="rId37"/>
  </p:notesMasterIdLst>
  <p:handoutMasterIdLst>
    <p:handoutMasterId r:id="rId38"/>
  </p:handoutMasterIdLst>
  <p:sldIdLst>
    <p:sldId id="976" r:id="rId3"/>
    <p:sldId id="2027" r:id="rId4"/>
    <p:sldId id="2079" r:id="rId5"/>
    <p:sldId id="2080" r:id="rId6"/>
    <p:sldId id="2081" r:id="rId7"/>
    <p:sldId id="2082" r:id="rId8"/>
    <p:sldId id="2083" r:id="rId9"/>
    <p:sldId id="2078" r:id="rId10"/>
    <p:sldId id="2040" r:id="rId11"/>
    <p:sldId id="2064" r:id="rId12"/>
    <p:sldId id="2063" r:id="rId13"/>
    <p:sldId id="2065" r:id="rId14"/>
    <p:sldId id="2090" r:id="rId15"/>
    <p:sldId id="2070" r:id="rId16"/>
    <p:sldId id="2056" r:id="rId17"/>
    <p:sldId id="2058" r:id="rId18"/>
    <p:sldId id="2071" r:id="rId19"/>
    <p:sldId id="2072" r:id="rId20"/>
    <p:sldId id="2050" r:id="rId21"/>
    <p:sldId id="2046" r:id="rId22"/>
    <p:sldId id="2047" r:id="rId23"/>
    <p:sldId id="2048" r:id="rId24"/>
    <p:sldId id="2049" r:id="rId25"/>
    <p:sldId id="2088" r:id="rId26"/>
    <p:sldId id="2041" r:id="rId27"/>
    <p:sldId id="2032" r:id="rId28"/>
    <p:sldId id="2044" r:id="rId29"/>
    <p:sldId id="2038" r:id="rId30"/>
    <p:sldId id="2045" r:id="rId31"/>
    <p:sldId id="2039" r:id="rId32"/>
    <p:sldId id="2092" r:id="rId33"/>
    <p:sldId id="2093" r:id="rId34"/>
    <p:sldId id="2091" r:id="rId35"/>
    <p:sldId id="2085" r:id="rId36"/>
  </p:sldIdLst>
  <p:sldSz cx="9144000" cy="6858000" type="screen4x3"/>
  <p:notesSz cx="7023100" cy="9309100"/>
  <p:custDataLst>
    <p:tags r:id="rId39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CC00CC"/>
    <a:srgbClr val="CC3300"/>
    <a:srgbClr val="FF9900"/>
    <a:srgbClr val="CC6600"/>
    <a:srgbClr val="FF6600"/>
    <a:srgbClr val="FFFF00"/>
    <a:srgbClr val="FF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1180" autoAdjust="0"/>
  </p:normalViewPr>
  <p:slideViewPr>
    <p:cSldViewPr snapToGrid="0">
      <p:cViewPr varScale="1">
        <p:scale>
          <a:sx n="79" d="100"/>
          <a:sy n="79" d="100"/>
        </p:scale>
        <p:origin x="643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976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/15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3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3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83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EFAC48-29CA-4BCB-AAF2-926CEF9FED98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96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02ADDEA-1593-4BF6-82FC-4D1690AE5C33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9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02ADDEA-1593-4BF6-82FC-4D1690AE5C33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3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6/27/2016 3:11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3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14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3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0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15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745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904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9" r:id="rId4"/>
    <p:sldLayoutId id="2147483760" r:id="rId5"/>
    <p:sldLayoutId id="2147483761" r:id="rId6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52.emf"/><Relationship Id="rId5" Type="http://schemas.openxmlformats.org/officeDocument/2006/relationships/image" Target="../media/image30.emf"/><Relationship Id="rId10" Type="http://schemas.openxmlformats.org/officeDocument/2006/relationships/image" Target="../media/image51.emf"/><Relationship Id="rId4" Type="http://schemas.openxmlformats.org/officeDocument/2006/relationships/image" Target="../media/image29.emf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0225" y="5651532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000" kern="0" dirty="0">
                <a:latin typeface="Seoge UI"/>
              </a:rPr>
              <a:t>Sumit Gulwani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61" y="5954285"/>
            <a:ext cx="3233222" cy="11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8095" y="182972"/>
            <a:ext cx="9379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Programming by Examples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900" dirty="0">
                <a:solidFill>
                  <a:srgbClr val="3333FF"/>
                </a:solidFill>
                <a:latin typeface="Bookman Old Style" panose="02050604050505020204" pitchFamily="18" charset="0"/>
              </a:rPr>
              <a:t>Applications, Algorithms &amp; Ambiguity Resolution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692885"/>
            <a:ext cx="3523343" cy="34091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006391" y="2961783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36" y="1674384"/>
            <a:ext cx="3557729" cy="3575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0136" y="5704759"/>
            <a:ext cx="3419237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>
                <a:solidFill>
                  <a:schemeClr val="accent2"/>
                </a:solidFill>
                <a:latin typeface="Seoge UI"/>
              </a:rPr>
              <a:t>Keynote at IJCAR</a:t>
            </a:r>
          </a:p>
          <a:p>
            <a:pPr algn="r">
              <a:spcBef>
                <a:spcPts val="500"/>
              </a:spcBef>
            </a:pPr>
            <a:r>
              <a:rPr lang="en-US" sz="3000" dirty="0">
                <a:solidFill>
                  <a:schemeClr val="accent2"/>
                </a:solidFill>
                <a:latin typeface="Seoge UI"/>
              </a:rPr>
              <a:t>June 2016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r>
              <a:rPr lang="en-US" dirty="0">
                <a:latin typeface="Seoge UI"/>
              </a:rPr>
              <a:t>Balanced Expressiveness</a:t>
            </a:r>
          </a:p>
          <a:p>
            <a:pPr lvl="1"/>
            <a:r>
              <a:rPr lang="en-US" dirty="0">
                <a:latin typeface="Seoge UI"/>
              </a:rPr>
              <a:t>Expressive enough to cover wide range of tasks</a:t>
            </a:r>
          </a:p>
          <a:p>
            <a:pPr lvl="1"/>
            <a:r>
              <a:rPr lang="en-US" dirty="0">
                <a:latin typeface="Seoge UI"/>
              </a:rPr>
              <a:t>Restricted enough to enable efficient search</a:t>
            </a:r>
          </a:p>
          <a:p>
            <a:pPr lvl="2"/>
            <a:r>
              <a:rPr lang="en-US" dirty="0">
                <a:latin typeface="Seoge UI"/>
              </a:rPr>
              <a:t>Restricted set of operators </a:t>
            </a:r>
          </a:p>
          <a:p>
            <a:pPr lvl="3"/>
            <a:r>
              <a:rPr lang="en-US" dirty="0">
                <a:latin typeface="Seoge UI"/>
              </a:rPr>
              <a:t>those with small inverse sets</a:t>
            </a:r>
          </a:p>
          <a:p>
            <a:pPr lvl="2"/>
            <a:r>
              <a:rPr lang="en-US" dirty="0">
                <a:latin typeface="Seoge UI"/>
              </a:rPr>
              <a:t>Restricted syntactic composition of those operators 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Natural computation patterns</a:t>
            </a:r>
          </a:p>
          <a:p>
            <a:pPr lvl="1"/>
            <a:r>
              <a:rPr lang="en-US" dirty="0">
                <a:latin typeface="Seoge UI"/>
              </a:rPr>
              <a:t>Increased user understanding/confidence</a:t>
            </a:r>
          </a:p>
          <a:p>
            <a:pPr lvl="1"/>
            <a:r>
              <a:rPr lang="en-US" dirty="0">
                <a:latin typeface="Seoge UI"/>
              </a:rPr>
              <a:t>Enables selection between programs, editing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Domain-specific Language (DSL)</a:t>
            </a:r>
          </a:p>
        </p:txBody>
      </p:sp>
    </p:spTree>
    <p:extLst>
      <p:ext uri="{BB962C8B-B14F-4D97-AF65-F5344CB8AC3E}">
        <p14:creationId xmlns:p14="http://schemas.microsoft.com/office/powerpoint/2010/main" val="269116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DSL (String Transformations)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1765" dirty="0">
                  <a:solidFill>
                    <a:srgbClr val="0070C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top-level expr </a:t>
                </a:r>
                <a:r>
                  <a:rPr lang="en-US" sz="2206" dirty="0"/>
                  <a:t>T := </a:t>
                </a:r>
                <a:r>
                  <a:rPr lang="en-US" sz="2206" dirty="0">
                    <a:solidFill>
                      <a:srgbClr val="008000"/>
                    </a:solidFill>
                  </a:rPr>
                  <a:t>if-then-else</a:t>
                </a:r>
                <a:r>
                  <a:rPr lang="en-US" sz="2206" dirty="0"/>
                  <a:t>(B,C,T)</a:t>
                </a:r>
              </a:p>
              <a:p>
                <a:r>
                  <a:rPr lang="en-US" sz="2206" dirty="0"/>
                  <a:t>                  |  C</a:t>
                </a:r>
              </a:p>
              <a:p>
                <a:endParaRPr lang="en-US" sz="588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condition-free expr </a:t>
                </a:r>
                <a:r>
                  <a:rPr lang="en-US" sz="2206" dirty="0"/>
                  <a:t>C :=</a:t>
                </a:r>
              </a:p>
              <a:p>
                <a:r>
                  <a:rPr lang="en-US" sz="2206" dirty="0"/>
                  <a:t>                       |  A</a:t>
                </a:r>
              </a:p>
              <a:p>
                <a:endParaRPr lang="en-US" sz="735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atomic expression </a:t>
                </a:r>
                <a:r>
                  <a:rPr lang="en-US" sz="2206" dirty="0"/>
                  <a:t>A :=</a:t>
                </a:r>
              </a:p>
              <a:p>
                <a:r>
                  <a:rPr lang="en-US" sz="2206" dirty="0"/>
                  <a:t>                     | </a:t>
                </a:r>
                <a:r>
                  <a:rPr lang="en-US" sz="2206" dirty="0" err="1">
                    <a:solidFill>
                      <a:srgbClr val="000000"/>
                    </a:solidFill>
                  </a:rPr>
                  <a:t>ConstantString</a:t>
                </a:r>
                <a:endParaRPr lang="en-US" sz="735" dirty="0">
                  <a:solidFill>
                    <a:srgbClr val="107C1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input string </a:t>
                </a:r>
                <a:r>
                  <a:rPr lang="en-US" sz="2206" dirty="0"/>
                  <a:t>X := x</a:t>
                </a:r>
                <a:r>
                  <a:rPr lang="en-US" sz="2206" baseline="-25000" dirty="0"/>
                  <a:t>1</a:t>
                </a:r>
                <a:r>
                  <a:rPr lang="en-US" sz="2206" dirty="0"/>
                  <a:t> | x</a:t>
                </a:r>
                <a:r>
                  <a:rPr lang="en-US" sz="2206" baseline="-25000" dirty="0"/>
                  <a:t>2</a:t>
                </a:r>
                <a:r>
                  <a:rPr lang="en-US" sz="2206" dirty="0"/>
                  <a:t> | … 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5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position expression </a:t>
                </a:r>
                <a:r>
                  <a:rPr lang="en-US" sz="2206" dirty="0"/>
                  <a:t>P := K</a:t>
                </a: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                       </a:t>
                </a:r>
                <a:r>
                  <a:rPr lang="en-US" sz="2206" dirty="0">
                    <a:solidFill>
                      <a:schemeClr val="tx1"/>
                    </a:solidFill>
                  </a:rPr>
                  <a:t>|</a:t>
                </a:r>
                <a:r>
                  <a:rPr lang="en-US" sz="2206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Pos</a:t>
                </a:r>
                <a:r>
                  <a:rPr lang="en-US" sz="2000" dirty="0"/>
                  <a:t>(X,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K)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7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Boolean expression </a:t>
                </a:r>
                <a:r>
                  <a:rPr lang="en-US" sz="2206" dirty="0"/>
                  <a:t>B := …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8850" y="2522455"/>
            <a:ext cx="3417620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>
                <a:solidFill>
                  <a:srgbClr val="008000"/>
                </a:solidFill>
                <a:latin typeface="Consolas" panose="020B0609020204030204" pitchFamily="49" charset="0"/>
              </a:rPr>
              <a:t>Concatenate(A,C)</a:t>
            </a:r>
            <a:endParaRPr lang="en-US" sz="2206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900" y="3476377"/>
            <a:ext cx="296940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 err="1">
                <a:solidFill>
                  <a:srgbClr val="107C10"/>
                </a:solidFill>
                <a:latin typeface="Consolas" panose="020B0609020204030204" pitchFamily="49" charset="0"/>
              </a:rPr>
              <a:t>SubStr</a:t>
            </a:r>
            <a:r>
              <a:rPr lang="en-US" sz="2206" dirty="0">
                <a:solidFill>
                  <a:srgbClr val="107C10"/>
                </a:solidFill>
                <a:latin typeface="Consolas" panose="020B0609020204030204" pitchFamily="49" charset="0"/>
              </a:rPr>
              <a:t>(X,P,P)</a:t>
            </a:r>
            <a:endParaRPr lang="en-US" sz="2206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20" y="5564730"/>
            <a:ext cx="501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K</a:t>
            </a:r>
            <a:r>
              <a:rPr lang="en-US" baseline="30000" dirty="0"/>
              <a:t>th</a:t>
            </a:r>
            <a:r>
              <a:rPr lang="en-US" dirty="0"/>
              <a:t> position in X whose left/right   side matches with R</a:t>
            </a:r>
            <a:r>
              <a:rPr lang="en-US" baseline="-25000" dirty="0"/>
              <a:t>1</a:t>
            </a:r>
            <a:r>
              <a:rPr lang="en-US" dirty="0"/>
              <a:t>/R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5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758465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Seq</a:t>
                </a: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expr </a:t>
                </a:r>
                <a:r>
                  <a:rPr lang="en-US" sz="2200" dirty="0">
                    <a:latin typeface="Consolas" panose="020B0609020204030204" pitchFamily="49" charset="0"/>
                  </a:rPr>
                  <a:t>E :=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Map</a:t>
                </a:r>
                <a:r>
                  <a:rPr lang="en-US" sz="2200" dirty="0">
                    <a:latin typeface="Consolas" panose="020B0609020204030204" pitchFamily="49" charset="0"/>
                  </a:rPr>
                  <a:t>(N,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z: S[z])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	      |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Merge</a:t>
                </a:r>
                <a:r>
                  <a:rPr lang="en-US" sz="2200" dirty="0">
                    <a:latin typeface="Consolas" panose="020B0609020204030204" pitchFamily="49" charset="0"/>
                  </a:rPr>
                  <a:t>(E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1,</a:t>
                </a:r>
                <a:r>
                  <a:rPr lang="en-US" sz="2200" dirty="0">
                    <a:latin typeface="Consolas" panose="020B0609020204030204" pitchFamily="49" charset="0"/>
                  </a:rPr>
                  <a:t> E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2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some lines </a:t>
                </a:r>
                <a:r>
                  <a:rPr lang="en-US" sz="2200" dirty="0">
                    <a:latin typeface="Consolas" panose="020B0609020204030204" pitchFamily="49" charset="0"/>
                  </a:rPr>
                  <a:t>N := </a:t>
                </a:r>
                <a:r>
                  <a:rPr lang="en-US" sz="2200" dirty="0" err="1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FilterByPosition</a:t>
                </a:r>
                <a:r>
                  <a:rPr lang="en-US" sz="2200" dirty="0">
                    <a:latin typeface="Consolas" panose="020B0609020204030204" pitchFamily="49" charset="0"/>
                  </a:rPr>
                  <a:t>(L,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init</a:t>
                </a:r>
                <a:r>
                  <a:rPr lang="en-US" sz="2200" dirty="0">
                    <a:latin typeface="Consolas" panose="020B0609020204030204" pitchFamily="49" charset="0"/>
                  </a:rPr>
                  <a:t>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iter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  |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Filter</a:t>
                </a:r>
                <a:r>
                  <a:rPr lang="en-US" sz="2200" dirty="0">
                    <a:latin typeface="Consolas" panose="020B0609020204030204" pitchFamily="49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z: F)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endParaRPr lang="en-US" sz="5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line filter function </a:t>
                </a:r>
                <a:r>
                  <a:rPr lang="en-US" sz="2200" dirty="0">
                    <a:latin typeface="Consolas" panose="020B0609020204030204" pitchFamily="49" charset="0"/>
                  </a:rPr>
                  <a:t>F    :=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Contains</a:t>
                </a:r>
                <a:r>
                  <a:rPr lang="en-US" sz="2200" dirty="0">
                    <a:latin typeface="Consolas" panose="020B0609020204030204" pitchFamily="49" charset="0"/>
                  </a:rPr>
                  <a:t>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z,r,K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               | </a:t>
                </a:r>
                <a:r>
                  <a:rPr lang="en-US" sz="2200" dirty="0" err="1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startsWith</a:t>
                </a:r>
                <a:r>
                  <a:rPr lang="en-US" sz="2200" dirty="0">
                    <a:latin typeface="Consolas" panose="020B0609020204030204" pitchFamily="49" charset="0"/>
                  </a:rPr>
                  <a:t>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z,r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all lines </a:t>
                </a:r>
                <a:r>
                  <a:rPr lang="en-US" sz="2200" dirty="0">
                    <a:latin typeface="Consolas" panose="020B0609020204030204" pitchFamily="49" charset="0"/>
                  </a:rPr>
                  <a:t>L :=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Split</a:t>
                </a:r>
                <a:r>
                  <a:rPr lang="en-US" sz="2200" dirty="0">
                    <a:latin typeface="Consolas" panose="020B0609020204030204" pitchFamily="49" charset="0"/>
                  </a:rPr>
                  <a:t>(d</a:t>
                </a:r>
                <a:r>
                  <a:rPr lang="en-US" sz="2200" dirty="0">
                    <a:latin typeface="+mj-lt"/>
                  </a:rPr>
                  <a:t>,”</a:t>
                </a:r>
                <a:r>
                  <a:rPr lang="en-US" sz="2200" dirty="0">
                    <a:latin typeface="Consolas" panose="020B0609020204030204" pitchFamily="49" charset="0"/>
                  </a:rPr>
                  <a:t>\n</a:t>
                </a:r>
                <a:r>
                  <a:rPr lang="en-US" sz="2200" dirty="0">
                    <a:latin typeface="+mj-lt"/>
                  </a:rPr>
                  <a:t>”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758465" cy="5764634"/>
              </a:xfr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oge UI"/>
              </a:rPr>
              <a:t>FlashExtract</a:t>
            </a:r>
            <a:r>
              <a:rPr lang="en-US" dirty="0">
                <a:latin typeface="Seoge UI"/>
              </a:rPr>
              <a:t> DSL (Sequence Extraction)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" y="5271682"/>
            <a:ext cx="3591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kern="0" dirty="0" err="1">
                <a:solidFill>
                  <a:srgbClr val="0070C0"/>
                </a:solidFill>
                <a:latin typeface="Consolas" panose="020B0609020204030204" pitchFamily="49" charset="0"/>
              </a:rPr>
              <a:t>substr</a:t>
            </a:r>
            <a:r>
              <a:rPr lang="en-US" sz="2200" kern="0" dirty="0">
                <a:solidFill>
                  <a:srgbClr val="0070C0"/>
                </a:solidFill>
                <a:latin typeface="Consolas" panose="020B0609020204030204" pitchFamily="49" charset="0"/>
              </a:rPr>
              <a:t> expr </a:t>
            </a:r>
            <a:r>
              <a:rPr lang="en-US" sz="2200" kern="0" dirty="0">
                <a:latin typeface="Consolas" panose="020B0609020204030204" pitchFamily="49" charset="0"/>
              </a:rPr>
              <a:t>S[z] :=</a:t>
            </a:r>
            <a:endParaRPr lang="en-US" sz="22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53142" y="3128759"/>
                <a:ext cx="5392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nsolas" panose="020B0609020204030204" pitchFamily="49" charset="0"/>
                  </a:rPr>
                  <a:t>|</a:t>
                </a:r>
                <a:r>
                  <a:rPr lang="en-US" sz="2400" dirty="0"/>
                  <a:t>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Filter</a:t>
                </a:r>
                <a:r>
                  <a:rPr lang="en-US" sz="2200" dirty="0">
                    <a:latin typeface="Consolas" panose="020B0609020204030204" pitchFamily="49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: F[</a:t>
                </a:r>
                <a:r>
                  <a:rPr lang="en-US" sz="2200" dirty="0" err="1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prevLine</a:t>
                </a:r>
                <a:r>
                  <a:rPr lang="en-US" sz="2200" dirty="0">
                    <a:latin typeface="Consolas" panose="020B0609020204030204" pitchFamily="49" charset="0"/>
                  </a:rPr>
                  <a:t>(y)])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42" y="3128759"/>
                <a:ext cx="5392798" cy="461665"/>
              </a:xfrm>
              <a:prstGeom prst="rect">
                <a:avLst/>
              </a:prstGeom>
              <a:blipFill>
                <a:blip r:embed="rId3"/>
                <a:stretch>
                  <a:fillRect l="-1471" t="-39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58775" y="3693291"/>
            <a:ext cx="78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[z]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7121" y="2688144"/>
            <a:ext cx="959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[z])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q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q"/>
              </a:rPr>
              <a:t>FlashExtract</a:t>
            </a:r>
            <a:r>
              <a:rPr lang="en-US" i="1" dirty="0">
                <a:solidFill>
                  <a:srgbClr val="C00000"/>
                </a:solidFill>
                <a:latin typeface="Seq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q"/>
              </a:rPr>
              <a:t>PLDI 2014</a:t>
            </a:r>
            <a:r>
              <a:rPr lang="en-US" i="1" dirty="0">
                <a:solidFill>
                  <a:srgbClr val="C00000"/>
                </a:solidFill>
                <a:latin typeface="Seq"/>
              </a:rPr>
              <a:t>; </a:t>
            </a:r>
            <a:r>
              <a:rPr lang="en-US" dirty="0">
                <a:solidFill>
                  <a:srgbClr val="C00000"/>
                </a:solidFill>
                <a:latin typeface="Seq"/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608630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  [denoted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b="1" dirty="0"/>
              </a:p>
              <a:p>
                <a:pPr marL="0" indent="0">
                  <a:buNone/>
                </a:pPr>
                <a:r>
                  <a:rPr lang="en-US" b="1" dirty="0"/>
                  <a:t>Methodology: </a:t>
                </a:r>
                <a:r>
                  <a:rPr lang="en-US" dirty="0"/>
                  <a:t>Based on </a:t>
                </a:r>
                <a:r>
                  <a:rPr lang="en-US" dirty="0">
                    <a:solidFill>
                      <a:schemeClr val="accent6"/>
                    </a:solidFill>
                  </a:rPr>
                  <a:t>divide-and-conquer </a:t>
                </a:r>
                <a:r>
                  <a:rPr lang="en-US" dirty="0"/>
                  <a:t>style problem decomposition.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sz="60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 is reduced to </a:t>
                </a:r>
                <a:r>
                  <a:rPr lang="en-US" dirty="0">
                    <a:solidFill>
                      <a:srgbClr val="009900"/>
                    </a:solidFill>
                  </a:rPr>
                  <a:t>simpler problems </a:t>
                </a:r>
                <a:r>
                  <a:rPr lang="en-US" dirty="0"/>
                  <a:t>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Top-down (as opposed to bottom-up enumerative search).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>
                <a:blip r:embed="rId2"/>
                <a:stretch>
                  <a:fillRect l="-1428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FlashMeta</a:t>
            </a:r>
            <a:r>
              <a:rPr lang="en-US" i="1" dirty="0">
                <a:solidFill>
                  <a:srgbClr val="C00000"/>
                </a:solidFill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6029702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787" y="4461923"/>
                <a:ext cx="6780620" cy="119957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Seoge UI"/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eoge UI"/>
                  </a:rPr>
                  <a:t>be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787" y="4461923"/>
                <a:ext cx="6780620" cy="1199576"/>
              </a:xfrm>
              <a:blipFill>
                <a:blip r:embed="rId3"/>
                <a:stretch>
                  <a:fillRect l="-1257" t="-35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325" y="163704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25" y="1637040"/>
                <a:ext cx="41656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5699" y="5008674"/>
                <a:ext cx="39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𝑈𝑛𝑖𝑜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9" y="5008674"/>
                <a:ext cx="3953181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8845" y="311099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45" y="3110995"/>
                <a:ext cx="2895600" cy="461665"/>
              </a:xfrm>
              <a:prstGeom prst="rect">
                <a:avLst/>
              </a:prstGeom>
              <a:blipFill>
                <a:blip r:embed="rId6"/>
                <a:stretch>
                  <a:fillRect r="-21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231700" y="1626151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1626151"/>
                <a:ext cx="6408225" cy="593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1793602" y="3101494"/>
                <a:ext cx="5170844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602" y="3101494"/>
                <a:ext cx="5170844" cy="593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7686" y="2650965"/>
            <a:ext cx="355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An alternative strategy: </a:t>
            </a:r>
          </a:p>
        </p:txBody>
      </p:sp>
    </p:spTree>
    <p:extLst>
      <p:ext uri="{BB962C8B-B14F-4D97-AF65-F5344CB8AC3E}">
        <p14:creationId xmlns:p14="http://schemas.microsoft.com/office/powerpoint/2010/main" val="1133706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8" grpId="0"/>
      <p:bldP spid="9" grpId="0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68" y="4770039"/>
                <a:ext cx="740935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" y="4770039"/>
                <a:ext cx="7409357" cy="1938992"/>
              </a:xfrm>
              <a:prstGeom prst="rect">
                <a:avLst/>
              </a:prstGeom>
              <a:blipFill>
                <a:blip r:embed="rId5"/>
                <a:stretch>
                  <a:fillRect l="-741" b="-3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8368" y="2854101"/>
                <a:ext cx="9028652" cy="9688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250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z="2250" kern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5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50" i="1" ker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 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50" i="1" kern="0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err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50" i="1" kern="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250" kern="0" dirty="0"/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Seoge UI"/>
                  </a:rPr>
                  <a:t>denotes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68" y="2854101"/>
                <a:ext cx="9028652" cy="968876"/>
              </a:xfrm>
              <a:prstGeom prst="rect">
                <a:avLst/>
              </a:prstGeom>
              <a:blipFill>
                <a:blip r:embed="rId7"/>
                <a:stretch>
                  <a:fillRect l="-135" b="-6024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9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𝐼𝑓𝑇h𝑒𝑛𝐸𝑙𝑠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blipFill>
                <a:blip r:embed="rId7"/>
                <a:stretch>
                  <a:fillRect b="-17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⊤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⊤,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blipFill>
                <a:blip r:embed="rId8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8434" y="4008119"/>
                <a:ext cx="63231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…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4" y="4008119"/>
                <a:ext cx="6323163" cy="461665"/>
              </a:xfrm>
              <a:prstGeom prst="rect">
                <a:avLst/>
              </a:prstGeom>
              <a:blipFill>
                <a:blip r:embed="rId9"/>
                <a:stretch>
                  <a:fillRect l="-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6239" y="4006129"/>
                <a:ext cx="632316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9" y="4006129"/>
                <a:ext cx="6323163" cy="461665"/>
              </a:xfrm>
              <a:prstGeom prst="rect">
                <a:avLst/>
              </a:prstGeom>
              <a:blipFill>
                <a:blip r:embed="rId10"/>
                <a:stretch>
                  <a:fillRect l="-289" b="-1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6348" y="3984154"/>
                <a:ext cx="16793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48" y="3984154"/>
                <a:ext cx="1679330" cy="461665"/>
              </a:xfrm>
              <a:prstGeom prst="rect">
                <a:avLst/>
              </a:prstGeom>
              <a:blipFill>
                <a:blip r:embed="rId11"/>
                <a:stretch>
                  <a:fillRect l="-3273" r="-20727" b="-18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4057" y="4515494"/>
            <a:ext cx="797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notion of inverse set (and corresponding reduction rule) can be generalized to the conditional setting.</a:t>
            </a:r>
          </a:p>
        </p:txBody>
      </p:sp>
    </p:spTree>
    <p:extLst>
      <p:ext uri="{BB962C8B-B14F-4D97-AF65-F5344CB8AC3E}">
        <p14:creationId xmlns:p14="http://schemas.microsoft.com/office/powerpoint/2010/main" val="402133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  <p:bldP spid="11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5915" y="1143000"/>
                <a:ext cx="9066179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User specification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Examples: </a:t>
                </a:r>
                <a:r>
                  <a:rPr lang="en-US" dirty="0">
                    <a:latin typeface="Seoge UI"/>
                  </a:rPr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Seoge UI"/>
                  </a:rPr>
                  <a:t>output value)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Inductive Spec: </a:t>
                </a:r>
                <a:r>
                  <a:rPr lang="en-US" dirty="0">
                    <a:latin typeface="Seoge UI"/>
                  </a:rPr>
                  <a:t>Conjunction of (input state, output property)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Search methodology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Inverse sets</a:t>
                </a:r>
                <a:r>
                  <a:rPr lang="en-US" dirty="0">
                    <a:latin typeface="Seoge UI"/>
                  </a:rPr>
                  <a:t>: Back-propagation of values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Witness functions</a:t>
                </a:r>
                <a:r>
                  <a:rPr lang="en-US" dirty="0">
                    <a:latin typeface="Seoge UI"/>
                  </a:rPr>
                  <a:t>: Back-propagation of properties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915" y="1143000"/>
                <a:ext cx="9066179" cy="5029200"/>
              </a:xfrm>
              <a:blipFill>
                <a:blip r:embed="rId2"/>
                <a:stretch>
                  <a:fillRect l="-1076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879" y="304800"/>
            <a:ext cx="8215009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Generalizing output values to output properties</a:t>
            </a:r>
          </a:p>
        </p:txBody>
      </p:sp>
    </p:spTree>
    <p:extLst>
      <p:ext uri="{BB962C8B-B14F-4D97-AF65-F5344CB8AC3E}">
        <p14:creationId xmlns:p14="http://schemas.microsoft.com/office/powerpoint/2010/main" val="23573238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12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66" y="2643487"/>
            <a:ext cx="193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0362" y="2782447"/>
            <a:ext cx="188729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1083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4986504" y="3090224"/>
            <a:ext cx="353858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0940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704837" y="4117343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3499692" y="4108870"/>
            <a:ext cx="0" cy="63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39708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7295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193900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2291" y="2780753"/>
            <a:ext cx="235542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</p:spTree>
    <p:extLst>
      <p:ext uri="{BB962C8B-B14F-4D97-AF65-F5344CB8AC3E}">
        <p14:creationId xmlns:p14="http://schemas.microsoft.com/office/powerpoint/2010/main" val="22360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Motivation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76" y="1108952"/>
            <a:ext cx="2678405" cy="26727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12651" y="4153710"/>
            <a:ext cx="6162472" cy="879199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Seoge UI"/>
              </a:rPr>
              <a:t>99% of computer users cannot program! </a:t>
            </a:r>
          </a:p>
          <a:p>
            <a:pPr marL="0" indent="0">
              <a:buNone/>
            </a:pPr>
            <a:r>
              <a:rPr lang="en-US" sz="2400" dirty="0">
                <a:latin typeface="Seoge UI"/>
              </a:rPr>
              <a:t>They struggle with simple repetitive tasks.</a:t>
            </a:r>
          </a:p>
          <a:p>
            <a:pPr marL="0" indent="0">
              <a:buNone/>
            </a:pPr>
            <a:endParaRPr lang="en-US" sz="2400" dirty="0">
              <a:latin typeface="Seoge UI"/>
            </a:endParaRPr>
          </a:p>
          <a:p>
            <a:pPr marL="0" indent="0">
              <a:buNone/>
            </a:pPr>
            <a:endParaRPr lang="en-US" sz="2400" dirty="0">
              <a:latin typeface="Seoge UI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516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Basic ranking scheme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65980"/>
              </p:ext>
            </p:extLst>
          </p:nvPr>
        </p:nvGraphicFramePr>
        <p:xfrm>
          <a:off x="1979579" y="2680174"/>
          <a:ext cx="39542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 Zorn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oge UI"/>
              </a:rPr>
              <a:t>If (input =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 Singh”</a:t>
            </a:r>
            <a:r>
              <a:rPr lang="en-US" sz="2400" dirty="0">
                <a:latin typeface="Seoge UI"/>
              </a:rPr>
              <a:t>) then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“Rishabh” </a:t>
            </a:r>
            <a:r>
              <a:rPr lang="en-US" sz="2400" dirty="0">
                <a:latin typeface="Seoge UI"/>
              </a:rPr>
              <a:t>else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“Ben”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“Rishabh”</a:t>
            </a:r>
          </a:p>
        </p:txBody>
      </p:sp>
    </p:spTree>
    <p:extLst>
      <p:ext uri="{BB962C8B-B14F-4D97-AF65-F5344CB8AC3E}">
        <p14:creationId xmlns:p14="http://schemas.microsoft.com/office/powerpoint/2010/main" val="201090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81117"/>
              </p:ext>
            </p:extLst>
          </p:nvPr>
        </p:nvGraphicFramePr>
        <p:xfrm>
          <a:off x="813888" y="2491877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Singh,</a:t>
                      </a:r>
                      <a:r>
                        <a:rPr lang="en-US" sz="2400" baseline="0" dirty="0">
                          <a:latin typeface="Seoge UI"/>
                        </a:rPr>
                        <a:t>   Rishabh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</a:t>
                      </a:r>
                      <a:r>
                        <a:rPr lang="en-US" sz="2400" baseline="0" dirty="0">
                          <a:latin typeface="Seoge UI"/>
                        </a:rPr>
                        <a:t> Zorn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Zorn,</a:t>
                      </a:r>
                      <a:r>
                        <a:rPr lang="en-US" sz="2400" baseline="0" dirty="0">
                          <a:latin typeface="Seoge UI"/>
                        </a:rPr>
                        <a:t>   Ben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2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nd</a:t>
            </a:r>
            <a:r>
              <a:rPr lang="en-US" sz="2400" dirty="0">
                <a:latin typeface="Seoge UI"/>
              </a:rPr>
              <a:t> Word 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“,    ‘’ </a:t>
            </a:r>
            <a:r>
              <a:rPr lang="en-US" sz="2400" dirty="0">
                <a:latin typeface="Seoge UI"/>
              </a:rPr>
              <a:t>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“Singh,     Rishabh”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243" y="5146371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Fewer larger constants vs. More smaller constants?</a:t>
            </a:r>
          </a:p>
          <a:p>
            <a:pPr lvl="1"/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Associate numeric weights with constants.</a:t>
            </a:r>
          </a:p>
        </p:txBody>
      </p:sp>
    </p:spTree>
    <p:extLst>
      <p:ext uri="{BB962C8B-B14F-4D97-AF65-F5344CB8AC3E}">
        <p14:creationId xmlns:p14="http://schemas.microsoft.com/office/powerpoint/2010/main" val="345080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80775"/>
            <a:ext cx="916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Same number of same-sized constants?</a:t>
            </a:r>
          </a:p>
          <a:p>
            <a:pPr lvl="0" algn="ctr">
              <a:spcBef>
                <a:spcPts val="0"/>
              </a:spcBef>
            </a:pPr>
            <a:endParaRPr lang="en-US" sz="2400" u="sng" dirty="0">
              <a:solidFill>
                <a:srgbClr val="0066FF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Examine data features (in addition to program features)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11919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Missing page numbers, 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64-67,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the beginning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26884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Machine learning based ranking scheme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9455" y="1022636"/>
            <a:ext cx="7792239" cy="55310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Rank score of a program: </a:t>
            </a:r>
            <a:r>
              <a:rPr lang="en-US" dirty="0">
                <a:solidFill>
                  <a:schemeClr val="accent2"/>
                </a:solidFill>
                <a:latin typeface="Seoge UI"/>
              </a:rPr>
              <a:t>Weighted combination of various features.</a:t>
            </a:r>
          </a:p>
          <a:p>
            <a:r>
              <a:rPr lang="en-US" dirty="0">
                <a:latin typeface="Seoge UI"/>
              </a:rPr>
              <a:t>Weights are learned using machine learning.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Program features</a:t>
            </a:r>
          </a:p>
          <a:p>
            <a:r>
              <a:rPr lang="en-US" sz="2200" dirty="0">
                <a:latin typeface="Seoge UI"/>
              </a:rPr>
              <a:t>Number of constants</a:t>
            </a:r>
          </a:p>
          <a:p>
            <a:r>
              <a:rPr lang="en-US" sz="2200" dirty="0">
                <a:latin typeface="Seoge UI"/>
              </a:rPr>
              <a:t>Size of constants</a:t>
            </a:r>
          </a:p>
          <a:p>
            <a:pPr marL="0" indent="0">
              <a:buNone/>
            </a:pPr>
            <a:endParaRPr lang="en-US" sz="1000" dirty="0">
              <a:solidFill>
                <a:schemeClr val="accent2"/>
              </a:solidFill>
              <a:latin typeface="Seoge U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Features over user data: </a:t>
            </a:r>
            <a:r>
              <a:rPr lang="en-US" sz="2200" dirty="0">
                <a:latin typeface="Seoge UI"/>
              </a:rPr>
              <a:t>Similarity of generated output (or even intermediate values) over various user inputs</a:t>
            </a:r>
          </a:p>
          <a:p>
            <a:r>
              <a:rPr lang="en-US" sz="2200" dirty="0" err="1">
                <a:latin typeface="Seoge UI"/>
              </a:rPr>
              <a:t>IsYear</a:t>
            </a:r>
            <a:r>
              <a:rPr lang="en-US" sz="2200" dirty="0">
                <a:latin typeface="Seoge UI"/>
              </a:rPr>
              <a:t>, Numeric Deviation, Number of characters</a:t>
            </a:r>
          </a:p>
          <a:p>
            <a:r>
              <a:rPr lang="en-US" sz="2200" dirty="0" err="1">
                <a:latin typeface="Seoge UI"/>
              </a:rPr>
              <a:t>IsPersonName</a:t>
            </a:r>
            <a:endParaRPr lang="en-US" sz="2200" dirty="0">
              <a:latin typeface="Seoge UI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790" y="6101081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Predicting a correct program in Programming by Example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[CAV 2015]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9469664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307435"/>
          </a:xfrm>
        </p:spPr>
        <p:txBody>
          <a:bodyPr/>
          <a:lstStyle/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Core Synthesis Architecture</a:t>
            </a:r>
          </a:p>
          <a:p>
            <a:pPr lvl="1"/>
            <a:r>
              <a:rPr lang="en-US" dirty="0">
                <a:latin typeface="Seoge UI"/>
              </a:rPr>
              <a:t>Domain-specific Language</a:t>
            </a:r>
          </a:p>
          <a:p>
            <a:pPr lvl="1"/>
            <a:r>
              <a:rPr lang="en-US" dirty="0">
                <a:latin typeface="Seoge UI"/>
              </a:rPr>
              <a:t>Search methodology</a:t>
            </a:r>
          </a:p>
          <a:p>
            <a:pPr lvl="1"/>
            <a:r>
              <a:rPr lang="en-US" dirty="0">
                <a:latin typeface="Seoge UI"/>
              </a:rPr>
              <a:t>Ranking function</a:t>
            </a:r>
          </a:p>
          <a:p>
            <a:pPr marL="457200" lvl="1" indent="0">
              <a:buNone/>
            </a:pPr>
            <a:endParaRPr lang="en-US" dirty="0">
              <a:latin typeface="Seoge U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Next generation Synthesis</a:t>
            </a:r>
          </a:p>
          <a:p>
            <a:pPr lvl="1"/>
            <a:r>
              <a:rPr lang="en-US" dirty="0">
                <a:latin typeface="Seoge UI"/>
              </a:rPr>
              <a:t>Interactive</a:t>
            </a:r>
          </a:p>
          <a:p>
            <a:pPr lvl="1"/>
            <a:r>
              <a:rPr lang="en-US" dirty="0">
                <a:latin typeface="Seoge UI"/>
              </a:rPr>
              <a:t>Predictive</a:t>
            </a:r>
          </a:p>
          <a:p>
            <a:pPr lvl="1"/>
            <a:r>
              <a:rPr lang="en-US" dirty="0">
                <a:latin typeface="Seoge UI"/>
              </a:rPr>
              <a:t>Adaptive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40707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655128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</a:t>
            </a: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3012219" y="4096561"/>
            <a:ext cx="0" cy="640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119261"/>
            <a:ext cx="0" cy="624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oge UI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860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42" grpId="0"/>
      <p:bldP spid="67" grpId="0"/>
      <p:bldP spid="43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70" y="1091584"/>
            <a:ext cx="2146937" cy="2146937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Interactive Debugging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0367" y="1277945"/>
            <a:ext cx="7612034" cy="2534501"/>
          </a:xfrm>
        </p:spPr>
        <p:txBody>
          <a:bodyPr/>
          <a:lstStyle/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Sampling inputs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Asking questions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Visual explanations of the synthesized program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3314703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Intended programs can sometimes be synthesized from just the input. </a:t>
            </a:r>
          </a:p>
          <a:p>
            <a:pPr lvl="1"/>
            <a:r>
              <a:rPr lang="en-US" dirty="0">
                <a:latin typeface="Seoge UI"/>
              </a:rPr>
              <a:t>Tabular data extraction, Sort, Join </a:t>
            </a:r>
          </a:p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Can save large amount of user effort. </a:t>
            </a:r>
          </a:p>
          <a:p>
            <a:pPr lvl="1"/>
            <a:r>
              <a:rPr lang="en-US" dirty="0">
                <a:latin typeface="Seoge UI"/>
              </a:rPr>
              <a:t>User need not provide examples for each of tens of columns.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Predictive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63" y="1046083"/>
            <a:ext cx="3100719" cy="20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44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3012219" y="4096561"/>
            <a:ext cx="0" cy="640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119261"/>
            <a:ext cx="0" cy="624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39" name="Elbow Connector 38"/>
          <p:cNvCxnSpPr>
            <a:stCxn id="11" idx="2"/>
            <a:endCxn id="14" idx="3"/>
          </p:cNvCxnSpPr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oge UI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oge UI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909" y="2483430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Learn from past interactions </a:t>
            </a:r>
          </a:p>
          <a:p>
            <a:pPr lvl="1"/>
            <a:r>
              <a:rPr lang="en-US" dirty="0">
                <a:latin typeface="Seoge UI"/>
              </a:rPr>
              <a:t>of the same user (personalized experience). </a:t>
            </a:r>
          </a:p>
          <a:p>
            <a:pPr lvl="1"/>
            <a:r>
              <a:rPr lang="en-US" dirty="0">
                <a:latin typeface="Seoge UI"/>
              </a:rPr>
              <a:t>of other users in the enterprise/cloud.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The synthesis sessions now require less interaction.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Adaptive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9" y="1030667"/>
            <a:ext cx="3713251" cy="8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>
                <a:latin typeface="Seoge UI"/>
              </a:rPr>
              <a:t>Spreadsheet help forums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98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3012218" y="4169297"/>
            <a:ext cx="1" cy="567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0006" y="5877457"/>
            <a:ext cx="2260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Interaction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 history</a:t>
            </a:r>
          </a:p>
        </p:txBody>
      </p:sp>
      <p:cxnSp>
        <p:nvCxnSpPr>
          <p:cNvPr id="17" name="Straight Arrow Connector 16"/>
          <p:cNvCxnSpPr>
            <a:stCxn id="32" idx="0"/>
            <a:endCxn id="34" idx="2"/>
          </p:cNvCxnSpPr>
          <p:nvPr/>
        </p:nvCxnSpPr>
        <p:spPr>
          <a:xfrm flipV="1">
            <a:off x="1526571" y="5112702"/>
            <a:ext cx="8127" cy="74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775" y="5860426"/>
            <a:ext cx="12235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Learner</a:t>
            </a:r>
          </a:p>
        </p:txBody>
      </p: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088087"/>
            <a:ext cx="0" cy="655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MingLiU_HKSCS-ExtB" panose="02020500000000000000" pitchFamily="18" charset="-120"/>
              <a:cs typeface="Segoe UI" panose="020B0502040204020203" pitchFamily="34" charset="0"/>
            </a:endParaRPr>
          </a:p>
        </p:txBody>
      </p:sp>
      <p:cxnSp>
        <p:nvCxnSpPr>
          <p:cNvPr id="35" name="Straight Arrow Connector 34"/>
          <p:cNvCxnSpPr>
            <a:stCxn id="32" idx="3"/>
            <a:endCxn id="16" idx="1"/>
          </p:cNvCxnSpPr>
          <p:nvPr/>
        </p:nvCxnSpPr>
        <p:spPr>
          <a:xfrm>
            <a:off x="2138367" y="6060481"/>
            <a:ext cx="491639" cy="16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462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Refined Intent</a:t>
            </a:r>
          </a:p>
        </p:txBody>
      </p:sp>
      <p:cxnSp>
        <p:nvCxnSpPr>
          <p:cNvPr id="39" name="Elbow Connector 38"/>
          <p:cNvCxnSpPr>
            <a:stCxn id="11" idx="2"/>
            <a:endCxn id="14" idx="3"/>
          </p:cNvCxnSpPr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29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83" y="1013015"/>
            <a:ext cx="9267731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https://microsoft.github.io/prose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Efficient implementation of the generic search methodology.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Provides a library of reduction rules.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of synthesis designer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 a DSL and provide reduction rules for new operators.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 ranking strategy.</a:t>
            </a:r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 specify tactics to resolve non-determinism in search.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PROSE Framework</a:t>
            </a:r>
          </a:p>
        </p:txBody>
      </p:sp>
    </p:spTree>
    <p:extLst>
      <p:ext uri="{BB962C8B-B14F-4D97-AF65-F5344CB8AC3E}">
        <p14:creationId xmlns:p14="http://schemas.microsoft.com/office/powerpoint/2010/main" val="361059173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35" y="1013201"/>
            <a:ext cx="1657048" cy="1657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9414" y="2826478"/>
            <a:ext cx="133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oge UI"/>
              </a:rPr>
              <a:t>Vu 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The PROSE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0394" y="2730195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Sumit Gulwani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11" y="987644"/>
            <a:ext cx="1441497" cy="1689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762" y="4792009"/>
            <a:ext cx="1870192" cy="1254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585" y="4443688"/>
            <a:ext cx="1759509" cy="1617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67296" y="2730194"/>
            <a:ext cx="153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Daniel Perelman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096" y="6020065"/>
            <a:ext cx="149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Danny Simmons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82699" y="6001586"/>
            <a:ext cx="134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Adam Smith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60639" y="6040499"/>
            <a:ext cx="1819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Mohammad Raza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7732" y="6034139"/>
            <a:ext cx="14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Abhishek </a:t>
            </a:r>
          </a:p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Udupa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77" y="4416357"/>
            <a:ext cx="1720945" cy="1624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67" y="1073285"/>
            <a:ext cx="1591579" cy="159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1" y="4445541"/>
            <a:ext cx="1594358" cy="1594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" y="1006737"/>
            <a:ext cx="1669976" cy="16699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016" y="2717384"/>
            <a:ext cx="171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Allen Cypher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493" y="1016825"/>
            <a:ext cx="1580385" cy="1693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06" y="4416357"/>
            <a:ext cx="1659770" cy="1641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43644" y="2730194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Ranvijay Kumar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468" y="6020065"/>
            <a:ext cx="162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Alex Polozov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473993" y="3469314"/>
            <a:ext cx="8368452" cy="899279"/>
          </a:xfrm>
          <a:prstGeom prst="irregularSeal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eoge UI"/>
              </a:rPr>
              <a:t>We are hiring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 interns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Seoge UI"/>
              </a:rPr>
              <a:t>/full-time!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226816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111" y="1013481"/>
            <a:ext cx="8532541" cy="5627454"/>
          </a:xfrm>
        </p:spPr>
        <p:txBody>
          <a:bodyPr/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Application to robotics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from usage data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Probabilistic noise handling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40188921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111" y="1091305"/>
            <a:ext cx="8532541" cy="4587728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Killer application: Data wrangling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99% of end users are non-programmers.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cleaning data.</a:t>
            </a:r>
          </a:p>
          <a:p>
            <a:pPr marL="457200" lvl="1" indent="0">
              <a:buNone/>
            </a:pPr>
            <a:endParaRPr lang="en-US" sz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Algorithmic search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Deductive methodology based on back-propagation</a:t>
            </a:r>
          </a:p>
          <a:p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Interactivity</a:t>
            </a:r>
          </a:p>
          <a:p>
            <a:pPr lvl="1"/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0800" y="5770486"/>
            <a:ext cx="9042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900" kern="0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Reference: </a:t>
            </a:r>
            <a:r>
              <a:rPr lang="en-US" sz="19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9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19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9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9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900" kern="0" dirty="0">
                <a:solidFill>
                  <a:srgbClr val="C00000"/>
                </a:solidFill>
                <a:latin typeface="Seoge UI"/>
              </a:rPr>
              <a:t>; IOS Press; 2016</a:t>
            </a:r>
            <a:endParaRPr lang="en-US" sz="19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900" kern="0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</a:p>
        </p:txBody>
      </p:sp>
    </p:spTree>
    <p:extLst>
      <p:ext uri="{BB962C8B-B14F-4D97-AF65-F5344CB8AC3E}">
        <p14:creationId xmlns:p14="http://schemas.microsoft.com/office/powerpoint/2010/main" val="7026371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Typical help-forum interaction</a:t>
            </a:r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og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300_w5_aniSh_c1_b </a:t>
            </a:r>
            <a:r>
              <a:rPr lang="en-US" sz="2400" dirty="0">
                <a:latin typeface="Seoge UI"/>
                <a:sym typeface="Wingdings" panose="05000000000000000000" pitchFamily="2" charset="2"/>
              </a:rPr>
              <a:t> w5</a:t>
            </a:r>
            <a:endParaRPr lang="en-US" sz="2400" dirty="0">
              <a:latin typeface="Seoge U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=MID(B1,5,2)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300_w30_aniSh_c1_b </a:t>
            </a:r>
            <a:r>
              <a:rPr lang="en-US" sz="2400" dirty="0">
                <a:latin typeface="Seoge UI"/>
                <a:sym typeface="Wingdings" panose="05000000000000000000" pitchFamily="2" charset="2"/>
              </a:rPr>
              <a:t> w30</a:t>
            </a:r>
            <a:endParaRPr lang="en-US" sz="2400" dirty="0"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=MID(B1,FIND(“_”,$B:$B)+1, FIND(“_”,REPLACE($B:$B,1,FIND(“_”,$B:$B), “”))-1)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Seoge UI"/>
              </a:rPr>
              <a:t>=MID(B1,5,2)</a:t>
            </a: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51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(Excel 2013 feature) 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oge UI"/>
              </a:rPr>
              <a:t>“Automating string processing in spreadsheets using input-output examples”;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 POPL 2011; Sumit Gulwani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704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Data Science Class Assignment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6663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Ships inside two Microsoft products: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oge UI"/>
              </a:rPr>
              <a:t>FlashExtract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PLDI 2014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;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Vu Le, Sumit Gulwani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67" y="2055155"/>
            <a:ext cx="1115093" cy="122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845" y="2391579"/>
            <a:ext cx="428814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latin typeface="Seoge UI"/>
              </a:rPr>
              <a:t>ConvertFrom</a:t>
            </a:r>
            <a:r>
              <a:rPr lang="en-US" sz="2400" dirty="0">
                <a:latin typeface="Seoge UI"/>
              </a:rPr>
              <a:t>-String cmdlet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845" y="3880747"/>
            <a:ext cx="2335224" cy="8820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oge UI"/>
              </a:rPr>
              <a:t>Custom Log, Custom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36" y="3646110"/>
            <a:ext cx="2878061" cy="115307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err="1">
                <a:latin typeface="Seoge UI"/>
              </a:rPr>
              <a:t>FlashExtract</a:t>
            </a:r>
            <a:r>
              <a:rPr lang="en-US" dirty="0">
                <a:latin typeface="Seoge UI"/>
              </a:rPr>
              <a:t> Demo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8962" y="2330781"/>
            <a:ext cx="180371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solidFill>
                  <a:schemeClr val="accent2"/>
                </a:solidFill>
              </a:rPr>
              <a:t>Powershell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21" y="1009229"/>
            <a:ext cx="2259279" cy="21860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Killer Application: Data Wrangling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01" y="1009327"/>
            <a:ext cx="8852165" cy="977269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47" dirty="0">
                <a:latin typeface="Seoge UI"/>
              </a:rPr>
              <a:t>Data is the new oil. </a:t>
            </a:r>
          </a:p>
          <a:p>
            <a:pPr marL="0" indent="0">
              <a:buNone/>
            </a:pPr>
            <a:r>
              <a:rPr lang="en-US" sz="2647" dirty="0">
                <a:latin typeface="Seoge UI"/>
              </a:rPr>
              <a:t>Data scientists spend 80% time wrangling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920" y="2217713"/>
            <a:ext cx="87288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Seoge UI"/>
              </a:rPr>
              <a:t>Extraction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Seoge UI"/>
              </a:rPr>
              <a:t>FlashExtract:Tabular</a:t>
            </a:r>
            <a:r>
              <a:rPr lang="en-US" sz="2200" dirty="0">
                <a:latin typeface="Seoge UI"/>
              </a:rPr>
              <a:t> data from log files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[PLDI 2014]</a:t>
            </a:r>
            <a:endParaRPr lang="en-US" dirty="0">
              <a:latin typeface="Seoge UI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Tabular data from spreadsheets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[PLDI 2015] </a:t>
            </a:r>
            <a:endParaRPr lang="en-US" dirty="0">
              <a:latin typeface="Seoge UI"/>
            </a:endParaRPr>
          </a:p>
          <a:p>
            <a:pPr>
              <a:spcBef>
                <a:spcPts val="0"/>
              </a:spcBef>
            </a:pPr>
            <a:endParaRPr lang="en-US" sz="1000" dirty="0">
              <a:latin typeface="Seoge U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Seoge UI"/>
              </a:rPr>
              <a:t>Transformation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Seoge UI"/>
              </a:rPr>
              <a:t>FlashFill</a:t>
            </a:r>
            <a:r>
              <a:rPr lang="en-US" sz="2200" dirty="0">
                <a:latin typeface="Seoge UI"/>
              </a:rPr>
              <a:t>: Syntactic String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[POPL 2011]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Semantic String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[VLDB 2012]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Number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[CAV 2013]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Date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[POPL 2016]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Normalization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[IJCAI 2015]</a:t>
            </a:r>
          </a:p>
          <a:p>
            <a:pPr lvl="1">
              <a:spcBef>
                <a:spcPts val="0"/>
              </a:spcBef>
            </a:pPr>
            <a:endParaRPr lang="en-US" sz="1000" dirty="0">
              <a:latin typeface="Seoge U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Seoge UI"/>
              </a:rPr>
              <a:t>Formatting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Seoge UI"/>
              </a:rPr>
              <a:t>FlashRelate</a:t>
            </a:r>
            <a:r>
              <a:rPr lang="en-US" sz="2200" dirty="0">
                <a:latin typeface="Seoge UI"/>
              </a:rPr>
              <a:t>: Table layout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[PLDI 2011]</a:t>
            </a:r>
            <a:endParaRPr lang="en-US" dirty="0">
              <a:latin typeface="Seoge UI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Repetitive editing in </a:t>
            </a:r>
            <a:r>
              <a:rPr lang="en-US" sz="2200" dirty="0" err="1">
                <a:latin typeface="Seoge UI"/>
              </a:rPr>
              <a:t>Powerpoint</a:t>
            </a:r>
            <a:r>
              <a:rPr lang="en-US" sz="2200" dirty="0">
                <a:latin typeface="Seoge UI"/>
              </a:rPr>
              <a:t>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[AAAI 2014]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127666</TotalTime>
  <Words>1644</Words>
  <Application>Microsoft Office PowerPoint</Application>
  <PresentationFormat>On-screen Show (4:3)</PresentationFormat>
  <Paragraphs>502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MingLiU_HKSCS-ExtB</vt:lpstr>
      <vt:lpstr>Arial</vt:lpstr>
      <vt:lpstr>Bookman Old Style</vt:lpstr>
      <vt:lpstr>Calibri</vt:lpstr>
      <vt:lpstr>Cambria Math</vt:lpstr>
      <vt:lpstr>Comic Sans MS</vt:lpstr>
      <vt:lpstr>Consolas</vt:lpstr>
      <vt:lpstr>Gill Sans MT</vt:lpstr>
      <vt:lpstr>Segoe UI</vt:lpstr>
      <vt:lpstr>Segoe UI Light</vt:lpstr>
      <vt:lpstr>Segoe UI Semilight</vt:lpstr>
      <vt:lpstr>Seoge UI</vt:lpstr>
      <vt:lpstr>Seq</vt:lpstr>
      <vt:lpstr>Times New Roman</vt:lpstr>
      <vt:lpstr>Wingdings</vt:lpstr>
      <vt:lpstr>Default Design</vt:lpstr>
      <vt:lpstr>2_Default Design</vt:lpstr>
      <vt:lpstr>PowerPoint Presentation</vt:lpstr>
      <vt:lpstr>Motivation</vt:lpstr>
      <vt:lpstr>Spreadsheet help forums</vt:lpstr>
      <vt:lpstr>Typical help-forum interaction</vt:lpstr>
      <vt:lpstr>Flash Fill (Excel 2013 feature) demo</vt:lpstr>
      <vt:lpstr>Data Science Class Assignment</vt:lpstr>
      <vt:lpstr>FlashExtract Demo</vt:lpstr>
      <vt:lpstr>Killer Application: Data Wrangling</vt:lpstr>
      <vt:lpstr>Programming-by-Examples Architecture</vt:lpstr>
      <vt:lpstr>Domain-specific Language (DSL)</vt:lpstr>
      <vt:lpstr>Flash Fill DSL (String Transformations)</vt:lpstr>
      <vt:lpstr>FlashExtract DSL (Sequence Extraction)</vt:lpstr>
      <vt:lpstr>Programming-by-Examples Architecture</vt:lpstr>
      <vt:lpstr>Search Methodology</vt:lpstr>
      <vt:lpstr>Problem Reduction Rules</vt:lpstr>
      <vt:lpstr>Problem Reduction Rules</vt:lpstr>
      <vt:lpstr>Problem Reduction Rules</vt:lpstr>
      <vt:lpstr>Generalizing output values to output properties</vt:lpstr>
      <vt:lpstr>Programming-by-Examples Architecture</vt:lpstr>
      <vt:lpstr>Basic ranking scheme</vt:lpstr>
      <vt:lpstr>Challenges with Basic ranking scheme</vt:lpstr>
      <vt:lpstr>Challenges with Basic ranking scheme</vt:lpstr>
      <vt:lpstr>Machine learning based ranking scheme</vt:lpstr>
      <vt:lpstr>Outline</vt:lpstr>
      <vt:lpstr>Programming-by-Examples Architecture</vt:lpstr>
      <vt:lpstr>Interactive Debugging</vt:lpstr>
      <vt:lpstr>Predictive</vt:lpstr>
      <vt:lpstr>Programming-by-Examples Architecture</vt:lpstr>
      <vt:lpstr>Adaptive</vt:lpstr>
      <vt:lpstr>Programming-by-Examples Architecture</vt:lpstr>
      <vt:lpstr>PROSE Framework</vt:lpstr>
      <vt:lpstr>The PROSE Team</vt:lpstr>
      <vt:lpstr>Future Directions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6946</cp:revision>
  <cp:lastPrinted>2011-01-25T02:43:07Z</cp:lastPrinted>
  <dcterms:created xsi:type="dcterms:W3CDTF">1601-01-01T00:00:00Z</dcterms:created>
  <dcterms:modified xsi:type="dcterms:W3CDTF">2016-06-27T10:15:17Z</dcterms:modified>
</cp:coreProperties>
</file>