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26"/>
  </p:notesMasterIdLst>
  <p:handoutMasterIdLst>
    <p:handoutMasterId r:id="rId27"/>
  </p:handoutMasterIdLst>
  <p:sldIdLst>
    <p:sldId id="976" r:id="rId3"/>
    <p:sldId id="2005" r:id="rId4"/>
    <p:sldId id="2006" r:id="rId5"/>
    <p:sldId id="1970" r:id="rId6"/>
    <p:sldId id="2024" r:id="rId7"/>
    <p:sldId id="2025" r:id="rId8"/>
    <p:sldId id="2026" r:id="rId9"/>
    <p:sldId id="2021" r:id="rId10"/>
    <p:sldId id="2019" r:id="rId11"/>
    <p:sldId id="2027" r:id="rId12"/>
    <p:sldId id="1982" r:id="rId13"/>
    <p:sldId id="1983" r:id="rId14"/>
    <p:sldId id="2030" r:id="rId15"/>
    <p:sldId id="1985" r:id="rId16"/>
    <p:sldId id="2029" r:id="rId17"/>
    <p:sldId id="1987" r:id="rId18"/>
    <p:sldId id="1984" r:id="rId19"/>
    <p:sldId id="2031" r:id="rId20"/>
    <p:sldId id="2012" r:id="rId21"/>
    <p:sldId id="2032" r:id="rId22"/>
    <p:sldId id="2014" r:id="rId23"/>
    <p:sldId id="2028" r:id="rId24"/>
    <p:sldId id="2004" r:id="rId25"/>
  </p:sldIdLst>
  <p:sldSz cx="9144000" cy="6858000" type="screen4x3"/>
  <p:notesSz cx="7023100" cy="9309100"/>
  <p:embeddedFontLst>
    <p:embeddedFont>
      <p:font typeface="Cambria Math" panose="02040503050406030204" pitchFamily="18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  <a:srgbClr val="009900"/>
    <a:srgbClr val="CC6600"/>
    <a:srgbClr val="008000"/>
    <a:srgbClr val="0066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69045" autoAdjust="0"/>
  </p:normalViewPr>
  <p:slideViewPr>
    <p:cSldViewPr snapToGrid="0">
      <p:cViewPr varScale="1">
        <p:scale>
          <a:sx n="67" d="100"/>
          <a:sy n="67" d="100"/>
        </p:scale>
        <p:origin x="1210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02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 binary</a:t>
            </a:r>
          </a:p>
          <a:p>
            <a:r>
              <a:rPr lang="en-US" dirty="0" smtClean="0"/>
              <a:t>State instead of tuple</a:t>
            </a:r>
            <a:r>
              <a:rPr lang="en-US" baseline="0" dirty="0" smtClean="0"/>
              <a:t> of states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Cluster [notation, Merge, Leaf</a:t>
            </a:r>
            <a:r>
              <a:rPr lang="en-US" baseline="0" dirty="0" smtClean="0"/>
              <a:t> informal, </a:t>
            </a:r>
            <a:r>
              <a:rPr lang="en-US" dirty="0" smtClean="0"/>
              <a:t>LET delete]</a:t>
            </a:r>
          </a:p>
          <a:p>
            <a:r>
              <a:rPr lang="en-US" dirty="0" err="1" smtClean="0"/>
              <a:t>Rightsquigarrow</a:t>
            </a:r>
            <a:endParaRPr lang="en-US" dirty="0" smtClean="0"/>
          </a:p>
          <a:p>
            <a:r>
              <a:rPr lang="en-US" dirty="0" smtClean="0"/>
              <a:t>Tactics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7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635" y="211948"/>
            <a:ext cx="904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Programming by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Marktoberdorf Lectures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August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431627"/>
            <a:ext cx="3523343" cy="340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11" y="1413127"/>
            <a:ext cx="3557729" cy="35755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06391" y="2700525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Methodology: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divide-and-conquer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  <a:blipFill rotWithShape="0">
                <a:blip r:embed="rId2"/>
                <a:stretch>
                  <a:fillRect l="-1383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Methodology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2" y="5817704"/>
            <a:ext cx="90499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concepts in problem reduction: </a:t>
            </a:r>
            <a:r>
              <a:rPr lang="en-US" sz="2400" dirty="0">
                <a:solidFill>
                  <a:srgbClr val="C00000"/>
                </a:solidFill>
              </a:rPr>
              <a:t>VSAs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C00000"/>
                </a:solidFill>
              </a:rPr>
              <a:t>Witness </a:t>
            </a:r>
            <a:r>
              <a:rPr lang="en-US" sz="2400" dirty="0" smtClean="0">
                <a:solidFill>
                  <a:srgbClr val="C00000"/>
                </a:solidFill>
              </a:rPr>
              <a:t>functions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AST based succinct representation for a set of programs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A graph with 3 kinds of nodes and a unique start node.   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represents a set of programs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Leaf node</a:t>
                </a:r>
                <a:r>
                  <a:rPr lang="en-US" dirty="0" smtClean="0"/>
                  <a:t>: labelled with a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program expressions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=</m:t>
                      </m:r>
                      <m:acc>
                        <m:accPr>
                          <m:chr m:val="̃"/>
                          <m:ctrlP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 node (with k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∪…∪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sz="1200" dirty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Join node </a:t>
                </a:r>
                <a:r>
                  <a:rPr lang="en-US" dirty="0">
                    <a:solidFill>
                      <a:schemeClr val="accent2"/>
                    </a:solidFill>
                  </a:rPr>
                  <a:t>(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with </a:t>
                </a:r>
                <a:r>
                  <a:rPr lang="en-US" dirty="0">
                    <a:solidFill>
                      <a:schemeClr val="accent2"/>
                    </a:solidFill>
                  </a:rPr>
                  <a:t>k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ordered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): </a:t>
                </a:r>
                <a:r>
                  <a:rPr lang="en-US" dirty="0" smtClean="0"/>
                  <a:t>labelled with a k-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operator F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sSub>
                        <m:sSubPr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}</m:t>
                      </m:r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  <a:blipFill rotWithShape="0">
                <a:blip r:embed="rId2"/>
                <a:stretch>
                  <a:fillRect l="-1388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Space Algebra (VSA)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</p:spPr>
            <p:txBody>
              <a:bodyPr/>
              <a:lstStyle/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Intersect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lvl="1"/>
                <a:endParaRPr lang="en-US" sz="1500" b="0" dirty="0"/>
              </a:p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TopRank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Ranking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programs</a:t>
                </a:r>
              </a:p>
              <a:p>
                <a:endParaRPr lang="en-US" sz="1500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Cluster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The output is a smallest partitioning of the input VSA </a:t>
                </a:r>
                <a:r>
                  <a:rPr lang="en-US" b="0" dirty="0" err="1" smtClean="0"/>
                  <a:t>s.t.</a:t>
                </a:r>
                <a:r>
                  <a:rPr lang="en-US" b="0" dirty="0" smtClean="0"/>
                  <a:t> all programs in any output VSA produce the same output</a:t>
                </a:r>
                <a:r>
                  <a:rPr lang="en-US" dirty="0"/>
                  <a:t>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. 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sz="1500" b="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Filter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Spec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Filter </a:t>
                </a:r>
                <a:r>
                  <a:rPr lang="en-US" dirty="0"/>
                  <a:t>the input VSA to the subset that </a:t>
                </a:r>
                <a:r>
                  <a:rPr lang="en-US" dirty="0" smtClean="0"/>
                  <a:t>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dirty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  <a:blipFill rotWithShape="0">
                <a:blip r:embed="rId2"/>
                <a:stretch>
                  <a:fillRect l="-1363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Intersect: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57150" indent="0" algn="ctr">
                  <a:buNone/>
                </a:pPr>
                <a:r>
                  <a:rPr lang="en-US" dirty="0" smtClean="0"/>
                  <a:t>The output VSA represents the intersection of the sets of programs represented by the input VSAs.</a:t>
                </a:r>
              </a:p>
              <a:p>
                <a:pPr marL="57150" indent="0" algn="ctr">
                  <a:buNone/>
                </a:pPr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Union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</a:t>
                </a: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  <a:blipFill rotWithShape="0">
                <a:blip r:embed="rId2"/>
                <a:stretch>
                  <a:fillRect l="-281" t="-863" r="-1825" b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005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93" r="-174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74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91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Cluster: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sz="1000" dirty="0" smtClean="0"/>
              </a:p>
              <a:p>
                <a:pPr marL="57150" indent="0" algn="ctr">
                  <a:buNone/>
                </a:pPr>
                <a:r>
                  <a:rPr lang="en-US" dirty="0" smtClean="0"/>
                  <a:t>Smallest partitioning </a:t>
                </a:r>
                <a:r>
                  <a:rPr lang="en-US" dirty="0"/>
                  <a:t>of the input VSA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:r>
                  <a:rPr lang="en-US" dirty="0"/>
                  <a:t>programs in any output </a:t>
                </a:r>
                <a:r>
                  <a:rPr lang="en-US" dirty="0" smtClean="0"/>
                  <a:t>VSA are indistinguishable over the input state.</a:t>
                </a:r>
              </a:p>
              <a:p>
                <a:pPr marL="57150" indent="0">
                  <a:buNone/>
                </a:pPr>
                <a:endParaRPr lang="en-US" sz="1200" dirty="0" smtClean="0"/>
              </a:p>
              <a:p>
                <a:pPr marL="57150" indent="0">
                  <a:buNone/>
                </a:pPr>
                <a:r>
                  <a:rPr lang="en-US" dirty="0" smtClean="0"/>
                  <a:t>Notation: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𝐶𝑙𝑢𝑠𝑡𝑒𝑟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be denoted 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  <a:blipFill rotWithShape="0">
                <a:blip r:embed="rId2"/>
                <a:stretch>
                  <a:fillRect l="-472" t="-2108" b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None/>
                </a:pPr>
                <a:r>
                  <a:rPr lang="en-US" dirty="0"/>
                  <a:t> 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∪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blipFill rotWithShape="0">
                <a:blip r:embed="rId3"/>
                <a:stretch>
                  <a:fillRect b="-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blipFill rotWithShape="0">
                <a:blip r:embed="rId4"/>
                <a:stretch>
                  <a:fillRect l="-2730" t="-6494" r="-98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𝑀𝑒𝑟𝑔𝑒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unites VSAs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that have same behavior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blipFill rotWithShape="0"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 smtClean="0"/>
                  <a:t>     let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kern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kern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kern="0" dirty="0" smtClean="0"/>
                  <a:t>  in</a:t>
                </a:r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blipFill rotWithShape="0">
                <a:blip r:embed="rId7"/>
                <a:stretch>
                  <a:fillRect l="-2740" t="-6494" r="-1369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24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Filter: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457200" lvl="1" indent="0" algn="ctr">
                  <a:buNone/>
                </a:pPr>
                <a:r>
                  <a:rPr lang="en-US" sz="2400" dirty="0" smtClean="0"/>
                  <a:t>Filter the input VSA to the subset that satisfies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  <a:blipFill rotWithShape="0">
                <a:blip r:embed="rId3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𝐹𝑖𝑙𝑡𝑒𝑟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/>
                  <a:t> </a:t>
                </a:r>
              </a:p>
              <a:p>
                <a:pPr marL="57150" indent="0">
                  <a:buNone/>
                </a:pPr>
                <a:r>
                  <a:rPr lang="en-US" kern="0" dirty="0" smtClean="0"/>
                  <a:t> 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set </a:t>
                </a:r>
                <a:r>
                  <a:rPr lang="en-US" dirty="0"/>
                  <a:t>of input states that occur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 smtClean="0"/>
                  <a:t>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̃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satisfies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4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8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 binary operator.</a:t>
                </a:r>
              </a:p>
              <a:p>
                <a:pPr marL="0" lvl="0" indent="0">
                  <a:buNone/>
                </a:pPr>
                <a:r>
                  <a:rPr lang="en-US" u="sng" dirty="0" smtClean="0">
                    <a:solidFill>
                      <a:srgbClr val="000000"/>
                    </a:solidFill>
                  </a:rPr>
                  <a:t>Inverse set:</a:t>
                </a:r>
                <a:r>
                  <a:rPr lang="en-US" i="1" u="sng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baseline="-25000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})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  <a:blipFill rotWithShape="0">
                <a:blip r:embed="rId3"/>
                <a:stretch>
                  <a:fillRect l="-1023" t="-1699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473"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blipFill rotWithShape="0">
                <a:blip r:embed="rId6"/>
                <a:stretch>
                  <a:fillRect r="-313" b="-21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800" y="1315720"/>
            <a:ext cx="345440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Search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92" b="-181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350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5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be the state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: “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” </m:t>
                        </m:r>
                      </m:e>
                    </m:d>
                  </m:oMath>
                </a14:m>
                <a:r>
                  <a:rPr lang="en-US" sz="235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235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𝑆𝑢𝑏𝑆𝑡𝑟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d>
                      <m:r>
                        <a:rPr lang="en-US" sz="235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5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blipFill rotWithShape="0">
                <a:blip r:embed="rId4"/>
                <a:stretch>
                  <a:fillRect l="-943" t="-4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n-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binary operator.</a:t>
                </a:r>
              </a:p>
              <a:p>
                <a:pPr marL="0" indent="0">
                  <a:buNone/>
                </a:pPr>
                <a:r>
                  <a:rPr lang="en-US" sz="2200" u="sng" dirty="0" smtClean="0"/>
                  <a:t>Dependent Inverse Set: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  <a:blipFill rotWithShape="0">
                <a:blip r:embed="rId5"/>
                <a:stretch>
                  <a:fillRect l="-1001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 r="-2065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57425" y="5815013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⇝3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⇝5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685800" indent="-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VSA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𝐸𝑣𝑎𝑙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𝑈𝑛𝑖𝑜𝑛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sepChr m:val="∣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blipFill rotWithShape="0">
                <a:blip r:embed="rId8"/>
                <a:stretch>
                  <a:fillRect r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4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</a:t>
                </a:r>
                <a:r>
                  <a:rPr lang="en-US" dirty="0" smtClean="0"/>
                  <a:t>n-</a:t>
                </a:r>
                <a:r>
                  <a:rPr lang="en-US" dirty="0" err="1" smtClean="0"/>
                  <a:t>ar</a:t>
                </a:r>
                <a:r>
                  <a:rPr lang="en-US" dirty="0" err="1" smtClean="0"/>
                  <a:t>y</a:t>
                </a:r>
                <a:r>
                  <a:rPr lang="en-US" smtClean="0"/>
                  <a:t> </a:t>
                </a:r>
                <a:r>
                  <a:rPr lang="en-US" smtClean="0"/>
                  <a:t>operator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200" u="sng" dirty="0"/>
                  <a:t>Witness </a:t>
                </a:r>
                <a:r>
                  <a:rPr lang="en-US" sz="2200" u="sng" dirty="0" smtClean="0"/>
                  <a:t>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 ∀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 smtClean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  <a:blipFill rotWithShape="0">
                <a:blip r:embed="rId3"/>
                <a:stretch>
                  <a:fillRect l="-99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15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𝑖𝑡𝑒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blipFill rotWithShape="0">
                <a:blip r:embed="rId4"/>
                <a:stretch>
                  <a:fillRect l="-1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⇝0,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3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300" i="1" baseline="-25000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26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𝐼𝑇𝐸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∧(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blipFill rotWithShape="0">
                <a:blip r:embed="rId7"/>
                <a:stretch>
                  <a:fillRect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96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558" y="1129747"/>
            <a:ext cx="8628078" cy="5029200"/>
          </a:xfrm>
        </p:spPr>
        <p:txBody>
          <a:bodyPr/>
          <a:lstStyle/>
          <a:p>
            <a:r>
              <a:rPr lang="en-US" dirty="0" smtClean="0"/>
              <a:t>Provides efficient implementations of VSA operations</a:t>
            </a:r>
          </a:p>
          <a:p>
            <a:endParaRPr lang="en-US" sz="700" dirty="0"/>
          </a:p>
          <a:p>
            <a:r>
              <a:rPr lang="en-US" dirty="0" smtClean="0"/>
              <a:t>Provides a library of witness functions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Role of synthesis designer</a:t>
            </a:r>
          </a:p>
          <a:p>
            <a:r>
              <a:rPr lang="en-US" dirty="0" smtClean="0"/>
              <a:t>Can add new operators and witness functions.</a:t>
            </a:r>
          </a:p>
          <a:p>
            <a:endParaRPr lang="en-US" sz="700" dirty="0" smtClean="0"/>
          </a:p>
          <a:p>
            <a:r>
              <a:rPr lang="en-US" dirty="0" smtClean="0"/>
              <a:t>Can provide ranking strategies.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dirty="0" smtClean="0"/>
              <a:t>Can specify tactics to resolve non-determinism in search</a:t>
            </a:r>
          </a:p>
          <a:p>
            <a:pPr lvl="1"/>
            <a:r>
              <a:rPr lang="en-US" dirty="0" smtClean="0"/>
              <a:t>Which witness function to use?</a:t>
            </a:r>
          </a:p>
          <a:p>
            <a:pPr lvl="1"/>
            <a:r>
              <a:rPr lang="en-US" dirty="0" smtClean="0"/>
              <a:t>How to order search branches?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FlashMeta</a:t>
            </a:r>
            <a:r>
              <a:rPr lang="en-US" dirty="0" smtClean="0"/>
              <a:t>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7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24432"/>
              </p:ext>
            </p:extLst>
          </p:nvPr>
        </p:nvGraphicFramePr>
        <p:xfrm>
          <a:off x="894948" y="1761294"/>
          <a:ext cx="22179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FlashRelate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3878"/>
              </p:ext>
            </p:extLst>
          </p:nvPr>
        </p:nvGraphicFramePr>
        <p:xfrm>
          <a:off x="3163342" y="1761294"/>
          <a:ext cx="2438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61570"/>
              </p:ext>
            </p:extLst>
          </p:nvPr>
        </p:nvGraphicFramePr>
        <p:xfrm>
          <a:off x="5656401" y="1768789"/>
          <a:ext cx="24384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127987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127985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336843"/>
            <a:ext cx="935835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101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243" y="981791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3825" y="2178022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350889" y="2593521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006503" y="2593519"/>
            <a:ext cx="801354" cy="4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5" y="1021497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99" y="3550227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8284" y="4847162"/>
            <a:ext cx="833660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Designing efficient search strategy.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625" y="4457638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742484" y="3969774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321705" y="3712262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72290" y="3325014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857" y="236268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697" y="2220445"/>
            <a:ext cx="241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 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66036" y="6093778"/>
            <a:ext cx="88011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kern="0" dirty="0" smtClean="0">
                <a:solidFill>
                  <a:srgbClr val="C00000"/>
                </a:solidFill>
              </a:rPr>
              <a:t>“</a:t>
            </a:r>
            <a:r>
              <a:rPr lang="en-US" sz="2200" i="1" kern="0" dirty="0" err="1" smtClean="0">
                <a:solidFill>
                  <a:srgbClr val="C00000"/>
                </a:solidFill>
              </a:rPr>
              <a:t>FlashMeta</a:t>
            </a:r>
            <a:r>
              <a:rPr lang="en-US" sz="2200" i="1" kern="0" dirty="0" smtClean="0">
                <a:solidFill>
                  <a:srgbClr val="C00000"/>
                </a:solidFill>
              </a:rPr>
              <a:t>: A Framework for Inductive Program Synthesis”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kern="0" dirty="0" smtClean="0">
                <a:solidFill>
                  <a:srgbClr val="C00000"/>
                </a:solidFill>
              </a:rPr>
              <a:t>Alex Polozov, Sumit Gulwani; OOPSLA 2015 </a:t>
            </a:r>
            <a:endParaRPr lang="en-US" sz="22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9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[denoted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</a:t>
                </a:r>
                <a:r>
                  <a:rPr lang="en-US" dirty="0" smtClean="0"/>
                  <a:t>(top-level) expression </a:t>
                </a:r>
                <a:r>
                  <a:rPr lang="en-US" dirty="0"/>
                  <a:t>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</a:t>
                </a:r>
                <a:r>
                  <a:rPr lang="en-US" dirty="0" smtClean="0"/>
                  <a:t>inductive specification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Examples: </a:t>
                </a:r>
                <a:r>
                  <a:rPr lang="en-US" dirty="0" smtClean="0"/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output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[denoted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]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Inductive Spec: </a:t>
                </a:r>
                <a:r>
                  <a:rPr lang="en-US" dirty="0" smtClean="0"/>
                  <a:t>Conjunction </a:t>
                </a:r>
                <a:r>
                  <a:rPr lang="en-US" dirty="0"/>
                  <a:t>of (input state, output 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property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</a:t>
                </a:r>
                <a:r>
                  <a:rPr lang="en-US" dirty="0"/>
                  <a:t>properties are easier to specify </a:t>
                </a:r>
                <a:r>
                  <a:rPr lang="en-US" dirty="0" smtClean="0"/>
                  <a:t>intent!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 rotWithShape="0">
                <a:blip r:embed="rId2"/>
                <a:stretch>
                  <a:fillRect l="-1088" t="-786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/>
              <a:t>Elements belonging to 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  <a:endParaRPr lang="en-US" dirty="0"/>
          </a:p>
          <a:p>
            <a:r>
              <a:rPr lang="en-US" dirty="0"/>
              <a:t>Elements </a:t>
            </a:r>
            <a:r>
              <a:rPr lang="en-US" dirty="0" smtClean="0"/>
              <a:t>not belonging </a:t>
            </a:r>
            <a:r>
              <a:rPr lang="en-US" dirty="0"/>
              <a:t>to the output list</a:t>
            </a:r>
          </a:p>
          <a:p>
            <a:r>
              <a:rPr lang="en-US" dirty="0" smtClean="0"/>
              <a:t>Contiguous subsequence of the output list</a:t>
            </a:r>
          </a:p>
          <a:p>
            <a:r>
              <a:rPr lang="en-US" dirty="0" smtClean="0"/>
              <a:t>Prefix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07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/>
              <a:t>Prefix of the output table (</a:t>
            </a:r>
            <a:r>
              <a:rPr lang="en-US" dirty="0" err="1" smtClean="0"/>
              <a:t>seq</a:t>
            </a:r>
            <a:r>
              <a:rPr lang="en-US" dirty="0" smtClean="0"/>
              <a:t> of records)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do not require explicit (magenta) record boundaries in which case the spec is:</a:t>
            </a:r>
          </a:p>
          <a:p>
            <a:r>
              <a:rPr lang="en-US" dirty="0" smtClean="0"/>
              <a:t>Prefixes of projections of the output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7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Methodology: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divide-and-conquer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  <a:blipFill rotWithShape="0">
                <a:blip r:embed="rId2"/>
                <a:stretch>
                  <a:fillRect l="-1383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8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list of strings </a:t>
                </a:r>
                <a:r>
                  <a:rPr lang="en-US" dirty="0" smtClean="0"/>
                  <a:t>T := Map(L, S)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substring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l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ist of lines</a:t>
                </a:r>
                <a:r>
                  <a:rPr lang="en-US" dirty="0" smtClean="0"/>
                  <a:t> </a:t>
                </a:r>
                <a:r>
                  <a:rPr lang="en-US" dirty="0"/>
                  <a:t>L := Filter(Split(d,”\n</a:t>
                </a:r>
                <a:r>
                  <a:rPr lang="en-US" dirty="0" smtClean="0"/>
                  <a:t>”), B)</a:t>
                </a: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/>
                    </a:solidFill>
                  </a:rPr>
                  <a:t>boolean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  <a:blipFill rotWithShape="0">
                <a:blip r:embed="rId2"/>
                <a:stretch>
                  <a:fillRect l="-1487" t="-2899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-33793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FlashExtract</a:t>
            </a:r>
            <a:r>
              <a:rPr lang="en-US" sz="2400" dirty="0" smtClean="0">
                <a:solidFill>
                  <a:srgbClr val="CC00CC"/>
                </a:solidFill>
              </a:rPr>
              <a:t> DSL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5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5608983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substring expr </a:t>
            </a:r>
            <a:r>
              <a:rPr lang="en-US" dirty="0" smtClean="0"/>
              <a:t>E := </a:t>
            </a:r>
            <a:r>
              <a:rPr lang="en-US" dirty="0" err="1" smtClean="0"/>
              <a:t>SubStr</a:t>
            </a:r>
            <a:r>
              <a:rPr lang="en-US" dirty="0" smtClean="0"/>
              <a:t>(y, 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osition expr </a:t>
            </a:r>
            <a:r>
              <a:rPr lang="en-US" dirty="0" smtClean="0"/>
              <a:t>P := K | </a:t>
            </a:r>
            <a:r>
              <a:rPr lang="en-US" dirty="0" err="1" smtClean="0"/>
              <a:t>Pos</a:t>
            </a:r>
            <a:r>
              <a:rPr lang="en-US" dirty="0" smtClean="0"/>
              <a:t>(y, 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, 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52570" y="4373932"/>
            <a:ext cx="2481133" cy="58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SubStr</a:t>
            </a:r>
            <a:r>
              <a:rPr lang="en-US" sz="2400" dirty="0" smtClean="0">
                <a:solidFill>
                  <a:srgbClr val="CC00CC"/>
                </a:solidFill>
              </a:rPr>
              <a:t> grammar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133777</TotalTime>
  <Words>729</Words>
  <Application>Microsoft Office PowerPoint</Application>
  <PresentationFormat>On-screen Show (4:3)</PresentationFormat>
  <Paragraphs>364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 Math</vt:lpstr>
      <vt:lpstr>Arial</vt:lpstr>
      <vt:lpstr>Times New Roman</vt:lpstr>
      <vt:lpstr>Comic Sans MS</vt:lpstr>
      <vt:lpstr>Default Design</vt:lpstr>
      <vt:lpstr>2_Default Design</vt:lpstr>
      <vt:lpstr>PowerPoint Presentation</vt:lpstr>
      <vt:lpstr>Lecture 3</vt:lpstr>
      <vt:lpstr>PBE Architecture</vt:lpstr>
      <vt:lpstr>Search Methodology</vt:lpstr>
      <vt:lpstr>Output properties</vt:lpstr>
      <vt:lpstr>Output properties</vt:lpstr>
      <vt:lpstr>Search Methodology</vt:lpstr>
      <vt:lpstr>Problem Reduction</vt:lpstr>
      <vt:lpstr>Problem Reduction</vt:lpstr>
      <vt:lpstr>Search Methodology</vt:lpstr>
      <vt:lpstr>Version Space Algebra (VSA)</vt:lpstr>
      <vt:lpstr>VSA Operations</vt:lpstr>
      <vt:lpstr>Problem Reduction Rules</vt:lpstr>
      <vt:lpstr>Intersect Operation</vt:lpstr>
      <vt:lpstr>Problem Reduction Rules</vt:lpstr>
      <vt:lpstr>Cluster Operation</vt:lpstr>
      <vt:lpstr>Filter Operation</vt:lpstr>
      <vt:lpstr>Problem Reduction Rules</vt:lpstr>
      <vt:lpstr>Problem Reduction Rules</vt:lpstr>
      <vt:lpstr>Problem Reduction Rules</vt:lpstr>
      <vt:lpstr>Problem Reduction Rules</vt:lpstr>
      <vt:lpstr>FlashMeta Framework</vt:lpstr>
      <vt:lpstr>Comparison of FlashMeta with hand-tuned implementations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7137</cp:revision>
  <cp:lastPrinted>2011-01-25T02:43:07Z</cp:lastPrinted>
  <dcterms:created xsi:type="dcterms:W3CDTF">1601-01-01T00:00:00Z</dcterms:created>
  <dcterms:modified xsi:type="dcterms:W3CDTF">2015-08-17T23:49:26Z</dcterms:modified>
</cp:coreProperties>
</file>