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648" r:id="rId1"/>
    <p:sldMasterId id="2147483751" r:id="rId2"/>
  </p:sldMasterIdLst>
  <p:notesMasterIdLst>
    <p:notesMasterId r:id="rId48"/>
  </p:notesMasterIdLst>
  <p:handoutMasterIdLst>
    <p:handoutMasterId r:id="rId49"/>
  </p:handoutMasterIdLst>
  <p:sldIdLst>
    <p:sldId id="976" r:id="rId3"/>
    <p:sldId id="1877" r:id="rId4"/>
    <p:sldId id="1890" r:id="rId5"/>
    <p:sldId id="1552" r:id="rId6"/>
    <p:sldId id="1894" r:id="rId7"/>
    <p:sldId id="1904" r:id="rId8"/>
    <p:sldId id="1895" r:id="rId9"/>
    <p:sldId id="1896" r:id="rId10"/>
    <p:sldId id="1897" r:id="rId11"/>
    <p:sldId id="1906" r:id="rId12"/>
    <p:sldId id="1819" r:id="rId13"/>
    <p:sldId id="1909" r:id="rId14"/>
    <p:sldId id="1903" r:id="rId15"/>
    <p:sldId id="1908" r:id="rId16"/>
    <p:sldId id="1910" r:id="rId17"/>
    <p:sldId id="1858" r:id="rId18"/>
    <p:sldId id="1899" r:id="rId19"/>
    <p:sldId id="1900" r:id="rId20"/>
    <p:sldId id="1902" r:id="rId21"/>
    <p:sldId id="1912" r:id="rId22"/>
    <p:sldId id="1884" r:id="rId23"/>
    <p:sldId id="1889" r:id="rId24"/>
    <p:sldId id="1885" r:id="rId25"/>
    <p:sldId id="1660" r:id="rId26"/>
    <p:sldId id="1666" r:id="rId27"/>
    <p:sldId id="1668" r:id="rId28"/>
    <p:sldId id="1670" r:id="rId29"/>
    <p:sldId id="1888" r:id="rId30"/>
    <p:sldId id="1674" r:id="rId31"/>
    <p:sldId id="1887" r:id="rId32"/>
    <p:sldId id="1918" r:id="rId33"/>
    <p:sldId id="1701" r:id="rId34"/>
    <p:sldId id="1702" r:id="rId35"/>
    <p:sldId id="1919" r:id="rId36"/>
    <p:sldId id="1913" r:id="rId37"/>
    <p:sldId id="1914" r:id="rId38"/>
    <p:sldId id="1915" r:id="rId39"/>
    <p:sldId id="1916" r:id="rId40"/>
    <p:sldId id="1917" r:id="rId41"/>
    <p:sldId id="1921" r:id="rId42"/>
    <p:sldId id="1920" r:id="rId43"/>
    <p:sldId id="1704" r:id="rId44"/>
    <p:sldId id="1706" r:id="rId45"/>
    <p:sldId id="1871" r:id="rId46"/>
    <p:sldId id="1785" r:id="rId47"/>
  </p:sldIdLst>
  <p:sldSz cx="9144000" cy="6858000" type="screen4x3"/>
  <p:notesSz cx="7023100" cy="9309100"/>
  <p:embeddedFontLst>
    <p:embeddedFont>
      <p:font typeface="Comic Sans MS" panose="030F0702030302020204" pitchFamily="66" charset="0"/>
      <p:regular r:id="rId50"/>
      <p:bold r:id="rId51"/>
      <p:italic r:id="rId52"/>
      <p:boldItalic r:id="rId53"/>
    </p:embeddedFont>
    <p:embeddedFont>
      <p:font typeface="MT Extra" panose="05050102010205020202" pitchFamily="18" charset="2"/>
      <p:regular r:id="rId54"/>
    </p:embeddedFont>
    <p:embeddedFont>
      <p:font typeface="Tahoma" panose="020B0604030504040204" pitchFamily="34" charset="0"/>
      <p:regular r:id="rId55"/>
      <p:bold r:id="rId56"/>
    </p:embeddedFon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Consolas" panose="020B0609020204030204" pitchFamily="49" charset="0"/>
      <p:regular r:id="rId61"/>
      <p:bold r:id="rId62"/>
      <p:italic r:id="rId63"/>
      <p:boldItalic r:id="rId64"/>
    </p:embeddedFont>
    <p:embeddedFont>
      <p:font typeface="Cambria Math" panose="02040503050406030204" pitchFamily="18" charset="0"/>
      <p:regular r:id="rId65"/>
    </p:embeddedFont>
  </p:embeddedFontLst>
  <p:custDataLst>
    <p:tags r:id="rId66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mit Gulwani" initials="SG" lastIdx="1" clrIdx="0">
    <p:extLst>
      <p:ext uri="{19B8F6BF-5375-455C-9EA6-DF929625EA0E}">
        <p15:presenceInfo xmlns:p15="http://schemas.microsoft.com/office/powerpoint/2012/main" userId="S-1-5-21-2127521184-1604012920-1887927527-24775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CC00CC"/>
    <a:srgbClr val="FF9900"/>
    <a:srgbClr val="CC6600"/>
    <a:srgbClr val="008000"/>
    <a:srgbClr val="FF6600"/>
    <a:srgbClr val="FFFF00"/>
    <a:srgbClr val="FF99FF"/>
    <a:srgbClr val="0099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80" autoAdjust="0"/>
    <p:restoredTop sz="88634" autoAdjust="0"/>
  </p:normalViewPr>
  <p:slideViewPr>
    <p:cSldViewPr snapToGrid="0">
      <p:cViewPr varScale="1">
        <p:scale>
          <a:sx n="79" d="100"/>
          <a:sy n="79" d="100"/>
        </p:scale>
        <p:origin x="821" y="43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507"/>
    </p:cViewPr>
  </p:sorterViewPr>
  <p:notesViewPr>
    <p:cSldViewPr snapToGrid="0">
      <p:cViewPr varScale="1">
        <p:scale>
          <a:sx n="51" d="100"/>
          <a:sy n="51" d="100"/>
        </p:scale>
        <p:origin x="-2285" y="-86"/>
      </p:cViewPr>
      <p:guideLst>
        <p:guide orient="horz" pos="2932"/>
        <p:guide pos="2212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font" Target="fonts/font14.fntdata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57" Type="http://schemas.openxmlformats.org/officeDocument/2006/relationships/font" Target="fonts/font8.fntdata"/><Relationship Id="rId61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7.fntdata"/><Relationship Id="rId64" Type="http://schemas.openxmlformats.org/officeDocument/2006/relationships/font" Target="fonts/font15.fntdata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2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10.fntdata"/><Relationship Id="rId67" Type="http://schemas.openxmlformats.org/officeDocument/2006/relationships/commentAuthors" Target="commentAuthor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5.fntdata"/><Relationship Id="rId62" Type="http://schemas.openxmlformats.org/officeDocument/2006/relationships/font" Target="fonts/font13.fntdata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033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0068" y="0"/>
            <a:ext cx="3043032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4584"/>
            <a:ext cx="3043033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0068" y="8844584"/>
            <a:ext cx="3043032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C804160D-1AB6-4612-B7C0-444BA323A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85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033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0068" y="0"/>
            <a:ext cx="3043032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7036" y="4421511"/>
            <a:ext cx="5149028" cy="418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0068" y="8844584"/>
            <a:ext cx="3043032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/15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06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46499C-1D18-4228-A5AB-E405494E3CB5}" type="slidenum">
              <a:rPr lang="en-US" smtClean="0">
                <a:solidFill>
                  <a:prstClr val="black"/>
                </a:solidFill>
              </a:rPr>
              <a:pPr/>
              <a:t>0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0141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DeduceIt</a:t>
            </a:r>
            <a:endParaRPr lang="en-US" dirty="0" smtClean="0"/>
          </a:p>
          <a:p>
            <a:r>
              <a:rPr lang="en-US" dirty="0" err="1" smtClean="0"/>
              <a:t>CodeWebs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43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196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24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350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25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040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26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75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29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086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30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156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33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4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40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948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41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291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3/30/2009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5597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9E645-D355-4FDE-B443-868FCDFF59F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3/30/2009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5597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9E645-D355-4FDE-B443-868FCDFF59F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7661B-1E0D-4001-BF89-AF1DFB53F9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3/30/2009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0D9DFD6-4969-45EA-B86D-E0000C936B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914400"/>
            <a:ext cx="8369300" cy="0"/>
          </a:xfrm>
          <a:prstGeom prst="line">
            <a:avLst/>
          </a:prstGeom>
          <a:noFill/>
          <a:ln w="50800">
            <a:solidFill>
              <a:srgbClr val="008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0D9DFD6-4969-45EA-B86D-E0000C936B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914400"/>
            <a:ext cx="8369300" cy="0"/>
          </a:xfrm>
          <a:prstGeom prst="line">
            <a:avLst/>
          </a:prstGeom>
          <a:noFill/>
          <a:ln w="50800">
            <a:solidFill>
              <a:srgbClr val="008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gif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dp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3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3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4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0" y="-61726"/>
            <a:ext cx="9091708" cy="6824685"/>
          </a:xfrm>
          <a:prstGeom prst="rect">
            <a:avLst/>
          </a:prstGeom>
        </p:spPr>
      </p:pic>
      <p:pic>
        <p:nvPicPr>
          <p:cNvPr id="9" name="Picture 8" descr="ms_masthead_ltr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078292"/>
            <a:ext cx="2619269" cy="80889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13686" y="2289666"/>
            <a:ext cx="90703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4500" b="1" dirty="0" smtClean="0">
                <a:solidFill>
                  <a:schemeClr val="accent2"/>
                </a:solidFill>
              </a:rPr>
              <a:t>Repetitive Tasks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70049" y="6352161"/>
            <a:ext cx="583861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00"/>
              </a:spcBef>
            </a:pPr>
            <a:r>
              <a:rPr lang="en-US" sz="3400" dirty="0" smtClean="0">
                <a:solidFill>
                  <a:schemeClr val="accent2"/>
                </a:solidFill>
              </a:rPr>
              <a:t>Invited Talk @ POPL 2015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-117230" y="5602495"/>
            <a:ext cx="3024553" cy="47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en-US" sz="3400" kern="0" dirty="0" smtClean="0">
                <a:solidFill>
                  <a:schemeClr val="accent2"/>
                </a:solidFill>
                <a:latin typeface="Comic Sans MS"/>
              </a:rPr>
              <a:t>Sumit Gulwani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6212" y="1740897"/>
            <a:ext cx="90703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4500" b="1" dirty="0" smtClean="0">
                <a:solidFill>
                  <a:schemeClr val="accent2"/>
                </a:solidFill>
              </a:rPr>
              <a:t>Automating</a:t>
            </a:r>
            <a:endParaRPr lang="en-US" sz="4500" b="1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142" y="2847458"/>
            <a:ext cx="90703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4500" b="1" dirty="0" smtClean="0">
                <a:solidFill>
                  <a:schemeClr val="accent2"/>
                </a:solidFill>
              </a:rPr>
              <a:t>for the Masses</a:t>
            </a:r>
            <a:endParaRPr lang="en-US" sz="4500" dirty="0" smtClean="0">
              <a:solidFill>
                <a:schemeClr val="accent2"/>
              </a:solidFill>
            </a:endParaRP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err="1" smtClean="0">
                <a:solidFill>
                  <a:schemeClr val="accent2"/>
                </a:solidFill>
              </a:rPr>
              <a:t>FlashExtract</a:t>
            </a:r>
            <a:r>
              <a:rPr lang="en-US" sz="4000" dirty="0" smtClean="0">
                <a:solidFill>
                  <a:schemeClr val="accent2"/>
                </a:solidFill>
              </a:rPr>
              <a:t> Demo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17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70339" y="1002324"/>
            <a:ext cx="9636369" cy="5738445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Extraction</a:t>
            </a:r>
          </a:p>
          <a:p>
            <a:r>
              <a:rPr lang="en-US" sz="2200" dirty="0" err="1" smtClean="0"/>
              <a:t>FlashExtract</a:t>
            </a:r>
            <a:r>
              <a:rPr lang="en-US" sz="2200" dirty="0" smtClean="0"/>
              <a:t>: </a:t>
            </a:r>
            <a:r>
              <a:rPr lang="en-US" sz="2200" dirty="0"/>
              <a:t>E</a:t>
            </a:r>
            <a:r>
              <a:rPr lang="en-US" sz="2200" dirty="0" smtClean="0"/>
              <a:t>xtract data from text files, web pages </a:t>
            </a:r>
            <a:r>
              <a:rPr lang="en-US" sz="1800" dirty="0">
                <a:solidFill>
                  <a:srgbClr val="C00000"/>
                </a:solidFill>
              </a:rPr>
              <a:t>[</a:t>
            </a:r>
            <a:r>
              <a:rPr lang="en-US" sz="1800" dirty="0" smtClean="0">
                <a:solidFill>
                  <a:srgbClr val="C00000"/>
                </a:solidFill>
              </a:rPr>
              <a:t>PLDI 2014; </a:t>
            </a:r>
            <a:r>
              <a:rPr lang="en-US" sz="1800" dirty="0" err="1" smtClean="0">
                <a:solidFill>
                  <a:srgbClr val="C00000"/>
                </a:solidFill>
              </a:rPr>
              <a:t>Powershell</a:t>
            </a:r>
            <a:r>
              <a:rPr lang="en-US" sz="1800" dirty="0" smtClean="0">
                <a:solidFill>
                  <a:srgbClr val="C00000"/>
                </a:solidFill>
              </a:rPr>
              <a:t> convert-from-string API]</a:t>
            </a:r>
          </a:p>
          <a:p>
            <a:r>
              <a:rPr lang="en-US" dirty="0" err="1"/>
              <a:t>FlashRelate</a:t>
            </a:r>
            <a:r>
              <a:rPr lang="en-US" dirty="0"/>
              <a:t>: Extract data from spreadsheets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u="sng" dirty="0" smtClean="0"/>
              <a:t>Transformation</a:t>
            </a:r>
          </a:p>
          <a:p>
            <a:r>
              <a:rPr lang="en-US" sz="2000" dirty="0" smtClean="0"/>
              <a:t>Flash Fill: Excel feature for Syntactic String Transformations </a:t>
            </a:r>
            <a:r>
              <a:rPr lang="en-US" sz="1800" dirty="0">
                <a:solidFill>
                  <a:srgbClr val="C00000"/>
                </a:solidFill>
              </a:rPr>
              <a:t>[</a:t>
            </a:r>
            <a:r>
              <a:rPr lang="en-US" sz="1800" dirty="0" smtClean="0">
                <a:solidFill>
                  <a:srgbClr val="C00000"/>
                </a:solidFill>
              </a:rPr>
              <a:t>POPL 2011]</a:t>
            </a:r>
          </a:p>
          <a:p>
            <a:r>
              <a:rPr lang="en-US" sz="2200" dirty="0" smtClean="0"/>
              <a:t>Semantic String Transformations </a:t>
            </a:r>
            <a:r>
              <a:rPr lang="en-US" sz="1800" dirty="0">
                <a:solidFill>
                  <a:srgbClr val="C00000"/>
                </a:solidFill>
              </a:rPr>
              <a:t>[</a:t>
            </a:r>
            <a:r>
              <a:rPr lang="en-US" sz="1800" dirty="0" smtClean="0">
                <a:solidFill>
                  <a:srgbClr val="C00000"/>
                </a:solidFill>
              </a:rPr>
              <a:t>VLDB 2012]</a:t>
            </a:r>
          </a:p>
          <a:p>
            <a:r>
              <a:rPr lang="en-US" sz="2200" dirty="0" smtClean="0"/>
              <a:t>Number Transformations </a:t>
            </a:r>
            <a:r>
              <a:rPr lang="en-US" sz="1800" dirty="0">
                <a:solidFill>
                  <a:srgbClr val="C00000"/>
                </a:solidFill>
              </a:rPr>
              <a:t>[</a:t>
            </a:r>
            <a:r>
              <a:rPr lang="en-US" sz="1800" dirty="0" smtClean="0">
                <a:solidFill>
                  <a:srgbClr val="C00000"/>
                </a:solidFill>
              </a:rPr>
              <a:t>CAV 2013]</a:t>
            </a:r>
          </a:p>
          <a:p>
            <a:endParaRPr lang="en-US" sz="1000" dirty="0" smtClean="0"/>
          </a:p>
          <a:p>
            <a:pPr marL="0" indent="0">
              <a:buNone/>
            </a:pPr>
            <a:r>
              <a:rPr lang="en-US" u="sng" dirty="0" smtClean="0"/>
              <a:t>Querying</a:t>
            </a:r>
            <a:endParaRPr lang="en-US" u="sng" dirty="0"/>
          </a:p>
          <a:p>
            <a:r>
              <a:rPr lang="en-US" sz="2200" dirty="0" err="1" smtClean="0"/>
              <a:t>NLyze</a:t>
            </a:r>
            <a:r>
              <a:rPr lang="en-US" sz="2200" dirty="0" smtClean="0"/>
              <a:t>: an Excel programming-by-natural-</a:t>
            </a:r>
            <a:r>
              <a:rPr lang="en-US" sz="2200" dirty="0" err="1" smtClean="0"/>
              <a:t>lang</a:t>
            </a:r>
            <a:r>
              <a:rPr lang="en-US" sz="2200" dirty="0" smtClean="0"/>
              <a:t> add-in </a:t>
            </a:r>
            <a:r>
              <a:rPr lang="en-US" sz="1800" dirty="0">
                <a:solidFill>
                  <a:srgbClr val="C00000"/>
                </a:solidFill>
              </a:rPr>
              <a:t>[</a:t>
            </a:r>
            <a:r>
              <a:rPr lang="en-US" sz="1800" dirty="0" smtClean="0">
                <a:solidFill>
                  <a:srgbClr val="C00000"/>
                </a:solidFill>
              </a:rPr>
              <a:t>SIGMOD 2014</a:t>
            </a:r>
            <a:r>
              <a:rPr lang="en-US" sz="1800" dirty="0">
                <a:solidFill>
                  <a:srgbClr val="C00000"/>
                </a:solidFill>
              </a:rPr>
              <a:t>]</a:t>
            </a:r>
            <a:endParaRPr lang="en-US" sz="1800" dirty="0" smtClean="0">
              <a:solidFill>
                <a:srgbClr val="C00000"/>
              </a:solidFill>
            </a:endParaRPr>
          </a:p>
          <a:p>
            <a:pPr lvl="1"/>
            <a:endParaRPr lang="en-US" sz="1000" dirty="0"/>
          </a:p>
          <a:p>
            <a:pPr marL="0" indent="0">
              <a:buNone/>
            </a:pPr>
            <a:r>
              <a:rPr lang="en-US" u="sng" dirty="0" smtClean="0"/>
              <a:t>Formatting</a:t>
            </a:r>
          </a:p>
          <a:p>
            <a:r>
              <a:rPr lang="en-US" sz="2200" dirty="0"/>
              <a:t>Table re-formatting </a:t>
            </a:r>
            <a:r>
              <a:rPr lang="en-US" sz="1800" dirty="0">
                <a:solidFill>
                  <a:srgbClr val="C00000"/>
                </a:solidFill>
              </a:rPr>
              <a:t>[</a:t>
            </a:r>
            <a:r>
              <a:rPr lang="en-US" sz="1800" dirty="0" smtClean="0">
                <a:solidFill>
                  <a:srgbClr val="C00000"/>
                </a:solidFill>
              </a:rPr>
              <a:t>PLDI 2011</a:t>
            </a:r>
            <a:r>
              <a:rPr lang="en-US" sz="1800" dirty="0">
                <a:solidFill>
                  <a:srgbClr val="C00000"/>
                </a:solidFill>
              </a:rPr>
              <a:t>]</a:t>
            </a:r>
            <a:endParaRPr lang="en-US" sz="2200" dirty="0" smtClean="0"/>
          </a:p>
          <a:p>
            <a:r>
              <a:rPr lang="en-US" sz="2200" dirty="0" err="1" smtClean="0"/>
              <a:t>FlashFormat</a:t>
            </a:r>
            <a:r>
              <a:rPr lang="en-US" sz="2200" dirty="0" smtClean="0"/>
              <a:t>: a </a:t>
            </a:r>
            <a:r>
              <a:rPr lang="en-US" sz="2200" dirty="0" err="1" smtClean="0"/>
              <a:t>Powerpoint</a:t>
            </a:r>
            <a:r>
              <a:rPr lang="en-US" sz="2200" dirty="0" smtClean="0"/>
              <a:t> add-in </a:t>
            </a:r>
            <a:r>
              <a:rPr lang="en-US" sz="1800" dirty="0">
                <a:solidFill>
                  <a:srgbClr val="C00000"/>
                </a:solidFill>
              </a:rPr>
              <a:t>[</a:t>
            </a:r>
            <a:r>
              <a:rPr lang="en-US" sz="1800" dirty="0" smtClean="0">
                <a:solidFill>
                  <a:srgbClr val="C00000"/>
                </a:solidFill>
              </a:rPr>
              <a:t>AAAI 2014]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PBE/PBNL tools for Data Manipulation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6739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err="1" smtClean="0">
                <a:solidFill>
                  <a:schemeClr val="accent2"/>
                </a:solidFill>
              </a:rPr>
              <a:t>FlashRelate</a:t>
            </a:r>
            <a:r>
              <a:rPr lang="en-US" sz="4000" dirty="0" smtClean="0">
                <a:solidFill>
                  <a:schemeClr val="accent2"/>
                </a:solidFill>
              </a:rPr>
              <a:t> + </a:t>
            </a:r>
            <a:r>
              <a:rPr lang="en-US" sz="4000" dirty="0" err="1" smtClean="0">
                <a:solidFill>
                  <a:schemeClr val="accent2"/>
                </a:solidFill>
              </a:rPr>
              <a:t>NLyze</a:t>
            </a:r>
            <a:r>
              <a:rPr lang="en-US" sz="4000" dirty="0" smtClean="0">
                <a:solidFill>
                  <a:schemeClr val="accent2"/>
                </a:solidFill>
              </a:rPr>
              <a:t> Demo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64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41" y="1143000"/>
            <a:ext cx="9231336" cy="5029200"/>
          </a:xfrm>
        </p:spPr>
        <p:txBody>
          <a:bodyPr/>
          <a:lstStyle/>
          <a:p>
            <a:pPr marL="5715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Issues</a:t>
            </a:r>
          </a:p>
          <a:p>
            <a:pPr marL="400050"/>
            <a:r>
              <a:rPr lang="en-US" dirty="0" smtClean="0"/>
              <a:t>Efficient design requires domain insights. </a:t>
            </a:r>
          </a:p>
          <a:p>
            <a:pPr marL="400050"/>
            <a:r>
              <a:rPr lang="en-US" dirty="0" smtClean="0"/>
              <a:t>Robust </a:t>
            </a:r>
            <a:r>
              <a:rPr lang="en-US" dirty="0"/>
              <a:t>implementation </a:t>
            </a:r>
            <a:r>
              <a:rPr lang="en-US" dirty="0" smtClean="0"/>
              <a:t>requires engineering.</a:t>
            </a:r>
          </a:p>
          <a:p>
            <a:pPr marL="400050"/>
            <a:r>
              <a:rPr lang="en-US" dirty="0" smtClean="0"/>
              <a:t>DSL extensions/modifications are not easy.</a:t>
            </a:r>
          </a:p>
          <a:p>
            <a:pPr marL="0" indent="0">
              <a:buNone/>
            </a:pPr>
            <a:endParaRPr lang="en-US" dirty="0" smtClean="0">
              <a:solidFill>
                <a:srgbClr val="0099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9900"/>
                </a:solidFill>
              </a:rPr>
              <a:t>Solution: DSL parameterized synthesis algorithm</a:t>
            </a:r>
            <a:endParaRPr lang="en-US" dirty="0" smtClean="0"/>
          </a:p>
          <a:p>
            <a:r>
              <a:rPr lang="en-US" dirty="0" smtClean="0"/>
              <a:t>Much like parser generators</a:t>
            </a:r>
          </a:p>
          <a:p>
            <a:r>
              <a:rPr lang="en-US" dirty="0" err="1" smtClean="0"/>
              <a:t>SyGus</a:t>
            </a:r>
            <a:r>
              <a:rPr lang="en-US" sz="2000" dirty="0" smtClean="0">
                <a:solidFill>
                  <a:srgbClr val="C00000"/>
                </a:solidFill>
              </a:rPr>
              <a:t> [Alur et.al, FMCAD 2013] </a:t>
            </a:r>
            <a:r>
              <a:rPr lang="en-US" dirty="0" smtClean="0"/>
              <a:t>and Rosette </a:t>
            </a:r>
            <a:r>
              <a:rPr lang="en-US" sz="2000" dirty="0" smtClean="0">
                <a:solidFill>
                  <a:srgbClr val="C00000"/>
                </a:solidFill>
              </a:rPr>
              <a:t>[Torlak et.al., PLDI 2014]</a:t>
            </a:r>
            <a:r>
              <a:rPr lang="en-US" dirty="0" smtClean="0"/>
              <a:t> are great initial efforts but too general.</a:t>
            </a:r>
          </a:p>
          <a:p>
            <a:r>
              <a:rPr lang="en-US" dirty="0" smtClean="0"/>
              <a:t>Should exploit domain-specific insights related to PBE.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2: Efficient search algorithm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741" y="649917"/>
            <a:ext cx="2438740" cy="24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499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39" y="1143000"/>
            <a:ext cx="8938714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DSL parameterized synthesis framework</a:t>
            </a:r>
          </a:p>
          <a:p>
            <a:pPr marL="0" indent="0">
              <a:buNone/>
            </a:pPr>
            <a:endParaRPr lang="en-US" sz="10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Key observations</a:t>
            </a:r>
          </a:p>
          <a:p>
            <a:r>
              <a:rPr lang="en-US" dirty="0" smtClean="0"/>
              <a:t>Many PBE algorithms </a:t>
            </a:r>
            <a:r>
              <a:rPr lang="en-US" dirty="0"/>
              <a:t>employ a hierarchical divide and conquer </a:t>
            </a:r>
            <a:r>
              <a:rPr lang="en-US" dirty="0" smtClean="0"/>
              <a:t>strategy, wherein </a:t>
            </a:r>
            <a:r>
              <a:rPr lang="en-US" dirty="0"/>
              <a:t>synthesis problem for an expression </a:t>
            </a:r>
            <a:r>
              <a:rPr lang="en-US" dirty="0" smtClean="0"/>
              <a:t>F(e1,e2) is </a:t>
            </a:r>
            <a:r>
              <a:rPr lang="en-US" dirty="0"/>
              <a:t>reduced to synthesis </a:t>
            </a:r>
            <a:r>
              <a:rPr lang="en-US" dirty="0" smtClean="0"/>
              <a:t>problems </a:t>
            </a:r>
            <a:r>
              <a:rPr lang="en-US" dirty="0"/>
              <a:t>for </a:t>
            </a:r>
            <a:r>
              <a:rPr lang="en-US" dirty="0" smtClean="0"/>
              <a:t>sub-expressions</a:t>
            </a:r>
            <a:r>
              <a:rPr lang="en-US" dirty="0"/>
              <a:t> </a:t>
            </a:r>
            <a:r>
              <a:rPr lang="en-US" dirty="0" smtClean="0"/>
              <a:t>e1 and e2.</a:t>
            </a:r>
          </a:p>
          <a:p>
            <a:pPr lvl="1"/>
            <a:r>
              <a:rPr lang="en-US" dirty="0" smtClean="0">
                <a:solidFill>
                  <a:srgbClr val="009900"/>
                </a:solidFill>
              </a:rPr>
              <a:t>The divide-and-conquer strategy can be refactored out.</a:t>
            </a:r>
          </a:p>
          <a:p>
            <a:endParaRPr lang="en-US" sz="1500" dirty="0" smtClean="0"/>
          </a:p>
          <a:p>
            <a:r>
              <a:rPr lang="en-US" dirty="0" smtClean="0"/>
              <a:t>Reduction </a:t>
            </a:r>
            <a:r>
              <a:rPr lang="en-US" dirty="0"/>
              <a:t>depends on the logical properties of </a:t>
            </a:r>
            <a:r>
              <a:rPr lang="en-US" dirty="0" smtClean="0"/>
              <a:t>operator F.</a:t>
            </a:r>
          </a:p>
          <a:p>
            <a:pPr lvl="1"/>
            <a:r>
              <a:rPr lang="en-US" dirty="0" smtClean="0">
                <a:solidFill>
                  <a:srgbClr val="009900"/>
                </a:solidFill>
              </a:rPr>
              <a:t>Operator properties can be captured in a modular manner for reuse inside other DSLs.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FlashMeta</a:t>
            </a:r>
            <a:r>
              <a:rPr lang="en-US" dirty="0" smtClean="0"/>
              <a:t> Framework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938" y="5929525"/>
            <a:ext cx="8938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200" dirty="0" smtClean="0">
                <a:solidFill>
                  <a:srgbClr val="C00000"/>
                </a:solidFill>
              </a:rPr>
              <a:t>Technical report: “A Framework for Inductive Program Synthesis”</a:t>
            </a:r>
          </a:p>
          <a:p>
            <a:pPr>
              <a:spcBef>
                <a:spcPts val="0"/>
              </a:spcBef>
            </a:pPr>
            <a:r>
              <a:rPr lang="en-US" sz="2200" dirty="0" smtClean="0">
                <a:solidFill>
                  <a:srgbClr val="C00000"/>
                </a:solidFill>
              </a:rPr>
              <a:t>Alex Polozov, Sumit Gulwani </a:t>
            </a:r>
            <a:endParaRPr lang="en-US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8500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6629886"/>
              </p:ext>
            </p:extLst>
          </p:nvPr>
        </p:nvGraphicFramePr>
        <p:xfrm>
          <a:off x="894948" y="1933570"/>
          <a:ext cx="2217906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7906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Flash</a:t>
                      </a:r>
                      <a:r>
                        <a:rPr lang="en-US" baseline="0" dirty="0" err="1" smtClean="0"/>
                        <a:t>Fill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FlashExtractText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FlashNormalize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FlashExtractWeb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437748" y="304800"/>
            <a:ext cx="10009761" cy="609600"/>
          </a:xfrm>
        </p:spPr>
        <p:txBody>
          <a:bodyPr/>
          <a:lstStyle/>
          <a:p>
            <a:r>
              <a:rPr lang="en-US" sz="2600" dirty="0" smtClean="0"/>
              <a:t>Comparison of </a:t>
            </a:r>
            <a:r>
              <a:rPr lang="en-US" sz="2600" dirty="0" err="1" smtClean="0"/>
              <a:t>FlashMeta</a:t>
            </a:r>
            <a:r>
              <a:rPr lang="en-US" sz="2600" dirty="0" smtClean="0"/>
              <a:t> with hand-tuned implementations</a:t>
            </a:r>
            <a:endParaRPr lang="en-US" sz="2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26899"/>
              </p:ext>
            </p:extLst>
          </p:nvPr>
        </p:nvGraphicFramePr>
        <p:xfrm>
          <a:off x="3163342" y="1933570"/>
          <a:ext cx="243840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574"/>
                <a:gridCol w="13498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Original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FlashMeta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328764"/>
              </p:ext>
            </p:extLst>
          </p:nvPr>
        </p:nvGraphicFramePr>
        <p:xfrm>
          <a:off x="5656401" y="1941065"/>
          <a:ext cx="2438402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574"/>
                <a:gridCol w="1349828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Original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FlashMeta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90091" y="1300263"/>
            <a:ext cx="1794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Lines of Code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(K)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75043" y="1300261"/>
            <a:ext cx="2449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Development time (months)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80" y="4221801"/>
            <a:ext cx="935835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Running time </a:t>
            </a:r>
            <a:r>
              <a:rPr lang="en-US" sz="2400" dirty="0" smtClean="0"/>
              <a:t>of </a:t>
            </a:r>
            <a:r>
              <a:rPr lang="en-US" sz="2400" dirty="0" err="1" smtClean="0"/>
              <a:t>FlashMeta</a:t>
            </a:r>
            <a:r>
              <a:rPr lang="en-US" sz="2400" dirty="0" smtClean="0"/>
              <a:t> implementations vary between 0.5-3x of the corresponding original implementation.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Faster because of some free optimizations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Slower because of larger feature sets &amp; a generalized framework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575781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" y="1143000"/>
            <a:ext cx="9097110" cy="5480538"/>
          </a:xfrm>
        </p:spPr>
        <p:txBody>
          <a:bodyPr/>
          <a:lstStyle/>
          <a:p>
            <a:r>
              <a:rPr lang="en-US" dirty="0" smtClean="0"/>
              <a:t>Multi-modal </a:t>
            </a:r>
            <a:r>
              <a:rPr lang="en-US" dirty="0"/>
              <a:t>programming models that</a:t>
            </a:r>
          </a:p>
          <a:p>
            <a:pPr lvl="1"/>
            <a:r>
              <a:rPr lang="en-US" dirty="0"/>
              <a:t>Allow different intent forms like examples &amp; natural </a:t>
            </a:r>
            <a:r>
              <a:rPr lang="en-US" dirty="0" smtClean="0"/>
              <a:t>language.</a:t>
            </a:r>
            <a:endParaRPr lang="en-US" dirty="0"/>
          </a:p>
          <a:p>
            <a:pPr lvl="1"/>
            <a:r>
              <a:rPr lang="en-US" dirty="0" smtClean="0"/>
              <a:t>Leverage multiple synthesizers to enable bigger tasks.</a:t>
            </a:r>
            <a:endParaRPr lang="en-US" dirty="0"/>
          </a:p>
          <a:p>
            <a:pPr lvl="1"/>
            <a:r>
              <a:rPr lang="en-US" dirty="0"/>
              <a:t>Support debugging experience </a:t>
            </a:r>
            <a:r>
              <a:rPr lang="en-US" dirty="0" smtClean="0"/>
              <a:t>such as active learning, paraphrasing, </a:t>
            </a:r>
            <a:r>
              <a:rPr lang="en-US" dirty="0"/>
              <a:t>and editing of synthesized </a:t>
            </a:r>
            <a:r>
              <a:rPr lang="en-US" dirty="0" smtClean="0"/>
              <a:t>programs.</a:t>
            </a:r>
          </a:p>
          <a:p>
            <a:pPr lvl="1"/>
            <a:endParaRPr lang="en-US" dirty="0"/>
          </a:p>
          <a:p>
            <a:r>
              <a:rPr lang="en-US" dirty="0" smtClean="0"/>
              <a:t>DSL parameterized synthesis algorithms</a:t>
            </a:r>
            <a:endParaRPr lang="en-US" dirty="0"/>
          </a:p>
          <a:p>
            <a:pPr lvl="1"/>
            <a:r>
              <a:rPr lang="en-US" dirty="0"/>
              <a:t>C</a:t>
            </a:r>
            <a:r>
              <a:rPr lang="en-US" dirty="0" smtClean="0"/>
              <a:t>hallenging to develop/maintain a domain-specific synthesizer.</a:t>
            </a:r>
          </a:p>
          <a:p>
            <a:pPr lvl="2"/>
            <a:r>
              <a:rPr lang="en-US" dirty="0" smtClean="0"/>
              <a:t>Efficient algorithm design requires non-trivial domain insights.</a:t>
            </a:r>
          </a:p>
          <a:p>
            <a:pPr lvl="2"/>
            <a:r>
              <a:rPr lang="en-US" dirty="0" smtClean="0"/>
              <a:t>Robust implementation requires serious engineering resources.</a:t>
            </a:r>
          </a:p>
          <a:p>
            <a:pPr lvl="1"/>
            <a:r>
              <a:rPr lang="en-US" dirty="0" smtClean="0"/>
              <a:t>Synthesizer designer </a:t>
            </a:r>
            <a:r>
              <a:rPr lang="en-US" dirty="0"/>
              <a:t>simply </a:t>
            </a:r>
            <a:r>
              <a:rPr lang="en-US" dirty="0" smtClean="0"/>
              <a:t>experiments with </a:t>
            </a:r>
            <a:r>
              <a:rPr lang="en-US" dirty="0"/>
              <a:t>a</a:t>
            </a:r>
            <a:r>
              <a:rPr lang="en-US" dirty="0" smtClean="0"/>
              <a:t> DSL. An efficient search algorithm is automatically generated (much like parser generation from CFG description).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8834" y="304800"/>
            <a:ext cx="8322013" cy="609600"/>
          </a:xfrm>
        </p:spPr>
        <p:txBody>
          <a:bodyPr/>
          <a:lstStyle/>
          <a:p>
            <a:r>
              <a:rPr lang="en-US" dirty="0" smtClean="0"/>
              <a:t>New Directions in Program Synthesis (Summary)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357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Stupendo Fantabulously FantasticalTeam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47053" y="3174732"/>
            <a:ext cx="1688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Alex Polozov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2146" y="1017135"/>
            <a:ext cx="34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FlashMeta</a:t>
            </a:r>
            <a:r>
              <a:rPr lang="en-US" sz="2400" dirty="0" smtClean="0"/>
              <a:t> Framework </a:t>
            </a:r>
            <a:r>
              <a:rPr lang="en-US" sz="2400" dirty="0" smtClean="0">
                <a:solidFill>
                  <a:srgbClr val="CC00CC"/>
                </a:solidFill>
              </a:rPr>
              <a:t>Concept Design</a:t>
            </a:r>
            <a:endParaRPr lang="en-US" sz="2400" dirty="0">
              <a:solidFill>
                <a:srgbClr val="CC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70239" y="5451456"/>
            <a:ext cx="2065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err="1" smtClean="0"/>
              <a:t>FlashProg</a:t>
            </a:r>
            <a:r>
              <a:rPr lang="en-US" sz="2400" dirty="0" smtClean="0"/>
              <a:t> UI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CC00CC"/>
                </a:solidFill>
              </a:rPr>
              <a:t>Effects</a:t>
            </a:r>
            <a:endParaRPr lang="en-US" sz="2400" dirty="0">
              <a:solidFill>
                <a:srgbClr val="CC00CC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563852" y="4644885"/>
            <a:ext cx="1780162" cy="2279355"/>
            <a:chOff x="5779766" y="1052058"/>
            <a:chExt cx="1780162" cy="227935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263" y="1052058"/>
              <a:ext cx="1460612" cy="182719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779766" y="2931303"/>
              <a:ext cx="17801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Mikael Mayer</a:t>
              </a:r>
              <a:endParaRPr lang="en-US" dirty="0"/>
            </a:p>
          </p:txBody>
        </p:sp>
      </p:grpSp>
      <p:pic>
        <p:nvPicPr>
          <p:cNvPr id="1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139" y="4664740"/>
            <a:ext cx="1286286" cy="1904244"/>
          </a:xfrm>
        </p:spPr>
      </p:pic>
      <p:sp>
        <p:nvSpPr>
          <p:cNvPr id="16" name="TextBox 15"/>
          <p:cNvSpPr txBox="1"/>
          <p:nvPr/>
        </p:nvSpPr>
        <p:spPr>
          <a:xfrm>
            <a:off x="1532711" y="6524130"/>
            <a:ext cx="2031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Gustavo Soares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7401643" y="2129834"/>
            <a:ext cx="1849358" cy="2331474"/>
            <a:chOff x="2023760" y="2318375"/>
            <a:chExt cx="1849358" cy="233147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077" y="2318375"/>
              <a:ext cx="1333728" cy="2000592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023760" y="4249739"/>
              <a:ext cx="18493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Mark Marron</a:t>
              </a:r>
              <a:endParaRPr lang="en-US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044953" y="2714631"/>
            <a:ext cx="1538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err="1" smtClean="0"/>
              <a:t>NLyze</a:t>
            </a:r>
            <a:r>
              <a:rPr lang="en-US" sz="24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CC00CC"/>
                </a:solidFill>
              </a:rPr>
              <a:t>Dialogues</a:t>
            </a:r>
            <a:endParaRPr lang="en-US" sz="2400" dirty="0">
              <a:solidFill>
                <a:srgbClr val="CC00CC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315" y="4368257"/>
            <a:ext cx="1675387" cy="180765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157116" y="6196904"/>
            <a:ext cx="2425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Working too hard!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721" y="1431375"/>
            <a:ext cx="1621408" cy="1743357"/>
          </a:xfrm>
          <a:prstGeom prst="rect">
            <a:avLst/>
          </a:prstGeom>
        </p:spPr>
      </p:pic>
      <p:sp>
        <p:nvSpPr>
          <p:cNvPr id="24" name="U-Turn Arrow 23"/>
          <p:cNvSpPr/>
          <p:nvPr/>
        </p:nvSpPr>
        <p:spPr bwMode="auto">
          <a:xfrm>
            <a:off x="4580002" y="4046935"/>
            <a:ext cx="604969" cy="400110"/>
          </a:xfrm>
          <a:prstGeom prst="uturn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59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0" grpId="0"/>
      <p:bldP spid="22" grpId="0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079676" y="4668283"/>
            <a:ext cx="1845878" cy="2245988"/>
            <a:chOff x="5598983" y="1563490"/>
            <a:chExt cx="1845878" cy="224598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8983" y="1563490"/>
              <a:ext cx="1845878" cy="184587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061551" y="3409368"/>
              <a:ext cx="9207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Vu Le</a:t>
              </a:r>
              <a:endParaRPr lang="en-US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Stupendo Fantabulously FantasticalTeam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590" y="1297987"/>
            <a:ext cx="1895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FlashRelate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CC00CC"/>
                </a:solidFill>
              </a:rPr>
              <a:t>actors</a:t>
            </a:r>
            <a:endParaRPr lang="en-US" sz="2400" dirty="0">
              <a:solidFill>
                <a:srgbClr val="CC00CC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324" y="4473328"/>
            <a:ext cx="1756858" cy="175685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008674" y="1063474"/>
            <a:ext cx="1723703" cy="2131019"/>
            <a:chOff x="-1305892" y="2200666"/>
            <a:chExt cx="1723703" cy="213101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05892" y="2200666"/>
              <a:ext cx="1723703" cy="1723703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-1232431" y="3931575"/>
              <a:ext cx="15767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Dan Barowy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880850" y="1063759"/>
            <a:ext cx="1337332" cy="2406892"/>
            <a:chOff x="1106273" y="2928344"/>
            <a:chExt cx="1337332" cy="240689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273" y="2928344"/>
              <a:ext cx="1337332" cy="2006782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166749" y="4935126"/>
              <a:ext cx="12768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Ben Zorn</a:t>
              </a:r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778" y="5073011"/>
            <a:ext cx="2070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FlashExtract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CC00CC"/>
                </a:solidFill>
              </a:rPr>
              <a:t>actors</a:t>
            </a:r>
            <a:endParaRPr lang="en-US" sz="2400" dirty="0">
              <a:solidFill>
                <a:srgbClr val="CC00C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844" y="1063474"/>
            <a:ext cx="1377215" cy="13772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49192" y="2453940"/>
            <a:ext cx="132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Ted Hart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5719125" y="3070541"/>
            <a:ext cx="2128354" cy="2355539"/>
            <a:chOff x="6804059" y="1063474"/>
            <a:chExt cx="2128354" cy="235553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7519" y="1063474"/>
              <a:ext cx="1678629" cy="193123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6804059" y="3018903"/>
              <a:ext cx="21283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Maxim Grechkin</a:t>
              </a:r>
              <a:endParaRPr lang="en-US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337594" y="6177062"/>
            <a:ext cx="3218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In the job market now!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U-Turn Arrow 5"/>
          <p:cNvSpPr/>
          <p:nvPr/>
        </p:nvSpPr>
        <p:spPr bwMode="auto">
          <a:xfrm>
            <a:off x="3168567" y="4136196"/>
            <a:ext cx="604969" cy="400110"/>
          </a:xfrm>
          <a:prstGeom prst="uturn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880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722" y="1502275"/>
            <a:ext cx="1454445" cy="17916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Stupendo Fantabulously FantasticalTeam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4114" y="1907008"/>
            <a:ext cx="1895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FlashFill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CC00CC"/>
                </a:solidFill>
              </a:rPr>
              <a:t>actors</a:t>
            </a:r>
            <a:endParaRPr lang="en-US" sz="2400" dirty="0">
              <a:solidFill>
                <a:srgbClr val="CC00CC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81859" y="4757222"/>
            <a:ext cx="167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Overhead </a:t>
            </a:r>
            <a:r>
              <a:rPr lang="en-US" sz="2400" dirty="0" smtClean="0">
                <a:solidFill>
                  <a:srgbClr val="CC00CC"/>
                </a:solidFill>
              </a:rPr>
              <a:t>director</a:t>
            </a:r>
            <a:endParaRPr lang="en-US" sz="2400" dirty="0">
              <a:solidFill>
                <a:srgbClr val="CC00CC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381767" y="1278292"/>
            <a:ext cx="1752854" cy="2025320"/>
            <a:chOff x="3372154" y="3762021"/>
            <a:chExt cx="1752854" cy="202532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2154" y="3762021"/>
              <a:ext cx="1717578" cy="1684862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8229" y="5387231"/>
              <a:ext cx="15767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Dileep Kini</a:t>
              </a:r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13944" y="3303612"/>
            <a:ext cx="1940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Rishabh Singh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54114" y="4985612"/>
            <a:ext cx="167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Generous </a:t>
            </a:r>
            <a:r>
              <a:rPr lang="en-US" sz="2400" dirty="0" smtClean="0">
                <a:solidFill>
                  <a:srgbClr val="CC00CC"/>
                </a:solidFill>
              </a:rPr>
              <a:t>producers</a:t>
            </a:r>
            <a:endParaRPr lang="en-US" sz="2400" dirty="0">
              <a:solidFill>
                <a:srgbClr val="CC00CC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581712" y="4397720"/>
            <a:ext cx="1337332" cy="2406892"/>
            <a:chOff x="1106273" y="2928344"/>
            <a:chExt cx="1337332" cy="2406892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273" y="2928344"/>
              <a:ext cx="1337332" cy="2006782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1166749" y="4935126"/>
              <a:ext cx="12768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Ben Zorn</a:t>
              </a:r>
              <a:endParaRPr lang="en-US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212" y="4343103"/>
            <a:ext cx="1422736" cy="165923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831058" y="4397720"/>
            <a:ext cx="1623641" cy="2457228"/>
            <a:chOff x="1831058" y="4183707"/>
            <a:chExt cx="1623641" cy="245722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1058" y="4183707"/>
              <a:ext cx="1500473" cy="198449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831058" y="6240825"/>
              <a:ext cx="16236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Rico Malvar</a:t>
              </a:r>
              <a:endParaRPr lang="en-US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341915" y="3198472"/>
            <a:ext cx="1531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Recently graduated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913" y="1327494"/>
            <a:ext cx="1483870" cy="1930238"/>
          </a:xfrm>
          <a:prstGeom prst="rect">
            <a:avLst/>
          </a:prstGeom>
        </p:spPr>
      </p:pic>
      <p:sp>
        <p:nvSpPr>
          <p:cNvPr id="21" name="U-Turn Arrow 20"/>
          <p:cNvSpPr/>
          <p:nvPr/>
        </p:nvSpPr>
        <p:spPr bwMode="auto">
          <a:xfrm>
            <a:off x="2654173" y="1003296"/>
            <a:ext cx="604969" cy="400110"/>
          </a:xfrm>
          <a:prstGeom prst="uturn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3962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5" grpId="0"/>
      <p:bldP spid="39" grpId="0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72" y="4369700"/>
            <a:ext cx="3481016" cy="22208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Opportunity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285" y="1826097"/>
            <a:ext cx="2879387" cy="28732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22" y="976624"/>
            <a:ext cx="1988090" cy="1988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643" y="2840835"/>
            <a:ext cx="1900982" cy="16844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078" y="3039581"/>
            <a:ext cx="1479366" cy="14564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07721" y="4696200"/>
            <a:ext cx="532093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400" dirty="0" smtClean="0"/>
              <a:t>End Users</a:t>
            </a:r>
          </a:p>
          <a:p>
            <a:pPr algn="ctr">
              <a:spcBef>
                <a:spcPts val="0"/>
              </a:spcBef>
            </a:pPr>
            <a:r>
              <a:rPr lang="en-US" sz="2400" dirty="0" smtClean="0"/>
              <a:t>(non-programmers with access to computers)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9417" y="6402357"/>
            <a:ext cx="3015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Software developer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47400" y="1059880"/>
            <a:ext cx="6126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2</a:t>
            </a:r>
            <a:r>
              <a:rPr lang="en-US" sz="2400" dirty="0" smtClean="0"/>
              <a:t> orders of magnitude more end users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Struggle with simple repetitive tasks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Need domain-specific expert systems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-82686" y="4031649"/>
            <a:ext cx="3818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Traditional customer for PL technology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-48640" y="4078509"/>
            <a:ext cx="3638144" cy="279183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2713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454" y="1142999"/>
            <a:ext cx="9202368" cy="5569085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Program Synthesis for End users 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ata manipulation using Examples and Natural Language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2"/>
                </a:solidFill>
              </a:rPr>
              <a:t>Intelligent Tutoring Systems</a:t>
            </a:r>
          </a:p>
          <a:p>
            <a:pPr lvl="1"/>
            <a:r>
              <a:rPr lang="en-US" dirty="0" smtClean="0"/>
              <a:t>Problem Generation</a:t>
            </a:r>
          </a:p>
          <a:p>
            <a:pPr lvl="1"/>
            <a:r>
              <a:rPr lang="en-US" dirty="0" smtClean="0"/>
              <a:t>Feedback Generation</a:t>
            </a:r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r>
              <a:rPr lang="en-US" dirty="0" smtClean="0"/>
              <a:t>PL techniques can play a significant role</a:t>
            </a:r>
          </a:p>
          <a:p>
            <a:pPr marL="400050"/>
            <a:r>
              <a:rPr lang="en-US" dirty="0" smtClean="0">
                <a:solidFill>
                  <a:srgbClr val="009900"/>
                </a:solidFill>
              </a:rPr>
              <a:t>Language design</a:t>
            </a:r>
          </a:p>
          <a:p>
            <a:pPr marL="400050"/>
            <a:r>
              <a:rPr lang="en-US" dirty="0" smtClean="0">
                <a:solidFill>
                  <a:srgbClr val="009900"/>
                </a:solidFill>
              </a:rPr>
              <a:t>Search algorithms</a:t>
            </a:r>
          </a:p>
          <a:p>
            <a:pPr marL="57150" indent="0">
              <a:buNone/>
            </a:pPr>
            <a:r>
              <a:rPr lang="en-US" dirty="0" smtClean="0"/>
              <a:t>in conjunction with cross-disciplinary techniques from </a:t>
            </a:r>
            <a:r>
              <a:rPr lang="en-US" dirty="0" smtClean="0">
                <a:solidFill>
                  <a:srgbClr val="009900"/>
                </a:solidFill>
              </a:rPr>
              <a:t>ML, HCI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application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525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5943" y="2301625"/>
            <a:ext cx="3992146" cy="362930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Repetitive tasks</a:t>
            </a:r>
          </a:p>
          <a:p>
            <a:r>
              <a:rPr lang="en-US" dirty="0" smtClean="0"/>
              <a:t>Problem Generation</a:t>
            </a:r>
          </a:p>
          <a:p>
            <a:r>
              <a:rPr lang="en-US" dirty="0" smtClean="0"/>
              <a:t>Feedback Generation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Various subject domains</a:t>
            </a:r>
          </a:p>
          <a:p>
            <a:r>
              <a:rPr lang="en-US" dirty="0" smtClean="0"/>
              <a:t>Math, Logic</a:t>
            </a:r>
          </a:p>
          <a:p>
            <a:r>
              <a:rPr lang="en-US" dirty="0" smtClean="0"/>
              <a:t>Automata, Programming</a:t>
            </a:r>
          </a:p>
          <a:p>
            <a:r>
              <a:rPr lang="en-US" dirty="0" smtClean="0"/>
              <a:t>Language Learning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Tutoring Systems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812" y="900228"/>
            <a:ext cx="3143689" cy="36581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473640"/>
            <a:ext cx="9028652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900" dirty="0" smtClean="0">
                <a:solidFill>
                  <a:srgbClr val="C00000"/>
                </a:solidFill>
              </a:rPr>
              <a:t>CACM 2014; “Example-based </a:t>
            </a:r>
            <a:r>
              <a:rPr lang="en-US" sz="1900" dirty="0">
                <a:solidFill>
                  <a:srgbClr val="C00000"/>
                </a:solidFill>
              </a:rPr>
              <a:t>Learning in Computer-aided STEM </a:t>
            </a:r>
            <a:r>
              <a:rPr lang="en-US" sz="1900" dirty="0" smtClean="0">
                <a:solidFill>
                  <a:srgbClr val="C00000"/>
                </a:solidFill>
              </a:rPr>
              <a:t>Education”;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975" y="979537"/>
            <a:ext cx="3888030" cy="364117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 bwMode="auto">
          <a:xfrm>
            <a:off x="1974715" y="3696513"/>
            <a:ext cx="4303374" cy="176577"/>
          </a:xfrm>
          <a:prstGeom prst="righ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55121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36320"/>
            <a:ext cx="8571452" cy="551688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Motivation</a:t>
            </a:r>
          </a:p>
          <a:p>
            <a:r>
              <a:rPr lang="en-US" sz="2200" dirty="0" smtClean="0"/>
              <a:t>Problems similar to a given problem.</a:t>
            </a:r>
          </a:p>
          <a:p>
            <a:pPr lvl="1"/>
            <a:r>
              <a:rPr lang="en-US" dirty="0" smtClean="0"/>
              <a:t>Avoid copyright issues</a:t>
            </a:r>
          </a:p>
          <a:p>
            <a:pPr lvl="1"/>
            <a:r>
              <a:rPr lang="en-US" dirty="0" smtClean="0"/>
              <a:t>Prevent cheating </a:t>
            </a:r>
            <a:r>
              <a:rPr lang="en-US" dirty="0"/>
              <a:t>in </a:t>
            </a:r>
            <a:r>
              <a:rPr lang="en-US" dirty="0" smtClean="0"/>
              <a:t>MOOCs (Unsynchronized instruction)</a:t>
            </a:r>
            <a:endParaRPr lang="en-US" dirty="0"/>
          </a:p>
          <a:p>
            <a:r>
              <a:rPr lang="en-US" sz="2200" dirty="0" smtClean="0"/>
              <a:t>Problems </a:t>
            </a:r>
            <a:r>
              <a:rPr lang="en-US" sz="2200" dirty="0"/>
              <a:t>of a given difficulty level and </a:t>
            </a:r>
            <a:r>
              <a:rPr lang="en-US" sz="2200" dirty="0" smtClean="0"/>
              <a:t>concept usage.</a:t>
            </a:r>
            <a:endParaRPr lang="en-US" sz="2200" dirty="0"/>
          </a:p>
          <a:p>
            <a:pPr lvl="1"/>
            <a:r>
              <a:rPr lang="en-US" dirty="0"/>
              <a:t>Generate progressions </a:t>
            </a:r>
            <a:endParaRPr lang="en-US" dirty="0" smtClean="0"/>
          </a:p>
          <a:p>
            <a:pPr lvl="1"/>
            <a:r>
              <a:rPr lang="en-US" dirty="0" smtClean="0"/>
              <a:t>Generate </a:t>
            </a:r>
            <a:r>
              <a:rPr lang="en-US" dirty="0"/>
              <a:t>personalized </a:t>
            </a:r>
            <a:r>
              <a:rPr lang="en-US" dirty="0" smtClean="0"/>
              <a:t>workflows</a:t>
            </a:r>
          </a:p>
          <a:p>
            <a:pPr marL="0" indent="0">
              <a:buNone/>
            </a:pPr>
            <a:endParaRPr lang="en-US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Key Ideas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9900"/>
                </a:solidFill>
              </a:rPr>
              <a:t>Test input generation techniques</a:t>
            </a:r>
            <a:endParaRPr lang="en-US" sz="2200" dirty="0" smtClean="0">
              <a:solidFill>
                <a:srgbClr val="0099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03" y="3275361"/>
            <a:ext cx="3188545" cy="35725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Generation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245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40" y="3872060"/>
            <a:ext cx="7179217" cy="2507223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60700" y="963120"/>
          <a:ext cx="8391414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0182"/>
                <a:gridCol w="2598889"/>
                <a:gridCol w="1872343"/>
              </a:tblGrid>
              <a:tr h="356568">
                <a:tc>
                  <a:txBody>
                    <a:bodyPr/>
                    <a:lstStyle/>
                    <a:p>
                      <a:r>
                        <a:rPr lang="en-US" dirty="0" smtClean="0"/>
                        <a:t>Concept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Trace Characteristic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Input</a:t>
                      </a:r>
                      <a:endParaRPr lang="en-US" dirty="0"/>
                    </a:p>
                  </a:txBody>
                  <a:tcPr/>
                </a:tc>
              </a:tr>
              <a:tr h="356568">
                <a:tc>
                  <a:txBody>
                    <a:bodyPr/>
                    <a:lstStyle/>
                    <a:p>
                      <a:r>
                        <a:rPr lang="en-US" dirty="0" smtClean="0"/>
                        <a:t>Single</a:t>
                      </a:r>
                      <a:r>
                        <a:rPr lang="en-US" baseline="0" dirty="0" smtClean="0"/>
                        <a:t> digit addition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3+2</a:t>
                      </a:r>
                      <a:endParaRPr lang="en-US" dirty="0"/>
                    </a:p>
                  </a:txBody>
                  <a:tcPr/>
                </a:tc>
              </a:tr>
              <a:tr h="356568">
                <a:tc>
                  <a:txBody>
                    <a:bodyPr/>
                    <a:lstStyle/>
                    <a:p>
                      <a:r>
                        <a:rPr lang="en-US" dirty="0" smtClean="0"/>
                        <a:t>Multiple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digit w/o carry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LL+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1234 +8765</a:t>
                      </a:r>
                      <a:endParaRPr lang="en-US" dirty="0"/>
                    </a:p>
                  </a:txBody>
                  <a:tcPr/>
                </a:tc>
              </a:tr>
              <a:tr h="356568">
                <a:tc>
                  <a:txBody>
                    <a:bodyPr/>
                    <a:lstStyle/>
                    <a:p>
                      <a:r>
                        <a:rPr lang="en-US" dirty="0" smtClean="0"/>
                        <a:t>Single</a:t>
                      </a:r>
                      <a:r>
                        <a:rPr lang="en-US" baseline="0" dirty="0" smtClean="0"/>
                        <a:t> carry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L* (LC) L*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1234 + 8757</a:t>
                      </a:r>
                      <a:endParaRPr lang="en-US" dirty="0"/>
                    </a:p>
                  </a:txBody>
                  <a:tcPr/>
                </a:tc>
              </a:tr>
              <a:tr h="356568">
                <a:tc>
                  <a:txBody>
                    <a:bodyPr/>
                    <a:lstStyle/>
                    <a:p>
                      <a:r>
                        <a:rPr lang="en-US" dirty="0" smtClean="0"/>
                        <a:t>Two single carries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L* (LC) L+ (LC) L*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1234 + 8857</a:t>
                      </a:r>
                      <a:endParaRPr lang="en-US" dirty="0"/>
                    </a:p>
                  </a:txBody>
                  <a:tcPr/>
                </a:tc>
              </a:tr>
              <a:tr h="356568">
                <a:tc>
                  <a:txBody>
                    <a:bodyPr/>
                    <a:lstStyle/>
                    <a:p>
                      <a:r>
                        <a:rPr lang="en-US" dirty="0" smtClean="0"/>
                        <a:t>Double</a:t>
                      </a:r>
                      <a:r>
                        <a:rPr lang="en-US" baseline="0" dirty="0" smtClean="0"/>
                        <a:t> carry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L* (LCLC) L*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1234 + 8667</a:t>
                      </a:r>
                      <a:endParaRPr lang="en-US" dirty="0"/>
                    </a:p>
                  </a:txBody>
                  <a:tcPr/>
                </a:tc>
              </a:tr>
              <a:tr h="356568">
                <a:tc>
                  <a:txBody>
                    <a:bodyPr/>
                    <a:lstStyle/>
                    <a:p>
                      <a:r>
                        <a:rPr lang="en-US" dirty="0" smtClean="0"/>
                        <a:t>Triple carry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L* (LCLCLCLC)</a:t>
                      </a:r>
                      <a:r>
                        <a:rPr lang="en-US" baseline="0" dirty="0" smtClean="0"/>
                        <a:t> L*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1234</a:t>
                      </a:r>
                      <a:r>
                        <a:rPr lang="en-US" baseline="0" dirty="0" smtClean="0"/>
                        <a:t> + 8767</a:t>
                      </a:r>
                      <a:endParaRPr lang="en-US" dirty="0"/>
                    </a:p>
                  </a:txBody>
                  <a:tcPr/>
                </a:tc>
              </a:tr>
              <a:tr h="356568">
                <a:tc>
                  <a:txBody>
                    <a:bodyPr/>
                    <a:lstStyle/>
                    <a:p>
                      <a:r>
                        <a:rPr lang="en-US" dirty="0" smtClean="0"/>
                        <a:t>Extra digit in 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/p</a:t>
                      </a:r>
                      <a:r>
                        <a:rPr lang="en-US" baseline="0" dirty="0" smtClean="0"/>
                        <a:t> &amp; new digit in </a:t>
                      </a:r>
                      <a:r>
                        <a:rPr lang="en-US" dirty="0" smtClean="0"/>
                        <a:t>o/p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L* CLDCE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9234 + 900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Generation: Addition Procedure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60180" y="6263276"/>
            <a:ext cx="9144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rgbClr val="C00000"/>
                </a:solidFill>
              </a:rPr>
              <a:t>CHI 2013: “A </a:t>
            </a:r>
            <a:r>
              <a:rPr lang="en-US" sz="1800" dirty="0">
                <a:solidFill>
                  <a:srgbClr val="C00000"/>
                </a:solidFill>
              </a:rPr>
              <a:t>Trace-based Framework for Analyzing and </a:t>
            </a:r>
            <a:r>
              <a:rPr lang="en-US" sz="1800" dirty="0" smtClean="0">
                <a:solidFill>
                  <a:srgbClr val="C00000"/>
                </a:solidFill>
              </a:rPr>
              <a:t>Synthesizing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smtClean="0">
                <a:solidFill>
                  <a:srgbClr val="C00000"/>
                </a:solidFill>
              </a:rPr>
              <a:t>Educational Progressions”; Andersen, Gulwani, Popovic.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215448" y="949975"/>
            <a:ext cx="2671735" cy="319400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887182" y="985552"/>
            <a:ext cx="2141469" cy="308061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5646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36320"/>
            <a:ext cx="8571452" cy="551688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Motivation</a:t>
            </a:r>
          </a:p>
          <a:p>
            <a:r>
              <a:rPr lang="en-US" sz="2200" dirty="0" smtClean="0"/>
              <a:t>Problems similar to a given problem.</a:t>
            </a:r>
          </a:p>
          <a:p>
            <a:pPr lvl="1"/>
            <a:r>
              <a:rPr lang="en-US" dirty="0" smtClean="0"/>
              <a:t>Avoid copyright issues</a:t>
            </a:r>
          </a:p>
          <a:p>
            <a:pPr lvl="1"/>
            <a:r>
              <a:rPr lang="en-US" dirty="0" smtClean="0"/>
              <a:t>Prevent cheating </a:t>
            </a:r>
            <a:r>
              <a:rPr lang="en-US" dirty="0"/>
              <a:t>in </a:t>
            </a:r>
            <a:r>
              <a:rPr lang="en-US" dirty="0" smtClean="0"/>
              <a:t>MOOCs (Unsynchronized instruction)</a:t>
            </a:r>
            <a:endParaRPr lang="en-US" dirty="0"/>
          </a:p>
          <a:p>
            <a:r>
              <a:rPr lang="en-US" sz="2200" dirty="0" smtClean="0"/>
              <a:t>Problems </a:t>
            </a:r>
            <a:r>
              <a:rPr lang="en-US" sz="2200" dirty="0"/>
              <a:t>of a given difficulty level and </a:t>
            </a:r>
            <a:r>
              <a:rPr lang="en-US" sz="2200" dirty="0" smtClean="0"/>
              <a:t>concept usage.</a:t>
            </a:r>
            <a:endParaRPr lang="en-US" sz="2200" dirty="0"/>
          </a:p>
          <a:p>
            <a:pPr lvl="1"/>
            <a:r>
              <a:rPr lang="en-US" dirty="0"/>
              <a:t>Generate progressions </a:t>
            </a:r>
            <a:endParaRPr lang="en-US" dirty="0" smtClean="0"/>
          </a:p>
          <a:p>
            <a:pPr lvl="1"/>
            <a:r>
              <a:rPr lang="en-US" dirty="0" smtClean="0"/>
              <a:t>Generate </a:t>
            </a:r>
            <a:r>
              <a:rPr lang="en-US" dirty="0"/>
              <a:t>personalized </a:t>
            </a:r>
            <a:r>
              <a:rPr lang="en-US" dirty="0" smtClean="0"/>
              <a:t>workflows</a:t>
            </a:r>
          </a:p>
          <a:p>
            <a:pPr marL="0" indent="0">
              <a:buNone/>
            </a:pPr>
            <a:endParaRPr lang="en-US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Key Ideas</a:t>
            </a:r>
          </a:p>
          <a:p>
            <a:r>
              <a:rPr lang="en-US" dirty="0" smtClean="0"/>
              <a:t>Test input generation techniques</a:t>
            </a:r>
            <a:endParaRPr lang="en-US" sz="2200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8000"/>
                </a:solidFill>
              </a:rPr>
              <a:t>Template-based generalization</a:t>
            </a:r>
          </a:p>
          <a:p>
            <a:pPr marL="40005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Generation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03" y="3275361"/>
            <a:ext cx="3188545" cy="357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16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0" y="996696"/>
                <a:ext cx="9144000" cy="586130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Example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Problem</m:t>
                          </m:r>
                          <m:r>
                            <m:rPr>
                              <m:nor/>
                            </m:rP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m:t>: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C00000"/>
                              </a:solidFill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i="0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+ </m:t>
                                  </m:r>
                                  <m:func>
                                    <m:funcPr>
                                      <m:ctrlPr>
                                        <a:rPr lang="en-US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d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= 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b="0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1000" dirty="0"/>
              </a:p>
              <a:p>
                <a:pPr marL="0" indent="0">
                  <a:buNone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solidFill>
                            <a:schemeClr val="tx1"/>
                          </a:solidFill>
                        </a:rPr>
                        <m:t>Query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chemeClr val="tx1"/>
                          </a:solidFill>
                        </a:rPr>
                        <m:t>: 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±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±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±</m:t>
                      </m:r>
                      <m:sSubSup>
                        <m:sSubSup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500" b="0" i="1" dirty="0" smtClean="0">
                  <a:solidFill>
                    <a:srgbClr val="FF99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                   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≠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solidFill>
                    <a:srgbClr val="FF9900"/>
                  </a:solidFill>
                </a:endParaRP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 smtClean="0"/>
                  <a:t>New problems generated:</a:t>
                </a:r>
              </a:p>
              <a:p>
                <a:pPr marL="0" indent="0">
                  <a:buNone/>
                </a:pPr>
                <a:endParaRPr lang="en-US" sz="5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csc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csc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cot</m:t>
                              </m:r>
                            </m:e>
                            <m:sup>
                              <m: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b="0" dirty="0" smtClean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csc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)(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csc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)=</m:t>
                                      </m:r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cot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sSup>
                                                <m:sSup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b="0" i="0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cos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fName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func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 smtClean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sec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)(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)=</m:t>
                                      </m:r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tan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sSup>
                                                <m:sSup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b="0" i="0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cos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fName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func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dirty="0" smtClean="0">
                  <a:solidFill>
                    <a:srgbClr val="008000"/>
                  </a:solidFill>
                  <a:latin typeface="MT Extra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8000"/>
                    </a:solidFill>
                    <a:latin typeface="+mj-lt"/>
                  </a:rPr>
                  <a:t>			:</a:t>
                </a:r>
                <a:endParaRPr lang="en-US" dirty="0">
                  <a:solidFill>
                    <a:srgbClr val="008000"/>
                  </a:solidFill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)(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)=</m:t>
                                      </m:r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tan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 −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sSup>
                                                <m:sSup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b="0" i="0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sin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fName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func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 </m:t>
                                          </m:r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dirty="0" smtClean="0">
                  <a:solidFill>
                    <a:srgbClr val="008000"/>
                  </a:solidFill>
                  <a:latin typeface="MT Extr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csc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)(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csc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)=</m:t>
                                      </m:r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csc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 −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sSup>
                                                <m:sSup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b="0" i="0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cos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fName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func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dirty="0" smtClean="0">
                  <a:solidFill>
                    <a:srgbClr val="008000"/>
                  </a:solidFill>
                  <a:latin typeface="MT Extra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8000"/>
                    </a:solidFill>
                    <a:latin typeface="+mj-lt"/>
                  </a:rPr>
                  <a:t>			: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rgbClr val="008000"/>
                  </a:solidFill>
                  <a:latin typeface="MT Extra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96696"/>
                <a:ext cx="9144000" cy="5861304"/>
              </a:xfrm>
              <a:blipFill rotWithShape="0">
                <a:blip r:embed="rId3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dirty="0" smtClean="0"/>
              <a:t>Problem Generation: Algebra (Trigonometry)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336" y="6140385"/>
            <a:ext cx="8352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AAAI 2012: “</a:t>
            </a:r>
            <a:r>
              <a:rPr lang="en-US" i="1" dirty="0" smtClean="0">
                <a:solidFill>
                  <a:srgbClr val="C00000"/>
                </a:solidFill>
              </a:rPr>
              <a:t>Automatically generating algebra problems</a:t>
            </a:r>
            <a:r>
              <a:rPr lang="en-US" dirty="0" smtClean="0">
                <a:solidFill>
                  <a:srgbClr val="C00000"/>
                </a:solidFill>
              </a:rPr>
              <a:t>”;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Singh, Gulwani, Rajamani.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70336" y="4834647"/>
            <a:ext cx="6661204" cy="120623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9956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30936" y="996696"/>
                <a:ext cx="7772400" cy="586130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Example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Problem</m:t>
                          </m:r>
                          <m:r>
                            <m:rPr>
                              <m:nor/>
                            </m:rP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m:t>: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  </m:t>
                          </m:r>
                          <m:limLow>
                            <m:limLowPr>
                              <m:ctrlPr>
                                <a:rPr lang="pt-BR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BR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pt-B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nary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C00000"/>
                              </a:solidFill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solidFill>
                            <a:schemeClr val="tx1"/>
                          </a:solidFill>
                        </a:rPr>
                        <m:t>Query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chemeClr val="tx1"/>
                          </a:solidFill>
                        </a:rPr>
                        <m:t>: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</m:t>
                      </m:r>
                      <m:func>
                        <m:funcPr>
                          <m:ctrlPr>
                            <a:rPr lang="pt-BR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i="1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i="1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BR" i="1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pt-BR" i="1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i="1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i="1" smtClean="0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FF99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FF9900"/>
                                              </a:solidFill>
                                              <a:latin typeface="Cambria Math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FF9900"/>
                                              </a:solidFill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i="1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5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  </m:t>
                          </m:r>
                        </m:e>
                      </m:func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solidFill>
                    <a:srgbClr val="FF9900"/>
                  </a:solidFill>
                </a:endParaRPr>
              </a:p>
              <a:p>
                <a:pPr marL="0" indent="0">
                  <a:buNone/>
                </a:pPr>
                <a:endParaRPr lang="en-US" sz="500" b="0" i="1" dirty="0" smtClean="0">
                  <a:solidFill>
                    <a:srgbClr val="FF99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                   </m:t>
                          </m:r>
                          <m:r>
                            <m:rPr>
                              <m:sty m:val="p"/>
                            </m:rPr>
                            <a:rPr lang="en-US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C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≠0  ∧  </m:t>
                      </m:r>
                      <m:func>
                        <m:funcPr>
                          <m:ctrlPr>
                            <a:rPr lang="en-US" i="1" dirty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gcd</m:t>
                          </m:r>
                        </m:fName>
                        <m:e>
                          <m:d>
                            <m:dPr>
                              <m:ctrlPr>
                                <a:rPr lang="en-US" i="1" dirty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 dirty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 dirty="0">
                          <a:solidFill>
                            <a:srgbClr val="FF99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 dirty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gcd</m:t>
                          </m:r>
                        </m:fName>
                        <m:e>
                          <m:d>
                            <m:dPr>
                              <m:ctrlPr>
                                <a:rPr lang="en-US" i="1" dirty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i="1" dirty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 dirty="0">
                          <a:solidFill>
                            <a:srgbClr val="FF990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dirty="0" smtClean="0">
                  <a:solidFill>
                    <a:srgbClr val="FF9900"/>
                  </a:solidFill>
                </a:endParaRP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 smtClean="0"/>
                  <a:t>New problems generated:</a:t>
                </a:r>
              </a:p>
              <a:p>
                <a:pPr marL="0" indent="0">
                  <a:buNone/>
                </a:pPr>
                <a:endParaRPr lang="en-US" sz="5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7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              </m:t>
                              </m:r>
                            </m:e>
                          </m:nary>
                          <m:func>
                            <m:funcPr>
                              <m:ctrlP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→∞</m:t>
                                  </m:r>
                                </m:lim>
                              </m:limLow>
                            </m:fName>
                            <m:e>
                              <m:nary>
                                <m:naryPr>
                                  <m:chr m:val="∑"/>
                                  <m:ctrlP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pt-BR" i="1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+1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nary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008000"/>
                                  </a:solidFill>
                                </a:rPr>
                                <m:t> 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 smtClean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:endParaRPr lang="en-US" sz="1000" dirty="0" smtClean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 smtClean="0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nary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              </m:t>
                          </m:r>
                          <m:func>
                            <m:funcPr>
                              <m:ctrlP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                 </m:t>
                              </m:r>
                              <m:limLow>
                                <m:limLowPr>
                                  <m:ctrlP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→∞</m:t>
                                  </m:r>
                                </m:lim>
                              </m:limLow>
                            </m:fName>
                            <m:e>
                              <m:nary>
                                <m:naryPr>
                                  <m:chr m:val="∑"/>
                                  <m:ctrlP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pt-BR" i="1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5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+3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+3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6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6</m:t>
                                  </m:r>
                                  <m: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nary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008000"/>
                                  </a:solidFill>
                                </a:rPr>
                                <m:t> 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0936" y="996696"/>
                <a:ext cx="7772400" cy="5861304"/>
              </a:xfrm>
              <a:blipFill rotWithShape="0">
                <a:blip r:embed="rId3"/>
                <a:stretch>
                  <a:fillRect l="-1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Generation: Algebra (Limits)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028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-39624" y="996696"/>
                <a:ext cx="9183624" cy="586130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Ex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. 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Problem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𝑧𝑥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𝑧𝑦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𝑧𝑥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  <m: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𝑧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𝑥𝑦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𝑦𝑧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𝑥𝑦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𝑧</m:t>
                                            </m:r>
                                            <m: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mr>
                              </m:m>
                            </m:e>
                          </m:d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C00000"/>
                              </a:solidFill>
                            </a:rPr>
                            <m:t> 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=2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𝑥𝑦𝑧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0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700" b="0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Query</m:t>
                          </m:r>
                          <m:r>
                            <a:rPr lang="en-US" i="1" dirty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 dirty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7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8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i="1" dirty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 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FF9900"/>
                              </a:solidFill>
                            </a:rPr>
                            <m:t> </m:t>
                          </m:r>
                        </m:e>
                      </m:func>
                      <m:r>
                        <a:rPr lang="en-US" i="1">
                          <a:solidFill>
                            <a:srgbClr val="FF99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10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9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rgbClr val="FF9900"/>
                  </a:solidFill>
                </a:endParaRPr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       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≔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𝑤h𝑒𝑟𝑒</m:t>
                      </m:r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∈{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4,0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8,4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5,1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,…} </m:t>
                      </m:r>
                    </m:oMath>
                  </m:oMathPara>
                </a14:m>
                <a:endParaRPr lang="en-US" sz="1000" dirty="0"/>
              </a:p>
              <a:p>
                <a:pPr marL="0" indent="0">
                  <a:buNone/>
                </a:pPr>
                <a:r>
                  <a:rPr lang="en-US" dirty="0" smtClean="0"/>
                  <a:t>New problems generated:</a:t>
                </a:r>
              </a:p>
              <a:p>
                <a:pPr marL="0" indent="0">
                  <a:buNone/>
                </a:pPr>
                <a:endParaRPr lang="en-US" sz="5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00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dirty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 dirty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  <m:t>𝑧</m:t>
                                            </m:r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  <m:t>𝑧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000" i="1" dirty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i="1" dirty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mr>
                              </m:m>
                            </m:e>
                          </m:d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 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2000" dirty="0">
                              <a:solidFill>
                                <a:srgbClr val="008000"/>
                              </a:solidFill>
                            </a:rPr>
                            <m:t> </m:t>
                          </m:r>
                        </m:e>
                      </m:func>
                      <m:r>
                        <a:rPr lang="en-US" sz="2000" i="1">
                          <a:solidFill>
                            <a:srgbClr val="008000"/>
                          </a:solidFill>
                          <a:latin typeface="Cambria Math"/>
                        </a:rPr>
                        <m:t>=2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000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𝑦𝑧</m:t>
                              </m:r>
                              <m:r>
                                <a:rPr lang="en-US" sz="2000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𝑧𝑥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8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dirty="0" smtClean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0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dirty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 dirty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𝑥𝑦</m:t>
                                    </m:r>
                                  </m:e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𝑥𝑦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𝑦𝑧</m:t>
                                    </m:r>
                                  </m:e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𝑧𝑥</m:t>
                                    </m:r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𝑦𝑧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𝑧𝑥</m:t>
                                    </m:r>
                                  </m:e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𝑧𝑥</m:t>
                                    </m:r>
                                  </m:e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𝑥𝑦</m:t>
                                    </m:r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mr>
                              </m:m>
                            </m:e>
                          </m:d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 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2000" dirty="0">
                              <a:solidFill>
                                <a:srgbClr val="008000"/>
                              </a:solidFill>
                            </a:rPr>
                            <m:t> </m:t>
                          </m:r>
                        </m:e>
                      </m:func>
                      <m:r>
                        <a:rPr lang="en-US" sz="2000" i="1">
                          <a:solidFill>
                            <a:srgbClr val="008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4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8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dirty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9624" y="996696"/>
                <a:ext cx="9183624" cy="5861304"/>
              </a:xfrm>
              <a:blipFill rotWithShape="0">
                <a:blip r:embed="rId3"/>
                <a:stretch>
                  <a:fillRect l="-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Generation: Algebra (Determinant)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3355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36320"/>
            <a:ext cx="8571452" cy="551688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Motivation</a:t>
            </a:r>
          </a:p>
          <a:p>
            <a:r>
              <a:rPr lang="en-US" sz="2200" dirty="0" smtClean="0"/>
              <a:t>Problems similar to a given problem.</a:t>
            </a:r>
          </a:p>
          <a:p>
            <a:pPr lvl="1"/>
            <a:r>
              <a:rPr lang="en-US" dirty="0" smtClean="0"/>
              <a:t>Avoid copyright issues</a:t>
            </a:r>
          </a:p>
          <a:p>
            <a:pPr lvl="1"/>
            <a:r>
              <a:rPr lang="en-US" dirty="0" smtClean="0"/>
              <a:t>Prevent cheating </a:t>
            </a:r>
            <a:r>
              <a:rPr lang="en-US" dirty="0"/>
              <a:t>in </a:t>
            </a:r>
            <a:r>
              <a:rPr lang="en-US" dirty="0" smtClean="0"/>
              <a:t>MOOCs (Unsynchronized instruction)</a:t>
            </a:r>
            <a:endParaRPr lang="en-US" dirty="0"/>
          </a:p>
          <a:p>
            <a:r>
              <a:rPr lang="en-US" sz="2200" dirty="0" smtClean="0"/>
              <a:t>Problems </a:t>
            </a:r>
            <a:r>
              <a:rPr lang="en-US" sz="2200" dirty="0"/>
              <a:t>of a given difficulty level and </a:t>
            </a:r>
            <a:r>
              <a:rPr lang="en-US" sz="2200" dirty="0" smtClean="0"/>
              <a:t>concept usage.</a:t>
            </a:r>
            <a:endParaRPr lang="en-US" sz="2200" dirty="0"/>
          </a:p>
          <a:p>
            <a:pPr lvl="1"/>
            <a:r>
              <a:rPr lang="en-US" dirty="0"/>
              <a:t>Generate progressions </a:t>
            </a:r>
            <a:endParaRPr lang="en-US" dirty="0" smtClean="0"/>
          </a:p>
          <a:p>
            <a:pPr lvl="1"/>
            <a:r>
              <a:rPr lang="en-US" dirty="0" smtClean="0"/>
              <a:t>Generate </a:t>
            </a:r>
            <a:r>
              <a:rPr lang="en-US" dirty="0"/>
              <a:t>personalized </a:t>
            </a:r>
            <a:r>
              <a:rPr lang="en-US" dirty="0" smtClean="0"/>
              <a:t>workflows</a:t>
            </a:r>
          </a:p>
          <a:p>
            <a:pPr marL="0" indent="0">
              <a:buNone/>
            </a:pPr>
            <a:endParaRPr lang="en-US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Key Ideas</a:t>
            </a:r>
          </a:p>
          <a:p>
            <a:r>
              <a:rPr lang="en-US" dirty="0" smtClean="0"/>
              <a:t>Test input generation techniques</a:t>
            </a:r>
            <a:endParaRPr lang="en-US" sz="2200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8000"/>
                </a:solidFill>
              </a:rPr>
              <a:t>Template-based generalization</a:t>
            </a:r>
          </a:p>
          <a:p>
            <a:pPr marL="40005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Generation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03" y="3275361"/>
            <a:ext cx="3188545" cy="357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51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54430" y="946328"/>
            <a:ext cx="9397722" cy="4000810"/>
          </a:xfrm>
        </p:spPr>
        <p:txBody>
          <a:bodyPr/>
          <a:lstStyle/>
          <a:p>
            <a:pPr marL="342991" indent="-342991">
              <a:buFont typeface="+mj-lt"/>
              <a:buAutoNum type="arabicPeriod"/>
            </a:pPr>
            <a:r>
              <a:rPr lang="en-US" sz="2100" dirty="0"/>
              <a:t>The principal characterized his pupils as _________ </a:t>
            </a:r>
            <a:r>
              <a:rPr lang="en-US" sz="2100" baseline="-25000" dirty="0"/>
              <a:t> </a:t>
            </a:r>
            <a:r>
              <a:rPr lang="en-US" sz="2100" dirty="0"/>
              <a:t> </a:t>
            </a:r>
            <a:r>
              <a:rPr lang="en-US" sz="2100" dirty="0" smtClean="0"/>
              <a:t>               because </a:t>
            </a:r>
            <a:r>
              <a:rPr lang="en-US" sz="2100" dirty="0"/>
              <a:t>they were pampered and spoiled by their indulgent parents</a:t>
            </a:r>
            <a:r>
              <a:rPr lang="en-US" sz="2100" dirty="0" smtClean="0"/>
              <a:t>.</a:t>
            </a:r>
            <a:endParaRPr lang="en-US" sz="700" dirty="0"/>
          </a:p>
          <a:p>
            <a:pPr marL="342991" indent="-342991">
              <a:buFont typeface="+mj-lt"/>
              <a:buAutoNum type="arabicPeriod"/>
            </a:pPr>
            <a:r>
              <a:rPr lang="en-US" sz="2100" dirty="0"/>
              <a:t>The commentator characterized the electorate as _________  because it was unpredictable and given to constantly shifting moods</a:t>
            </a:r>
            <a:r>
              <a:rPr lang="en-US" sz="2100" dirty="0" smtClean="0"/>
              <a:t>.</a:t>
            </a:r>
            <a:endParaRPr lang="en-US" sz="750" dirty="0"/>
          </a:p>
          <a:p>
            <a:pPr marL="0" indent="0">
              <a:buNone/>
            </a:pPr>
            <a:r>
              <a:rPr lang="en-US" sz="2101" dirty="0"/>
              <a:t>(a) c</a:t>
            </a:r>
            <a:r>
              <a:rPr lang="en-US" sz="2101" dirty="0" smtClean="0"/>
              <a:t>osseted                   (b</a:t>
            </a:r>
            <a:r>
              <a:rPr lang="en-US" sz="2101" dirty="0"/>
              <a:t>) </a:t>
            </a:r>
            <a:r>
              <a:rPr lang="en-US" sz="2101" dirty="0" smtClean="0"/>
              <a:t>disingenuous           (c</a:t>
            </a:r>
            <a:r>
              <a:rPr lang="en-US" sz="2101" dirty="0"/>
              <a:t>) c</a:t>
            </a:r>
            <a:r>
              <a:rPr lang="en-US" sz="2101" dirty="0" smtClean="0"/>
              <a:t>orrosive                               (d</a:t>
            </a:r>
            <a:r>
              <a:rPr lang="en-US" sz="2101" dirty="0"/>
              <a:t>) </a:t>
            </a:r>
            <a:r>
              <a:rPr lang="en-US" sz="2101" dirty="0" smtClean="0"/>
              <a:t>laconic                      (e</a:t>
            </a:r>
            <a:r>
              <a:rPr lang="en-US" sz="2101" dirty="0"/>
              <a:t>) </a:t>
            </a:r>
            <a:r>
              <a:rPr lang="en-US" sz="2101" dirty="0" smtClean="0"/>
              <a:t>mercurial</a:t>
            </a:r>
            <a:endParaRPr lang="en-US" sz="1125" dirty="0"/>
          </a:p>
          <a:p>
            <a:pPr marL="0" indent="0">
              <a:spcBef>
                <a:spcPts val="0"/>
              </a:spcBef>
              <a:buNone/>
            </a:pPr>
            <a:r>
              <a:rPr lang="en-US" sz="2251" dirty="0">
                <a:solidFill>
                  <a:srgbClr val="CC00CC"/>
                </a:solidFill>
              </a:rPr>
              <a:t>One of </a:t>
            </a:r>
            <a:r>
              <a:rPr lang="en-US" sz="2251" dirty="0" smtClean="0">
                <a:solidFill>
                  <a:srgbClr val="CC00CC"/>
                </a:solidFill>
              </a:rPr>
              <a:t>the problems </a:t>
            </a:r>
            <a:r>
              <a:rPr lang="en-US" sz="2251" dirty="0">
                <a:solidFill>
                  <a:srgbClr val="CC00CC"/>
                </a:solidFill>
              </a:rPr>
              <a:t>is a real </a:t>
            </a:r>
            <a:r>
              <a:rPr lang="en-US" sz="2251" dirty="0" smtClean="0">
                <a:solidFill>
                  <a:srgbClr val="CC00CC"/>
                </a:solidFill>
              </a:rPr>
              <a:t>problem from SAT </a:t>
            </a:r>
            <a:r>
              <a:rPr lang="en-US" sz="1700" dirty="0" smtClean="0">
                <a:solidFill>
                  <a:srgbClr val="CC00CC"/>
                </a:solidFill>
              </a:rPr>
              <a:t>(standardized US exam), </a:t>
            </a:r>
            <a:endParaRPr lang="en-US" sz="1700" dirty="0">
              <a:solidFill>
                <a:srgbClr val="CC00CC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51" dirty="0" smtClean="0">
                <a:solidFill>
                  <a:srgbClr val="CC00CC"/>
                </a:solidFill>
              </a:rPr>
              <a:t>while </a:t>
            </a:r>
            <a:r>
              <a:rPr lang="en-US" sz="2251" dirty="0">
                <a:solidFill>
                  <a:srgbClr val="CC00CC"/>
                </a:solidFill>
              </a:rPr>
              <a:t>the other one was automatically </a:t>
            </a:r>
            <a:r>
              <a:rPr lang="en-US" sz="2251" dirty="0" smtClean="0">
                <a:solidFill>
                  <a:srgbClr val="CC00CC"/>
                </a:solidFill>
              </a:rPr>
              <a:t>generated!</a:t>
            </a:r>
          </a:p>
          <a:p>
            <a:pPr marL="0" indent="0">
              <a:spcBef>
                <a:spcPts val="0"/>
              </a:spcBef>
              <a:buNone/>
            </a:pPr>
            <a:endParaRPr lang="en-US" sz="1500" dirty="0">
              <a:solidFill>
                <a:schemeClr val="accent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From problem 1, we generate: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   template T</a:t>
            </a:r>
            <a:r>
              <a:rPr lang="en-US" sz="2200" baseline="-25000" dirty="0" smtClean="0"/>
              <a:t>1</a:t>
            </a:r>
            <a:r>
              <a:rPr lang="en-US" sz="2200" dirty="0"/>
              <a:t> =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chemeClr val="accent2"/>
                </a:solidFill>
              </a:rPr>
              <a:t>*</a:t>
            </a:r>
            <a:r>
              <a:rPr lang="en-US" sz="2200" baseline="-25000" dirty="0" smtClean="0">
                <a:solidFill>
                  <a:schemeClr val="accent2"/>
                </a:solidFill>
              </a:rPr>
              <a:t>1</a:t>
            </a:r>
            <a:r>
              <a:rPr lang="en-US" sz="2200" dirty="0" smtClean="0">
                <a:solidFill>
                  <a:schemeClr val="accent2"/>
                </a:solidFill>
              </a:rPr>
              <a:t> characterized *</a:t>
            </a:r>
            <a:r>
              <a:rPr lang="en-US" sz="22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200" dirty="0" smtClean="0">
                <a:solidFill>
                  <a:schemeClr val="accent2"/>
                </a:solidFill>
              </a:rPr>
              <a:t> as *</a:t>
            </a:r>
            <a:r>
              <a:rPr lang="en-US" sz="2200" baseline="-25000" dirty="0" smtClean="0">
                <a:solidFill>
                  <a:schemeClr val="accent2"/>
                </a:solidFill>
              </a:rPr>
              <a:t>3</a:t>
            </a:r>
            <a:r>
              <a:rPr lang="en-US" sz="2200" dirty="0" smtClean="0">
                <a:solidFill>
                  <a:schemeClr val="accent2"/>
                </a:solidFill>
              </a:rPr>
              <a:t> because *</a:t>
            </a:r>
            <a:r>
              <a:rPr lang="en-US" sz="2200" baseline="-25000" dirty="0" smtClean="0">
                <a:solidFill>
                  <a:schemeClr val="accent2"/>
                </a:solidFill>
              </a:rPr>
              <a:t>4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We specialize T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 to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   template T</a:t>
            </a:r>
            <a:r>
              <a:rPr lang="en-US" sz="2200" baseline="-25000" dirty="0" smtClean="0"/>
              <a:t>2</a:t>
            </a:r>
            <a:r>
              <a:rPr lang="en-US" sz="2200" dirty="0"/>
              <a:t> =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chemeClr val="accent2"/>
                </a:solidFill>
              </a:rPr>
              <a:t>*</a:t>
            </a:r>
            <a:r>
              <a:rPr lang="en-US" sz="2200" baseline="-25000" dirty="0" smtClean="0">
                <a:solidFill>
                  <a:schemeClr val="accent2"/>
                </a:solidFill>
              </a:rPr>
              <a:t>1</a:t>
            </a:r>
            <a:r>
              <a:rPr lang="en-US" sz="2200" dirty="0" smtClean="0">
                <a:solidFill>
                  <a:schemeClr val="accent2"/>
                </a:solidFill>
              </a:rPr>
              <a:t> characterized *</a:t>
            </a:r>
            <a:r>
              <a:rPr lang="en-US" sz="22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200" dirty="0" smtClean="0">
                <a:solidFill>
                  <a:schemeClr val="accent2"/>
                </a:solidFill>
              </a:rPr>
              <a:t> as mercurial because *</a:t>
            </a:r>
            <a:r>
              <a:rPr lang="en-US" sz="2200" baseline="-25000" dirty="0" smtClean="0">
                <a:solidFill>
                  <a:schemeClr val="accent2"/>
                </a:solidFill>
              </a:rPr>
              <a:t>4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Problem 2 is an instance of T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19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Generation: Sentence Completion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91064" y="5565239"/>
            <a:ext cx="3113903" cy="407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C00CC"/>
                </a:solidFill>
              </a:rPr>
              <a:t>f</a:t>
            </a:r>
            <a:r>
              <a:rPr lang="en-US" dirty="0" smtClean="0">
                <a:solidFill>
                  <a:srgbClr val="CC00CC"/>
                </a:solidFill>
              </a:rPr>
              <a:t>ound using web search!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187" y="6218209"/>
            <a:ext cx="7509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KDD 2014: “</a:t>
            </a:r>
            <a:r>
              <a:rPr lang="en-US" i="1" dirty="0" err="1">
                <a:solidFill>
                  <a:srgbClr val="C00000"/>
                </a:solidFill>
              </a:rPr>
              <a:t>LaSEWeb</a:t>
            </a:r>
            <a:r>
              <a:rPr lang="en-US" i="1" dirty="0">
                <a:solidFill>
                  <a:srgbClr val="C00000"/>
                </a:solidFill>
              </a:rPr>
              <a:t>: Automating Search Strategies Over Semi-structured Web </a:t>
            </a:r>
            <a:r>
              <a:rPr lang="en-US" i="1" dirty="0" smtClean="0">
                <a:solidFill>
                  <a:srgbClr val="C00000"/>
                </a:solidFill>
              </a:rPr>
              <a:t>Data”; </a:t>
            </a:r>
            <a:r>
              <a:rPr lang="en-US" dirty="0" smtClean="0">
                <a:solidFill>
                  <a:srgbClr val="C00000"/>
                </a:solidFill>
              </a:rPr>
              <a:t>Alex Polozov, Sumit Gulwani</a:t>
            </a:r>
          </a:p>
        </p:txBody>
      </p:sp>
    </p:spTree>
    <p:extLst>
      <p:ext uri="{BB962C8B-B14F-4D97-AF65-F5344CB8AC3E}">
        <p14:creationId xmlns:p14="http://schemas.microsoft.com/office/powerpoint/2010/main" val="27608768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454" y="1142999"/>
            <a:ext cx="9202368" cy="5569085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Program Synthesis for End users 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ata manipulation using Examples and Natural Language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2"/>
                </a:solidFill>
              </a:rPr>
              <a:t>Intelligent Tutoring Systems</a:t>
            </a:r>
          </a:p>
          <a:p>
            <a:pPr lvl="1"/>
            <a:r>
              <a:rPr lang="en-US" dirty="0" smtClean="0"/>
              <a:t>Problem Generation</a:t>
            </a:r>
          </a:p>
          <a:p>
            <a:pPr lvl="1"/>
            <a:r>
              <a:rPr lang="en-US" dirty="0" smtClean="0"/>
              <a:t>Feedback Generation</a:t>
            </a:r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r>
              <a:rPr lang="en-US" dirty="0" smtClean="0"/>
              <a:t>PL techniques can play a significant role</a:t>
            </a:r>
          </a:p>
          <a:p>
            <a:pPr marL="400050"/>
            <a:r>
              <a:rPr lang="en-US" dirty="0" smtClean="0">
                <a:solidFill>
                  <a:srgbClr val="009900"/>
                </a:solidFill>
              </a:rPr>
              <a:t>Language design</a:t>
            </a:r>
          </a:p>
          <a:p>
            <a:pPr marL="400050"/>
            <a:r>
              <a:rPr lang="en-US" dirty="0" smtClean="0">
                <a:solidFill>
                  <a:srgbClr val="009900"/>
                </a:solidFill>
              </a:rPr>
              <a:t>Search algorithms</a:t>
            </a:r>
          </a:p>
          <a:p>
            <a:pPr marL="57150" indent="0">
              <a:buNone/>
            </a:pPr>
            <a:r>
              <a:rPr lang="en-US" dirty="0" smtClean="0"/>
              <a:t>in conjunction with cross-disciplinary techniques from </a:t>
            </a:r>
            <a:r>
              <a:rPr lang="en-US" dirty="0" smtClean="0">
                <a:solidFill>
                  <a:srgbClr val="009900"/>
                </a:solidFill>
              </a:rPr>
              <a:t>ML, HCI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application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3155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38931" y="953187"/>
            <a:ext cx="9067583" cy="5458335"/>
          </a:xfrm>
        </p:spPr>
        <p:txBody>
          <a:bodyPr/>
          <a:lstStyle/>
          <a:p>
            <a:pPr marL="0" indent="0">
              <a:spcBef>
                <a:spcPts val="200"/>
              </a:spcBef>
              <a:buNone/>
            </a:pPr>
            <a:endParaRPr lang="en-US" sz="1000" u="sng" dirty="0">
              <a:solidFill>
                <a:schemeClr val="accent2"/>
              </a:solidFill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Motivation</a:t>
            </a:r>
            <a:endParaRPr lang="en-US" u="sng" dirty="0">
              <a:solidFill>
                <a:schemeClr val="accent2"/>
              </a:solidFill>
            </a:endParaRPr>
          </a:p>
          <a:p>
            <a:pPr>
              <a:spcBef>
                <a:spcPts val="200"/>
              </a:spcBef>
            </a:pPr>
            <a:r>
              <a:rPr lang="en-US" dirty="0" smtClean="0"/>
              <a:t>Make teachers more effective.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Save them time. 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Provide immediate insights on where                                students are struggling.</a:t>
            </a:r>
          </a:p>
          <a:p>
            <a:pPr lvl="1">
              <a:spcBef>
                <a:spcPts val="200"/>
              </a:spcBef>
            </a:pPr>
            <a:endParaRPr lang="en-US" sz="1000" dirty="0"/>
          </a:p>
          <a:p>
            <a:pPr>
              <a:spcBef>
                <a:spcPts val="200"/>
              </a:spcBef>
            </a:pPr>
            <a:r>
              <a:rPr lang="en-US" dirty="0" smtClean="0"/>
              <a:t>Can enable rich interactive experience for students.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Generation of hints.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Pointer to simpler problems depending on kind of mistakes.</a:t>
            </a:r>
          </a:p>
          <a:p>
            <a:endParaRPr lang="en-US" sz="1000" dirty="0" smtClean="0"/>
          </a:p>
          <a:p>
            <a:pPr marL="0" indent="0"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Different kinds of feedback</a:t>
            </a:r>
            <a:r>
              <a:rPr lang="en-US" dirty="0" smtClean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Counterexamples</a:t>
            </a:r>
            <a:endParaRPr lang="en-US" sz="2200" dirty="0" smtClean="0"/>
          </a:p>
          <a:p>
            <a:endParaRPr lang="en-US" dirty="0" smtClean="0">
              <a:solidFill>
                <a:srgbClr val="0099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Generation</a:t>
            </a:r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5189" y="933730"/>
            <a:ext cx="21431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1573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38931" y="953187"/>
            <a:ext cx="9067583" cy="5458335"/>
          </a:xfrm>
        </p:spPr>
        <p:txBody>
          <a:bodyPr/>
          <a:lstStyle/>
          <a:p>
            <a:pPr marL="0" indent="0">
              <a:spcBef>
                <a:spcPts val="200"/>
              </a:spcBef>
              <a:buNone/>
            </a:pPr>
            <a:endParaRPr lang="en-US" sz="1000" u="sng" dirty="0">
              <a:solidFill>
                <a:schemeClr val="accent2"/>
              </a:solidFill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Motivation</a:t>
            </a:r>
            <a:endParaRPr lang="en-US" u="sng" dirty="0">
              <a:solidFill>
                <a:schemeClr val="accent2"/>
              </a:solidFill>
            </a:endParaRPr>
          </a:p>
          <a:p>
            <a:pPr>
              <a:spcBef>
                <a:spcPts val="200"/>
              </a:spcBef>
            </a:pPr>
            <a:r>
              <a:rPr lang="en-US" dirty="0" smtClean="0"/>
              <a:t>Make teachers more effective.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Save them time. 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Provide immediate insights on where                                students are struggling.</a:t>
            </a:r>
          </a:p>
          <a:p>
            <a:pPr lvl="1">
              <a:spcBef>
                <a:spcPts val="200"/>
              </a:spcBef>
            </a:pPr>
            <a:endParaRPr lang="en-US" sz="1000" dirty="0"/>
          </a:p>
          <a:p>
            <a:pPr>
              <a:spcBef>
                <a:spcPts val="200"/>
              </a:spcBef>
            </a:pPr>
            <a:r>
              <a:rPr lang="en-US" dirty="0" smtClean="0"/>
              <a:t>Can enable rich interactive experience for students.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Generation of hints.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Pointer to simpler problems depending on kind of mistakes.</a:t>
            </a:r>
          </a:p>
          <a:p>
            <a:endParaRPr lang="en-US" sz="1000" dirty="0" smtClean="0"/>
          </a:p>
          <a:p>
            <a:pPr marL="0" indent="0"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Different kinds of feedback</a:t>
            </a:r>
            <a:r>
              <a:rPr lang="en-US" dirty="0" smtClean="0"/>
              <a:t>:</a:t>
            </a:r>
          </a:p>
          <a:p>
            <a:r>
              <a:rPr lang="en-US" dirty="0" smtClean="0"/>
              <a:t>Counterexamples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9900"/>
                </a:solidFill>
              </a:rPr>
              <a:t>Nearest correct solution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Generation</a:t>
            </a:r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5189" y="933730"/>
            <a:ext cx="21431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1253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09600"/>
          </a:xfrm>
        </p:spPr>
        <p:txBody>
          <a:bodyPr/>
          <a:lstStyle/>
          <a:p>
            <a:r>
              <a:rPr lang="en-US" dirty="0" smtClean="0"/>
              <a:t>Feedback Synthesis: Programming (Array Reverse)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05714"/>
            <a:ext cx="4324350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12244"/>
            <a:ext cx="4066101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1608080" y="2742606"/>
            <a:ext cx="662689" cy="3227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55004" y="2722507"/>
            <a:ext cx="1302610" cy="3586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895459" y="4012190"/>
            <a:ext cx="1010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Consolas" pitchFamily="49" charset="0"/>
                <a:ea typeface="Tahoma" pitchFamily="34" charset="0"/>
                <a:cs typeface="Consolas" pitchFamily="49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ea typeface="Tahoma" pitchFamily="34" charset="0"/>
                <a:cs typeface="Consolas" pitchFamily="49" charset="0"/>
              </a:rPr>
              <a:t> = 1</a:t>
            </a:r>
            <a:endParaRPr lang="en-US" b="1" dirty="0">
              <a:solidFill>
                <a:srgbClr val="FF0000"/>
              </a:solidFill>
              <a:latin typeface="Consolas" pitchFamily="49" charset="0"/>
              <a:ea typeface="Tahoma" pitchFamily="34" charset="0"/>
              <a:cs typeface="Consolas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34024" y="4462946"/>
            <a:ext cx="2136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Consolas" pitchFamily="49" charset="0"/>
                <a:ea typeface="Tahoma" pitchFamily="34" charset="0"/>
                <a:cs typeface="Consolas" pitchFamily="49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ea typeface="Tahoma" pitchFamily="34" charset="0"/>
                <a:cs typeface="Consolas" pitchFamily="49" charset="0"/>
              </a:rPr>
              <a:t> &lt;= </a:t>
            </a:r>
            <a:r>
              <a:rPr lang="en-US" b="1" dirty="0" err="1" smtClean="0">
                <a:solidFill>
                  <a:srgbClr val="FF0000"/>
                </a:solidFill>
                <a:latin typeface="Consolas" pitchFamily="49" charset="0"/>
                <a:ea typeface="Tahoma" pitchFamily="34" charset="0"/>
                <a:cs typeface="Consolas" pitchFamily="49" charset="0"/>
              </a:rPr>
              <a:t>a.Length</a:t>
            </a:r>
            <a:endParaRPr lang="en-US" b="1" dirty="0">
              <a:solidFill>
                <a:srgbClr val="FF0000"/>
              </a:solidFill>
              <a:latin typeface="Consolas" pitchFamily="49" charset="0"/>
              <a:ea typeface="Tahoma" pitchFamily="34" charset="0"/>
              <a:cs typeface="Consolas" pitchFamily="49" charset="0"/>
            </a:endParaRPr>
          </a:p>
        </p:txBody>
      </p:sp>
      <p:cxnSp>
        <p:nvCxnSpPr>
          <p:cNvPr id="12" name="Curved Connector 11"/>
          <p:cNvCxnSpPr>
            <a:stCxn id="8" idx="4"/>
            <a:endCxn id="10" idx="0"/>
          </p:cNvCxnSpPr>
          <p:nvPr/>
        </p:nvCxnSpPr>
        <p:spPr>
          <a:xfrm rot="16200000" flipH="1">
            <a:off x="1696754" y="3308060"/>
            <a:ext cx="946800" cy="461459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9" idx="4"/>
            <a:endCxn id="11" idx="0"/>
          </p:cNvCxnSpPr>
          <p:nvPr/>
        </p:nvCxnSpPr>
        <p:spPr>
          <a:xfrm rot="16200000" flipH="1">
            <a:off x="2313368" y="3674097"/>
            <a:ext cx="1381790" cy="195908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260424" y="4261794"/>
            <a:ext cx="777769" cy="3833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702133" y="3402678"/>
            <a:ext cx="1439645" cy="3795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579335" y="5607718"/>
            <a:ext cx="1154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ea typeface="Tahoma" pitchFamily="34" charset="0"/>
                <a:cs typeface="Consolas" pitchFamily="49" charset="0"/>
              </a:rPr>
              <a:t>--back</a:t>
            </a:r>
            <a:endParaRPr lang="en-US" b="1" dirty="0">
              <a:solidFill>
                <a:srgbClr val="FF0000"/>
              </a:solidFill>
              <a:latin typeface="Consolas" pitchFamily="49" charset="0"/>
              <a:ea typeface="Tahoma" pitchFamily="34" charset="0"/>
              <a:cs typeface="Consolas" pitchFamily="49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04024" y="4331059"/>
            <a:ext cx="2136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ea typeface="Tahoma" pitchFamily="34" charset="0"/>
                <a:cs typeface="Consolas" pitchFamily="49" charset="0"/>
              </a:rPr>
              <a:t>front &lt;= back</a:t>
            </a:r>
            <a:endParaRPr lang="en-US" b="1" dirty="0">
              <a:solidFill>
                <a:srgbClr val="FF0000"/>
              </a:solidFill>
              <a:latin typeface="Consolas" pitchFamily="49" charset="0"/>
              <a:ea typeface="Tahoma" pitchFamily="34" charset="0"/>
              <a:cs typeface="Consolas" pitchFamily="49" charset="0"/>
            </a:endParaRPr>
          </a:p>
        </p:txBody>
      </p:sp>
      <p:cxnSp>
        <p:nvCxnSpPr>
          <p:cNvPr id="30" name="Curved Connector 29"/>
          <p:cNvCxnSpPr>
            <a:stCxn id="26" idx="4"/>
            <a:endCxn id="28" idx="0"/>
          </p:cNvCxnSpPr>
          <p:nvPr/>
        </p:nvCxnSpPr>
        <p:spPr>
          <a:xfrm rot="16200000" flipH="1">
            <a:off x="5421749" y="4872711"/>
            <a:ext cx="962567" cy="507446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27" idx="6"/>
            <a:endCxn id="29" idx="0"/>
          </p:cNvCxnSpPr>
          <p:nvPr/>
        </p:nvCxnSpPr>
        <p:spPr>
          <a:xfrm>
            <a:off x="7141778" y="3592432"/>
            <a:ext cx="530439" cy="738627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98450" y="6673718"/>
            <a:ext cx="8896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u="sng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60403" y="6195116"/>
            <a:ext cx="7720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PLDI 2013: “</a:t>
            </a:r>
            <a:r>
              <a:rPr lang="en-US" i="1" dirty="0">
                <a:solidFill>
                  <a:srgbClr val="C00000"/>
                </a:solidFill>
              </a:rPr>
              <a:t>Automated Feedback Generation for Introductory Programming Assignments</a:t>
            </a:r>
            <a:r>
              <a:rPr lang="en-US" i="1" dirty="0" smtClean="0">
                <a:solidFill>
                  <a:srgbClr val="C00000"/>
                </a:solidFill>
              </a:rPr>
              <a:t>”;</a:t>
            </a:r>
            <a:r>
              <a:rPr lang="en-US" dirty="0" smtClean="0">
                <a:solidFill>
                  <a:srgbClr val="C00000"/>
                </a:solidFill>
              </a:rPr>
              <a:t> Singh, Gulwani, Solar-Lezama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882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26" grpId="0" animBg="1"/>
      <p:bldP spid="27" grpId="0" animBg="1"/>
      <p:bldP spid="28" grpId="0"/>
      <p:bldP spid="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13,365 incorrect attempts for 13 Python problems.</a:t>
            </a:r>
          </a:p>
          <a:p>
            <a:pPr marL="0" indent="0">
              <a:buNone/>
            </a:pPr>
            <a:r>
              <a:rPr lang="en-US" dirty="0" smtClean="0"/>
              <a:t>(obtained from Introductory Programming course at MIT and its MOOC version on the </a:t>
            </a:r>
            <a:r>
              <a:rPr lang="en-US" dirty="0" err="1" smtClean="0"/>
              <a:t>EdX</a:t>
            </a:r>
            <a:r>
              <a:rPr lang="en-US" dirty="0" smtClean="0"/>
              <a:t> platform)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Average time for feedback = 10 </a:t>
            </a:r>
            <a:r>
              <a:rPr lang="en-US" dirty="0" smtClean="0"/>
              <a:t>seconds</a:t>
            </a:r>
          </a:p>
          <a:p>
            <a:r>
              <a:rPr lang="en-US" dirty="0" smtClean="0"/>
              <a:t>Feedback generated for 64% of those attempts.</a:t>
            </a:r>
          </a:p>
          <a:p>
            <a:r>
              <a:rPr lang="en-US" dirty="0" smtClean="0"/>
              <a:t>Reasons for failure to generate feedback</a:t>
            </a:r>
          </a:p>
          <a:p>
            <a:pPr lvl="1"/>
            <a:r>
              <a:rPr lang="en-US" dirty="0" smtClean="0"/>
              <a:t>Large number of errors</a:t>
            </a:r>
          </a:p>
          <a:p>
            <a:pPr lvl="1"/>
            <a:r>
              <a:rPr lang="en-US" dirty="0" smtClean="0"/>
              <a:t>Timeout (4 min)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Results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4990" y="6328191"/>
            <a:ext cx="8994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Tool 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accessible at: http://sketch1.csail.mit.edu/python-autofeedback</a:t>
            </a:r>
            <a:r>
              <a:rPr lang="en-US" sz="2400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884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38931" y="953187"/>
            <a:ext cx="9067583" cy="5458335"/>
          </a:xfrm>
        </p:spPr>
        <p:txBody>
          <a:bodyPr/>
          <a:lstStyle/>
          <a:p>
            <a:pPr marL="0" indent="0">
              <a:spcBef>
                <a:spcPts val="200"/>
              </a:spcBef>
              <a:buNone/>
            </a:pPr>
            <a:endParaRPr lang="en-US" sz="1000" u="sng" dirty="0">
              <a:solidFill>
                <a:schemeClr val="accent2"/>
              </a:solidFill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Motivation</a:t>
            </a:r>
            <a:endParaRPr lang="en-US" u="sng" dirty="0">
              <a:solidFill>
                <a:schemeClr val="accent2"/>
              </a:solidFill>
            </a:endParaRPr>
          </a:p>
          <a:p>
            <a:pPr>
              <a:spcBef>
                <a:spcPts val="200"/>
              </a:spcBef>
            </a:pPr>
            <a:r>
              <a:rPr lang="en-US" dirty="0" smtClean="0"/>
              <a:t>Make teachers more effective.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Save them time. 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Provide immediate insights on where                                students are struggling.</a:t>
            </a:r>
          </a:p>
          <a:p>
            <a:pPr lvl="1">
              <a:spcBef>
                <a:spcPts val="200"/>
              </a:spcBef>
            </a:pPr>
            <a:endParaRPr lang="en-US" sz="1000" dirty="0"/>
          </a:p>
          <a:p>
            <a:pPr>
              <a:spcBef>
                <a:spcPts val="200"/>
              </a:spcBef>
            </a:pPr>
            <a:r>
              <a:rPr lang="en-US" dirty="0" smtClean="0"/>
              <a:t>Can enable rich interactive experience for students.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Generation of hints.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Pointer to simpler problems depending on kind of mistakes.</a:t>
            </a:r>
          </a:p>
          <a:p>
            <a:endParaRPr lang="en-US" sz="1000" dirty="0" smtClean="0"/>
          </a:p>
          <a:p>
            <a:pPr marL="0" indent="0"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Different kinds of feedback</a:t>
            </a:r>
            <a:r>
              <a:rPr lang="en-US" dirty="0" smtClean="0"/>
              <a:t>:</a:t>
            </a:r>
          </a:p>
          <a:p>
            <a:r>
              <a:rPr lang="en-US" dirty="0" smtClean="0"/>
              <a:t>Counterexamples</a:t>
            </a:r>
          </a:p>
          <a:p>
            <a:r>
              <a:rPr lang="en-US" sz="2200" dirty="0" smtClean="0"/>
              <a:t>Nearest correct solution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9900"/>
                </a:solidFill>
              </a:rPr>
              <a:t>Strategy-level feedback</a:t>
            </a:r>
          </a:p>
          <a:p>
            <a:endParaRPr lang="en-US" dirty="0" smtClean="0">
              <a:solidFill>
                <a:srgbClr val="0099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Generation</a:t>
            </a:r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5189" y="933730"/>
            <a:ext cx="21431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0776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38" y="1951795"/>
            <a:ext cx="4282440" cy="43053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Anagram Problem: Counting Strategy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06460" y="2303488"/>
            <a:ext cx="41499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Strategy: </a:t>
            </a:r>
            <a:r>
              <a:rPr lang="en-US" dirty="0" smtClean="0"/>
              <a:t>For every character in one string, count and compare the number of occurrences in another. O(n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2"/>
                </a:solidFill>
              </a:rPr>
              <a:t>Feedback</a:t>
            </a:r>
            <a:r>
              <a:rPr lang="en-US" dirty="0" smtClean="0"/>
              <a:t>: “Count the number of characters in each string in a pre-processing phase to amortize the cost.”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5438" y="1172308"/>
            <a:ext cx="8903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Problem:</a:t>
            </a:r>
            <a:r>
              <a:rPr lang="en-US" sz="2400" dirty="0" smtClean="0"/>
              <a:t> Are two input strings permutations of each other?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0800049"/>
      </p:ext>
    </p:extLst>
  </p:cSld>
  <p:clrMapOvr>
    <a:masterClrMapping/>
  </p:clrMapOvr>
  <p:transition advTm="682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Anagram Problem: Sorting Strategy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06460" y="2303488"/>
            <a:ext cx="41499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Strategy: </a:t>
            </a:r>
            <a:r>
              <a:rPr lang="en-US" dirty="0" smtClean="0"/>
              <a:t>Sort and compare the two input strings. O(n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2"/>
                </a:solidFill>
              </a:rPr>
              <a:t>Feedback</a:t>
            </a:r>
            <a:r>
              <a:rPr lang="en-US" dirty="0" smtClean="0"/>
              <a:t>: “Instead of sorting, compare occurrences of each character.”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5438" y="1172308"/>
            <a:ext cx="8903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Problem:</a:t>
            </a:r>
            <a:r>
              <a:rPr lang="en-US" sz="2400" dirty="0" smtClean="0"/>
              <a:t> Are two input strings permutations of each other?</a:t>
            </a:r>
            <a:endParaRPr lang="en-US" sz="2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3387"/>
            <a:ext cx="4716780" cy="2834640"/>
          </a:xfrm>
        </p:spPr>
      </p:pic>
    </p:spTree>
    <p:extLst>
      <p:ext uri="{BB962C8B-B14F-4D97-AF65-F5344CB8AC3E}">
        <p14:creationId xmlns:p14="http://schemas.microsoft.com/office/powerpoint/2010/main" val="2417605810"/>
      </p:ext>
    </p:extLst>
  </p:cSld>
  <p:clrMapOvr>
    <a:masterClrMapping/>
  </p:clrMapOvr>
  <p:transition advTm="29842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6154" y="304800"/>
            <a:ext cx="7883769" cy="609600"/>
          </a:xfrm>
        </p:spPr>
        <p:txBody>
          <a:bodyPr/>
          <a:lstStyle/>
          <a:p>
            <a:r>
              <a:rPr lang="en-US" dirty="0" smtClean="0"/>
              <a:t>Different implementations: Counting strategy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7" y="1428750"/>
            <a:ext cx="4282440" cy="4305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571" y="2353114"/>
            <a:ext cx="4175760" cy="20345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2298136"/>
      </p:ext>
    </p:extLst>
  </p:cSld>
  <p:clrMapOvr>
    <a:masterClrMapping/>
  </p:clrMapOvr>
  <p:transition advTm="116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implementations: Sorting strategy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0" y="2210970"/>
            <a:ext cx="4104261" cy="2466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590" y="1765496"/>
            <a:ext cx="4869229" cy="31113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4305658"/>
      </p:ext>
    </p:extLst>
  </p:cSld>
  <p:clrMapOvr>
    <a:masterClrMapping/>
  </p:clrMapOvr>
  <p:transition advTm="137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Teacher documents various strategies and associated feedback. </a:t>
            </a:r>
          </a:p>
          <a:p>
            <a:pPr lvl="1"/>
            <a:r>
              <a:rPr lang="en-US" dirty="0" smtClean="0"/>
              <a:t>Strategies can potentially be automatically inferred from student data.</a:t>
            </a:r>
          </a:p>
          <a:p>
            <a:endParaRPr lang="en-US" dirty="0"/>
          </a:p>
          <a:p>
            <a:r>
              <a:rPr lang="en-US" dirty="0" smtClean="0"/>
              <a:t>Computer identifies the strategy used by a student implementation and passes on the associated feedback.</a:t>
            </a:r>
          </a:p>
          <a:p>
            <a:pPr lvl="1"/>
            <a:r>
              <a:rPr lang="en-US" dirty="0" smtClean="0"/>
              <a:t>Different implementations that employ the same strategy produce the same sequence of “key values”.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Strategy-level Feedback Generation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28873" y="6261298"/>
            <a:ext cx="9204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660" dirty="0" smtClean="0">
                <a:solidFill>
                  <a:srgbClr val="C00000"/>
                </a:solidFill>
              </a:rPr>
              <a:t>FSE 2014: “</a:t>
            </a:r>
            <a:r>
              <a:rPr lang="en-US" sz="1800" i="1" dirty="0">
                <a:solidFill>
                  <a:srgbClr val="C00000"/>
                </a:solidFill>
              </a:rPr>
              <a:t>Feedback Generation for Performance Problems in Introductory Programming Assignments</a:t>
            </a:r>
            <a:r>
              <a:rPr lang="en-US" sz="1660" i="1" dirty="0" smtClean="0">
                <a:solidFill>
                  <a:srgbClr val="C00000"/>
                </a:solidFill>
              </a:rPr>
              <a:t>”</a:t>
            </a:r>
            <a:r>
              <a:rPr lang="en-US" sz="1660" dirty="0" smtClean="0">
                <a:solidFill>
                  <a:srgbClr val="C00000"/>
                </a:solidFill>
              </a:rPr>
              <a:t> Gulwani, Radicek, Zuleger</a:t>
            </a:r>
            <a:endParaRPr lang="en-US" sz="166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688653"/>
      </p:ext>
    </p:extLst>
  </p:cSld>
  <p:clrMapOvr>
    <a:masterClrMapping/>
  </p:clrMapOvr>
  <p:transition advTm="5448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Synthesis</a:t>
            </a:r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131204" y="1104586"/>
            <a:ext cx="8964156" cy="53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An old problem, but more significant today.</a:t>
            </a:r>
          </a:p>
          <a:p>
            <a:pPr>
              <a:spcBef>
                <a:spcPts val="0"/>
              </a:spcBef>
            </a:pPr>
            <a:r>
              <a:rPr lang="en-US" dirty="0"/>
              <a:t>Diverse computational platforms &amp; languages.</a:t>
            </a:r>
          </a:p>
          <a:p>
            <a:pPr>
              <a:spcBef>
                <a:spcPts val="0"/>
              </a:spcBef>
            </a:pPr>
            <a:r>
              <a:rPr lang="en-US" dirty="0"/>
              <a:t>Enabling technology: Better algorithms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                                  and </a:t>
            </a:r>
            <a:r>
              <a:rPr lang="en-US" dirty="0"/>
              <a:t>faster machines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>
              <a:solidFill>
                <a:schemeClr val="accent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accent2"/>
                </a:solidFill>
              </a:rPr>
              <a:t>Goal: </a:t>
            </a:r>
            <a:r>
              <a:rPr lang="en-US" dirty="0" smtClean="0"/>
              <a:t>Synthesize a program in the underlying </a:t>
            </a:r>
            <a:r>
              <a:rPr lang="en-US" dirty="0" smtClean="0">
                <a:solidFill>
                  <a:srgbClr val="C00000"/>
                </a:solidFill>
              </a:rPr>
              <a:t>domain-specific language</a:t>
            </a:r>
            <a:r>
              <a:rPr lang="en-US" dirty="0" smtClean="0"/>
              <a:t> (DSL) from </a:t>
            </a:r>
            <a:r>
              <a:rPr lang="en-US" dirty="0" smtClean="0">
                <a:solidFill>
                  <a:srgbClr val="C00000"/>
                </a:solidFill>
              </a:rPr>
              <a:t>user intent</a:t>
            </a:r>
            <a:r>
              <a:rPr lang="en-US" dirty="0" smtClean="0"/>
              <a:t> using some </a:t>
            </a:r>
            <a:r>
              <a:rPr lang="en-US" dirty="0" smtClean="0">
                <a:solidFill>
                  <a:srgbClr val="C00000"/>
                </a:solidFill>
              </a:rPr>
              <a:t>search algorithm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1300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Synthesis can revolutionize end-user programming if we: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target the right set of application domains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CC00CC"/>
                </a:solidFill>
              </a:rPr>
              <a:t>Data manipulation</a:t>
            </a:r>
          </a:p>
          <a:p>
            <a:pPr>
              <a:spcBef>
                <a:spcPts val="0"/>
              </a:spcBef>
            </a:pPr>
            <a:r>
              <a:rPr lang="en-US" dirty="0"/>
              <a:t>a</a:t>
            </a:r>
            <a:r>
              <a:rPr lang="en-US" dirty="0" smtClean="0"/>
              <a:t>llow the right intent specification mechanism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CC00CC"/>
                </a:solidFill>
              </a:rPr>
              <a:t>Examples, Natural Language</a:t>
            </a:r>
          </a:p>
          <a:p>
            <a:pPr>
              <a:spcBef>
                <a:spcPts val="0"/>
              </a:spcBef>
            </a:pPr>
            <a:r>
              <a:rPr lang="en-US" dirty="0"/>
              <a:t>c</a:t>
            </a:r>
            <a:r>
              <a:rPr lang="en-US" dirty="0" smtClean="0"/>
              <a:t>an tame the huge search space for real-time interaction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CC00CC"/>
                </a:solidFill>
              </a:rPr>
              <a:t>Domain-specific search algorithms</a:t>
            </a:r>
          </a:p>
          <a:p>
            <a:pPr lvl="1"/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41909" y="6479121"/>
            <a:ext cx="86448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PPDP 2010 [Invited talk paper]: “Dimensions in Program Synthesis”;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892" y="943087"/>
            <a:ext cx="2029108" cy="20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69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430" y="969325"/>
            <a:ext cx="5311140" cy="4396740"/>
          </a:xfrm>
        </p:spPr>
      </p:pic>
      <p:sp>
        <p:nvSpPr>
          <p:cNvPr id="6" name="TextBox 5"/>
          <p:cNvSpPr txBox="1"/>
          <p:nvPr/>
        </p:nvSpPr>
        <p:spPr>
          <a:xfrm>
            <a:off x="3774251" y="5056591"/>
            <a:ext cx="282102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# of inspection steps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137564" y="2751154"/>
            <a:ext cx="395784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# of matched implementations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60641" y="304800"/>
            <a:ext cx="9452919" cy="609600"/>
          </a:xfrm>
        </p:spPr>
        <p:txBody>
          <a:bodyPr/>
          <a:lstStyle/>
          <a:p>
            <a:r>
              <a:rPr lang="en-US" dirty="0" smtClean="0"/>
              <a:t>Some Results: </a:t>
            </a:r>
            <a:r>
              <a:rPr lang="en-US" sz="2600" dirty="0" smtClean="0"/>
              <a:t>Documentation of teacher effort</a:t>
            </a:r>
            <a:endParaRPr lang="en-US" sz="2600" dirty="0"/>
          </a:p>
        </p:txBody>
      </p:sp>
      <p:sp>
        <p:nvSpPr>
          <p:cNvPr id="2" name="TextBox 1"/>
          <p:cNvSpPr txBox="1"/>
          <p:nvPr/>
        </p:nvSpPr>
        <p:spPr>
          <a:xfrm>
            <a:off x="234779" y="5634501"/>
            <a:ext cx="8909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When a student implementation doesn’t match any strategy: 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the teacher inspects it to refine or add a (new) strategy.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3493017"/>
      </p:ext>
    </p:extLst>
  </p:cSld>
  <p:clrMapOvr>
    <a:masterClrMapping/>
  </p:clrMapOvr>
  <p:transition advTm="108035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38931" y="953187"/>
            <a:ext cx="9067583" cy="5458335"/>
          </a:xfrm>
        </p:spPr>
        <p:txBody>
          <a:bodyPr/>
          <a:lstStyle/>
          <a:p>
            <a:pPr marL="0" indent="0">
              <a:spcBef>
                <a:spcPts val="200"/>
              </a:spcBef>
              <a:buNone/>
            </a:pPr>
            <a:endParaRPr lang="en-US" sz="1000" u="sng" dirty="0">
              <a:solidFill>
                <a:schemeClr val="accent2"/>
              </a:solidFill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Motivation</a:t>
            </a:r>
            <a:endParaRPr lang="en-US" u="sng" dirty="0">
              <a:solidFill>
                <a:schemeClr val="accent2"/>
              </a:solidFill>
            </a:endParaRPr>
          </a:p>
          <a:p>
            <a:pPr>
              <a:spcBef>
                <a:spcPts val="200"/>
              </a:spcBef>
            </a:pPr>
            <a:r>
              <a:rPr lang="en-US" dirty="0" smtClean="0"/>
              <a:t>Make teachers more effective.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Save them time. 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Provide immediate insights on where                                students are struggling.</a:t>
            </a:r>
          </a:p>
          <a:p>
            <a:pPr lvl="1">
              <a:spcBef>
                <a:spcPts val="200"/>
              </a:spcBef>
            </a:pPr>
            <a:endParaRPr lang="en-US" sz="1000" dirty="0"/>
          </a:p>
          <a:p>
            <a:pPr>
              <a:spcBef>
                <a:spcPts val="200"/>
              </a:spcBef>
            </a:pPr>
            <a:r>
              <a:rPr lang="en-US" dirty="0" smtClean="0"/>
              <a:t>Can enable rich interactive experience for students.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Generation of hints.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Pointer to simpler problems depending on kind of mistakes.</a:t>
            </a:r>
          </a:p>
          <a:p>
            <a:endParaRPr lang="en-US" sz="1000" dirty="0" smtClean="0"/>
          </a:p>
          <a:p>
            <a:pPr marL="0" indent="0"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Different kinds of feedback</a:t>
            </a:r>
            <a:r>
              <a:rPr lang="en-US" dirty="0" smtClean="0"/>
              <a:t>:</a:t>
            </a:r>
          </a:p>
          <a:p>
            <a:r>
              <a:rPr lang="en-US" dirty="0" smtClean="0"/>
              <a:t>Counterexamples</a:t>
            </a:r>
          </a:p>
          <a:p>
            <a:r>
              <a:rPr lang="en-US" sz="2200" dirty="0" smtClean="0"/>
              <a:t>Nearest correct solution</a:t>
            </a:r>
          </a:p>
          <a:p>
            <a:r>
              <a:rPr lang="en-US" sz="2200" dirty="0" smtClean="0"/>
              <a:t>Strategy-level feedback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9900"/>
                </a:solidFill>
              </a:rPr>
              <a:t>Nearest problem description (corresponding to student solution)</a:t>
            </a:r>
          </a:p>
          <a:p>
            <a:endParaRPr lang="en-US" sz="2200" dirty="0" smtClean="0"/>
          </a:p>
          <a:p>
            <a:endParaRPr lang="en-US" dirty="0" smtClean="0">
              <a:solidFill>
                <a:srgbClr val="0099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Generation</a:t>
            </a:r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5189" y="933730"/>
            <a:ext cx="21431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3191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Synthesis: Finite State Automata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94871" y="1023053"/>
            <a:ext cx="87242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Draw a</a:t>
            </a:r>
            <a:r>
              <a:rPr lang="en-US" sz="2200" dirty="0" smtClean="0"/>
              <a:t> </a:t>
            </a:r>
            <a:r>
              <a:rPr lang="en-US" sz="2200" dirty="0"/>
              <a:t>DFA </a:t>
            </a:r>
            <a:r>
              <a:rPr lang="en-US" sz="2200" dirty="0" smtClean="0"/>
              <a:t>that accepts: { </a:t>
            </a:r>
            <a:r>
              <a:rPr lang="en-US" sz="2200" i="1" dirty="0"/>
              <a:t>s</a:t>
            </a:r>
            <a:r>
              <a:rPr lang="en-US" sz="2200" dirty="0"/>
              <a:t> | ‘</a:t>
            </a:r>
            <a:r>
              <a:rPr lang="en-US" sz="2200" i="1" dirty="0" err="1"/>
              <a:t>ab</a:t>
            </a:r>
            <a:r>
              <a:rPr lang="en-US" sz="2200" dirty="0"/>
              <a:t>’ appears in </a:t>
            </a:r>
            <a:r>
              <a:rPr lang="en-US" sz="2200" i="1" dirty="0"/>
              <a:t>s</a:t>
            </a:r>
            <a:r>
              <a:rPr lang="en-US" sz="2200" dirty="0"/>
              <a:t> exactly </a:t>
            </a:r>
            <a:r>
              <a:rPr lang="en-US" sz="2200" i="1" dirty="0"/>
              <a:t>2</a:t>
            </a:r>
            <a:r>
              <a:rPr lang="en-US" sz="2200" dirty="0"/>
              <a:t> times }</a:t>
            </a:r>
          </a:p>
        </p:txBody>
      </p:sp>
      <p:pic>
        <p:nvPicPr>
          <p:cNvPr id="12" name="Picture 11" descr="Screen Shot 2013-05-29 at 11.24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2" y="3223381"/>
            <a:ext cx="4945673" cy="100412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157695" y="3164519"/>
            <a:ext cx="38945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/>
              <a:t>Grade:</a:t>
            </a:r>
            <a:r>
              <a:rPr lang="en-US" dirty="0"/>
              <a:t> 6/10</a:t>
            </a:r>
          </a:p>
          <a:p>
            <a:pPr>
              <a:spcBef>
                <a:spcPts val="0"/>
              </a:spcBef>
            </a:pPr>
            <a:r>
              <a:rPr lang="en-US" b="1" dirty="0"/>
              <a:t>Feedback: </a:t>
            </a:r>
            <a:r>
              <a:rPr lang="en-US" dirty="0"/>
              <a:t>The DFA is incorrect on the string ‘</a:t>
            </a:r>
            <a:r>
              <a:rPr lang="en-US" i="1" dirty="0" err="1"/>
              <a:t>ababb</a:t>
            </a:r>
            <a:r>
              <a:rPr lang="en-US" dirty="0"/>
              <a:t>’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47837" y="1490189"/>
            <a:ext cx="3500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/>
              <a:t>Grade:</a:t>
            </a:r>
            <a:r>
              <a:rPr lang="en-US" dirty="0" smtClean="0"/>
              <a:t> 9/10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Feedback: </a:t>
            </a:r>
            <a:r>
              <a:rPr lang="en-US" dirty="0" smtClean="0"/>
              <a:t>One more state should be made final</a:t>
            </a:r>
          </a:p>
        </p:txBody>
      </p:sp>
      <p:pic>
        <p:nvPicPr>
          <p:cNvPr id="10" name="Picture 9" descr="Screen Shot 2013-05-29 at 11.01.3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8" y="4710490"/>
            <a:ext cx="4260954" cy="104601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01981" y="4660855"/>
            <a:ext cx="4557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/>
              <a:t>Grade:</a:t>
            </a:r>
            <a:r>
              <a:rPr lang="en-US" dirty="0" smtClean="0"/>
              <a:t> 5/10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Feedback: </a:t>
            </a:r>
            <a:r>
              <a:rPr lang="en-US" dirty="0" smtClean="0"/>
              <a:t>The DFA accepts          {</a:t>
            </a:r>
            <a:r>
              <a:rPr lang="en-US" i="1" dirty="0" smtClean="0"/>
              <a:t>s </a:t>
            </a:r>
            <a:r>
              <a:rPr lang="en-US" dirty="0" smtClean="0"/>
              <a:t>| ‘</a:t>
            </a:r>
            <a:r>
              <a:rPr lang="en-US" i="1" dirty="0" err="1"/>
              <a:t>ab</a:t>
            </a:r>
            <a:r>
              <a:rPr lang="en-US" dirty="0"/>
              <a:t>’ appears in </a:t>
            </a:r>
            <a:r>
              <a:rPr lang="en-US" i="1" dirty="0"/>
              <a:t>s</a:t>
            </a:r>
            <a:r>
              <a:rPr lang="en-US" dirty="0"/>
              <a:t> </a:t>
            </a:r>
            <a:r>
              <a:rPr lang="en-US" dirty="0" smtClean="0">
                <a:solidFill>
                  <a:srgbClr val="3366FF"/>
                </a:solidFill>
              </a:rPr>
              <a:t>at least</a:t>
            </a:r>
            <a:r>
              <a:rPr lang="en-US" dirty="0" smtClean="0"/>
              <a:t> </a:t>
            </a:r>
            <a:r>
              <a:rPr lang="en-US" i="1" dirty="0" smtClean="0"/>
              <a:t>2</a:t>
            </a:r>
            <a:r>
              <a:rPr lang="en-US" dirty="0" smtClean="0"/>
              <a:t> times}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419526" y="5754682"/>
            <a:ext cx="1499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Attempt 3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88058" y="2573320"/>
            <a:ext cx="1499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Attempt 1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88058" y="4150208"/>
            <a:ext cx="1499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Attempt 2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02055" y="2554278"/>
            <a:ext cx="5626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Based on nearest correct solution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67006" y="4159766"/>
            <a:ext cx="3461646" cy="397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Based on counterexamples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2823" y="5776287"/>
            <a:ext cx="4745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Based on nearest problem description</a:t>
            </a:r>
            <a:endParaRPr lang="en-US" dirty="0">
              <a:solidFill>
                <a:srgbClr val="0099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83528" y="1476535"/>
            <a:ext cx="880938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8" name="Picture 27" descr="Screen Shot 2013-05-29 at 11.13.0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2" y="1561262"/>
            <a:ext cx="4945672" cy="865652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 bwMode="auto">
          <a:xfrm>
            <a:off x="109758" y="3081752"/>
            <a:ext cx="880938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109758" y="4609125"/>
            <a:ext cx="880938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-60403" y="6230285"/>
            <a:ext cx="7720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IJCAI 2013: “</a:t>
            </a:r>
            <a:r>
              <a:rPr lang="en-US" i="1" dirty="0" smtClean="0">
                <a:solidFill>
                  <a:srgbClr val="C00000"/>
                </a:solidFill>
              </a:rPr>
              <a:t>Automated Grading of DFA Constructions”;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Alur, </a:t>
            </a:r>
            <a:r>
              <a:rPr lang="en-US" dirty="0" err="1" smtClean="0">
                <a:solidFill>
                  <a:srgbClr val="C00000"/>
                </a:solidFill>
              </a:rPr>
              <a:t>d’Antoni</a:t>
            </a:r>
            <a:r>
              <a:rPr lang="en-US" dirty="0" smtClean="0">
                <a:solidFill>
                  <a:srgbClr val="C00000"/>
                </a:solidFill>
              </a:rPr>
              <a:t>, Gulwani, Kini, Viswanathan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248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971" y="978110"/>
            <a:ext cx="9099029" cy="5029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800+ attempts to 6 automata problems (obtained from automata course at UIUC) graded by tool and 2 instructors.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 smtClean="0"/>
              <a:t>95% problems graded in &lt;6 seconds each</a:t>
            </a:r>
          </a:p>
          <a:p>
            <a:r>
              <a:rPr lang="en-US" sz="2300" dirty="0" smtClean="0"/>
              <a:t>Out of 131 attempts for one of those problems:</a:t>
            </a:r>
          </a:p>
          <a:p>
            <a:pPr lvl="1"/>
            <a:r>
              <a:rPr lang="en-US" dirty="0" smtClean="0"/>
              <a:t>6 attempts: instructors were </a:t>
            </a:r>
            <a:r>
              <a:rPr lang="en-US" dirty="0" smtClean="0">
                <a:solidFill>
                  <a:schemeClr val="accent2"/>
                </a:solidFill>
              </a:rPr>
              <a:t>incorrect </a:t>
            </a:r>
            <a:r>
              <a:rPr lang="en-US" dirty="0" smtClean="0"/>
              <a:t>(gave full marks to an incorrect attempt) </a:t>
            </a:r>
          </a:p>
          <a:p>
            <a:pPr lvl="1"/>
            <a:r>
              <a:rPr lang="en-US" dirty="0" smtClean="0"/>
              <a:t>20 attempts: instructors were </a:t>
            </a:r>
            <a:r>
              <a:rPr lang="en-US" dirty="0" smtClean="0">
                <a:solidFill>
                  <a:schemeClr val="accent2"/>
                </a:solidFill>
              </a:rPr>
              <a:t>inconsistent </a:t>
            </a:r>
            <a:r>
              <a:rPr lang="en-US" dirty="0" smtClean="0"/>
              <a:t>(gave different marks to syntactically equivalent attempts)</a:t>
            </a:r>
          </a:p>
          <a:p>
            <a:pPr lvl="1"/>
            <a:r>
              <a:rPr lang="en-US" dirty="0" smtClean="0"/>
              <a:t>34 attempts: &gt;= 3 point discrepancy between instructor &amp; tool; in 20 of those, </a:t>
            </a:r>
            <a:r>
              <a:rPr lang="en-US" dirty="0" smtClean="0">
                <a:solidFill>
                  <a:schemeClr val="accent2"/>
                </a:solidFill>
              </a:rPr>
              <a:t>instructor agreed that tool was more fair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Instructors concluded </a:t>
            </a:r>
            <a:r>
              <a:rPr lang="en-US" dirty="0"/>
              <a:t>that </a:t>
            </a:r>
            <a:r>
              <a:rPr lang="en-US" dirty="0" smtClean="0"/>
              <a:t>tool should be </a:t>
            </a:r>
            <a:r>
              <a:rPr lang="en-US" dirty="0"/>
              <a:t>preferred </a:t>
            </a:r>
            <a:r>
              <a:rPr lang="en-US" dirty="0" smtClean="0"/>
              <a:t>over humans for </a:t>
            </a:r>
            <a:r>
              <a:rPr lang="en-US" dirty="0"/>
              <a:t>consistency &amp; scalability.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Results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4990" y="6388151"/>
            <a:ext cx="8994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Tool 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accessible at: http://www.automatatutor.com</a:t>
            </a:r>
            <a:r>
              <a:rPr lang="en-US" sz="2400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8615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9247" y="1143000"/>
            <a:ext cx="8594013" cy="50292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Domain-specific natural language understanding to deal with word </a:t>
            </a:r>
            <a:r>
              <a:rPr lang="en-US" dirty="0" smtClean="0"/>
              <a:t>problems.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Leverage large amounts of student data.</a:t>
            </a:r>
          </a:p>
          <a:p>
            <a:pPr lvl="1"/>
            <a:r>
              <a:rPr lang="en-US" dirty="0" smtClean="0"/>
              <a:t>Repair incorrect solution using a nearest correct solution </a:t>
            </a:r>
            <a:r>
              <a:rPr lang="en-US" sz="1800" dirty="0" smtClean="0">
                <a:solidFill>
                  <a:srgbClr val="C00000"/>
                </a:solidFill>
              </a:rPr>
              <a:t>[</a:t>
            </a:r>
            <a:r>
              <a:rPr lang="en-US" sz="1800" dirty="0" err="1" smtClean="0">
                <a:solidFill>
                  <a:srgbClr val="C00000"/>
                </a:solidFill>
              </a:rPr>
              <a:t>DeduceIt</a:t>
            </a:r>
            <a:r>
              <a:rPr lang="en-US" sz="1800" dirty="0">
                <a:solidFill>
                  <a:srgbClr val="C00000"/>
                </a:solidFill>
              </a:rPr>
              <a:t>/</a:t>
            </a:r>
            <a:r>
              <a:rPr lang="en-US" sz="1800" dirty="0" smtClean="0">
                <a:solidFill>
                  <a:srgbClr val="C00000"/>
                </a:solidFill>
              </a:rPr>
              <a:t>Aiken et.al./UIST 2013]</a:t>
            </a:r>
          </a:p>
          <a:p>
            <a:pPr lvl="1"/>
            <a:r>
              <a:rPr lang="en-US" dirty="0" smtClean="0"/>
              <a:t>Clustering for power-grading                                      </a:t>
            </a:r>
            <a:r>
              <a:rPr lang="en-US" sz="1800" dirty="0" smtClean="0">
                <a:solidFill>
                  <a:srgbClr val="C00000"/>
                </a:solidFill>
              </a:rPr>
              <a:t>[</a:t>
            </a:r>
            <a:r>
              <a:rPr lang="en-US" sz="1800" dirty="0" err="1" smtClean="0">
                <a:solidFill>
                  <a:srgbClr val="C00000"/>
                </a:solidFill>
              </a:rPr>
              <a:t>CodeWebs</a:t>
            </a:r>
            <a:r>
              <a:rPr lang="en-US" sz="1800" dirty="0" smtClean="0">
                <a:solidFill>
                  <a:srgbClr val="C00000"/>
                </a:solidFill>
              </a:rPr>
              <a:t>/Nguyen et.al./WWW 2014]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Leverage large populations of students and teachers.</a:t>
            </a:r>
          </a:p>
          <a:p>
            <a:pPr lvl="1"/>
            <a:r>
              <a:rPr lang="en-US" dirty="0" smtClean="0"/>
              <a:t>Peer-grading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5476" y="304800"/>
            <a:ext cx="8141677" cy="609600"/>
          </a:xfrm>
        </p:spPr>
        <p:txBody>
          <a:bodyPr/>
          <a:lstStyle/>
          <a:p>
            <a:r>
              <a:rPr lang="en-US" dirty="0" smtClean="0"/>
              <a:t>New Directions in Intelligent Tutoring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9387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32" y="961998"/>
            <a:ext cx="8911920" cy="668393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" y="963412"/>
            <a:ext cx="9144000" cy="567752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Billions of non-programmers now have computing devices.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PL techniques can also directly address repetitive needs of these end-users.</a:t>
            </a:r>
          </a:p>
          <a:p>
            <a:r>
              <a:rPr lang="en-US" sz="2200" dirty="0" smtClean="0">
                <a:solidFill>
                  <a:schemeClr val="accent2"/>
                </a:solidFill>
              </a:rPr>
              <a:t>Language design</a:t>
            </a:r>
          </a:p>
          <a:p>
            <a:r>
              <a:rPr lang="en-US" sz="2200" dirty="0" smtClean="0">
                <a:solidFill>
                  <a:schemeClr val="accent2"/>
                </a:solidFill>
              </a:rPr>
              <a:t>Search algorithms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wo important applications with large scale societal impact.</a:t>
            </a:r>
          </a:p>
          <a:p>
            <a:r>
              <a:rPr lang="en-US" sz="2200" dirty="0" smtClean="0">
                <a:solidFill>
                  <a:schemeClr val="accent2"/>
                </a:solidFill>
              </a:rPr>
              <a:t>End-User Programming using examples and natural language:    </a:t>
            </a:r>
            <a:r>
              <a:rPr lang="en-US" sz="2200" dirty="0" smtClean="0"/>
              <a:t>data manipulation, programming of smartphones and robots</a:t>
            </a:r>
          </a:p>
          <a:p>
            <a:r>
              <a:rPr lang="en-US" sz="2200" dirty="0" smtClean="0">
                <a:solidFill>
                  <a:schemeClr val="accent2"/>
                </a:solidFill>
              </a:rPr>
              <a:t>Intelligent Tutoring Systems: </a:t>
            </a:r>
            <a:r>
              <a:rPr lang="en-US" sz="2200" dirty="0" smtClean="0"/>
              <a:t>problem &amp; feedback synthesis</a:t>
            </a:r>
          </a:p>
          <a:p>
            <a:pPr marL="0" indent="0">
              <a:buNone/>
            </a:pPr>
            <a:endParaRPr lang="en-US" sz="1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900" dirty="0" smtClean="0">
                <a:solidFill>
                  <a:srgbClr val="C00000"/>
                </a:solidFill>
              </a:rPr>
              <a:t>References: </a:t>
            </a:r>
          </a:p>
          <a:p>
            <a:r>
              <a:rPr lang="en-US" sz="1900" dirty="0" smtClean="0">
                <a:solidFill>
                  <a:srgbClr val="C00000"/>
                </a:solidFill>
              </a:rPr>
              <a:t>“Spreadsheet Data Manipulation using Examples”; CACM 2012</a:t>
            </a:r>
          </a:p>
          <a:p>
            <a:r>
              <a:rPr lang="en-US" sz="1900" dirty="0" smtClean="0">
                <a:solidFill>
                  <a:srgbClr val="C00000"/>
                </a:solidFill>
              </a:rPr>
              <a:t>“Example-based Learning in Computer-aided STEM Education”; CACM 2014</a:t>
            </a:r>
          </a:p>
          <a:p>
            <a:pPr marL="0" indent="0">
              <a:buNone/>
            </a:pPr>
            <a:endParaRPr lang="en-US" sz="22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Automating Repetitive Tasks for the Masses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85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9730" y="1143000"/>
            <a:ext cx="9105089" cy="5029200"/>
          </a:xfrm>
        </p:spPr>
        <p:txBody>
          <a:bodyPr/>
          <a:lstStyle/>
          <a:p>
            <a:r>
              <a:rPr lang="en-US" dirty="0" smtClean="0"/>
              <a:t>Data locked up in silos in various formats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Great flexibility in organizing (hierarchical) data for viewing</a:t>
            </a:r>
            <a:r>
              <a:rPr lang="en-US" dirty="0"/>
              <a:t> </a:t>
            </a:r>
            <a:r>
              <a:rPr lang="en-US" dirty="0" smtClean="0"/>
              <a:t>but challenging to manipulate and reason about the data.</a:t>
            </a:r>
          </a:p>
          <a:p>
            <a:pPr lvl="1"/>
            <a:endParaRPr lang="en-US" sz="1500" dirty="0"/>
          </a:p>
          <a:p>
            <a:r>
              <a:rPr lang="en-US" dirty="0" smtClean="0"/>
              <a:t>A typical workflow might involve one or more following steps</a:t>
            </a:r>
          </a:p>
          <a:p>
            <a:pPr lvl="1"/>
            <a:r>
              <a:rPr lang="en-US" dirty="0" smtClean="0"/>
              <a:t>Extraction</a:t>
            </a:r>
          </a:p>
          <a:p>
            <a:pPr lvl="1"/>
            <a:r>
              <a:rPr lang="en-US" dirty="0" smtClean="0"/>
              <a:t>Transformation</a:t>
            </a:r>
          </a:p>
          <a:p>
            <a:pPr lvl="1"/>
            <a:r>
              <a:rPr lang="en-US" dirty="0" smtClean="0"/>
              <a:t>Querying</a:t>
            </a:r>
          </a:p>
          <a:p>
            <a:pPr lvl="1"/>
            <a:r>
              <a:rPr lang="en-US" dirty="0" smtClean="0"/>
              <a:t>Formatting</a:t>
            </a:r>
          </a:p>
          <a:p>
            <a:pPr lvl="1"/>
            <a:endParaRPr lang="en-US" sz="2000" dirty="0"/>
          </a:p>
          <a:p>
            <a:r>
              <a:rPr lang="en-US" dirty="0" smtClean="0"/>
              <a:t>PBE and PBNL can enable delightful data wrangling.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Manipulation</a:t>
            </a:r>
            <a:endParaRPr lang="en-US" dirty="0"/>
          </a:p>
        </p:txBody>
      </p:sp>
      <p:pic>
        <p:nvPicPr>
          <p:cNvPr id="5" name="Picture 14" descr="TXT File Icon 512x512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81" y="1749326"/>
            <a:ext cx="1174314" cy="101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2" descr="http://icons.iconarchive.com/icons/deleket/soft-scraps/256/Web-HTM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426" y="1749326"/>
            <a:ext cx="1147606" cy="98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file2cart.com/images/support1/xm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009" y="1655946"/>
            <a:ext cx="1031371" cy="103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1.gstatic.com/images?q=tbn:ANd9GcRacT9p4i6WV9ptugEy1-U0fk0OU16n6m-hHRxiCWRVN2J_w27YJfa0gTT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03" y="1743840"/>
            <a:ext cx="919162" cy="91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encrypted-tbn0.gstatic.com/images?q=tbn:ANd9GcTDJUz-taIMcOOvGRtTsm9ccPVTQTdjb-MEjO5E7GqwEZeK52lj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840" y="1804491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650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3388383"/>
            <a:ext cx="8215894" cy="262331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Challenge 1: Ambiguous/under-specified intent might result in unintended programs.</a:t>
            </a:r>
          </a:p>
          <a:p>
            <a:endParaRPr lang="en-US" dirty="0"/>
          </a:p>
          <a:p>
            <a:r>
              <a:rPr lang="en-US" dirty="0"/>
              <a:t>Challenge </a:t>
            </a:r>
            <a:r>
              <a:rPr lang="en-US" dirty="0" smtClean="0"/>
              <a:t>2: Designing of efficient search algorithms.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Technical Challenges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42259" y="1108953"/>
            <a:ext cx="2825077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Search  Algorithm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57884" y="2217755"/>
            <a:ext cx="1157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Intent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250610" y="2214948"/>
            <a:ext cx="1651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Program</a:t>
            </a:r>
            <a:endParaRPr lang="en-US" sz="2400" dirty="0"/>
          </a:p>
        </p:txBody>
      </p:sp>
      <p:cxnSp>
        <p:nvCxnSpPr>
          <p:cNvPr id="31" name="Straight Arrow Connector 30"/>
          <p:cNvCxnSpPr>
            <a:stCxn id="6" idx="3"/>
            <a:endCxn id="5" idx="1"/>
          </p:cNvCxnSpPr>
          <p:nvPr/>
        </p:nvCxnSpPr>
        <p:spPr bwMode="auto">
          <a:xfrm flipV="1">
            <a:off x="2315476" y="2447781"/>
            <a:ext cx="1026783" cy="80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>
            <a:stCxn id="5" idx="3"/>
            <a:endCxn id="7" idx="1"/>
          </p:cNvCxnSpPr>
          <p:nvPr/>
        </p:nvCxnSpPr>
        <p:spPr bwMode="auto">
          <a:xfrm flipV="1">
            <a:off x="6167336" y="2445781"/>
            <a:ext cx="1083274" cy="2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Elbow Connector 44"/>
          <p:cNvCxnSpPr/>
          <p:nvPr/>
        </p:nvCxnSpPr>
        <p:spPr bwMode="auto">
          <a:xfrm rot="10800000">
            <a:off x="929102" y="2126848"/>
            <a:ext cx="1859496" cy="1750262"/>
          </a:xfrm>
          <a:prstGeom prst="bentConnector3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885" y="907478"/>
            <a:ext cx="2438740" cy="24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73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250" y="1026266"/>
            <a:ext cx="2830749" cy="226459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090" y="1026266"/>
            <a:ext cx="8677073" cy="568843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9900"/>
                </a:solidFill>
              </a:rPr>
              <a:t>Solution 1: Synthesize multiple programs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dirty="0" smtClean="0">
                <a:solidFill>
                  <a:srgbClr val="009900"/>
                </a:solidFill>
              </a:rPr>
              <a:t>                &amp; rank them using machine learning.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u="sng" dirty="0" smtClean="0"/>
              <a:t>General Principles for ranking</a:t>
            </a:r>
          </a:p>
          <a:p>
            <a:r>
              <a:rPr lang="en-US" dirty="0" smtClean="0"/>
              <a:t>Prefer shorter programs.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Fewer conditionals.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Shorter string expressions, regular expressions.</a:t>
            </a:r>
            <a:endParaRPr lang="en-US" dirty="0"/>
          </a:p>
          <a:p>
            <a:r>
              <a:rPr lang="en-US" dirty="0" smtClean="0"/>
              <a:t>Prefer programs with fewer constants.</a:t>
            </a:r>
          </a:p>
          <a:p>
            <a:pPr marL="0" indent="0">
              <a:buNone/>
            </a:pPr>
            <a:endParaRPr lang="en-US" sz="1000" u="sng" dirty="0"/>
          </a:p>
          <a:p>
            <a:pPr marL="0" indent="0">
              <a:buNone/>
            </a:pPr>
            <a:r>
              <a:rPr lang="en-US" u="sng" dirty="0" smtClean="0"/>
              <a:t>Ranking Strategies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Baseline: </a:t>
            </a:r>
            <a:r>
              <a:rPr lang="en-US" dirty="0" smtClean="0"/>
              <a:t>Pick any minimal sized program using minimal number of constants.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Machine Learning: </a:t>
            </a:r>
            <a:r>
              <a:rPr lang="en-US" dirty="0" smtClean="0"/>
              <a:t>Score programs using a weighted combination of program features.</a:t>
            </a:r>
          </a:p>
          <a:p>
            <a:pPr lvl="1"/>
            <a:r>
              <a:rPr lang="en-US" dirty="0" smtClean="0"/>
              <a:t>Weights are learned using training data.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1: Handling Ambiguity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181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34909" y="304800"/>
            <a:ext cx="9383843" cy="609600"/>
          </a:xfrm>
        </p:spPr>
        <p:txBody>
          <a:bodyPr/>
          <a:lstStyle/>
          <a:p>
            <a:r>
              <a:rPr lang="en-US" sz="2700" dirty="0" smtClean="0"/>
              <a:t>Experimental Comparison of Ranking Strategies</a:t>
            </a:r>
            <a:endParaRPr lang="en-US" sz="27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511507" y="4622072"/>
          <a:ext cx="679554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3915"/>
                <a:gridCol w="514162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Strategy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Average # of examples required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Baseline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4.17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Learning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1.48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100943" y="6126450"/>
            <a:ext cx="9361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Technical Report: “</a:t>
            </a:r>
            <a:r>
              <a:rPr lang="en-US" i="1" dirty="0" smtClean="0">
                <a:solidFill>
                  <a:srgbClr val="C00000"/>
                </a:solidFill>
              </a:rPr>
              <a:t>Predicting a correct program in Programming by Example”</a:t>
            </a:r>
            <a:endParaRPr lang="en-US" i="1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Rishabh Singh, Sumit Gulwani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97" y="990648"/>
            <a:ext cx="8138160" cy="34213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64215" y="1254052"/>
            <a:ext cx="99221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Baseline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165386" y="1263780"/>
            <a:ext cx="123541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Learning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6195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911" y="970327"/>
            <a:ext cx="2247089" cy="280523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69" y="1106515"/>
            <a:ext cx="8564368" cy="520773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9900"/>
                </a:solidFill>
              </a:rPr>
              <a:t>Solution 2: Enable interactive debugging session</a:t>
            </a:r>
          </a:p>
          <a:p>
            <a:endParaRPr lang="en-US" dirty="0"/>
          </a:p>
          <a:p>
            <a:r>
              <a:rPr lang="en-US" dirty="0" smtClean="0"/>
              <a:t>Make it easy to inspect output correctness</a:t>
            </a:r>
          </a:p>
          <a:p>
            <a:pPr lvl="1"/>
            <a:r>
              <a:rPr lang="en-US" dirty="0" smtClean="0"/>
              <a:t>User can accordingly provide more examples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Show programs</a:t>
            </a:r>
            <a:endParaRPr lang="en-US" dirty="0"/>
          </a:p>
          <a:p>
            <a:pPr lvl="1"/>
            <a:r>
              <a:rPr lang="en-US" dirty="0"/>
              <a:t>in any desired </a:t>
            </a:r>
            <a:r>
              <a:rPr lang="en-US" dirty="0" smtClean="0"/>
              <a:t>programming language</a:t>
            </a:r>
            <a:endParaRPr lang="en-US" dirty="0"/>
          </a:p>
          <a:p>
            <a:pPr lvl="1"/>
            <a:r>
              <a:rPr lang="en-US" dirty="0" smtClean="0"/>
              <a:t>in English</a:t>
            </a:r>
          </a:p>
          <a:p>
            <a:endParaRPr lang="en-US" dirty="0" smtClean="0"/>
          </a:p>
          <a:p>
            <a:r>
              <a:rPr lang="en-US" dirty="0" smtClean="0"/>
              <a:t>Computer initiated interactivity</a:t>
            </a:r>
          </a:p>
          <a:p>
            <a:pPr lvl="1"/>
            <a:r>
              <a:rPr lang="en-US" dirty="0" smtClean="0"/>
              <a:t>Highlight less confident entries in the output.</a:t>
            </a:r>
          </a:p>
          <a:p>
            <a:pPr lvl="1"/>
            <a:r>
              <a:rPr lang="en-US" dirty="0" smtClean="0"/>
              <a:t>Ask directed questions based on </a:t>
            </a:r>
            <a:r>
              <a:rPr lang="en-US" i="1" dirty="0" smtClean="0"/>
              <a:t>distinguishing inputs</a:t>
            </a:r>
            <a:r>
              <a:rPr lang="en-US" dirty="0" smtClean="0"/>
              <a:t>.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1887" y="304800"/>
            <a:ext cx="8886765" cy="609600"/>
          </a:xfrm>
        </p:spPr>
        <p:txBody>
          <a:bodyPr/>
          <a:lstStyle/>
          <a:p>
            <a:r>
              <a:rPr lang="en-US" dirty="0" smtClean="0"/>
              <a:t>Challenge 1: Handling ambiguity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70018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54"/>
  <p:tag name="DEFAULTHEIGHT" val="200"/>
  <p:tag name="FIRSTSUMITG@PR10562AXNJXY5K9" val="3079"/>
  <p:tag name="FIRSTSUMITG@PWS13125SVWXY5K9" val="3113"/>
  <p:tag name="FIRSTSUMITG@YFGYMLOFUVWXY5M7" val="3493"/>
  <p:tag name="FIRSTSUMITG@OMKLSHNFUVWYY57I" val="4026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7|20.2|4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3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|2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121237</TotalTime>
  <Words>2389</Words>
  <Application>Microsoft Office PowerPoint</Application>
  <PresentationFormat>On-screen Show (4:3)</PresentationFormat>
  <Paragraphs>575</Paragraphs>
  <Slides>45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Times New Roman</vt:lpstr>
      <vt:lpstr>Comic Sans MS</vt:lpstr>
      <vt:lpstr>MT Extra</vt:lpstr>
      <vt:lpstr>Tahoma</vt:lpstr>
      <vt:lpstr>Wingdings</vt:lpstr>
      <vt:lpstr>Calibri</vt:lpstr>
      <vt:lpstr>Consolas</vt:lpstr>
      <vt:lpstr>Cambria Math</vt:lpstr>
      <vt:lpstr>Arial</vt:lpstr>
      <vt:lpstr>Default Design</vt:lpstr>
      <vt:lpstr>2_Default Design</vt:lpstr>
      <vt:lpstr>PowerPoint Presentation</vt:lpstr>
      <vt:lpstr>The New Opportunity</vt:lpstr>
      <vt:lpstr>Two application areas</vt:lpstr>
      <vt:lpstr>Program Synthesis</vt:lpstr>
      <vt:lpstr>Data Manipulation</vt:lpstr>
      <vt:lpstr>Key Technical Challenges</vt:lpstr>
      <vt:lpstr>Challenge 1: Handling Ambiguity</vt:lpstr>
      <vt:lpstr>Experimental Comparison of Ranking Strategies</vt:lpstr>
      <vt:lpstr>Challenge 1: Handling ambiguity</vt:lpstr>
      <vt:lpstr>PowerPoint Presentation</vt:lpstr>
      <vt:lpstr>PBE/PBNL tools for Data Manipulation</vt:lpstr>
      <vt:lpstr>PowerPoint Presentation</vt:lpstr>
      <vt:lpstr>Challenge 2: Efficient search algorithm</vt:lpstr>
      <vt:lpstr>The FlashMeta Framework</vt:lpstr>
      <vt:lpstr>Comparison of FlashMeta with hand-tuned implementations</vt:lpstr>
      <vt:lpstr>New Directions in Program Synthesis (Summary)</vt:lpstr>
      <vt:lpstr>The Stupendo Fantabulously FantasticalTeam</vt:lpstr>
      <vt:lpstr>The Stupendo Fantabulously FantasticalTeam</vt:lpstr>
      <vt:lpstr>The Stupendo Fantabulously FantasticalTeam</vt:lpstr>
      <vt:lpstr>Two application areas</vt:lpstr>
      <vt:lpstr>Intelligent Tutoring Systems</vt:lpstr>
      <vt:lpstr>Problem Generation</vt:lpstr>
      <vt:lpstr>Problem Generation: Addition Procedure</vt:lpstr>
      <vt:lpstr>Problem Generation</vt:lpstr>
      <vt:lpstr>Problem Generation: Algebra (Trigonometry)</vt:lpstr>
      <vt:lpstr>Problem Generation: Algebra (Limits)</vt:lpstr>
      <vt:lpstr>Problem Generation: Algebra (Determinant)</vt:lpstr>
      <vt:lpstr>Problem Generation</vt:lpstr>
      <vt:lpstr>Problem Generation: Sentence Completion</vt:lpstr>
      <vt:lpstr>Feedback Generation</vt:lpstr>
      <vt:lpstr>Feedback Generation</vt:lpstr>
      <vt:lpstr>Feedback Synthesis: Programming (Array Reverse)</vt:lpstr>
      <vt:lpstr>Some Results</vt:lpstr>
      <vt:lpstr>Feedback Generation</vt:lpstr>
      <vt:lpstr>Anagram Problem: Counting Strategy</vt:lpstr>
      <vt:lpstr>Anagram Problem: Sorting Strategy</vt:lpstr>
      <vt:lpstr>Different implementations: Counting strategy</vt:lpstr>
      <vt:lpstr>Different implementations: Sorting strategy</vt:lpstr>
      <vt:lpstr>Strategy-level Feedback Generation</vt:lpstr>
      <vt:lpstr>Some Results: Documentation of teacher effort</vt:lpstr>
      <vt:lpstr>Feedback Generation</vt:lpstr>
      <vt:lpstr>Feedback Synthesis: Finite State Automata</vt:lpstr>
      <vt:lpstr>Some Results</vt:lpstr>
      <vt:lpstr>New Directions in Intelligent Tutoring Systems</vt:lpstr>
      <vt:lpstr>Automating Repetitive Tasks for the Masses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Sumit Gulwani</cp:lastModifiedBy>
  <cp:revision>6700</cp:revision>
  <cp:lastPrinted>2011-01-25T02:43:07Z</cp:lastPrinted>
  <dcterms:created xsi:type="dcterms:W3CDTF">1601-01-01T00:00:00Z</dcterms:created>
  <dcterms:modified xsi:type="dcterms:W3CDTF">2015-01-17T04:23:33Z</dcterms:modified>
</cp:coreProperties>
</file>