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56" r:id="rId2"/>
    <p:sldId id="257" r:id="rId3"/>
    <p:sldId id="259" r:id="rId4"/>
    <p:sldId id="335" r:id="rId5"/>
    <p:sldId id="340" r:id="rId6"/>
    <p:sldId id="344" r:id="rId7"/>
    <p:sldId id="326" r:id="rId8"/>
    <p:sldId id="319" r:id="rId9"/>
    <p:sldId id="327" r:id="rId10"/>
    <p:sldId id="341" r:id="rId11"/>
    <p:sldId id="267" r:id="rId12"/>
    <p:sldId id="268" r:id="rId13"/>
    <p:sldId id="269" r:id="rId14"/>
    <p:sldId id="270" r:id="rId15"/>
    <p:sldId id="271" r:id="rId16"/>
    <p:sldId id="342" r:id="rId17"/>
    <p:sldId id="272" r:id="rId18"/>
    <p:sldId id="273" r:id="rId19"/>
    <p:sldId id="314" r:id="rId20"/>
    <p:sldId id="274" r:id="rId21"/>
    <p:sldId id="275" r:id="rId22"/>
    <p:sldId id="276" r:id="rId23"/>
    <p:sldId id="323" r:id="rId24"/>
    <p:sldId id="278" r:id="rId25"/>
    <p:sldId id="279" r:id="rId26"/>
    <p:sldId id="280" r:id="rId27"/>
    <p:sldId id="281" r:id="rId28"/>
    <p:sldId id="282" r:id="rId29"/>
    <p:sldId id="283" r:id="rId30"/>
    <p:sldId id="330" r:id="rId31"/>
    <p:sldId id="286" r:id="rId32"/>
    <p:sldId id="328" r:id="rId33"/>
    <p:sldId id="287" r:id="rId34"/>
    <p:sldId id="316" r:id="rId35"/>
    <p:sldId id="318" r:id="rId36"/>
    <p:sldId id="317" r:id="rId37"/>
    <p:sldId id="298" r:id="rId38"/>
    <p:sldId id="299" r:id="rId39"/>
    <p:sldId id="300" r:id="rId40"/>
    <p:sldId id="321" r:id="rId41"/>
    <p:sldId id="322" r:id="rId42"/>
    <p:sldId id="302" r:id="rId43"/>
    <p:sldId id="339" r:id="rId44"/>
    <p:sldId id="343" r:id="rId45"/>
    <p:sldId id="305" r:id="rId46"/>
    <p:sldId id="310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89" autoAdjust="0"/>
  </p:normalViewPr>
  <p:slideViewPr>
    <p:cSldViewPr>
      <p:cViewPr varScale="1">
        <p:scale>
          <a:sx n="128" d="100"/>
          <a:sy n="128" d="100"/>
        </p:scale>
        <p:origin x="792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DD3486-9A52-4F64-AD24-A51D6BCAFAD4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C4974-A76E-4B6E-9C11-67D4107BC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089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Slide to crystallize competing challenges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C4974-A76E-4B6E-9C11-67D4107BCE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3723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Animate waves</a:t>
            </a:r>
            <a:r>
              <a:rPr lang="en-US" baseline="0" dirty="0" smtClean="0"/>
              <a:t> and wave-widths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C4974-A76E-4B6E-9C11-67D4107BCED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8488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hit-ratio</a:t>
            </a:r>
            <a:r>
              <a:rPr lang="en-US" baseline="0" dirty="0" smtClean="0"/>
              <a:t> of 50% - focus benefits to one job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C4974-A76E-4B6E-9C11-67D4107BCED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019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“conservative upper bound”</a:t>
            </a:r>
          </a:p>
          <a:p>
            <a:r>
              <a:rPr lang="en-US" dirty="0" smtClean="0"/>
              <a:t>Scatter plot for relative ordering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C4974-A76E-4B6E-9C11-67D4107BCED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619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C4974-A76E-4B6E-9C11-67D4107BCED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5642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Expand LIFE and LFU-F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C4974-A76E-4B6E-9C11-67D4107BCED3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0062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Emphasize</a:t>
            </a:r>
            <a:r>
              <a:rPr lang="en-US" baseline="0" dirty="0" smtClean="0"/>
              <a:t> challenge due to distribution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C4974-A76E-4B6E-9C11-67D4107BCED3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8786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DFS = Distributed File 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C4974-A76E-4B6E-9C11-67D4107BCED3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2274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Keep reminding that MIN is idealized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C4974-A76E-4B6E-9C11-67D4107BCED3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0104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List</a:t>
            </a:r>
            <a:r>
              <a:rPr lang="en-US" baseline="0" dirty="0" smtClean="0"/>
              <a:t> the assumptions of “aggregated” and “no overlap” explicitly.</a:t>
            </a:r>
          </a:p>
          <a:p>
            <a:r>
              <a:rPr lang="en-US" baseline="0" dirty="0" smtClean="0"/>
              <a:t>Same color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C4974-A76E-4B6E-9C11-67D4107BCED3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7899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you need the figure? Be consistent with earlier figures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C4974-A76E-4B6E-9C11-67D4107BCED3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110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Animate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C4974-A76E-4B6E-9C11-67D4107BCED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2147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Animate when the two parts of the proof arrive – (</a:t>
            </a:r>
            <a:r>
              <a:rPr lang="en-US" dirty="0" err="1" smtClean="0"/>
              <a:t>Freq</a:t>
            </a:r>
            <a:r>
              <a:rPr lang="en-US" dirty="0" smtClean="0"/>
              <a:t>/wave-width)</a:t>
            </a:r>
            <a:r>
              <a:rPr lang="en-US" baseline="0" dirty="0" smtClean="0"/>
              <a:t> and</a:t>
            </a:r>
            <a:r>
              <a:rPr lang="en-US" dirty="0" smtClean="0"/>
              <a:t> max</a:t>
            </a:r>
            <a:r>
              <a:rPr lang="en-US" baseline="0" dirty="0" smtClean="0"/>
              <a:t> 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C4974-A76E-4B6E-9C11-67D4107BCED3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9566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C4974-A76E-4B6E-9C11-67D4107BCED3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653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Bring out the fact</a:t>
            </a:r>
            <a:r>
              <a:rPr lang="en-US" baseline="0" dirty="0" smtClean="0"/>
              <a:t> that “optional eviction” actually is an improvement of a practical scheme</a:t>
            </a:r>
            <a:endParaRPr lang="en-US" dirty="0" smtClean="0"/>
          </a:p>
          <a:p>
            <a:r>
              <a:rPr lang="en-US" dirty="0" smtClean="0"/>
              <a:t>Optional</a:t>
            </a:r>
            <a:r>
              <a:rPr lang="en-US" baseline="0" dirty="0" smtClean="0"/>
              <a:t> eviction is against classical etc.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C4974-A76E-4B6E-9C11-67D4107BCED3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182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Bring out the fact</a:t>
            </a:r>
            <a:r>
              <a:rPr lang="en-US" baseline="0" dirty="0" smtClean="0"/>
              <a:t> that “optional eviction” actually is an improvement of a practical scheme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C4974-A76E-4B6E-9C11-67D4107BCED3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0236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Animate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C4974-A76E-4B6E-9C11-67D4107BCED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2147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600? 200-400x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C4974-A76E-4B6E-9C11-67D4107BCED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960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Have a figure for 92%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2238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Have a figure for 92%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6237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LFU first, then</a:t>
            </a:r>
            <a:r>
              <a:rPr lang="en-US" baseline="0" dirty="0" smtClean="0"/>
              <a:t> MIN</a:t>
            </a:r>
          </a:p>
          <a:p>
            <a:r>
              <a:rPr lang="en-US" baseline="0" dirty="0" smtClean="0"/>
              <a:t>Give hit-ratio number</a:t>
            </a:r>
          </a:p>
          <a:p>
            <a:r>
              <a:rPr lang="en-US" baseline="0" dirty="0" smtClean="0"/>
              <a:t>Out of focus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C4974-A76E-4B6E-9C11-67D4107BCED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7975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multi-waved with animation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C4974-A76E-4B6E-9C11-67D4107BCED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6397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multi-waved with animation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C4974-A76E-4B6E-9C11-67D4107BCED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639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B681-9555-4806-90C6-F256098F6695}" type="datetime1">
              <a:rPr lang="en-US" smtClean="0"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1FF3D-D6A8-41EE-8B0F-E2E2A749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0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B71D-724A-44D1-9840-C18288B38449}" type="datetime1">
              <a:rPr lang="en-US" smtClean="0"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1FF3D-D6A8-41EE-8B0F-E2E2A749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143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0B43-5465-4A89-8F70-7B88FE130270}" type="datetime1">
              <a:rPr lang="en-US" smtClean="0"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1FF3D-D6A8-41EE-8B0F-E2E2A749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216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76A5-F804-4264-9542-BCA2841EAA22}" type="datetime1">
              <a:rPr lang="en-US" smtClean="0"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1FF3D-D6A8-41EE-8B0F-E2E2A749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831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3AFB3-04D1-4EA4-A7BB-FF70776089A8}" type="datetime1">
              <a:rPr lang="en-US" smtClean="0"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1FF3D-D6A8-41EE-8B0F-E2E2A749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789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C5766-44B3-43A1-822D-EAC9F23D6AE7}" type="datetime1">
              <a:rPr lang="en-US" smtClean="0"/>
              <a:t>6/17/2016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1FF3D-D6A8-41EE-8B0F-E2E2A749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056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2FB9-4CFE-4316-8078-AE353626B575}" type="datetime1">
              <a:rPr lang="en-US" smtClean="0"/>
              <a:t>6/17/2016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1FF3D-D6A8-41EE-8B0F-E2E2A749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7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A312A-CDF3-46FF-B368-69C9D6BBB88F}" type="datetime1">
              <a:rPr lang="en-US" smtClean="0"/>
              <a:t>6/17/2016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1FF3D-D6A8-41EE-8B0F-E2E2A749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878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6A4C-0622-4904-98C1-B1E3AC1C80B1}" type="datetime1">
              <a:rPr lang="en-US" smtClean="0"/>
              <a:t>6/17/2016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1FF3D-D6A8-41EE-8B0F-E2E2A749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850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336F-5610-4A0B-81A3-DFB21D9C59A4}" type="datetime1">
              <a:rPr lang="en-US" smtClean="0"/>
              <a:t>6/17/2016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1FF3D-D6A8-41EE-8B0F-E2E2A749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27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A5CAC-61F5-46ED-8AF7-C865DE528C38}" type="datetime1">
              <a:rPr lang="en-US" smtClean="0"/>
              <a:t>6/17/2016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1FF3D-D6A8-41EE-8B0F-E2E2A749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407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8A71E-8E9B-44BF-AA34-AF78FCFB4F98}" type="datetime1">
              <a:rPr lang="en-US" smtClean="0"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1FF3D-D6A8-41EE-8B0F-E2E2A749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330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berkeley.edu/~ganesha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762000"/>
            <a:ext cx="7162800" cy="2209800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00B050"/>
                </a:solidFill>
                <a:ea typeface="Verdana" pitchFamily="34" charset="0"/>
                <a:cs typeface="Verdana" pitchFamily="34" charset="0"/>
              </a:rPr>
              <a:t>Big Data Analytics with Parallel Jobs</a:t>
            </a:r>
            <a:endParaRPr lang="en-US" sz="5400" b="1" dirty="0">
              <a:solidFill>
                <a:srgbClr val="00B050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+mj-lt"/>
                <a:ea typeface="Verdana" pitchFamily="34" charset="0"/>
                <a:cs typeface="Verdana" pitchFamily="34" charset="0"/>
              </a:rPr>
              <a:t>Ganesh Ananthanarayanan</a:t>
            </a:r>
          </a:p>
          <a:p>
            <a:r>
              <a:rPr lang="en-US" i="1" dirty="0" smtClean="0">
                <a:solidFill>
                  <a:srgbClr val="C00000"/>
                </a:solidFill>
                <a:latin typeface="+mj-lt"/>
                <a:ea typeface="Verdana" pitchFamily="34" charset="0"/>
                <a:cs typeface="Verdana" pitchFamily="34" charset="0"/>
              </a:rPr>
              <a:t>University of California at Berkeley</a:t>
            </a:r>
          </a:p>
          <a:p>
            <a:r>
              <a:rPr lang="en-US" dirty="0">
                <a:latin typeface="+mj-lt"/>
                <a:ea typeface="Verdana" pitchFamily="34" charset="0"/>
                <a:cs typeface="Verdana" pitchFamily="34" charset="0"/>
                <a:hlinkClick r:id="rId2"/>
              </a:rPr>
              <a:t>http://www.cs.berkeley.edu/~ganesha</a:t>
            </a:r>
            <a:r>
              <a:rPr lang="en-US" dirty="0" smtClean="0">
                <a:latin typeface="+mj-lt"/>
                <a:ea typeface="Verdana" pitchFamily="34" charset="0"/>
                <a:cs typeface="Verdana" pitchFamily="34" charset="0"/>
                <a:hlinkClick r:id="rId2"/>
              </a:rPr>
              <a:t>/</a:t>
            </a:r>
            <a:endParaRPr lang="en-US" dirty="0" smtClean="0">
              <a:latin typeface="+mj-lt"/>
              <a:ea typeface="Verdana" pitchFamily="34" charset="0"/>
              <a:cs typeface="Verdana" pitchFamily="34" charset="0"/>
            </a:endParaRPr>
          </a:p>
          <a:p>
            <a:endParaRPr lang="en-US" i="1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289559"/>
            <a:ext cx="3429000" cy="839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https://encrypted-tbn0.gstatic.com/images?q=tbn:ANd9GcTtfqTBeqFVxPZAdLxbY0IyCHuOBGCv0eCa5LO6tlVyJE_VHiMCy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165081"/>
            <a:ext cx="1371600" cy="108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893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7" y="2665724"/>
            <a:ext cx="8256583" cy="4117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4525963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rgbClr val="0070C0"/>
              </a:solidFill>
              <a:sym typeface="Wingdings" pitchFamily="2" charset="2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96646" indent="-514350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 smtClean="0">
              <a:solidFill>
                <a:prstClr val="black"/>
              </a:solidFill>
              <a:latin typeface="Gill Sans MT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304800"/>
            <a:ext cx="77724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Will the inputs </a:t>
            </a:r>
            <a:r>
              <a:rPr lang="en-US" i="1" dirty="0" smtClean="0"/>
              <a:t>fit</a:t>
            </a:r>
            <a:r>
              <a:rPr lang="en-US" dirty="0" smtClean="0"/>
              <a:t> in cache?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533400" y="1600200"/>
            <a:ext cx="8229600" cy="914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r>
              <a:rPr lang="en-US" sz="2800" b="1" dirty="0">
                <a:solidFill>
                  <a:srgbClr val="0070C0"/>
                </a:solidFill>
                <a:sym typeface="Wingdings" pitchFamily="2" charset="2"/>
              </a:rPr>
              <a:t>Heavy-tailed</a:t>
            </a:r>
            <a:r>
              <a:rPr lang="en-US" sz="2800" dirty="0">
                <a:solidFill>
                  <a:prstClr val="black"/>
                </a:solidFill>
                <a:sym typeface="Wingdings" pitchFamily="2" charset="2"/>
              </a:rPr>
              <a:t> distribution of jobs sizes  </a:t>
            </a:r>
            <a:r>
              <a:rPr lang="en-US" sz="2800" b="1" u="sng" dirty="0">
                <a:solidFill>
                  <a:srgbClr val="00B050"/>
                </a:solidFill>
                <a:sym typeface="Wingdings" pitchFamily="2" charset="2"/>
              </a:rPr>
              <a:t>92% of jobs</a:t>
            </a:r>
            <a:r>
              <a:rPr lang="en-US" sz="2800" dirty="0">
                <a:solidFill>
                  <a:prstClr val="black"/>
                </a:solidFill>
                <a:sym typeface="Wingdings" pitchFamily="2" charset="2"/>
              </a:rPr>
              <a:t> </a:t>
            </a:r>
            <a:r>
              <a:rPr lang="en-US" sz="2800" i="1" dirty="0">
                <a:solidFill>
                  <a:prstClr val="black"/>
                </a:solidFill>
                <a:sym typeface="Wingdings" pitchFamily="2" charset="2"/>
              </a:rPr>
              <a:t>can</a:t>
            </a:r>
            <a:r>
              <a:rPr lang="en-US" sz="2800" dirty="0">
                <a:solidFill>
                  <a:prstClr val="black"/>
                </a:solidFill>
                <a:sym typeface="Wingdings" pitchFamily="2" charset="2"/>
              </a:rPr>
              <a:t> fit their inputs in memory</a:t>
            </a: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80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built a memory cache…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38607" cy="4970417"/>
          </a:xfrm>
        </p:spPr>
        <p:txBody>
          <a:bodyPr>
            <a:normAutofit/>
          </a:bodyPr>
          <a:lstStyle/>
          <a:p>
            <a:r>
              <a:rPr lang="en-US" dirty="0" smtClean="0"/>
              <a:t>Simple in-memory distributed cache</a:t>
            </a:r>
          </a:p>
          <a:p>
            <a:pPr lvl="1"/>
            <a:r>
              <a:rPr lang="en-US" dirty="0" smtClean="0"/>
              <a:t>Cache input data of jobs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Schedule tasks for </a:t>
            </a:r>
            <a:r>
              <a:rPr lang="en-US" b="1" dirty="0" smtClean="0">
                <a:solidFill>
                  <a:srgbClr val="0070C0"/>
                </a:solidFill>
              </a:rPr>
              <a:t>memory locality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Simple cache replacement policies</a:t>
            </a:r>
          </a:p>
          <a:p>
            <a:pPr lvl="1"/>
            <a:r>
              <a:rPr lang="en-US" dirty="0" smtClean="0"/>
              <a:t>Least Recently Used (LRU) and Least Frequently Used (LFU)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9757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 built a memory cache…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8606" cy="4525963"/>
          </a:xfrm>
        </p:spPr>
        <p:txBody>
          <a:bodyPr>
            <a:normAutofit/>
          </a:bodyPr>
          <a:lstStyle/>
          <a:p>
            <a:r>
              <a:rPr lang="en-US" dirty="0"/>
              <a:t>Replayed the Facebook </a:t>
            </a:r>
            <a:r>
              <a:rPr lang="en-US" dirty="0" smtClean="0"/>
              <a:t>trace of Hadoop jobs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Jobs sped up </a:t>
            </a:r>
            <a:r>
              <a:rPr lang="en-US" dirty="0"/>
              <a:t>by </a:t>
            </a:r>
            <a:r>
              <a:rPr lang="en-US" b="1" dirty="0" smtClean="0">
                <a:solidFill>
                  <a:srgbClr val="FF0000"/>
                </a:solidFill>
              </a:rPr>
              <a:t>10%</a:t>
            </a:r>
            <a:r>
              <a:rPr lang="en-US" dirty="0" smtClean="0"/>
              <a:t> with LFU; hit-ratio of 67%</a:t>
            </a:r>
          </a:p>
          <a:p>
            <a:r>
              <a:rPr lang="en-US" dirty="0" smtClean="0"/>
              <a:t>Belady’s MIN (optimal)</a:t>
            </a:r>
            <a:endParaRPr lang="en-US" dirty="0"/>
          </a:p>
          <a:p>
            <a:pPr lvl="1"/>
            <a:r>
              <a:rPr lang="en-US" dirty="0" smtClean="0"/>
              <a:t>13% improvement with hit-ratio of 74%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4817239"/>
            <a:ext cx="8001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</a:rPr>
              <a:t>How do we make caching really speedup parallel jobs?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5800" y="4817239"/>
            <a:ext cx="8001000" cy="120032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1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953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Parallel jobs require a new class of </a:t>
            </a:r>
            <a:r>
              <a:rPr lang="en-US" b="1" dirty="0" smtClean="0">
                <a:solidFill>
                  <a:srgbClr val="C00000"/>
                </a:solidFill>
              </a:rPr>
              <a:t>cache replacement </a:t>
            </a:r>
            <a:r>
              <a:rPr lang="en-US" b="1" dirty="0">
                <a:solidFill>
                  <a:srgbClr val="C00000"/>
                </a:solidFill>
              </a:rPr>
              <a:t>algorithms</a:t>
            </a:r>
          </a:p>
        </p:txBody>
      </p:sp>
    </p:spTree>
    <p:extLst>
      <p:ext uri="{BB962C8B-B14F-4D97-AF65-F5344CB8AC3E}">
        <p14:creationId xmlns:p14="http://schemas.microsoft.com/office/powerpoint/2010/main" val="280358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Parallel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634" y="1282580"/>
            <a:ext cx="8634549" cy="1652322"/>
          </a:xfrm>
        </p:spPr>
        <p:txBody>
          <a:bodyPr>
            <a:normAutofit/>
          </a:bodyPr>
          <a:lstStyle/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3200" dirty="0" smtClean="0"/>
              <a:t>Tasks of small jobs run simultaneously in a </a:t>
            </a:r>
            <a:r>
              <a:rPr lang="en-US" sz="3200" b="1" i="1" dirty="0" smtClean="0">
                <a:solidFill>
                  <a:srgbClr val="00B050"/>
                </a:solidFill>
              </a:rPr>
              <a:t>wave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3276600" y="3200881"/>
            <a:ext cx="2514600" cy="2231886"/>
            <a:chOff x="3352800" y="3200400"/>
            <a:chExt cx="2514600" cy="2231886"/>
          </a:xfrm>
        </p:grpSpPr>
        <p:sp>
          <p:nvSpPr>
            <p:cNvPr id="29" name="Rectangle 28"/>
            <p:cNvSpPr/>
            <p:nvPr/>
          </p:nvSpPr>
          <p:spPr>
            <a:xfrm>
              <a:off x="4118905" y="3276601"/>
              <a:ext cx="990600" cy="381000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352800" y="3962401"/>
              <a:ext cx="7450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slot</a:t>
              </a:r>
              <a:r>
                <a:rPr lang="en-US" sz="2400" baseline="-25000" dirty="0" smtClean="0"/>
                <a:t>2</a:t>
              </a:r>
              <a:endParaRPr lang="en-US" sz="2400" baseline="-250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356905" y="3200401"/>
              <a:ext cx="7450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slot</a:t>
              </a:r>
              <a:r>
                <a:rPr lang="en-US" sz="2400" baseline="-25000" dirty="0" smtClean="0"/>
                <a:t>1</a:t>
              </a:r>
              <a:endParaRPr lang="en-US" sz="2400" baseline="-250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112265" y="4495800"/>
              <a:ext cx="75513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time</a:t>
              </a:r>
              <a:endParaRPr lang="en-US" sz="2400" dirty="0"/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rot="5400000" flipH="1" flipV="1">
              <a:off x="4838700" y="4610100"/>
              <a:ext cx="304800" cy="228600"/>
            </a:xfrm>
            <a:prstGeom prst="straightConnector1">
              <a:avLst/>
            </a:prstGeom>
            <a:ln>
              <a:solidFill>
                <a:srgbClr val="00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3816347" y="4724400"/>
              <a:ext cx="136525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completion </a:t>
              </a:r>
            </a:p>
            <a:p>
              <a:pPr algn="ctr"/>
              <a:r>
                <a:rPr lang="en-US" sz="2000" dirty="0" smtClean="0"/>
                <a:t>time</a:t>
              </a:r>
              <a:endParaRPr lang="en-US" sz="2000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114800" y="4038600"/>
              <a:ext cx="526535" cy="381000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rot="16200000" flipV="1">
              <a:off x="3428879" y="3883562"/>
              <a:ext cx="1372394" cy="6071"/>
            </a:xfrm>
            <a:prstGeom prst="straightConnector1">
              <a:avLst/>
            </a:prstGeom>
            <a:ln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4114800" y="4572000"/>
              <a:ext cx="1371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rot="5400000" flipH="1" flipV="1">
              <a:off x="4420394" y="3885406"/>
              <a:ext cx="1371600" cy="1588"/>
            </a:xfrm>
            <a:prstGeom prst="straightConnector1">
              <a:avLst/>
            </a:prstGeom>
            <a:ln w="2540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51"/>
          <p:cNvGrpSpPr/>
          <p:nvPr/>
        </p:nvGrpSpPr>
        <p:grpSpPr>
          <a:xfrm>
            <a:off x="6248400" y="3200881"/>
            <a:ext cx="2514600" cy="2231886"/>
            <a:chOff x="6172200" y="3200400"/>
            <a:chExt cx="2514600" cy="2231886"/>
          </a:xfrm>
        </p:grpSpPr>
        <p:sp>
          <p:nvSpPr>
            <p:cNvPr id="40" name="TextBox 39"/>
            <p:cNvSpPr txBox="1"/>
            <p:nvPr/>
          </p:nvSpPr>
          <p:spPr>
            <a:xfrm>
              <a:off x="6172200" y="3962401"/>
              <a:ext cx="7450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slot</a:t>
              </a:r>
              <a:r>
                <a:rPr lang="en-US" sz="2400" baseline="-25000" dirty="0" smtClean="0"/>
                <a:t>2</a:t>
              </a:r>
              <a:endParaRPr lang="en-US" sz="2400" baseline="-250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176305" y="3200401"/>
              <a:ext cx="7450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slot</a:t>
              </a:r>
              <a:r>
                <a:rPr lang="en-US" sz="2400" baseline="-25000" dirty="0" smtClean="0"/>
                <a:t>1</a:t>
              </a:r>
              <a:endParaRPr lang="en-US" sz="2400" baseline="-25000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931665" y="4495800"/>
              <a:ext cx="75513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time</a:t>
              </a:r>
              <a:endParaRPr lang="en-US" sz="2400" dirty="0"/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 rot="5400000" flipH="1" flipV="1">
              <a:off x="7200900" y="4610100"/>
              <a:ext cx="304800" cy="228600"/>
            </a:xfrm>
            <a:prstGeom prst="straightConnector1">
              <a:avLst/>
            </a:prstGeom>
            <a:ln>
              <a:solidFill>
                <a:srgbClr val="00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324600" y="4724400"/>
              <a:ext cx="136525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completion </a:t>
              </a:r>
            </a:p>
            <a:p>
              <a:pPr algn="ctr"/>
              <a:r>
                <a:rPr lang="en-US" sz="2000" dirty="0" smtClean="0"/>
                <a:t>time</a:t>
              </a:r>
              <a:endParaRPr lang="en-US" sz="20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934200" y="4038600"/>
              <a:ext cx="526535" cy="381000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934200" y="3276600"/>
              <a:ext cx="526535" cy="381000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rot="16200000" flipV="1">
              <a:off x="6248279" y="3883562"/>
              <a:ext cx="1372394" cy="6071"/>
            </a:xfrm>
            <a:prstGeom prst="straightConnector1">
              <a:avLst/>
            </a:prstGeom>
            <a:ln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6934200" y="4572000"/>
              <a:ext cx="1371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rot="5400000" flipH="1" flipV="1">
              <a:off x="6782594" y="3885406"/>
              <a:ext cx="1371600" cy="1588"/>
            </a:xfrm>
            <a:prstGeom prst="straightConnector1">
              <a:avLst/>
            </a:prstGeom>
            <a:ln w="2540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Right Arrow 52"/>
          <p:cNvSpPr/>
          <p:nvPr/>
        </p:nvSpPr>
        <p:spPr>
          <a:xfrm>
            <a:off x="2743200" y="3658081"/>
            <a:ext cx="457200" cy="381000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5959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ight Arrow 53"/>
          <p:cNvSpPr/>
          <p:nvPr/>
        </p:nvSpPr>
        <p:spPr>
          <a:xfrm>
            <a:off x="5562600" y="3658081"/>
            <a:ext cx="457200" cy="381000"/>
          </a:xfrm>
          <a:prstGeom prst="rightArrow">
            <a:avLst/>
          </a:prstGeom>
          <a:solidFill>
            <a:srgbClr val="EBF1DE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1715594" y="2438508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4830193" y="2438508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48185" y="2286108"/>
            <a:ext cx="19681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Task duration </a:t>
            </a:r>
          </a:p>
          <a:p>
            <a:r>
              <a:rPr lang="en-US" sz="2000" dirty="0" smtClean="0"/>
              <a:t>(</a:t>
            </a:r>
            <a:r>
              <a:rPr lang="en-US" sz="2000" b="1" dirty="0" err="1" smtClean="0"/>
              <a:t>uncached</a:t>
            </a:r>
            <a:r>
              <a:rPr lang="en-US" sz="2000" dirty="0" smtClean="0"/>
              <a:t> input)</a:t>
            </a:r>
            <a:endParaRPr lang="en-US" sz="2000" dirty="0"/>
          </a:p>
        </p:txBody>
      </p:sp>
      <p:sp>
        <p:nvSpPr>
          <p:cNvPr id="57" name="TextBox 56"/>
          <p:cNvSpPr txBox="1"/>
          <p:nvPr/>
        </p:nvSpPr>
        <p:spPr>
          <a:xfrm>
            <a:off x="5432928" y="2286108"/>
            <a:ext cx="16928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Task duration </a:t>
            </a:r>
          </a:p>
          <a:p>
            <a:r>
              <a:rPr lang="en-US" sz="2000" dirty="0" smtClean="0"/>
              <a:t>(</a:t>
            </a:r>
            <a:r>
              <a:rPr lang="en-US" sz="2000" b="1" dirty="0" smtClean="0"/>
              <a:t>cached</a:t>
            </a:r>
            <a:r>
              <a:rPr lang="en-US" sz="2000" dirty="0" smtClean="0"/>
              <a:t> input)</a:t>
            </a:r>
            <a:endParaRPr lang="en-US" sz="2000" dirty="0"/>
          </a:p>
        </p:txBody>
      </p:sp>
      <p:grpSp>
        <p:nvGrpSpPr>
          <p:cNvPr id="5" name="Group 4"/>
          <p:cNvGrpSpPr/>
          <p:nvPr/>
        </p:nvGrpSpPr>
        <p:grpSpPr>
          <a:xfrm>
            <a:off x="457200" y="3200881"/>
            <a:ext cx="2514600" cy="2231886"/>
            <a:chOff x="457200" y="3150193"/>
            <a:chExt cx="2514600" cy="2231886"/>
          </a:xfrm>
        </p:grpSpPr>
        <p:sp>
          <p:nvSpPr>
            <p:cNvPr id="7" name="Rectangle 6"/>
            <p:cNvSpPr/>
            <p:nvPr/>
          </p:nvSpPr>
          <p:spPr>
            <a:xfrm>
              <a:off x="1223305" y="3988394"/>
              <a:ext cx="990600" cy="381000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223305" y="3226394"/>
              <a:ext cx="990600" cy="381000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57200" y="3912194"/>
              <a:ext cx="7450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slot</a:t>
              </a:r>
              <a:r>
                <a:rPr lang="en-US" sz="2400" baseline="-25000" dirty="0" smtClean="0"/>
                <a:t>2</a:t>
              </a:r>
              <a:endParaRPr lang="en-US" sz="2400" baseline="-250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61305" y="3150194"/>
              <a:ext cx="7450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slot</a:t>
              </a:r>
              <a:r>
                <a:rPr lang="en-US" sz="2400" baseline="-25000" dirty="0" smtClean="0"/>
                <a:t>1</a:t>
              </a:r>
              <a:endParaRPr lang="en-US" sz="2400" baseline="-250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216665" y="4445593"/>
              <a:ext cx="75513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time</a:t>
              </a:r>
              <a:endParaRPr lang="en-US" sz="2400" dirty="0"/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rot="5400000" flipH="1" flipV="1">
              <a:off x="1943100" y="4559893"/>
              <a:ext cx="304800" cy="228600"/>
            </a:xfrm>
            <a:prstGeom prst="straightConnector1">
              <a:avLst/>
            </a:prstGeom>
            <a:ln>
              <a:solidFill>
                <a:srgbClr val="00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920747" y="4674193"/>
              <a:ext cx="136525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completion </a:t>
              </a:r>
            </a:p>
            <a:p>
              <a:pPr algn="ctr"/>
              <a:r>
                <a:rPr lang="en-US" sz="2000" dirty="0" smtClean="0"/>
                <a:t>time</a:t>
              </a:r>
              <a:endParaRPr lang="en-US" sz="2000" dirty="0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 rot="16200000" flipV="1">
              <a:off x="533279" y="3833355"/>
              <a:ext cx="1372394" cy="6071"/>
            </a:xfrm>
            <a:prstGeom prst="straightConnector1">
              <a:avLst/>
            </a:prstGeom>
            <a:ln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1219200" y="4521793"/>
              <a:ext cx="1371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rot="5400000" flipH="1" flipV="1">
              <a:off x="1524794" y="3835199"/>
              <a:ext cx="1371600" cy="1588"/>
            </a:xfrm>
            <a:prstGeom prst="straightConnector1">
              <a:avLst/>
            </a:prstGeom>
            <a:ln w="2540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787467" y="5430139"/>
            <a:ext cx="802626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All-or-Nothing:</a:t>
            </a:r>
            <a:r>
              <a:rPr lang="en-US" sz="3200" b="1" dirty="0"/>
              <a:t> </a:t>
            </a:r>
            <a:r>
              <a:rPr lang="en-US" sz="3200" b="1" dirty="0">
                <a:solidFill>
                  <a:srgbClr val="0070C0"/>
                </a:solidFill>
              </a:rPr>
              <a:t>Unless </a:t>
            </a:r>
            <a:r>
              <a:rPr lang="en-US" sz="3200" b="1" dirty="0">
                <a:solidFill>
                  <a:srgbClr val="C00000"/>
                </a:solidFill>
              </a:rPr>
              <a:t>all</a:t>
            </a:r>
            <a:r>
              <a:rPr lang="en-US" sz="3200" b="1" dirty="0">
                <a:solidFill>
                  <a:srgbClr val="0070C0"/>
                </a:solidFill>
              </a:rPr>
              <a:t> inputs are cached, </a:t>
            </a:r>
            <a:r>
              <a:rPr lang="en-US" sz="3200" b="1" dirty="0" smtClean="0">
                <a:solidFill>
                  <a:srgbClr val="0070C0"/>
                </a:solidFill>
              </a:rPr>
              <a:t>  		         there </a:t>
            </a:r>
            <a:r>
              <a:rPr lang="en-US" sz="3200" b="1" dirty="0">
                <a:solidFill>
                  <a:srgbClr val="0070C0"/>
                </a:solidFill>
              </a:rPr>
              <a:t>is </a:t>
            </a:r>
            <a:r>
              <a:rPr lang="en-US" sz="3200" b="1" dirty="0">
                <a:solidFill>
                  <a:srgbClr val="C00000"/>
                </a:solidFill>
              </a:rPr>
              <a:t>no</a:t>
            </a:r>
            <a:r>
              <a:rPr lang="en-US" sz="3200" b="1" dirty="0">
                <a:solidFill>
                  <a:srgbClr val="0070C0"/>
                </a:solidFill>
              </a:rPr>
              <a:t> benefit</a:t>
            </a:r>
          </a:p>
          <a:p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787467" y="5432767"/>
            <a:ext cx="7597965" cy="119663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677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10" grpId="0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4953335" y="29876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4953335" y="35972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All-or-Nothing</a:t>
            </a:r>
            <a:r>
              <a:rPr lang="en-US" dirty="0" smtClean="0"/>
              <a:t> for multi-waved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399"/>
            <a:ext cx="8229600" cy="1502862"/>
          </a:xfrm>
        </p:spPr>
        <p:txBody>
          <a:bodyPr>
            <a:normAutofit lnSpcReduction="10000"/>
          </a:bodyPr>
          <a:lstStyle/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3200" dirty="0" smtClean="0"/>
              <a:t>Large jobs run tasks in </a:t>
            </a:r>
            <a:r>
              <a:rPr lang="en-US" sz="3200" b="1" i="1" dirty="0" smtClean="0">
                <a:solidFill>
                  <a:srgbClr val="00B050"/>
                </a:solidFill>
              </a:rPr>
              <a:t>multiple waves 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lvl="1"/>
            <a:r>
              <a:rPr lang="en-US" dirty="0" smtClean="0"/>
              <a:t>Number of tasks is larger than number of slots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Wave-width</a:t>
            </a:r>
            <a:r>
              <a:rPr lang="en-US" dirty="0" smtClean="0"/>
              <a:t>: Number of parallel tasks of a job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772527" y="54260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772527" y="48164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772527" y="42068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772527" y="35972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772527" y="29876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41505" y="54260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841505" y="48164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841505" y="42068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2841505" y="35972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2841505" y="29876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3897420" y="54260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897420" y="48164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3897420" y="42068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897420" y="35972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897420" y="29876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496927" y="5971140"/>
            <a:ext cx="7551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1006422" y="5349872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5</a:t>
            </a:r>
            <a:endParaRPr lang="en-US" sz="2400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1010527" y="4740272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4</a:t>
            </a:r>
            <a:endParaRPr lang="en-US" sz="2400" baseline="-25000" dirty="0"/>
          </a:p>
        </p:txBody>
      </p:sp>
      <p:sp>
        <p:nvSpPr>
          <p:cNvPr id="40" name="TextBox 39"/>
          <p:cNvSpPr txBox="1"/>
          <p:nvPr/>
        </p:nvSpPr>
        <p:spPr>
          <a:xfrm>
            <a:off x="1010527" y="4130672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3</a:t>
            </a:r>
            <a:endParaRPr lang="en-US" sz="2400" baseline="-25000" dirty="0"/>
          </a:p>
        </p:txBody>
      </p:sp>
      <p:sp>
        <p:nvSpPr>
          <p:cNvPr id="41" name="TextBox 40"/>
          <p:cNvSpPr txBox="1"/>
          <p:nvPr/>
        </p:nvSpPr>
        <p:spPr>
          <a:xfrm>
            <a:off x="1010527" y="3521072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42" name="TextBox 41"/>
          <p:cNvSpPr txBox="1"/>
          <p:nvPr/>
        </p:nvSpPr>
        <p:spPr>
          <a:xfrm>
            <a:off x="1023604" y="2911472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grpSp>
        <p:nvGrpSpPr>
          <p:cNvPr id="51" name="Group 50"/>
          <p:cNvGrpSpPr/>
          <p:nvPr/>
        </p:nvGrpSpPr>
        <p:grpSpPr>
          <a:xfrm>
            <a:off x="4419935" y="2988466"/>
            <a:ext cx="2241419" cy="3656806"/>
            <a:chOff x="4197865" y="2972594"/>
            <a:chExt cx="2241419" cy="3656806"/>
          </a:xfrm>
        </p:grpSpPr>
        <p:cxnSp>
          <p:nvCxnSpPr>
            <p:cNvPr id="52" name="Straight Arrow Connector 51"/>
            <p:cNvCxnSpPr/>
            <p:nvPr/>
          </p:nvCxnSpPr>
          <p:spPr>
            <a:xfrm rot="5400000" flipH="1" flipV="1">
              <a:off x="4235568" y="4458097"/>
              <a:ext cx="2972594" cy="1588"/>
            </a:xfrm>
            <a:prstGeom prst="straightConnector1">
              <a:avLst/>
            </a:prstGeom>
            <a:ln w="2540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 rot="5400000" flipH="1" flipV="1">
              <a:off x="5455165" y="5981700"/>
              <a:ext cx="304800" cy="228600"/>
            </a:xfrm>
            <a:prstGeom prst="straightConnector1">
              <a:avLst/>
            </a:prstGeom>
            <a:ln>
              <a:solidFill>
                <a:srgbClr val="00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4197865" y="6167735"/>
              <a:ext cx="22414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completion time</a:t>
              </a:r>
              <a:endParaRPr lang="en-US" sz="2400" dirty="0"/>
            </a:p>
          </p:txBody>
        </p:sp>
      </p:grpSp>
      <p:cxnSp>
        <p:nvCxnSpPr>
          <p:cNvPr id="8" name="Straight Arrow Connector 7"/>
          <p:cNvCxnSpPr/>
          <p:nvPr/>
        </p:nvCxnSpPr>
        <p:spPr>
          <a:xfrm rot="5400000" flipH="1" flipV="1">
            <a:off x="171533" y="4359272"/>
            <a:ext cx="3201194" cy="794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772527" y="5957884"/>
            <a:ext cx="5105400" cy="15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5767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1" animBg="1"/>
      <p:bldP spid="35" grpId="1" animBg="1"/>
      <p:bldP spid="13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4946470" y="3597272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946470" y="2987672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All-or-Nothing</a:t>
            </a:r>
            <a:r>
              <a:rPr lang="en-US" dirty="0" smtClean="0"/>
              <a:t> for multi-waved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399"/>
            <a:ext cx="8229600" cy="1502862"/>
          </a:xfrm>
        </p:spPr>
        <p:txBody>
          <a:bodyPr>
            <a:normAutofit lnSpcReduction="10000"/>
          </a:bodyPr>
          <a:lstStyle/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3200" dirty="0" smtClean="0"/>
              <a:t>Large jobs run tasks in </a:t>
            </a:r>
            <a:r>
              <a:rPr lang="en-US" sz="3200" b="1" i="1" dirty="0" smtClean="0">
                <a:solidFill>
                  <a:srgbClr val="00B050"/>
                </a:solidFill>
              </a:rPr>
              <a:t>multiple waves 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lvl="1"/>
            <a:r>
              <a:rPr lang="en-US" dirty="0" smtClean="0"/>
              <a:t>Number of tasks is larger than number of slots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Wave-width</a:t>
            </a:r>
            <a:r>
              <a:rPr lang="en-US" dirty="0" smtClean="0"/>
              <a:t>: Number of parallel tasks of a job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772527" y="54260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772527" y="48164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772527" y="42068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772527" y="35972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772527" y="29876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41505" y="54260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841505" y="48164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841505" y="42068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2841505" y="35972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2841505" y="29876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3897420" y="54260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897420" y="48164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3897420" y="42068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897420" y="35972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897420" y="29876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4953335" y="35972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4953335" y="29876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496927" y="5971140"/>
            <a:ext cx="7551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1006422" y="5349872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5</a:t>
            </a:r>
            <a:endParaRPr lang="en-US" sz="2400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1010527" y="4740272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4</a:t>
            </a:r>
            <a:endParaRPr lang="en-US" sz="2400" baseline="-25000" dirty="0"/>
          </a:p>
        </p:txBody>
      </p:sp>
      <p:sp>
        <p:nvSpPr>
          <p:cNvPr id="40" name="TextBox 39"/>
          <p:cNvSpPr txBox="1"/>
          <p:nvPr/>
        </p:nvSpPr>
        <p:spPr>
          <a:xfrm>
            <a:off x="1010527" y="4130672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3</a:t>
            </a:r>
            <a:endParaRPr lang="en-US" sz="2400" baseline="-25000" dirty="0"/>
          </a:p>
        </p:txBody>
      </p:sp>
      <p:sp>
        <p:nvSpPr>
          <p:cNvPr id="41" name="TextBox 40"/>
          <p:cNvSpPr txBox="1"/>
          <p:nvPr/>
        </p:nvSpPr>
        <p:spPr>
          <a:xfrm>
            <a:off x="1010527" y="3521072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42" name="TextBox 41"/>
          <p:cNvSpPr txBox="1"/>
          <p:nvPr/>
        </p:nvSpPr>
        <p:spPr>
          <a:xfrm>
            <a:off x="1023604" y="2911472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grpSp>
        <p:nvGrpSpPr>
          <p:cNvPr id="51" name="Group 50"/>
          <p:cNvGrpSpPr/>
          <p:nvPr/>
        </p:nvGrpSpPr>
        <p:grpSpPr>
          <a:xfrm>
            <a:off x="4419935" y="2988466"/>
            <a:ext cx="2241419" cy="3656806"/>
            <a:chOff x="4197865" y="2972594"/>
            <a:chExt cx="2241419" cy="3656806"/>
          </a:xfrm>
        </p:grpSpPr>
        <p:cxnSp>
          <p:nvCxnSpPr>
            <p:cNvPr id="52" name="Straight Arrow Connector 51"/>
            <p:cNvCxnSpPr/>
            <p:nvPr/>
          </p:nvCxnSpPr>
          <p:spPr>
            <a:xfrm rot="5400000" flipH="1" flipV="1">
              <a:off x="4235568" y="4458097"/>
              <a:ext cx="2972594" cy="1588"/>
            </a:xfrm>
            <a:prstGeom prst="straightConnector1">
              <a:avLst/>
            </a:prstGeom>
            <a:ln w="2540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 rot="5400000" flipH="1" flipV="1">
              <a:off x="5455165" y="5981700"/>
              <a:ext cx="304800" cy="228600"/>
            </a:xfrm>
            <a:prstGeom prst="straightConnector1">
              <a:avLst/>
            </a:prstGeom>
            <a:ln>
              <a:solidFill>
                <a:srgbClr val="00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4197865" y="6167735"/>
              <a:ext cx="22414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completion time</a:t>
              </a:r>
              <a:endParaRPr lang="en-US" sz="2400" dirty="0"/>
            </a:p>
          </p:txBody>
        </p:sp>
      </p:grpSp>
      <p:cxnSp>
        <p:nvCxnSpPr>
          <p:cNvPr id="8" name="Straight Arrow Connector 7"/>
          <p:cNvCxnSpPr/>
          <p:nvPr/>
        </p:nvCxnSpPr>
        <p:spPr>
          <a:xfrm rot="5400000" flipH="1" flipV="1">
            <a:off x="171533" y="4359272"/>
            <a:ext cx="3201194" cy="794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772527" y="5957884"/>
            <a:ext cx="5105400" cy="15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5118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3932E-7 6.1371E-6 L -0.04997 6.1371E-6 " pathEditMode="relative" ptsTypes="AA">
                                      <p:cBhvr>
                                        <p:cTn id="1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35" grpId="0" animBg="1"/>
      <p:bldP spid="3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3891889" y="5431800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5" name="Group 54"/>
          <p:cNvGrpSpPr/>
          <p:nvPr/>
        </p:nvGrpSpPr>
        <p:grpSpPr>
          <a:xfrm>
            <a:off x="3891889" y="2993400"/>
            <a:ext cx="526535" cy="2209800"/>
            <a:chOff x="3733800" y="2971800"/>
            <a:chExt cx="526535" cy="2209800"/>
          </a:xfrm>
        </p:grpSpPr>
        <p:sp>
          <p:nvSpPr>
            <p:cNvPr id="46" name="Rectangle 45"/>
            <p:cNvSpPr/>
            <p:nvPr/>
          </p:nvSpPr>
          <p:spPr>
            <a:xfrm>
              <a:off x="3733800" y="4800600"/>
              <a:ext cx="526535" cy="381000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733800" y="4191000"/>
              <a:ext cx="526535" cy="381000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733800" y="3581400"/>
              <a:ext cx="526535" cy="381000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733800" y="2971800"/>
              <a:ext cx="526535" cy="381000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All-or-Nothing</a:t>
            </a:r>
            <a:r>
              <a:rPr lang="en-US" dirty="0"/>
              <a:t> for multi-waved jobs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786924" y="5431800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786924" y="4822200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786924" y="4212600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786924" y="3603000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786924" y="2993400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42839" y="5431800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842839" y="4822200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842839" y="4212600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2842839" y="3603000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2842839" y="2993400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3898754" y="5431800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3898754" y="2993400"/>
            <a:ext cx="990600" cy="2209800"/>
            <a:chOff x="3740665" y="2971800"/>
            <a:chExt cx="990600" cy="2209800"/>
          </a:xfrm>
        </p:grpSpPr>
        <p:sp>
          <p:nvSpPr>
            <p:cNvPr id="27" name="Rectangle 26"/>
            <p:cNvSpPr/>
            <p:nvPr/>
          </p:nvSpPr>
          <p:spPr>
            <a:xfrm>
              <a:off x="3740665" y="4800600"/>
              <a:ext cx="990600" cy="381000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740665" y="4191000"/>
              <a:ext cx="990600" cy="381000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740665" y="3581400"/>
              <a:ext cx="990600" cy="381000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740665" y="2971800"/>
              <a:ext cx="990600" cy="381000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6511324" y="5976868"/>
            <a:ext cx="7551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1020819" y="5355600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5</a:t>
            </a:r>
            <a:endParaRPr lang="en-US" sz="2400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1024924" y="4746000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4</a:t>
            </a:r>
            <a:endParaRPr lang="en-US" sz="2400" baseline="-25000" dirty="0"/>
          </a:p>
        </p:txBody>
      </p:sp>
      <p:sp>
        <p:nvSpPr>
          <p:cNvPr id="40" name="TextBox 39"/>
          <p:cNvSpPr txBox="1"/>
          <p:nvPr/>
        </p:nvSpPr>
        <p:spPr>
          <a:xfrm>
            <a:off x="1024924" y="413640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/>
              <a:t>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24924" y="3526800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42" name="TextBox 41"/>
          <p:cNvSpPr txBox="1"/>
          <p:nvPr/>
        </p:nvSpPr>
        <p:spPr>
          <a:xfrm>
            <a:off x="1038001" y="2917200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grpSp>
        <p:nvGrpSpPr>
          <p:cNvPr id="45" name="Group 44"/>
          <p:cNvGrpSpPr/>
          <p:nvPr/>
        </p:nvGrpSpPr>
        <p:grpSpPr>
          <a:xfrm>
            <a:off x="3957204" y="2993400"/>
            <a:ext cx="2241419" cy="3657600"/>
            <a:chOff x="4637315" y="2971800"/>
            <a:chExt cx="2241419" cy="3657600"/>
          </a:xfrm>
        </p:grpSpPr>
        <p:sp>
          <p:nvSpPr>
            <p:cNvPr id="49" name="Rectangle 48"/>
            <p:cNvSpPr/>
            <p:nvPr/>
          </p:nvSpPr>
          <p:spPr>
            <a:xfrm>
              <a:off x="5614852" y="3581400"/>
              <a:ext cx="526535" cy="381000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614852" y="2971800"/>
              <a:ext cx="526535" cy="381000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" name="Group 50"/>
            <p:cNvGrpSpPr/>
            <p:nvPr/>
          </p:nvGrpSpPr>
          <p:grpSpPr>
            <a:xfrm>
              <a:off x="4637315" y="2972594"/>
              <a:ext cx="2241419" cy="3656806"/>
              <a:chOff x="4263180" y="2972594"/>
              <a:chExt cx="2241419" cy="3656806"/>
            </a:xfrm>
          </p:grpSpPr>
          <p:cxnSp>
            <p:nvCxnSpPr>
              <p:cNvPr id="52" name="Straight Arrow Connector 51"/>
              <p:cNvCxnSpPr/>
              <p:nvPr/>
            </p:nvCxnSpPr>
            <p:spPr>
              <a:xfrm rot="5400000" flipH="1" flipV="1">
                <a:off x="4300883" y="4458097"/>
                <a:ext cx="2972594" cy="1588"/>
              </a:xfrm>
              <a:prstGeom prst="straightConnector1">
                <a:avLst/>
              </a:prstGeom>
              <a:ln w="25400" cap="flat" cmpd="sng" algn="ctr">
                <a:solidFill>
                  <a:schemeClr val="tx1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/>
              <p:nvPr/>
            </p:nvCxnSpPr>
            <p:spPr>
              <a:xfrm rot="5400000" flipH="1" flipV="1">
                <a:off x="5520480" y="5981700"/>
                <a:ext cx="304800" cy="228600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TextBox 53"/>
              <p:cNvSpPr txBox="1"/>
              <p:nvPr/>
            </p:nvSpPr>
            <p:spPr>
              <a:xfrm>
                <a:off x="4263180" y="6167735"/>
                <a:ext cx="224141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completion time</a:t>
                </a:r>
                <a:endParaRPr lang="en-US" sz="2400" dirty="0"/>
              </a:p>
            </p:txBody>
          </p:sp>
        </p:grpSp>
      </p:grpSp>
      <p:cxnSp>
        <p:nvCxnSpPr>
          <p:cNvPr id="8" name="Straight Arrow Connector 7"/>
          <p:cNvCxnSpPr/>
          <p:nvPr/>
        </p:nvCxnSpPr>
        <p:spPr>
          <a:xfrm rot="5400000" flipH="1" flipV="1">
            <a:off x="185930" y="4365000"/>
            <a:ext cx="3201194" cy="794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786924" y="5963612"/>
            <a:ext cx="5105400" cy="15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Content Placeholder 2"/>
          <p:cNvSpPr>
            <a:spLocks noGrp="1"/>
          </p:cNvSpPr>
          <p:nvPr>
            <p:ph idx="1"/>
          </p:nvPr>
        </p:nvSpPr>
        <p:spPr>
          <a:xfrm>
            <a:off x="457200" y="1295399"/>
            <a:ext cx="8229600" cy="1502862"/>
          </a:xfrm>
        </p:spPr>
        <p:txBody>
          <a:bodyPr>
            <a:normAutofit lnSpcReduction="10000"/>
          </a:bodyPr>
          <a:lstStyle/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3200" dirty="0" smtClean="0"/>
              <a:t>Large jobs run tasks in </a:t>
            </a:r>
            <a:r>
              <a:rPr lang="en-US" sz="3200" b="1" i="1" dirty="0" smtClean="0">
                <a:solidFill>
                  <a:srgbClr val="00B050"/>
                </a:solidFill>
              </a:rPr>
              <a:t>multiple waves 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lvl="1"/>
            <a:r>
              <a:rPr lang="en-US" dirty="0" smtClean="0"/>
              <a:t>Number of tasks is larger than number of slots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Wave-width</a:t>
            </a:r>
            <a:r>
              <a:rPr lang="en-US" dirty="0" smtClean="0"/>
              <a:t>: Number of parallel tasks of a job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775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26687E-6 6.1371E-6 L -0.04997 6.1371E-6 " pathEditMode="relative" ptsTypes="AA">
                                      <p:cBhvr>
                                        <p:cTn id="2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2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All-or-Nothing</a:t>
            </a:r>
            <a:r>
              <a:rPr lang="en-US" dirty="0"/>
              <a:t> for multi-waved jobs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496928" y="6171894"/>
            <a:ext cx="7551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1006423" y="5354681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5</a:t>
            </a:r>
            <a:endParaRPr lang="en-US" sz="2400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1010528" y="4745081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4</a:t>
            </a:r>
            <a:endParaRPr lang="en-US" sz="2400" baseline="-25000" dirty="0"/>
          </a:p>
        </p:txBody>
      </p:sp>
      <p:sp>
        <p:nvSpPr>
          <p:cNvPr id="40" name="TextBox 39"/>
          <p:cNvSpPr txBox="1"/>
          <p:nvPr/>
        </p:nvSpPr>
        <p:spPr>
          <a:xfrm>
            <a:off x="1010528" y="4135481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3</a:t>
            </a:r>
            <a:endParaRPr lang="en-US" sz="2400" baseline="-25000" dirty="0"/>
          </a:p>
        </p:txBody>
      </p:sp>
      <p:sp>
        <p:nvSpPr>
          <p:cNvPr id="41" name="TextBox 40"/>
          <p:cNvSpPr txBox="1"/>
          <p:nvPr/>
        </p:nvSpPr>
        <p:spPr>
          <a:xfrm>
            <a:off x="1010528" y="3525881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42" name="TextBox 41"/>
          <p:cNvSpPr txBox="1"/>
          <p:nvPr/>
        </p:nvSpPr>
        <p:spPr>
          <a:xfrm>
            <a:off x="1023605" y="2916281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1	</a:t>
            </a:r>
            <a:endParaRPr lang="en-US" sz="2400" baseline="-25000" dirty="0"/>
          </a:p>
        </p:txBody>
      </p:sp>
      <p:grpSp>
        <p:nvGrpSpPr>
          <p:cNvPr id="5" name="Group 44"/>
          <p:cNvGrpSpPr/>
          <p:nvPr/>
        </p:nvGrpSpPr>
        <p:grpSpPr>
          <a:xfrm>
            <a:off x="2571208" y="2992481"/>
            <a:ext cx="2241419" cy="3657600"/>
            <a:chOff x="4572000" y="2971800"/>
            <a:chExt cx="2241419" cy="3657600"/>
          </a:xfrm>
        </p:grpSpPr>
        <p:sp>
          <p:nvSpPr>
            <p:cNvPr id="49" name="Rectangle 48"/>
            <p:cNvSpPr/>
            <p:nvPr/>
          </p:nvSpPr>
          <p:spPr>
            <a:xfrm>
              <a:off x="5562600" y="3581400"/>
              <a:ext cx="526535" cy="381000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562600" y="2971800"/>
              <a:ext cx="526535" cy="381000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0"/>
            <p:cNvGrpSpPr/>
            <p:nvPr/>
          </p:nvGrpSpPr>
          <p:grpSpPr>
            <a:xfrm>
              <a:off x="4572000" y="2972594"/>
              <a:ext cx="2241419" cy="3656806"/>
              <a:chOff x="4197865" y="2972594"/>
              <a:chExt cx="2241419" cy="3656806"/>
            </a:xfrm>
          </p:grpSpPr>
          <p:cxnSp>
            <p:nvCxnSpPr>
              <p:cNvPr id="52" name="Straight Arrow Connector 51"/>
              <p:cNvCxnSpPr/>
              <p:nvPr/>
            </p:nvCxnSpPr>
            <p:spPr>
              <a:xfrm rot="5400000" flipH="1" flipV="1">
                <a:off x="4235568" y="4458097"/>
                <a:ext cx="2972594" cy="1588"/>
              </a:xfrm>
              <a:prstGeom prst="straightConnector1">
                <a:avLst/>
              </a:prstGeom>
              <a:ln w="25400" cap="flat" cmpd="sng" algn="ctr">
                <a:solidFill>
                  <a:schemeClr val="tx1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/>
              <p:nvPr/>
            </p:nvCxnSpPr>
            <p:spPr>
              <a:xfrm rot="5400000" flipH="1" flipV="1">
                <a:off x="5455165" y="5981700"/>
                <a:ext cx="304800" cy="228600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TextBox 53"/>
              <p:cNvSpPr txBox="1"/>
              <p:nvPr/>
            </p:nvSpPr>
            <p:spPr>
              <a:xfrm>
                <a:off x="4197865" y="6167735"/>
                <a:ext cx="224141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completion time</a:t>
                </a:r>
                <a:endParaRPr lang="en-US" sz="2400" dirty="0"/>
              </a:p>
            </p:txBody>
          </p:sp>
        </p:grpSp>
      </p:grpSp>
      <p:sp>
        <p:nvSpPr>
          <p:cNvPr id="43" name="Rectangle 42"/>
          <p:cNvSpPr/>
          <p:nvPr/>
        </p:nvSpPr>
        <p:spPr>
          <a:xfrm>
            <a:off x="1765663" y="54308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1765663" y="48212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1765663" y="42116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1765663" y="36020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1765663" y="29924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2364378" y="54308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2364378" y="48212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2364378" y="42116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2364378" y="36020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2364378" y="29924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2963093" y="54308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2963093" y="48212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963093" y="42116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963093" y="36020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2963093" y="29924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171534" y="4364081"/>
            <a:ext cx="3201194" cy="794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772528" y="5962693"/>
            <a:ext cx="5105400" cy="15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/>
          <p:cNvSpPr>
            <a:spLocks noGrp="1"/>
          </p:cNvSpPr>
          <p:nvPr>
            <p:ph idx="1"/>
          </p:nvPr>
        </p:nvSpPr>
        <p:spPr>
          <a:xfrm>
            <a:off x="457200" y="1295399"/>
            <a:ext cx="8229600" cy="1502862"/>
          </a:xfrm>
        </p:spPr>
        <p:txBody>
          <a:bodyPr>
            <a:normAutofit lnSpcReduction="10000"/>
          </a:bodyPr>
          <a:lstStyle/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3200" dirty="0" smtClean="0"/>
              <a:t>Large jobs run tasks in </a:t>
            </a:r>
            <a:r>
              <a:rPr lang="en-US" sz="3200" b="1" i="1" dirty="0" smtClean="0">
                <a:solidFill>
                  <a:srgbClr val="00B050"/>
                </a:solidFill>
              </a:rPr>
              <a:t>multiple waves 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lvl="1"/>
            <a:r>
              <a:rPr lang="en-US" dirty="0" smtClean="0"/>
              <a:t>Number of tasks is larger than number of slots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Wave-width</a:t>
            </a:r>
            <a:r>
              <a:rPr lang="en-US" dirty="0" smtClean="0"/>
              <a:t>: Number of parallel tasks of a job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5113279" y="3189982"/>
            <a:ext cx="372592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</a:rPr>
              <a:t>Cache at the </a:t>
            </a:r>
            <a:r>
              <a:rPr lang="en-US" sz="3200" b="1" dirty="0" smtClean="0">
                <a:solidFill>
                  <a:srgbClr val="00B050"/>
                </a:solidFill>
              </a:rPr>
              <a:t>wave-width</a:t>
            </a:r>
            <a:r>
              <a:rPr lang="en-US" sz="3200" b="1" dirty="0" smtClean="0">
                <a:solidFill>
                  <a:srgbClr val="0070C0"/>
                </a:solidFill>
              </a:rPr>
              <a:t> granularity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5198094" y="3147113"/>
            <a:ext cx="3542793" cy="119663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060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72184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Cache at the </a:t>
            </a:r>
            <a:r>
              <a:rPr lang="en-US" b="1" dirty="0" smtClean="0">
                <a:solidFill>
                  <a:srgbClr val="00B050"/>
                </a:solidFill>
              </a:rPr>
              <a:t>wave-width</a:t>
            </a:r>
            <a:r>
              <a:rPr lang="en-US" b="1" dirty="0" smtClean="0">
                <a:solidFill>
                  <a:srgbClr val="0070C0"/>
                </a:solidFill>
              </a:rPr>
              <a:t> granularity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276600" y="1600200"/>
            <a:ext cx="5638800" cy="747939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Job with 50 tasks, wave-width of 10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19" y="1962796"/>
            <a:ext cx="9005748" cy="4093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2743200" y="3200400"/>
            <a:ext cx="2403393" cy="443138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All-or-nothing</a:t>
            </a:r>
            <a:endParaRPr lang="en-US" sz="2800" b="1" dirty="0">
              <a:solidFill>
                <a:srgbClr val="C00000"/>
              </a:solidFill>
            </a:endParaRPr>
          </a:p>
        </p:txBody>
      </p:sp>
      <p:cxnSp>
        <p:nvCxnSpPr>
          <p:cNvPr id="4" name="Straight Arrow Connector 3"/>
          <p:cNvCxnSpPr>
            <a:stCxn id="6" idx="2"/>
          </p:cNvCxnSpPr>
          <p:nvPr/>
        </p:nvCxnSpPr>
        <p:spPr>
          <a:xfrm>
            <a:off x="3944897" y="3643538"/>
            <a:ext cx="592096" cy="36585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6" idx="2"/>
          </p:cNvCxnSpPr>
          <p:nvPr/>
        </p:nvCxnSpPr>
        <p:spPr>
          <a:xfrm flipH="1">
            <a:off x="3733801" y="3643538"/>
            <a:ext cx="211096" cy="92846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1504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a typeface="Verdana" pitchFamily="34" charset="0"/>
                <a:cs typeface="Verdana" pitchFamily="34" charset="0"/>
              </a:rPr>
              <a:t>Rising philosophy of </a:t>
            </a:r>
            <a:r>
              <a:rPr lang="en-US" b="1" dirty="0" smtClean="0">
                <a:solidFill>
                  <a:srgbClr val="0070C0"/>
                </a:solidFill>
                <a:ea typeface="Verdana" pitchFamily="34" charset="0"/>
                <a:cs typeface="Verdana" pitchFamily="34" charset="0"/>
              </a:rPr>
              <a:t>data-ism</a:t>
            </a:r>
            <a:endParaRPr lang="en-US" b="1" dirty="0"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 fontScale="92500"/>
          </a:bodyPr>
          <a:lstStyle/>
          <a:p>
            <a:r>
              <a:rPr lang="en-US" sz="3500" dirty="0" smtClean="0">
                <a:ea typeface="Verdana" pitchFamily="34" charset="0"/>
                <a:cs typeface="Verdana" pitchFamily="34" charset="0"/>
              </a:rPr>
              <a:t>Diagnostics and decisions backed by extensive data analytics</a:t>
            </a:r>
          </a:p>
          <a:p>
            <a:pPr lvl="1"/>
            <a:r>
              <a:rPr lang="en-US" sz="2600" dirty="0"/>
              <a:t> </a:t>
            </a:r>
            <a:r>
              <a:rPr lang="en-US" sz="2600" dirty="0">
                <a:ea typeface="Verdana" pitchFamily="34" charset="0"/>
                <a:cs typeface="Verdana" pitchFamily="34" charset="0"/>
              </a:rPr>
              <a:t>"</a:t>
            </a:r>
            <a:r>
              <a:rPr lang="en-US" sz="2600" i="1" dirty="0">
                <a:ea typeface="Verdana" pitchFamily="34" charset="0"/>
                <a:cs typeface="Verdana" pitchFamily="34" charset="0"/>
              </a:rPr>
              <a:t>In God we trust. Everybody else bring data to the table</a:t>
            </a:r>
            <a:r>
              <a:rPr lang="en-US" sz="2600" i="1" dirty="0" smtClean="0">
                <a:ea typeface="Verdana" pitchFamily="34" charset="0"/>
                <a:cs typeface="Verdana" pitchFamily="34" charset="0"/>
              </a:rPr>
              <a:t>.</a:t>
            </a:r>
            <a:r>
              <a:rPr lang="en-US" sz="2600" dirty="0" smtClean="0">
                <a:ea typeface="Verdana" pitchFamily="34" charset="0"/>
                <a:cs typeface="Verdana" pitchFamily="34" charset="0"/>
              </a:rPr>
              <a:t>“</a:t>
            </a:r>
          </a:p>
          <a:p>
            <a:pPr lvl="1"/>
            <a:r>
              <a:rPr lang="en-US" sz="3000" dirty="0" smtClean="0">
                <a:ea typeface="Verdana" pitchFamily="34" charset="0"/>
                <a:cs typeface="Verdana" pitchFamily="34" charset="0"/>
              </a:rPr>
              <a:t>Competitive and Social Benefits</a:t>
            </a:r>
          </a:p>
          <a:p>
            <a:endParaRPr lang="en-US" sz="3500" dirty="0" smtClean="0">
              <a:latin typeface="+mj-lt"/>
              <a:ea typeface="Verdana" pitchFamily="34" charset="0"/>
              <a:cs typeface="Verdana" pitchFamily="34" charset="0"/>
            </a:endParaRPr>
          </a:p>
          <a:p>
            <a:endParaRPr lang="en-US" sz="3500" dirty="0">
              <a:latin typeface="+mj-lt"/>
              <a:ea typeface="Verdana" pitchFamily="34" charset="0"/>
              <a:cs typeface="Verdana" pitchFamily="34" charset="0"/>
            </a:endParaRPr>
          </a:p>
          <a:p>
            <a:r>
              <a:rPr lang="en-US" sz="3500" u="sng" dirty="0" smtClean="0">
                <a:solidFill>
                  <a:srgbClr val="FF0000"/>
                </a:solidFill>
                <a:latin typeface="+mj-lt"/>
                <a:ea typeface="Verdana" pitchFamily="34" charset="0"/>
                <a:cs typeface="Verdana" pitchFamily="34" charset="0"/>
              </a:rPr>
              <a:t>Dichotomy:</a:t>
            </a:r>
            <a:r>
              <a:rPr lang="en-US" sz="3500" dirty="0" smtClean="0">
                <a:latin typeface="+mj-lt"/>
                <a:ea typeface="Verdana" pitchFamily="34" charset="0"/>
                <a:cs typeface="Verdana" pitchFamily="34" charset="0"/>
              </a:rPr>
              <a:t> </a:t>
            </a:r>
            <a:r>
              <a:rPr lang="en-US" sz="3500" i="1" dirty="0" smtClean="0">
                <a:latin typeface="+mj-lt"/>
                <a:ea typeface="Verdana" pitchFamily="34" charset="0"/>
                <a:cs typeface="Verdana" pitchFamily="34" charset="0"/>
              </a:rPr>
              <a:t>Ever-increasing</a:t>
            </a:r>
            <a:r>
              <a:rPr lang="en-US" sz="3500" dirty="0" smtClean="0">
                <a:latin typeface="+mj-lt"/>
                <a:ea typeface="Verdana" pitchFamily="34" charset="0"/>
                <a:cs typeface="Verdana" pitchFamily="34" charset="0"/>
              </a:rPr>
              <a:t> data size and </a:t>
            </a:r>
            <a:r>
              <a:rPr lang="en-US" sz="3500" i="1" dirty="0" smtClean="0">
                <a:latin typeface="+mj-lt"/>
                <a:ea typeface="Verdana" pitchFamily="34" charset="0"/>
                <a:cs typeface="Verdana" pitchFamily="34" charset="0"/>
              </a:rPr>
              <a:t>ever-decreasing</a:t>
            </a:r>
            <a:r>
              <a:rPr lang="en-US" sz="3500" dirty="0" smtClean="0">
                <a:latin typeface="+mj-lt"/>
                <a:ea typeface="Verdana" pitchFamily="34" charset="0"/>
                <a:cs typeface="Verdana" pitchFamily="34" charset="0"/>
              </a:rPr>
              <a:t> latency target</a:t>
            </a:r>
            <a:endParaRPr lang="en-US" dirty="0">
              <a:latin typeface="+mj-lt"/>
            </a:endParaRPr>
          </a:p>
        </p:txBody>
      </p:sp>
      <p:pic>
        <p:nvPicPr>
          <p:cNvPr id="1026" name="Picture 2" descr="https://encrypted-tbn1.gstatic.com/images?q=tbn:ANd9GcQgbzr_Ia2_M9sJ3UNGA7J-FuLxAG7SkQQZaPBXRCkobkI_uOUDw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084407"/>
            <a:ext cx="1219200" cy="1722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642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5309" y="4554629"/>
            <a:ext cx="990600" cy="196524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rebuchet MS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042160" y="4817436"/>
            <a:ext cx="990600" cy="196524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rebuchet MS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7071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How to evict from cache?</a:t>
            </a:r>
            <a:endParaRPr lang="en-US" dirty="0"/>
          </a:p>
        </p:txBody>
      </p:sp>
      <p:sp>
        <p:nvSpPr>
          <p:cNvPr id="57" name="Content Placeholder 2"/>
          <p:cNvSpPr txBox="1">
            <a:spLocks/>
          </p:cNvSpPr>
          <p:nvPr/>
        </p:nvSpPr>
        <p:spPr>
          <a:xfrm>
            <a:off x="457199" y="1256210"/>
            <a:ext cx="8686801" cy="14871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/>
              <a:t>View at the granularity of a job’s input (</a:t>
            </a:r>
            <a:r>
              <a:rPr lang="en-US" i="1" dirty="0"/>
              <a:t>file</a:t>
            </a:r>
            <a:r>
              <a:rPr lang="en-US" dirty="0"/>
              <a:t>)</a:t>
            </a:r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/>
              <a:t>Evict from </a:t>
            </a:r>
            <a:r>
              <a:rPr lang="en-US" b="1" dirty="0" smtClean="0">
                <a:solidFill>
                  <a:srgbClr val="0070C0"/>
                </a:solidFill>
              </a:rPr>
              <a:t>incompletely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cached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smtClean="0"/>
              <a:t>waves– </a:t>
            </a:r>
            <a:r>
              <a:rPr lang="en-US" b="1" dirty="0">
                <a:solidFill>
                  <a:srgbClr val="00B050"/>
                </a:solidFill>
              </a:rPr>
              <a:t>Sticky </a:t>
            </a:r>
            <a:r>
              <a:rPr lang="en-US" b="1" dirty="0" smtClean="0">
                <a:solidFill>
                  <a:srgbClr val="00B050"/>
                </a:solidFill>
              </a:rPr>
              <a:t>Policy</a:t>
            </a:r>
            <a:endParaRPr lang="en-US" b="1" dirty="0">
              <a:solidFill>
                <a:srgbClr val="00B050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5186143" y="3441722"/>
            <a:ext cx="2636238" cy="3263878"/>
            <a:chOff x="5137935" y="3493975"/>
            <a:chExt cx="2636238" cy="3263878"/>
          </a:xfrm>
        </p:grpSpPr>
        <p:sp>
          <p:nvSpPr>
            <p:cNvPr id="40" name="Rectangle 39"/>
            <p:cNvSpPr/>
            <p:nvPr/>
          </p:nvSpPr>
          <p:spPr>
            <a:xfrm>
              <a:off x="5705699" y="5116473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705878" y="5370138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137935" y="3499431"/>
              <a:ext cx="593432" cy="215443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 smtClean="0">
                  <a:latin typeface="Trebuchet MS" pitchFamily="34" charset="0"/>
                </a:rPr>
                <a:t>1</a:t>
              </a:r>
            </a:p>
            <a:p>
              <a:endParaRPr lang="en-US" sz="100" dirty="0" smtClean="0">
                <a:latin typeface="Trebuchet MS" pitchFamily="34" charset="0"/>
              </a:endParaRPr>
            </a:p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>
                  <a:latin typeface="Trebuchet MS" pitchFamily="34" charset="0"/>
                </a:rPr>
                <a:t>2</a:t>
              </a:r>
              <a:endParaRPr lang="en-US" sz="1600" baseline="-25000" dirty="0" smtClean="0">
                <a:latin typeface="Trebuchet MS" pitchFamily="34" charset="0"/>
              </a:endParaRPr>
            </a:p>
            <a:p>
              <a:endParaRPr lang="en-US" sz="100" dirty="0" smtClean="0">
                <a:latin typeface="Trebuchet MS" pitchFamily="34" charset="0"/>
              </a:endParaRPr>
            </a:p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 smtClean="0">
                  <a:latin typeface="Trebuchet MS" pitchFamily="34" charset="0"/>
                </a:rPr>
                <a:t>3</a:t>
              </a:r>
              <a:endParaRPr lang="en-US" sz="1600" baseline="-25000" dirty="0">
                <a:latin typeface="Trebuchet MS" pitchFamily="34" charset="0"/>
              </a:endParaRPr>
            </a:p>
            <a:p>
              <a:endParaRPr lang="en-US" sz="100" dirty="0" smtClean="0">
                <a:latin typeface="Trebuchet MS" pitchFamily="34" charset="0"/>
              </a:endParaRPr>
            </a:p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 smtClean="0">
                  <a:latin typeface="Trebuchet MS" pitchFamily="34" charset="0"/>
                </a:rPr>
                <a:t>4</a:t>
              </a:r>
              <a:endParaRPr lang="en-US" sz="1600" baseline="-25000" dirty="0">
                <a:latin typeface="Trebuchet MS" pitchFamily="34" charset="0"/>
              </a:endParaRPr>
            </a:p>
            <a:p>
              <a:endParaRPr lang="en-US" sz="100" dirty="0" smtClean="0">
                <a:latin typeface="Trebuchet MS" pitchFamily="34" charset="0"/>
              </a:endParaRPr>
            </a:p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 smtClean="0">
                  <a:latin typeface="Trebuchet MS" pitchFamily="34" charset="0"/>
                </a:rPr>
                <a:t>5</a:t>
              </a:r>
              <a:endParaRPr lang="en-US" sz="1600" baseline="-25000" dirty="0">
                <a:latin typeface="Trebuchet MS" pitchFamily="34" charset="0"/>
              </a:endParaRPr>
            </a:p>
            <a:p>
              <a:endParaRPr lang="en-US" sz="100" dirty="0" smtClean="0">
                <a:latin typeface="Trebuchet MS" pitchFamily="34" charset="0"/>
              </a:endParaRPr>
            </a:p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 smtClean="0">
                  <a:latin typeface="Trebuchet MS" pitchFamily="34" charset="0"/>
                </a:rPr>
                <a:t>6</a:t>
              </a:r>
              <a:endParaRPr lang="en-US" sz="1600" baseline="-25000" dirty="0">
                <a:latin typeface="Trebuchet MS" pitchFamily="34" charset="0"/>
              </a:endParaRPr>
            </a:p>
            <a:p>
              <a:endParaRPr lang="en-US" sz="100" dirty="0" smtClean="0">
                <a:latin typeface="Trebuchet MS" pitchFamily="34" charset="0"/>
              </a:endParaRPr>
            </a:p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>
                  <a:latin typeface="Trebuchet MS" pitchFamily="34" charset="0"/>
                </a:rPr>
                <a:t>7</a:t>
              </a:r>
              <a:endParaRPr lang="en-US" sz="100" dirty="0" smtClean="0">
                <a:latin typeface="Trebuchet MS" pitchFamily="34" charset="0"/>
              </a:endParaRPr>
            </a:p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>
                  <a:latin typeface="Trebuchet MS" pitchFamily="34" charset="0"/>
                </a:rPr>
                <a:t>8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301256" y="5637685"/>
              <a:ext cx="121700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Trebuchet MS" pitchFamily="34" charset="0"/>
                </a:rPr>
                <a:t>completion</a:t>
              </a:r>
              <a:endParaRPr lang="en-US" sz="1600" dirty="0">
                <a:latin typeface="Trebuchet MS" pitchFamily="34" charset="0"/>
              </a:endParaRP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 rot="5400000" flipH="1" flipV="1">
              <a:off x="6424503" y="5710001"/>
              <a:ext cx="304800" cy="228600"/>
            </a:xfrm>
            <a:prstGeom prst="straightConnector1">
              <a:avLst/>
            </a:prstGeom>
            <a:ln>
              <a:solidFill>
                <a:srgbClr val="00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5700603" y="5671901"/>
              <a:ext cx="1371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/>
            <p:cNvSpPr/>
            <p:nvPr/>
          </p:nvSpPr>
          <p:spPr>
            <a:xfrm>
              <a:off x="5694758" y="4108440"/>
              <a:ext cx="526535" cy="180034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695878" y="3853572"/>
              <a:ext cx="526535" cy="180034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696133" y="4356567"/>
              <a:ext cx="526535" cy="180034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694758" y="3591917"/>
              <a:ext cx="526535" cy="180034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flipV="1">
              <a:off x="6221293" y="3493975"/>
              <a:ext cx="0" cy="1084610"/>
            </a:xfrm>
            <a:prstGeom prst="straightConnector1">
              <a:avLst/>
            </a:prstGeom>
            <a:ln w="2540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flipH="1" flipV="1">
              <a:off x="5703914" y="3582279"/>
              <a:ext cx="1" cy="2090417"/>
            </a:xfrm>
            <a:prstGeom prst="straightConnector1">
              <a:avLst/>
            </a:prstGeom>
            <a:ln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 flipV="1">
              <a:off x="6700778" y="4612341"/>
              <a:ext cx="0" cy="1075238"/>
            </a:xfrm>
            <a:prstGeom prst="straightConnector1">
              <a:avLst/>
            </a:prstGeom>
            <a:ln w="2540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5139093" y="6049967"/>
              <a:ext cx="2113079" cy="707886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>
                <a:tabLst>
                  <a:tab pos="2062163" algn="l"/>
                </a:tabLst>
              </a:pPr>
              <a:r>
                <a:rPr lang="en-US" sz="2000" b="1" dirty="0">
                  <a:solidFill>
                    <a:srgbClr val="00B050"/>
                  </a:solidFill>
                  <a:latin typeface="Trebuchet MS" pitchFamily="34" charset="0"/>
                </a:rPr>
                <a:t>Hit-ratio: </a:t>
              </a:r>
              <a:r>
                <a:rPr lang="en-US" sz="2000" b="1" dirty="0" smtClean="0">
                  <a:solidFill>
                    <a:srgbClr val="00B050"/>
                  </a:solidFill>
                  <a:latin typeface="Trebuchet MS" pitchFamily="34" charset="0"/>
                </a:rPr>
                <a:t>50%</a:t>
              </a:r>
              <a:endParaRPr lang="en-US" sz="2000" b="1" dirty="0">
                <a:solidFill>
                  <a:srgbClr val="00B050"/>
                </a:solidFill>
                <a:latin typeface="Trebuchet MS" pitchFamily="34" charset="0"/>
              </a:endParaRPr>
            </a:p>
            <a:p>
              <a:pPr>
                <a:tabLst>
                  <a:tab pos="2062163" algn="l"/>
                </a:tabLst>
              </a:pPr>
              <a:r>
                <a:rPr lang="en-US" sz="2000" b="1" dirty="0" smtClean="0">
                  <a:solidFill>
                    <a:srgbClr val="00B050"/>
                  </a:solidFill>
                  <a:latin typeface="Trebuchet MS" pitchFamily="34" charset="0"/>
                </a:rPr>
                <a:t>Job 1 speeds up</a:t>
              </a:r>
              <a:endParaRPr lang="en-US" sz="2000" b="1" dirty="0">
                <a:solidFill>
                  <a:srgbClr val="00B050"/>
                </a:solidFill>
                <a:latin typeface="Trebuchet MS" pitchFamily="34" charset="0"/>
              </a:endParaRPr>
            </a:p>
          </p:txBody>
        </p:sp>
        <p:sp>
          <p:nvSpPr>
            <p:cNvPr id="70" name="Right Brace 69"/>
            <p:cNvSpPr/>
            <p:nvPr/>
          </p:nvSpPr>
          <p:spPr>
            <a:xfrm>
              <a:off x="6791406" y="3556247"/>
              <a:ext cx="131701" cy="980354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Trebuchet MS" pitchFamily="34" charset="0"/>
              </a:endParaRPr>
            </a:p>
          </p:txBody>
        </p:sp>
        <p:sp>
          <p:nvSpPr>
            <p:cNvPr id="71" name="Right Brace 70"/>
            <p:cNvSpPr/>
            <p:nvPr/>
          </p:nvSpPr>
          <p:spPr>
            <a:xfrm>
              <a:off x="6787666" y="4591764"/>
              <a:ext cx="131701" cy="980354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Trebuchet MS" pitchFamily="34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6938879" y="3851729"/>
              <a:ext cx="798617" cy="400110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>
                <a:tabLst>
                  <a:tab pos="1658938" algn="l"/>
                </a:tabLst>
              </a:pPr>
              <a:r>
                <a:rPr lang="en-US" sz="2000" dirty="0" smtClean="0">
                  <a:latin typeface="Trebuchet MS" pitchFamily="34" charset="0"/>
                </a:rPr>
                <a:t>Job 1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6975556" y="4855644"/>
              <a:ext cx="798617" cy="400110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>
                <a:tabLst>
                  <a:tab pos="1658938" algn="l"/>
                </a:tabLst>
              </a:pPr>
              <a:r>
                <a:rPr lang="en-US" sz="2000" dirty="0" smtClean="0">
                  <a:latin typeface="Trebuchet MS" pitchFamily="34" charset="0"/>
                </a:rPr>
                <a:t>Job 2</a:t>
              </a:r>
            </a:p>
          </p:txBody>
        </p:sp>
      </p:grpSp>
      <p:sp>
        <p:nvSpPr>
          <p:cNvPr id="54" name="Rounded Rectangle 53"/>
          <p:cNvSpPr/>
          <p:nvPr/>
        </p:nvSpPr>
        <p:spPr>
          <a:xfrm>
            <a:off x="7825529" y="3747627"/>
            <a:ext cx="1262174" cy="13202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B050"/>
                </a:solidFill>
              </a:rPr>
              <a:t>With</a:t>
            </a:r>
            <a:r>
              <a:rPr lang="en-US" sz="2400" b="1" dirty="0" smtClean="0">
                <a:solidFill>
                  <a:srgbClr val="0070C0"/>
                </a:solidFill>
              </a:rPr>
              <a:t> Sticky Policy</a:t>
            </a:r>
            <a:endParaRPr lang="en-US" sz="2400" b="1" dirty="0">
              <a:solidFill>
                <a:srgbClr val="FFC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83776" y="3441722"/>
            <a:ext cx="593432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rebuchet MS" pitchFamily="34" charset="0"/>
              </a:rPr>
              <a:t>slot</a:t>
            </a:r>
            <a:r>
              <a:rPr lang="en-US" sz="1600" baseline="-25000" dirty="0" smtClean="0">
                <a:latin typeface="Trebuchet MS" pitchFamily="34" charset="0"/>
              </a:rPr>
              <a:t>1</a:t>
            </a:r>
          </a:p>
          <a:p>
            <a:endParaRPr lang="en-US" sz="100" dirty="0" smtClean="0">
              <a:latin typeface="Trebuchet MS" pitchFamily="34" charset="0"/>
            </a:endParaRPr>
          </a:p>
          <a:p>
            <a:r>
              <a:rPr lang="en-US" sz="1600" dirty="0" smtClean="0">
                <a:latin typeface="Trebuchet MS" pitchFamily="34" charset="0"/>
              </a:rPr>
              <a:t>slot</a:t>
            </a:r>
            <a:r>
              <a:rPr lang="en-US" sz="1600" baseline="-25000" dirty="0">
                <a:latin typeface="Trebuchet MS" pitchFamily="34" charset="0"/>
              </a:rPr>
              <a:t>2</a:t>
            </a:r>
            <a:endParaRPr lang="en-US" sz="1600" baseline="-25000" dirty="0" smtClean="0">
              <a:latin typeface="Trebuchet MS" pitchFamily="34" charset="0"/>
            </a:endParaRPr>
          </a:p>
          <a:p>
            <a:endParaRPr lang="en-US" sz="100" dirty="0" smtClean="0">
              <a:latin typeface="Trebuchet MS" pitchFamily="34" charset="0"/>
            </a:endParaRPr>
          </a:p>
          <a:p>
            <a:r>
              <a:rPr lang="en-US" sz="1600" dirty="0" smtClean="0">
                <a:latin typeface="Trebuchet MS" pitchFamily="34" charset="0"/>
              </a:rPr>
              <a:t>slot</a:t>
            </a:r>
            <a:r>
              <a:rPr lang="en-US" sz="1600" baseline="-25000" dirty="0" smtClean="0">
                <a:latin typeface="Trebuchet MS" pitchFamily="34" charset="0"/>
              </a:rPr>
              <a:t>3</a:t>
            </a:r>
            <a:endParaRPr lang="en-US" sz="1600" baseline="-25000" dirty="0">
              <a:latin typeface="Trebuchet MS" pitchFamily="34" charset="0"/>
            </a:endParaRPr>
          </a:p>
          <a:p>
            <a:endParaRPr lang="en-US" sz="100" dirty="0" smtClean="0">
              <a:latin typeface="Trebuchet MS" pitchFamily="34" charset="0"/>
            </a:endParaRPr>
          </a:p>
          <a:p>
            <a:r>
              <a:rPr lang="en-US" sz="1600" dirty="0" smtClean="0">
                <a:latin typeface="Trebuchet MS" pitchFamily="34" charset="0"/>
              </a:rPr>
              <a:t>slot</a:t>
            </a:r>
            <a:r>
              <a:rPr lang="en-US" sz="1600" baseline="-25000" dirty="0" smtClean="0">
                <a:latin typeface="Trebuchet MS" pitchFamily="34" charset="0"/>
              </a:rPr>
              <a:t>4</a:t>
            </a:r>
            <a:endParaRPr lang="en-US" sz="1600" baseline="-25000" dirty="0">
              <a:latin typeface="Trebuchet MS" pitchFamily="34" charset="0"/>
            </a:endParaRPr>
          </a:p>
          <a:p>
            <a:endParaRPr lang="en-US" sz="100" dirty="0" smtClean="0">
              <a:latin typeface="Trebuchet MS" pitchFamily="34" charset="0"/>
            </a:endParaRPr>
          </a:p>
          <a:p>
            <a:r>
              <a:rPr lang="en-US" sz="1600" dirty="0" smtClean="0">
                <a:latin typeface="Trebuchet MS" pitchFamily="34" charset="0"/>
              </a:rPr>
              <a:t>slot</a:t>
            </a:r>
            <a:r>
              <a:rPr lang="en-US" sz="1600" baseline="-25000" dirty="0" smtClean="0">
                <a:latin typeface="Trebuchet MS" pitchFamily="34" charset="0"/>
              </a:rPr>
              <a:t>5</a:t>
            </a:r>
            <a:endParaRPr lang="en-US" sz="1600" baseline="-25000" dirty="0">
              <a:latin typeface="Trebuchet MS" pitchFamily="34" charset="0"/>
            </a:endParaRPr>
          </a:p>
          <a:p>
            <a:endParaRPr lang="en-US" sz="100" dirty="0" smtClean="0">
              <a:latin typeface="Trebuchet MS" pitchFamily="34" charset="0"/>
            </a:endParaRPr>
          </a:p>
          <a:p>
            <a:r>
              <a:rPr lang="en-US" sz="1600" dirty="0" smtClean="0">
                <a:latin typeface="Trebuchet MS" pitchFamily="34" charset="0"/>
              </a:rPr>
              <a:t>slot</a:t>
            </a:r>
            <a:r>
              <a:rPr lang="en-US" sz="1600" baseline="-25000" dirty="0" smtClean="0">
                <a:latin typeface="Trebuchet MS" pitchFamily="34" charset="0"/>
              </a:rPr>
              <a:t>6</a:t>
            </a:r>
            <a:endParaRPr lang="en-US" sz="1600" baseline="-25000" dirty="0">
              <a:latin typeface="Trebuchet MS" pitchFamily="34" charset="0"/>
            </a:endParaRPr>
          </a:p>
          <a:p>
            <a:r>
              <a:rPr lang="en-US" sz="100" dirty="0" smtClean="0">
                <a:latin typeface="Trebuchet MS" pitchFamily="34" charset="0"/>
              </a:rPr>
              <a:t>a</a:t>
            </a:r>
          </a:p>
          <a:p>
            <a:r>
              <a:rPr lang="en-US" sz="1600" dirty="0" smtClean="0">
                <a:latin typeface="Trebuchet MS" pitchFamily="34" charset="0"/>
              </a:rPr>
              <a:t>slot</a:t>
            </a:r>
            <a:r>
              <a:rPr lang="en-US" sz="1600" baseline="-25000" dirty="0">
                <a:latin typeface="Trebuchet MS" pitchFamily="34" charset="0"/>
              </a:rPr>
              <a:t>7</a:t>
            </a:r>
            <a:endParaRPr lang="en-US" sz="1600" baseline="-25000" dirty="0" smtClean="0">
              <a:latin typeface="Trebuchet MS" pitchFamily="34" charset="0"/>
            </a:endParaRPr>
          </a:p>
          <a:p>
            <a:endParaRPr lang="en-US" sz="100" dirty="0" smtClean="0">
              <a:latin typeface="Trebuchet MS" pitchFamily="34" charset="0"/>
            </a:endParaRPr>
          </a:p>
          <a:p>
            <a:r>
              <a:rPr lang="en-US" sz="1600" dirty="0" smtClean="0">
                <a:latin typeface="Trebuchet MS" pitchFamily="34" charset="0"/>
              </a:rPr>
              <a:t>slot</a:t>
            </a:r>
            <a:r>
              <a:rPr lang="en-US" sz="1600" baseline="-25000" dirty="0" smtClean="0">
                <a:latin typeface="Trebuchet MS" pitchFamily="34" charset="0"/>
              </a:rPr>
              <a:t>8</a:t>
            </a:r>
            <a:endParaRPr lang="en-US" sz="1600" baseline="-25000" dirty="0">
              <a:latin typeface="Trebuchet MS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91652" y="5635326"/>
            <a:ext cx="12170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rebuchet MS" pitchFamily="34" charset="0"/>
              </a:rPr>
              <a:t>completion</a:t>
            </a:r>
            <a:endParaRPr lang="en-US" sz="1600" dirty="0">
              <a:latin typeface="Trebuchet MS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55941" y="5997714"/>
            <a:ext cx="2573140" cy="707886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>
              <a:tabLst>
                <a:tab pos="2062163" algn="l"/>
              </a:tabLst>
            </a:pPr>
            <a:r>
              <a:rPr lang="en-US" sz="2000" b="1" dirty="0" smtClean="0">
                <a:solidFill>
                  <a:srgbClr val="FF0000"/>
                </a:solidFill>
                <a:latin typeface="Trebuchet MS" pitchFamily="34" charset="0"/>
              </a:rPr>
              <a:t>Hit-ratio: 50%</a:t>
            </a:r>
          </a:p>
          <a:p>
            <a:pPr>
              <a:tabLst>
                <a:tab pos="2062163" algn="l"/>
              </a:tabLst>
            </a:pPr>
            <a:r>
              <a:rPr lang="en-US" sz="2000" b="1" dirty="0" smtClean="0">
                <a:solidFill>
                  <a:srgbClr val="FF0000"/>
                </a:solidFill>
                <a:latin typeface="Trebuchet MS" pitchFamily="34" charset="0"/>
              </a:rPr>
              <a:t>No speed-up of jobs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46444" y="5080792"/>
            <a:ext cx="526535" cy="180034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rebuchet MS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046444" y="5614192"/>
            <a:ext cx="1371600" cy="15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2047819" y="5328919"/>
            <a:ext cx="526535" cy="180034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rebuchet MS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44704" y="3524568"/>
            <a:ext cx="990600" cy="196524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rebuchet MS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40599" y="4050731"/>
            <a:ext cx="526535" cy="180034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rebuchet MS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041974" y="4298858"/>
            <a:ext cx="526535" cy="180034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rebuchet MS" pitchFamily="34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2049755" y="3524570"/>
            <a:ext cx="1" cy="2090417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3035304" y="4526332"/>
            <a:ext cx="0" cy="1108994"/>
          </a:xfrm>
          <a:prstGeom prst="straightConnector1">
            <a:avLst/>
          </a:prstGeom>
          <a:ln w="254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ight Brace 64"/>
          <p:cNvSpPr/>
          <p:nvPr/>
        </p:nvSpPr>
        <p:spPr>
          <a:xfrm>
            <a:off x="3128605" y="3509034"/>
            <a:ext cx="131701" cy="980354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rebuchet MS" pitchFamily="34" charset="0"/>
            </a:endParaRPr>
          </a:p>
        </p:txBody>
      </p:sp>
      <p:sp>
        <p:nvSpPr>
          <p:cNvPr id="69" name="Right Brace 68"/>
          <p:cNvSpPr/>
          <p:nvPr/>
        </p:nvSpPr>
        <p:spPr>
          <a:xfrm>
            <a:off x="3124865" y="4544551"/>
            <a:ext cx="131701" cy="980354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rebuchet MS" pitchFamily="34" charset="0"/>
            </a:endParaRPr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3041149" y="3441722"/>
            <a:ext cx="0" cy="1037170"/>
          </a:xfrm>
          <a:prstGeom prst="straightConnector1">
            <a:avLst/>
          </a:prstGeom>
          <a:ln w="254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3256566" y="3827465"/>
            <a:ext cx="798617" cy="400110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>
              <a:tabLst>
                <a:tab pos="1658938" algn="l"/>
              </a:tabLst>
            </a:pPr>
            <a:r>
              <a:rPr lang="en-US" sz="2000" dirty="0" smtClean="0">
                <a:latin typeface="Trebuchet MS" pitchFamily="34" charset="0"/>
              </a:rPr>
              <a:t>Job 1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293243" y="4831380"/>
            <a:ext cx="798617" cy="400110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>
              <a:tabLst>
                <a:tab pos="1658938" algn="l"/>
              </a:tabLst>
            </a:pPr>
            <a:r>
              <a:rPr lang="en-US" sz="2000" dirty="0" smtClean="0">
                <a:latin typeface="Trebuchet MS" pitchFamily="34" charset="0"/>
              </a:rPr>
              <a:t>Job 2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900006" y="2577852"/>
            <a:ext cx="5444089" cy="672457"/>
            <a:chOff x="1760358" y="1851204"/>
            <a:chExt cx="5444089" cy="672457"/>
          </a:xfrm>
        </p:grpSpPr>
        <p:sp>
          <p:nvSpPr>
            <p:cNvPr id="46" name="Rectangle 45"/>
            <p:cNvSpPr/>
            <p:nvPr/>
          </p:nvSpPr>
          <p:spPr>
            <a:xfrm>
              <a:off x="1760358" y="2003604"/>
              <a:ext cx="990600" cy="190500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874957" y="2029730"/>
              <a:ext cx="526535" cy="190500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726847" y="1851204"/>
              <a:ext cx="199926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Trebuchet MS" pitchFamily="34" charset="0"/>
                </a:rPr>
                <a:t>Task duration </a:t>
              </a:r>
            </a:p>
            <a:p>
              <a:r>
                <a:rPr lang="en-US" dirty="0" smtClean="0">
                  <a:latin typeface="Trebuchet MS" pitchFamily="34" charset="0"/>
                </a:rPr>
                <a:t>(</a:t>
              </a:r>
              <a:r>
                <a:rPr lang="en-US" b="1" dirty="0" err="1" smtClean="0">
                  <a:solidFill>
                    <a:srgbClr val="FFC000"/>
                  </a:solidFill>
                  <a:latin typeface="Trebuchet MS" pitchFamily="34" charset="0"/>
                </a:rPr>
                <a:t>uncached</a:t>
              </a:r>
              <a:r>
                <a:rPr lang="en-US" dirty="0" smtClean="0">
                  <a:solidFill>
                    <a:srgbClr val="FFC000"/>
                  </a:solidFill>
                  <a:latin typeface="Trebuchet MS" pitchFamily="34" charset="0"/>
                </a:rPr>
                <a:t> </a:t>
              </a:r>
              <a:r>
                <a:rPr lang="en-US" dirty="0" smtClean="0">
                  <a:latin typeface="Trebuchet MS" pitchFamily="34" charset="0"/>
                </a:rPr>
                <a:t>input)</a:t>
              </a:r>
              <a:endParaRPr lang="en-US" dirty="0">
                <a:latin typeface="Trebuchet MS" pitchFamily="34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477692" y="1877330"/>
              <a:ext cx="172675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Trebuchet MS" pitchFamily="34" charset="0"/>
                </a:rPr>
                <a:t>Task duration </a:t>
              </a:r>
            </a:p>
            <a:p>
              <a:r>
                <a:rPr lang="en-US" dirty="0" smtClean="0">
                  <a:latin typeface="Trebuchet MS" pitchFamily="34" charset="0"/>
                </a:rPr>
                <a:t>(</a:t>
              </a:r>
              <a:r>
                <a:rPr lang="en-US" b="1" dirty="0" smtClean="0">
                  <a:solidFill>
                    <a:srgbClr val="FFC000"/>
                  </a:solidFill>
                  <a:latin typeface="Trebuchet MS" pitchFamily="34" charset="0"/>
                </a:rPr>
                <a:t>cached</a:t>
              </a:r>
              <a:r>
                <a:rPr lang="en-US" dirty="0" smtClean="0">
                  <a:solidFill>
                    <a:srgbClr val="FFC000"/>
                  </a:solidFill>
                  <a:latin typeface="Trebuchet MS" pitchFamily="34" charset="0"/>
                </a:rPr>
                <a:t> </a:t>
              </a:r>
              <a:r>
                <a:rPr lang="en-US" dirty="0" smtClean="0">
                  <a:latin typeface="Trebuchet MS" pitchFamily="34" charset="0"/>
                </a:rPr>
                <a:t>input)</a:t>
              </a:r>
              <a:endParaRPr lang="en-US" dirty="0">
                <a:latin typeface="Trebuchet MS" pitchFamily="34" charset="0"/>
              </a:endParaRPr>
            </a:p>
          </p:txBody>
        </p:sp>
      </p:grpSp>
      <p:cxnSp>
        <p:nvCxnSpPr>
          <p:cNvPr id="59" name="Straight Arrow Connector 58"/>
          <p:cNvCxnSpPr/>
          <p:nvPr/>
        </p:nvCxnSpPr>
        <p:spPr>
          <a:xfrm rot="5400000" flipH="1" flipV="1">
            <a:off x="2776381" y="5653087"/>
            <a:ext cx="304800" cy="22860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ounded Rectangle 54"/>
          <p:cNvSpPr/>
          <p:nvPr/>
        </p:nvSpPr>
        <p:spPr>
          <a:xfrm>
            <a:off x="76200" y="3760592"/>
            <a:ext cx="1410948" cy="13202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Without</a:t>
            </a:r>
            <a:r>
              <a:rPr lang="en-US" sz="2400" b="1" dirty="0" smtClean="0">
                <a:solidFill>
                  <a:srgbClr val="0070C0"/>
                </a:solidFill>
              </a:rPr>
              <a:t> Sticky Policy</a:t>
            </a:r>
            <a:endParaRPr lang="en-US" sz="2400" b="1" dirty="0">
              <a:solidFill>
                <a:srgbClr val="FFC00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2057400" y="3794760"/>
            <a:ext cx="990600" cy="196524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rebuchet MS" pitchFamily="34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760541" y="4541520"/>
            <a:ext cx="990600" cy="196524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rebuchet MS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5760720" y="4795185"/>
            <a:ext cx="990600" cy="196524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722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6" grpId="0" animBg="1"/>
      <p:bldP spid="57" grpId="0"/>
      <p:bldP spid="54" grpId="0" animBg="1"/>
      <p:bldP spid="6" grpId="0"/>
      <p:bldP spid="8" grpId="0"/>
      <p:bldP spid="10" grpId="0"/>
      <p:bldP spid="11" grpId="0" animBg="1"/>
      <p:bldP spid="16" grpId="0" animBg="1"/>
      <p:bldP spid="17" grpId="0" animBg="1"/>
      <p:bldP spid="18" grpId="0" animBg="1"/>
      <p:bldP spid="20" grpId="0" animBg="1"/>
      <p:bldP spid="65" grpId="0" animBg="1"/>
      <p:bldP spid="69" grpId="0" animBg="1"/>
      <p:bldP spid="76" grpId="0"/>
      <p:bldP spid="77" grpId="0"/>
      <p:bldP spid="55" grpId="0" animBg="1"/>
      <p:bldP spid="60" grpId="0" animBg="1"/>
      <p:bldP spid="61" grpId="0" animBg="1"/>
      <p:bldP spid="6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Which file should be evicted?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Depends on metric to optimize:</a:t>
            </a:r>
            <a:endParaRPr lang="en-US" dirty="0"/>
          </a:p>
          <a:p>
            <a:endParaRPr lang="en-US" sz="1600" dirty="0" smtClean="0"/>
          </a:p>
          <a:p>
            <a:r>
              <a:rPr lang="en-US" dirty="0" smtClean="0"/>
              <a:t>User centric metric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Completion time </a:t>
            </a:r>
            <a:r>
              <a:rPr lang="en-US" dirty="0" smtClean="0"/>
              <a:t>of jobs</a:t>
            </a:r>
          </a:p>
          <a:p>
            <a:pPr lvl="1"/>
            <a:endParaRPr lang="en-US" dirty="0"/>
          </a:p>
          <a:p>
            <a:r>
              <a:rPr lang="en-US" dirty="0" smtClean="0"/>
              <a:t>Operator centric metric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Utilization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of the cluster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96637" y="5585488"/>
            <a:ext cx="8481604" cy="709839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</a:rPr>
              <a:t>What are the eviction policies for these metrics?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150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Reduction in </a:t>
            </a:r>
            <a:r>
              <a:rPr lang="en-US" b="1" dirty="0" smtClean="0">
                <a:solidFill>
                  <a:srgbClr val="0070C0"/>
                </a:solidFill>
              </a:rPr>
              <a:t>Completion Time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189" y="1417638"/>
            <a:ext cx="8595360" cy="23786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Idealized model for job:</a:t>
            </a:r>
          </a:p>
          <a:p>
            <a:pPr lvl="1"/>
            <a:r>
              <a:rPr lang="en-US" dirty="0" smtClean="0"/>
              <a:t>Wave-width for job: </a:t>
            </a:r>
            <a:r>
              <a:rPr lang="en-US" b="1" dirty="0" smtClean="0">
                <a:solidFill>
                  <a:srgbClr val="00B050"/>
                </a:solidFill>
              </a:rPr>
              <a:t>W</a:t>
            </a:r>
            <a:endParaRPr lang="en-US" b="1" baseline="-25000" dirty="0" smtClean="0">
              <a:solidFill>
                <a:srgbClr val="00B050"/>
              </a:solidFill>
            </a:endParaRPr>
          </a:p>
          <a:p>
            <a:pPr lvl="1"/>
            <a:r>
              <a:rPr lang="en-US" dirty="0" smtClean="0"/>
              <a:t>Frequency predicts future access: </a:t>
            </a:r>
            <a:r>
              <a:rPr lang="en-US" b="1" dirty="0" smtClean="0">
                <a:solidFill>
                  <a:srgbClr val="00B050"/>
                </a:solidFill>
              </a:rPr>
              <a:t>F</a:t>
            </a:r>
            <a:endParaRPr lang="en-US" b="1" baseline="-25000" dirty="0" smtClean="0">
              <a:solidFill>
                <a:srgbClr val="00B050"/>
              </a:solidFill>
            </a:endParaRPr>
          </a:p>
          <a:p>
            <a:pPr lvl="1"/>
            <a:r>
              <a:rPr lang="en-US" dirty="0" smtClean="0"/>
              <a:t>Task duration is proportional to data read: </a:t>
            </a:r>
            <a:r>
              <a:rPr lang="en-US" b="1" dirty="0" smtClean="0">
                <a:solidFill>
                  <a:srgbClr val="00B050"/>
                </a:solidFill>
              </a:rPr>
              <a:t>D</a:t>
            </a:r>
            <a:endParaRPr lang="en-US" b="1" baseline="-25000" dirty="0" smtClean="0">
              <a:solidFill>
                <a:srgbClr val="00B050"/>
              </a:solidFill>
            </a:endParaRPr>
          </a:p>
          <a:p>
            <a:pPr lvl="1"/>
            <a:r>
              <a:rPr lang="en-US" dirty="0" smtClean="0"/>
              <a:t>Speedup </a:t>
            </a:r>
            <a:r>
              <a:rPr lang="en-US" dirty="0"/>
              <a:t>factor for cached tasks: </a:t>
            </a:r>
            <a:r>
              <a:rPr lang="en-US" b="1" dirty="0" smtClean="0">
                <a:solidFill>
                  <a:srgbClr val="00B050"/>
                </a:solidFill>
              </a:rPr>
              <a:t>µ</a:t>
            </a:r>
            <a:endParaRPr lang="en-US" b="1" dirty="0">
              <a:solidFill>
                <a:srgbClr val="00B05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438043" y="1095237"/>
            <a:ext cx="1733780" cy="3108122"/>
            <a:chOff x="7438043" y="1095237"/>
            <a:chExt cx="1733780" cy="3108122"/>
          </a:xfrm>
        </p:grpSpPr>
        <p:sp>
          <p:nvSpPr>
            <p:cNvPr id="4" name="Rectangle 3"/>
            <p:cNvSpPr/>
            <p:nvPr/>
          </p:nvSpPr>
          <p:spPr>
            <a:xfrm>
              <a:off x="7442148" y="2843390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447618" y="3096356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7443139" y="3343131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443318" y="3596796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445459" y="1835171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450929" y="2092531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446450" y="2339306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446629" y="2592971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678783" y="3864343"/>
              <a:ext cx="56497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time</a:t>
              </a:r>
              <a:endParaRPr lang="en-US" sz="1600" dirty="0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 rot="5400000" flipH="1" flipV="1">
              <a:off x="8161943" y="3936659"/>
              <a:ext cx="304800" cy="228600"/>
            </a:xfrm>
            <a:prstGeom prst="straightConnector1">
              <a:avLst/>
            </a:prstGeom>
            <a:ln>
              <a:solidFill>
                <a:srgbClr val="00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7438043" y="3898559"/>
              <a:ext cx="1371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ight Brace 22"/>
            <p:cNvSpPr/>
            <p:nvPr/>
          </p:nvSpPr>
          <p:spPr>
            <a:xfrm>
              <a:off x="8492055" y="1835171"/>
              <a:ext cx="263791" cy="195814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708235" y="2548464"/>
              <a:ext cx="463588" cy="461665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>
                <a:tabLst>
                  <a:tab pos="1658938" algn="l"/>
                </a:tabLst>
              </a:pPr>
              <a:r>
                <a:rPr lang="en-US" sz="2400" b="1" dirty="0" smtClean="0">
                  <a:solidFill>
                    <a:srgbClr val="00B050"/>
                  </a:solidFill>
                </a:rPr>
                <a:t>W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 flipH="1" flipV="1">
              <a:off x="7441354" y="1808937"/>
              <a:ext cx="1" cy="2090417"/>
            </a:xfrm>
            <a:prstGeom prst="straightConnector1">
              <a:avLst/>
            </a:prstGeom>
            <a:ln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ight Brace 32"/>
            <p:cNvSpPr/>
            <p:nvPr/>
          </p:nvSpPr>
          <p:spPr>
            <a:xfrm rot="16200000">
              <a:off x="7804085" y="1129306"/>
              <a:ext cx="263791" cy="995875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735474" y="1095237"/>
              <a:ext cx="378630" cy="461665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>
                <a:tabLst>
                  <a:tab pos="1658938" algn="l"/>
                </a:tabLst>
              </a:pPr>
              <a:r>
                <a:rPr lang="en-US" sz="2400" b="1" dirty="0" smtClean="0">
                  <a:solidFill>
                    <a:srgbClr val="00B050"/>
                  </a:solidFill>
                </a:rPr>
                <a:t>D</a:t>
              </a:r>
              <a:endParaRPr lang="en-US" sz="2000" b="1" dirty="0" smtClean="0">
                <a:solidFill>
                  <a:srgbClr val="00B050"/>
                </a:solidFill>
              </a:endParaRPr>
            </a:p>
          </p:txBody>
        </p:sp>
      </p:grpSp>
      <p:sp>
        <p:nvSpPr>
          <p:cNvPr id="35" name="Content Placeholder 2"/>
          <p:cNvSpPr txBox="1">
            <a:spLocks/>
          </p:cNvSpPr>
          <p:nvPr/>
        </p:nvSpPr>
        <p:spPr>
          <a:xfrm>
            <a:off x="363189" y="3921539"/>
            <a:ext cx="5783872" cy="150143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3714750" algn="l"/>
              </a:tabLst>
            </a:pPr>
            <a:r>
              <a:rPr lang="en-US" dirty="0"/>
              <a:t>Cost of </a:t>
            </a:r>
            <a:r>
              <a:rPr lang="en-US" dirty="0" smtClean="0"/>
              <a:t>caching: </a:t>
            </a:r>
            <a:r>
              <a:rPr lang="en-US" dirty="0"/>
              <a:t>	 </a:t>
            </a:r>
            <a:r>
              <a:rPr lang="en-US" b="1" dirty="0">
                <a:solidFill>
                  <a:srgbClr val="00B050"/>
                </a:solidFill>
              </a:rPr>
              <a:t>W</a:t>
            </a:r>
            <a:r>
              <a:rPr lang="en-US" b="1" baseline="-25000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D</a:t>
            </a:r>
            <a:endParaRPr lang="en-US" b="1" baseline="-25000" dirty="0">
              <a:solidFill>
                <a:srgbClr val="00B050"/>
              </a:solidFill>
            </a:endParaRPr>
          </a:p>
          <a:p>
            <a:pPr>
              <a:tabLst>
                <a:tab pos="3714750" algn="l"/>
              </a:tabLst>
            </a:pPr>
            <a:r>
              <a:rPr lang="en-US" dirty="0" smtClean="0"/>
              <a:t>Benefit of caching: 	</a:t>
            </a:r>
            <a:endParaRPr lang="en-US" dirty="0"/>
          </a:p>
          <a:p>
            <a:pPr>
              <a:tabLst>
                <a:tab pos="3714750" algn="l"/>
              </a:tabLst>
            </a:pPr>
            <a:r>
              <a:rPr lang="en-US" dirty="0" smtClean="0"/>
              <a:t>Benefit/cost: 	</a:t>
            </a:r>
            <a:r>
              <a:rPr lang="en-US" dirty="0"/>
              <a:t> </a:t>
            </a:r>
            <a:r>
              <a:rPr lang="en-US" b="1" dirty="0" smtClean="0">
                <a:solidFill>
                  <a:srgbClr val="00B050"/>
                </a:solidFill>
              </a:rPr>
              <a:t>µF/W</a:t>
            </a:r>
            <a:endParaRPr lang="en-US" b="1" baseline="-25000" dirty="0" smtClean="0">
              <a:solidFill>
                <a:srgbClr val="00B050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796834" y="5576913"/>
            <a:ext cx="7631809" cy="713719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Completion Time of Job: </a:t>
            </a:r>
            <a:r>
              <a:rPr lang="en-US" sz="2800" b="1" dirty="0" smtClean="0">
                <a:solidFill>
                  <a:srgbClr val="00B050"/>
                </a:solidFill>
              </a:rPr>
              <a:t>frequency/wave-width</a:t>
            </a:r>
            <a:endParaRPr lang="en-US" sz="2800" b="1" dirty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66012" y="4295506"/>
            <a:ext cx="36099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00B050"/>
                </a:solidFill>
              </a:rPr>
              <a:t>F</a:t>
            </a:r>
            <a:endParaRPr lang="en-US" sz="3000" dirty="0"/>
          </a:p>
        </p:txBody>
      </p:sp>
      <p:sp>
        <p:nvSpPr>
          <p:cNvPr id="10" name="Rectangle 9"/>
          <p:cNvSpPr/>
          <p:nvPr/>
        </p:nvSpPr>
        <p:spPr>
          <a:xfrm>
            <a:off x="4138526" y="4295506"/>
            <a:ext cx="64312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3714750" algn="l"/>
              </a:tabLst>
            </a:pPr>
            <a:r>
              <a:rPr lang="en-US" sz="3000" b="1" dirty="0">
                <a:solidFill>
                  <a:srgbClr val="00B050"/>
                </a:solidFill>
              </a:rPr>
              <a:t>µD</a:t>
            </a:r>
          </a:p>
        </p:txBody>
      </p:sp>
    </p:spTree>
    <p:extLst>
      <p:ext uri="{BB962C8B-B14F-4D97-AF65-F5344CB8AC3E}">
        <p14:creationId xmlns:p14="http://schemas.microsoft.com/office/powerpoint/2010/main" val="2216495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8" grpId="0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3197"/>
            <a:ext cx="8229600" cy="1143000"/>
          </a:xfrm>
        </p:spPr>
        <p:txBody>
          <a:bodyPr/>
          <a:lstStyle/>
          <a:p>
            <a:r>
              <a:rPr lang="en-US" dirty="0" smtClean="0"/>
              <a:t>How to estimate </a:t>
            </a:r>
            <a:r>
              <a:rPr lang="en-US" b="1" dirty="0" smtClean="0">
                <a:solidFill>
                  <a:srgbClr val="00B050"/>
                </a:solidFill>
              </a:rPr>
              <a:t>W</a:t>
            </a:r>
            <a:r>
              <a:rPr lang="en-US" dirty="0" smtClean="0"/>
              <a:t> for a job?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51948" y="4875937"/>
            <a:ext cx="2908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Trebuchet MS"/>
                <a:cs typeface="Trebuchet MS"/>
              </a:rPr>
              <a:t>Job size</a:t>
            </a:r>
            <a:endParaRPr lang="en-US" sz="2400" dirty="0">
              <a:solidFill>
                <a:schemeClr val="bg1"/>
              </a:solidFill>
              <a:latin typeface="Trebuchet MS"/>
              <a:cs typeface="Trebuchet MS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-369875" y="3635254"/>
            <a:ext cx="2908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Trebuchet MS"/>
                <a:cs typeface="Trebuchet MS"/>
              </a:rPr>
              <a:t>Wave-width (slots)</a:t>
            </a:r>
            <a:endParaRPr lang="en-US" sz="2400" dirty="0">
              <a:solidFill>
                <a:schemeClr val="bg1"/>
              </a:solidFill>
              <a:latin typeface="Trebuchet MS"/>
              <a:cs typeface="Trebuchet MS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13130" y="5171155"/>
            <a:ext cx="8605521" cy="1477841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Use the size of a file as a </a:t>
            </a:r>
            <a:r>
              <a:rPr lang="en-US" b="1" dirty="0" smtClean="0">
                <a:solidFill>
                  <a:srgbClr val="0070C0"/>
                </a:solidFill>
              </a:rPr>
              <a:t>proxy</a:t>
            </a:r>
            <a:r>
              <a:rPr lang="en-US" dirty="0" smtClean="0"/>
              <a:t> for wave-width</a:t>
            </a:r>
          </a:p>
          <a:p>
            <a:pPr lvl="1"/>
            <a:r>
              <a:rPr lang="en-US" i="1" dirty="0" smtClean="0"/>
              <a:t>Relative ordering remains unchanged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8" y="1617299"/>
            <a:ext cx="9064686" cy="3489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8610600" y="1767840"/>
            <a:ext cx="228600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894320" y="1767840"/>
            <a:ext cx="228600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178040" y="1767840"/>
            <a:ext cx="228600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448112" y="1767840"/>
            <a:ext cx="228600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745480" y="2042160"/>
            <a:ext cx="228600" cy="2011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015552" y="2316480"/>
            <a:ext cx="228600" cy="1737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312920" y="2499360"/>
            <a:ext cx="228600" cy="1554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582992" y="2499360"/>
            <a:ext cx="228600" cy="1554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65120" y="2499360"/>
            <a:ext cx="228600" cy="1554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148840" y="2499360"/>
            <a:ext cx="228600" cy="1554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220164" y="1965960"/>
            <a:ext cx="1525316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04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3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8" grpId="0" animBg="1"/>
      <p:bldP spid="1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Improvement in </a:t>
            </a:r>
            <a:r>
              <a:rPr lang="en-US" b="1" dirty="0" smtClean="0">
                <a:solidFill>
                  <a:srgbClr val="0070C0"/>
                </a:solidFill>
              </a:rPr>
              <a:t>Utilization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131" y="1404575"/>
            <a:ext cx="8605521" cy="23786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Idealized model for job:</a:t>
            </a:r>
          </a:p>
          <a:p>
            <a:pPr lvl="1"/>
            <a:r>
              <a:rPr lang="en-US" dirty="0"/>
              <a:t>Wave-width </a:t>
            </a:r>
            <a:r>
              <a:rPr lang="en-US" dirty="0" smtClean="0"/>
              <a:t>for </a:t>
            </a:r>
            <a:r>
              <a:rPr lang="en-US" dirty="0"/>
              <a:t>job: </a:t>
            </a:r>
            <a:r>
              <a:rPr lang="en-US" b="1" dirty="0" smtClean="0">
                <a:solidFill>
                  <a:srgbClr val="00B050"/>
                </a:solidFill>
              </a:rPr>
              <a:t>W</a:t>
            </a:r>
            <a:endParaRPr lang="en-US" b="1" baseline="-25000" dirty="0">
              <a:solidFill>
                <a:srgbClr val="00B050"/>
              </a:solidFill>
            </a:endParaRPr>
          </a:p>
          <a:p>
            <a:pPr lvl="1"/>
            <a:r>
              <a:rPr lang="en-US" dirty="0"/>
              <a:t>Frequency predicts future access: </a:t>
            </a:r>
            <a:r>
              <a:rPr lang="en-US" b="1" dirty="0" smtClean="0">
                <a:solidFill>
                  <a:srgbClr val="00B050"/>
                </a:solidFill>
              </a:rPr>
              <a:t>F</a:t>
            </a:r>
            <a:endParaRPr lang="en-US" b="1" baseline="-25000" dirty="0">
              <a:solidFill>
                <a:srgbClr val="00B050"/>
              </a:solidFill>
            </a:endParaRPr>
          </a:p>
          <a:p>
            <a:pPr lvl="1"/>
            <a:r>
              <a:rPr lang="en-US" dirty="0" smtClean="0"/>
              <a:t>Task duration is proportional </a:t>
            </a:r>
            <a:r>
              <a:rPr lang="en-US" dirty="0"/>
              <a:t>to </a:t>
            </a:r>
            <a:r>
              <a:rPr lang="en-US" dirty="0" smtClean="0"/>
              <a:t>data read: </a:t>
            </a:r>
            <a:r>
              <a:rPr lang="en-US" b="1" dirty="0" smtClean="0">
                <a:solidFill>
                  <a:srgbClr val="00B050"/>
                </a:solidFill>
              </a:rPr>
              <a:t>D</a:t>
            </a:r>
            <a:endParaRPr lang="en-US" b="1" baseline="-25000" dirty="0">
              <a:solidFill>
                <a:srgbClr val="00B050"/>
              </a:solidFill>
            </a:endParaRPr>
          </a:p>
          <a:p>
            <a:pPr lvl="1"/>
            <a:r>
              <a:rPr lang="en-US" dirty="0"/>
              <a:t>Speedup factor for cached tasks: </a:t>
            </a:r>
            <a:r>
              <a:rPr lang="en-US" b="1" dirty="0" smtClean="0">
                <a:solidFill>
                  <a:srgbClr val="00B050"/>
                </a:solidFill>
              </a:rPr>
              <a:t>µ</a:t>
            </a:r>
            <a:endParaRPr lang="en-US" b="1" dirty="0">
              <a:solidFill>
                <a:srgbClr val="00B050"/>
              </a:solidFill>
            </a:endParaRPr>
          </a:p>
          <a:p>
            <a:endParaRPr lang="en-US" dirty="0"/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413132" y="3911379"/>
            <a:ext cx="5783872" cy="150143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3714750" algn="l"/>
              </a:tabLst>
            </a:pPr>
            <a:r>
              <a:rPr lang="en-US" dirty="0"/>
              <a:t>Cost of </a:t>
            </a:r>
            <a:r>
              <a:rPr lang="en-US" dirty="0" smtClean="0"/>
              <a:t>caching: </a:t>
            </a:r>
            <a:r>
              <a:rPr lang="en-US" dirty="0"/>
              <a:t>	</a:t>
            </a:r>
            <a:r>
              <a:rPr lang="en-US" b="1" dirty="0">
                <a:solidFill>
                  <a:srgbClr val="00B050"/>
                </a:solidFill>
              </a:rPr>
              <a:t>W</a:t>
            </a:r>
            <a:r>
              <a:rPr lang="en-US" b="1" baseline="-25000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D</a:t>
            </a:r>
            <a:endParaRPr lang="en-US" b="1" baseline="-25000" dirty="0">
              <a:solidFill>
                <a:srgbClr val="00B050"/>
              </a:solidFill>
            </a:endParaRPr>
          </a:p>
          <a:p>
            <a:pPr>
              <a:tabLst>
                <a:tab pos="3714750" algn="l"/>
              </a:tabLst>
            </a:pPr>
            <a:r>
              <a:rPr lang="en-US" dirty="0" smtClean="0"/>
              <a:t>Benefit of caching: 	</a:t>
            </a:r>
            <a:r>
              <a:rPr lang="en-US" b="1" dirty="0" smtClean="0">
                <a:solidFill>
                  <a:srgbClr val="00B050"/>
                </a:solidFill>
              </a:rPr>
              <a:t>     µD F</a:t>
            </a:r>
            <a:endParaRPr lang="en-US" b="1" dirty="0">
              <a:solidFill>
                <a:srgbClr val="00B050"/>
              </a:solidFill>
            </a:endParaRPr>
          </a:p>
          <a:p>
            <a:pPr>
              <a:tabLst>
                <a:tab pos="3714750" algn="l"/>
              </a:tabLst>
            </a:pPr>
            <a:r>
              <a:rPr lang="en-US" dirty="0" smtClean="0"/>
              <a:t>Benefit/cost: 	</a:t>
            </a:r>
            <a:r>
              <a:rPr lang="en-US" b="1" dirty="0" smtClean="0">
                <a:solidFill>
                  <a:srgbClr val="00B050"/>
                </a:solidFill>
              </a:rPr>
              <a:t>µF</a:t>
            </a:r>
            <a:endParaRPr lang="en-US" b="1" baseline="-25000" dirty="0" smtClean="0">
              <a:solidFill>
                <a:srgbClr val="00B050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2429692" y="5684705"/>
            <a:ext cx="4741818" cy="683046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Utilization of job: </a:t>
            </a:r>
            <a:r>
              <a:rPr lang="en-US" sz="2800" b="1" dirty="0" smtClean="0">
                <a:solidFill>
                  <a:srgbClr val="00B050"/>
                </a:solidFill>
              </a:rPr>
              <a:t>frequency</a:t>
            </a:r>
            <a:endParaRPr lang="en-US" sz="2800" b="1" dirty="0">
              <a:solidFill>
                <a:srgbClr val="00B05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438043" y="1095237"/>
            <a:ext cx="1733780" cy="3108122"/>
            <a:chOff x="7438043" y="1095237"/>
            <a:chExt cx="1733780" cy="3108122"/>
          </a:xfrm>
        </p:grpSpPr>
        <p:sp>
          <p:nvSpPr>
            <p:cNvPr id="61" name="Rectangle 60"/>
            <p:cNvSpPr/>
            <p:nvPr/>
          </p:nvSpPr>
          <p:spPr>
            <a:xfrm>
              <a:off x="7442148" y="2843390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7447618" y="3096356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7443139" y="3343131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7443318" y="3596796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445459" y="1835171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7450929" y="2092531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7446450" y="2339306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7446629" y="2592971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678783" y="3864343"/>
              <a:ext cx="56497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time</a:t>
              </a:r>
              <a:endParaRPr lang="en-US" sz="1600" dirty="0"/>
            </a:p>
          </p:txBody>
        </p:sp>
        <p:cxnSp>
          <p:nvCxnSpPr>
            <p:cNvPr id="63" name="Straight Arrow Connector 62"/>
            <p:cNvCxnSpPr/>
            <p:nvPr/>
          </p:nvCxnSpPr>
          <p:spPr>
            <a:xfrm rot="5400000" flipH="1" flipV="1">
              <a:off x="8161943" y="3936659"/>
              <a:ext cx="304800" cy="228600"/>
            </a:xfrm>
            <a:prstGeom prst="straightConnector1">
              <a:avLst/>
            </a:prstGeom>
            <a:ln>
              <a:solidFill>
                <a:srgbClr val="00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>
              <a:off x="7438043" y="3898559"/>
              <a:ext cx="1371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Right Brace 70"/>
            <p:cNvSpPr/>
            <p:nvPr/>
          </p:nvSpPr>
          <p:spPr>
            <a:xfrm>
              <a:off x="8492055" y="1835171"/>
              <a:ext cx="263791" cy="195814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8708235" y="2548464"/>
              <a:ext cx="463588" cy="461665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>
                <a:tabLst>
                  <a:tab pos="1658938" algn="l"/>
                </a:tabLst>
              </a:pPr>
              <a:r>
                <a:rPr lang="en-US" sz="2400" b="1" dirty="0" smtClean="0">
                  <a:solidFill>
                    <a:srgbClr val="00B050"/>
                  </a:solidFill>
                </a:rPr>
                <a:t>W</a:t>
              </a:r>
            </a:p>
          </p:txBody>
        </p:sp>
        <p:cxnSp>
          <p:nvCxnSpPr>
            <p:cNvPr id="80" name="Straight Arrow Connector 79"/>
            <p:cNvCxnSpPr/>
            <p:nvPr/>
          </p:nvCxnSpPr>
          <p:spPr>
            <a:xfrm flipH="1" flipV="1">
              <a:off x="7441354" y="1808937"/>
              <a:ext cx="1" cy="2090417"/>
            </a:xfrm>
            <a:prstGeom prst="straightConnector1">
              <a:avLst/>
            </a:prstGeom>
            <a:ln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Right Brace 80"/>
            <p:cNvSpPr/>
            <p:nvPr/>
          </p:nvSpPr>
          <p:spPr>
            <a:xfrm rot="16200000">
              <a:off x="7804085" y="1129306"/>
              <a:ext cx="263791" cy="995875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7735474" y="1095237"/>
              <a:ext cx="378630" cy="461665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>
                <a:tabLst>
                  <a:tab pos="1658938" algn="l"/>
                </a:tabLst>
              </a:pPr>
              <a:r>
                <a:rPr lang="en-US" sz="2400" b="1" dirty="0" smtClean="0">
                  <a:solidFill>
                    <a:srgbClr val="00B050"/>
                  </a:solidFill>
                </a:rPr>
                <a:t>D</a:t>
              </a:r>
              <a:endParaRPr lang="en-US" sz="2000" b="1" dirty="0" smtClean="0">
                <a:solidFill>
                  <a:srgbClr val="00B050"/>
                </a:solidFill>
              </a:endParaRPr>
            </a:p>
          </p:txBody>
        </p:sp>
      </p:grpSp>
      <p:sp>
        <p:nvSpPr>
          <p:cNvPr id="5" name="Rectangle 4"/>
          <p:cNvSpPr/>
          <p:nvPr/>
        </p:nvSpPr>
        <p:spPr>
          <a:xfrm>
            <a:off x="4147159" y="4294496"/>
            <a:ext cx="53412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00B050"/>
                </a:solidFill>
              </a:rPr>
              <a:t>W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23823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66" y="3505060"/>
            <a:ext cx="4543335" cy="3329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Isn’t this just Least Frequently Used?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233" y="1469570"/>
            <a:ext cx="8657264" cy="4525963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All-or-Nothing</a:t>
            </a:r>
            <a:r>
              <a:rPr lang="en-US" dirty="0" smtClean="0"/>
              <a:t> property matters for utilization</a:t>
            </a:r>
          </a:p>
          <a:p>
            <a:r>
              <a:rPr lang="en-US" dirty="0" smtClean="0"/>
              <a:t>Inter-dependent tasks overlap</a:t>
            </a:r>
          </a:p>
          <a:p>
            <a:pPr lvl="1"/>
            <a:r>
              <a:rPr lang="en-US" dirty="0" smtClean="0"/>
              <a:t>Reduce tasks start before all map tasks finish (to overlap communication)</a:t>
            </a:r>
          </a:p>
          <a:p>
            <a:pPr lvl="1"/>
            <a:endParaRPr lang="en-US" dirty="0"/>
          </a:p>
        </p:txBody>
      </p:sp>
      <p:sp>
        <p:nvSpPr>
          <p:cNvPr id="54" name="Rounded Rectangle 53"/>
          <p:cNvSpPr/>
          <p:nvPr/>
        </p:nvSpPr>
        <p:spPr>
          <a:xfrm>
            <a:off x="7040294" y="3291840"/>
            <a:ext cx="2061305" cy="1290296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solidFill>
                  <a:srgbClr val="C00000"/>
                </a:solidFill>
              </a:rPr>
              <a:t>All-or-Nothing</a:t>
            </a:r>
            <a:r>
              <a:rPr lang="en-US" sz="2600" b="1" dirty="0" smtClean="0">
                <a:solidFill>
                  <a:srgbClr val="0070C0"/>
                </a:solidFill>
              </a:rPr>
              <a:t> </a:t>
            </a:r>
            <a:r>
              <a:rPr lang="en-US" sz="2600" b="1" dirty="0" smtClean="0">
                <a:solidFill>
                  <a:srgbClr val="0070C0"/>
                </a:solidFill>
                <a:sym typeface="Wingdings" pitchFamily="2" charset="2"/>
              </a:rPr>
              <a:t> </a:t>
            </a:r>
          </a:p>
          <a:p>
            <a:pPr algn="ctr"/>
            <a:r>
              <a:rPr lang="en-US" sz="2600" b="1" dirty="0" smtClean="0">
                <a:solidFill>
                  <a:srgbClr val="0070C0"/>
                </a:solidFill>
              </a:rPr>
              <a:t>No wastage!</a:t>
            </a:r>
            <a:endParaRPr lang="en-US" sz="2600" b="1" dirty="0">
              <a:solidFill>
                <a:srgbClr val="FFC000"/>
              </a:solidFill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3487783" y="3687404"/>
            <a:ext cx="1" cy="2608893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6672" y="3486100"/>
            <a:ext cx="3664267" cy="3254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67" y="4996974"/>
            <a:ext cx="613936" cy="153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3279" y="5272514"/>
            <a:ext cx="2083393" cy="1039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2" name="Picture 8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9771" y="5196656"/>
            <a:ext cx="2235476" cy="1115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0734" y="5259452"/>
            <a:ext cx="2029117" cy="1079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9" name="Straight Connector 38"/>
          <p:cNvCxnSpPr/>
          <p:nvPr/>
        </p:nvCxnSpPr>
        <p:spPr>
          <a:xfrm>
            <a:off x="1706860" y="4088672"/>
            <a:ext cx="0" cy="2212145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537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Eviction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90857" cy="5022669"/>
          </a:xfrm>
        </p:spPr>
        <p:txBody>
          <a:bodyPr>
            <a:normAutofit/>
          </a:bodyPr>
          <a:lstStyle/>
          <a:p>
            <a:r>
              <a:rPr lang="en-US" dirty="0" smtClean="0"/>
              <a:t>Completion time:</a:t>
            </a:r>
            <a:endParaRPr lang="en-US" dirty="0" smtClean="0">
              <a:solidFill>
                <a:srgbClr val="FFC000"/>
              </a:solidFill>
            </a:endParaRPr>
          </a:p>
          <a:p>
            <a:pPr lvl="1"/>
            <a:r>
              <a:rPr lang="en-US" b="1" dirty="0">
                <a:solidFill>
                  <a:srgbClr val="00B050"/>
                </a:solidFill>
              </a:rPr>
              <a:t>LIFE (</a:t>
            </a:r>
            <a:r>
              <a:rPr lang="en-US" b="1" u="sng" dirty="0">
                <a:solidFill>
                  <a:srgbClr val="00B050"/>
                </a:solidFill>
              </a:rPr>
              <a:t>L</a:t>
            </a:r>
            <a:r>
              <a:rPr lang="en-US" b="1" dirty="0">
                <a:solidFill>
                  <a:srgbClr val="00B050"/>
                </a:solidFill>
              </a:rPr>
              <a:t>argest </a:t>
            </a:r>
            <a:r>
              <a:rPr lang="en-US" b="1" u="sng" dirty="0">
                <a:solidFill>
                  <a:srgbClr val="00B050"/>
                </a:solidFill>
              </a:rPr>
              <a:t>I</a:t>
            </a:r>
            <a:r>
              <a:rPr lang="en-US" b="1" dirty="0">
                <a:solidFill>
                  <a:srgbClr val="00B050"/>
                </a:solidFill>
              </a:rPr>
              <a:t>ncomplete </a:t>
            </a:r>
            <a:r>
              <a:rPr lang="en-US" b="1" u="sng" dirty="0">
                <a:solidFill>
                  <a:srgbClr val="00B050"/>
                </a:solidFill>
              </a:rPr>
              <a:t>F</a:t>
            </a:r>
            <a:r>
              <a:rPr lang="en-US" b="1" dirty="0">
                <a:solidFill>
                  <a:srgbClr val="00B050"/>
                </a:solidFill>
              </a:rPr>
              <a:t>ile to </a:t>
            </a:r>
            <a:r>
              <a:rPr lang="en-US" b="1" u="sng" dirty="0">
                <a:solidFill>
                  <a:srgbClr val="00B050"/>
                </a:solidFill>
              </a:rPr>
              <a:t>E</a:t>
            </a:r>
            <a:r>
              <a:rPr lang="en-US" b="1" dirty="0">
                <a:solidFill>
                  <a:srgbClr val="00B050"/>
                </a:solidFill>
              </a:rPr>
              <a:t>vict</a:t>
            </a:r>
            <a:r>
              <a:rPr lang="en-US" b="1" dirty="0" smtClean="0">
                <a:solidFill>
                  <a:srgbClr val="00B050"/>
                </a:solidFill>
              </a:rPr>
              <a:t>)</a:t>
            </a:r>
            <a:endParaRPr lang="en-US" dirty="0" smtClean="0"/>
          </a:p>
          <a:p>
            <a:pPr lvl="1"/>
            <a:r>
              <a:rPr lang="en-US" dirty="0" smtClean="0"/>
              <a:t>Evict from file with </a:t>
            </a:r>
            <a:r>
              <a:rPr lang="en-US" i="1" dirty="0" smtClean="0"/>
              <a:t>lowest </a:t>
            </a:r>
            <a:r>
              <a:rPr lang="en-US" dirty="0" smtClean="0"/>
              <a:t>(</a:t>
            </a:r>
            <a:r>
              <a:rPr lang="en-US" i="1" dirty="0" smtClean="0"/>
              <a:t>frequency/wave-width</a:t>
            </a:r>
            <a:r>
              <a:rPr lang="en-US" dirty="0" smtClean="0"/>
              <a:t>)</a:t>
            </a:r>
          </a:p>
          <a:p>
            <a:pPr lvl="1"/>
            <a:r>
              <a:rPr lang="en-US" b="1" u="sng" dirty="0" smtClean="0">
                <a:solidFill>
                  <a:srgbClr val="00B050"/>
                </a:solidFill>
              </a:rPr>
              <a:t>Sticky</a:t>
            </a:r>
            <a:r>
              <a:rPr lang="en-US" b="1" dirty="0" smtClean="0">
                <a:solidFill>
                  <a:srgbClr val="00B050"/>
                </a:solidFill>
              </a:rPr>
              <a:t>: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fully evict a file before next (</a:t>
            </a:r>
            <a:r>
              <a:rPr lang="en-US" b="1" dirty="0" smtClean="0">
                <a:solidFill>
                  <a:srgbClr val="C00000"/>
                </a:solidFill>
              </a:rPr>
              <a:t>all-or-nothing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Utilization policy:</a:t>
            </a:r>
            <a:endParaRPr lang="en-US" dirty="0" smtClean="0">
              <a:solidFill>
                <a:srgbClr val="FFC000"/>
              </a:solidFill>
            </a:endParaRP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LFU-F (</a:t>
            </a:r>
            <a:r>
              <a:rPr lang="en-US" b="1" u="sng" dirty="0" smtClean="0">
                <a:solidFill>
                  <a:srgbClr val="00B050"/>
                </a:solidFill>
              </a:rPr>
              <a:t>L</a:t>
            </a:r>
            <a:r>
              <a:rPr lang="en-US" b="1" dirty="0" smtClean="0">
                <a:solidFill>
                  <a:srgbClr val="00B050"/>
                </a:solidFill>
              </a:rPr>
              <a:t>east </a:t>
            </a:r>
            <a:r>
              <a:rPr lang="en-US" b="1" u="sng" dirty="0" smtClean="0">
                <a:solidFill>
                  <a:srgbClr val="00B050"/>
                </a:solidFill>
              </a:rPr>
              <a:t>F</a:t>
            </a:r>
            <a:r>
              <a:rPr lang="en-US" b="1" dirty="0" smtClean="0">
                <a:solidFill>
                  <a:srgbClr val="00B050"/>
                </a:solidFill>
              </a:rPr>
              <a:t>requently </a:t>
            </a:r>
            <a:r>
              <a:rPr lang="en-US" b="1" u="sng" dirty="0" smtClean="0">
                <a:solidFill>
                  <a:srgbClr val="00B050"/>
                </a:solidFill>
              </a:rPr>
              <a:t>U</a:t>
            </a:r>
            <a:r>
              <a:rPr lang="en-US" b="1" dirty="0" smtClean="0">
                <a:solidFill>
                  <a:srgbClr val="00B050"/>
                </a:solidFill>
              </a:rPr>
              <a:t>sed – </a:t>
            </a:r>
            <a:r>
              <a:rPr lang="en-US" b="1" u="sng" dirty="0" smtClean="0">
                <a:solidFill>
                  <a:srgbClr val="00B050"/>
                </a:solidFill>
              </a:rPr>
              <a:t>F</a:t>
            </a:r>
            <a:r>
              <a:rPr lang="en-US" b="1" dirty="0" smtClean="0">
                <a:solidFill>
                  <a:srgbClr val="00B050"/>
                </a:solidFill>
              </a:rPr>
              <a:t>ile granularity)</a:t>
            </a:r>
            <a:endParaRPr lang="en-US" dirty="0" smtClean="0"/>
          </a:p>
          <a:p>
            <a:pPr lvl="1"/>
            <a:r>
              <a:rPr lang="en-US" dirty="0" smtClean="0"/>
              <a:t>Evict from file with the </a:t>
            </a:r>
            <a:r>
              <a:rPr lang="en-US" i="1" dirty="0" smtClean="0"/>
              <a:t>lowest frequency</a:t>
            </a:r>
          </a:p>
          <a:p>
            <a:pPr lvl="1"/>
            <a:r>
              <a:rPr lang="en-US" b="1" u="sng" dirty="0" smtClean="0">
                <a:solidFill>
                  <a:srgbClr val="00B050"/>
                </a:solidFill>
              </a:rPr>
              <a:t>Sticky</a:t>
            </a:r>
            <a:r>
              <a:rPr lang="en-US" b="1" dirty="0" smtClean="0">
                <a:solidFill>
                  <a:srgbClr val="00B050"/>
                </a:solidFill>
              </a:rPr>
              <a:t>:</a:t>
            </a:r>
            <a:r>
              <a:rPr lang="en-US" dirty="0" smtClean="0"/>
              <a:t> fully evict a file before next </a:t>
            </a:r>
            <a:r>
              <a:rPr lang="en-US" dirty="0"/>
              <a:t>(</a:t>
            </a:r>
            <a:r>
              <a:rPr lang="en-US" b="1" dirty="0">
                <a:solidFill>
                  <a:srgbClr val="C00000"/>
                </a:solidFill>
              </a:rPr>
              <a:t>all-or-nothing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31770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we achieve the </a:t>
            </a:r>
            <a:r>
              <a:rPr lang="en-US" b="1" dirty="0" smtClean="0">
                <a:solidFill>
                  <a:srgbClr val="00B050"/>
                </a:solidFill>
              </a:rPr>
              <a:t>sticky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policy?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9121"/>
            <a:ext cx="8595360" cy="50030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Caches are </a:t>
            </a:r>
            <a:r>
              <a:rPr lang="en-US" dirty="0" smtClean="0">
                <a:solidFill>
                  <a:srgbClr val="FF0000"/>
                </a:solidFill>
              </a:rPr>
              <a:t>distributed </a:t>
            </a:r>
          </a:p>
          <a:p>
            <a:r>
              <a:rPr lang="en-US" dirty="0" smtClean="0"/>
              <a:t>Blocks of files are stored across machines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How do we know which files are incomplete?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00B050"/>
                </a:solidFill>
              </a:rPr>
              <a:t>Coordination</a:t>
            </a:r>
          </a:p>
          <a:p>
            <a:pPr lvl="1"/>
            <a:r>
              <a:rPr lang="en-US" i="1" dirty="0" smtClean="0"/>
              <a:t>Global view </a:t>
            </a:r>
            <a:r>
              <a:rPr lang="en-US" dirty="0" smtClean="0"/>
              <a:t>of all the caches</a:t>
            </a:r>
          </a:p>
          <a:p>
            <a:pPr lvl="1"/>
            <a:r>
              <a:rPr lang="en-US" dirty="0" smtClean="0"/>
              <a:t>…which blocks to evict (</a:t>
            </a:r>
            <a:r>
              <a:rPr lang="en-US" b="1" dirty="0" smtClean="0">
                <a:solidFill>
                  <a:srgbClr val="00B050"/>
                </a:solidFill>
              </a:rPr>
              <a:t>sticky policy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…where to schedule tasks (</a:t>
            </a:r>
            <a:r>
              <a:rPr lang="en-US" b="1" dirty="0" smtClean="0">
                <a:solidFill>
                  <a:srgbClr val="00B050"/>
                </a:solidFill>
              </a:rPr>
              <a:t>memory locality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971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PA   Man</a:t>
            </a:r>
            <a:r>
              <a:rPr lang="en-US" dirty="0" smtClean="0"/>
              <a:t>: Centralized Coordination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940" y="1417638"/>
            <a:ext cx="6124888" cy="4691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5419997" y="1305094"/>
            <a:ext cx="2266406" cy="683046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Global view</a:t>
            </a:r>
            <a:endParaRPr lang="en-US" sz="2800" b="1" dirty="0">
              <a:solidFill>
                <a:srgbClr val="FFC000"/>
              </a:solidFill>
            </a:endParaRPr>
          </a:p>
        </p:txBody>
      </p:sp>
      <p:sp>
        <p:nvSpPr>
          <p:cNvPr id="7" name="Pie 6"/>
          <p:cNvSpPr/>
          <p:nvPr/>
        </p:nvSpPr>
        <p:spPr>
          <a:xfrm>
            <a:off x="1176727" y="644629"/>
            <a:ext cx="420226" cy="400399"/>
          </a:xfrm>
          <a:prstGeom prst="pie">
            <a:avLst>
              <a:gd name="adj1" fmla="val 2391670"/>
              <a:gd name="adj2" fmla="val 18898167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5562600"/>
            <a:ext cx="22217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i="1" u="sng" dirty="0" smtClean="0"/>
              <a:t>DFS:</a:t>
            </a:r>
            <a:r>
              <a:rPr lang="en-US" sz="2400" b="1" i="1" dirty="0" smtClean="0"/>
              <a:t> </a:t>
            </a:r>
            <a:r>
              <a:rPr lang="en-US" sz="2400" b="1" i="1" dirty="0"/>
              <a:t>Distributed File System</a:t>
            </a:r>
          </a:p>
        </p:txBody>
      </p:sp>
    </p:spTree>
    <p:extLst>
      <p:ext uri="{BB962C8B-B14F-4D97-AF65-F5344CB8AC3E}">
        <p14:creationId xmlns:p14="http://schemas.microsoft.com/office/powerpoint/2010/main" val="3539778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Evaluation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0197" cy="4786745"/>
          </a:xfrm>
        </p:spPr>
        <p:txBody>
          <a:bodyPr>
            <a:normAutofit/>
          </a:bodyPr>
          <a:lstStyle/>
          <a:p>
            <a:r>
              <a:rPr lang="en-US" dirty="0" smtClean="0"/>
              <a:t>Workload derived from </a:t>
            </a:r>
            <a:r>
              <a:rPr lang="en-US" b="1" dirty="0" smtClean="0">
                <a:solidFill>
                  <a:srgbClr val="0070C0"/>
                </a:solidFill>
              </a:rPr>
              <a:t>Facebook </a:t>
            </a:r>
            <a:r>
              <a:rPr lang="en-US" b="1" dirty="0">
                <a:solidFill>
                  <a:srgbClr val="0070C0"/>
                </a:solidFill>
              </a:rPr>
              <a:t>&amp;</a:t>
            </a:r>
            <a:r>
              <a:rPr lang="en-US" b="1" dirty="0" smtClean="0">
                <a:solidFill>
                  <a:srgbClr val="0070C0"/>
                </a:solidFill>
              </a:rPr>
              <a:t> Bing traces</a:t>
            </a:r>
          </a:p>
          <a:p>
            <a:pPr lvl="1"/>
            <a:endParaRPr lang="en-US" dirty="0" smtClean="0"/>
          </a:p>
          <a:p>
            <a:r>
              <a:rPr lang="en-US" dirty="0"/>
              <a:t>Prototype in conjunction with </a:t>
            </a:r>
            <a:r>
              <a:rPr lang="en-US" dirty="0" smtClean="0"/>
              <a:t>HDFS</a:t>
            </a:r>
          </a:p>
          <a:p>
            <a:endParaRPr lang="en-US" dirty="0"/>
          </a:p>
          <a:p>
            <a:r>
              <a:rPr lang="en-US" dirty="0" smtClean="0"/>
              <a:t>Experiments on 100-node </a:t>
            </a:r>
            <a:r>
              <a:rPr lang="en-US" b="1" dirty="0" smtClean="0">
                <a:solidFill>
                  <a:srgbClr val="0070C0"/>
                </a:solidFill>
              </a:rPr>
              <a:t>EC2 </a:t>
            </a:r>
            <a:r>
              <a:rPr lang="en-US" dirty="0" smtClean="0"/>
              <a:t>cluster</a:t>
            </a:r>
          </a:p>
          <a:p>
            <a:pPr lvl="1"/>
            <a:r>
              <a:rPr lang="en-US" dirty="0" smtClean="0"/>
              <a:t>Cache of 20GB per machine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6652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  <a:ea typeface="Verdana" pitchFamily="34" charset="0"/>
                <a:cs typeface="Verdana" pitchFamily="34" charset="0"/>
              </a:rPr>
              <a:t>Parallelization</a:t>
            </a:r>
            <a:endParaRPr lang="en-US" b="1" dirty="0">
              <a:solidFill>
                <a:srgbClr val="0070C0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/>
          </a:bodyPr>
          <a:lstStyle/>
          <a:p>
            <a:r>
              <a:rPr lang="en-US" dirty="0">
                <a:ea typeface="Verdana" pitchFamily="34" charset="0"/>
                <a:cs typeface="Verdana" pitchFamily="34" charset="0"/>
              </a:rPr>
              <a:t>Massive </a:t>
            </a:r>
            <a:r>
              <a:rPr lang="en-US" b="1" dirty="0">
                <a:solidFill>
                  <a:srgbClr val="0070C0"/>
                </a:solidFill>
                <a:ea typeface="Verdana" pitchFamily="34" charset="0"/>
                <a:cs typeface="Verdana" pitchFamily="34" charset="0"/>
              </a:rPr>
              <a:t>parallelization</a:t>
            </a:r>
            <a:r>
              <a:rPr lang="en-US" dirty="0">
                <a:ea typeface="Verdana" pitchFamily="34" charset="0"/>
                <a:cs typeface="Verdana" pitchFamily="34" charset="0"/>
              </a:rPr>
              <a:t> on large clusters</a:t>
            </a:r>
          </a:p>
          <a:p>
            <a:endParaRPr lang="en-US" dirty="0" smtClean="0"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ea typeface="Verdana" pitchFamily="34" charset="0"/>
                <a:cs typeface="Verdana" pitchFamily="34" charset="0"/>
              </a:rPr>
              <a:t>Data </a:t>
            </a:r>
            <a:r>
              <a:rPr lang="en-US" dirty="0">
                <a:ea typeface="Verdana" pitchFamily="34" charset="0"/>
                <a:cs typeface="Verdana" pitchFamily="34" charset="0"/>
              </a:rPr>
              <a:t>growing faster than Moore’s </a:t>
            </a:r>
            <a:r>
              <a:rPr lang="en-US" dirty="0" smtClean="0">
                <a:ea typeface="Verdana" pitchFamily="34" charset="0"/>
                <a:cs typeface="Verdana" pitchFamily="34" charset="0"/>
              </a:rPr>
              <a:t>law</a:t>
            </a:r>
            <a:endParaRPr lang="en-US" dirty="0">
              <a:ea typeface="Verdana" pitchFamily="34" charset="0"/>
              <a:cs typeface="Verdana" pitchFamily="34" charset="0"/>
            </a:endParaRPr>
          </a:p>
          <a:p>
            <a:endParaRPr lang="en-US" dirty="0"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ea typeface="Verdana" pitchFamily="34" charset="0"/>
                <a:cs typeface="Verdana" pitchFamily="34" charset="0"/>
              </a:rPr>
              <a:t>Computation Frameworks</a:t>
            </a:r>
          </a:p>
        </p:txBody>
      </p:sp>
      <p:pic>
        <p:nvPicPr>
          <p:cNvPr id="2050" name="Picture 2" descr="https://encrypted-tbn3.gstatic.com/images?q=tbn:ANd9GcTPoKPFHI6nKnHGZdrLOzTsp1P5P-PuFTDtCFGvSQa-M4wjd6eQO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678217"/>
            <a:ext cx="2819400" cy="66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6172200" y="4572000"/>
            <a:ext cx="2841185" cy="467424"/>
            <a:chOff x="3933826" y="5029200"/>
            <a:chExt cx="2841185" cy="467424"/>
          </a:xfrm>
        </p:grpSpPr>
        <p:sp>
          <p:nvSpPr>
            <p:cNvPr id="7" name="Rectangle 6"/>
            <p:cNvSpPr/>
            <p:nvPr/>
          </p:nvSpPr>
          <p:spPr>
            <a:xfrm>
              <a:off x="5614116" y="5034959"/>
              <a:ext cx="116089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777766"/>
                  </a:solidFill>
                  <a:effectLst/>
                  <a:uLnTx/>
                  <a:uFillTx/>
                  <a:latin typeface="georgia"/>
                </a:rPr>
                <a:t>Dryad</a:t>
              </a: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3826" y="5029200"/>
              <a:ext cx="1763280" cy="447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2052" name="Picture 4" descr="Hom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890" y="5334000"/>
            <a:ext cx="1939222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iterativemapreduce.org/images/twiste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795837"/>
            <a:ext cx="2653542" cy="775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park: Lightning-Fast Cluster Computi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0981" y="5394961"/>
            <a:ext cx="6303811" cy="1386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8677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080778"/>
              </p:ext>
            </p:extLst>
          </p:nvPr>
        </p:nvGraphicFramePr>
        <p:xfrm>
          <a:off x="206989" y="1822720"/>
          <a:ext cx="879332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3960"/>
                <a:gridCol w="3764500"/>
                <a:gridCol w="25448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Replacement</a:t>
                      </a:r>
                      <a:r>
                        <a:rPr lang="en-US" sz="3200" baseline="0" dirty="0" smtClean="0"/>
                        <a:t> Policy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Reduction in average</a:t>
                      </a:r>
                      <a:r>
                        <a:rPr lang="en-US" sz="3200" baseline="0" dirty="0" smtClean="0"/>
                        <a:t> completion time (%)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Hit-Ratio</a:t>
                      </a:r>
                      <a:r>
                        <a:rPr lang="en-US" sz="3200" baseline="0" dirty="0" smtClean="0"/>
                        <a:t> (%)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MIN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13%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59%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LRU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9%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33%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LFU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10%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48%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B050"/>
                          </a:solidFill>
                        </a:rPr>
                        <a:t>LIFE</a:t>
                      </a:r>
                      <a:endParaRPr lang="en-US" sz="3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B050"/>
                          </a:solidFill>
                        </a:rPr>
                        <a:t>53%</a:t>
                      </a:r>
                      <a:endParaRPr lang="en-US" sz="3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B050"/>
                          </a:solidFill>
                        </a:rPr>
                        <a:t>45%</a:t>
                      </a:r>
                      <a:endParaRPr lang="en-US" sz="3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6453046" y="1822720"/>
            <a:ext cx="2690954" cy="33832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4953000" y="5029200"/>
            <a:ext cx="2438399" cy="683046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B050"/>
                </a:solidFill>
              </a:rPr>
              <a:t>Sticky Policy</a:t>
            </a:r>
            <a:endParaRPr lang="en-US" sz="3200" b="1" dirty="0">
              <a:solidFill>
                <a:srgbClr val="00B05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Reduction </a:t>
            </a:r>
            <a:r>
              <a:rPr lang="en-US" dirty="0" smtClean="0"/>
              <a:t>in </a:t>
            </a:r>
            <a:r>
              <a:rPr lang="en-US" b="1" dirty="0" smtClean="0">
                <a:solidFill>
                  <a:srgbClr val="0070C0"/>
                </a:solidFill>
              </a:rPr>
              <a:t>Completion Time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561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382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Improvement in </a:t>
            </a:r>
            <a:r>
              <a:rPr lang="en-US" b="1" dirty="0" smtClean="0">
                <a:solidFill>
                  <a:srgbClr val="0070C0"/>
                </a:solidFill>
              </a:rPr>
              <a:t>Utilization</a:t>
            </a:r>
            <a:endParaRPr lang="en-US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334526"/>
              </p:ext>
            </p:extLst>
          </p:nvPr>
        </p:nvGraphicFramePr>
        <p:xfrm>
          <a:off x="1066800" y="1905000"/>
          <a:ext cx="693420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4495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Replacement</a:t>
                      </a:r>
                      <a:r>
                        <a:rPr lang="en-US" sz="3200" baseline="0" dirty="0" smtClean="0"/>
                        <a:t> Policy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 smtClean="0"/>
                        <a:t>Improvement in utilization (%)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LRU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13%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LFU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46%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MIN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51%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B050"/>
                          </a:solidFill>
                        </a:rPr>
                        <a:t>LFU-F</a:t>
                      </a:r>
                      <a:endParaRPr lang="en-US" sz="3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B050"/>
                          </a:solidFill>
                        </a:rPr>
                        <a:t>54%</a:t>
                      </a:r>
                      <a:endParaRPr lang="en-US" sz="3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6400800" y="4391482"/>
            <a:ext cx="2438399" cy="683046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B050"/>
                </a:solidFill>
              </a:rPr>
              <a:t>Sticky Policy</a:t>
            </a:r>
            <a:endParaRPr lang="en-US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526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PA</a:t>
            </a:r>
            <a:r>
              <a:rPr lang="en-US" dirty="0" smtClean="0"/>
              <a:t>   </a:t>
            </a:r>
            <a:r>
              <a:rPr lang="en-US" b="1" dirty="0" smtClean="0">
                <a:solidFill>
                  <a:srgbClr val="C00000"/>
                </a:solidFill>
              </a:rPr>
              <a:t>Man</a:t>
            </a:r>
            <a:r>
              <a:rPr lang="en-US" dirty="0"/>
              <a:t>:</a:t>
            </a:r>
            <a:r>
              <a:rPr lang="en-US" dirty="0" smtClean="0"/>
              <a:t> 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996312"/>
            <a:ext cx="4191000" cy="2785488"/>
          </a:xfrm>
        </p:spPr>
        <p:txBody>
          <a:bodyPr>
            <a:normAutofit/>
          </a:bodyPr>
          <a:lstStyle/>
          <a:p>
            <a:r>
              <a:rPr lang="en-US" dirty="0" smtClean="0"/>
              <a:t>PACMan </a:t>
            </a:r>
            <a:r>
              <a:rPr lang="en-US" b="1" dirty="0" smtClean="0">
                <a:solidFill>
                  <a:srgbClr val="00B050"/>
                </a:solidFill>
              </a:rPr>
              <a:t>Coordinator</a:t>
            </a:r>
            <a:endParaRPr lang="en-US" dirty="0" smtClean="0">
              <a:solidFill>
                <a:srgbClr val="00B05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Near-uniform latency of ≤ 1.2ms with up to 11,000 clients/s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171" y="1427328"/>
            <a:ext cx="3327260" cy="254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Pie 5"/>
          <p:cNvSpPr/>
          <p:nvPr/>
        </p:nvSpPr>
        <p:spPr>
          <a:xfrm>
            <a:off x="2856374" y="644629"/>
            <a:ext cx="420226" cy="400399"/>
          </a:xfrm>
          <a:prstGeom prst="pie">
            <a:avLst>
              <a:gd name="adj1" fmla="val 2391670"/>
              <a:gd name="adj2" fmla="val 18898167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724400" y="3996312"/>
            <a:ext cx="4191000" cy="2785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PACMan </a:t>
            </a:r>
            <a:r>
              <a:rPr lang="en-US" b="1" dirty="0" smtClean="0">
                <a:solidFill>
                  <a:srgbClr val="00B050"/>
                </a:solidFill>
              </a:rPr>
              <a:t>Client</a:t>
            </a:r>
            <a:endParaRPr lang="en-US" dirty="0" smtClean="0">
              <a:solidFill>
                <a:srgbClr val="00B050"/>
              </a:solidFill>
            </a:endParaRPr>
          </a:p>
          <a:p>
            <a:pPr marL="914400" lvl="1" indent="-457200">
              <a:buFont typeface="Arial" pitchFamily="34" charset="0"/>
              <a:buChar char="•"/>
            </a:pPr>
            <a:r>
              <a:rPr lang="en-US" dirty="0"/>
              <a:t>Can scale up to 20 simultaneous tasks </a:t>
            </a:r>
            <a:r>
              <a:rPr lang="en-US" dirty="0" smtClean="0"/>
              <a:t>on the machine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762000" y="5943600"/>
            <a:ext cx="7620000" cy="683046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Coordination infrastructure is sufficiently scalable</a:t>
            </a:r>
            <a:endParaRPr lang="en-US" sz="28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  <p:bldP spid="9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16506" y="2514600"/>
            <a:ext cx="7772399" cy="1364776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70C0"/>
                </a:solidFill>
              </a:rPr>
              <a:t>How far is LIFE from the optimal for speeding up parallel jobs?</a:t>
            </a:r>
            <a:endParaRPr lang="en-US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56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Caches for parallel jobs are </a:t>
            </a:r>
            <a:r>
              <a:rPr lang="en-US" b="1" dirty="0" smtClean="0">
                <a:solidFill>
                  <a:srgbClr val="FF0000"/>
                </a:solidFill>
              </a:rPr>
              <a:t>complex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/>
              <a:t>Maximize # of “</a:t>
            </a:r>
            <a:r>
              <a:rPr lang="en-US" sz="3000" b="1" i="1" dirty="0"/>
              <a:t>job hits</a:t>
            </a:r>
            <a:r>
              <a:rPr lang="en-US" sz="3000" dirty="0" smtClean="0"/>
              <a:t>” (a la </a:t>
            </a:r>
            <a:r>
              <a:rPr lang="en-US" sz="3000" b="1" dirty="0" smtClean="0">
                <a:solidFill>
                  <a:srgbClr val="0070C0"/>
                </a:solidFill>
              </a:rPr>
              <a:t>Belady’s MIN</a:t>
            </a:r>
            <a:r>
              <a:rPr lang="en-US" sz="3000" dirty="0" smtClean="0"/>
              <a:t>)</a:t>
            </a:r>
            <a:endParaRPr lang="en-US" sz="3000" dirty="0"/>
          </a:p>
          <a:p>
            <a:pPr lvl="1"/>
            <a:r>
              <a:rPr lang="en-US" sz="2400" dirty="0"/>
              <a:t>Job hit = 1 if all inputs are cached;  = 0 otherwise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Cache </a:t>
            </a:r>
            <a:r>
              <a:rPr lang="en-US" dirty="0"/>
              <a:t>space: </a:t>
            </a:r>
            <a:r>
              <a:rPr lang="en-US" b="1" dirty="0">
                <a:solidFill>
                  <a:srgbClr val="0070C0"/>
                </a:solidFill>
              </a:rPr>
              <a:t>Aggregated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vs. </a:t>
            </a:r>
            <a:r>
              <a:rPr lang="en-US" b="1" dirty="0" smtClean="0">
                <a:solidFill>
                  <a:srgbClr val="FF0000"/>
                </a:solidFill>
              </a:rPr>
              <a:t>Distributed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84062" y="3691205"/>
            <a:ext cx="2950518" cy="260849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</a:endParaRPr>
          </a:p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455580" y="3708138"/>
            <a:ext cx="393950" cy="91945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</a:endParaRPr>
          </a:p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51413" y="3708138"/>
            <a:ext cx="393950" cy="91945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</a:endParaRPr>
          </a:p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764600" y="3708138"/>
            <a:ext cx="393950" cy="91945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</a:endParaRPr>
          </a:p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455580" y="5397177"/>
            <a:ext cx="393950" cy="91945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</a:endParaRPr>
          </a:p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051413" y="5397177"/>
            <a:ext cx="393950" cy="91945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</a:endParaRPr>
          </a:p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764600" y="5397177"/>
            <a:ext cx="393950" cy="91945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</a:endParaRPr>
          </a:p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688274" y="4105598"/>
            <a:ext cx="131954" cy="11546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039988" y="4105598"/>
            <a:ext cx="131954" cy="11546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396821" y="4105598"/>
            <a:ext cx="131954" cy="11546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688274" y="5646415"/>
            <a:ext cx="131954" cy="11546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039988" y="5646415"/>
            <a:ext cx="131954" cy="11546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396821" y="5646415"/>
            <a:ext cx="131954" cy="11546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688274" y="4627595"/>
            <a:ext cx="131954" cy="11546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039988" y="4876879"/>
            <a:ext cx="131954" cy="11546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7396821" y="5131040"/>
            <a:ext cx="131954" cy="11546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604862" y="4733427"/>
            <a:ext cx="131954" cy="11546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604862" y="4977330"/>
            <a:ext cx="131954" cy="11546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5604862" y="5199941"/>
            <a:ext cx="131954" cy="11546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176996" y="4722260"/>
            <a:ext cx="131954" cy="11546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176996" y="4966163"/>
            <a:ext cx="131954" cy="11546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176996" y="5188774"/>
            <a:ext cx="131954" cy="11546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900381" y="4710457"/>
            <a:ext cx="131954" cy="11546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900381" y="4954360"/>
            <a:ext cx="131954" cy="11546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900381" y="5176971"/>
            <a:ext cx="131954" cy="11546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394980" y="4606223"/>
            <a:ext cx="689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vs.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78402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Caches for parallel jobs are </a:t>
            </a:r>
            <a:r>
              <a:rPr lang="en-US" b="1" dirty="0" smtClean="0">
                <a:solidFill>
                  <a:srgbClr val="FF0000"/>
                </a:solidFill>
              </a:rPr>
              <a:t>complex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sz="3000" dirty="0"/>
              <a:t>Maximize # of “</a:t>
            </a:r>
            <a:r>
              <a:rPr lang="en-US" sz="3000" b="1" i="1" dirty="0"/>
              <a:t>job hits</a:t>
            </a:r>
            <a:r>
              <a:rPr lang="en-US" sz="3000" dirty="0"/>
              <a:t>” (a la </a:t>
            </a:r>
            <a:r>
              <a:rPr lang="en-US" sz="3000" b="1" dirty="0">
                <a:solidFill>
                  <a:srgbClr val="0070C0"/>
                </a:solidFill>
              </a:rPr>
              <a:t>Belady’s MIN</a:t>
            </a:r>
            <a:r>
              <a:rPr lang="en-US" sz="3000" dirty="0"/>
              <a:t>)</a:t>
            </a:r>
          </a:p>
          <a:p>
            <a:pPr lvl="1"/>
            <a:r>
              <a:rPr lang="en-US" sz="2400" dirty="0"/>
              <a:t>Job hit = 1 if all inputs are cached;  = 0 otherwise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Cache </a:t>
            </a:r>
            <a:r>
              <a:rPr lang="en-US" dirty="0"/>
              <a:t>space: </a:t>
            </a:r>
            <a:r>
              <a:rPr lang="en-US" b="1" dirty="0">
                <a:solidFill>
                  <a:srgbClr val="0070C0"/>
                </a:solidFill>
              </a:rPr>
              <a:t>Aggregated </a:t>
            </a:r>
            <a:r>
              <a:rPr lang="en-US" dirty="0"/>
              <a:t>vs. </a:t>
            </a:r>
            <a:r>
              <a:rPr lang="en-US" b="1" dirty="0" smtClean="0">
                <a:solidFill>
                  <a:srgbClr val="FF0000"/>
                </a:solidFill>
              </a:rPr>
              <a:t>Distributed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Partial overlap </a:t>
            </a:r>
            <a:r>
              <a:rPr lang="en-US" dirty="0"/>
              <a:t>of </a:t>
            </a:r>
            <a:r>
              <a:rPr lang="en-US" dirty="0" smtClean="0"/>
              <a:t>input blocks between jobs</a:t>
            </a:r>
            <a:endParaRPr lang="en-US" dirty="0"/>
          </a:p>
          <a:p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687607" y="4814329"/>
            <a:ext cx="742241" cy="72580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373972" y="4814329"/>
            <a:ext cx="742241" cy="725801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>
            <a:stCxn id="30" idx="3"/>
            <a:endCxn id="31" idx="1"/>
          </p:cNvCxnSpPr>
          <p:nvPr/>
        </p:nvCxnSpPr>
        <p:spPr>
          <a:xfrm>
            <a:off x="4429848" y="5177230"/>
            <a:ext cx="9441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3687607" y="5826908"/>
            <a:ext cx="742241" cy="725801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373972" y="5826908"/>
            <a:ext cx="742241" cy="725801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>
            <a:stCxn id="33" idx="3"/>
            <a:endCxn id="34" idx="1"/>
          </p:cNvCxnSpPr>
          <p:nvPr/>
        </p:nvCxnSpPr>
        <p:spPr>
          <a:xfrm>
            <a:off x="4429848" y="6189809"/>
            <a:ext cx="944124" cy="0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719786" y="4929800"/>
            <a:ext cx="832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Job 1</a:t>
            </a:r>
            <a:endParaRPr lang="en-US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2719786" y="5919532"/>
            <a:ext cx="832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Job 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00782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3" grpId="0" animBg="1"/>
      <p:bldP spid="34" grpId="0" animBg="1"/>
      <p:bldP spid="36" grpId="0"/>
      <p:bldP spid="3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Caches for parallel jobs are </a:t>
            </a:r>
            <a:r>
              <a:rPr lang="en-US" b="1" dirty="0" smtClean="0">
                <a:solidFill>
                  <a:srgbClr val="FF0000"/>
                </a:solidFill>
              </a:rPr>
              <a:t>complex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sz="3000" dirty="0"/>
              <a:t>Maximize # of “</a:t>
            </a:r>
            <a:r>
              <a:rPr lang="en-US" sz="3000" b="1" i="1" dirty="0"/>
              <a:t>job hits</a:t>
            </a:r>
            <a:r>
              <a:rPr lang="en-US" sz="3000" dirty="0"/>
              <a:t>” (a la </a:t>
            </a:r>
            <a:r>
              <a:rPr lang="en-US" sz="3000" b="1" dirty="0">
                <a:solidFill>
                  <a:srgbClr val="0070C0"/>
                </a:solidFill>
              </a:rPr>
              <a:t>Belady’s MIN</a:t>
            </a:r>
            <a:r>
              <a:rPr lang="en-US" sz="3000" dirty="0"/>
              <a:t>)</a:t>
            </a:r>
          </a:p>
          <a:p>
            <a:pPr lvl="1"/>
            <a:r>
              <a:rPr lang="en-US" sz="2400" dirty="0"/>
              <a:t>Job hit = 1 if all inputs are cached;  = 0 otherwise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Cache </a:t>
            </a:r>
            <a:r>
              <a:rPr lang="en-US" dirty="0"/>
              <a:t>space: </a:t>
            </a:r>
            <a:r>
              <a:rPr lang="en-US" b="1" dirty="0">
                <a:solidFill>
                  <a:srgbClr val="0070C0"/>
                </a:solidFill>
              </a:rPr>
              <a:t>Aggregated </a:t>
            </a:r>
            <a:r>
              <a:rPr lang="en-US" dirty="0"/>
              <a:t>vs. </a:t>
            </a:r>
            <a:r>
              <a:rPr lang="en-US" b="1" dirty="0" smtClean="0">
                <a:solidFill>
                  <a:srgbClr val="FF0000"/>
                </a:solidFill>
              </a:rPr>
              <a:t>Distributed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Partial overlap </a:t>
            </a:r>
            <a:r>
              <a:rPr lang="en-US" dirty="0"/>
              <a:t>of </a:t>
            </a:r>
            <a:r>
              <a:rPr lang="en-US" dirty="0" smtClean="0"/>
              <a:t>input blocks between jobs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Inputs: </a:t>
            </a:r>
            <a:r>
              <a:rPr lang="en-US" b="1" dirty="0" smtClean="0">
                <a:solidFill>
                  <a:srgbClr val="0070C0"/>
                </a:solidFill>
              </a:rPr>
              <a:t>Equal-sized</a:t>
            </a:r>
            <a:r>
              <a:rPr lang="en-US" dirty="0" smtClean="0"/>
              <a:t> vs</a:t>
            </a:r>
            <a:r>
              <a:rPr lang="en-US" dirty="0"/>
              <a:t>. </a:t>
            </a:r>
            <a:r>
              <a:rPr lang="en-US" b="1" dirty="0" smtClean="0">
                <a:solidFill>
                  <a:srgbClr val="FF0000"/>
                </a:solidFill>
              </a:rPr>
              <a:t>varying </a:t>
            </a:r>
            <a:r>
              <a:rPr lang="en-US" b="1" dirty="0">
                <a:solidFill>
                  <a:srgbClr val="FF0000"/>
                </a:solidFill>
              </a:rPr>
              <a:t>wave-width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977145" y="4244453"/>
            <a:ext cx="2956806" cy="251963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488142" y="5440865"/>
            <a:ext cx="465689" cy="508337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207831" y="5440865"/>
            <a:ext cx="465689" cy="508337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2963305" y="5440865"/>
            <a:ext cx="465689" cy="508337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488141" y="6125321"/>
            <a:ext cx="465689" cy="508337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2207830" y="6125321"/>
            <a:ext cx="465689" cy="508337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2978177" y="6125321"/>
            <a:ext cx="465689" cy="508337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2197826" y="4706161"/>
            <a:ext cx="465689" cy="508337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2953453" y="4706161"/>
            <a:ext cx="465689" cy="508337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488142" y="4720855"/>
            <a:ext cx="465689" cy="508337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1570858" y="4172239"/>
            <a:ext cx="1698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Blocks</a:t>
            </a:r>
            <a:endParaRPr lang="en-US" sz="2800" dirty="0"/>
          </a:p>
        </p:txBody>
      </p:sp>
      <p:sp>
        <p:nvSpPr>
          <p:cNvPr id="41" name="Rounded Rectangle 40"/>
          <p:cNvSpPr/>
          <p:nvPr/>
        </p:nvSpPr>
        <p:spPr>
          <a:xfrm>
            <a:off x="5237593" y="4244453"/>
            <a:ext cx="2956806" cy="253554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831306" y="4215455"/>
            <a:ext cx="1698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Jobs</a:t>
            </a:r>
            <a:endParaRPr lang="en-US" sz="2800" dirty="0"/>
          </a:p>
        </p:txBody>
      </p:sp>
      <p:sp>
        <p:nvSpPr>
          <p:cNvPr id="43" name="Rectangle 42"/>
          <p:cNvSpPr/>
          <p:nvPr/>
        </p:nvSpPr>
        <p:spPr>
          <a:xfrm>
            <a:off x="6498095" y="5664995"/>
            <a:ext cx="465689" cy="102412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5717579" y="4640867"/>
            <a:ext cx="465689" cy="204825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7296615" y="5152931"/>
            <a:ext cx="465689" cy="1536192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782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/>
      <p:bldP spid="41" grpId="0" animBg="1"/>
      <p:bldP spid="42" grpId="0"/>
      <p:bldP spid="43" grpId="0" animBg="1"/>
      <p:bldP spid="44" grpId="0" animBg="1"/>
      <p:bldP spid="4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Simplifying Assumptions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86800" cy="51816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Cache space: Aggregated vs. </a:t>
            </a:r>
            <a:r>
              <a:rPr lang="en-US" dirty="0" smtClean="0"/>
              <a:t>Distributed</a:t>
            </a:r>
          </a:p>
          <a:p>
            <a:pPr>
              <a:buFont typeface="Wingdings" pitchFamily="2" charset="2"/>
              <a:buChar char="ü"/>
            </a:pPr>
            <a:r>
              <a:rPr lang="en-US" sz="2800" i="1" dirty="0" smtClean="0"/>
              <a:t>At ~100% locality, aggregated ~ distributed</a:t>
            </a:r>
          </a:p>
          <a:p>
            <a:r>
              <a:rPr lang="en-US" sz="2800" b="1" dirty="0" smtClean="0">
                <a:solidFill>
                  <a:srgbClr val="0070C0"/>
                </a:solidFill>
              </a:rPr>
              <a:t>Assume: Aggregated cache space</a:t>
            </a:r>
          </a:p>
          <a:p>
            <a:endParaRPr lang="en-US" b="1" dirty="0">
              <a:solidFill>
                <a:srgbClr val="0070C0"/>
              </a:solidFill>
            </a:endParaRPr>
          </a:p>
          <a:p>
            <a:pPr marL="514350" lvl="0" indent="-514350">
              <a:buFont typeface="+mj-lt"/>
              <a:buAutoNum type="arabicPeriod" startAt="2"/>
            </a:pPr>
            <a:r>
              <a:rPr lang="en-US" dirty="0"/>
              <a:t>Partial overlap of input blocks between jobs</a:t>
            </a:r>
          </a:p>
          <a:p>
            <a:pPr>
              <a:buFont typeface="Wingdings" pitchFamily="2" charset="2"/>
              <a:buChar char="ü"/>
            </a:pPr>
            <a:r>
              <a:rPr lang="en-US" sz="2800" i="1" dirty="0" smtClean="0"/>
              <a:t>98% of jobs have no partial overlap</a:t>
            </a:r>
          </a:p>
          <a:p>
            <a:r>
              <a:rPr lang="en-US" sz="2800" b="1" dirty="0">
                <a:solidFill>
                  <a:srgbClr val="0070C0"/>
                </a:solidFill>
              </a:rPr>
              <a:t>Assume</a:t>
            </a:r>
            <a:r>
              <a:rPr lang="en-US" sz="2800" b="1" dirty="0" smtClean="0">
                <a:solidFill>
                  <a:srgbClr val="0070C0"/>
                </a:solidFill>
              </a:rPr>
              <a:t>: No partial overlap</a:t>
            </a:r>
          </a:p>
          <a:p>
            <a:endParaRPr lang="en-US" dirty="0"/>
          </a:p>
          <a:p>
            <a:pPr marL="514350" indent="-514350">
              <a:buFont typeface="+mj-lt"/>
              <a:buAutoNum type="arabicPeriod" startAt="3"/>
            </a:pPr>
            <a:r>
              <a:rPr lang="en-US" dirty="0"/>
              <a:t>Inputs: Equal-sized vs. varying wave-width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695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0730"/>
            <a:ext cx="8686800" cy="4585433"/>
          </a:xfrm>
        </p:spPr>
        <p:txBody>
          <a:bodyPr>
            <a:normAutofit/>
          </a:bodyPr>
          <a:lstStyle/>
          <a:p>
            <a:r>
              <a:rPr lang="en-US" sz="3000" dirty="0" smtClean="0"/>
              <a:t>Jobs indexed by 1, 2, …, n</a:t>
            </a:r>
          </a:p>
          <a:p>
            <a:r>
              <a:rPr lang="en-US" sz="3000" dirty="0" smtClean="0"/>
              <a:t>Job </a:t>
            </a:r>
            <a:r>
              <a:rPr lang="en-US" sz="3000" b="1" i="1" dirty="0" err="1" smtClean="0">
                <a:solidFill>
                  <a:srgbClr val="0070C0"/>
                </a:solidFill>
              </a:rPr>
              <a:t>i</a:t>
            </a:r>
            <a:r>
              <a:rPr lang="en-US" sz="3000" b="1" dirty="0" smtClean="0">
                <a:solidFill>
                  <a:srgbClr val="0070C0"/>
                </a:solidFill>
              </a:rPr>
              <a:t> </a:t>
            </a:r>
            <a:r>
              <a:rPr lang="en-US" sz="3000" dirty="0" smtClean="0"/>
              <a:t>has wave-width </a:t>
            </a:r>
            <a:r>
              <a:rPr lang="en-US" sz="3000" b="1" i="1" dirty="0" err="1" smtClean="0">
                <a:solidFill>
                  <a:srgbClr val="0070C0"/>
                </a:solidFill>
              </a:rPr>
              <a:t>w</a:t>
            </a:r>
            <a:r>
              <a:rPr lang="en-US" sz="3000" b="1" i="1" baseline="-25000" dirty="0" err="1" smtClean="0">
                <a:solidFill>
                  <a:srgbClr val="0070C0"/>
                </a:solidFill>
              </a:rPr>
              <a:t>i</a:t>
            </a:r>
            <a:r>
              <a:rPr lang="en-US" sz="3000" dirty="0" smtClean="0"/>
              <a:t> and frequency </a:t>
            </a:r>
            <a:r>
              <a:rPr lang="en-US" sz="3000" b="1" i="1" dirty="0" smtClean="0">
                <a:solidFill>
                  <a:srgbClr val="0070C0"/>
                </a:solidFill>
              </a:rPr>
              <a:t>f</a:t>
            </a:r>
            <a:r>
              <a:rPr lang="en-US" sz="3000" b="1" i="1" baseline="-25000" dirty="0" smtClean="0">
                <a:solidFill>
                  <a:srgbClr val="0070C0"/>
                </a:solidFill>
              </a:rPr>
              <a:t>i</a:t>
            </a:r>
            <a:endParaRPr lang="en-US" sz="3000" b="1" i="1" dirty="0" smtClean="0">
              <a:solidFill>
                <a:srgbClr val="0070C0"/>
              </a:solidFill>
            </a:endParaRPr>
          </a:p>
          <a:p>
            <a:r>
              <a:rPr lang="en-US" sz="3000" dirty="0" smtClean="0"/>
              <a:t>Total cache space = </a:t>
            </a:r>
            <a:r>
              <a:rPr lang="en-US" sz="3000" b="1" i="1" dirty="0">
                <a:solidFill>
                  <a:srgbClr val="0070C0"/>
                </a:solidFill>
              </a:rPr>
              <a:t>C</a:t>
            </a:r>
            <a:endParaRPr lang="en-US" sz="3000" b="1" i="1" dirty="0" smtClean="0">
              <a:solidFill>
                <a:srgbClr val="0070C0"/>
              </a:solidFill>
            </a:endParaRPr>
          </a:p>
          <a:p>
            <a:endParaRPr lang="en-US" sz="3000" i="1" dirty="0"/>
          </a:p>
          <a:p>
            <a:r>
              <a:rPr lang="en-US" sz="2800" i="1" dirty="0"/>
              <a:t>Single-waved </a:t>
            </a:r>
            <a:r>
              <a:rPr lang="en-US" sz="2800" i="1" dirty="0" smtClean="0"/>
              <a:t>jobs</a:t>
            </a:r>
            <a:endParaRPr lang="en-US" sz="2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77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</a:t>
            </a:r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54" name="Content Placeholder 2"/>
          <p:cNvSpPr>
            <a:spLocks noGrp="1"/>
          </p:cNvSpPr>
          <p:nvPr>
            <p:ph idx="1"/>
          </p:nvPr>
        </p:nvSpPr>
        <p:spPr>
          <a:xfrm>
            <a:off x="457198" y="1600200"/>
            <a:ext cx="8686802" cy="5088824"/>
          </a:xfrm>
        </p:spPr>
        <p:txBody>
          <a:bodyPr>
            <a:noAutofit/>
          </a:bodyPr>
          <a:lstStyle/>
          <a:p>
            <a:r>
              <a:rPr lang="en-US" sz="2800" dirty="0"/>
              <a:t>Job </a:t>
            </a:r>
            <a:r>
              <a:rPr lang="en-US" sz="2800" b="1" i="1" dirty="0" err="1">
                <a:solidFill>
                  <a:srgbClr val="0070C0"/>
                </a:solidFill>
              </a:rPr>
              <a:t>i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has wave-width </a:t>
            </a:r>
            <a:r>
              <a:rPr lang="en-US" sz="2800" b="1" i="1" dirty="0" err="1">
                <a:solidFill>
                  <a:srgbClr val="0070C0"/>
                </a:solidFill>
              </a:rPr>
              <a:t>w</a:t>
            </a:r>
            <a:r>
              <a:rPr lang="en-US" sz="2800" b="1" i="1" baseline="-25000" dirty="0" err="1">
                <a:solidFill>
                  <a:srgbClr val="0070C0"/>
                </a:solidFill>
              </a:rPr>
              <a:t>i</a:t>
            </a:r>
            <a:r>
              <a:rPr lang="en-US" sz="2800" dirty="0"/>
              <a:t> and frequency </a:t>
            </a:r>
            <a:r>
              <a:rPr lang="en-US" sz="2800" b="1" i="1" dirty="0">
                <a:solidFill>
                  <a:srgbClr val="0070C0"/>
                </a:solidFill>
              </a:rPr>
              <a:t>f</a:t>
            </a:r>
            <a:r>
              <a:rPr lang="en-US" sz="2800" b="1" i="1" baseline="-25000" dirty="0">
                <a:solidFill>
                  <a:srgbClr val="0070C0"/>
                </a:solidFill>
              </a:rPr>
              <a:t>i</a:t>
            </a:r>
            <a:endParaRPr lang="en-US" sz="2800" b="1" i="1" dirty="0">
              <a:solidFill>
                <a:srgbClr val="0070C0"/>
              </a:solidFill>
            </a:endParaRPr>
          </a:p>
          <a:p>
            <a:r>
              <a:rPr lang="en-US" sz="2800" dirty="0"/>
              <a:t>Total cache space = </a:t>
            </a:r>
            <a:r>
              <a:rPr lang="en-US" sz="2800" b="1" i="1" dirty="0">
                <a:solidFill>
                  <a:srgbClr val="0070C0"/>
                </a:solidFill>
              </a:rPr>
              <a:t>C</a:t>
            </a:r>
          </a:p>
          <a:p>
            <a:pPr>
              <a:buFont typeface="Wingdings"/>
              <a:buChar char="à"/>
            </a:pPr>
            <a:r>
              <a:rPr lang="en-US" sz="2800" b="1" i="1" dirty="0" smtClean="0">
                <a:solidFill>
                  <a:srgbClr val="0070C0"/>
                </a:solidFill>
              </a:rPr>
              <a:t>x</a:t>
            </a:r>
            <a:r>
              <a:rPr lang="en-US" sz="2800" b="1" i="1" baseline="-25000" dirty="0" smtClean="0">
                <a:solidFill>
                  <a:srgbClr val="0070C0"/>
                </a:solidFill>
              </a:rPr>
              <a:t>i</a:t>
            </a:r>
            <a:r>
              <a:rPr lang="en-US" sz="2800" dirty="0" smtClean="0"/>
              <a:t> : if input of job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i</a:t>
            </a:r>
            <a:r>
              <a:rPr lang="en-US" sz="2800" dirty="0" smtClean="0"/>
              <a:t> is in cache</a:t>
            </a:r>
          </a:p>
          <a:p>
            <a:pPr>
              <a:buFont typeface="Wingdings"/>
              <a:buChar char="à"/>
            </a:pPr>
            <a:r>
              <a:rPr lang="en-US" sz="2800" dirty="0">
                <a:sym typeface="Wingdings" pitchFamily="2" charset="2"/>
              </a:rPr>
              <a:t>Maximize # “</a:t>
            </a:r>
            <a:r>
              <a:rPr lang="en-US" sz="2800" b="1" i="1" dirty="0">
                <a:sym typeface="Wingdings" pitchFamily="2" charset="2"/>
              </a:rPr>
              <a:t>job hits</a:t>
            </a:r>
            <a:r>
              <a:rPr lang="en-US" sz="2800" dirty="0" smtClean="0">
                <a:sym typeface="Wingdings" pitchFamily="2" charset="2"/>
              </a:rPr>
              <a:t>”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Maximize 	</a:t>
            </a:r>
            <a:r>
              <a:rPr lang="en-US" sz="2800" dirty="0" err="1" smtClean="0"/>
              <a:t>Σ</a:t>
            </a:r>
            <a:r>
              <a:rPr lang="en-US" sz="2800" i="1" baseline="-25000" dirty="0" err="1" smtClean="0"/>
              <a:t>i</a:t>
            </a:r>
            <a:r>
              <a:rPr lang="en-US" sz="2800" dirty="0" smtClean="0"/>
              <a:t> </a:t>
            </a:r>
            <a:r>
              <a:rPr lang="en-US" sz="2800" i="1" dirty="0" smtClean="0"/>
              <a:t>f</a:t>
            </a:r>
            <a:r>
              <a:rPr lang="en-US" sz="2800" i="1" baseline="-25000" dirty="0" smtClean="0"/>
              <a:t>i</a:t>
            </a:r>
            <a:r>
              <a:rPr lang="en-US" sz="1000" i="1" baseline="-25000" dirty="0" smtClean="0"/>
              <a:t> </a:t>
            </a:r>
            <a:r>
              <a:rPr lang="en-US" sz="2800" i="1" dirty="0" smtClean="0"/>
              <a:t>x</a:t>
            </a:r>
            <a:r>
              <a:rPr lang="en-US" sz="2800" i="1" baseline="-25000" dirty="0" smtClean="0"/>
              <a:t>i</a:t>
            </a:r>
            <a:endParaRPr lang="en-US" sz="2800" i="1" dirty="0"/>
          </a:p>
          <a:p>
            <a:pPr marL="0" indent="0">
              <a:buNone/>
            </a:pPr>
            <a:r>
              <a:rPr lang="en-US" sz="2800" dirty="0" smtClean="0"/>
              <a:t>	Subject to	</a:t>
            </a:r>
            <a:r>
              <a:rPr lang="en-US" sz="2800" dirty="0" err="1" smtClean="0"/>
              <a:t>Σ</a:t>
            </a:r>
            <a:r>
              <a:rPr lang="en-US" sz="2800" i="1" baseline="-25000" dirty="0" err="1" smtClean="0"/>
              <a:t>i</a:t>
            </a:r>
            <a:r>
              <a:rPr lang="en-US" sz="2800" dirty="0" smtClean="0"/>
              <a:t> </a:t>
            </a:r>
            <a:r>
              <a:rPr lang="en-US" sz="2800" i="1" dirty="0" err="1" smtClean="0"/>
              <a:t>w</a:t>
            </a:r>
            <a:r>
              <a:rPr lang="en-US" sz="2800" i="1" baseline="-25000" dirty="0" err="1" smtClean="0"/>
              <a:t>i</a:t>
            </a:r>
            <a:r>
              <a:rPr lang="en-US" sz="1000" i="1" dirty="0" smtClean="0"/>
              <a:t> </a:t>
            </a:r>
            <a:r>
              <a:rPr lang="en-US" sz="2800" i="1" dirty="0" smtClean="0"/>
              <a:t>x</a:t>
            </a:r>
            <a:r>
              <a:rPr lang="en-US" sz="2800" i="1" baseline="-25000" dirty="0" smtClean="0"/>
              <a:t>i</a:t>
            </a:r>
            <a:r>
              <a:rPr lang="en-US" sz="2800" dirty="0" smtClean="0"/>
              <a:t> ≤ </a:t>
            </a:r>
            <a:r>
              <a:rPr lang="en-US" sz="2800" i="1" dirty="0" smtClean="0"/>
              <a:t>C</a:t>
            </a:r>
          </a:p>
          <a:p>
            <a:pPr marL="0" indent="0">
              <a:buNone/>
            </a:pPr>
            <a:r>
              <a:rPr lang="en-US" sz="2800" i="1" dirty="0" smtClean="0">
                <a:solidFill>
                  <a:srgbClr val="0070C0"/>
                </a:solidFill>
              </a:rPr>
              <a:t>			</a:t>
            </a:r>
            <a:r>
              <a:rPr lang="en-US" sz="2800" i="1" dirty="0" smtClean="0"/>
              <a:t>x</a:t>
            </a:r>
            <a:r>
              <a:rPr lang="en-US" sz="2800" i="1" baseline="-25000" dirty="0" smtClean="0"/>
              <a:t>i</a:t>
            </a:r>
            <a:r>
              <a:rPr lang="en-US" sz="2800" dirty="0" smtClean="0"/>
              <a:t> </a:t>
            </a:r>
            <a:r>
              <a:rPr lang="en-US" sz="2800" dirty="0"/>
              <a:t>= 0, </a:t>
            </a:r>
            <a:r>
              <a:rPr lang="en-US" sz="2800" dirty="0" smtClean="0"/>
              <a:t>1		</a:t>
            </a:r>
            <a:r>
              <a:rPr lang="en-US" sz="2800" dirty="0" smtClean="0">
                <a:solidFill>
                  <a:srgbClr val="0070C0"/>
                </a:solidFill>
              </a:rPr>
              <a:t>		</a:t>
            </a:r>
            <a:r>
              <a:rPr lang="en-US" sz="2800" dirty="0" smtClean="0"/>
              <a:t>	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 smtClean="0"/>
              <a:t>Solution to </a:t>
            </a:r>
            <a:r>
              <a:rPr lang="en-US" sz="2800" b="1" dirty="0" smtClean="0">
                <a:solidFill>
                  <a:srgbClr val="0070C0"/>
                </a:solidFill>
              </a:rPr>
              <a:t>0-1 knapsack </a:t>
            </a:r>
            <a:r>
              <a:rPr lang="en-US" sz="2800" dirty="0" smtClean="0">
                <a:sym typeface="Wingdings"/>
              </a:rPr>
              <a:t>is</a:t>
            </a:r>
            <a:r>
              <a:rPr lang="en-US" sz="2800" dirty="0" smtClean="0"/>
              <a:t> </a:t>
            </a:r>
            <a:r>
              <a:rPr lang="en-US" sz="2800" u="sng" dirty="0" smtClean="0"/>
              <a:t>optimal cache configuration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07239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 Frameworks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Job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DAG of </a:t>
            </a:r>
            <a:r>
              <a:rPr lang="en-US" b="1" dirty="0" smtClean="0">
                <a:solidFill>
                  <a:srgbClr val="0070C0"/>
                </a:solidFill>
                <a:sym typeface="Wingdings" pitchFamily="2" charset="2"/>
              </a:rPr>
              <a:t>tasks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Outputs of upstream tasks are passed downstream</a:t>
            </a:r>
          </a:p>
          <a:p>
            <a:endParaRPr lang="en-US" b="1" dirty="0" smtClean="0">
              <a:solidFill>
                <a:srgbClr val="0070C0"/>
              </a:solidFill>
              <a:sym typeface="Wingdings" pitchFamily="2" charset="2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Job’s input (</a:t>
            </a:r>
            <a:r>
              <a:rPr lang="en-US" sz="3200" b="1" i="1" dirty="0" smtClean="0">
                <a:solidFill>
                  <a:srgbClr val="0070C0"/>
                </a:solidFill>
              </a:rPr>
              <a:t>file</a:t>
            </a:r>
            <a:r>
              <a:rPr lang="en-US" sz="3200" dirty="0" smtClean="0"/>
              <a:t>) </a:t>
            </a:r>
            <a:r>
              <a:rPr lang="en-US" sz="3200" dirty="0"/>
              <a:t>is </a:t>
            </a:r>
            <a:r>
              <a:rPr lang="en-US" sz="3200" dirty="0" smtClean="0"/>
              <a:t>divided among </a:t>
            </a:r>
            <a:r>
              <a:rPr lang="en-US" sz="3200" dirty="0"/>
              <a:t>tasks</a:t>
            </a:r>
          </a:p>
          <a:p>
            <a:pPr lvl="1"/>
            <a:r>
              <a:rPr lang="en-US" dirty="0" smtClean="0"/>
              <a:t>Every task reads a </a:t>
            </a:r>
            <a:r>
              <a:rPr lang="en-US" b="1" i="1" dirty="0" smtClean="0">
                <a:solidFill>
                  <a:srgbClr val="0070C0"/>
                </a:solidFill>
              </a:rPr>
              <a:t>block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of data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Computation and storage are co-located</a:t>
            </a:r>
          </a:p>
          <a:p>
            <a:pPr lvl="1"/>
            <a:r>
              <a:rPr lang="en-US" dirty="0" smtClean="0"/>
              <a:t>Tasks scheduled for </a:t>
            </a:r>
            <a:r>
              <a:rPr lang="en-US" b="1" i="1" dirty="0" smtClean="0">
                <a:solidFill>
                  <a:srgbClr val="0070C0"/>
                </a:solidFill>
              </a:rPr>
              <a:t>locality</a:t>
            </a:r>
            <a:endParaRPr lang="en-US" b="1" dirty="0" smtClean="0">
              <a:solidFill>
                <a:srgbClr val="0070C0"/>
              </a:solidFill>
            </a:endParaRP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b="1" dirty="0">
              <a:solidFill>
                <a:srgbClr val="0070C0"/>
              </a:solidFill>
              <a:sym typeface="Wingdings" pitchFamily="2" charset="2"/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3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28601" y="2743198"/>
            <a:ext cx="24383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Linear Relaxation</a:t>
            </a:r>
            <a:endParaRPr lang="en-US" sz="2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4600" y="4800600"/>
            <a:ext cx="2819400" cy="9144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i="1" dirty="0" smtClean="0"/>
              <a:t>*Discarded input is one with </a:t>
            </a:r>
            <a:r>
              <a:rPr lang="en-US" sz="2000" b="1" i="1" dirty="0" smtClean="0">
                <a:solidFill>
                  <a:srgbClr val="0070C0"/>
                </a:solidFill>
              </a:rPr>
              <a:t>largest wave-width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2400" y="2743199"/>
            <a:ext cx="2667000" cy="190500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" name="Rectangle 6"/>
          <p:cNvSpPr/>
          <p:nvPr/>
        </p:nvSpPr>
        <p:spPr>
          <a:xfrm>
            <a:off x="685800" y="3878902"/>
            <a:ext cx="14992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/>
              <a:t>0 </a:t>
            </a:r>
            <a:r>
              <a:rPr lang="en-US" sz="2800" b="1" dirty="0"/>
              <a:t>≤ </a:t>
            </a:r>
            <a:r>
              <a:rPr lang="en-US" sz="2800" b="1" i="1" dirty="0" smtClean="0"/>
              <a:t>x</a:t>
            </a:r>
            <a:r>
              <a:rPr lang="en-US" sz="2800" b="1" i="1" baseline="-25000" dirty="0" smtClean="0"/>
              <a:t>i</a:t>
            </a:r>
            <a:r>
              <a:rPr lang="en-US" sz="2800" b="1" dirty="0" smtClean="0"/>
              <a:t> ≤ </a:t>
            </a:r>
            <a:r>
              <a:rPr lang="en-US" sz="2800" b="1" i="1" dirty="0" smtClean="0"/>
              <a:t>1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52800" y="2743198"/>
            <a:ext cx="2667000" cy="190500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4" name="Rectangle 13"/>
          <p:cNvSpPr/>
          <p:nvPr/>
        </p:nvSpPr>
        <p:spPr>
          <a:xfrm>
            <a:off x="4003344" y="3894291"/>
            <a:ext cx="1371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/>
              <a:t>x</a:t>
            </a:r>
            <a:r>
              <a:rPr lang="en-US" sz="2800" b="1" i="1" baseline="-25000" dirty="0" smtClean="0"/>
              <a:t>i</a:t>
            </a:r>
            <a:r>
              <a:rPr lang="en-US" sz="2800" b="1" dirty="0" smtClean="0"/>
              <a:t> = 0, 1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66764" y="2743198"/>
            <a:ext cx="2524836" cy="190500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u="sng" dirty="0" smtClean="0">
                <a:solidFill>
                  <a:schemeClr val="tx1"/>
                </a:solidFill>
              </a:rPr>
              <a:t>Truncation </a:t>
            </a:r>
            <a:r>
              <a:rPr lang="en-US" sz="2400" dirty="0" smtClean="0">
                <a:solidFill>
                  <a:schemeClr val="tx1"/>
                </a:solidFill>
              </a:rPr>
              <a:t>Discard fractional item from linear relaxation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95600" y="3371165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≥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09564" y="3392269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≥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67100" y="3024043"/>
            <a:ext cx="2438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0-1 Knapsack</a:t>
            </a:r>
            <a:endParaRPr lang="en-US" sz="2800" u="sng" dirty="0"/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765228" y="452361"/>
            <a:ext cx="7921572" cy="1452639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800" b="1" u="sng" dirty="0" smtClean="0"/>
              <a:t>Theorem</a:t>
            </a:r>
            <a:r>
              <a:rPr lang="en-US" sz="2800" u="sng" dirty="0" smtClean="0"/>
              <a:t>: 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00B050"/>
                </a:solidFill>
              </a:rPr>
              <a:t>Favoring (Frequency/wave-width) </a:t>
            </a:r>
            <a:r>
              <a:rPr lang="en-US" sz="2800" dirty="0" smtClean="0"/>
              <a:t>is (1-1/</a:t>
            </a:r>
            <a:r>
              <a:rPr lang="en-US" sz="2800" i="1" dirty="0" smtClean="0"/>
              <a:t>K</a:t>
            </a:r>
            <a:r>
              <a:rPr lang="en-US" sz="2800" dirty="0" smtClean="0"/>
              <a:t>) optimal, where </a:t>
            </a:r>
            <a:r>
              <a:rPr lang="en-US" sz="2800" b="1" i="1" dirty="0" smtClean="0">
                <a:solidFill>
                  <a:srgbClr val="0070C0"/>
                </a:solidFill>
              </a:rPr>
              <a:t>K</a:t>
            </a:r>
            <a:r>
              <a:rPr lang="en-US" sz="2800" b="1" dirty="0" smtClean="0">
                <a:solidFill>
                  <a:srgbClr val="0070C0"/>
                </a:solidFill>
              </a:rPr>
              <a:t> = </a:t>
            </a:r>
            <a:r>
              <a:rPr lang="en-US" sz="2800" b="1" i="1" dirty="0">
                <a:solidFill>
                  <a:srgbClr val="0070C0"/>
                </a:solidFill>
              </a:rPr>
              <a:t>C</a:t>
            </a:r>
            <a:r>
              <a:rPr lang="en-US" sz="2800" b="1" dirty="0" smtClean="0">
                <a:solidFill>
                  <a:srgbClr val="0070C0"/>
                </a:solidFill>
              </a:rPr>
              <a:t>/(</a:t>
            </a:r>
            <a:r>
              <a:rPr lang="en-US" sz="2800" b="1" dirty="0">
                <a:solidFill>
                  <a:srgbClr val="0070C0"/>
                </a:solidFill>
              </a:rPr>
              <a:t>max</a:t>
            </a:r>
            <a:r>
              <a:rPr lang="en-US" sz="2800" b="1" i="1" baseline="-25000" dirty="0">
                <a:solidFill>
                  <a:srgbClr val="0070C0"/>
                </a:solidFill>
              </a:rPr>
              <a:t>i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</a:rPr>
              <a:t>w</a:t>
            </a:r>
            <a:r>
              <a:rPr lang="en-US" sz="2800" b="1" i="1" baseline="-25000" dirty="0" err="1">
                <a:solidFill>
                  <a:srgbClr val="0070C0"/>
                </a:solidFill>
              </a:rPr>
              <a:t>i</a:t>
            </a:r>
            <a:r>
              <a:rPr lang="en-US" sz="2800" b="1" dirty="0" smtClean="0">
                <a:solidFill>
                  <a:srgbClr val="0070C0"/>
                </a:solidFill>
              </a:rPr>
              <a:t>)</a:t>
            </a:r>
            <a:r>
              <a:rPr lang="en-US" sz="2800" dirty="0" smtClean="0"/>
              <a:t>. </a:t>
            </a: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152400" y="4800602"/>
            <a:ext cx="2971800" cy="914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i="1" dirty="0" smtClean="0"/>
              <a:t>* </a:t>
            </a:r>
            <a:r>
              <a:rPr lang="en-US" sz="2000" b="1" i="1" dirty="0" smtClean="0">
                <a:solidFill>
                  <a:srgbClr val="00B050"/>
                </a:solidFill>
              </a:rPr>
              <a:t>(frequency/wave-width)</a:t>
            </a:r>
            <a:r>
              <a:rPr lang="en-US" sz="2000" i="1" dirty="0" smtClean="0"/>
              <a:t> is optimal solution</a:t>
            </a:r>
          </a:p>
          <a:p>
            <a:endParaRPr lang="en-US" dirty="0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218364" y="2086896"/>
            <a:ext cx="6411036" cy="914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en-US" sz="2800" i="1" dirty="0" smtClean="0"/>
              <a:t>Comparing “</a:t>
            </a:r>
            <a:r>
              <a:rPr lang="en-US" sz="2800" b="1" i="1" dirty="0" smtClean="0"/>
              <a:t>job hits</a:t>
            </a:r>
            <a:r>
              <a:rPr lang="en-US" sz="2800" i="1" dirty="0" smtClean="0"/>
              <a:t>” </a:t>
            </a:r>
            <a:r>
              <a:rPr lang="en-US" sz="2800" dirty="0" smtClean="0"/>
              <a:t>(</a:t>
            </a:r>
            <a:r>
              <a:rPr lang="en-US" sz="2800" dirty="0" err="1"/>
              <a:t>Σ</a:t>
            </a:r>
            <a:r>
              <a:rPr lang="en-US" sz="2800" i="1" baseline="-25000" dirty="0" err="1"/>
              <a:t>i</a:t>
            </a:r>
            <a:r>
              <a:rPr lang="en-US" sz="2800" dirty="0"/>
              <a:t> </a:t>
            </a:r>
            <a:r>
              <a:rPr lang="en-US" sz="2800" i="1" dirty="0"/>
              <a:t>f</a:t>
            </a:r>
            <a:r>
              <a:rPr lang="en-US" sz="2800" i="1" baseline="-25000" dirty="0"/>
              <a:t>i</a:t>
            </a:r>
            <a:r>
              <a:rPr lang="en-US" sz="1000" i="1" baseline="-25000" dirty="0"/>
              <a:t> </a:t>
            </a:r>
            <a:r>
              <a:rPr lang="en-US" sz="2800" i="1" dirty="0" smtClean="0"/>
              <a:t>x</a:t>
            </a:r>
            <a:r>
              <a:rPr lang="en-US" sz="2800" i="1" baseline="-25000" dirty="0" smtClean="0"/>
              <a:t>i</a:t>
            </a:r>
            <a:r>
              <a:rPr lang="en-US" sz="2800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581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" grpId="0" build="p"/>
      <p:bldP spid="4" grpId="0" animBg="1"/>
      <p:bldP spid="7" grpId="0"/>
      <p:bldP spid="11" grpId="0" animBg="1"/>
      <p:bldP spid="14" grpId="0"/>
      <p:bldP spid="15" grpId="0" animBg="1"/>
      <p:bldP spid="16" grpId="0"/>
      <p:bldP spid="17" grpId="0"/>
      <p:bldP spid="20" grpId="0"/>
      <p:bldP spid="22" grpId="0" build="p"/>
      <p:bldP spid="24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 txBox="1">
            <a:spLocks/>
          </p:cNvSpPr>
          <p:nvPr/>
        </p:nvSpPr>
        <p:spPr>
          <a:xfrm>
            <a:off x="765229" y="1819496"/>
            <a:ext cx="7388172" cy="1605039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800" b="1" u="sng" dirty="0" smtClean="0"/>
              <a:t>Theorem</a:t>
            </a:r>
            <a:r>
              <a:rPr lang="en-US" sz="2800" u="sng" dirty="0" smtClean="0"/>
              <a:t>: 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00B050"/>
                </a:solidFill>
              </a:rPr>
              <a:t>LIFE + </a:t>
            </a:r>
            <a:r>
              <a:rPr lang="en-US" sz="2800" b="1" dirty="0">
                <a:solidFill>
                  <a:srgbClr val="00B050"/>
                </a:solidFill>
              </a:rPr>
              <a:t>O</a:t>
            </a:r>
            <a:r>
              <a:rPr lang="en-US" sz="2800" b="1" dirty="0" smtClean="0">
                <a:solidFill>
                  <a:srgbClr val="00B050"/>
                </a:solidFill>
              </a:rPr>
              <a:t>ptional Eviction </a:t>
            </a:r>
            <a:r>
              <a:rPr lang="en-US" sz="2800" dirty="0" smtClean="0"/>
              <a:t>is (1-1/</a:t>
            </a:r>
            <a:r>
              <a:rPr lang="en-US" sz="2800" i="1" dirty="0" smtClean="0"/>
              <a:t>K</a:t>
            </a:r>
            <a:r>
              <a:rPr lang="en-US" sz="2800" dirty="0" smtClean="0"/>
              <a:t>) optimal, where </a:t>
            </a:r>
            <a:r>
              <a:rPr lang="en-US" sz="2800" i="1" dirty="0" smtClean="0"/>
              <a:t>K</a:t>
            </a:r>
            <a:r>
              <a:rPr lang="en-US" sz="2800" dirty="0" smtClean="0"/>
              <a:t> = </a:t>
            </a:r>
            <a:r>
              <a:rPr lang="en-US" sz="2800" i="1" dirty="0"/>
              <a:t>C</a:t>
            </a:r>
            <a:r>
              <a:rPr lang="en-US" sz="2800" dirty="0" smtClean="0"/>
              <a:t>/(</a:t>
            </a:r>
            <a:r>
              <a:rPr lang="en-US" sz="2800" dirty="0"/>
              <a:t>max</a:t>
            </a:r>
            <a:r>
              <a:rPr lang="en-US" sz="2800" i="1" baseline="-25000" dirty="0"/>
              <a:t>i</a:t>
            </a:r>
            <a:r>
              <a:rPr lang="en-US" sz="2800" dirty="0"/>
              <a:t> </a:t>
            </a:r>
            <a:r>
              <a:rPr lang="en-US" sz="2800" i="1" dirty="0" err="1"/>
              <a:t>w</a:t>
            </a:r>
            <a:r>
              <a:rPr lang="en-US" sz="2800" i="1" baseline="-25000" dirty="0" err="1"/>
              <a:t>i</a:t>
            </a:r>
            <a:r>
              <a:rPr lang="en-US" sz="2800" dirty="0" smtClean="0"/>
              <a:t>).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3796605"/>
            <a:ext cx="7924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b="1" dirty="0" smtClean="0">
                <a:solidFill>
                  <a:srgbClr val="00B050"/>
                </a:solidFill>
              </a:rPr>
              <a:t>Optional eviction </a:t>
            </a:r>
            <a:r>
              <a:rPr lang="en-US" sz="2800" dirty="0" smtClean="0"/>
              <a:t>= can evict input of </a:t>
            </a:r>
            <a:r>
              <a:rPr lang="en-US" sz="2800" i="1" dirty="0" smtClean="0"/>
              <a:t>incoming</a:t>
            </a:r>
            <a:r>
              <a:rPr lang="en-US" sz="2800" dirty="0" smtClean="0"/>
              <a:t> job</a:t>
            </a:r>
          </a:p>
          <a:p>
            <a:pPr marL="285750" indent="-285750">
              <a:buFont typeface="Arial"/>
              <a:buChar char="•"/>
            </a:pPr>
            <a:endParaRPr lang="en-US" sz="2800" dirty="0" smtClean="0"/>
          </a:p>
          <a:p>
            <a:pPr marL="285750" indent="-285750">
              <a:buFont typeface="Arial"/>
              <a:buChar char="•"/>
            </a:pPr>
            <a:r>
              <a:rPr lang="en-US" sz="2800" i="1" dirty="0" smtClean="0"/>
              <a:t>(unlike traditional caches)</a:t>
            </a:r>
            <a:endParaRPr lang="en-US" sz="2800" i="1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LIFE + Optional Eviction</a:t>
            </a: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9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LIFE + Optional Eviction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199" y="1055865"/>
            <a:ext cx="7815739" cy="3830034"/>
          </a:xfrm>
        </p:spPr>
        <p:txBody>
          <a:bodyPr>
            <a:normAutofit/>
          </a:bodyPr>
          <a:lstStyle/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894244"/>
              </p:ext>
            </p:extLst>
          </p:nvPr>
        </p:nvGraphicFramePr>
        <p:xfrm>
          <a:off x="533400" y="1371600"/>
          <a:ext cx="8153400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Replacement</a:t>
                      </a:r>
                      <a:r>
                        <a:rPr lang="en-US" sz="2800" baseline="0" dirty="0" smtClean="0"/>
                        <a:t> Policy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Reduction in average</a:t>
                      </a:r>
                      <a:r>
                        <a:rPr lang="en-US" sz="2800" baseline="0" dirty="0" smtClean="0"/>
                        <a:t> completion time (%)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LIFE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53%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LIFE + Optional Eviction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B050"/>
                          </a:solidFill>
                        </a:rPr>
                        <a:t>61%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Optimal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63%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677252" y="4038600"/>
            <a:ext cx="8094295" cy="16002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Most </a:t>
            </a:r>
            <a:r>
              <a:rPr lang="en-US" sz="2800" dirty="0"/>
              <a:t>jobs are </a:t>
            </a:r>
            <a:r>
              <a:rPr lang="en-US" sz="2800" dirty="0" smtClean="0"/>
              <a:t>small</a:t>
            </a:r>
            <a:r>
              <a:rPr lang="en-US" sz="2800" dirty="0" smtClean="0">
                <a:solidFill>
                  <a:srgbClr val="4F81BD"/>
                </a:solidFill>
              </a:rPr>
              <a:t> </a:t>
            </a:r>
            <a:r>
              <a:rPr lang="en-US" sz="2800" dirty="0" smtClean="0"/>
              <a:t>(</a:t>
            </a:r>
            <a:r>
              <a:rPr lang="en-US" sz="2800" b="1" dirty="0" smtClean="0">
                <a:solidFill>
                  <a:srgbClr val="0070C0"/>
                </a:solidFill>
              </a:rPr>
              <a:t>heavy-tailed </a:t>
            </a:r>
            <a:r>
              <a:rPr lang="en-US" sz="2800" dirty="0" smtClean="0"/>
              <a:t>distribution)</a:t>
            </a:r>
          </a:p>
          <a:p>
            <a:pPr lvl="1"/>
            <a:r>
              <a:rPr lang="en-US" sz="2400" i="1" dirty="0" smtClean="0"/>
              <a:t>K</a:t>
            </a:r>
            <a:r>
              <a:rPr lang="en-US" sz="2400" dirty="0" smtClean="0"/>
              <a:t>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smtClean="0">
                <a:sym typeface="Wingdings" pitchFamily="2" charset="2"/>
              </a:rPr>
              <a:t>∞ and (1-1/</a:t>
            </a:r>
            <a:r>
              <a:rPr lang="en-US" sz="2400" i="1" dirty="0" smtClean="0">
                <a:sym typeface="Wingdings" pitchFamily="2" charset="2"/>
              </a:rPr>
              <a:t>K</a:t>
            </a:r>
            <a:r>
              <a:rPr lang="en-US" sz="2400" dirty="0" smtClean="0">
                <a:sym typeface="Wingdings" pitchFamily="2" charset="2"/>
              </a:rPr>
              <a:t>)  1; </a:t>
            </a:r>
          </a:p>
          <a:p>
            <a:pPr lvl="1"/>
            <a:r>
              <a:rPr lang="en-US" sz="2400" b="1" dirty="0" smtClean="0">
                <a:solidFill>
                  <a:srgbClr val="00B050"/>
                </a:solidFill>
                <a:sym typeface="Wingdings" pitchFamily="2" charset="2"/>
              </a:rPr>
              <a:t>LIFE </a:t>
            </a:r>
            <a:r>
              <a:rPr lang="en-US" sz="2400" b="1" dirty="0">
                <a:solidFill>
                  <a:srgbClr val="00B050"/>
                </a:solidFill>
                <a:sym typeface="Wingdings" pitchFamily="2" charset="2"/>
              </a:rPr>
              <a:t>+ Optional Eviction</a:t>
            </a:r>
            <a:r>
              <a:rPr lang="en-US" sz="2400" dirty="0">
                <a:sym typeface="Wingdings" pitchFamily="2" charset="2"/>
              </a:rPr>
              <a:t>  </a:t>
            </a:r>
            <a:r>
              <a:rPr lang="en-US" sz="2400" dirty="0" smtClean="0">
                <a:sym typeface="Wingdings" pitchFamily="2" charset="2"/>
              </a:rPr>
              <a:t>Optimal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04800" y="5608320"/>
            <a:ext cx="8458199" cy="9144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</a:rPr>
              <a:t>Optional Eviction: Practical improvement to LIFE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578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6800"/>
          </a:xfrm>
        </p:spPr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All-or-nothing</a:t>
            </a:r>
            <a:r>
              <a:rPr lang="en-US" dirty="0" smtClean="0"/>
              <a:t> property for parallel jobs</a:t>
            </a:r>
          </a:p>
          <a:p>
            <a:pPr lvl="1"/>
            <a:r>
              <a:rPr lang="en-US" dirty="0" smtClean="0"/>
              <a:t>Cache at granularity of </a:t>
            </a:r>
            <a:r>
              <a:rPr lang="en-US" b="1" dirty="0" smtClean="0">
                <a:solidFill>
                  <a:srgbClr val="00B050"/>
                </a:solidFill>
              </a:rPr>
              <a:t>wave-widths</a:t>
            </a:r>
          </a:p>
          <a:p>
            <a:endParaRPr lang="en-US" dirty="0"/>
          </a:p>
          <a:p>
            <a:r>
              <a:rPr lang="en-US" b="1" dirty="0" smtClean="0">
                <a:solidFill>
                  <a:srgbClr val="00B050"/>
                </a:solidFill>
              </a:rPr>
              <a:t>PACMan: Coordinated</a:t>
            </a:r>
            <a:r>
              <a:rPr lang="en-US" dirty="0" smtClean="0"/>
              <a:t> in-memory caching system</a:t>
            </a:r>
          </a:p>
          <a:p>
            <a:endParaRPr lang="en-US" dirty="0" smtClean="0"/>
          </a:p>
          <a:p>
            <a:r>
              <a:rPr lang="en-US" dirty="0" smtClean="0"/>
              <a:t>Cache replacement policies for completion time (</a:t>
            </a:r>
            <a:r>
              <a:rPr lang="en-US" b="1" dirty="0" smtClean="0">
                <a:solidFill>
                  <a:srgbClr val="00B050"/>
                </a:solidFill>
              </a:rPr>
              <a:t>LIFE</a:t>
            </a:r>
            <a:r>
              <a:rPr lang="en-US" dirty="0" smtClean="0"/>
              <a:t>) and utilization (</a:t>
            </a:r>
            <a:r>
              <a:rPr lang="en-US" b="1" dirty="0" smtClean="0">
                <a:solidFill>
                  <a:srgbClr val="00B050"/>
                </a:solidFill>
              </a:rPr>
              <a:t>LFU-F</a:t>
            </a:r>
            <a:r>
              <a:rPr lang="en-US" dirty="0" smtClean="0"/>
              <a:t>); </a:t>
            </a:r>
            <a:r>
              <a:rPr lang="en-US" i="1" dirty="0" smtClean="0"/>
              <a:t>not hit-ratio</a:t>
            </a:r>
          </a:p>
          <a:p>
            <a:endParaRPr lang="en-US" dirty="0"/>
          </a:p>
          <a:p>
            <a:r>
              <a:rPr lang="en-US" b="1" dirty="0" smtClean="0">
                <a:solidFill>
                  <a:srgbClr val="00B050"/>
                </a:solidFill>
                <a:sym typeface="Wingdings" pitchFamily="2" charset="2"/>
              </a:rPr>
              <a:t>Optimality</a:t>
            </a:r>
            <a:r>
              <a:rPr lang="en-US" dirty="0" smtClean="0">
                <a:sym typeface="Wingdings" pitchFamily="2" charset="2"/>
              </a:rPr>
              <a:t> analysis; close approximation</a:t>
            </a:r>
            <a:endParaRPr lang="en-US" b="1" dirty="0" smtClean="0">
              <a:solidFill>
                <a:srgbClr val="00B050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PA</a:t>
            </a:r>
            <a:r>
              <a:rPr lang="en-US" dirty="0" smtClean="0"/>
              <a:t>   </a:t>
            </a:r>
            <a:r>
              <a:rPr lang="en-US" b="1" dirty="0" smtClean="0">
                <a:solidFill>
                  <a:srgbClr val="C00000"/>
                </a:solidFill>
              </a:rPr>
              <a:t>Man</a:t>
            </a:r>
            <a:r>
              <a:rPr lang="en-US" dirty="0" smtClean="0"/>
              <a:t> Highlights</a:t>
            </a:r>
            <a:endParaRPr lang="en-US" dirty="0"/>
          </a:p>
        </p:txBody>
      </p:sp>
      <p:sp>
        <p:nvSpPr>
          <p:cNvPr id="5" name="Pie 4"/>
          <p:cNvSpPr/>
          <p:nvPr/>
        </p:nvSpPr>
        <p:spPr>
          <a:xfrm>
            <a:off x="2946222" y="644629"/>
            <a:ext cx="420226" cy="400399"/>
          </a:xfrm>
          <a:prstGeom prst="pie">
            <a:avLst>
              <a:gd name="adj1" fmla="val 2391670"/>
              <a:gd name="adj2" fmla="val 18898167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79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Straggler Mitigation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610600" cy="4876800"/>
          </a:xfrm>
        </p:spPr>
        <p:txBody>
          <a:bodyPr>
            <a:normAutofit/>
          </a:bodyPr>
          <a:lstStyle/>
          <a:p>
            <a:r>
              <a:rPr lang="en-US" dirty="0"/>
              <a:t>Stragglers: </a:t>
            </a:r>
            <a:r>
              <a:rPr lang="en-US" i="1" dirty="0"/>
              <a:t>slow</a:t>
            </a:r>
            <a:r>
              <a:rPr lang="en-US" dirty="0"/>
              <a:t> tasks that delay job completion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All-or-Nothing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job as slow as the slowest task</a:t>
            </a:r>
          </a:p>
          <a:p>
            <a:r>
              <a:rPr lang="en-US" b="1" u="sng" dirty="0" smtClean="0">
                <a:sym typeface="Wingdings" pitchFamily="2" charset="2"/>
              </a:rPr>
              <a:t>Mantri</a:t>
            </a:r>
            <a:r>
              <a:rPr lang="en-US" dirty="0" smtClean="0">
                <a:sym typeface="Wingdings" pitchFamily="2" charset="2"/>
              </a:rPr>
              <a:t> (for </a:t>
            </a:r>
            <a:r>
              <a:rPr lang="en-US" i="1" dirty="0" smtClean="0">
                <a:sym typeface="Wingdings" pitchFamily="2" charset="2"/>
              </a:rPr>
              <a:t>large production</a:t>
            </a:r>
            <a:r>
              <a:rPr lang="en-US" dirty="0" smtClean="0">
                <a:sym typeface="Wingdings" pitchFamily="2" charset="2"/>
              </a:rPr>
              <a:t> jobs)</a:t>
            </a:r>
            <a:endParaRPr lang="en-US" u="sng" dirty="0" smtClean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First work to present insights from </a:t>
            </a:r>
            <a:r>
              <a:rPr lang="en-US" i="1" dirty="0" smtClean="0">
                <a:sym typeface="Wingdings" pitchFamily="2" charset="2"/>
              </a:rPr>
              <a:t>the wild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Cause-aware solution; </a:t>
            </a:r>
            <a:r>
              <a:rPr lang="en-US" b="1" dirty="0" smtClean="0">
                <a:solidFill>
                  <a:srgbClr val="0070C0"/>
                </a:solidFill>
                <a:sym typeface="Wingdings" pitchFamily="2" charset="2"/>
              </a:rPr>
              <a:t>in deployment at Bing</a:t>
            </a:r>
            <a:endParaRPr lang="en-US" b="1" dirty="0">
              <a:solidFill>
                <a:srgbClr val="0070C0"/>
              </a:solidFill>
              <a:sym typeface="Wingdings" pitchFamily="2" charset="2"/>
            </a:endParaRPr>
          </a:p>
          <a:p>
            <a:r>
              <a:rPr lang="en-US" b="1" u="sng" dirty="0" smtClean="0">
                <a:sym typeface="Wingdings" pitchFamily="2" charset="2"/>
              </a:rPr>
              <a:t>Dolly</a:t>
            </a:r>
            <a:r>
              <a:rPr lang="en-US" dirty="0" smtClean="0">
                <a:sym typeface="Wingdings" pitchFamily="2" charset="2"/>
              </a:rPr>
              <a:t> (for </a:t>
            </a:r>
            <a:r>
              <a:rPr lang="en-US" i="1" dirty="0" smtClean="0">
                <a:sym typeface="Wingdings" pitchFamily="2" charset="2"/>
              </a:rPr>
              <a:t>small interactive</a:t>
            </a:r>
            <a:r>
              <a:rPr lang="en-US" dirty="0" smtClean="0">
                <a:sym typeface="Wingdings" pitchFamily="2" charset="2"/>
              </a:rPr>
              <a:t> jobs)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  <a:sym typeface="Wingdings" pitchFamily="2" charset="2"/>
              </a:rPr>
              <a:t>Clone</a:t>
            </a:r>
            <a:r>
              <a:rPr lang="en-US" dirty="0" smtClean="0">
                <a:sym typeface="Wingdings" pitchFamily="2" charset="2"/>
              </a:rPr>
              <a:t> jobs </a:t>
            </a:r>
            <a:r>
              <a:rPr lang="en-US" i="1" dirty="0" smtClean="0">
                <a:sym typeface="Wingdings" pitchFamily="2" charset="2"/>
              </a:rPr>
              <a:t>upfront</a:t>
            </a:r>
            <a:r>
              <a:rPr lang="en-US" dirty="0" smtClean="0">
                <a:sym typeface="Wingdings" pitchFamily="2" charset="2"/>
              </a:rPr>
              <a:t>; pick first to finish</a:t>
            </a:r>
            <a:endParaRPr lang="en-US" i="1" dirty="0" smtClean="0">
              <a:sym typeface="Wingdings" pitchFamily="2" charset="2"/>
            </a:endParaRPr>
          </a:p>
          <a:p>
            <a:pPr lvl="1"/>
            <a:r>
              <a:rPr lang="en-US" b="1" dirty="0" smtClean="0">
                <a:solidFill>
                  <a:srgbClr val="0070C0"/>
                </a:solidFill>
                <a:sym typeface="Wingdings" pitchFamily="2" charset="2"/>
              </a:rPr>
              <a:t>Heavy-tailed</a:t>
            </a:r>
            <a:r>
              <a:rPr lang="en-US" dirty="0" smtClean="0">
                <a:sym typeface="Wingdings" pitchFamily="2" charset="2"/>
              </a:rPr>
              <a:t> job sizes  mitigate nearly all stragglers with </a:t>
            </a:r>
            <a:r>
              <a:rPr lang="en-US" b="1" dirty="0" smtClean="0">
                <a:solidFill>
                  <a:srgbClr val="00B050"/>
                </a:solidFill>
                <a:sym typeface="Wingdings" pitchFamily="2" charset="2"/>
              </a:rPr>
              <a:t>just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b="1" dirty="0" smtClean="0">
                <a:solidFill>
                  <a:srgbClr val="00B050"/>
                </a:solidFill>
                <a:sym typeface="Wingdings" pitchFamily="2" charset="2"/>
              </a:rPr>
              <a:t>3%</a:t>
            </a:r>
            <a:r>
              <a:rPr lang="en-US" dirty="0" smtClean="0">
                <a:sym typeface="Wingdings" pitchFamily="2" charset="2"/>
              </a:rPr>
              <a:t> extra resources</a:t>
            </a:r>
          </a:p>
          <a:p>
            <a:pPr lvl="1"/>
            <a:endParaRPr lang="en-US" dirty="0" smtClean="0">
              <a:sym typeface="Wingdings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52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Promise of Big Data Analytics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371600"/>
            <a:ext cx="8382000" cy="52578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800" b="1" i="1" dirty="0" smtClean="0">
                <a:solidFill>
                  <a:srgbClr val="00B050"/>
                </a:solidFill>
              </a:rPr>
              <a:t>Efficient</a:t>
            </a:r>
            <a:r>
              <a:rPr lang="en-US" sz="2800" i="1" dirty="0" smtClean="0">
                <a:solidFill>
                  <a:srgbClr val="00B050"/>
                </a:solidFill>
              </a:rPr>
              <a:t> </a:t>
            </a:r>
            <a:r>
              <a:rPr lang="en-US" sz="2800" i="1" dirty="0">
                <a:solidFill>
                  <a:prstClr val="black"/>
                </a:solidFill>
              </a:rPr>
              <a:t>and </a:t>
            </a:r>
            <a:r>
              <a:rPr lang="en-US" sz="2800" b="1" i="1" dirty="0">
                <a:solidFill>
                  <a:srgbClr val="0070C0"/>
                </a:solidFill>
              </a:rPr>
              <a:t>fault-tolerant</a:t>
            </a:r>
            <a:r>
              <a:rPr lang="en-US" sz="2800" i="1" dirty="0">
                <a:solidFill>
                  <a:prstClr val="black"/>
                </a:solidFill>
              </a:rPr>
              <a:t> execution of parallel jobs</a:t>
            </a:r>
          </a:p>
          <a:p>
            <a:endParaRPr lang="en-US" sz="2000" dirty="0" smtClean="0"/>
          </a:p>
          <a:p>
            <a:pPr>
              <a:buClr>
                <a:srgbClr val="00B050"/>
              </a:buClr>
              <a:buSzPct val="150000"/>
            </a:pPr>
            <a:r>
              <a:rPr lang="en-US" sz="2000" dirty="0" smtClean="0"/>
              <a:t>“</a:t>
            </a:r>
            <a:r>
              <a:rPr lang="en-US" sz="2000" i="1" dirty="0" smtClean="0"/>
              <a:t>PACMan</a:t>
            </a:r>
            <a:r>
              <a:rPr lang="en-US" sz="2000" i="1" dirty="0"/>
              <a:t>: Coordinated Memory Caching for Parallel </a:t>
            </a:r>
            <a:r>
              <a:rPr lang="en-US" sz="2000" i="1" dirty="0" smtClean="0"/>
              <a:t>Jobs</a:t>
            </a:r>
            <a:r>
              <a:rPr lang="en-US" sz="2000" dirty="0" smtClean="0"/>
              <a:t>”, </a:t>
            </a:r>
            <a:r>
              <a:rPr lang="en-US" sz="2000" b="1" dirty="0" smtClean="0">
                <a:solidFill>
                  <a:srgbClr val="FF0000"/>
                </a:solidFill>
              </a:rPr>
              <a:t>NSDI’12</a:t>
            </a:r>
            <a:endParaRPr lang="en-US" sz="2000" dirty="0" smtClean="0">
              <a:solidFill>
                <a:srgbClr val="FF0000"/>
              </a:solidFill>
            </a:endParaRPr>
          </a:p>
          <a:p>
            <a:pPr>
              <a:buClr>
                <a:srgbClr val="00B050"/>
              </a:buClr>
              <a:buSzPct val="150000"/>
            </a:pPr>
            <a:r>
              <a:rPr lang="en-US" sz="2000" dirty="0"/>
              <a:t>“</a:t>
            </a:r>
            <a:r>
              <a:rPr lang="en-US" sz="2000" i="1" dirty="0"/>
              <a:t>Scarlett: Coping with Skewed Popularity Content in MapReduce Clusters</a:t>
            </a:r>
            <a:r>
              <a:rPr lang="en-US" sz="2000" dirty="0"/>
              <a:t>”, </a:t>
            </a:r>
            <a:r>
              <a:rPr lang="en-US" sz="2000" b="1" dirty="0">
                <a:solidFill>
                  <a:srgbClr val="FF0000"/>
                </a:solidFill>
              </a:rPr>
              <a:t>EuroSys’11</a:t>
            </a:r>
            <a:endParaRPr lang="en-US" sz="2000" dirty="0">
              <a:solidFill>
                <a:srgbClr val="FF0000"/>
              </a:solidFill>
            </a:endParaRPr>
          </a:p>
          <a:p>
            <a:pPr>
              <a:buClr>
                <a:srgbClr val="00B050"/>
              </a:buClr>
              <a:buSzPct val="150000"/>
            </a:pPr>
            <a:r>
              <a:rPr lang="en-US" sz="2000" dirty="0" smtClean="0"/>
              <a:t>“</a:t>
            </a:r>
            <a:r>
              <a:rPr lang="en-US" sz="2000" i="1" dirty="0"/>
              <a:t>True Elasticity in Multi-Tenant Data-Intensive Compute Clusters</a:t>
            </a:r>
            <a:r>
              <a:rPr lang="en-US" sz="2000" dirty="0"/>
              <a:t>”, </a:t>
            </a:r>
            <a:r>
              <a:rPr lang="en-US" sz="2000" b="1" dirty="0" smtClean="0">
                <a:solidFill>
                  <a:srgbClr val="FF0000"/>
                </a:solidFill>
              </a:rPr>
              <a:t>SoCC’12</a:t>
            </a:r>
            <a:endParaRPr lang="en-US" sz="2000" i="1" dirty="0">
              <a:solidFill>
                <a:srgbClr val="FF0000"/>
              </a:solidFill>
            </a:endParaRPr>
          </a:p>
          <a:p>
            <a:pPr>
              <a:buClr>
                <a:srgbClr val="00B050"/>
              </a:buClr>
              <a:buSzPct val="150000"/>
            </a:pPr>
            <a:r>
              <a:rPr lang="en-US" sz="2000" dirty="0" smtClean="0"/>
              <a:t>“</a:t>
            </a:r>
            <a:r>
              <a:rPr lang="en-US" sz="2000" i="1" dirty="0"/>
              <a:t>Disk-Locality in Datacenter Computing Considered </a:t>
            </a:r>
            <a:r>
              <a:rPr lang="en-US" sz="2000" i="1" dirty="0" smtClean="0"/>
              <a:t>Irrelevant</a:t>
            </a:r>
            <a:r>
              <a:rPr lang="en-US" sz="2000" dirty="0" smtClean="0"/>
              <a:t>”, </a:t>
            </a:r>
            <a:r>
              <a:rPr lang="en-US" sz="2000" b="1" dirty="0" smtClean="0">
                <a:solidFill>
                  <a:srgbClr val="FF0000"/>
                </a:solidFill>
              </a:rPr>
              <a:t>HotOS’11</a:t>
            </a:r>
            <a:endParaRPr lang="en-US" sz="2000" dirty="0" smtClean="0">
              <a:solidFill>
                <a:srgbClr val="FF0000"/>
              </a:solidFill>
            </a:endParaRPr>
          </a:p>
          <a:p>
            <a:endParaRPr lang="en-US" sz="2000" dirty="0" smtClean="0"/>
          </a:p>
          <a:p>
            <a:endParaRPr lang="en-US" sz="2000" dirty="0" smtClean="0"/>
          </a:p>
          <a:p>
            <a:pPr>
              <a:buClr>
                <a:srgbClr val="0070C0"/>
              </a:buClr>
              <a:buSzPct val="150000"/>
            </a:pPr>
            <a:r>
              <a:rPr lang="en-US" sz="2000" dirty="0" smtClean="0"/>
              <a:t>“</a:t>
            </a:r>
            <a:r>
              <a:rPr lang="en-US" sz="2000" i="1" dirty="0" smtClean="0"/>
              <a:t>Reining in Outliers in MapReduce Clusters using Mantri</a:t>
            </a:r>
            <a:r>
              <a:rPr lang="en-US" sz="2000" dirty="0" smtClean="0"/>
              <a:t>”, </a:t>
            </a:r>
            <a:r>
              <a:rPr lang="en-US" sz="2000" b="1" dirty="0" smtClean="0">
                <a:solidFill>
                  <a:srgbClr val="FF0000"/>
                </a:solidFill>
              </a:rPr>
              <a:t>OSDI’10</a:t>
            </a:r>
            <a:endParaRPr lang="en-US" sz="2000" dirty="0" smtClean="0">
              <a:solidFill>
                <a:srgbClr val="FF0000"/>
              </a:solidFill>
            </a:endParaRPr>
          </a:p>
          <a:p>
            <a:pPr>
              <a:buClr>
                <a:srgbClr val="0070C0"/>
              </a:buClr>
              <a:buSzPct val="150000"/>
            </a:pPr>
            <a:r>
              <a:rPr lang="en-US" sz="2000" dirty="0"/>
              <a:t>“</a:t>
            </a:r>
            <a:r>
              <a:rPr lang="en-US" sz="2000" i="1" dirty="0"/>
              <a:t>Effective Straggler Mitigation: Attack of the Clones</a:t>
            </a:r>
            <a:r>
              <a:rPr lang="en-US" sz="2000" dirty="0"/>
              <a:t>”, </a:t>
            </a:r>
            <a:r>
              <a:rPr lang="en-US" sz="2000" b="1" dirty="0">
                <a:solidFill>
                  <a:srgbClr val="FF0000"/>
                </a:solidFill>
              </a:rPr>
              <a:t>NSDI’13</a:t>
            </a:r>
            <a:endParaRPr lang="en-US" sz="2800" dirty="0">
              <a:solidFill>
                <a:srgbClr val="FF0000"/>
              </a:solidFill>
            </a:endParaRPr>
          </a:p>
          <a:p>
            <a:pPr>
              <a:buClr>
                <a:srgbClr val="0070C0"/>
              </a:buClr>
              <a:buSzPct val="150000"/>
            </a:pPr>
            <a:r>
              <a:rPr lang="en-US" sz="2000" dirty="0" smtClean="0"/>
              <a:t>“</a:t>
            </a:r>
            <a:r>
              <a:rPr lang="en-US" sz="2000" i="1" dirty="0" smtClean="0"/>
              <a:t>Why </a:t>
            </a:r>
            <a:r>
              <a:rPr lang="en-US" sz="2000" i="1" dirty="0"/>
              <a:t>let resources idle? Aggressive Cloning of Jobs with </a:t>
            </a:r>
            <a:r>
              <a:rPr lang="en-US" sz="2000" i="1" dirty="0" smtClean="0"/>
              <a:t>Dolly</a:t>
            </a:r>
            <a:r>
              <a:rPr lang="en-US" sz="2000" dirty="0" smtClean="0"/>
              <a:t>”, </a:t>
            </a:r>
            <a:r>
              <a:rPr lang="en-US" sz="2000" b="1" dirty="0" smtClean="0">
                <a:solidFill>
                  <a:srgbClr val="FF0000"/>
                </a:solidFill>
              </a:rPr>
              <a:t>HotCloud’12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16200000">
            <a:off x="-388493" y="2633102"/>
            <a:ext cx="164831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573088" algn="l"/>
              </a:tabLst>
            </a:pPr>
            <a:r>
              <a:rPr lang="en-US" sz="2800" b="1" dirty="0" smtClean="0">
                <a:solidFill>
                  <a:srgbClr val="00B050"/>
                </a:solidFill>
              </a:rPr>
              <a:t>Caching &amp; Locality</a:t>
            </a:r>
            <a:endParaRPr lang="en-US" sz="2800" b="1" dirty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 rot="16200000">
            <a:off x="-463009" y="4842902"/>
            <a:ext cx="180071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Straggler Mitigation</a:t>
            </a:r>
            <a:endParaRPr lang="en-US" sz="2800" b="1" dirty="0"/>
          </a:p>
        </p:txBody>
      </p:sp>
      <p:sp>
        <p:nvSpPr>
          <p:cNvPr id="11" name="Rectangle 10"/>
          <p:cNvSpPr/>
          <p:nvPr/>
        </p:nvSpPr>
        <p:spPr>
          <a:xfrm>
            <a:off x="762000" y="1379561"/>
            <a:ext cx="7795146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66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494"/>
            <a:ext cx="8229600" cy="11430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9495"/>
            <a:ext cx="8686800" cy="502510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C00000"/>
                </a:solidFill>
              </a:rPr>
              <a:t>All-or-Nothing</a:t>
            </a:r>
            <a:r>
              <a:rPr lang="en-US" dirty="0" smtClean="0"/>
              <a:t> property of </a:t>
            </a:r>
            <a:r>
              <a:rPr lang="en-US" dirty="0"/>
              <a:t>p</a:t>
            </a:r>
            <a:r>
              <a:rPr lang="en-US" dirty="0" smtClean="0"/>
              <a:t>arallel </a:t>
            </a:r>
            <a:r>
              <a:rPr lang="en-US" dirty="0"/>
              <a:t>j</a:t>
            </a:r>
            <a:r>
              <a:rPr lang="en-US" dirty="0" smtClean="0"/>
              <a:t>obs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b="1" dirty="0" smtClean="0">
                <a:solidFill>
                  <a:srgbClr val="00B050"/>
                </a:solidFill>
              </a:rPr>
              <a:t>PA   Man: Coordinated Cache Management</a:t>
            </a:r>
          </a:p>
          <a:p>
            <a:pPr lvl="1"/>
            <a:r>
              <a:rPr lang="en-US" dirty="0" smtClean="0"/>
              <a:t>Provably optimal cache replacement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Straggler mitigation</a:t>
            </a:r>
          </a:p>
          <a:p>
            <a:pPr lvl="1"/>
            <a:r>
              <a:rPr lang="en-US" dirty="0" smtClean="0"/>
              <a:t>Cause-based solution for large jobs, cloning for small </a:t>
            </a:r>
            <a:r>
              <a:rPr lang="en-US" dirty="0" smtClean="0"/>
              <a:t>jobs</a:t>
            </a:r>
            <a:endParaRPr lang="en-US" dirty="0" smtClean="0"/>
          </a:p>
        </p:txBody>
      </p:sp>
      <p:sp>
        <p:nvSpPr>
          <p:cNvPr id="5" name="Pie 4"/>
          <p:cNvSpPr/>
          <p:nvPr/>
        </p:nvSpPr>
        <p:spPr>
          <a:xfrm>
            <a:off x="3167410" y="548609"/>
            <a:ext cx="413990" cy="429768"/>
          </a:xfrm>
          <a:prstGeom prst="pie">
            <a:avLst>
              <a:gd name="adj1" fmla="val 2391671"/>
              <a:gd name="adj2" fmla="val 1889816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823102"/>
            <a:ext cx="4894351" cy="1895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Pie 7"/>
          <p:cNvSpPr/>
          <p:nvPr/>
        </p:nvSpPr>
        <p:spPr>
          <a:xfrm>
            <a:off x="1334125" y="3797057"/>
            <a:ext cx="274320" cy="274320"/>
          </a:xfrm>
          <a:prstGeom prst="pie">
            <a:avLst>
              <a:gd name="adj1" fmla="val 2391671"/>
              <a:gd name="adj2" fmla="val 1889816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53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/>
          <p:cNvSpPr/>
          <p:nvPr/>
        </p:nvSpPr>
        <p:spPr>
          <a:xfrm>
            <a:off x="228600" y="3708105"/>
            <a:ext cx="990600" cy="326726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Task</a:t>
            </a:r>
            <a:r>
              <a:rPr lang="en-US" b="1" baseline="-25000" dirty="0" smtClean="0"/>
              <a:t>2</a:t>
            </a:r>
            <a:endParaRPr lang="en-US" b="1" baseline="-25000" dirty="0"/>
          </a:p>
        </p:txBody>
      </p:sp>
      <p:sp>
        <p:nvSpPr>
          <p:cNvPr id="6" name="Rectangle 5"/>
          <p:cNvSpPr/>
          <p:nvPr/>
        </p:nvSpPr>
        <p:spPr>
          <a:xfrm>
            <a:off x="228600" y="2971800"/>
            <a:ext cx="990600" cy="326726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Task</a:t>
            </a:r>
            <a:r>
              <a:rPr lang="en-US" b="1" baseline="-25000" dirty="0" smtClean="0"/>
              <a:t>1</a:t>
            </a:r>
            <a:endParaRPr lang="en-US" b="1" baseline="-25000" dirty="0"/>
          </a:p>
        </p:txBody>
      </p:sp>
      <p:sp>
        <p:nvSpPr>
          <p:cNvPr id="15" name="Cube 14"/>
          <p:cNvSpPr/>
          <p:nvPr/>
        </p:nvSpPr>
        <p:spPr>
          <a:xfrm>
            <a:off x="1828801" y="2605276"/>
            <a:ext cx="381000" cy="366524"/>
          </a:xfrm>
          <a:prstGeom prst="cub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Cube 78"/>
          <p:cNvSpPr/>
          <p:nvPr/>
        </p:nvSpPr>
        <p:spPr>
          <a:xfrm>
            <a:off x="2895600" y="2590800"/>
            <a:ext cx="381000" cy="366524"/>
          </a:xfrm>
          <a:prstGeom prst="cub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Cube 79"/>
          <p:cNvSpPr/>
          <p:nvPr/>
        </p:nvSpPr>
        <p:spPr>
          <a:xfrm>
            <a:off x="3562350" y="5151120"/>
            <a:ext cx="381000" cy="366524"/>
          </a:xfrm>
          <a:prstGeom prst="cub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6800850" y="3074204"/>
            <a:ext cx="990600" cy="32672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Task</a:t>
            </a:r>
            <a:r>
              <a:rPr lang="en-US" b="1" baseline="-25000" dirty="0" smtClean="0"/>
              <a:t>3</a:t>
            </a:r>
          </a:p>
        </p:txBody>
      </p:sp>
      <p:sp>
        <p:nvSpPr>
          <p:cNvPr id="78" name="Cube 77"/>
          <p:cNvSpPr/>
          <p:nvPr/>
        </p:nvSpPr>
        <p:spPr>
          <a:xfrm>
            <a:off x="1828800" y="2590800"/>
            <a:ext cx="381000" cy="366524"/>
          </a:xfrm>
          <a:prstGeom prst="cub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 Frameworks</a:t>
            </a:r>
            <a:endParaRPr lang="en-US" dirty="0"/>
          </a:p>
        </p:txBody>
      </p:sp>
      <p:sp>
        <p:nvSpPr>
          <p:cNvPr id="42" name="Rounded Rectangle 41"/>
          <p:cNvSpPr/>
          <p:nvPr/>
        </p:nvSpPr>
        <p:spPr>
          <a:xfrm>
            <a:off x="1600200" y="1524000"/>
            <a:ext cx="2667000" cy="1731455"/>
          </a:xfrm>
          <a:prstGeom prst="roundRect">
            <a:avLst/>
          </a:pr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Can 45"/>
          <p:cNvSpPr/>
          <p:nvPr/>
        </p:nvSpPr>
        <p:spPr>
          <a:xfrm>
            <a:off x="1721069" y="2235322"/>
            <a:ext cx="2392417" cy="888878"/>
          </a:xfrm>
          <a:prstGeom prst="can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971800" y="1704781"/>
            <a:ext cx="1181100" cy="428819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1721069" y="1704781"/>
            <a:ext cx="1181100" cy="428819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ounded Rectangle 59"/>
          <p:cNvSpPr/>
          <p:nvPr/>
        </p:nvSpPr>
        <p:spPr>
          <a:xfrm>
            <a:off x="1600200" y="4105465"/>
            <a:ext cx="2667000" cy="1731455"/>
          </a:xfrm>
          <a:prstGeom prst="roundRect">
            <a:avLst/>
          </a:pr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Can 60"/>
          <p:cNvSpPr/>
          <p:nvPr/>
        </p:nvSpPr>
        <p:spPr>
          <a:xfrm>
            <a:off x="1721069" y="4816787"/>
            <a:ext cx="2392417" cy="888878"/>
          </a:xfrm>
          <a:prstGeom prst="can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2971800" y="4286246"/>
            <a:ext cx="1181100" cy="428819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1721069" y="4286246"/>
            <a:ext cx="1181100" cy="428819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Cube 68"/>
          <p:cNvSpPr/>
          <p:nvPr/>
        </p:nvSpPr>
        <p:spPr>
          <a:xfrm>
            <a:off x="2362200" y="2590800"/>
            <a:ext cx="381000" cy="366524"/>
          </a:xfrm>
          <a:prstGeom prst="cub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Cube 69"/>
          <p:cNvSpPr/>
          <p:nvPr/>
        </p:nvSpPr>
        <p:spPr>
          <a:xfrm>
            <a:off x="2895600" y="2590800"/>
            <a:ext cx="381000" cy="366524"/>
          </a:xfrm>
          <a:prstGeom prst="cub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Cube 71"/>
          <p:cNvSpPr/>
          <p:nvPr/>
        </p:nvSpPr>
        <p:spPr>
          <a:xfrm>
            <a:off x="1866901" y="5165596"/>
            <a:ext cx="381000" cy="366524"/>
          </a:xfrm>
          <a:prstGeom prst="cub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Cube 72"/>
          <p:cNvSpPr/>
          <p:nvPr/>
        </p:nvSpPr>
        <p:spPr>
          <a:xfrm>
            <a:off x="2400300" y="5151120"/>
            <a:ext cx="381000" cy="366524"/>
          </a:xfrm>
          <a:prstGeom prst="cub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Cube 73"/>
          <p:cNvSpPr/>
          <p:nvPr/>
        </p:nvSpPr>
        <p:spPr>
          <a:xfrm>
            <a:off x="2933700" y="5151120"/>
            <a:ext cx="381000" cy="366524"/>
          </a:xfrm>
          <a:prstGeom prst="cub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Cube 80"/>
          <p:cNvSpPr/>
          <p:nvPr/>
        </p:nvSpPr>
        <p:spPr>
          <a:xfrm>
            <a:off x="3581400" y="2590800"/>
            <a:ext cx="381000" cy="366524"/>
          </a:xfrm>
          <a:prstGeom prst="cub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ounded Rectangle 82"/>
          <p:cNvSpPr/>
          <p:nvPr/>
        </p:nvSpPr>
        <p:spPr>
          <a:xfrm>
            <a:off x="5334000" y="2842377"/>
            <a:ext cx="2667000" cy="1731455"/>
          </a:xfrm>
          <a:prstGeom prst="roundRect">
            <a:avLst/>
          </a:pr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Can 83"/>
          <p:cNvSpPr/>
          <p:nvPr/>
        </p:nvSpPr>
        <p:spPr>
          <a:xfrm>
            <a:off x="5454869" y="3553699"/>
            <a:ext cx="2392417" cy="888878"/>
          </a:xfrm>
          <a:prstGeom prst="can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6705600" y="3023158"/>
            <a:ext cx="1181100" cy="428819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5454869" y="3023158"/>
            <a:ext cx="1181100" cy="428819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Cube 87"/>
          <p:cNvSpPr/>
          <p:nvPr/>
        </p:nvSpPr>
        <p:spPr>
          <a:xfrm>
            <a:off x="5562600" y="3927843"/>
            <a:ext cx="381000" cy="366524"/>
          </a:xfrm>
          <a:prstGeom prst="cub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Cube 90"/>
          <p:cNvSpPr/>
          <p:nvPr/>
        </p:nvSpPr>
        <p:spPr>
          <a:xfrm>
            <a:off x="7315200" y="3909177"/>
            <a:ext cx="381000" cy="366524"/>
          </a:xfrm>
          <a:prstGeom prst="cub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Cube 92"/>
          <p:cNvSpPr/>
          <p:nvPr/>
        </p:nvSpPr>
        <p:spPr>
          <a:xfrm>
            <a:off x="6080760" y="3946396"/>
            <a:ext cx="381000" cy="366524"/>
          </a:xfrm>
          <a:prstGeom prst="cub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Cube 93"/>
          <p:cNvSpPr/>
          <p:nvPr/>
        </p:nvSpPr>
        <p:spPr>
          <a:xfrm>
            <a:off x="6610350" y="3927843"/>
            <a:ext cx="381000" cy="366524"/>
          </a:xfrm>
          <a:prstGeom prst="cub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Cube 94"/>
          <p:cNvSpPr/>
          <p:nvPr/>
        </p:nvSpPr>
        <p:spPr>
          <a:xfrm>
            <a:off x="3566160" y="5151120"/>
            <a:ext cx="381000" cy="366524"/>
          </a:xfrm>
          <a:prstGeom prst="cub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Cube 95"/>
          <p:cNvSpPr/>
          <p:nvPr/>
        </p:nvSpPr>
        <p:spPr>
          <a:xfrm>
            <a:off x="3581400" y="2590800"/>
            <a:ext cx="381000" cy="366524"/>
          </a:xfrm>
          <a:prstGeom prst="cub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Cube 96"/>
          <p:cNvSpPr/>
          <p:nvPr/>
        </p:nvSpPr>
        <p:spPr>
          <a:xfrm>
            <a:off x="7109460" y="5410200"/>
            <a:ext cx="381000" cy="366524"/>
          </a:xfrm>
          <a:prstGeom prst="cub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581900" y="5334000"/>
            <a:ext cx="1333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Block</a:t>
            </a:r>
            <a:endParaRPr lang="en-US" sz="2400" b="1" dirty="0"/>
          </a:p>
        </p:txBody>
      </p:sp>
      <p:sp>
        <p:nvSpPr>
          <p:cNvPr id="99" name="Rectangle 98"/>
          <p:cNvSpPr/>
          <p:nvPr/>
        </p:nvSpPr>
        <p:spPr>
          <a:xfrm>
            <a:off x="6309360" y="6019800"/>
            <a:ext cx="1181100" cy="428819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TextBox 99"/>
          <p:cNvSpPr txBox="1"/>
          <p:nvPr/>
        </p:nvSpPr>
        <p:spPr>
          <a:xfrm>
            <a:off x="7581900" y="6015335"/>
            <a:ext cx="1333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Slot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010257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07407E-6 L 0.15746 4.07407E-6 C 0.22795 4.07407E-6 0.31493 -0.05 0.31493 -0.09028 L 0.31493 -0.1794 " pathEditMode="relative" rAng="0" ptsTypes="FfFF">
                                      <p:cBhvr>
                                        <p:cTn id="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47" y="-898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33333E-6 L 0.08576 -3.33333E-6 C 0.1243 -3.33333E-6 0.1717 0.02408 0.1717 0.04468 L 0.1717 0.09098 " pathEditMode="relative" rAng="0" ptsTypes="FfFF">
                                      <p:cBhvr>
                                        <p:cTn id="44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76" y="4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48148E-6 L 0.10417 -0.1287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08" y="-64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85185E-6 L -0.02083 0.25116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2" y="1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0.31458 -0.2777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29" y="-13889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85185E-6 L 0.3125 0.04004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25" y="19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6" grpId="0" animBg="1"/>
      <p:bldP spid="6" grpId="1" animBg="1"/>
      <p:bldP spid="15" grpId="0" animBg="1"/>
      <p:bldP spid="15" grpId="1" animBg="1"/>
      <p:bldP spid="15" grpId="2" animBg="1"/>
      <p:bldP spid="79" grpId="0" animBg="1"/>
      <p:bldP spid="79" grpId="1" animBg="1"/>
      <p:bldP spid="79" grpId="2" animBg="1"/>
      <p:bldP spid="79" grpId="3" animBg="1"/>
      <p:bldP spid="80" grpId="0" animBg="1"/>
      <p:bldP spid="80" grpId="1" animBg="1"/>
      <p:bldP spid="80" grpId="2" animBg="1"/>
      <p:bldP spid="92" grpId="0" animBg="1"/>
      <p:bldP spid="78" grpId="0" animBg="1"/>
      <p:bldP spid="69" grpId="0" animBg="1"/>
      <p:bldP spid="70" grpId="0" animBg="1"/>
      <p:bldP spid="72" grpId="0" animBg="1"/>
      <p:bldP spid="73" grpId="0" animBg="1"/>
      <p:bldP spid="74" grpId="0" animBg="1"/>
      <p:bldP spid="81" grpId="0" animBg="1"/>
      <p:bldP spid="88" grpId="0" animBg="1"/>
      <p:bldP spid="91" grpId="0" animBg="1"/>
      <p:bldP spid="93" grpId="0" animBg="1"/>
      <p:bldP spid="94" grpId="0" animBg="1"/>
      <p:bldP spid="95" grpId="0" animBg="1"/>
      <p:bldP spid="96" grpId="0" animBg="1"/>
      <p:bldP spid="96" grpId="1" animBg="1"/>
      <p:bldP spid="96" grpId="2" animBg="1"/>
      <p:bldP spid="97" grpId="0" animBg="1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Promise of Big Data Analytics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u="sng" dirty="0" smtClean="0"/>
              <a:t>Goal: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70C0"/>
                </a:solidFill>
              </a:rPr>
              <a:t>Efficient</a:t>
            </a:r>
            <a:r>
              <a:rPr lang="en-US" dirty="0" smtClean="0"/>
              <a:t> execution of jobs</a:t>
            </a:r>
          </a:p>
          <a:p>
            <a:pPr lvl="1"/>
            <a:r>
              <a:rPr lang="en-US" dirty="0" smtClean="0"/>
              <a:t>Completion time and utilization</a:t>
            </a:r>
          </a:p>
          <a:p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b="1" u="sng" dirty="0" smtClean="0"/>
              <a:t>Challenge: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0070C0"/>
                </a:solidFill>
              </a:rPr>
              <a:t>Scale</a:t>
            </a:r>
          </a:p>
          <a:p>
            <a:pPr lvl="1"/>
            <a:r>
              <a:rPr lang="en-US" dirty="0" smtClean="0"/>
              <a:t>Data size and parallelism</a:t>
            </a:r>
          </a:p>
          <a:p>
            <a:pPr lvl="1"/>
            <a:r>
              <a:rPr lang="en-US" dirty="0" smtClean="0"/>
              <a:t>Performance variations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i="1" dirty="0" smtClean="0">
                <a:sym typeface="Wingdings" pitchFamily="2" charset="2"/>
              </a:rPr>
              <a:t>stragglers</a:t>
            </a:r>
            <a:endParaRPr lang="en-US" i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5212082"/>
            <a:ext cx="8229600" cy="1112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b="1" i="1" dirty="0" smtClean="0">
                <a:solidFill>
                  <a:srgbClr val="0070C0"/>
                </a:solidFill>
              </a:rPr>
              <a:t>Efficient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smtClean="0"/>
              <a:t>and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b="1" i="1" dirty="0" smtClean="0">
                <a:solidFill>
                  <a:srgbClr val="0070C0"/>
                </a:solidFill>
              </a:rPr>
              <a:t>fault-tolerant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smtClean="0"/>
              <a:t>execution of parallel jobs on large clusters</a:t>
            </a:r>
            <a:endParaRPr lang="en-US" b="1" dirty="0" smtClean="0">
              <a:solidFill>
                <a:srgbClr val="0070C0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b="1" dirty="0" smtClean="0">
              <a:solidFill>
                <a:srgbClr val="0070C0"/>
              </a:solidFill>
              <a:sym typeface="Wingdings" pitchFamily="2" charset="2"/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5212082"/>
            <a:ext cx="8610600" cy="11125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734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 intensive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b="1" dirty="0" smtClean="0">
                <a:solidFill>
                  <a:srgbClr val="0070C0"/>
                </a:solidFill>
                <a:sym typeface="Wingdings" pitchFamily="2" charset="2"/>
              </a:rPr>
              <a:t>Memory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Tasks are IO intensive</a:t>
            </a:r>
          </a:p>
          <a:p>
            <a:endParaRPr lang="en-US" dirty="0"/>
          </a:p>
          <a:p>
            <a:r>
              <a:rPr lang="en-US" dirty="0" smtClean="0"/>
              <a:t>Task completes faster if its input is read off memory instead of disk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Memory local </a:t>
            </a:r>
            <a:r>
              <a:rPr lang="en-US" dirty="0" smtClean="0"/>
              <a:t>task</a:t>
            </a:r>
          </a:p>
          <a:p>
            <a:pPr lvl="1"/>
            <a:endParaRPr lang="en-US" dirty="0"/>
          </a:p>
          <a:p>
            <a:r>
              <a:rPr lang="en-US" dirty="0">
                <a:ea typeface="Verdana" pitchFamily="34" charset="0"/>
                <a:cs typeface="Verdana" pitchFamily="34" charset="0"/>
              </a:rPr>
              <a:t>Falling memory </a:t>
            </a:r>
            <a:r>
              <a:rPr lang="en-US" dirty="0" smtClean="0">
                <a:ea typeface="Verdana" pitchFamily="34" charset="0"/>
                <a:cs typeface="Verdana" pitchFamily="34" charset="0"/>
              </a:rPr>
              <a:t>prices</a:t>
            </a:r>
          </a:p>
          <a:p>
            <a:pPr marL="742950" lvl="2" indent="-342900"/>
            <a:r>
              <a:rPr lang="en-US" sz="2800" dirty="0">
                <a:ea typeface="Verdana" pitchFamily="34" charset="0"/>
                <a:cs typeface="Verdana" pitchFamily="34" charset="0"/>
              </a:rPr>
              <a:t>64GB/machine at FB in Aug 2011, </a:t>
            </a:r>
            <a:r>
              <a:rPr lang="en-US" sz="2800" dirty="0" smtClean="0">
                <a:ea typeface="Verdana" pitchFamily="34" charset="0"/>
                <a:cs typeface="Verdana" pitchFamily="34" charset="0"/>
              </a:rPr>
              <a:t>256GB/machine </a:t>
            </a:r>
            <a:r>
              <a:rPr lang="en-US" sz="2800" dirty="0">
                <a:ea typeface="Verdana" pitchFamily="34" charset="0"/>
                <a:cs typeface="Verdana" pitchFamily="34" charset="0"/>
              </a:rPr>
              <a:t>not uncommon </a:t>
            </a:r>
            <a:r>
              <a:rPr lang="en-US" sz="2800" dirty="0" smtClean="0">
                <a:ea typeface="Verdana" pitchFamily="34" charset="0"/>
                <a:cs typeface="Verdana" pitchFamily="34" charset="0"/>
              </a:rPr>
              <a:t>now</a:t>
            </a:r>
            <a:endParaRPr lang="en-US" dirty="0"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Picture 2" descr="https://encrypted-tbn1.gstatic.com/images?q=tbn:ANd9GcRtRA_Q5nKK3H1CrF4ByAPSt5mtXJAFv8QEJ-ahgq1pLX49Tt2Q7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173104"/>
            <a:ext cx="2286000" cy="128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7780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move </a:t>
            </a:r>
            <a:r>
              <a:rPr lang="en-US" i="1" dirty="0" smtClean="0"/>
              <a:t>all</a:t>
            </a:r>
            <a:r>
              <a:rPr lang="en-US" dirty="0" smtClean="0"/>
              <a:t> data to memory?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lvl="0" indent="-514350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prstClr val="black"/>
                </a:solidFill>
              </a:rPr>
              <a:t>Proposals for making “RAM as the new disk” (e.g., </a:t>
            </a:r>
            <a:r>
              <a:rPr lang="en-US" dirty="0" err="1" smtClean="0">
                <a:solidFill>
                  <a:prstClr val="black"/>
                </a:solidFill>
              </a:rPr>
              <a:t>RAMCloud</a:t>
            </a:r>
            <a:r>
              <a:rPr lang="en-US" dirty="0" smtClean="0">
                <a:solidFill>
                  <a:prstClr val="black"/>
                </a:solidFill>
              </a:rPr>
              <a:t>)</a:t>
            </a:r>
          </a:p>
          <a:p>
            <a:pPr marL="596646" lvl="0" indent="-514350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 smtClean="0">
              <a:solidFill>
                <a:prstClr val="black"/>
              </a:solidFill>
            </a:endParaRPr>
          </a:p>
          <a:p>
            <a:pPr marL="596646" lvl="0" indent="-514350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prstClr val="black"/>
                </a:solidFill>
              </a:rPr>
              <a:t>Huge </a:t>
            </a:r>
            <a:r>
              <a:rPr lang="en-US" dirty="0">
                <a:solidFill>
                  <a:prstClr val="black"/>
                </a:solidFill>
              </a:rPr>
              <a:t>discrepancy between storage and memory </a:t>
            </a:r>
            <a:r>
              <a:rPr lang="en-US" dirty="0" smtClean="0">
                <a:solidFill>
                  <a:prstClr val="black"/>
                </a:solidFill>
              </a:rPr>
              <a:t>capacities</a:t>
            </a:r>
          </a:p>
          <a:p>
            <a:pPr marL="996696" lvl="1" indent="-514350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b="1" dirty="0">
                <a:solidFill>
                  <a:srgbClr val="FF0000"/>
                </a:solidFill>
                <a:ea typeface="Verdana" pitchFamily="34" charset="0"/>
                <a:cs typeface="Verdana" pitchFamily="34" charset="0"/>
              </a:rPr>
              <a:t>2</a:t>
            </a:r>
            <a:r>
              <a:rPr lang="en-US" b="1" dirty="0" smtClean="0">
                <a:solidFill>
                  <a:srgbClr val="FF0000"/>
                </a:solidFill>
                <a:ea typeface="Verdana" pitchFamily="34" charset="0"/>
                <a:cs typeface="Verdana" pitchFamily="34" charset="0"/>
              </a:rPr>
              <a:t>00x</a:t>
            </a:r>
            <a:r>
              <a:rPr lang="en-US" dirty="0" smtClean="0">
                <a:ea typeface="Verdana" pitchFamily="34" charset="0"/>
                <a:cs typeface="Verdana" pitchFamily="34" charset="0"/>
              </a:rPr>
              <a:t> </a:t>
            </a:r>
            <a:r>
              <a:rPr lang="en-US" dirty="0">
                <a:ea typeface="Verdana" pitchFamily="34" charset="0"/>
                <a:cs typeface="Verdana" pitchFamily="34" charset="0"/>
              </a:rPr>
              <a:t>more data on disks than available memory</a:t>
            </a: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667000" y="5410200"/>
            <a:ext cx="449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Use memory as cache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514600" y="5410200"/>
            <a:ext cx="4648200" cy="646331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908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45259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  <a:sym typeface="Wingdings" pitchFamily="2" charset="2"/>
              </a:rPr>
              <a:t>Production traces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Dryad and Hadoop clusters 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Thousands of machines</a:t>
            </a:r>
            <a:endParaRPr lang="en-US" dirty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Over 1 million jobs in all, span of 6 months (2011-12)</a:t>
            </a:r>
          </a:p>
          <a:p>
            <a:pPr lvl="1"/>
            <a:endParaRPr lang="en-US" dirty="0" smtClean="0">
              <a:sym typeface="Wingdings" pitchFamily="2" charset="2"/>
            </a:endParaRPr>
          </a:p>
          <a:p>
            <a:endParaRPr lang="en-US" dirty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endParaRPr lang="en-US" b="1" dirty="0" smtClean="0">
              <a:solidFill>
                <a:srgbClr val="0070C0"/>
              </a:solidFill>
              <a:sym typeface="Wingdings" pitchFamily="2" charset="2"/>
            </a:endParaRPr>
          </a:p>
          <a:p>
            <a:endParaRPr lang="en-US" dirty="0"/>
          </a:p>
        </p:txBody>
      </p:sp>
      <p:pic>
        <p:nvPicPr>
          <p:cNvPr id="4100" name="Picture 4" descr="https://encrypted-tbn0.gstatic.com/images?q=tbn:ANd9GcTDD44FIgSu2HJeLSqGMdAbqT5N6TjluKrRbzpPZPVckUxACehsT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467" y="4126070"/>
            <a:ext cx="2286000" cy="1760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s://encrypted-tbn2.gstatic.com/images?q=tbn:ANd9GcQ9isiXVRhfOhCP2H8CQFdbJtTGrCcahdHa_2ToOH14O3kMYYEJ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886200"/>
            <a:ext cx="20574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https://encrypted-tbn3.gstatic.com/images?q=tbn:ANd9GcSzYNrNObH8cEtTnztQEDwEoIQBhOPKgCoQSs5jZd8Ow38-BhzSd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412620"/>
            <a:ext cx="3044825" cy="1004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96646" indent="-514350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 smtClean="0">
              <a:solidFill>
                <a:prstClr val="black"/>
              </a:solidFill>
              <a:latin typeface="Gill Sans MT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304800"/>
            <a:ext cx="77724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Will the inputs </a:t>
            </a:r>
            <a:r>
              <a:rPr lang="en-US" i="1" dirty="0" smtClean="0"/>
              <a:t>fit</a:t>
            </a:r>
            <a:r>
              <a:rPr lang="en-US" dirty="0" smtClean="0"/>
              <a:t> in cache?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310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35099</TotalTime>
  <Words>1953</Words>
  <Application>Microsoft Office PowerPoint</Application>
  <PresentationFormat>On-screen Show (4:3)</PresentationFormat>
  <Paragraphs>499</Paragraphs>
  <Slides>46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5" baseType="lpstr">
      <vt:lpstr>Arial</vt:lpstr>
      <vt:lpstr>Calibri</vt:lpstr>
      <vt:lpstr>georgia</vt:lpstr>
      <vt:lpstr>Gill Sans MT</vt:lpstr>
      <vt:lpstr>Trebuchet MS</vt:lpstr>
      <vt:lpstr>Verdana</vt:lpstr>
      <vt:lpstr>Wingdings</vt:lpstr>
      <vt:lpstr>Wingdings 2</vt:lpstr>
      <vt:lpstr>Office Theme</vt:lpstr>
      <vt:lpstr>Big Data Analytics with Parallel Jobs</vt:lpstr>
      <vt:lpstr>Rising philosophy of data-ism</vt:lpstr>
      <vt:lpstr>Parallelization</vt:lpstr>
      <vt:lpstr>Computation Frameworks</vt:lpstr>
      <vt:lpstr>Computation Frameworks</vt:lpstr>
      <vt:lpstr>Promise of Big Data Analytics</vt:lpstr>
      <vt:lpstr>IO intensive  Memory</vt:lpstr>
      <vt:lpstr>Can we move all data to memory?</vt:lpstr>
      <vt:lpstr>Will the inputs fit in cache?</vt:lpstr>
      <vt:lpstr>Will the inputs fit in cache?</vt:lpstr>
      <vt:lpstr>We built a memory cache…</vt:lpstr>
      <vt:lpstr>We built a memory cache…</vt:lpstr>
      <vt:lpstr>Parallel jobs require a new class of cache replacement algorithms</vt:lpstr>
      <vt:lpstr>Parallel Jobs</vt:lpstr>
      <vt:lpstr>All-or-Nothing for multi-waved jobs</vt:lpstr>
      <vt:lpstr>All-or-Nothing for multi-waved jobs</vt:lpstr>
      <vt:lpstr>All-or-Nothing for multi-waved jobs</vt:lpstr>
      <vt:lpstr>All-or-Nothing for multi-waved jobs</vt:lpstr>
      <vt:lpstr>Cache at the wave-width granularity</vt:lpstr>
      <vt:lpstr>How to evict from cache?</vt:lpstr>
      <vt:lpstr>Which file should be evicted?</vt:lpstr>
      <vt:lpstr>Reduction in Completion Time</vt:lpstr>
      <vt:lpstr>How to estimate W for a job?</vt:lpstr>
      <vt:lpstr>Improvement in Utilization</vt:lpstr>
      <vt:lpstr>Isn’t this just Least Frequently Used?</vt:lpstr>
      <vt:lpstr>Cache Eviction Policies</vt:lpstr>
      <vt:lpstr>How do we achieve the sticky policy?</vt:lpstr>
      <vt:lpstr>PA   Man: Centralized Coordination</vt:lpstr>
      <vt:lpstr>Evaluation Setup</vt:lpstr>
      <vt:lpstr>Reduction in Completion Time</vt:lpstr>
      <vt:lpstr>Improvement in Utilization</vt:lpstr>
      <vt:lpstr>PA   Man: Scalability</vt:lpstr>
      <vt:lpstr>PowerPoint Presentation</vt:lpstr>
      <vt:lpstr>Caches for parallel jobs are complex!</vt:lpstr>
      <vt:lpstr>Caches for parallel jobs are complex!</vt:lpstr>
      <vt:lpstr>Caches for parallel jobs are complex!</vt:lpstr>
      <vt:lpstr>Simplifying Assumptions</vt:lpstr>
      <vt:lpstr>Notation</vt:lpstr>
      <vt:lpstr>Problem Definition</vt:lpstr>
      <vt:lpstr>PowerPoint Presentation</vt:lpstr>
      <vt:lpstr>LIFE + Optional Eviction</vt:lpstr>
      <vt:lpstr>LIFE + Optional Eviction</vt:lpstr>
      <vt:lpstr>PA   Man Highlights</vt:lpstr>
      <vt:lpstr>Straggler Mitigation</vt:lpstr>
      <vt:lpstr>Promise of Big Data Analytics</vt:lpstr>
      <vt:lpstr> 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Big Data Analytics with All-or-Nothing Parallel Jobs</dc:title>
  <dc:creator>Ganesh</dc:creator>
  <cp:lastModifiedBy>Ganesh Ananthanarayanan</cp:lastModifiedBy>
  <cp:revision>1450</cp:revision>
  <dcterms:created xsi:type="dcterms:W3CDTF">2013-02-08T18:09:53Z</dcterms:created>
  <dcterms:modified xsi:type="dcterms:W3CDTF">2016-06-18T00:00:51Z</dcterms:modified>
</cp:coreProperties>
</file>