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98" r:id="rId4"/>
    <p:sldId id="258" r:id="rId5"/>
    <p:sldId id="259" r:id="rId6"/>
    <p:sldId id="300" r:id="rId7"/>
    <p:sldId id="261" r:id="rId8"/>
    <p:sldId id="262" r:id="rId9"/>
    <p:sldId id="263" r:id="rId10"/>
    <p:sldId id="264" r:id="rId11"/>
    <p:sldId id="260" r:id="rId12"/>
    <p:sldId id="266" r:id="rId13"/>
    <p:sldId id="268" r:id="rId14"/>
    <p:sldId id="303" r:id="rId15"/>
    <p:sldId id="269" r:id="rId16"/>
    <p:sldId id="283" r:id="rId17"/>
    <p:sldId id="277" r:id="rId18"/>
    <p:sldId id="285" r:id="rId19"/>
    <p:sldId id="286" r:id="rId20"/>
    <p:sldId id="282" r:id="rId21"/>
    <p:sldId id="281" r:id="rId22"/>
    <p:sldId id="273" r:id="rId23"/>
    <p:sldId id="278" r:id="rId24"/>
    <p:sldId id="293" r:id="rId25"/>
    <p:sldId id="275" r:id="rId26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678" autoAdjust="0"/>
  </p:normalViewPr>
  <p:slideViewPr>
    <p:cSldViewPr snapToGrid="0" snapToObjects="1">
      <p:cViewPr varScale="1">
        <p:scale>
          <a:sx n="73" d="100"/>
          <a:sy n="73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DF271363-6572-4E67-93BE-4C3FAA75D19D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27ADC1C8-5E3E-4E0B-BC90-53243E76F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52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3311577C-60E2-4B2A-83D9-1ED9B548783F}" type="datetimeFigureOut">
              <a:rPr lang="en-US" smtClean="0"/>
              <a:t>5/8/2012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31" tIns="46516" rIns="93031" bIns="465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770" y="4409758"/>
            <a:ext cx="5598160" cy="4177665"/>
          </a:xfrm>
          <a:prstGeom prst="rect">
            <a:avLst/>
          </a:prstGeom>
        </p:spPr>
        <p:txBody>
          <a:bodyPr vert="horz" lIns="93031" tIns="46516" rIns="93031" bIns="4651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BA7F0857-A354-444D-B1C1-DAFC0CA0A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27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F0857-A354-444D-B1C1-DAFC0CA0AFB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17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2C2B-BE41-46E1-865C-8E2973F3FC51}" type="datetime1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49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3E67-FC01-40EB-AF70-6077DF0BF22A}" type="datetime1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31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F7CF-EE5E-49E7-949C-32690C867EF2}" type="datetime1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559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BF28-4334-4331-AEBE-1315C1AC22A2}" type="datetime1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49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DF5D2-DD9F-4015-A577-52B6F6212223}" type="datetime1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48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2CEC2-74C6-4643-A1CB-9F3B2E5B28CF}" type="datetime1">
              <a:rPr lang="en-US" smtClean="0"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2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9525-C3B4-4E9F-9A5F-0F16F6D72587}" type="datetime1">
              <a:rPr lang="en-US" smtClean="0"/>
              <a:t>5/8/2012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29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7D4B-41A5-4ADF-8824-033982F7CDBF}" type="datetime1">
              <a:rPr lang="en-US" smtClean="0"/>
              <a:t>5/8/2012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2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CB17-0B03-435A-9D3F-75940C71E375}" type="datetime1">
              <a:rPr lang="en-US" smtClean="0"/>
              <a:t>5/8/2012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0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16C-1A57-4FAE-9AB5-899DB3D781A9}" type="datetime1">
              <a:rPr lang="en-US" smtClean="0"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85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16119-6CB0-4676-BA8E-4ABEC315CACD}" type="datetime1">
              <a:rPr lang="en-US" smtClean="0"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1C255-F5B7-43B2-A936-A50372B04475}" type="datetime1">
              <a:rPr lang="en-US" smtClean="0"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83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15117"/>
            <a:ext cx="9144000" cy="1470025"/>
          </a:xfrm>
        </p:spPr>
        <p:txBody>
          <a:bodyPr>
            <a:normAutofit/>
          </a:bodyPr>
          <a:lstStyle/>
          <a:p>
            <a:r>
              <a:rPr lang="en-US" sz="4900" b="1" dirty="0" smtClean="0">
                <a:solidFill>
                  <a:srgbClr val="C00000"/>
                </a:solidFill>
              </a:rPr>
              <a:t>PA   Man</a:t>
            </a:r>
            <a:r>
              <a:rPr lang="en-US" sz="4900" dirty="0" smtClean="0">
                <a:solidFill>
                  <a:srgbClr val="C00000"/>
                </a:solidFill>
              </a:rPr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smtClean="0"/>
              <a:t>Coordinated Memory Caching for Parallel Jobs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69326"/>
            <a:ext cx="9143999" cy="214230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>Ganesh Ananthanarayanan, Ali Ghodsi, Andrew Wang, Dhruba Borthakur, Srikanth Kandula,                                     Scott Shenker, Ion Stoica</a:t>
            </a:r>
          </a:p>
        </p:txBody>
      </p:sp>
      <p:sp>
        <p:nvSpPr>
          <p:cNvPr id="4" name="Pie 3"/>
          <p:cNvSpPr/>
          <p:nvPr/>
        </p:nvSpPr>
        <p:spPr>
          <a:xfrm>
            <a:off x="4088675" y="875196"/>
            <a:ext cx="413990" cy="429768"/>
          </a:xfrm>
          <a:prstGeom prst="pie">
            <a:avLst>
              <a:gd name="adj1" fmla="val 2391671"/>
              <a:gd name="adj2" fmla="val 18898167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412" y="4545424"/>
            <a:ext cx="2967446" cy="72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7498" y="5578592"/>
            <a:ext cx="2047875" cy="73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http://t0.gstatic.com/images?q=tbn:ANd9GcQPde14uVuQWxT0fWpVat4L7STj39-NAqhEifzRlz-Q_O-ERPMC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351" y="5574770"/>
            <a:ext cx="1952769" cy="73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s://encrypted-tbn3.google.com/images?q=tbn:ANd9GcQ02ZSXtrI5-iylU0Ecc6UNKA-P_YgmKP-gTm32uxfcAkHVj0fZ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855" y="5567695"/>
            <a:ext cx="2386591" cy="743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56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 </a:t>
            </a:r>
            <a:r>
              <a:rPr lang="en-US" dirty="0"/>
              <a:t>for multi-waved jobs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96928" y="6171894"/>
            <a:ext cx="755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006423" y="5354681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1010528" y="4745081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1010528" y="4135481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1010528" y="3525881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1023605" y="2916281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1	</a:t>
            </a:r>
            <a:endParaRPr lang="en-US" sz="2400" baseline="-25000" dirty="0"/>
          </a:p>
        </p:txBody>
      </p:sp>
      <p:grpSp>
        <p:nvGrpSpPr>
          <p:cNvPr id="5" name="Group 44"/>
          <p:cNvGrpSpPr/>
          <p:nvPr/>
        </p:nvGrpSpPr>
        <p:grpSpPr>
          <a:xfrm>
            <a:off x="2571208" y="2992481"/>
            <a:ext cx="2241419" cy="3657600"/>
            <a:chOff x="4572000" y="2971800"/>
            <a:chExt cx="2241419" cy="3657600"/>
          </a:xfrm>
        </p:grpSpPr>
        <p:sp>
          <p:nvSpPr>
            <p:cNvPr id="49" name="Rectangle 48"/>
            <p:cNvSpPr/>
            <p:nvPr/>
          </p:nvSpPr>
          <p:spPr>
            <a:xfrm>
              <a:off x="5562600" y="35814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562600" y="29718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0"/>
            <p:cNvGrpSpPr/>
            <p:nvPr/>
          </p:nvGrpSpPr>
          <p:grpSpPr>
            <a:xfrm>
              <a:off x="4572000" y="2972594"/>
              <a:ext cx="2241419" cy="3656806"/>
              <a:chOff x="4197865" y="2972594"/>
              <a:chExt cx="2241419" cy="3656806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rot="5400000" flipH="1" flipV="1">
                <a:off x="4235568" y="4458097"/>
                <a:ext cx="2972594" cy="1588"/>
              </a:xfrm>
              <a:prstGeom prst="straightConnector1">
                <a:avLst/>
              </a:prstGeom>
              <a:ln w="25400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5400000" flipH="1" flipV="1">
                <a:off x="5455165" y="5981700"/>
                <a:ext cx="304800" cy="228600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Box 53"/>
              <p:cNvSpPr txBox="1"/>
              <p:nvPr/>
            </p:nvSpPr>
            <p:spPr>
              <a:xfrm>
                <a:off x="4197865" y="6167735"/>
                <a:ext cx="22414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completion time</a:t>
                </a:r>
                <a:endParaRPr lang="en-US" sz="2400" dirty="0"/>
              </a:p>
            </p:txBody>
          </p:sp>
        </p:grpSp>
      </p:grpSp>
      <p:sp>
        <p:nvSpPr>
          <p:cNvPr id="43" name="Rectangle 42"/>
          <p:cNvSpPr/>
          <p:nvPr/>
        </p:nvSpPr>
        <p:spPr>
          <a:xfrm>
            <a:off x="1765663" y="54308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765663" y="48212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1765663" y="42116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1765663" y="36020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1765663" y="29924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2364378" y="54308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2364378" y="48212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2364378" y="42116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2364378" y="36020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2364378" y="29924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2963093" y="54308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2963093" y="48212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963093" y="42116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963093" y="36020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2963093" y="2992481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171534" y="4364081"/>
            <a:ext cx="3201194" cy="794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72528" y="5962693"/>
            <a:ext cx="510540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5159829" y="3666216"/>
            <a:ext cx="3526971" cy="1052739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Cache at the </a:t>
            </a:r>
            <a:r>
              <a:rPr lang="en-US" sz="2800" dirty="0" smtClean="0">
                <a:solidFill>
                  <a:srgbClr val="00B050"/>
                </a:solidFill>
              </a:rPr>
              <a:t>wave-width</a:t>
            </a:r>
            <a:r>
              <a:rPr lang="en-US" sz="2800" dirty="0" smtClean="0">
                <a:solidFill>
                  <a:srgbClr val="0070C0"/>
                </a:solidFill>
              </a:rPr>
              <a:t> granularity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1502862"/>
          </a:xfrm>
        </p:spPr>
        <p:txBody>
          <a:bodyPr>
            <a:normAutofit lnSpcReduction="10000"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Large jobs run tasks in </a:t>
            </a:r>
            <a:r>
              <a:rPr lang="en-US" i="1" dirty="0" smtClean="0">
                <a:solidFill>
                  <a:srgbClr val="00B050"/>
                </a:solidFill>
              </a:rPr>
              <a:t>multiple waves </a:t>
            </a:r>
            <a:endParaRPr lang="en-US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Number of tasks is larger than number of slots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Wave-width</a:t>
            </a:r>
            <a:r>
              <a:rPr lang="en-US" dirty="0" smtClean="0"/>
              <a:t>: Number of parallel tasks of a job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55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07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How to evict from cache?</a:t>
            </a:r>
            <a:endParaRPr lang="en-US" dirty="0"/>
          </a:p>
        </p:txBody>
      </p:sp>
      <p:sp>
        <p:nvSpPr>
          <p:cNvPr id="57" name="Content Placeholder 2"/>
          <p:cNvSpPr txBox="1">
            <a:spLocks/>
          </p:cNvSpPr>
          <p:nvPr/>
        </p:nvSpPr>
        <p:spPr>
          <a:xfrm>
            <a:off x="457199" y="1256210"/>
            <a:ext cx="8686801" cy="14871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/>
              <a:t>View at the granularity of a job’s input (</a:t>
            </a:r>
            <a:r>
              <a:rPr lang="en-US" i="1" dirty="0"/>
              <a:t>file)</a:t>
            </a:r>
            <a:endParaRPr lang="en-US" dirty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Focus evictions on </a:t>
            </a:r>
            <a:r>
              <a:rPr lang="en-US" dirty="0" smtClean="0">
                <a:solidFill>
                  <a:srgbClr val="00B050"/>
                </a:solidFill>
              </a:rPr>
              <a:t>incompletely </a:t>
            </a:r>
            <a:r>
              <a:rPr lang="en-US" dirty="0" smtClean="0"/>
              <a:t>cached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waves– </a:t>
            </a:r>
            <a:r>
              <a:rPr lang="en-US" b="1" dirty="0">
                <a:solidFill>
                  <a:srgbClr val="00B050"/>
                </a:solidFill>
              </a:rPr>
              <a:t>Sticky </a:t>
            </a:r>
            <a:r>
              <a:rPr lang="en-US" b="1" dirty="0" smtClean="0">
                <a:solidFill>
                  <a:srgbClr val="00B050"/>
                </a:solidFill>
              </a:rPr>
              <a:t>Policy</a:t>
            </a:r>
            <a:endParaRPr lang="en-US" b="1" dirty="0">
              <a:solidFill>
                <a:srgbClr val="00B05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5137935" y="3493975"/>
            <a:ext cx="2636238" cy="3263878"/>
            <a:chOff x="5137935" y="3493975"/>
            <a:chExt cx="2636238" cy="3263878"/>
          </a:xfrm>
        </p:grpSpPr>
        <p:sp>
          <p:nvSpPr>
            <p:cNvPr id="40" name="Rectangle 39"/>
            <p:cNvSpPr/>
            <p:nvPr/>
          </p:nvSpPr>
          <p:spPr>
            <a:xfrm>
              <a:off x="5705699" y="5116473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705878" y="5370138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137935" y="3499431"/>
              <a:ext cx="593432" cy="21544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1</a:t>
              </a: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>
                  <a:latin typeface="Trebuchet MS" pitchFamily="34" charset="0"/>
                </a:rPr>
                <a:t>2</a:t>
              </a:r>
              <a:endParaRPr lang="en-US" sz="1600" baseline="-25000" dirty="0" smtClean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3</a:t>
              </a:r>
              <a:endParaRPr lang="en-US" sz="1600" baseline="-25000" dirty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4</a:t>
              </a:r>
              <a:endParaRPr lang="en-US" sz="1600" baseline="-25000" dirty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5</a:t>
              </a:r>
              <a:endParaRPr lang="en-US" sz="1600" baseline="-25000" dirty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6</a:t>
              </a:r>
              <a:endParaRPr lang="en-US" sz="1600" baseline="-25000" dirty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>
                  <a:latin typeface="Trebuchet MS" pitchFamily="34" charset="0"/>
                </a:rPr>
                <a:t>7</a:t>
              </a:r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>
                  <a:latin typeface="Trebuchet MS" pitchFamily="34" charset="0"/>
                </a:rPr>
                <a:t>8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301256" y="5637685"/>
              <a:ext cx="121700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rebuchet MS" pitchFamily="34" charset="0"/>
                </a:rPr>
                <a:t>completion</a:t>
              </a:r>
              <a:endParaRPr lang="en-US" sz="1600" dirty="0">
                <a:latin typeface="Trebuchet MS" pitchFamily="34" charset="0"/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rot="5400000" flipH="1" flipV="1">
              <a:off x="6424503" y="5710001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5700603" y="5671901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5701723" y="4883633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694758" y="4108440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695878" y="3853572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696133" y="4356567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694758" y="3591917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flipV="1">
              <a:off x="6221293" y="3493975"/>
              <a:ext cx="0" cy="1084610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H="1" flipV="1">
              <a:off x="5703914" y="3582279"/>
              <a:ext cx="1" cy="2090417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flipV="1">
              <a:off x="6700778" y="4612341"/>
              <a:ext cx="0" cy="107523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5139093" y="6049967"/>
              <a:ext cx="2007281" cy="707886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2062163" algn="l"/>
                </a:tabLst>
              </a:pPr>
              <a:r>
                <a:rPr lang="en-US" sz="2000" dirty="0">
                  <a:solidFill>
                    <a:srgbClr val="00B050"/>
                  </a:solidFill>
                  <a:latin typeface="Trebuchet MS" pitchFamily="34" charset="0"/>
                </a:rPr>
                <a:t>Hit-ratio: </a:t>
              </a:r>
              <a:r>
                <a:rPr lang="en-US" sz="2000" dirty="0" smtClean="0">
                  <a:solidFill>
                    <a:srgbClr val="00B050"/>
                  </a:solidFill>
                  <a:latin typeface="Trebuchet MS" pitchFamily="34" charset="0"/>
                </a:rPr>
                <a:t>75%</a:t>
              </a:r>
              <a:endParaRPr lang="en-US" sz="2000" dirty="0">
                <a:solidFill>
                  <a:srgbClr val="00B050"/>
                </a:solidFill>
                <a:latin typeface="Trebuchet MS" pitchFamily="34" charset="0"/>
              </a:endParaRPr>
            </a:p>
            <a:p>
              <a:pPr>
                <a:tabLst>
                  <a:tab pos="2062163" algn="l"/>
                </a:tabLst>
              </a:pPr>
              <a:r>
                <a:rPr lang="en-US" sz="2000" dirty="0" smtClean="0">
                  <a:solidFill>
                    <a:srgbClr val="00B050"/>
                  </a:solidFill>
                  <a:latin typeface="Trebuchet MS" pitchFamily="34" charset="0"/>
                </a:rPr>
                <a:t>Job 1 speeds up</a:t>
              </a:r>
              <a:endParaRPr lang="en-US" sz="2000" dirty="0">
                <a:solidFill>
                  <a:srgbClr val="00B050"/>
                </a:solidFill>
                <a:latin typeface="Trebuchet MS" pitchFamily="34" charset="0"/>
              </a:endParaRPr>
            </a:p>
          </p:txBody>
        </p:sp>
        <p:sp>
          <p:nvSpPr>
            <p:cNvPr id="70" name="Right Brace 69"/>
            <p:cNvSpPr/>
            <p:nvPr/>
          </p:nvSpPr>
          <p:spPr>
            <a:xfrm>
              <a:off x="6791406" y="3556247"/>
              <a:ext cx="131701" cy="98035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Trebuchet MS" pitchFamily="34" charset="0"/>
              </a:endParaRPr>
            </a:p>
          </p:txBody>
        </p:sp>
        <p:sp>
          <p:nvSpPr>
            <p:cNvPr id="71" name="Right Brace 70"/>
            <p:cNvSpPr/>
            <p:nvPr/>
          </p:nvSpPr>
          <p:spPr>
            <a:xfrm>
              <a:off x="6787666" y="4591764"/>
              <a:ext cx="131701" cy="98035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Trebuchet MS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938879" y="3851729"/>
              <a:ext cx="798617" cy="400110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000" dirty="0" smtClean="0">
                  <a:latin typeface="Trebuchet MS" pitchFamily="34" charset="0"/>
                </a:rPr>
                <a:t>Job 1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975556" y="4855644"/>
              <a:ext cx="798617" cy="400110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000" dirty="0" smtClean="0">
                  <a:latin typeface="Trebuchet MS" pitchFamily="34" charset="0"/>
                </a:rPr>
                <a:t>Job 2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704840" y="4639597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</p:grpSp>
      <p:sp>
        <p:nvSpPr>
          <p:cNvPr id="54" name="Rounded Rectangle 53"/>
          <p:cNvSpPr/>
          <p:nvPr/>
        </p:nvSpPr>
        <p:spPr>
          <a:xfrm>
            <a:off x="7777321" y="3799880"/>
            <a:ext cx="1262174" cy="13202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With Sticky Policy</a:t>
            </a:r>
            <a:endParaRPr lang="en-US" sz="2400" dirty="0">
              <a:solidFill>
                <a:srgbClr val="FFC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7992" y="2630105"/>
            <a:ext cx="7267895" cy="4127748"/>
            <a:chOff x="41055" y="2538664"/>
            <a:chExt cx="7267895" cy="4127748"/>
          </a:xfrm>
        </p:grpSpPr>
        <p:sp>
          <p:nvSpPr>
            <p:cNvPr id="5" name="Rectangle 4"/>
            <p:cNvSpPr/>
            <p:nvPr/>
          </p:nvSpPr>
          <p:spPr>
            <a:xfrm>
              <a:off x="2015404" y="451544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448631" y="3402534"/>
              <a:ext cx="593432" cy="21698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1</a:t>
              </a: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>
                  <a:latin typeface="Trebuchet MS" pitchFamily="34" charset="0"/>
                </a:rPr>
                <a:t>2</a:t>
              </a:r>
              <a:endParaRPr lang="en-US" sz="1600" baseline="-25000" dirty="0" smtClean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3</a:t>
              </a:r>
              <a:endParaRPr lang="en-US" sz="1600" baseline="-25000" dirty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4</a:t>
              </a:r>
              <a:endParaRPr lang="en-US" sz="1600" baseline="-25000" dirty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5</a:t>
              </a:r>
              <a:endParaRPr lang="en-US" sz="1600" baseline="-25000" dirty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6</a:t>
              </a:r>
              <a:endParaRPr lang="en-US" sz="1600" baseline="-25000" dirty="0">
                <a:latin typeface="Trebuchet MS" pitchFamily="34" charset="0"/>
              </a:endParaRPr>
            </a:p>
            <a:p>
              <a:r>
                <a:rPr lang="en-US" sz="100" dirty="0" smtClean="0">
                  <a:latin typeface="Trebuchet MS" pitchFamily="34" charset="0"/>
                </a:rPr>
                <a:t>a</a:t>
              </a: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>
                  <a:latin typeface="Trebuchet MS" pitchFamily="34" charset="0"/>
                </a:rPr>
                <a:t>7</a:t>
              </a:r>
              <a:endParaRPr lang="en-US" sz="1600" baseline="-25000" dirty="0" smtClean="0">
                <a:latin typeface="Trebuchet MS" pitchFamily="34" charset="0"/>
              </a:endParaRPr>
            </a:p>
            <a:p>
              <a:endParaRPr lang="en-US" sz="100" dirty="0" smtClean="0">
                <a:latin typeface="Trebuchet MS" pitchFamily="34" charset="0"/>
              </a:endParaRPr>
            </a:p>
            <a:p>
              <a:r>
                <a:rPr lang="en-US" sz="1600" dirty="0" smtClean="0">
                  <a:latin typeface="Trebuchet MS" pitchFamily="34" charset="0"/>
                </a:rPr>
                <a:t>slot</a:t>
              </a:r>
              <a:r>
                <a:rPr lang="en-US" sz="1600" baseline="-25000" dirty="0" smtClean="0">
                  <a:latin typeface="Trebuchet MS" pitchFamily="34" charset="0"/>
                </a:rPr>
                <a:t>8</a:t>
              </a:r>
              <a:endParaRPr lang="en-US" sz="1600" baseline="-25000" dirty="0">
                <a:latin typeface="Trebuchet MS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556507" y="5596138"/>
              <a:ext cx="121700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rebuchet MS" pitchFamily="34" charset="0"/>
                </a:rPr>
                <a:t>completion</a:t>
              </a:r>
              <a:endParaRPr lang="en-US" sz="1600" dirty="0">
                <a:latin typeface="Trebuchet MS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20796" y="5958526"/>
              <a:ext cx="2473754" cy="707886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2062163" algn="l"/>
                </a:tabLst>
              </a:pPr>
              <a:r>
                <a:rPr lang="en-US" sz="2000" dirty="0" smtClean="0">
                  <a:solidFill>
                    <a:srgbClr val="FF0000"/>
                  </a:solidFill>
                  <a:latin typeface="Trebuchet MS" pitchFamily="34" charset="0"/>
                </a:rPr>
                <a:t>Hit-ratio: 75%</a:t>
              </a:r>
            </a:p>
            <a:p>
              <a:pPr>
                <a:tabLst>
                  <a:tab pos="2062163" algn="l"/>
                </a:tabLst>
              </a:pPr>
              <a:r>
                <a:rPr lang="en-US" sz="2000" dirty="0" smtClean="0">
                  <a:solidFill>
                    <a:srgbClr val="FF0000"/>
                  </a:solidFill>
                  <a:latin typeface="Trebuchet MS" pitchFamily="34" charset="0"/>
                </a:rPr>
                <a:t>No speed-up of jobs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011299" y="5041604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2011299" y="5575004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2012419" y="4786736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12674" y="5289731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09559" y="3485380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05454" y="4011543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006574" y="3756675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006829" y="4259670"/>
              <a:ext cx="526535" cy="180034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rebuchet MS" pitchFamily="34" charset="0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H="1" flipV="1">
              <a:off x="2014610" y="3485382"/>
              <a:ext cx="1" cy="2090417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3000159" y="4487144"/>
              <a:ext cx="0" cy="1108994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ight Brace 64"/>
            <p:cNvSpPr/>
            <p:nvPr/>
          </p:nvSpPr>
          <p:spPr>
            <a:xfrm>
              <a:off x="3093460" y="3469846"/>
              <a:ext cx="131701" cy="98035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Trebuchet MS" pitchFamily="34" charset="0"/>
              </a:endParaRPr>
            </a:p>
          </p:txBody>
        </p:sp>
        <p:sp>
          <p:nvSpPr>
            <p:cNvPr id="69" name="Right Brace 68"/>
            <p:cNvSpPr/>
            <p:nvPr/>
          </p:nvSpPr>
          <p:spPr>
            <a:xfrm>
              <a:off x="3089720" y="4505363"/>
              <a:ext cx="131701" cy="98035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Trebuchet MS" pitchFamily="34" charset="0"/>
              </a:endParaRPr>
            </a:p>
          </p:txBody>
        </p:sp>
        <p:cxnSp>
          <p:nvCxnSpPr>
            <p:cNvPr id="73" name="Straight Arrow Connector 72"/>
            <p:cNvCxnSpPr/>
            <p:nvPr/>
          </p:nvCxnSpPr>
          <p:spPr>
            <a:xfrm flipV="1">
              <a:off x="3006004" y="3402534"/>
              <a:ext cx="0" cy="1037170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3221421" y="3788277"/>
              <a:ext cx="798617" cy="400110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000" dirty="0" smtClean="0">
                  <a:latin typeface="Trebuchet MS" pitchFamily="34" charset="0"/>
                </a:rPr>
                <a:t>Job 1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258098" y="4792192"/>
              <a:ext cx="798617" cy="400110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000" dirty="0" smtClean="0">
                  <a:latin typeface="Trebuchet MS" pitchFamily="34" charset="0"/>
                </a:rPr>
                <a:t>Job 2</a:t>
              </a: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1864861" y="2538664"/>
              <a:ext cx="5444089" cy="672457"/>
              <a:chOff x="1760358" y="1851204"/>
              <a:chExt cx="5444089" cy="672457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1760358" y="2003604"/>
                <a:ext cx="990600" cy="190500"/>
              </a:xfrm>
              <a:prstGeom prst="rect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Trebuchet MS" pitchFamily="34" charset="0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4874957" y="2029730"/>
                <a:ext cx="526535" cy="190500"/>
              </a:xfrm>
              <a:prstGeom prst="rect">
                <a:avLst/>
              </a:prstGeom>
              <a:solidFill>
                <a:srgbClr val="00AE00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Trebuchet MS" pitchFamily="34" charset="0"/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2726847" y="1851204"/>
                <a:ext cx="19992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Trebuchet MS" pitchFamily="34" charset="0"/>
                  </a:rPr>
                  <a:t>Task duration </a:t>
                </a:r>
              </a:p>
              <a:p>
                <a:r>
                  <a:rPr lang="en-US" dirty="0" smtClean="0">
                    <a:latin typeface="Trebuchet MS" pitchFamily="34" charset="0"/>
                  </a:rPr>
                  <a:t>(</a:t>
                </a:r>
                <a:r>
                  <a:rPr lang="en-US" b="1" dirty="0" err="1" smtClean="0">
                    <a:solidFill>
                      <a:srgbClr val="FFC000"/>
                    </a:solidFill>
                    <a:latin typeface="Trebuchet MS" pitchFamily="34" charset="0"/>
                  </a:rPr>
                  <a:t>uncached</a:t>
                </a:r>
                <a:r>
                  <a:rPr lang="en-US" dirty="0" smtClean="0">
                    <a:solidFill>
                      <a:srgbClr val="FFC000"/>
                    </a:solidFill>
                    <a:latin typeface="Trebuchet MS" pitchFamily="34" charset="0"/>
                  </a:rPr>
                  <a:t> </a:t>
                </a:r>
                <a:r>
                  <a:rPr lang="en-US" dirty="0" smtClean="0">
                    <a:latin typeface="Trebuchet MS" pitchFamily="34" charset="0"/>
                  </a:rPr>
                  <a:t>input)</a:t>
                </a:r>
                <a:endParaRPr lang="en-US" dirty="0">
                  <a:latin typeface="Trebuchet MS" pitchFamily="34" charset="0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5477692" y="1877330"/>
                <a:ext cx="172675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Trebuchet MS" pitchFamily="34" charset="0"/>
                  </a:rPr>
                  <a:t>Task duration </a:t>
                </a:r>
              </a:p>
              <a:p>
                <a:r>
                  <a:rPr lang="en-US" dirty="0" smtClean="0">
                    <a:latin typeface="Trebuchet MS" pitchFamily="34" charset="0"/>
                  </a:rPr>
                  <a:t>(</a:t>
                </a:r>
                <a:r>
                  <a:rPr lang="en-US" b="1" dirty="0" smtClean="0">
                    <a:solidFill>
                      <a:srgbClr val="FFC000"/>
                    </a:solidFill>
                    <a:latin typeface="Trebuchet MS" pitchFamily="34" charset="0"/>
                  </a:rPr>
                  <a:t>cached</a:t>
                </a:r>
                <a:r>
                  <a:rPr lang="en-US" dirty="0" smtClean="0">
                    <a:solidFill>
                      <a:srgbClr val="FFC000"/>
                    </a:solidFill>
                    <a:latin typeface="Trebuchet MS" pitchFamily="34" charset="0"/>
                  </a:rPr>
                  <a:t> </a:t>
                </a:r>
                <a:r>
                  <a:rPr lang="en-US" dirty="0" smtClean="0">
                    <a:latin typeface="Trebuchet MS" pitchFamily="34" charset="0"/>
                  </a:rPr>
                  <a:t>input)</a:t>
                </a:r>
                <a:endParaRPr lang="en-US" dirty="0">
                  <a:latin typeface="Trebuchet MS" pitchFamily="34" charset="0"/>
                </a:endParaRPr>
              </a:p>
            </p:txBody>
          </p:sp>
        </p:grpSp>
        <p:cxnSp>
          <p:nvCxnSpPr>
            <p:cNvPr id="59" name="Straight Arrow Connector 58"/>
            <p:cNvCxnSpPr/>
            <p:nvPr/>
          </p:nvCxnSpPr>
          <p:spPr>
            <a:xfrm rot="5400000" flipH="1" flipV="1">
              <a:off x="2741236" y="5613899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ounded Rectangle 54"/>
            <p:cNvSpPr/>
            <p:nvPr/>
          </p:nvSpPr>
          <p:spPr>
            <a:xfrm>
              <a:off x="41055" y="3721404"/>
              <a:ext cx="1410948" cy="1320200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0070C0"/>
                  </a:solidFill>
                </a:rPr>
                <a:t>Without Sticky Policy</a:t>
              </a:r>
              <a:endParaRPr lang="en-US" sz="2400" dirty="0">
                <a:solidFill>
                  <a:srgbClr val="FFC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451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file should be evicted?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Depends on metric to optimize:</a:t>
            </a:r>
            <a:endParaRPr lang="en-US" dirty="0"/>
          </a:p>
          <a:p>
            <a:endParaRPr lang="en-US" sz="1600" dirty="0" smtClean="0"/>
          </a:p>
          <a:p>
            <a:r>
              <a:rPr lang="en-US" dirty="0" smtClean="0"/>
              <a:t>User centric metric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Completion time </a:t>
            </a:r>
            <a:r>
              <a:rPr lang="en-US" dirty="0" smtClean="0"/>
              <a:t>of jobs</a:t>
            </a:r>
          </a:p>
          <a:p>
            <a:pPr lvl="1"/>
            <a:endParaRPr lang="en-US" dirty="0"/>
          </a:p>
          <a:p>
            <a:r>
              <a:rPr lang="en-US" dirty="0" smtClean="0"/>
              <a:t>System centric metric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Utilization </a:t>
            </a:r>
            <a:r>
              <a:rPr lang="en-US" dirty="0" smtClean="0"/>
              <a:t>of the cluster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96637" y="5585488"/>
            <a:ext cx="8481604" cy="709839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What are the eviction policies for these metrics?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88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Reduction in </a:t>
            </a:r>
            <a:r>
              <a:rPr lang="en-US" dirty="0" smtClean="0">
                <a:solidFill>
                  <a:srgbClr val="0070C0"/>
                </a:solidFill>
              </a:rPr>
              <a:t>Completion Time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189" y="1417638"/>
            <a:ext cx="8595360" cy="23786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Idealized model for job:</a:t>
            </a:r>
          </a:p>
          <a:p>
            <a:pPr lvl="1"/>
            <a:r>
              <a:rPr lang="en-US" dirty="0" smtClean="0"/>
              <a:t>Wave-width for job: </a:t>
            </a:r>
            <a:r>
              <a:rPr lang="en-US" dirty="0" smtClean="0">
                <a:solidFill>
                  <a:srgbClr val="00B050"/>
                </a:solidFill>
              </a:rPr>
              <a:t>W</a:t>
            </a:r>
            <a:endParaRPr lang="en-US" baseline="-25000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Frequency predicts future access: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endParaRPr lang="en-US" baseline="-25000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Data read is proportional to task length: </a:t>
            </a:r>
            <a:r>
              <a:rPr lang="en-US" dirty="0" smtClean="0">
                <a:solidFill>
                  <a:srgbClr val="00B050"/>
                </a:solidFill>
              </a:rPr>
              <a:t>D</a:t>
            </a:r>
            <a:endParaRPr lang="en-US" baseline="-25000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Speedup </a:t>
            </a:r>
            <a:r>
              <a:rPr lang="en-US" dirty="0"/>
              <a:t>factor for cached tasks: </a:t>
            </a:r>
            <a:r>
              <a:rPr lang="en-US" dirty="0" smtClean="0">
                <a:solidFill>
                  <a:srgbClr val="00B050"/>
                </a:solidFill>
              </a:rPr>
              <a:t>µ</a:t>
            </a:r>
            <a:endParaRPr lang="en-US" dirty="0">
              <a:solidFill>
                <a:srgbClr val="00B05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438043" y="1095237"/>
            <a:ext cx="1728972" cy="3108122"/>
            <a:chOff x="7438043" y="1095237"/>
            <a:chExt cx="1728972" cy="3108122"/>
          </a:xfrm>
        </p:grpSpPr>
        <p:sp>
          <p:nvSpPr>
            <p:cNvPr id="4" name="Rectangle 3"/>
            <p:cNvSpPr/>
            <p:nvPr/>
          </p:nvSpPr>
          <p:spPr>
            <a:xfrm>
              <a:off x="7442148" y="2843390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447618" y="309635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443139" y="334313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443318" y="359679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445459" y="183517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450929" y="209253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446450" y="233930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446629" y="259297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678783" y="3864343"/>
              <a:ext cx="5649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time</a:t>
              </a:r>
              <a:endParaRPr lang="en-US" sz="1600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8161943" y="3936659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7438043" y="3898559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ight Brace 22"/>
            <p:cNvSpPr/>
            <p:nvPr/>
          </p:nvSpPr>
          <p:spPr>
            <a:xfrm>
              <a:off x="8492055" y="1835171"/>
              <a:ext cx="263791" cy="195814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08235" y="2548464"/>
              <a:ext cx="458780" cy="461665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400" dirty="0" smtClean="0">
                  <a:solidFill>
                    <a:srgbClr val="00B050"/>
                  </a:solidFill>
                </a:rPr>
                <a:t>W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H="1" flipV="1">
              <a:off x="7441354" y="1808937"/>
              <a:ext cx="1" cy="2090417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ight Brace 32"/>
            <p:cNvSpPr/>
            <p:nvPr/>
          </p:nvSpPr>
          <p:spPr>
            <a:xfrm rot="16200000">
              <a:off x="7804085" y="1129306"/>
              <a:ext cx="263791" cy="99587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735474" y="1095237"/>
              <a:ext cx="373820" cy="461665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400" dirty="0" smtClean="0">
                  <a:solidFill>
                    <a:srgbClr val="00B050"/>
                  </a:solidFill>
                </a:rPr>
                <a:t>D</a:t>
              </a:r>
              <a:endParaRPr lang="en-US" sz="2000" dirty="0" smtClean="0">
                <a:solidFill>
                  <a:srgbClr val="00B050"/>
                </a:solidFill>
              </a:endParaRPr>
            </a:p>
          </p:txBody>
        </p:sp>
      </p:grpSp>
      <p:sp>
        <p:nvSpPr>
          <p:cNvPr id="35" name="Content Placeholder 2"/>
          <p:cNvSpPr txBox="1">
            <a:spLocks/>
          </p:cNvSpPr>
          <p:nvPr/>
        </p:nvSpPr>
        <p:spPr>
          <a:xfrm>
            <a:off x="363189" y="3921539"/>
            <a:ext cx="5783872" cy="15014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714750" algn="l"/>
              </a:tabLst>
            </a:pPr>
            <a:r>
              <a:rPr lang="en-US" dirty="0"/>
              <a:t>Cost of </a:t>
            </a:r>
            <a:r>
              <a:rPr lang="en-US" dirty="0" smtClean="0"/>
              <a:t>caching: </a:t>
            </a:r>
            <a:r>
              <a:rPr lang="en-US" dirty="0"/>
              <a:t>	 </a:t>
            </a:r>
            <a:r>
              <a:rPr lang="en-US" dirty="0">
                <a:solidFill>
                  <a:srgbClr val="00B050"/>
                </a:solidFill>
              </a:rPr>
              <a:t>W</a:t>
            </a:r>
            <a:r>
              <a:rPr lang="en-US" baseline="-25000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D</a:t>
            </a:r>
            <a:endParaRPr lang="en-US" baseline="-25000" dirty="0">
              <a:solidFill>
                <a:srgbClr val="00B050"/>
              </a:solidFill>
            </a:endParaRPr>
          </a:p>
          <a:p>
            <a:pPr>
              <a:tabLst>
                <a:tab pos="3714750" algn="l"/>
              </a:tabLst>
            </a:pPr>
            <a:r>
              <a:rPr lang="en-US" dirty="0" smtClean="0"/>
              <a:t>Benefit of caching: 	</a:t>
            </a:r>
            <a:r>
              <a:rPr lang="en-US" dirty="0"/>
              <a:t> </a:t>
            </a:r>
            <a:r>
              <a:rPr lang="en-US" dirty="0" smtClean="0">
                <a:solidFill>
                  <a:srgbClr val="00B050"/>
                </a:solidFill>
              </a:rPr>
              <a:t>µD</a:t>
            </a:r>
            <a:r>
              <a:rPr lang="en-US" baseline="-25000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endParaRPr lang="en-US" dirty="0">
              <a:solidFill>
                <a:srgbClr val="00B050"/>
              </a:solidFill>
            </a:endParaRPr>
          </a:p>
          <a:p>
            <a:pPr>
              <a:tabLst>
                <a:tab pos="3714750" algn="l"/>
              </a:tabLst>
            </a:pPr>
            <a:r>
              <a:rPr lang="en-US" dirty="0" smtClean="0"/>
              <a:t>Benefit/cost: 	</a:t>
            </a:r>
            <a:r>
              <a:rPr lang="en-US" dirty="0"/>
              <a:t> </a:t>
            </a:r>
            <a:r>
              <a:rPr lang="en-US" dirty="0" smtClean="0">
                <a:solidFill>
                  <a:srgbClr val="00B050"/>
                </a:solidFill>
              </a:rPr>
              <a:t>µF/W</a:t>
            </a:r>
            <a:endParaRPr lang="en-US" baseline="-25000" dirty="0" smtClean="0">
              <a:solidFill>
                <a:srgbClr val="00B050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796834" y="5576913"/>
            <a:ext cx="7631809" cy="713719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Completion Time of Job: </a:t>
            </a:r>
            <a:r>
              <a:rPr lang="en-US" sz="2800" dirty="0" smtClean="0">
                <a:solidFill>
                  <a:srgbClr val="00B050"/>
                </a:solidFill>
              </a:rPr>
              <a:t>frequency/wave-width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1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3197"/>
            <a:ext cx="8229600" cy="1143000"/>
          </a:xfrm>
        </p:spPr>
        <p:txBody>
          <a:bodyPr/>
          <a:lstStyle/>
          <a:p>
            <a:r>
              <a:rPr lang="en-US" dirty="0" smtClean="0"/>
              <a:t>How to estimate </a:t>
            </a:r>
            <a:r>
              <a:rPr lang="en-US" dirty="0" smtClean="0">
                <a:solidFill>
                  <a:srgbClr val="00B050"/>
                </a:solidFill>
              </a:rPr>
              <a:t>W</a:t>
            </a:r>
            <a:r>
              <a:rPr lang="en-US" dirty="0" smtClean="0"/>
              <a:t> for a job?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1948" y="4875937"/>
            <a:ext cx="2908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rebuchet MS"/>
                <a:cs typeface="Trebuchet MS"/>
              </a:rPr>
              <a:t>Job size</a:t>
            </a:r>
            <a:endParaRPr lang="en-US" sz="240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369875" y="3635254"/>
            <a:ext cx="2908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rebuchet MS"/>
                <a:cs typeface="Trebuchet MS"/>
              </a:rPr>
              <a:t>Wave-width (slots)</a:t>
            </a:r>
            <a:endParaRPr lang="en-US" sz="240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13130" y="5171155"/>
            <a:ext cx="8605521" cy="1477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 the size of a file as a proxy for wave-width</a:t>
            </a:r>
          </a:p>
          <a:p>
            <a:pPr lvl="1"/>
            <a:r>
              <a:rPr lang="en-US" dirty="0" smtClean="0"/>
              <a:t>Paper uses a more sophisticated approximation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8" y="1617299"/>
            <a:ext cx="9064686" cy="3489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022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Improvement in </a:t>
            </a:r>
            <a:r>
              <a:rPr lang="en-US" dirty="0" smtClean="0">
                <a:solidFill>
                  <a:srgbClr val="0070C0"/>
                </a:solidFill>
              </a:rPr>
              <a:t>Utilization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131" y="1404575"/>
            <a:ext cx="8605521" cy="23786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Idealized model for job:</a:t>
            </a:r>
          </a:p>
          <a:p>
            <a:pPr lvl="1"/>
            <a:r>
              <a:rPr lang="en-US" dirty="0"/>
              <a:t>Wave-width </a:t>
            </a:r>
            <a:r>
              <a:rPr lang="en-US" dirty="0" smtClean="0"/>
              <a:t>for </a:t>
            </a:r>
            <a:r>
              <a:rPr lang="en-US" dirty="0"/>
              <a:t>job: </a:t>
            </a:r>
            <a:r>
              <a:rPr lang="en-US" dirty="0" smtClean="0">
                <a:solidFill>
                  <a:srgbClr val="00B050"/>
                </a:solidFill>
              </a:rPr>
              <a:t>W</a:t>
            </a:r>
            <a:endParaRPr lang="en-US" baseline="-25000" dirty="0">
              <a:solidFill>
                <a:srgbClr val="00B050"/>
              </a:solidFill>
            </a:endParaRPr>
          </a:p>
          <a:p>
            <a:pPr lvl="1"/>
            <a:r>
              <a:rPr lang="en-US" dirty="0"/>
              <a:t>Frequency predicts future access: </a:t>
            </a:r>
            <a:r>
              <a:rPr lang="en-US" dirty="0" smtClean="0">
                <a:solidFill>
                  <a:srgbClr val="00B050"/>
                </a:solidFill>
              </a:rPr>
              <a:t>F</a:t>
            </a:r>
            <a:endParaRPr lang="en-US" baseline="-25000" dirty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Data read is proportional </a:t>
            </a:r>
            <a:r>
              <a:rPr lang="en-US" dirty="0"/>
              <a:t>to </a:t>
            </a:r>
            <a:r>
              <a:rPr lang="en-US" dirty="0" smtClean="0"/>
              <a:t>task length: </a:t>
            </a:r>
            <a:r>
              <a:rPr lang="en-US" dirty="0" smtClean="0">
                <a:solidFill>
                  <a:srgbClr val="00B050"/>
                </a:solidFill>
              </a:rPr>
              <a:t>D</a:t>
            </a:r>
            <a:endParaRPr lang="en-US" baseline="-25000" dirty="0">
              <a:solidFill>
                <a:srgbClr val="00B050"/>
              </a:solidFill>
            </a:endParaRPr>
          </a:p>
          <a:p>
            <a:pPr lvl="1"/>
            <a:r>
              <a:rPr lang="en-US" dirty="0"/>
              <a:t>Speedup factor for cached tasks: </a:t>
            </a:r>
            <a:r>
              <a:rPr lang="en-US" dirty="0" smtClean="0">
                <a:solidFill>
                  <a:srgbClr val="00B050"/>
                </a:solidFill>
              </a:rPr>
              <a:t>µ</a:t>
            </a:r>
            <a:endParaRPr lang="en-US" dirty="0">
              <a:solidFill>
                <a:srgbClr val="00B050"/>
              </a:solidFill>
            </a:endParaRPr>
          </a:p>
          <a:p>
            <a:endParaRPr lang="en-US" dirty="0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413132" y="3911379"/>
            <a:ext cx="5783872" cy="15014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714750" algn="l"/>
              </a:tabLst>
            </a:pPr>
            <a:r>
              <a:rPr lang="en-US" dirty="0"/>
              <a:t>Cost of </a:t>
            </a:r>
            <a:r>
              <a:rPr lang="en-US" dirty="0" smtClean="0"/>
              <a:t>caching: </a:t>
            </a:r>
            <a:r>
              <a:rPr lang="en-US" dirty="0"/>
              <a:t>	</a:t>
            </a:r>
            <a:r>
              <a:rPr lang="en-US" dirty="0">
                <a:solidFill>
                  <a:srgbClr val="00B050"/>
                </a:solidFill>
              </a:rPr>
              <a:t>W</a:t>
            </a:r>
            <a:r>
              <a:rPr lang="en-US" baseline="-25000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D</a:t>
            </a:r>
            <a:endParaRPr lang="en-US" baseline="-25000" dirty="0">
              <a:solidFill>
                <a:srgbClr val="00B050"/>
              </a:solidFill>
            </a:endParaRPr>
          </a:p>
          <a:p>
            <a:pPr>
              <a:tabLst>
                <a:tab pos="3714750" algn="l"/>
              </a:tabLst>
            </a:pPr>
            <a:r>
              <a:rPr lang="en-US" dirty="0" smtClean="0"/>
              <a:t>Benefit of caching: 	</a:t>
            </a:r>
            <a:r>
              <a:rPr lang="en-US" dirty="0" smtClean="0">
                <a:solidFill>
                  <a:srgbClr val="00B050"/>
                </a:solidFill>
              </a:rPr>
              <a:t>W µD F</a:t>
            </a:r>
            <a:endParaRPr lang="en-US" dirty="0">
              <a:solidFill>
                <a:srgbClr val="00B050"/>
              </a:solidFill>
            </a:endParaRPr>
          </a:p>
          <a:p>
            <a:pPr>
              <a:tabLst>
                <a:tab pos="3714750" algn="l"/>
              </a:tabLst>
            </a:pPr>
            <a:r>
              <a:rPr lang="en-US" dirty="0" smtClean="0"/>
              <a:t>Benefit/cost: 	</a:t>
            </a:r>
            <a:r>
              <a:rPr lang="en-US" dirty="0" smtClean="0">
                <a:solidFill>
                  <a:srgbClr val="00B050"/>
                </a:solidFill>
              </a:rPr>
              <a:t>µF</a:t>
            </a:r>
            <a:endParaRPr lang="en-US" baseline="-25000" dirty="0" smtClean="0">
              <a:solidFill>
                <a:srgbClr val="00B050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429692" y="5684705"/>
            <a:ext cx="4741818" cy="68304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Utilization of job: </a:t>
            </a:r>
            <a:r>
              <a:rPr lang="en-US" sz="2800" dirty="0" smtClean="0">
                <a:solidFill>
                  <a:srgbClr val="00B050"/>
                </a:solidFill>
              </a:rPr>
              <a:t>frequency</a:t>
            </a:r>
            <a:endParaRPr lang="en-US" sz="2800" dirty="0">
              <a:solidFill>
                <a:srgbClr val="00B05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438043" y="1095237"/>
            <a:ext cx="1728972" cy="3108122"/>
            <a:chOff x="7438043" y="1095237"/>
            <a:chExt cx="1728972" cy="3108122"/>
          </a:xfrm>
        </p:grpSpPr>
        <p:sp>
          <p:nvSpPr>
            <p:cNvPr id="61" name="Rectangle 60"/>
            <p:cNvSpPr/>
            <p:nvPr/>
          </p:nvSpPr>
          <p:spPr>
            <a:xfrm>
              <a:off x="7442148" y="2843390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447618" y="309635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443139" y="334313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7443318" y="359679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445459" y="183517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7450929" y="209253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7446450" y="2339306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7446629" y="2592971"/>
              <a:ext cx="990600" cy="19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678783" y="3864343"/>
              <a:ext cx="5649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time</a:t>
              </a:r>
              <a:endParaRPr lang="en-US" sz="1600" dirty="0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rot="5400000" flipH="1" flipV="1">
              <a:off x="8161943" y="3936659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>
              <a:off x="7438043" y="3898559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ight Brace 70"/>
            <p:cNvSpPr/>
            <p:nvPr/>
          </p:nvSpPr>
          <p:spPr>
            <a:xfrm>
              <a:off x="8492055" y="1835171"/>
              <a:ext cx="263791" cy="195814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708235" y="2548464"/>
              <a:ext cx="458780" cy="461665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400" dirty="0" smtClean="0">
                  <a:solidFill>
                    <a:srgbClr val="00B050"/>
                  </a:solidFill>
                </a:rPr>
                <a:t>W</a:t>
              </a:r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 flipH="1" flipV="1">
              <a:off x="7441354" y="1808937"/>
              <a:ext cx="1" cy="2090417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ight Brace 80"/>
            <p:cNvSpPr/>
            <p:nvPr/>
          </p:nvSpPr>
          <p:spPr>
            <a:xfrm rot="16200000">
              <a:off x="7804085" y="1129306"/>
              <a:ext cx="263791" cy="99587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735474" y="1095237"/>
              <a:ext cx="373820" cy="461665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>
                <a:tabLst>
                  <a:tab pos="1658938" algn="l"/>
                </a:tabLst>
              </a:pPr>
              <a:r>
                <a:rPr lang="en-US" sz="2400" dirty="0" smtClean="0">
                  <a:solidFill>
                    <a:srgbClr val="00B050"/>
                  </a:solidFill>
                </a:rPr>
                <a:t>D</a:t>
              </a:r>
              <a:endParaRPr lang="en-US" sz="2000" dirty="0" smtClean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030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66" y="3505060"/>
            <a:ext cx="4543335" cy="3329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Isn’t this just Least Frequently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233" y="1469570"/>
            <a:ext cx="8657264" cy="4525963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 property matters for utilization</a:t>
            </a:r>
          </a:p>
          <a:p>
            <a:r>
              <a:rPr lang="en-US" dirty="0" smtClean="0"/>
              <a:t>Tasks of different phases overlap</a:t>
            </a:r>
          </a:p>
          <a:p>
            <a:pPr lvl="1"/>
            <a:r>
              <a:rPr lang="en-US" dirty="0" smtClean="0"/>
              <a:t>Reduce tasks start before all map tasks finish (to overlap communication)</a:t>
            </a:r>
          </a:p>
          <a:p>
            <a:pPr lvl="1"/>
            <a:endParaRPr lang="en-US" dirty="0"/>
          </a:p>
        </p:txBody>
      </p:sp>
      <p:sp>
        <p:nvSpPr>
          <p:cNvPr id="54" name="Rounded Rectangle 53"/>
          <p:cNvSpPr/>
          <p:nvPr/>
        </p:nvSpPr>
        <p:spPr>
          <a:xfrm>
            <a:off x="7053943" y="3291840"/>
            <a:ext cx="1998618" cy="129029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C00000"/>
                </a:solidFill>
              </a:rPr>
              <a:t>All-or-nothing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smtClean="0">
                <a:solidFill>
                  <a:srgbClr val="0070C0"/>
                </a:solidFill>
                <a:sym typeface="Wingdings" pitchFamily="2" charset="2"/>
              </a:rPr>
              <a:t> </a:t>
            </a:r>
          </a:p>
          <a:p>
            <a:pPr algn="ctr"/>
            <a:r>
              <a:rPr lang="en-US" sz="2600" dirty="0" smtClean="0">
                <a:solidFill>
                  <a:srgbClr val="0070C0"/>
                </a:solidFill>
              </a:rPr>
              <a:t>No wastage!</a:t>
            </a:r>
            <a:endParaRPr lang="en-US" sz="2600" dirty="0">
              <a:solidFill>
                <a:srgbClr val="FFC000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3487783" y="3687404"/>
            <a:ext cx="1" cy="260889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672" y="3486100"/>
            <a:ext cx="3664267" cy="325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67" y="4996974"/>
            <a:ext cx="613936" cy="153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279" y="5272514"/>
            <a:ext cx="2083393" cy="1039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2" name="Picture 8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9771" y="5196656"/>
            <a:ext cx="2235476" cy="1115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734" y="5259452"/>
            <a:ext cx="2029117" cy="1079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1706860" y="4088672"/>
            <a:ext cx="0" cy="221214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17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Eviction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90857" cy="5022669"/>
          </a:xfrm>
        </p:spPr>
        <p:txBody>
          <a:bodyPr>
            <a:normAutofit/>
          </a:bodyPr>
          <a:lstStyle/>
          <a:p>
            <a:r>
              <a:rPr lang="en-US" dirty="0" smtClean="0"/>
              <a:t>Completion time policy:</a:t>
            </a:r>
            <a:endParaRPr lang="en-US" dirty="0" smtClean="0">
              <a:solidFill>
                <a:srgbClr val="FFC000"/>
              </a:solidFill>
            </a:endParaRPr>
          </a:p>
          <a:p>
            <a:pPr lvl="1"/>
            <a:r>
              <a:rPr lang="en-US" dirty="0" smtClean="0"/>
              <a:t>Evict from file with </a:t>
            </a:r>
            <a:r>
              <a:rPr lang="en-US" i="1" dirty="0" smtClean="0"/>
              <a:t>highest </a:t>
            </a:r>
            <a:r>
              <a:rPr lang="en-US" dirty="0" smtClean="0"/>
              <a:t>(</a:t>
            </a:r>
            <a:r>
              <a:rPr lang="en-US" i="1" dirty="0" smtClean="0"/>
              <a:t>frequency/wave-width</a:t>
            </a:r>
            <a:r>
              <a:rPr lang="en-US" dirty="0" smtClean="0"/>
              <a:t>)</a:t>
            </a:r>
          </a:p>
          <a:p>
            <a:pPr lvl="1"/>
            <a:r>
              <a:rPr lang="en-US" u="sng" dirty="0" smtClean="0"/>
              <a:t>Sticky</a:t>
            </a:r>
            <a:r>
              <a:rPr lang="en-US" dirty="0" smtClean="0"/>
              <a:t>: fully evict file before going to next (</a:t>
            </a:r>
            <a:r>
              <a:rPr lang="en-US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Utilization policy:</a:t>
            </a:r>
            <a:endParaRPr lang="en-US" dirty="0" smtClean="0">
              <a:solidFill>
                <a:srgbClr val="FFC000"/>
              </a:solidFill>
            </a:endParaRPr>
          </a:p>
          <a:p>
            <a:pPr lvl="1"/>
            <a:r>
              <a:rPr lang="en-US" dirty="0" smtClean="0"/>
              <a:t>Evict from file with the </a:t>
            </a:r>
            <a:r>
              <a:rPr lang="en-US" i="1" dirty="0" smtClean="0"/>
              <a:t>lowest frequency</a:t>
            </a:r>
          </a:p>
          <a:p>
            <a:pPr lvl="1"/>
            <a:r>
              <a:rPr lang="en-US" u="sng" dirty="0" smtClean="0"/>
              <a:t>Sticky</a:t>
            </a:r>
            <a:r>
              <a:rPr lang="en-US" dirty="0" smtClean="0"/>
              <a:t>: fully evict file before going to </a:t>
            </a:r>
            <a:r>
              <a:rPr lang="en-US" dirty="0"/>
              <a:t>next (</a:t>
            </a:r>
            <a:r>
              <a:rPr lang="en-US" dirty="0">
                <a:solidFill>
                  <a:srgbClr val="C00000"/>
                </a:solidFill>
              </a:rPr>
              <a:t>all-or-nothing</a:t>
            </a:r>
            <a:r>
              <a:rPr lang="en-US" dirty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33257" y="1626326"/>
            <a:ext cx="1541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</a:rPr>
              <a:t>LIFE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05497" y="4153112"/>
            <a:ext cx="1541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</a:rPr>
              <a:t>LFU-F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3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achieve the sticky policy?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9121"/>
            <a:ext cx="85953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Caches are distributed </a:t>
            </a:r>
          </a:p>
          <a:p>
            <a:r>
              <a:rPr lang="en-US" dirty="0" smtClean="0"/>
              <a:t>Blocks of files are spread across different machines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Coordination</a:t>
            </a:r>
          </a:p>
          <a:p>
            <a:pPr lvl="1"/>
            <a:r>
              <a:rPr lang="en-US" dirty="0" smtClean="0"/>
              <a:t>Global view of all the caches</a:t>
            </a:r>
          </a:p>
          <a:p>
            <a:pPr lvl="1"/>
            <a:r>
              <a:rPr lang="en-US" dirty="0" smtClean="0"/>
              <a:t>…which blocks to evict (</a:t>
            </a:r>
            <a:r>
              <a:rPr lang="en-US" dirty="0" smtClean="0">
                <a:solidFill>
                  <a:srgbClr val="00B050"/>
                </a:solidFill>
              </a:rPr>
              <a:t>sticky policy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…where to schedule tasks (</a:t>
            </a:r>
            <a:r>
              <a:rPr lang="en-US" dirty="0" smtClean="0">
                <a:solidFill>
                  <a:srgbClr val="00B050"/>
                </a:solidFill>
              </a:rPr>
              <a:t>memory locality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PA   Man</a:t>
            </a:r>
            <a:r>
              <a:rPr lang="en-US" dirty="0" smtClean="0"/>
              <a:t>: Centralized Coordination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940" y="1417638"/>
            <a:ext cx="6124888" cy="4691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419997" y="1305094"/>
            <a:ext cx="2266406" cy="68304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Global view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7" name="Pie 6"/>
          <p:cNvSpPr/>
          <p:nvPr/>
        </p:nvSpPr>
        <p:spPr>
          <a:xfrm>
            <a:off x="1163079" y="644629"/>
            <a:ext cx="420226" cy="400399"/>
          </a:xfrm>
          <a:prstGeom prst="pie">
            <a:avLst>
              <a:gd name="adj1" fmla="val 2391670"/>
              <a:gd name="adj2" fmla="val 18898167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18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Data Analytics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1373"/>
            <a:ext cx="8229600" cy="5192490"/>
          </a:xfrm>
        </p:spPr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dirty="0" smtClean="0"/>
              <a:t>Data analytics frameworks are an important driver for modern Internet services</a:t>
            </a:r>
          </a:p>
          <a:p>
            <a:pPr lvl="1"/>
            <a:r>
              <a:rPr lang="en-US" dirty="0" smtClean="0"/>
              <a:t>E.g., MapReduce, Dryad, Hadoop</a:t>
            </a:r>
            <a:endParaRPr lang="en-US" dirty="0"/>
          </a:p>
          <a:p>
            <a:pPr lvl="1"/>
            <a:r>
              <a:rPr lang="en-US" dirty="0" smtClean="0"/>
              <a:t>Jobs are </a:t>
            </a:r>
            <a:r>
              <a:rPr lang="en-US" dirty="0" smtClean="0">
                <a:solidFill>
                  <a:srgbClr val="00B050"/>
                </a:solidFill>
              </a:rPr>
              <a:t>parallel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B050"/>
                </a:solidFill>
              </a:rPr>
              <a:t>data-intensive</a:t>
            </a:r>
          </a:p>
          <a:p>
            <a:pPr lvl="1"/>
            <a:endParaRPr lang="en-US" dirty="0">
              <a:solidFill>
                <a:srgbClr val="00B050"/>
              </a:solidFill>
            </a:endParaRPr>
          </a:p>
          <a:p>
            <a:r>
              <a:rPr lang="en-US" dirty="0" smtClean="0"/>
              <a:t>Jobs sizes follow the power-law [HotOS’11]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92% of jobs at FB’s Hadoop cluster can fit all their data in memory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496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0197" cy="478674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Workload derived from Facebook </a:t>
            </a:r>
            <a:r>
              <a:rPr lang="en-US" dirty="0"/>
              <a:t>&amp;</a:t>
            </a:r>
            <a:r>
              <a:rPr lang="en-US" dirty="0" smtClean="0"/>
              <a:t> Bing traces</a:t>
            </a:r>
          </a:p>
          <a:p>
            <a:pPr lvl="1"/>
            <a:r>
              <a:rPr lang="en-US" dirty="0" smtClean="0"/>
              <a:t>FB: 3500 node Hadoop cluster, 375K jobs, 1 month</a:t>
            </a:r>
          </a:p>
          <a:p>
            <a:pPr lvl="1"/>
            <a:r>
              <a:rPr lang="en-US" dirty="0" smtClean="0"/>
              <a:t>Bing: 1000’s of nodes Dryad cluster, 200K jobs, 6 weeks</a:t>
            </a:r>
          </a:p>
          <a:p>
            <a:pPr lvl="1"/>
            <a:endParaRPr lang="en-US" dirty="0" smtClean="0"/>
          </a:p>
          <a:p>
            <a:r>
              <a:rPr lang="en-US" dirty="0"/>
              <a:t>Prototype in conjunction with HDFS</a:t>
            </a:r>
          </a:p>
          <a:p>
            <a:r>
              <a:rPr lang="en-US" dirty="0" smtClean="0"/>
              <a:t>Experiments on 100-node EC2 cluster</a:t>
            </a:r>
          </a:p>
          <a:p>
            <a:pPr lvl="1"/>
            <a:r>
              <a:rPr lang="en-US" dirty="0" smtClean="0"/>
              <a:t>Cache of 20GB per machine</a:t>
            </a:r>
          </a:p>
          <a:p>
            <a:endParaRPr lang="en-US" dirty="0" smtClean="0"/>
          </a:p>
          <a:p>
            <a:r>
              <a:rPr lang="en-US" dirty="0" smtClean="0"/>
              <a:t>Simulations</a:t>
            </a:r>
            <a:endParaRPr lang="en-US" dirty="0"/>
          </a:p>
          <a:p>
            <a:pPr lvl="1"/>
            <a:r>
              <a:rPr lang="en-US" dirty="0" smtClean="0"/>
              <a:t>Replay of entire traces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21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057782"/>
              </p:ext>
            </p:extLst>
          </p:nvPr>
        </p:nvGraphicFramePr>
        <p:xfrm>
          <a:off x="206989" y="1822720"/>
          <a:ext cx="879332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3960"/>
                <a:gridCol w="3764500"/>
                <a:gridCol w="25448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Replacement</a:t>
                      </a:r>
                      <a:r>
                        <a:rPr lang="en-US" sz="3200" baseline="0" dirty="0" smtClean="0"/>
                        <a:t> Policy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Reduction in average</a:t>
                      </a:r>
                      <a:r>
                        <a:rPr lang="en-US" sz="3200" baseline="0" dirty="0" smtClean="0"/>
                        <a:t> completion time (%)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Hit-Ratio</a:t>
                      </a:r>
                      <a:r>
                        <a:rPr lang="en-US" sz="3200" baseline="0" dirty="0" smtClean="0"/>
                        <a:t> (%)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MIN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13%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59%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LRU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33%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LFU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48%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LIFE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53%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45%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453046" y="1822720"/>
            <a:ext cx="2690954" cy="3383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Reduction </a:t>
            </a:r>
            <a:r>
              <a:rPr lang="en-US" dirty="0" smtClean="0"/>
              <a:t>in </a:t>
            </a:r>
            <a:r>
              <a:rPr lang="en-US" dirty="0" smtClean="0">
                <a:solidFill>
                  <a:srgbClr val="0070C0"/>
                </a:solidFill>
              </a:rPr>
              <a:t>Completion Time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042263" y="4877540"/>
            <a:ext cx="2181497" cy="68304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Sticky Policy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85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0098"/>
            <a:ext cx="9158341" cy="4418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22"/>
          <p:cNvGrpSpPr/>
          <p:nvPr/>
        </p:nvGrpSpPr>
        <p:grpSpPr>
          <a:xfrm>
            <a:off x="2651760" y="1332106"/>
            <a:ext cx="6403618" cy="1149830"/>
            <a:chOff x="2283182" y="1807025"/>
            <a:chExt cx="6403618" cy="1149830"/>
          </a:xfrm>
        </p:grpSpPr>
        <p:cxnSp>
          <p:nvCxnSpPr>
            <p:cNvPr id="9" name="Straight Arrow Connector 8"/>
            <p:cNvCxnSpPr/>
            <p:nvPr/>
          </p:nvCxnSpPr>
          <p:spPr>
            <a:xfrm flipH="1">
              <a:off x="2283182" y="2037213"/>
              <a:ext cx="2441218" cy="57332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14" idx="1"/>
            </p:cNvCxnSpPr>
            <p:nvPr/>
          </p:nvCxnSpPr>
          <p:spPr>
            <a:xfrm flipH="1">
              <a:off x="3581400" y="2264225"/>
              <a:ext cx="1143000" cy="69263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ounded Rectangle 13"/>
            <p:cNvSpPr/>
            <p:nvPr/>
          </p:nvSpPr>
          <p:spPr>
            <a:xfrm>
              <a:off x="4724400" y="1807025"/>
              <a:ext cx="3962400" cy="9144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59595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small</a:t>
              </a:r>
              <a:r>
                <a:rPr lang="en-US" sz="2800" dirty="0" smtClean="0">
                  <a:solidFill>
                    <a:srgbClr val="0070C0"/>
                  </a:solidFill>
                </a:rPr>
                <a:t> jobs: largest improvement under LIFE</a:t>
              </a:r>
            </a:p>
          </p:txBody>
        </p:sp>
      </p:grp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Which jobs are sped up?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3464474" y="2599509"/>
            <a:ext cx="5590904" cy="57853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Small jobs have lower wave-width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00446" y="5588742"/>
            <a:ext cx="8516983" cy="57853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Power law in job sizes </a:t>
            </a:r>
            <a:r>
              <a:rPr lang="en-US" sz="2800" dirty="0" smtClean="0">
                <a:solidFill>
                  <a:srgbClr val="0070C0"/>
                </a:solidFill>
                <a:sym typeface="Wingdings" pitchFamily="2" charset="2"/>
              </a:rPr>
              <a:t> there is space for large jobs too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89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Improvement in </a:t>
            </a:r>
            <a:r>
              <a:rPr lang="en-US" dirty="0" smtClean="0">
                <a:solidFill>
                  <a:srgbClr val="0070C0"/>
                </a:solidFill>
              </a:rPr>
              <a:t>Utilization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655744"/>
              </p:ext>
            </p:extLst>
          </p:nvPr>
        </p:nvGraphicFramePr>
        <p:xfrm>
          <a:off x="1066800" y="1905000"/>
          <a:ext cx="69342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4495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Replacement</a:t>
                      </a:r>
                      <a:r>
                        <a:rPr lang="en-US" sz="3200" baseline="0" dirty="0" smtClean="0"/>
                        <a:t> Policy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 smtClean="0"/>
                        <a:t>Improvement in utilization (%)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LRU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13%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LFU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46%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MIN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51%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LFU-F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54%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6596743" y="4391482"/>
            <a:ext cx="2090057" cy="683046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Sticky Policy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844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0197" cy="5035731"/>
          </a:xfrm>
        </p:spPr>
        <p:txBody>
          <a:bodyPr>
            <a:normAutofit fontScale="92500"/>
          </a:bodyPr>
          <a:lstStyle/>
          <a:p>
            <a:r>
              <a:rPr lang="en-US" dirty="0"/>
              <a:t>In-memory computation frameworks </a:t>
            </a:r>
            <a:r>
              <a:rPr lang="en-US" dirty="0" smtClean="0"/>
              <a:t>[e.g., Spark</a:t>
            </a:r>
            <a:r>
              <a:rPr lang="en-US" dirty="0"/>
              <a:t>, Piccolo, </a:t>
            </a:r>
            <a:r>
              <a:rPr lang="en-US" dirty="0" smtClean="0"/>
              <a:t>Twister]</a:t>
            </a:r>
            <a:endParaRPr lang="en-US" dirty="0"/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Mediates </a:t>
            </a:r>
            <a:r>
              <a:rPr lang="en-US" dirty="0">
                <a:solidFill>
                  <a:srgbClr val="00B050"/>
                </a:solidFill>
              </a:rPr>
              <a:t>cache access </a:t>
            </a:r>
            <a:r>
              <a:rPr lang="en-US" i="1" dirty="0">
                <a:solidFill>
                  <a:srgbClr val="00B050"/>
                </a:solidFill>
              </a:rPr>
              <a:t>across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jobs</a:t>
            </a:r>
          </a:p>
          <a:p>
            <a:pPr lvl="1"/>
            <a:endParaRPr lang="en-US" dirty="0"/>
          </a:p>
          <a:p>
            <a:r>
              <a:rPr lang="en-US" dirty="0" smtClean="0"/>
              <a:t>Memory Storage Systems [e.g., </a:t>
            </a:r>
            <a:r>
              <a:rPr lang="en-US" dirty="0" err="1" smtClean="0"/>
              <a:t>RAMCloud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Data-intensive clusters cannot fit all data in memory; 200x more storage on disk than available memory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>Global Memory Systems [e.g., GMS, NOW]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Does not replace based on job-level granularity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42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494"/>
            <a:ext cx="8229600" cy="1143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9495"/>
            <a:ext cx="8569234" cy="530383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 property of </a:t>
            </a:r>
            <a:r>
              <a:rPr lang="en-US" dirty="0"/>
              <a:t>p</a:t>
            </a:r>
            <a:r>
              <a:rPr lang="en-US" dirty="0" smtClean="0"/>
              <a:t>arallel </a:t>
            </a:r>
            <a:r>
              <a:rPr lang="en-US" dirty="0"/>
              <a:t>j</a:t>
            </a:r>
            <a:r>
              <a:rPr lang="en-US" dirty="0" smtClean="0"/>
              <a:t>obs</a:t>
            </a:r>
          </a:p>
          <a:p>
            <a:pPr lvl="1"/>
            <a:r>
              <a:rPr lang="en-US" dirty="0" smtClean="0"/>
              <a:t>Cache all of the inputs of a job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PA   Man: Coordinated Cache Management</a:t>
            </a:r>
          </a:p>
          <a:p>
            <a:pPr lvl="1"/>
            <a:r>
              <a:rPr lang="en-US" dirty="0" smtClean="0"/>
              <a:t>Sticky policy: Evict from incomplete inputs</a:t>
            </a:r>
            <a:endParaRPr lang="en-US" dirty="0"/>
          </a:p>
          <a:p>
            <a:pPr marL="457200" lvl="1" indent="0"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solidFill>
                  <a:srgbClr val="00B050"/>
                </a:solidFill>
              </a:rPr>
              <a:t>LIFE </a:t>
            </a:r>
            <a:r>
              <a:rPr lang="en-US" dirty="0" smtClean="0"/>
              <a:t>for completion time, </a:t>
            </a:r>
            <a:r>
              <a:rPr lang="en-US" dirty="0" smtClean="0">
                <a:solidFill>
                  <a:srgbClr val="00B050"/>
                </a:solidFill>
              </a:rPr>
              <a:t>LFU-F </a:t>
            </a:r>
            <a:r>
              <a:rPr lang="en-US" dirty="0" smtClean="0"/>
              <a:t>for utilization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Jobs are </a:t>
            </a:r>
            <a:r>
              <a:rPr lang="en-US" dirty="0" smtClean="0">
                <a:solidFill>
                  <a:srgbClr val="C00000"/>
                </a:solidFill>
              </a:rPr>
              <a:t>53%</a:t>
            </a:r>
            <a:r>
              <a:rPr lang="en-US" dirty="0" smtClean="0"/>
              <a:t> faster, cluster utilization improves by </a:t>
            </a:r>
            <a:r>
              <a:rPr lang="en-US" dirty="0" smtClean="0">
                <a:solidFill>
                  <a:srgbClr val="C00000"/>
                </a:solidFill>
              </a:rPr>
              <a:t>54%</a:t>
            </a:r>
            <a:endParaRPr lang="en-US" dirty="0"/>
          </a:p>
        </p:txBody>
      </p:sp>
      <p:sp>
        <p:nvSpPr>
          <p:cNvPr id="5" name="Pie 4"/>
          <p:cNvSpPr/>
          <p:nvPr/>
        </p:nvSpPr>
        <p:spPr>
          <a:xfrm>
            <a:off x="3051164" y="548609"/>
            <a:ext cx="413990" cy="429768"/>
          </a:xfrm>
          <a:prstGeom prst="pie">
            <a:avLst>
              <a:gd name="adj1" fmla="val 2391671"/>
              <a:gd name="adj2" fmla="val 1889816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849" y="2203954"/>
            <a:ext cx="5392918" cy="2088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Pie 7"/>
          <p:cNvSpPr/>
          <p:nvPr/>
        </p:nvSpPr>
        <p:spPr>
          <a:xfrm>
            <a:off x="1283326" y="4265995"/>
            <a:ext cx="274320" cy="274320"/>
          </a:xfrm>
          <a:prstGeom prst="pie">
            <a:avLst>
              <a:gd name="adj1" fmla="val 2391671"/>
              <a:gd name="adj2" fmla="val 1889816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01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Cache the data to speed up jobs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21373"/>
            <a:ext cx="8516983" cy="4525963"/>
          </a:xfrm>
        </p:spPr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dirty="0" smtClean="0"/>
              <a:t>Falling memory prices</a:t>
            </a:r>
          </a:p>
          <a:p>
            <a:pPr lvl="1"/>
            <a:r>
              <a:rPr lang="en-US" dirty="0" smtClean="0"/>
              <a:t>64GB/machine at FB in Aug 2011, 192GB/machine not uncommon now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Memory utilization often low</a:t>
            </a:r>
          </a:p>
          <a:p>
            <a:pPr lvl="1"/>
            <a:r>
              <a:rPr lang="en-US" dirty="0" smtClean="0"/>
              <a:t>Analyzed Hadoop jobs in Facebook’s production cluster</a:t>
            </a:r>
          </a:p>
          <a:p>
            <a:pPr lvl="1"/>
            <a:r>
              <a:rPr lang="en-US" dirty="0" smtClean="0"/>
              <a:t>19% median memory utilization (95</a:t>
            </a:r>
            <a:r>
              <a:rPr lang="en-US" baseline="30000" dirty="0" smtClean="0"/>
              <a:t>th</a:t>
            </a:r>
            <a:r>
              <a:rPr lang="en-US" dirty="0" smtClean="0"/>
              <a:t>-tile 42%)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8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built a memory cache…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38607" cy="4970417"/>
          </a:xfrm>
        </p:spPr>
        <p:txBody>
          <a:bodyPr>
            <a:normAutofit/>
          </a:bodyPr>
          <a:lstStyle/>
          <a:p>
            <a:r>
              <a:rPr lang="en-US" dirty="0" smtClean="0"/>
              <a:t>File cache in memory on top of HDFS</a:t>
            </a:r>
          </a:p>
          <a:p>
            <a:pPr lvl="1"/>
            <a:r>
              <a:rPr lang="en-US" dirty="0" smtClean="0"/>
              <a:t>Cache input data of jobs (accessed by map tasks)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Schedule map tasks for </a:t>
            </a:r>
            <a:r>
              <a:rPr lang="en-US" dirty="0" smtClean="0">
                <a:solidFill>
                  <a:srgbClr val="00B050"/>
                </a:solidFill>
              </a:rPr>
              <a:t>memory locality</a:t>
            </a:r>
          </a:p>
          <a:p>
            <a:endParaRPr lang="en-US" dirty="0" smtClean="0"/>
          </a:p>
          <a:p>
            <a:r>
              <a:rPr lang="en-US" dirty="0" smtClean="0"/>
              <a:t>Simple cache replacement policies</a:t>
            </a:r>
          </a:p>
          <a:p>
            <a:pPr lvl="1"/>
            <a:r>
              <a:rPr lang="en-US" dirty="0" smtClean="0"/>
              <a:t>Least Recently Used (LRU) and Least Frequently Used (LFU)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575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 built a memory cache…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8606" cy="4525963"/>
          </a:xfrm>
        </p:spPr>
        <p:txBody>
          <a:bodyPr>
            <a:normAutofit/>
          </a:bodyPr>
          <a:lstStyle/>
          <a:p>
            <a:r>
              <a:rPr lang="en-US" dirty="0"/>
              <a:t>Replayed the Facebook </a:t>
            </a:r>
            <a:r>
              <a:rPr lang="en-US" dirty="0" smtClean="0"/>
              <a:t>trace of Hadoop jobs</a:t>
            </a:r>
            <a:endParaRPr lang="en-US" dirty="0"/>
          </a:p>
          <a:p>
            <a:r>
              <a:rPr lang="en-US" dirty="0" smtClean="0"/>
              <a:t>Jobs </a:t>
            </a:r>
            <a:r>
              <a:rPr lang="en-US" dirty="0"/>
              <a:t>sped up by only 10</a:t>
            </a:r>
            <a:r>
              <a:rPr lang="en-US" dirty="0" smtClean="0"/>
              <a:t>%, hit-ratio of 47% </a:t>
            </a:r>
            <a:r>
              <a:rPr lang="en-US" dirty="0"/>
              <a:t>(for LFU) </a:t>
            </a:r>
            <a:r>
              <a:rPr lang="en-US" dirty="0" smtClean="0">
                <a:sym typeface="Wingdings" pitchFamily="2" charset="2"/>
              </a:rPr>
              <a:t></a:t>
            </a:r>
          </a:p>
          <a:p>
            <a:r>
              <a:rPr lang="en-US" dirty="0" smtClean="0">
                <a:sym typeface="Wingdings" pitchFamily="2" charset="2"/>
              </a:rPr>
              <a:t>Optimal hit-ratio (Belady’s MIN Oracle)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Hit-ratio 63%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Completion time speedup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13%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031966" y="5219191"/>
            <a:ext cx="7158445" cy="1103231"/>
          </a:xfrm>
          <a:prstGeom prst="roundRect">
            <a:avLst/>
          </a:prstGeom>
          <a:noFill/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How can we make caching significantly speedup jobs?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183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953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Parallel jobs require a new class of caching algorithms</a:t>
            </a:r>
          </a:p>
        </p:txBody>
      </p:sp>
    </p:spTree>
    <p:extLst>
      <p:ext uri="{BB962C8B-B14F-4D97-AF65-F5344CB8AC3E}">
        <p14:creationId xmlns:p14="http://schemas.microsoft.com/office/powerpoint/2010/main" val="69093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Parallel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634" y="1282580"/>
            <a:ext cx="8634549" cy="1652322"/>
          </a:xfrm>
        </p:spPr>
        <p:txBody>
          <a:bodyPr>
            <a:normAutofit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Tasks of small jobs run simultaneously in a </a:t>
            </a:r>
            <a:r>
              <a:rPr lang="en-US" b="1" i="1" dirty="0" smtClean="0">
                <a:solidFill>
                  <a:srgbClr val="00B050"/>
                </a:solidFill>
              </a:rPr>
              <a:t>wave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3276600" y="3200881"/>
            <a:ext cx="2514600" cy="2231886"/>
            <a:chOff x="3352800" y="3200400"/>
            <a:chExt cx="2514600" cy="2231886"/>
          </a:xfrm>
        </p:grpSpPr>
        <p:sp>
          <p:nvSpPr>
            <p:cNvPr id="29" name="Rectangle 28"/>
            <p:cNvSpPr/>
            <p:nvPr/>
          </p:nvSpPr>
          <p:spPr>
            <a:xfrm>
              <a:off x="4118905" y="3276601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52800" y="3962401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2</a:t>
              </a:r>
              <a:endParaRPr lang="en-US" sz="2400" baseline="-25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356905" y="3200401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12265" y="4495800"/>
              <a:ext cx="7551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time</a:t>
              </a:r>
              <a:endParaRPr lang="en-US" sz="2400" dirty="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rot="5400000" flipH="1" flipV="1">
              <a:off x="4838700" y="4610100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816347" y="4724400"/>
              <a:ext cx="13652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completion </a:t>
              </a:r>
            </a:p>
            <a:p>
              <a:pPr algn="ctr"/>
              <a:r>
                <a:rPr lang="en-US" sz="2000" dirty="0" smtClean="0"/>
                <a:t>time</a:t>
              </a:r>
              <a:endParaRPr lang="en-US" sz="2000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114800" y="40386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16200000" flipV="1">
              <a:off x="3428879" y="3883562"/>
              <a:ext cx="1372394" cy="6071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4114800" y="4572000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4420394" y="3885406"/>
              <a:ext cx="1371600" cy="158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6248400" y="3200881"/>
            <a:ext cx="2514600" cy="2231886"/>
            <a:chOff x="6172200" y="3200400"/>
            <a:chExt cx="2514600" cy="2231886"/>
          </a:xfrm>
        </p:grpSpPr>
        <p:sp>
          <p:nvSpPr>
            <p:cNvPr id="40" name="TextBox 39"/>
            <p:cNvSpPr txBox="1"/>
            <p:nvPr/>
          </p:nvSpPr>
          <p:spPr>
            <a:xfrm>
              <a:off x="6172200" y="3962401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2</a:t>
              </a:r>
              <a:endParaRPr lang="en-US" sz="2400" baseline="-250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176305" y="3200401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931665" y="4495800"/>
              <a:ext cx="7551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time</a:t>
              </a:r>
              <a:endParaRPr lang="en-US" sz="2400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rot="5400000" flipH="1" flipV="1">
              <a:off x="7200900" y="4610100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4724400"/>
              <a:ext cx="13652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completion </a:t>
              </a:r>
            </a:p>
            <a:p>
              <a:pPr algn="ctr"/>
              <a:r>
                <a:rPr lang="en-US" sz="2000" dirty="0" smtClean="0"/>
                <a:t>time</a:t>
              </a:r>
              <a:endParaRPr lang="en-US" sz="20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934200" y="40386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934200" y="32766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16200000" flipV="1">
              <a:off x="6248279" y="3883562"/>
              <a:ext cx="1372394" cy="6071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6934200" y="4572000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 flipH="1" flipV="1">
              <a:off x="6782594" y="3885406"/>
              <a:ext cx="1371600" cy="158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Right Arrow 52"/>
          <p:cNvSpPr/>
          <p:nvPr/>
        </p:nvSpPr>
        <p:spPr>
          <a:xfrm>
            <a:off x="2743200" y="3658081"/>
            <a:ext cx="457200" cy="3810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Arrow 53"/>
          <p:cNvSpPr/>
          <p:nvPr/>
        </p:nvSpPr>
        <p:spPr>
          <a:xfrm>
            <a:off x="5562600" y="3658081"/>
            <a:ext cx="457200" cy="381000"/>
          </a:xfrm>
          <a:prstGeom prst="rightArrow">
            <a:avLst/>
          </a:prstGeom>
          <a:solidFill>
            <a:srgbClr val="EBF1DE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715594" y="2438508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4830193" y="2438508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48185" y="2286108"/>
            <a:ext cx="19681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Task duration </a:t>
            </a:r>
          </a:p>
          <a:p>
            <a:r>
              <a:rPr lang="en-US" sz="2000" dirty="0" smtClean="0"/>
              <a:t>(</a:t>
            </a:r>
            <a:r>
              <a:rPr lang="en-US" sz="2000" b="1" dirty="0" err="1" smtClean="0"/>
              <a:t>uncached</a:t>
            </a:r>
            <a:r>
              <a:rPr lang="en-US" sz="2000" dirty="0" smtClean="0"/>
              <a:t> input)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5432928" y="2286108"/>
            <a:ext cx="16928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Task duration </a:t>
            </a:r>
          </a:p>
          <a:p>
            <a:r>
              <a:rPr lang="en-US" sz="2000" dirty="0" smtClean="0"/>
              <a:t>(</a:t>
            </a:r>
            <a:r>
              <a:rPr lang="en-US" sz="2000" b="1" dirty="0" smtClean="0"/>
              <a:t>cached</a:t>
            </a:r>
            <a:r>
              <a:rPr lang="en-US" sz="2000" dirty="0" smtClean="0"/>
              <a:t> input)</a:t>
            </a:r>
            <a:endParaRPr lang="en-US" sz="2000" dirty="0"/>
          </a:p>
        </p:txBody>
      </p:sp>
      <p:sp>
        <p:nvSpPr>
          <p:cNvPr id="58" name="Rounded Rectangle 57"/>
          <p:cNvSpPr/>
          <p:nvPr/>
        </p:nvSpPr>
        <p:spPr>
          <a:xfrm>
            <a:off x="1436914" y="5463164"/>
            <a:ext cx="6570951" cy="950699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All-or-nothing: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70C0"/>
                </a:solidFill>
              </a:rPr>
              <a:t>Unless </a:t>
            </a:r>
            <a:r>
              <a:rPr lang="en-US" sz="2800" dirty="0" smtClean="0">
                <a:solidFill>
                  <a:srgbClr val="C00000"/>
                </a:solidFill>
              </a:rPr>
              <a:t>all</a:t>
            </a:r>
            <a:r>
              <a:rPr lang="en-US" sz="2800" dirty="0" smtClean="0">
                <a:solidFill>
                  <a:srgbClr val="0070C0"/>
                </a:solidFill>
              </a:rPr>
              <a:t> inputs are cached, there is </a:t>
            </a:r>
            <a:r>
              <a:rPr lang="en-US" sz="2800" dirty="0" smtClean="0">
                <a:solidFill>
                  <a:srgbClr val="C00000"/>
                </a:solidFill>
              </a:rPr>
              <a:t>no</a:t>
            </a:r>
            <a:r>
              <a:rPr lang="en-US" sz="2800" dirty="0" smtClean="0">
                <a:solidFill>
                  <a:srgbClr val="0070C0"/>
                </a:solidFill>
              </a:rPr>
              <a:t> benefit</a:t>
            </a:r>
            <a:endParaRPr lang="en-US" sz="2800" dirty="0">
              <a:solidFill>
                <a:srgbClr val="0070C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3200881"/>
            <a:ext cx="2514600" cy="2231886"/>
            <a:chOff x="457200" y="3150193"/>
            <a:chExt cx="2514600" cy="2231886"/>
          </a:xfrm>
        </p:grpSpPr>
        <p:sp>
          <p:nvSpPr>
            <p:cNvPr id="7" name="Rectangle 6"/>
            <p:cNvSpPr/>
            <p:nvPr/>
          </p:nvSpPr>
          <p:spPr>
            <a:xfrm>
              <a:off x="1223305" y="3988394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23305" y="3226394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57200" y="3912194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2</a:t>
              </a:r>
              <a:endParaRPr lang="en-US" sz="2400" baseline="-25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1305" y="3150194"/>
              <a:ext cx="7450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slot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16665" y="4445593"/>
              <a:ext cx="7551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time</a:t>
              </a:r>
              <a:endParaRPr lang="en-US" sz="2400" dirty="0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rot="5400000" flipH="1" flipV="1">
              <a:off x="1943100" y="4559893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920747" y="4674193"/>
              <a:ext cx="13652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completion </a:t>
              </a:r>
            </a:p>
            <a:p>
              <a:pPr algn="ctr"/>
              <a:r>
                <a:rPr lang="en-US" sz="2000" dirty="0" smtClean="0"/>
                <a:t>time</a:t>
              </a:r>
              <a:endParaRPr lang="en-US" sz="2000" dirty="0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rot="16200000" flipV="1">
              <a:off x="533279" y="3833355"/>
              <a:ext cx="1372394" cy="6071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219200" y="4521793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 flipH="1" flipV="1">
              <a:off x="1524794" y="3835199"/>
              <a:ext cx="1371600" cy="158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504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4946470" y="3597272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946470" y="2987672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 for multi-waved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1502862"/>
          </a:xfrm>
        </p:spPr>
        <p:txBody>
          <a:bodyPr>
            <a:normAutofit lnSpcReduction="10000"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Large jobs run tasks in </a:t>
            </a:r>
            <a:r>
              <a:rPr lang="en-US" i="1" dirty="0" smtClean="0">
                <a:solidFill>
                  <a:srgbClr val="00B050"/>
                </a:solidFill>
              </a:rPr>
              <a:t>multiple waves </a:t>
            </a:r>
            <a:endParaRPr lang="en-US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Number of tasks is larger than number of slots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Wave-width</a:t>
            </a:r>
            <a:r>
              <a:rPr lang="en-US" dirty="0" smtClean="0"/>
              <a:t>: Number of parallel tasks of a job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772527" y="54260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772527" y="48164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772527" y="42068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772527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772527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41505" y="54260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841505" y="48164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841505" y="42068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841505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841505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897420" y="54260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897420" y="48164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897420" y="42068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897420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897420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953335" y="35972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4953335" y="2987672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96927" y="5971140"/>
            <a:ext cx="755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006422" y="53498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1010527" y="47402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1010527" y="41306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1010527" y="3521072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1023604" y="2911472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4419935" y="2988466"/>
            <a:ext cx="2241419" cy="3656806"/>
            <a:chOff x="4197865" y="2972594"/>
            <a:chExt cx="2241419" cy="3656806"/>
          </a:xfrm>
        </p:grpSpPr>
        <p:cxnSp>
          <p:nvCxnSpPr>
            <p:cNvPr id="52" name="Straight Arrow Connector 51"/>
            <p:cNvCxnSpPr/>
            <p:nvPr/>
          </p:nvCxnSpPr>
          <p:spPr>
            <a:xfrm rot="5400000" flipH="1" flipV="1">
              <a:off x="4235568" y="4458097"/>
              <a:ext cx="2972594" cy="158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rot="5400000" flipH="1" flipV="1">
              <a:off x="5455165" y="5981700"/>
              <a:ext cx="304800" cy="228600"/>
            </a:xfrm>
            <a:prstGeom prst="straightConnector1">
              <a:avLst/>
            </a:prstGeom>
            <a:ln>
              <a:solidFill>
                <a:srgbClr val="00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4197865" y="6167735"/>
              <a:ext cx="22414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completion time</a:t>
              </a:r>
              <a:endParaRPr lang="en-US" sz="2400" dirty="0"/>
            </a:p>
          </p:txBody>
        </p:sp>
      </p:grpSp>
      <p:cxnSp>
        <p:nvCxnSpPr>
          <p:cNvPr id="8" name="Straight Arrow Connector 7"/>
          <p:cNvCxnSpPr/>
          <p:nvPr/>
        </p:nvCxnSpPr>
        <p:spPr>
          <a:xfrm rot="5400000" flipH="1" flipV="1">
            <a:off x="171533" y="4359272"/>
            <a:ext cx="3201194" cy="794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72527" y="5957884"/>
            <a:ext cx="510540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98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3932E-7 6.1371E-6 L -0.04997 6.1371E-6 " pathEditMode="relative" ptsTypes="AA">
                                      <p:cBhvr>
                                        <p:cTn id="2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35" grpId="0" animBg="1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3891889" y="5431800"/>
            <a:ext cx="526535" cy="381000"/>
          </a:xfrm>
          <a:prstGeom prst="rect">
            <a:avLst/>
          </a:prstGeom>
          <a:solidFill>
            <a:srgbClr val="00AE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5" name="Group 54"/>
          <p:cNvGrpSpPr/>
          <p:nvPr/>
        </p:nvGrpSpPr>
        <p:grpSpPr>
          <a:xfrm>
            <a:off x="3891889" y="2993400"/>
            <a:ext cx="526535" cy="2209800"/>
            <a:chOff x="3733800" y="2971800"/>
            <a:chExt cx="526535" cy="2209800"/>
          </a:xfrm>
        </p:grpSpPr>
        <p:sp>
          <p:nvSpPr>
            <p:cNvPr id="46" name="Rectangle 45"/>
            <p:cNvSpPr/>
            <p:nvPr/>
          </p:nvSpPr>
          <p:spPr>
            <a:xfrm>
              <a:off x="3733800" y="48006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733800" y="41910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733800" y="35814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733800" y="29718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All-or-nothing</a:t>
            </a:r>
            <a:r>
              <a:rPr lang="en-US" dirty="0" smtClean="0"/>
              <a:t> </a:t>
            </a:r>
            <a:r>
              <a:rPr lang="en-US" dirty="0"/>
              <a:t>for multi-waved jobs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786924" y="54318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786924" y="48222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786924" y="42126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786924" y="36030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786924" y="29934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42839" y="54318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842839" y="48222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842839" y="42126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842839" y="36030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842839" y="29934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898754" y="5431800"/>
            <a:ext cx="990600" cy="38100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3898754" y="2993400"/>
            <a:ext cx="990600" cy="2209800"/>
            <a:chOff x="3740665" y="2971800"/>
            <a:chExt cx="990600" cy="2209800"/>
          </a:xfrm>
        </p:grpSpPr>
        <p:sp>
          <p:nvSpPr>
            <p:cNvPr id="27" name="Rectangle 26"/>
            <p:cNvSpPr/>
            <p:nvPr/>
          </p:nvSpPr>
          <p:spPr>
            <a:xfrm>
              <a:off x="3740665" y="4800600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740665" y="4191000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740665" y="3581400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740665" y="2971800"/>
              <a:ext cx="990600" cy="38100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6511324" y="5976868"/>
            <a:ext cx="755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020819" y="5355600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1024924" y="4746000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1024924" y="4136400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/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24924" y="3526800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1038001" y="2917200"/>
            <a:ext cx="745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slot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3957204" y="2993400"/>
            <a:ext cx="2241419" cy="3657600"/>
            <a:chOff x="4637315" y="2971800"/>
            <a:chExt cx="2241419" cy="3657600"/>
          </a:xfrm>
        </p:grpSpPr>
        <p:sp>
          <p:nvSpPr>
            <p:cNvPr id="49" name="Rectangle 48"/>
            <p:cNvSpPr/>
            <p:nvPr/>
          </p:nvSpPr>
          <p:spPr>
            <a:xfrm>
              <a:off x="5614852" y="35814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614852" y="2971800"/>
              <a:ext cx="526535" cy="381000"/>
            </a:xfrm>
            <a:prstGeom prst="rect">
              <a:avLst/>
            </a:prstGeom>
            <a:solidFill>
              <a:srgbClr val="00AE00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" name="Group 50"/>
            <p:cNvGrpSpPr/>
            <p:nvPr/>
          </p:nvGrpSpPr>
          <p:grpSpPr>
            <a:xfrm>
              <a:off x="4637315" y="2972594"/>
              <a:ext cx="2241419" cy="3656806"/>
              <a:chOff x="4263180" y="2972594"/>
              <a:chExt cx="2241419" cy="3656806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rot="5400000" flipH="1" flipV="1">
                <a:off x="4300883" y="4458097"/>
                <a:ext cx="2972594" cy="1588"/>
              </a:xfrm>
              <a:prstGeom prst="straightConnector1">
                <a:avLst/>
              </a:prstGeom>
              <a:ln w="25400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5400000" flipH="1" flipV="1">
                <a:off x="5520480" y="5981700"/>
                <a:ext cx="304800" cy="228600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Box 53"/>
              <p:cNvSpPr txBox="1"/>
              <p:nvPr/>
            </p:nvSpPr>
            <p:spPr>
              <a:xfrm>
                <a:off x="4263180" y="6167735"/>
                <a:ext cx="22414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completion time</a:t>
                </a:r>
                <a:endParaRPr lang="en-US" sz="2400" dirty="0"/>
              </a:p>
            </p:txBody>
          </p:sp>
        </p:grpSp>
      </p:grpSp>
      <p:cxnSp>
        <p:nvCxnSpPr>
          <p:cNvPr id="8" name="Straight Arrow Connector 7"/>
          <p:cNvCxnSpPr/>
          <p:nvPr/>
        </p:nvCxnSpPr>
        <p:spPr>
          <a:xfrm rot="5400000" flipH="1" flipV="1">
            <a:off x="185930" y="4365000"/>
            <a:ext cx="3201194" cy="794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86924" y="5963612"/>
            <a:ext cx="5105400" cy="1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1502862"/>
          </a:xfrm>
        </p:spPr>
        <p:txBody>
          <a:bodyPr>
            <a:normAutofit lnSpcReduction="10000"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Large jobs run tasks in </a:t>
            </a:r>
            <a:r>
              <a:rPr lang="en-US" i="1" dirty="0" smtClean="0">
                <a:solidFill>
                  <a:srgbClr val="00B050"/>
                </a:solidFill>
              </a:rPr>
              <a:t>multiple waves </a:t>
            </a:r>
            <a:endParaRPr lang="en-US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Number of tasks is larger than number of slots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Wave-width</a:t>
            </a:r>
            <a:r>
              <a:rPr lang="en-US" dirty="0" smtClean="0"/>
              <a:t>: Number of parallel tasks of a job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13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6687E-6 6.1371E-6 L -0.04997 6.1371E-6 " pathEditMode="relative" ptsTypes="AA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8653</TotalTime>
  <Words>1028</Words>
  <Application>Microsoft Office PowerPoint</Application>
  <PresentationFormat>On-screen Show (4:3)</PresentationFormat>
  <Paragraphs>270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PA   Man  Coordinated Memory Caching for Parallel Jobs</vt:lpstr>
      <vt:lpstr>Data Analytics Clusters</vt:lpstr>
      <vt:lpstr>Cache the data to speed up jobs</vt:lpstr>
      <vt:lpstr>We built a memory cache…</vt:lpstr>
      <vt:lpstr>We built a memory cache…</vt:lpstr>
      <vt:lpstr>Parallel jobs require a new class of caching algorithms</vt:lpstr>
      <vt:lpstr>Parallel Jobs</vt:lpstr>
      <vt:lpstr>All-or-nothing for multi-waved jobs</vt:lpstr>
      <vt:lpstr>All-or-nothing for multi-waved jobs</vt:lpstr>
      <vt:lpstr>All-or-nothing for multi-waved jobs</vt:lpstr>
      <vt:lpstr>How to evict from cache?</vt:lpstr>
      <vt:lpstr>Which file should be evicted?</vt:lpstr>
      <vt:lpstr>Reduction in Completion Time</vt:lpstr>
      <vt:lpstr>How to estimate W for a job?</vt:lpstr>
      <vt:lpstr>Improvement in Utilization</vt:lpstr>
      <vt:lpstr>Isn’t this just Least Frequently Used?</vt:lpstr>
      <vt:lpstr>Cache Eviction Policies</vt:lpstr>
      <vt:lpstr>How do we achieve the sticky policy?</vt:lpstr>
      <vt:lpstr>PA   Man: Centralized Coordination</vt:lpstr>
      <vt:lpstr>Evaluation Setup</vt:lpstr>
      <vt:lpstr>Reduction in Completion Time</vt:lpstr>
      <vt:lpstr>Which jobs are sped up?</vt:lpstr>
      <vt:lpstr>Improvement in Utilization</vt:lpstr>
      <vt:lpstr>Related Work</vt:lpstr>
      <vt:lpstr> 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PacMan:  Memory Caching for MapReduce</dc:title>
  <dc:creator>Ali</dc:creator>
  <cp:lastModifiedBy>Ganesh</cp:lastModifiedBy>
  <cp:revision>660</cp:revision>
  <cp:lastPrinted>2012-04-21T17:15:16Z</cp:lastPrinted>
  <dcterms:created xsi:type="dcterms:W3CDTF">2012-01-07T22:48:20Z</dcterms:created>
  <dcterms:modified xsi:type="dcterms:W3CDTF">2012-05-09T05:40:55Z</dcterms:modified>
</cp:coreProperties>
</file>