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8" r:id="rId3"/>
    <p:sldId id="287" r:id="rId4"/>
    <p:sldId id="269" r:id="rId5"/>
    <p:sldId id="260" r:id="rId6"/>
    <p:sldId id="289" r:id="rId7"/>
    <p:sldId id="263" r:id="rId8"/>
    <p:sldId id="265" r:id="rId9"/>
    <p:sldId id="266" r:id="rId10"/>
    <p:sldId id="271" r:id="rId11"/>
    <p:sldId id="283" r:id="rId12"/>
    <p:sldId id="294" r:id="rId13"/>
    <p:sldId id="302" r:id="rId14"/>
    <p:sldId id="293" r:id="rId15"/>
    <p:sldId id="274" r:id="rId16"/>
    <p:sldId id="295" r:id="rId17"/>
    <p:sldId id="299" r:id="rId18"/>
    <p:sldId id="296" r:id="rId19"/>
    <p:sldId id="297" r:id="rId20"/>
    <p:sldId id="301" r:id="rId21"/>
    <p:sldId id="285" r:id="rId22"/>
    <p:sldId id="275" r:id="rId23"/>
    <p:sldId id="276" r:id="rId24"/>
    <p:sldId id="277" r:id="rId25"/>
    <p:sldId id="304" r:id="rId26"/>
    <p:sldId id="278" r:id="rId27"/>
    <p:sldId id="307" r:id="rId28"/>
    <p:sldId id="282" r:id="rId29"/>
  </p:sldIdLst>
  <p:sldSz cx="9144000" cy="6858000" type="screen4x3"/>
  <p:notesSz cx="69977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8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744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r">
              <a:defRPr sz="1200"/>
            </a:lvl1pPr>
          </a:lstStyle>
          <a:p>
            <a:fld id="{21107F17-A7B1-4D05-A7BE-5F3F1136D0DD}" type="datetimeFigureOut">
              <a:rPr lang="en-US" smtClean="0"/>
              <a:t>4/14/2011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744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r">
              <a:defRPr sz="1200"/>
            </a:lvl1pPr>
          </a:lstStyle>
          <a:p>
            <a:fld id="{3811165E-2C7E-4CB3-A55B-C51DC2671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27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744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r">
              <a:defRPr sz="1200"/>
            </a:lvl1pPr>
          </a:lstStyle>
          <a:p>
            <a:fld id="{21EEC8A0-5F3C-409B-A9A3-D299355E7E92}" type="datetimeFigureOut">
              <a:rPr lang="en-US" smtClean="0"/>
              <a:t>4/14/2011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31" tIns="46516" rIns="93031" bIns="465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9770" y="4409758"/>
            <a:ext cx="5598160" cy="4177665"/>
          </a:xfrm>
          <a:prstGeom prst="rect">
            <a:avLst/>
          </a:prstGeom>
        </p:spPr>
        <p:txBody>
          <a:bodyPr vert="horz" lIns="93031" tIns="46516" rIns="93031" bIns="4651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744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r">
              <a:defRPr sz="1200"/>
            </a:lvl1pPr>
          </a:lstStyle>
          <a:p>
            <a:fld id="{4262810A-990D-4535-B2D8-ABB548045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75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2810A-990D-4535-B2D8-ABB5480456C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928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2810A-990D-4535-B2D8-ABB5480456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6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AE2EF-49D4-433F-B8AE-7A236E016AC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A2B638-3C39-478B-B712-32DD7F2E8F68}" type="datetime1">
              <a:rPr lang="en-US" smtClean="0"/>
              <a:t>4/14/2011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B2BD3-9D31-475C-8DF8-895D2DC1DE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8C1AB-9950-4935-AA13-4F65381471EB}" type="datetime1">
              <a:rPr lang="en-US" smtClean="0"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B2BD3-9D31-475C-8DF8-895D2DC1D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233F6B-F6D7-4B3C-A5A4-528D252AFABD}" type="datetime1">
              <a:rPr lang="en-US" smtClean="0"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B2BD3-9D31-475C-8DF8-895D2DC1D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44DD94-3970-433D-95F5-EB5B91D17A32}" type="datetime1">
              <a:rPr lang="en-US" smtClean="0"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B2BD3-9D31-475C-8DF8-895D2DC1D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D4E4A4-26F1-4C71-8759-7B24BF9C5378}" type="datetime1">
              <a:rPr lang="en-US" smtClean="0"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B2BD3-9D31-475C-8DF8-895D2DC1DE4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E5A84-894F-4DE8-A688-3CE2FB2BB1ED}" type="datetime1">
              <a:rPr lang="en-US" smtClean="0"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B2BD3-9D31-475C-8DF8-895D2DC1D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2BE8C-A379-42DE-9D66-979B57CD5ECF}" type="datetime1">
              <a:rPr lang="en-US" smtClean="0"/>
              <a:t>4/14/2011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B2BD3-9D31-475C-8DF8-895D2DC1D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EC062F-061E-40AD-872B-B9AA5154F2C3}" type="datetime1">
              <a:rPr lang="en-US" smtClean="0"/>
              <a:t>4/14/2011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B2BD3-9D31-475C-8DF8-895D2DC1D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2F9DA9-5370-4B37-A212-3DB9730D0D4F}" type="datetime1">
              <a:rPr lang="en-US" smtClean="0"/>
              <a:t>4/14/2011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B2BD3-9D31-475C-8DF8-895D2DC1DE4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E6CE63-73D0-4C05-8308-6BFB85E7EF42}" type="datetime1">
              <a:rPr lang="en-US" smtClean="0"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B2BD3-9D31-475C-8DF8-895D2DC1D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030F49-CA00-438E-972E-1E6362B08C22}" type="datetime1">
              <a:rPr lang="en-US" smtClean="0"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B2BD3-9D31-475C-8DF8-895D2DC1DE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81BC679-E1B2-423A-A47B-BE366D215B7D}" type="datetime1">
              <a:rPr lang="en-US" smtClean="0"/>
              <a:t>4/14/2011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40B2BD3-9D31-475C-8DF8-895D2DC1DE4A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09800"/>
            <a:ext cx="8610600" cy="1524000"/>
          </a:xfrm>
        </p:spPr>
        <p:txBody>
          <a:bodyPr>
            <a:noAutofit/>
          </a:bodyPr>
          <a:lstStyle/>
          <a:p>
            <a:pPr algn="ctr"/>
            <a:r>
              <a:rPr lang="en-US" sz="4400" b="1" i="1" dirty="0" smtClean="0"/>
              <a:t>Scarlett </a:t>
            </a:r>
            <a:r>
              <a:rPr lang="en-US" sz="4400" b="1" dirty="0" smtClean="0"/>
              <a:t>: </a:t>
            </a:r>
            <a:r>
              <a:rPr lang="en-US" sz="4400" b="1" dirty="0"/>
              <a:t>Coping with Skewed Content Popularity in MapReduce Clusters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191000"/>
            <a:ext cx="8610600" cy="1752600"/>
          </a:xfrm>
        </p:spPr>
        <p:txBody>
          <a:bodyPr>
            <a:normAutofit/>
          </a:bodyPr>
          <a:lstStyle/>
          <a:p>
            <a:pPr algn="ctr"/>
            <a:r>
              <a:rPr lang="en-US" u="sng" dirty="0" smtClean="0"/>
              <a:t>Ganesh Ananthanarayanan</a:t>
            </a:r>
            <a:r>
              <a:rPr lang="en-US" dirty="0" smtClean="0"/>
              <a:t>, Sameer </a:t>
            </a:r>
            <a:r>
              <a:rPr lang="en-US" dirty="0"/>
              <a:t>A</a:t>
            </a:r>
            <a:r>
              <a:rPr lang="en-US" dirty="0" smtClean="0"/>
              <a:t>garwal, Srikanth </a:t>
            </a:r>
            <a:r>
              <a:rPr lang="en-US" dirty="0"/>
              <a:t>K</a:t>
            </a:r>
            <a:r>
              <a:rPr lang="en-US" dirty="0" smtClean="0"/>
              <a:t>andula, Albert </a:t>
            </a:r>
            <a:r>
              <a:rPr lang="en-US" dirty="0"/>
              <a:t>G</a:t>
            </a:r>
            <a:r>
              <a:rPr lang="en-US" dirty="0" smtClean="0"/>
              <a:t>reenberg, Ion Stoica, Duke </a:t>
            </a:r>
            <a:r>
              <a:rPr lang="en-US" dirty="0"/>
              <a:t>H</a:t>
            </a:r>
            <a:r>
              <a:rPr lang="en-US" dirty="0" smtClean="0"/>
              <a:t>arlan, Ed Harris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5739684"/>
            <a:ext cx="1902279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5817383"/>
            <a:ext cx="2047875" cy="73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http://www.americanindoagency.com/images/UCberkeley_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645" y="5715000"/>
            <a:ext cx="1013955" cy="80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767992"/>
            <a:ext cx="2895600" cy="709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862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066800" y="2209800"/>
            <a:ext cx="8077200" cy="1853484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i="1" dirty="0" smtClean="0"/>
              <a:t>Scarlett</a:t>
            </a:r>
            <a:r>
              <a:rPr lang="en-US" dirty="0" smtClean="0"/>
              <a:t> replicates data to predicted popularity, using budgeted storage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4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886200"/>
          </a:xfrm>
        </p:spPr>
        <p:txBody>
          <a:bodyPr>
            <a:normAutofit/>
          </a:bodyPr>
          <a:lstStyle/>
          <a:p>
            <a:r>
              <a:rPr lang="en-US" dirty="0" smtClean="0"/>
              <a:t>Replication granularity: file  vs. block</a:t>
            </a:r>
          </a:p>
          <a:p>
            <a:pPr lvl="1"/>
            <a:r>
              <a:rPr lang="en-US" dirty="0" smtClean="0"/>
              <a:t>All or none of a file is accessed – outliers </a:t>
            </a:r>
          </a:p>
          <a:p>
            <a:pPr lvl="1"/>
            <a:r>
              <a:rPr lang="en-US" dirty="0"/>
              <a:t>Simple to </a:t>
            </a:r>
            <a:r>
              <a:rPr lang="en-US" dirty="0" smtClean="0"/>
              <a:t>implement</a:t>
            </a:r>
          </a:p>
          <a:p>
            <a:endParaRPr lang="en-US" dirty="0" smtClean="0"/>
          </a:p>
          <a:p>
            <a:r>
              <a:rPr lang="en-US" dirty="0" smtClean="0"/>
              <a:t>Proactive   vs.  Reactive</a:t>
            </a:r>
          </a:p>
          <a:p>
            <a:pPr lvl="1"/>
            <a:r>
              <a:rPr lang="en-US" dirty="0" smtClean="0"/>
              <a:t>Ability to deal with evictions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1905000" y="3657600"/>
            <a:ext cx="1600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15000" y="1522926"/>
            <a:ext cx="609600" cy="4582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Choices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73143" y="1446867"/>
            <a:ext cx="7491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file </a:t>
            </a:r>
            <a:endParaRPr lang="en-US" sz="3200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752600" y="3555783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Proactive</a:t>
            </a:r>
            <a:endParaRPr lang="en-US" sz="3200" b="1" u="sng" dirty="0"/>
          </a:p>
        </p:txBody>
      </p:sp>
    </p:spTree>
    <p:extLst>
      <p:ext uri="{BB962C8B-B14F-4D97-AF65-F5344CB8AC3E}">
        <p14:creationId xmlns:p14="http://schemas.microsoft.com/office/powerpoint/2010/main" val="379062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5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Scarlett</a:t>
            </a:r>
            <a:r>
              <a:rPr lang="en-US" dirty="0" smtClean="0"/>
              <a:t>: System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03592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Increase replication for files</a:t>
            </a:r>
          </a:p>
          <a:p>
            <a:endParaRPr lang="en-US" i="1" dirty="0" smtClean="0"/>
          </a:p>
          <a:p>
            <a:r>
              <a:rPr lang="en-US" dirty="0" smtClean="0"/>
              <a:t>Avoid hotspots of popularity</a:t>
            </a:r>
          </a:p>
          <a:p>
            <a:endParaRPr lang="en-US" i="1" dirty="0" smtClean="0"/>
          </a:p>
          <a:p>
            <a:r>
              <a:rPr lang="en-US" dirty="0" smtClean="0"/>
              <a:t>Efficient Replica Creation</a:t>
            </a:r>
          </a:p>
        </p:txBody>
      </p:sp>
      <p:sp>
        <p:nvSpPr>
          <p:cNvPr id="5" name="Right Arrow 4"/>
          <p:cNvSpPr/>
          <p:nvPr/>
        </p:nvSpPr>
        <p:spPr>
          <a:xfrm rot="10800000">
            <a:off x="7924800" y="1600200"/>
            <a:ext cx="1066800" cy="3048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17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905000" y="5562600"/>
            <a:ext cx="2971800" cy="190500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35000"/>
                  <a:satMod val="253000"/>
                  <a:alpha val="27000"/>
                </a:schemeClr>
              </a:gs>
              <a:gs pos="50000">
                <a:schemeClr val="accent2">
                  <a:tint val="42000"/>
                  <a:satMod val="255000"/>
                  <a:alpha val="27000"/>
                </a:schemeClr>
              </a:gs>
              <a:gs pos="97000">
                <a:schemeClr val="accent2">
                  <a:tint val="53000"/>
                  <a:satMod val="260000"/>
                  <a:alpha val="27000"/>
                </a:schemeClr>
              </a:gs>
              <a:gs pos="100000">
                <a:schemeClr val="accent2">
                  <a:tint val="56000"/>
                  <a:satMod val="275000"/>
                  <a:alpha val="27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Calculate replication </a:t>
            </a:r>
            <a:r>
              <a:rPr lang="en-US" dirty="0" smtClean="0">
                <a:solidFill>
                  <a:srgbClr val="000000"/>
                </a:solidFill>
              </a:rPr>
              <a:t>factor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905000" y="5648979"/>
            <a:ext cx="6705600" cy="8871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4953000" y="4658379"/>
            <a:ext cx="794" cy="9906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648200" y="41249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0000"/>
                </a:solidFill>
              </a:rPr>
              <a:t>T</a:t>
            </a:r>
            <a:r>
              <a:rPr lang="en-US" sz="2800" b="1" i="1" baseline="-25000" dirty="0" smtClean="0">
                <a:solidFill>
                  <a:srgbClr val="000000"/>
                </a:solidFill>
              </a:rPr>
              <a:t>R</a:t>
            </a:r>
            <a:endParaRPr lang="en-US" sz="2800" b="1" i="1" baseline="-25000" dirty="0">
              <a:solidFill>
                <a:srgbClr val="000000"/>
              </a:solidFill>
            </a:endParaRPr>
          </a:p>
        </p:txBody>
      </p:sp>
      <p:sp>
        <p:nvSpPr>
          <p:cNvPr id="21" name="Left Brace 20"/>
          <p:cNvSpPr/>
          <p:nvPr/>
        </p:nvSpPr>
        <p:spPr>
          <a:xfrm rot="16200000">
            <a:off x="3200400" y="4658380"/>
            <a:ext cx="381000" cy="297180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0" y="62585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0000"/>
                </a:solidFill>
              </a:rPr>
              <a:t>T</a:t>
            </a:r>
            <a:r>
              <a:rPr lang="en-US" sz="2800" b="1" i="1" baseline="-25000" dirty="0" smtClean="0">
                <a:solidFill>
                  <a:srgbClr val="000000"/>
                </a:solidFill>
              </a:rPr>
              <a:t>L</a:t>
            </a:r>
            <a:endParaRPr lang="en-US" sz="2800" b="1" i="1" baseline="-25000" dirty="0">
              <a:solidFill>
                <a:srgbClr val="000000"/>
              </a:solidFill>
            </a:endParaRPr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066800" y="1270575"/>
            <a:ext cx="7848600" cy="1244025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Calculate every rearrangement window T</a:t>
            </a:r>
            <a:r>
              <a:rPr lang="en-US" sz="2800" baseline="-25000" dirty="0" smtClean="0">
                <a:solidFill>
                  <a:srgbClr val="000000"/>
                </a:solidFill>
              </a:rPr>
              <a:t>R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Use learning window of T</a:t>
            </a:r>
            <a:r>
              <a:rPr lang="en-US" sz="2800" baseline="-25000" dirty="0" smtClean="0">
                <a:solidFill>
                  <a:srgbClr val="000000"/>
                </a:solidFill>
              </a:rPr>
              <a:t>L</a:t>
            </a:r>
          </a:p>
          <a:p>
            <a:pPr lvl="1"/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22458" y="2286000"/>
            <a:ext cx="52554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Calibri"/>
                <a:cs typeface="Calibri"/>
              </a:rPr>
              <a:t>f</a:t>
            </a:r>
            <a:r>
              <a:rPr lang="en-US" sz="3200" i="1" baseline="-25000" dirty="0" smtClean="0">
                <a:latin typeface="Calibri"/>
                <a:cs typeface="Calibri"/>
              </a:rPr>
              <a:t>1</a:t>
            </a:r>
            <a:endParaRPr lang="en-US" sz="3200" i="1" baseline="-25000" dirty="0">
              <a:latin typeface="Calibri"/>
              <a:cs typeface="Calibri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22458" y="2895600"/>
            <a:ext cx="52554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Calibri"/>
                <a:cs typeface="Calibri"/>
              </a:rPr>
              <a:t>f</a:t>
            </a:r>
            <a:r>
              <a:rPr lang="en-US" sz="3200" i="1" baseline="-25000" dirty="0" smtClean="0">
                <a:latin typeface="Calibri"/>
                <a:cs typeface="Calibri"/>
              </a:rPr>
              <a:t>2</a:t>
            </a:r>
            <a:endParaRPr lang="en-US" sz="3200" i="1" baseline="-25000" dirty="0">
              <a:latin typeface="Calibri"/>
              <a:cs typeface="Calibri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124200" y="2514600"/>
            <a:ext cx="457200" cy="2169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124200" y="3135868"/>
            <a:ext cx="457200" cy="2169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733800" y="2514600"/>
            <a:ext cx="457200" cy="2169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7391400" y="4648200"/>
            <a:ext cx="794" cy="9906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086600" y="420118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0000"/>
                </a:solidFill>
              </a:rPr>
              <a:t>2T</a:t>
            </a:r>
            <a:r>
              <a:rPr lang="en-US" sz="2800" b="1" i="1" baseline="-25000" dirty="0" smtClean="0">
                <a:solidFill>
                  <a:srgbClr val="000000"/>
                </a:solidFill>
              </a:rPr>
              <a:t>R</a:t>
            </a:r>
            <a:endParaRPr lang="en-US" sz="2800" b="1" i="1" baseline="-25000" dirty="0">
              <a:solidFill>
                <a:srgbClr val="0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696200" y="5634335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time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057400" y="4218956"/>
            <a:ext cx="1524000" cy="0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133600" y="358140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Calibri"/>
                <a:cs typeface="Calibri"/>
              </a:rPr>
              <a:t>(</a:t>
            </a:r>
            <a:r>
              <a:rPr lang="en-US" sz="3200" i="1" dirty="0" err="1" smtClean="0">
                <a:latin typeface="Calibri"/>
                <a:cs typeface="Calibri"/>
              </a:rPr>
              <a:t>J</a:t>
            </a:r>
            <a:r>
              <a:rPr lang="en-US" sz="3200" i="1" baseline="-25000" dirty="0" err="1" smtClean="0">
                <a:latin typeface="Calibri"/>
                <a:cs typeface="Calibri"/>
              </a:rPr>
              <a:t>a</a:t>
            </a:r>
            <a:r>
              <a:rPr lang="en-US" sz="3200" i="1" baseline="-25000" dirty="0" smtClean="0">
                <a:latin typeface="Calibri"/>
                <a:cs typeface="Calibri"/>
              </a:rPr>
              <a:t>,</a:t>
            </a:r>
            <a:r>
              <a:rPr lang="en-US" sz="3200" i="1" dirty="0" smtClean="0">
                <a:latin typeface="Calibri"/>
                <a:cs typeface="Calibri"/>
              </a:rPr>
              <a:t> f</a:t>
            </a:r>
            <a:r>
              <a:rPr lang="en-US" sz="3200" i="1" baseline="-25000" dirty="0" smtClean="0">
                <a:latin typeface="Calibri"/>
                <a:cs typeface="Calibri"/>
              </a:rPr>
              <a:t>1</a:t>
            </a:r>
            <a:r>
              <a:rPr lang="en-US" sz="3200" i="1" dirty="0" smtClean="0">
                <a:latin typeface="Calibri"/>
                <a:cs typeface="Calibri"/>
              </a:rPr>
              <a:t>)</a:t>
            </a:r>
            <a:endParaRPr lang="en-US" sz="3200" i="1" baseline="-25000" dirty="0">
              <a:latin typeface="Calibri"/>
              <a:cs typeface="Calibri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2209800" y="4861566"/>
            <a:ext cx="1524000" cy="0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286000" y="422401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Calibri"/>
                <a:cs typeface="Calibri"/>
              </a:rPr>
              <a:t>(</a:t>
            </a:r>
            <a:r>
              <a:rPr lang="en-US" sz="3200" i="1" dirty="0" err="1" smtClean="0">
                <a:latin typeface="Calibri"/>
                <a:cs typeface="Calibri"/>
              </a:rPr>
              <a:t>J</a:t>
            </a:r>
            <a:r>
              <a:rPr lang="en-US" sz="3200" i="1" baseline="-25000" dirty="0" err="1" smtClean="0">
                <a:latin typeface="Calibri"/>
                <a:cs typeface="Calibri"/>
              </a:rPr>
              <a:t>b</a:t>
            </a:r>
            <a:r>
              <a:rPr lang="en-US" sz="3200" i="1" baseline="-25000" dirty="0" smtClean="0">
                <a:latin typeface="Calibri"/>
                <a:cs typeface="Calibri"/>
              </a:rPr>
              <a:t>,</a:t>
            </a:r>
            <a:r>
              <a:rPr lang="en-US" sz="3200" i="1" dirty="0" smtClean="0">
                <a:latin typeface="Calibri"/>
                <a:cs typeface="Calibri"/>
              </a:rPr>
              <a:t> f</a:t>
            </a:r>
            <a:r>
              <a:rPr lang="en-US" sz="3200" i="1" baseline="-25000" dirty="0" smtClean="0">
                <a:latin typeface="Calibri"/>
                <a:cs typeface="Calibri"/>
              </a:rPr>
              <a:t>1</a:t>
            </a:r>
            <a:r>
              <a:rPr lang="en-US" sz="3200" i="1" dirty="0" smtClean="0">
                <a:latin typeface="Calibri"/>
                <a:cs typeface="Calibri"/>
              </a:rPr>
              <a:t>)</a:t>
            </a:r>
            <a:endParaRPr lang="en-US" sz="3200" i="1" baseline="-25000" dirty="0">
              <a:latin typeface="Calibri"/>
              <a:cs typeface="Calibri"/>
            </a:endParaRPr>
          </a:p>
        </p:txBody>
      </p:sp>
      <p:cxnSp>
        <p:nvCxnSpPr>
          <p:cNvPr id="70" name="Straight Connector 69"/>
          <p:cNvCxnSpPr/>
          <p:nvPr/>
        </p:nvCxnSpPr>
        <p:spPr>
          <a:xfrm>
            <a:off x="2743200" y="5486400"/>
            <a:ext cx="1524000" cy="0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2819400" y="4848844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Calibri"/>
                <a:cs typeface="Calibri"/>
              </a:rPr>
              <a:t>(</a:t>
            </a:r>
            <a:r>
              <a:rPr lang="en-US" sz="3200" i="1" dirty="0" err="1" smtClean="0">
                <a:latin typeface="Calibri"/>
                <a:cs typeface="Calibri"/>
              </a:rPr>
              <a:t>J</a:t>
            </a:r>
            <a:r>
              <a:rPr lang="en-US" sz="3200" i="1" baseline="-25000" dirty="0" err="1" smtClean="0">
                <a:latin typeface="Calibri"/>
                <a:cs typeface="Calibri"/>
              </a:rPr>
              <a:t>c</a:t>
            </a:r>
            <a:r>
              <a:rPr lang="en-US" sz="3200" i="1" baseline="-25000" dirty="0" smtClean="0">
                <a:latin typeface="Calibri"/>
                <a:cs typeface="Calibri"/>
              </a:rPr>
              <a:t>,</a:t>
            </a:r>
            <a:r>
              <a:rPr lang="en-US" sz="3200" i="1" dirty="0" smtClean="0">
                <a:latin typeface="Calibri"/>
                <a:cs typeface="Calibri"/>
              </a:rPr>
              <a:t> f</a:t>
            </a:r>
            <a:r>
              <a:rPr lang="en-US" sz="3200" i="1" baseline="-25000" dirty="0" smtClean="0">
                <a:latin typeface="Calibri"/>
                <a:cs typeface="Calibri"/>
              </a:rPr>
              <a:t>2</a:t>
            </a:r>
            <a:r>
              <a:rPr lang="en-US" sz="3200" i="1" dirty="0" smtClean="0">
                <a:latin typeface="Calibri"/>
                <a:cs typeface="Calibri"/>
              </a:rPr>
              <a:t>)</a:t>
            </a:r>
            <a:endParaRPr lang="en-US" sz="3200" i="1" baseline="-25000" dirty="0">
              <a:latin typeface="Calibri"/>
              <a:cs typeface="Calibri"/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>
            <a:off x="5334000" y="4767590"/>
            <a:ext cx="1524000" cy="0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410200" y="4130034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Calibri"/>
                <a:cs typeface="Calibri"/>
              </a:rPr>
              <a:t>(</a:t>
            </a:r>
            <a:r>
              <a:rPr lang="en-US" sz="3200" i="1" dirty="0" err="1" smtClean="0">
                <a:latin typeface="Calibri"/>
                <a:cs typeface="Calibri"/>
              </a:rPr>
              <a:t>J</a:t>
            </a:r>
            <a:r>
              <a:rPr lang="en-US" sz="3200" i="1" baseline="-25000" dirty="0" err="1" smtClean="0">
                <a:latin typeface="Calibri"/>
                <a:cs typeface="Calibri"/>
              </a:rPr>
              <a:t>d</a:t>
            </a:r>
            <a:r>
              <a:rPr lang="en-US" sz="3200" i="1" baseline="-25000" dirty="0" smtClean="0">
                <a:latin typeface="Calibri"/>
                <a:cs typeface="Calibri"/>
              </a:rPr>
              <a:t>,</a:t>
            </a:r>
            <a:r>
              <a:rPr lang="en-US" sz="3200" i="1" dirty="0" smtClean="0">
                <a:latin typeface="Calibri"/>
                <a:cs typeface="Calibri"/>
              </a:rPr>
              <a:t> f</a:t>
            </a:r>
            <a:r>
              <a:rPr lang="en-US" sz="3200" i="1" baseline="-25000" dirty="0" smtClean="0">
                <a:latin typeface="Calibri"/>
                <a:cs typeface="Calibri"/>
              </a:rPr>
              <a:t>2</a:t>
            </a:r>
            <a:r>
              <a:rPr lang="en-US" sz="3200" i="1" dirty="0" smtClean="0">
                <a:latin typeface="Calibri"/>
                <a:cs typeface="Calibri"/>
              </a:rPr>
              <a:t>)</a:t>
            </a:r>
            <a:endParaRPr lang="en-US" sz="3200" i="1" baseline="-25000" dirty="0">
              <a:latin typeface="Calibri"/>
              <a:cs typeface="Calibri"/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>
            <a:off x="5486400" y="5410200"/>
            <a:ext cx="1524000" cy="0"/>
          </a:xfrm>
          <a:prstGeom prst="line">
            <a:avLst/>
          </a:prstGeom>
          <a:ln w="381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5562600" y="4772644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Calibri"/>
                <a:cs typeface="Calibri"/>
              </a:rPr>
              <a:t>(J</a:t>
            </a:r>
            <a:r>
              <a:rPr lang="en-US" sz="3200" i="1" baseline="-25000" dirty="0" smtClean="0">
                <a:latin typeface="Calibri"/>
                <a:cs typeface="Calibri"/>
              </a:rPr>
              <a:t>e,</a:t>
            </a:r>
            <a:r>
              <a:rPr lang="en-US" sz="3200" i="1" dirty="0" smtClean="0">
                <a:latin typeface="Calibri"/>
                <a:cs typeface="Calibri"/>
              </a:rPr>
              <a:t> f</a:t>
            </a:r>
            <a:r>
              <a:rPr lang="en-US" sz="3200" i="1" baseline="-25000" dirty="0" smtClean="0">
                <a:latin typeface="Calibri"/>
                <a:cs typeface="Calibri"/>
              </a:rPr>
              <a:t>2</a:t>
            </a:r>
            <a:r>
              <a:rPr lang="en-US" sz="3200" i="1" dirty="0" smtClean="0">
                <a:latin typeface="Calibri"/>
                <a:cs typeface="Calibri"/>
              </a:rPr>
              <a:t>)</a:t>
            </a:r>
            <a:endParaRPr lang="en-US" sz="3200" i="1" baseline="-25000" dirty="0">
              <a:latin typeface="Calibri"/>
              <a:cs typeface="Calibri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733800" y="3124200"/>
            <a:ext cx="457200" cy="2169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876800" y="2615625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Concurrent Access in </a:t>
            </a:r>
            <a:r>
              <a:rPr lang="en-US" sz="3200" i="1" dirty="0" smtClean="0"/>
              <a:t>T</a:t>
            </a:r>
            <a:r>
              <a:rPr lang="en-US" sz="3200" i="1" baseline="-25000" dirty="0" smtClean="0"/>
              <a:t>L</a:t>
            </a:r>
            <a:endParaRPr lang="en-US" sz="3200" i="1" baseline="-25000" dirty="0"/>
          </a:p>
        </p:txBody>
      </p:sp>
    </p:spTree>
    <p:extLst>
      <p:ext uri="{BB962C8B-B14F-4D97-AF65-F5344CB8AC3E}">
        <p14:creationId xmlns:p14="http://schemas.microsoft.com/office/powerpoint/2010/main" val="402771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6667 0 " pathEditMode="relative" ptsTypes="AA">
                                      <p:cBhvr>
                                        <p:cTn id="7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75 0 " pathEditMode="relative" ptsTypes="AA">
                                      <p:cBhvr>
                                        <p:cTn id="7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62535E-6 L 0.2625 0.00417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25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18" grpId="0"/>
      <p:bldP spid="21" grpId="0" animBg="1"/>
      <p:bldP spid="21" grpId="1" animBg="1"/>
      <p:bldP spid="22" grpId="0"/>
      <p:bldP spid="22" grpId="1"/>
      <p:bldP spid="27" grpId="0"/>
      <p:bldP spid="28" grpId="0"/>
      <p:bldP spid="32" grpId="0" animBg="1"/>
      <p:bldP spid="35" grpId="0" animBg="1"/>
      <p:bldP spid="39" grpId="0" animBg="1"/>
      <p:bldP spid="39" grpId="1" animBg="1"/>
      <p:bldP spid="48" grpId="0"/>
      <p:bldP spid="50" grpId="0"/>
      <p:bldP spid="53" grpId="0"/>
      <p:bldP spid="69" grpId="0"/>
      <p:bldP spid="71" grpId="0"/>
      <p:bldP spid="73" grpId="0"/>
      <p:bldP spid="75" grpId="0"/>
      <p:bldP spid="76" grpId="0" animBg="1"/>
      <p:bldP spid="76" grpId="1" animBg="1"/>
      <p:bldP spid="77" grpId="0"/>
      <p:bldP spid="7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2057399"/>
            <a:ext cx="6019800" cy="451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Overlap in data access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-81291" y="3753533"/>
            <a:ext cx="40386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Predictability (%)</a:t>
            </a:r>
            <a:endParaRPr lang="en-US" sz="3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267200" y="12192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Data accessed on day n+1</a:t>
            </a:r>
            <a:endParaRPr lang="en-US" sz="2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191000" y="175260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  Data accessed on day n 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4267200" y="1752600"/>
            <a:ext cx="441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371600" y="145798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Predictability</a:t>
            </a:r>
            <a:r>
              <a:rPr lang="en-US" sz="2800" b="1" baseline="-25000" dirty="0" err="1" smtClean="0"/>
              <a:t>n</a:t>
            </a:r>
            <a:r>
              <a:rPr lang="en-US" sz="2800" b="1" dirty="0" smtClean="0"/>
              <a:t> =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82489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Replication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295400"/>
          </a:xfrm>
        </p:spPr>
        <p:txBody>
          <a:bodyPr>
            <a:normAutofit/>
          </a:bodyPr>
          <a:lstStyle/>
          <a:p>
            <a:r>
              <a:rPr lang="en-US" dirty="0" smtClean="0"/>
              <a:t>Storage budget limits overhead</a:t>
            </a:r>
          </a:p>
          <a:p>
            <a:r>
              <a:rPr lang="en-US" dirty="0" smtClean="0"/>
              <a:t>How to distribute the budget?</a:t>
            </a:r>
          </a:p>
          <a:p>
            <a:endParaRPr lang="en-US" i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90800" y="4278868"/>
            <a:ext cx="685800" cy="2286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90800" y="3593068"/>
            <a:ext cx="914400" cy="228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90800" y="5726668"/>
            <a:ext cx="381000" cy="2286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5400000">
            <a:off x="5795632" y="3859768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5400000">
            <a:off x="5795632" y="4774168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5400000">
            <a:off x="5909932" y="5574268"/>
            <a:ext cx="6858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791200" y="61838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Budget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524000" y="56504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File D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524000" y="42026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File B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524000" y="35168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File A</a:t>
            </a:r>
            <a:endParaRPr lang="en-US" b="1" dirty="0"/>
          </a:p>
        </p:txBody>
      </p:sp>
      <p:sp>
        <p:nvSpPr>
          <p:cNvPr id="16" name="Rectangle 15"/>
          <p:cNvSpPr/>
          <p:nvPr/>
        </p:nvSpPr>
        <p:spPr>
          <a:xfrm>
            <a:off x="3962400" y="3593068"/>
            <a:ext cx="914400" cy="228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029200" y="3593068"/>
            <a:ext cx="914400" cy="228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962400" y="4278868"/>
            <a:ext cx="685800" cy="2286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590800" y="4964668"/>
            <a:ext cx="381000" cy="2286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524000" y="48884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File C</a:t>
            </a:r>
            <a:endParaRPr lang="en-US" b="1" dirty="0"/>
          </a:p>
        </p:txBody>
      </p:sp>
      <p:sp>
        <p:nvSpPr>
          <p:cNvPr id="21" name="Rectangle 20"/>
          <p:cNvSpPr/>
          <p:nvPr/>
        </p:nvSpPr>
        <p:spPr>
          <a:xfrm rot="5400000">
            <a:off x="8267700" y="3859768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5400000">
            <a:off x="8343900" y="4697968"/>
            <a:ext cx="7620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5400000">
            <a:off x="8534400" y="5269468"/>
            <a:ext cx="3810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8077200" y="61838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Budget</a:t>
            </a:r>
            <a:endParaRPr lang="en-US" b="1" dirty="0"/>
          </a:p>
        </p:txBody>
      </p:sp>
      <p:sp>
        <p:nvSpPr>
          <p:cNvPr id="25" name="Rectangle 24"/>
          <p:cNvSpPr/>
          <p:nvPr/>
        </p:nvSpPr>
        <p:spPr>
          <a:xfrm>
            <a:off x="6705600" y="3593068"/>
            <a:ext cx="914400" cy="228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705600" y="4278868"/>
            <a:ext cx="685800" cy="2286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705600" y="5726668"/>
            <a:ext cx="381000" cy="2286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705600" y="4964668"/>
            <a:ext cx="381000" cy="2286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5400000">
            <a:off x="8534400" y="5650468"/>
            <a:ext cx="3810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629400" y="2831068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Round-robin</a:t>
            </a:r>
            <a:endParaRPr lang="en-US" sz="2800" u="sng" dirty="0"/>
          </a:p>
        </p:txBody>
      </p:sp>
      <p:sp>
        <p:nvSpPr>
          <p:cNvPr id="31" name="TextBox 30"/>
          <p:cNvSpPr txBox="1"/>
          <p:nvPr/>
        </p:nvSpPr>
        <p:spPr>
          <a:xfrm>
            <a:off x="4419600" y="2831068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Priority</a:t>
            </a:r>
            <a:endParaRPr lang="en-US" sz="2800" u="sng" dirty="0"/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2324100" y="4697968"/>
            <a:ext cx="3124200" cy="0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 rot="16200000">
            <a:off x="-674876" y="4506723"/>
            <a:ext cx="3874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(</a:t>
            </a:r>
            <a:r>
              <a:rPr lang="en-US" sz="2800" b="1" u="sng" dirty="0" smtClean="0">
                <a:solidFill>
                  <a:srgbClr val="C00000"/>
                </a:solidFill>
              </a:rPr>
              <a:t>Total Access x Size</a:t>
            </a:r>
            <a:r>
              <a:rPr lang="en-US" sz="2800" b="1" dirty="0" smtClean="0">
                <a:solidFill>
                  <a:srgbClr val="C00000"/>
                </a:solidFill>
              </a:rPr>
              <a:t>)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429000" y="3505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(3)</a:t>
            </a:r>
            <a:endParaRPr 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3429000" y="42026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(3)</a:t>
            </a:r>
            <a:endParaRPr lang="en-US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3429000" y="48884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(2)</a:t>
            </a:r>
            <a:endParaRPr lang="en-US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3429000" y="56504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(2)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86391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8" grpId="1" animBg="1"/>
      <p:bldP spid="10" grpId="0" animBg="1"/>
      <p:bldP spid="10" grpId="1" animBg="1"/>
      <p:bldP spid="11" grpId="0" animBg="1"/>
      <p:bldP spid="11" grpId="1" animBg="1"/>
      <p:bldP spid="12" grpId="0"/>
      <p:bldP spid="12" grpId="1"/>
      <p:bldP spid="13" grpId="0"/>
      <p:bldP spid="14" grpId="0"/>
      <p:bldP spid="15" grpId="0"/>
      <p:bldP spid="16" grpId="0" animBg="1"/>
      <p:bldP spid="17" grpId="0" animBg="1"/>
      <p:bldP spid="18" grpId="0" animBg="1"/>
      <p:bldP spid="19" grpId="0" animBg="1"/>
      <p:bldP spid="20" grpId="0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/>
      <p:bldP spid="24" grpId="1"/>
      <p:bldP spid="25" grpId="0" animBg="1"/>
      <p:bldP spid="26" grpId="0" animBg="1"/>
      <p:bldP spid="27" grpId="0" animBg="1"/>
      <p:bldP spid="28" grpId="0" animBg="1"/>
      <p:bldP spid="29" grpId="0" animBg="1"/>
      <p:bldP spid="29" grpId="1" animBg="1"/>
      <p:bldP spid="30" grpId="0"/>
      <p:bldP spid="31" grpId="0"/>
      <p:bldP spid="37" grpId="0"/>
      <p:bldP spid="35" grpId="1"/>
      <p:bldP spid="36" grpId="1"/>
      <p:bldP spid="38" grpId="1"/>
      <p:bldP spid="39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Scarlett</a:t>
            </a:r>
            <a:r>
              <a:rPr lang="en-US" dirty="0" smtClean="0"/>
              <a:t>: System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03592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Increase replication for popular files</a:t>
            </a:r>
          </a:p>
          <a:p>
            <a:endParaRPr lang="en-US" i="1" dirty="0" smtClean="0"/>
          </a:p>
          <a:p>
            <a:r>
              <a:rPr lang="en-US" dirty="0" smtClean="0"/>
              <a:t>Avoid hotspots of popularity</a:t>
            </a:r>
          </a:p>
          <a:p>
            <a:endParaRPr lang="en-US" i="1" dirty="0" smtClean="0"/>
          </a:p>
          <a:p>
            <a:r>
              <a:rPr lang="en-US" dirty="0" smtClean="0"/>
              <a:t>Efficient Replica Creation</a:t>
            </a:r>
          </a:p>
        </p:txBody>
      </p:sp>
      <p:sp>
        <p:nvSpPr>
          <p:cNvPr id="5" name="Right Arrow 4"/>
          <p:cNvSpPr/>
          <p:nvPr/>
        </p:nvSpPr>
        <p:spPr>
          <a:xfrm rot="10800000">
            <a:off x="7924800" y="2743200"/>
            <a:ext cx="1066800" cy="3048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13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106029"/>
            <a:ext cx="5334000" cy="4334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Hotspots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5344732"/>
            <a:ext cx="749808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50% of the contentions happen in 16% of the cluster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71600" y="1295400"/>
            <a:ext cx="749808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89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Smooth placement of replicas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7638288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One replica per rack</a:t>
            </a:r>
          </a:p>
          <a:p>
            <a:pPr lvl="1"/>
            <a:r>
              <a:rPr lang="en-US" dirty="0" smtClean="0"/>
              <a:t>Rack-local bandwidth ~ Disk bandwidth</a:t>
            </a:r>
          </a:p>
          <a:p>
            <a:endParaRPr lang="en-US" dirty="0" smtClean="0"/>
          </a:p>
          <a:p>
            <a:r>
              <a:rPr lang="en-US" i="1" dirty="0" smtClean="0"/>
              <a:t>Load-factor</a:t>
            </a:r>
            <a:r>
              <a:rPr lang="en-US" dirty="0" smtClean="0"/>
              <a:t> of machine/rack </a:t>
            </a:r>
            <a:r>
              <a:rPr lang="en-US" dirty="0" smtClean="0">
                <a:sym typeface="Wingdings" pitchFamily="2" charset="2"/>
              </a:rPr>
              <a:t>is ratio of desired to achieved replication factors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Balance load on machines and racks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 smtClean="0"/>
              <a:t>Files </a:t>
            </a:r>
            <a:r>
              <a:rPr lang="en-US" dirty="0"/>
              <a:t>in </a:t>
            </a:r>
            <a:r>
              <a:rPr lang="en-US" dirty="0" err="1" smtClean="0"/>
              <a:t>desc</a:t>
            </a:r>
            <a:r>
              <a:rPr lang="en-US" dirty="0" smtClean="0"/>
              <a:t>. </a:t>
            </a:r>
            <a:r>
              <a:rPr lang="en-US" dirty="0"/>
              <a:t>order of </a:t>
            </a:r>
            <a:r>
              <a:rPr lang="en-US" dirty="0" smtClean="0"/>
              <a:t>(</a:t>
            </a:r>
            <a:r>
              <a:rPr lang="en-US" u="sng" dirty="0" smtClean="0"/>
              <a:t>Total Access x </a:t>
            </a:r>
            <a:r>
              <a:rPr lang="en-US" u="sng" dirty="0"/>
              <a:t>Size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Place new </a:t>
            </a:r>
            <a:r>
              <a:rPr lang="en-US" dirty="0" smtClean="0"/>
              <a:t>block in </a:t>
            </a:r>
            <a:r>
              <a:rPr lang="en-US" dirty="0"/>
              <a:t>least </a:t>
            </a:r>
            <a:r>
              <a:rPr lang="en-US" i="1" dirty="0" smtClean="0"/>
              <a:t>loaded </a:t>
            </a:r>
            <a:r>
              <a:rPr lang="en-US" dirty="0" smtClean="0"/>
              <a:t>rack/machine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41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Scarlett</a:t>
            </a:r>
            <a:r>
              <a:rPr lang="en-US" dirty="0" smtClean="0"/>
              <a:t>: System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03592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Increase replication for popular files</a:t>
            </a:r>
          </a:p>
          <a:p>
            <a:endParaRPr lang="en-US" i="1" dirty="0" smtClean="0"/>
          </a:p>
          <a:p>
            <a:r>
              <a:rPr lang="en-US" dirty="0" smtClean="0"/>
              <a:t>Avoid hotspots of popularity</a:t>
            </a:r>
          </a:p>
          <a:p>
            <a:endParaRPr lang="en-US" i="1" dirty="0" smtClean="0"/>
          </a:p>
          <a:p>
            <a:r>
              <a:rPr lang="en-US" dirty="0" smtClean="0"/>
              <a:t>Efficient Replica Creation</a:t>
            </a:r>
          </a:p>
        </p:txBody>
      </p:sp>
      <p:sp>
        <p:nvSpPr>
          <p:cNvPr id="5" name="Right Arrow 4"/>
          <p:cNvSpPr/>
          <p:nvPr/>
        </p:nvSpPr>
        <p:spPr>
          <a:xfrm rot="10800000">
            <a:off x="7848600" y="3886200"/>
            <a:ext cx="1066800" cy="3048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27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Locality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924800" cy="5181600"/>
          </a:xfrm>
        </p:spPr>
        <p:txBody>
          <a:bodyPr/>
          <a:lstStyle/>
          <a:p>
            <a:r>
              <a:rPr lang="en-US" dirty="0" smtClean="0"/>
              <a:t>Frameworks: MapReduce, Hadoop, Dryad …</a:t>
            </a:r>
          </a:p>
          <a:p>
            <a:pPr lvl="1"/>
            <a:r>
              <a:rPr lang="en-US" dirty="0" smtClean="0"/>
              <a:t>Job </a:t>
            </a:r>
            <a:r>
              <a:rPr lang="en-US" dirty="0" smtClean="0">
                <a:sym typeface="Wingdings" pitchFamily="2" charset="2"/>
              </a:rPr>
              <a:t> {Phase}  {Task}</a:t>
            </a:r>
          </a:p>
          <a:p>
            <a:endParaRPr lang="en-US" dirty="0" smtClean="0"/>
          </a:p>
          <a:p>
            <a:r>
              <a:rPr lang="en-US" dirty="0" smtClean="0"/>
              <a:t>Map </a:t>
            </a:r>
            <a:r>
              <a:rPr lang="en-US" dirty="0"/>
              <a:t>phases constitute 59% of </a:t>
            </a:r>
            <a:r>
              <a:rPr lang="en-US" dirty="0" smtClean="0"/>
              <a:t>lifetime</a:t>
            </a:r>
            <a:r>
              <a:rPr lang="en-US" dirty="0"/>
              <a:t>, 68% of </a:t>
            </a:r>
            <a:r>
              <a:rPr lang="en-US" dirty="0" smtClean="0"/>
              <a:t>resources [Microsoft Bing]</a:t>
            </a:r>
          </a:p>
          <a:p>
            <a:endParaRPr lang="en-US" dirty="0"/>
          </a:p>
          <a:p>
            <a:r>
              <a:rPr lang="en-US" u="sng" dirty="0" smtClean="0"/>
              <a:t>Co-locate map </a:t>
            </a:r>
            <a:r>
              <a:rPr lang="en-US" u="sng" dirty="0"/>
              <a:t>task </a:t>
            </a:r>
            <a:r>
              <a:rPr lang="en-US" u="sng" dirty="0" smtClean="0"/>
              <a:t>with its input</a:t>
            </a:r>
            <a:endParaRPr lang="en-US" u="sng" dirty="0"/>
          </a:p>
          <a:p>
            <a:pPr lvl="1"/>
            <a:r>
              <a:rPr lang="en-US" dirty="0"/>
              <a:t>Network capacity is </a:t>
            </a:r>
            <a:r>
              <a:rPr lang="en-US" dirty="0" smtClean="0"/>
              <a:t>limited</a:t>
            </a:r>
          </a:p>
          <a:p>
            <a:pPr lvl="1"/>
            <a:r>
              <a:rPr lang="en-US" dirty="0"/>
              <a:t>Data blocks are replicated three times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629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4419600" y="4724400"/>
            <a:ext cx="201168" cy="2165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447032" y="4724400"/>
            <a:ext cx="201168" cy="2165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Spread Replication Traffic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138931" y="4464652"/>
            <a:ext cx="783236" cy="194134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114800" y="4419600"/>
            <a:ext cx="838200" cy="1371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18937" y="4724400"/>
            <a:ext cx="201168" cy="2165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190905" y="4480415"/>
            <a:ext cx="870814" cy="191827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164076" y="4435898"/>
            <a:ext cx="931924" cy="135530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424931" y="4464652"/>
            <a:ext cx="783236" cy="194134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6400800" y="4419600"/>
            <a:ext cx="838200" cy="1371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2846229" y="4467927"/>
            <a:ext cx="870814" cy="191827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2819400" y="4423410"/>
            <a:ext cx="931924" cy="135530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ight Arrow 56"/>
          <p:cNvSpPr/>
          <p:nvPr/>
        </p:nvSpPr>
        <p:spPr>
          <a:xfrm rot="16200000">
            <a:off x="5289118" y="5949844"/>
            <a:ext cx="698288" cy="38100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ight Arrow 57"/>
          <p:cNvSpPr/>
          <p:nvPr/>
        </p:nvSpPr>
        <p:spPr>
          <a:xfrm rot="16200000">
            <a:off x="2914040" y="5937356"/>
            <a:ext cx="698288" cy="38100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03592" cy="2057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ym typeface="Wingdings" pitchFamily="2" charset="2"/>
              </a:rPr>
              <a:t>Each old replica is a source </a:t>
            </a:r>
            <a:r>
              <a:rPr lang="en-US" dirty="0">
                <a:sym typeface="Wingdings" pitchFamily="2" charset="2"/>
              </a:rPr>
              <a:t>for </a:t>
            </a:r>
            <a:r>
              <a:rPr lang="en-US" dirty="0" smtClean="0">
                <a:sym typeface="Wingdings" pitchFamily="2" charset="2"/>
              </a:rPr>
              <a:t>(r</a:t>
            </a:r>
            <a:r>
              <a:rPr lang="en-US" baseline="30000" dirty="0" smtClean="0">
                <a:sym typeface="Wingdings" pitchFamily="2" charset="2"/>
              </a:rPr>
              <a:t>new</a:t>
            </a:r>
            <a:r>
              <a:rPr lang="en-US" dirty="0" smtClean="0">
                <a:sym typeface="Wingdings" pitchFamily="2" charset="2"/>
              </a:rPr>
              <a:t> – </a:t>
            </a:r>
            <a:r>
              <a:rPr lang="en-US" dirty="0" smtClean="0"/>
              <a:t>r</a:t>
            </a:r>
            <a:r>
              <a:rPr lang="en-US" baseline="30000" dirty="0" smtClean="0"/>
              <a:t>old</a:t>
            </a:r>
            <a:r>
              <a:rPr lang="en-US" dirty="0" smtClean="0"/>
              <a:t>)/</a:t>
            </a:r>
            <a:r>
              <a:rPr lang="en-US" dirty="0"/>
              <a:t> </a:t>
            </a:r>
            <a:r>
              <a:rPr lang="en-US" dirty="0" smtClean="0"/>
              <a:t>r</a:t>
            </a:r>
            <a:r>
              <a:rPr lang="en-US" baseline="30000" dirty="0" smtClean="0"/>
              <a:t>old</a:t>
            </a:r>
            <a:r>
              <a:rPr lang="en-US" dirty="0" smtClean="0"/>
              <a:t> new replicas</a:t>
            </a:r>
          </a:p>
          <a:p>
            <a:r>
              <a:rPr lang="en-US" dirty="0">
                <a:sym typeface="Wingdings" pitchFamily="2" charset="2"/>
              </a:rPr>
              <a:t>Replicas </a:t>
            </a:r>
            <a:r>
              <a:rPr lang="en-US" dirty="0" smtClean="0">
                <a:sym typeface="Wingdings" pitchFamily="2" charset="2"/>
              </a:rPr>
              <a:t>increase, at most, in </a:t>
            </a:r>
            <a:r>
              <a:rPr lang="en-US" dirty="0">
                <a:sym typeface="Wingdings" pitchFamily="2" charset="2"/>
              </a:rPr>
              <a:t>steps of 2</a:t>
            </a:r>
          </a:p>
          <a:p>
            <a:pPr lvl="1"/>
            <a:r>
              <a:rPr lang="en-US" dirty="0">
                <a:sym typeface="Wingdings" pitchFamily="2" charset="2"/>
              </a:rPr>
              <a:t>Data flowing per link remains constant</a:t>
            </a:r>
          </a:p>
          <a:p>
            <a:endParaRPr lang="en-US" dirty="0">
              <a:sym typeface="Wingdings" pitchFamily="2" charset="2"/>
            </a:endParaRPr>
          </a:p>
        </p:txBody>
      </p:sp>
      <p:sp>
        <p:nvSpPr>
          <p:cNvPr id="62" name="Content Placeholder 2"/>
          <p:cNvSpPr txBox="1">
            <a:spLocks/>
          </p:cNvSpPr>
          <p:nvPr/>
        </p:nvSpPr>
        <p:spPr>
          <a:xfrm>
            <a:off x="1233680" y="5600161"/>
            <a:ext cx="7403592" cy="1279301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en-US" dirty="0">
              <a:sym typeface="Wingdings" pitchFamily="2" charset="2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525728" y="4724400"/>
            <a:ext cx="201168" cy="2165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Right Arrow 31"/>
          <p:cNvSpPr/>
          <p:nvPr/>
        </p:nvSpPr>
        <p:spPr>
          <a:xfrm rot="16200000">
            <a:off x="6470756" y="5949845"/>
            <a:ext cx="698288" cy="38100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63476" y="3429000"/>
            <a:ext cx="36751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ym typeface="Wingdings" pitchFamily="2" charset="2"/>
              </a:rPr>
              <a:t>r</a:t>
            </a:r>
            <a:r>
              <a:rPr lang="en-US" sz="3200" b="1" i="1" baseline="30000" dirty="0" smtClean="0">
                <a:sym typeface="Wingdings" pitchFamily="2" charset="2"/>
              </a:rPr>
              <a:t>old</a:t>
            </a:r>
            <a:r>
              <a:rPr lang="en-US" sz="3200" b="1" i="1" dirty="0" smtClean="0">
                <a:sym typeface="Wingdings" pitchFamily="2" charset="2"/>
              </a:rPr>
              <a:t> </a:t>
            </a:r>
            <a:r>
              <a:rPr lang="en-US" sz="3200" b="1" i="1" dirty="0">
                <a:sym typeface="Wingdings" pitchFamily="2" charset="2"/>
              </a:rPr>
              <a:t>= </a:t>
            </a:r>
            <a:r>
              <a:rPr lang="en-US" sz="3200" b="1" i="1" dirty="0" smtClean="0">
                <a:sym typeface="Wingdings" pitchFamily="2" charset="2"/>
              </a:rPr>
              <a:t>1  r</a:t>
            </a:r>
            <a:r>
              <a:rPr lang="en-US" sz="3200" b="1" i="1" baseline="30000" dirty="0" smtClean="0">
                <a:sym typeface="Wingdings" pitchFamily="2" charset="2"/>
              </a:rPr>
              <a:t>new</a:t>
            </a:r>
            <a:r>
              <a:rPr lang="en-US" sz="3200" b="1" i="1" dirty="0" smtClean="0">
                <a:sym typeface="Wingdings" pitchFamily="2" charset="2"/>
              </a:rPr>
              <a:t> = 4</a:t>
            </a:r>
            <a:endParaRPr lang="en-US" b="1" i="1" dirty="0"/>
          </a:p>
        </p:txBody>
      </p:sp>
      <p:sp>
        <p:nvSpPr>
          <p:cNvPr id="34" name="TextBox 33"/>
          <p:cNvSpPr txBox="1"/>
          <p:nvPr/>
        </p:nvSpPr>
        <p:spPr>
          <a:xfrm>
            <a:off x="3962400" y="6197025"/>
            <a:ext cx="1351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sym typeface="Wingdings" pitchFamily="2" charset="2"/>
              </a:rPr>
              <a:t>1  2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81600" y="6197025"/>
            <a:ext cx="1884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sym typeface="Wingdings" pitchFamily="2" charset="2"/>
              </a:rPr>
              <a:t> 4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519431" y="4693252"/>
            <a:ext cx="391618" cy="97067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495300" y="4648200"/>
            <a:ext cx="419100" cy="6858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90600" y="4724400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ym typeface="Wingdings" pitchFamily="2" charset="2"/>
              </a:rPr>
              <a:t>Rack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609600" y="5650832"/>
            <a:ext cx="201168" cy="2165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990600" y="5410200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ym typeface="Wingdings" pitchFamily="2" charset="2"/>
              </a:rPr>
              <a:t>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716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0069 L 0.03073 -0.11818 C 0.03733 -0.14478 0.04757 -0.15865 0.05799 -0.15865 C 0.07049 -0.15865 0.08021 -0.14478 0.08681 -0.11818 L 0.11962 0.00069 " pathEditMode="relative" rAng="0" ptsTypes="FffFF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42" y="-7979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284E-6 L -0.03698 -0.1228 C -0.04462 -0.15055 -0.0559 -0.16373 -0.06788 -0.16373 C -0.08142 -0.16373 -0.09236 -0.15055 -0.1 -0.1228 L -0.13594 -3.284E-6 " pathEditMode="relative" rAng="0" ptsTypes="FffFF">
                                      <p:cBhvr>
                                        <p:cTn id="6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06" y="-8187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4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8.78816E-7 L 0.03455 -0.12142 C 0.04166 -0.14871 0.0526 -0.16328 0.06389 -0.16328 C 0.07673 -0.16328 0.08715 -0.14871 0.09427 -0.12142 L 0.12899 8.78816E-7 " pathEditMode="relative" rAng="0" ptsTypes="FffFF">
                                      <p:cBhvr>
                                        <p:cTn id="6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41" y="-81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37" grpId="2" animBg="1"/>
      <p:bldP spid="38" grpId="0" animBg="1"/>
      <p:bldP spid="8" grpId="0" animBg="1"/>
      <p:bldP spid="9" grpId="0" animBg="1"/>
      <p:bldP spid="10" grpId="0" animBg="1"/>
      <p:bldP spid="10" grpId="1" animBg="1"/>
      <p:bldP spid="5" grpId="1" animBg="1"/>
      <p:bldP spid="6" grpId="1" animBg="1"/>
      <p:bldP spid="39" grpId="0" animBg="1"/>
      <p:bldP spid="40" grpId="0" animBg="1"/>
      <p:bldP spid="42" grpId="0" animBg="1"/>
      <p:bldP spid="43" grpId="0" animBg="1"/>
      <p:bldP spid="57" grpId="1" animBg="1"/>
      <p:bldP spid="57" grpId="2" animBg="1"/>
      <p:bldP spid="58" grpId="0" animBg="1"/>
      <p:bldP spid="31" grpId="0" animBg="1"/>
      <p:bldP spid="31" grpId="1" animBg="1"/>
      <p:bldP spid="32" grpId="0" animBg="1"/>
      <p:bldP spid="3" grpId="0"/>
      <p:bldP spid="34" grpId="0"/>
      <p:bldP spid="35" grpId="0"/>
      <p:bldP spid="36" grpId="0" animBg="1"/>
      <p:bldP spid="44" grpId="0" animBg="1"/>
      <p:bldP spid="45" grpId="0"/>
      <p:bldP spid="53" grpId="0" animBg="1"/>
      <p:bldP spid="5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Compress Replication Traffic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Cross-rack bandwidth is over-subscribed</a:t>
            </a:r>
          </a:p>
          <a:p>
            <a:endParaRPr lang="en-US" dirty="0" smtClean="0"/>
          </a:p>
          <a:p>
            <a:r>
              <a:rPr lang="en-US" dirty="0" smtClean="0"/>
              <a:t>Lenient latency constraints to finish replica creation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r>
              <a:rPr lang="en-US" dirty="0" smtClean="0"/>
              <a:t>Text data yields high compression ratios</a:t>
            </a:r>
          </a:p>
          <a:p>
            <a:pPr lvl="1"/>
            <a:r>
              <a:rPr lang="en-US" dirty="0" smtClean="0"/>
              <a:t>Spare cores available for compression</a:t>
            </a:r>
          </a:p>
        </p:txBody>
      </p:sp>
    </p:spTree>
    <p:extLst>
      <p:ext uri="{BB962C8B-B14F-4D97-AF65-F5344CB8AC3E}">
        <p14:creationId xmlns:p14="http://schemas.microsoft.com/office/powerpoint/2010/main" val="327428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905000"/>
            <a:ext cx="80010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1. Does Scarlett’s replication increase locality and reduce evictions?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066800" y="3886200"/>
            <a:ext cx="7848600" cy="11430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3200" dirty="0" smtClean="0">
                <a:solidFill>
                  <a:schemeClr val="tx1"/>
                </a:solidFill>
              </a:rPr>
              <a:t>2. How much extra resources does Scarlett’s replication consume?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66800" y="304800"/>
            <a:ext cx="8001000" cy="1143000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78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292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 smtClean="0"/>
              <a:t>Hadoop deployment </a:t>
            </a:r>
          </a:p>
          <a:p>
            <a:pPr lvl="1">
              <a:defRPr/>
            </a:pPr>
            <a:r>
              <a:rPr lang="en-US" dirty="0" smtClean="0"/>
              <a:t>100-node cluster</a:t>
            </a:r>
          </a:p>
          <a:p>
            <a:pPr lvl="1">
              <a:defRPr/>
            </a:pPr>
            <a:r>
              <a:rPr lang="en-US" dirty="0" smtClean="0"/>
              <a:t>10 hour workload, 502 jobs</a:t>
            </a:r>
          </a:p>
          <a:p>
            <a:pPr lvl="1">
              <a:buNone/>
              <a:defRPr/>
            </a:pPr>
            <a:endParaRPr lang="en-US" dirty="0" smtClean="0"/>
          </a:p>
          <a:p>
            <a:pPr lvl="0">
              <a:defRPr/>
            </a:pPr>
            <a:r>
              <a:rPr lang="en-US" dirty="0" smtClean="0"/>
              <a:t>Dryad simulator</a:t>
            </a:r>
          </a:p>
          <a:p>
            <a:pPr lvl="1">
              <a:defRPr/>
            </a:pPr>
            <a:r>
              <a:rPr lang="en-US" dirty="0" smtClean="0"/>
              <a:t>Detailed replay of the entire trace</a:t>
            </a:r>
          </a:p>
          <a:p>
            <a:pPr lvl="1">
              <a:defRPr/>
            </a:pPr>
            <a:r>
              <a:rPr lang="en-US" dirty="0" smtClean="0"/>
              <a:t>Jobs and cluster characteristics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02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43000" y="1295400"/>
            <a:ext cx="7924800" cy="2209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Baseline is vanilla HDFS, 3 replicas per block</a:t>
            </a:r>
          </a:p>
          <a:p>
            <a:pPr>
              <a:defRPr/>
            </a:pPr>
            <a:endParaRPr lang="en-US" dirty="0" smtClean="0"/>
          </a:p>
          <a:p>
            <a:pPr lvl="0">
              <a:defRPr/>
            </a:pPr>
            <a:r>
              <a:rPr lang="en-US" dirty="0"/>
              <a:t>T</a:t>
            </a:r>
            <a:r>
              <a:rPr lang="en-US" baseline="-25000" dirty="0"/>
              <a:t>R</a:t>
            </a:r>
            <a:r>
              <a:rPr lang="en-US" dirty="0"/>
              <a:t> = 5 hours, Budget = 10%, Priority </a:t>
            </a:r>
            <a:r>
              <a:rPr lang="en-US" dirty="0" smtClean="0"/>
              <a:t>distribution</a:t>
            </a:r>
          </a:p>
          <a:p>
            <a:pPr lvl="0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Does locality improve in Hadoop?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852047"/>
              </p:ext>
            </p:extLst>
          </p:nvPr>
        </p:nvGraphicFramePr>
        <p:xfrm>
          <a:off x="1676400" y="3505200"/>
          <a:ext cx="6324600" cy="31140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162300"/>
                <a:gridCol w="3162300"/>
              </a:tblGrid>
              <a:tr h="9804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Locality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57 </a:t>
                      </a:r>
                      <a:r>
                        <a:rPr lang="en-US" sz="3200" b="1" dirty="0" smtClean="0">
                          <a:sym typeface="Wingdings" pitchFamily="2" charset="2"/>
                        </a:rPr>
                        <a:t> 92%</a:t>
                      </a:r>
                      <a:endParaRPr lang="en-US" sz="3200" b="1" dirty="0"/>
                    </a:p>
                  </a:txBody>
                  <a:tcPr/>
                </a:tc>
              </a:tr>
              <a:tr h="980440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/>
                        <a:t>Job Speed-up (Median)</a:t>
                      </a:r>
                      <a:endParaRPr lang="en-US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/>
                        <a:t>20.2%</a:t>
                      </a:r>
                      <a:endParaRPr lang="en-US" sz="3200" b="0" dirty="0"/>
                    </a:p>
                  </a:txBody>
                  <a:tcPr/>
                </a:tc>
              </a:tr>
              <a:tr h="9804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Job Speed-up (75</a:t>
                      </a:r>
                      <a:r>
                        <a:rPr lang="en-US" sz="3200" baseline="30000" dirty="0" smtClean="0"/>
                        <a:t>th</a:t>
                      </a:r>
                      <a:r>
                        <a:rPr lang="en-US" sz="3200" dirty="0" smtClean="0"/>
                        <a:t> percentile)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44.6%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030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one replica per block?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223336" y="2000250"/>
            <a:ext cx="7692064" cy="4705350"/>
            <a:chOff x="685800" y="1271127"/>
            <a:chExt cx="8695485" cy="5510673"/>
          </a:xfrm>
        </p:grpSpPr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5800" y="1271127"/>
              <a:ext cx="8305800" cy="55106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Oval 6"/>
            <p:cNvSpPr/>
            <p:nvPr/>
          </p:nvSpPr>
          <p:spPr>
            <a:xfrm rot="19528971">
              <a:off x="2193621" y="2964289"/>
              <a:ext cx="1988142" cy="5334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 rot="19333388">
              <a:off x="2202982" y="2998299"/>
              <a:ext cx="3041032" cy="7007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(Sharp gain)</a:t>
              </a:r>
              <a:endParaRPr lang="en-US" sz="2800" dirty="0"/>
            </a:p>
          </p:txBody>
        </p:sp>
        <p:sp>
          <p:nvSpPr>
            <p:cNvPr id="9" name="TextBox 8"/>
            <p:cNvSpPr txBox="1"/>
            <p:nvPr/>
          </p:nvSpPr>
          <p:spPr>
            <a:xfrm rot="21274664">
              <a:off x="6205209" y="1352315"/>
              <a:ext cx="2695020" cy="7007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(Asymptotic)</a:t>
              </a:r>
              <a:endParaRPr lang="en-US" sz="2800" dirty="0"/>
            </a:p>
          </p:txBody>
        </p:sp>
        <p:sp>
          <p:nvSpPr>
            <p:cNvPr id="10" name="Oval 9"/>
            <p:cNvSpPr/>
            <p:nvPr/>
          </p:nvSpPr>
          <p:spPr>
            <a:xfrm rot="21281199">
              <a:off x="5984596" y="1960903"/>
              <a:ext cx="2835999" cy="5334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905000" y="3080352"/>
              <a:ext cx="6705600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5421543" y="2924329"/>
              <a:ext cx="3959742" cy="7007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(Base Replication: 3)</a:t>
              </a:r>
              <a:endParaRPr lang="en-US" sz="2800" dirty="0"/>
            </a:p>
          </p:txBody>
        </p:sp>
      </p:grpSp>
      <p:sp>
        <p:nvSpPr>
          <p:cNvPr id="13" name="Slide Number Placeholder 3"/>
          <p:cNvSpPr txBox="1">
            <a:spLocks/>
          </p:cNvSpPr>
          <p:nvPr/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914400" rtl="0" eaLnBrk="1" latinLnBrk="0" hangingPunct="1">
              <a:defRPr kumimoji="0" sz="1200" kern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46AA45-54CB-4B07-9E80-DF579C564528}" type="slidenum">
              <a:rPr lang="en-US" smtClean="0"/>
              <a:pPr/>
              <a:t>25</a:t>
            </a:fld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rot="16200000" flipH="1">
            <a:off x="2895601" y="2971800"/>
            <a:ext cx="914400" cy="30480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533400" y="1282869"/>
            <a:ext cx="8534400" cy="1155531"/>
          </a:xfrm>
          <a:solidFill>
            <a:srgbClr val="92D050"/>
          </a:solidFill>
        </p:spPr>
        <p:txBody>
          <a:bodyPr>
            <a:noAutofit/>
          </a:bodyPr>
          <a:lstStyle/>
          <a:p>
            <a:pPr marL="82296" indent="0" algn="ctr">
              <a:buNone/>
            </a:pPr>
            <a:r>
              <a:rPr lang="en-US" b="1" dirty="0" smtClean="0"/>
              <a:t>Locality with (1 replica per block +13% budget) is equivalent to 3 replicas per block</a:t>
            </a:r>
            <a:endParaRPr lang="en-US" b="1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1223336" y="4343400"/>
            <a:ext cx="7618912" cy="1155531"/>
          </a:xfrm>
          <a:prstGeom prst="rect">
            <a:avLst/>
          </a:prstGeom>
          <a:solidFill>
            <a:srgbClr val="92D050"/>
          </a:solidFill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ctr">
              <a:buFont typeface="Wingdings 2"/>
              <a:buNone/>
            </a:pPr>
            <a:r>
              <a:rPr lang="en-US" b="1" dirty="0" smtClean="0"/>
              <a:t>Scarlett helps future datacenters deal with storage crunch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8844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 animBg="1"/>
      <p:bldP spid="17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Are evictions avoided in Dryad?</a:t>
            </a:r>
            <a:endParaRPr lang="en-US" dirty="0"/>
          </a:p>
        </p:txBody>
      </p:sp>
      <p:sp>
        <p:nvSpPr>
          <p:cNvPr id="6" name="Content Placeholder 6"/>
          <p:cNvSpPr txBox="1">
            <a:spLocks/>
          </p:cNvSpPr>
          <p:nvPr/>
        </p:nvSpPr>
        <p:spPr>
          <a:xfrm>
            <a:off x="1143000" y="1219200"/>
            <a:ext cx="8001000" cy="152400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US" dirty="0" smtClean="0"/>
              <a:t>Evictions down by 83%</a:t>
            </a:r>
          </a:p>
          <a:p>
            <a:pPr lvl="1">
              <a:defRPr/>
            </a:pPr>
            <a:r>
              <a:rPr lang="en-US" dirty="0" smtClean="0"/>
              <a:t>For top 100 popular files, by 93%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43000" y="2309786"/>
            <a:ext cx="7924800" cy="1155531"/>
          </a:xfrm>
          <a:prstGeom prst="rect">
            <a:avLst/>
          </a:prstGeom>
          <a:solidFill>
            <a:srgbClr val="92D050"/>
          </a:solidFill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ctr">
              <a:buFont typeface="Wingdings 2"/>
              <a:buNone/>
            </a:pPr>
            <a:r>
              <a:rPr lang="en-US" b="1" dirty="0" smtClean="0"/>
              <a:t>Scarlett is within 16% of an ideal scheme that has perfect knowledge of #replicas</a:t>
            </a:r>
            <a:endParaRPr lang="en-US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471756"/>
            <a:ext cx="4275495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9565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Replication Overhead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9248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Budget:</a:t>
            </a:r>
          </a:p>
          <a:p>
            <a:pPr lvl="1"/>
            <a:r>
              <a:rPr lang="en-US" dirty="0" smtClean="0"/>
              <a:t>Using </a:t>
            </a:r>
            <a:r>
              <a:rPr lang="en-US" dirty="0" smtClean="0">
                <a:solidFill>
                  <a:srgbClr val="C00000"/>
                </a:solidFill>
              </a:rPr>
              <a:t>10% extra storage </a:t>
            </a:r>
            <a:r>
              <a:rPr lang="en-US" dirty="0" smtClean="0"/>
              <a:t>achieves near-optimality</a:t>
            </a:r>
          </a:p>
          <a:p>
            <a:pPr lvl="1"/>
            <a:r>
              <a:rPr lang="en-US" dirty="0" smtClean="0"/>
              <a:t>Priority is 52% better than round-robin</a:t>
            </a:r>
          </a:p>
          <a:p>
            <a:endParaRPr lang="en-US" dirty="0" smtClean="0"/>
          </a:p>
          <a:p>
            <a:r>
              <a:rPr lang="en-US" dirty="0" smtClean="0"/>
              <a:t>Sufficient to rearrange once in </a:t>
            </a:r>
            <a:r>
              <a:rPr lang="en-US" dirty="0" smtClean="0">
                <a:solidFill>
                  <a:srgbClr val="C00000"/>
                </a:solidFill>
              </a:rPr>
              <a:t>T</a:t>
            </a:r>
            <a:r>
              <a:rPr lang="en-US" baseline="-25000" dirty="0" smtClean="0">
                <a:solidFill>
                  <a:srgbClr val="C00000"/>
                </a:solidFill>
              </a:rPr>
              <a:t>R</a:t>
            </a:r>
            <a:r>
              <a:rPr lang="en-US" dirty="0" smtClean="0">
                <a:solidFill>
                  <a:srgbClr val="C00000"/>
                </a:solidFill>
              </a:rPr>
              <a:t>=12 hours</a:t>
            </a:r>
          </a:p>
          <a:p>
            <a:endParaRPr lang="en-US" dirty="0" smtClean="0"/>
          </a:p>
          <a:p>
            <a:r>
              <a:rPr lang="en-US" dirty="0" smtClean="0"/>
              <a:t>Less than </a:t>
            </a:r>
            <a:r>
              <a:rPr lang="en-US" dirty="0" smtClean="0">
                <a:solidFill>
                  <a:srgbClr val="C00000"/>
                </a:solidFill>
              </a:rPr>
              <a:t>1% increase in network traffic</a:t>
            </a:r>
          </a:p>
        </p:txBody>
      </p:sp>
    </p:spTree>
    <p:extLst>
      <p:ext uri="{BB962C8B-B14F-4D97-AF65-F5344CB8AC3E}">
        <p14:creationId xmlns:p14="http://schemas.microsoft.com/office/powerpoint/2010/main" val="234591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9248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Data popularity skew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contention for slots</a:t>
            </a:r>
          </a:p>
          <a:p>
            <a:r>
              <a:rPr lang="en-US" i="1" dirty="0" smtClean="0"/>
              <a:t>Scarlett</a:t>
            </a:r>
            <a:r>
              <a:rPr lang="en-US" dirty="0" smtClean="0"/>
              <a:t>: </a:t>
            </a:r>
            <a:r>
              <a:rPr lang="en-US" u="sng" dirty="0" smtClean="0"/>
              <a:t>Contention-Avoidance</a:t>
            </a:r>
            <a:r>
              <a:rPr lang="en-US" dirty="0" smtClean="0"/>
              <a:t> system</a:t>
            </a:r>
          </a:p>
          <a:p>
            <a:pPr lvl="1"/>
            <a:r>
              <a:rPr lang="en-US" dirty="0" smtClean="0"/>
              <a:t>Popularity-based proactive replication of files</a:t>
            </a:r>
          </a:p>
          <a:p>
            <a:pPr lvl="1"/>
            <a:r>
              <a:rPr lang="en-US" dirty="0" smtClean="0"/>
              <a:t>Limited storage and </a:t>
            </a:r>
            <a:r>
              <a:rPr lang="en-US" dirty="0"/>
              <a:t>network overhead 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Near-ideal elimination of contentions using under 10% extra storage</a:t>
            </a:r>
          </a:p>
          <a:p>
            <a:r>
              <a:rPr lang="en-US" dirty="0" smtClean="0"/>
              <a:t>Increased value under storage crunch </a:t>
            </a:r>
          </a:p>
          <a:p>
            <a:pPr lvl="1"/>
            <a:r>
              <a:rPr lang="en-US" dirty="0" smtClean="0"/>
              <a:t>(1 replica + 13% budget ≈ 3 replicas)</a:t>
            </a:r>
          </a:p>
        </p:txBody>
      </p:sp>
    </p:spTree>
    <p:extLst>
      <p:ext uri="{BB962C8B-B14F-4D97-AF65-F5344CB8AC3E}">
        <p14:creationId xmlns:p14="http://schemas.microsoft.com/office/powerpoint/2010/main" val="276031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4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Slot Contention</a:t>
            </a:r>
            <a:endParaRPr lang="en-US" dirty="0"/>
          </a:p>
        </p:txBody>
      </p:sp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399" y="1676400"/>
            <a:ext cx="6572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18041" y="1841679"/>
            <a:ext cx="381000" cy="388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" name="Oval 50"/>
          <p:cNvSpPr/>
          <p:nvPr/>
        </p:nvSpPr>
        <p:spPr>
          <a:xfrm>
            <a:off x="5791199" y="2552163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5105399" y="2552163"/>
            <a:ext cx="457200" cy="457200"/>
          </a:xfrm>
          <a:prstGeom prst="ellipse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8077199" y="1905000"/>
            <a:ext cx="228600" cy="2286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399" y="3124200"/>
            <a:ext cx="6572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" name="Rectangle 59"/>
          <p:cNvSpPr/>
          <p:nvPr/>
        </p:nvSpPr>
        <p:spPr>
          <a:xfrm>
            <a:off x="8077199" y="4876800"/>
            <a:ext cx="228600" cy="2286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399" y="4648200"/>
            <a:ext cx="6572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" name="Rectangle 62"/>
          <p:cNvSpPr/>
          <p:nvPr/>
        </p:nvSpPr>
        <p:spPr>
          <a:xfrm>
            <a:off x="8077199" y="3352800"/>
            <a:ext cx="228600" cy="228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3733799" y="2552163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4419599" y="2552163"/>
            <a:ext cx="457200" cy="457200"/>
          </a:xfrm>
          <a:prstGeom prst="ellipse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Connector 75"/>
          <p:cNvCxnSpPr/>
          <p:nvPr/>
        </p:nvCxnSpPr>
        <p:spPr>
          <a:xfrm>
            <a:off x="1981199" y="2362200"/>
            <a:ext cx="441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1981199" y="3161763"/>
            <a:ext cx="441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154" name="Picture 2" descr="http://t1.gstatic.com/images?q=tbn:ANd9GcTtccCosxVL5eFE1cbZUOa0vT1lqII8DHHz1Emaud6RVDVqcoo&amp;t=1&amp;usg=__xp5HkEFtqSgesv4aDasex7PmF6s=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05247" y="2446227"/>
            <a:ext cx="398165" cy="538451"/>
          </a:xfrm>
          <a:prstGeom prst="rect">
            <a:avLst/>
          </a:prstGeom>
          <a:noFill/>
        </p:spPr>
      </p:pic>
      <p:sp>
        <p:nvSpPr>
          <p:cNvPr id="81" name="Rectangle 80"/>
          <p:cNvSpPr/>
          <p:nvPr/>
        </p:nvSpPr>
        <p:spPr>
          <a:xfrm>
            <a:off x="8077199" y="5953125"/>
            <a:ext cx="228600" cy="2286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399" y="5724525"/>
            <a:ext cx="6572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TextBox 30"/>
          <p:cNvSpPr txBox="1"/>
          <p:nvPr/>
        </p:nvSpPr>
        <p:spPr>
          <a:xfrm>
            <a:off x="1371599" y="2547698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Task Queue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1447799" y="3750005"/>
            <a:ext cx="47326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Contention Resolution</a:t>
            </a:r>
            <a:endParaRPr lang="en-US" sz="3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274464" y="4419600"/>
            <a:ext cx="2175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Run remotely</a:t>
            </a:r>
            <a:endParaRPr lang="en-US" sz="2800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4300470" y="44196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Evict and run</a:t>
            </a:r>
            <a:endParaRPr lang="en-US" sz="2800" i="1" dirty="0"/>
          </a:p>
        </p:txBody>
      </p:sp>
      <p:pic>
        <p:nvPicPr>
          <p:cNvPr id="32" name="Picture 2" descr="http://thecloudtutorial.com/elephant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464" y="4876800"/>
            <a:ext cx="2175471" cy="514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5614116" y="5034959"/>
            <a:ext cx="11608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0" dirty="0" smtClean="0">
                <a:solidFill>
                  <a:srgbClr val="777766"/>
                </a:solidFill>
                <a:effectLst/>
                <a:latin typeface="georgia"/>
              </a:rPr>
              <a:t>Dryad</a:t>
            </a:r>
            <a:endParaRPr lang="en-US" b="1" dirty="0"/>
          </a:p>
        </p:txBody>
      </p:sp>
      <p:pic>
        <p:nvPicPr>
          <p:cNvPr id="34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826" y="5029200"/>
            <a:ext cx="176328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1066800" y="5725180"/>
            <a:ext cx="2666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ym typeface="Wingdings" pitchFamily="2" charset="2"/>
              </a:rPr>
              <a:t></a:t>
            </a:r>
            <a:r>
              <a:rPr lang="en-US" sz="2800" dirty="0" smtClean="0"/>
              <a:t>Slow </a:t>
            </a:r>
            <a:r>
              <a:rPr lang="en-US" sz="2400" dirty="0" smtClean="0"/>
              <a:t>Read</a:t>
            </a: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4114800" y="572518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smtClean="0"/>
              <a:t>Wasted Work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6464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88622E-6 L 0.11666 -0.1276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-63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 0.00555 L 0.075 -3.3025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30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9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 -3.88529E-7 L 0.18334 0.1054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5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0555 L 0.15 -4.13506E-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00" y="30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9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 -3.88529E-7 L 0.25834 0.32747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163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52" grpId="0" animBg="1"/>
      <p:bldP spid="52" grpId="1" animBg="1"/>
      <p:bldP spid="52" grpId="2" animBg="1"/>
      <p:bldP spid="67" grpId="0" animBg="1"/>
      <p:bldP spid="67" grpId="1" animBg="1"/>
      <p:bldP spid="70" grpId="0" animBg="1"/>
      <p:bldP spid="70" grpId="1" animBg="1"/>
      <p:bldP spid="70" grpId="2" animBg="1"/>
      <p:bldP spid="31" grpId="0"/>
      <p:bldP spid="35" grpId="0"/>
      <p:bldP spid="27" grpId="0"/>
      <p:bldP spid="30" grpId="0"/>
      <p:bldP spid="33" grpId="0"/>
      <p:bldP spid="36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Slot contention is a big deal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7714488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In Dryad [Microsoft Bing]:</a:t>
            </a:r>
          </a:p>
          <a:p>
            <a:pPr lvl="1"/>
            <a:r>
              <a:rPr lang="en-US" dirty="0" smtClean="0"/>
              <a:t>21% of tasks get evicted and re-run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One-fifth of the cluster practically wasted!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Valuable resource for outlier speculation etc.</a:t>
            </a:r>
          </a:p>
          <a:p>
            <a:pPr lvl="1"/>
            <a:endParaRPr lang="en-US" dirty="0" smtClean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I</a:t>
            </a:r>
            <a:r>
              <a:rPr lang="en-US" dirty="0" smtClean="0">
                <a:sym typeface="Wingdings" pitchFamily="2" charset="2"/>
              </a:rPr>
              <a:t>n Hadoop [Facebook]: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Node-locality for only 57% of map tasks;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small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jobs achieve only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5% node-locality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Increases load on (already) under-provisioned network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69644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44"/>
          <p:cNvSpPr>
            <a:spLocks noGrp="1"/>
          </p:cNvSpPr>
          <p:nvPr>
            <p:ph type="title"/>
          </p:nvPr>
        </p:nvSpPr>
        <p:spPr>
          <a:xfrm>
            <a:off x="990600" y="274638"/>
            <a:ext cx="7943088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Replication is a natural solution…</a:t>
            </a:r>
            <a:endParaRPr lang="en-US" dirty="0"/>
          </a:p>
        </p:txBody>
      </p:sp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1676400"/>
            <a:ext cx="6572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37042" y="1841679"/>
            <a:ext cx="381000" cy="388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" name="Oval 50"/>
          <p:cNvSpPr/>
          <p:nvPr/>
        </p:nvSpPr>
        <p:spPr>
          <a:xfrm>
            <a:off x="6423330" y="1841679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6400800" y="3352800"/>
            <a:ext cx="457200" cy="460597"/>
          </a:xfrm>
          <a:prstGeom prst="ellipse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7696200" y="1905000"/>
            <a:ext cx="228600" cy="2286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124200"/>
            <a:ext cx="6572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" name="Rectangle 59"/>
          <p:cNvSpPr/>
          <p:nvPr/>
        </p:nvSpPr>
        <p:spPr>
          <a:xfrm>
            <a:off x="7696200" y="4876800"/>
            <a:ext cx="228600" cy="2286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4648200"/>
            <a:ext cx="6572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" name="Rectangle 62"/>
          <p:cNvSpPr/>
          <p:nvPr/>
        </p:nvSpPr>
        <p:spPr>
          <a:xfrm>
            <a:off x="7696200" y="3352800"/>
            <a:ext cx="228600" cy="228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365828" y="2776298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423330" y="4795837"/>
            <a:ext cx="457200" cy="457200"/>
          </a:xfrm>
          <a:prstGeom prst="ellipse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Connector 75"/>
          <p:cNvCxnSpPr/>
          <p:nvPr/>
        </p:nvCxnSpPr>
        <p:spPr>
          <a:xfrm>
            <a:off x="1600200" y="2590800"/>
            <a:ext cx="441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1600200" y="3390363"/>
            <a:ext cx="4419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154" name="Picture 2" descr="http://t1.gstatic.com/images?q=tbn:ANd9GcTtccCosxVL5eFE1cbZUOa0vT1lqII8DHHz1Emaud6RVDVqcoo&amp;t=1&amp;usg=__xp5HkEFtqSgesv4aDasex7PmF6s=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4248" y="2674827"/>
            <a:ext cx="398165" cy="538451"/>
          </a:xfrm>
          <a:prstGeom prst="rect">
            <a:avLst/>
          </a:prstGeom>
          <a:noFill/>
        </p:spPr>
      </p:pic>
      <p:sp>
        <p:nvSpPr>
          <p:cNvPr id="81" name="Rectangle 80"/>
          <p:cNvSpPr/>
          <p:nvPr/>
        </p:nvSpPr>
        <p:spPr>
          <a:xfrm>
            <a:off x="7696200" y="5953125"/>
            <a:ext cx="228600" cy="2286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724525"/>
            <a:ext cx="6572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Rectangle 25"/>
          <p:cNvSpPr/>
          <p:nvPr/>
        </p:nvSpPr>
        <p:spPr>
          <a:xfrm>
            <a:off x="8001000" y="5943600"/>
            <a:ext cx="228600" cy="2286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 rot="3101299">
            <a:off x="8470631" y="5384978"/>
            <a:ext cx="3048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147108" y="3800518"/>
            <a:ext cx="45720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Contention Avoidance</a:t>
            </a:r>
            <a:endParaRPr lang="en-US" sz="32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990600" y="2776298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Task Queue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1066800" y="3750005"/>
            <a:ext cx="47326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Contention Resolution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532567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025E-6 L 0.11666 0.4384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2192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2" animBg="1"/>
      <p:bldP spid="26" grpId="0" animBg="1"/>
      <p:bldP spid="28" grpId="0" animBg="1"/>
      <p:bldP spid="29" grpId="0" animBg="1"/>
      <p:bldP spid="35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space is a crunch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924800" cy="4800600"/>
          </a:xfrm>
        </p:spPr>
        <p:txBody>
          <a:bodyPr/>
          <a:lstStyle/>
          <a:p>
            <a:r>
              <a:rPr lang="en-US" dirty="0" smtClean="0"/>
              <a:t>Storage is more than 50% total cost</a:t>
            </a:r>
          </a:p>
          <a:p>
            <a:pPr lvl="1"/>
            <a:r>
              <a:rPr lang="en-US" dirty="0" smtClean="0"/>
              <a:t>Non-linear increase for new datacenter</a:t>
            </a:r>
          </a:p>
          <a:p>
            <a:r>
              <a:rPr lang="en-US" dirty="0"/>
              <a:t>Facebook and Microsoft datacenters</a:t>
            </a:r>
          </a:p>
          <a:p>
            <a:pPr lvl="1"/>
            <a:r>
              <a:rPr lang="en-US" dirty="0" smtClean="0"/>
              <a:t>MS: 3 replicas to 2</a:t>
            </a:r>
          </a:p>
          <a:p>
            <a:pPr lvl="1"/>
            <a:r>
              <a:rPr lang="en-US" dirty="0"/>
              <a:t>FB: 3 replicas </a:t>
            </a:r>
            <a:r>
              <a:rPr lang="en-US" dirty="0">
                <a:sym typeface="Wingdings" pitchFamily="2" charset="2"/>
              </a:rPr>
              <a:t>(</a:t>
            </a:r>
            <a:r>
              <a:rPr lang="en-US" dirty="0"/>
              <a:t>1 replica + reed-</a:t>
            </a:r>
            <a:r>
              <a:rPr lang="en-US" dirty="0" err="1"/>
              <a:t>solomon</a:t>
            </a:r>
            <a:r>
              <a:rPr lang="en-US" dirty="0"/>
              <a:t> code</a:t>
            </a:r>
            <a:r>
              <a:rPr lang="en-US" dirty="0" smtClean="0"/>
              <a:t>)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4724400"/>
            <a:ext cx="8382000" cy="16780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>
                <a:effectLst/>
              </a:rPr>
              <a:t>H</a:t>
            </a:r>
            <a:r>
              <a:rPr lang="en-US" dirty="0" smtClean="0">
                <a:effectLst/>
              </a:rPr>
              <a:t>ow </a:t>
            </a:r>
            <a:r>
              <a:rPr lang="en-US" dirty="0">
                <a:effectLst/>
              </a:rPr>
              <a:t>do we replicate data while not </a:t>
            </a:r>
            <a:r>
              <a:rPr lang="en-US" dirty="0" smtClean="0">
                <a:effectLst/>
              </a:rPr>
              <a:t>wasting </a:t>
            </a:r>
            <a:r>
              <a:rPr lang="en-US" dirty="0">
                <a:effectLst/>
              </a:rPr>
              <a:t>scarce storage </a:t>
            </a:r>
            <a:r>
              <a:rPr lang="en-US" dirty="0" smtClean="0">
                <a:effectLst/>
              </a:rPr>
              <a:t>space?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071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 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Logs from Bing cluster with thousands of machines, sampled over six months</a:t>
            </a:r>
          </a:p>
          <a:p>
            <a:endParaRPr lang="en-US" dirty="0" smtClean="0"/>
          </a:p>
          <a:p>
            <a:r>
              <a:rPr lang="en-US" dirty="0" smtClean="0"/>
              <a:t>200K jobs, 400K phases, 300PB of data, 10PB network transfers</a:t>
            </a:r>
          </a:p>
          <a:p>
            <a:pPr lvl="1"/>
            <a:r>
              <a:rPr lang="en-US" dirty="0" smtClean="0"/>
              <a:t>Task-level details</a:t>
            </a:r>
          </a:p>
          <a:p>
            <a:pPr lvl="1"/>
            <a:r>
              <a:rPr lang="en-US" dirty="0" smtClean="0"/>
              <a:t>Production and experimental jobs</a:t>
            </a:r>
          </a:p>
        </p:txBody>
      </p:sp>
    </p:spTree>
    <p:extLst>
      <p:ext uri="{BB962C8B-B14F-4D97-AF65-F5344CB8AC3E}">
        <p14:creationId xmlns:p14="http://schemas.microsoft.com/office/powerpoint/2010/main" val="338783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494" y="2568755"/>
            <a:ext cx="4339106" cy="340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335005"/>
            <a:ext cx="4576294" cy="3379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28600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Popularity Skew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1447800" y="3968160"/>
            <a:ext cx="381000" cy="75624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845158" y="2789329"/>
            <a:ext cx="533400" cy="90794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6172200" y="3124200"/>
            <a:ext cx="381000" cy="1219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105400" y="5751493"/>
            <a:ext cx="419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18% data is accessed ≥ three times concurrently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308020" y="5675293"/>
            <a:ext cx="42639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Top 12% is 10x more popular than bottom third</a:t>
            </a:r>
            <a:endParaRPr lang="en-US" sz="2800" dirty="0"/>
          </a:p>
        </p:txBody>
      </p:sp>
      <p:sp>
        <p:nvSpPr>
          <p:cNvPr id="29" name="TextBox 28"/>
          <p:cNvSpPr txBox="1"/>
          <p:nvPr/>
        </p:nvSpPr>
        <p:spPr>
          <a:xfrm>
            <a:off x="914400" y="1331893"/>
            <a:ext cx="3276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Total Accesses</a:t>
            </a:r>
            <a:r>
              <a:rPr lang="en-US" sz="2800" dirty="0" smtClean="0"/>
              <a:t>: #Jobs accessing a file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5029200" y="1295400"/>
            <a:ext cx="396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Concurrent Accesses</a:t>
            </a:r>
            <a:r>
              <a:rPr lang="en-US" sz="2800" dirty="0" smtClean="0"/>
              <a:t>: #Simultaneous Jobs accessing a file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15774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29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00600"/>
          </a:xfrm>
        </p:spPr>
        <p:txBody>
          <a:bodyPr>
            <a:normAutofit/>
          </a:bodyPr>
          <a:lstStyle/>
          <a:p>
            <a:r>
              <a:rPr lang="en-US" dirty="0"/>
              <a:t>Top 1% of contention-causing </a:t>
            </a:r>
            <a:r>
              <a:rPr lang="en-US" dirty="0" smtClean="0"/>
              <a:t>files</a:t>
            </a:r>
          </a:p>
          <a:p>
            <a:pPr lvl="1"/>
            <a:r>
              <a:rPr lang="en-US" dirty="0" smtClean="0"/>
              <a:t>…account </a:t>
            </a:r>
            <a:r>
              <a:rPr lang="en-US" dirty="0"/>
              <a:t>for </a:t>
            </a:r>
            <a:r>
              <a:rPr lang="en-US" dirty="0" smtClean="0"/>
              <a:t>60% </a:t>
            </a:r>
            <a:r>
              <a:rPr lang="en-US" dirty="0"/>
              <a:t>of </a:t>
            </a:r>
            <a:r>
              <a:rPr lang="en-US" dirty="0" smtClean="0"/>
              <a:t>contentions</a:t>
            </a:r>
          </a:p>
          <a:p>
            <a:pPr lvl="1"/>
            <a:r>
              <a:rPr lang="en-US" dirty="0" smtClean="0"/>
              <a:t>…have 9x more total accesses</a:t>
            </a:r>
          </a:p>
          <a:p>
            <a:pPr lvl="1"/>
            <a:r>
              <a:rPr lang="en-US" dirty="0" smtClean="0"/>
              <a:t>…have 2.5x more concurrent accesses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711" y="152400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Skew </a:t>
            </a:r>
            <a:r>
              <a:rPr lang="en-US" dirty="0" smtClean="0">
                <a:sym typeface="Wingdings" pitchFamily="2" charset="2"/>
              </a:rPr>
              <a:t> Contentions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57200" y="4267200"/>
            <a:ext cx="8458200" cy="15696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3200" b="1" dirty="0" smtClean="0"/>
              <a:t>Access counts correlates with contention</a:t>
            </a:r>
          </a:p>
          <a:p>
            <a:pPr marL="457200" indent="-457200">
              <a:buFont typeface="Wingdings" pitchFamily="2" charset="2"/>
              <a:buChar char="Ø"/>
            </a:pPr>
            <a:endParaRPr lang="en-US" sz="3200" b="1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G</a:t>
            </a:r>
            <a:r>
              <a:rPr lang="en-US" sz="32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ain by </a:t>
            </a:r>
            <a:r>
              <a:rPr lang="en-US" sz="3200" b="1" dirty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replicating popular </a:t>
            </a:r>
            <a:r>
              <a:rPr lang="en-US" sz="32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files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977967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13340</TotalTime>
  <Words>955</Words>
  <Application>Microsoft Office PowerPoint</Application>
  <PresentationFormat>On-screen Show (4:3)</PresentationFormat>
  <Paragraphs>222</Paragraphs>
  <Slides>28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Solstice</vt:lpstr>
      <vt:lpstr>Scarlett : Coping with Skewed Content Popularity in MapReduce Clusters</vt:lpstr>
      <vt:lpstr>Data Locality</vt:lpstr>
      <vt:lpstr>Problem: Slot Contention</vt:lpstr>
      <vt:lpstr>Slot contention is a big deal</vt:lpstr>
      <vt:lpstr>Replication is a natural solution…</vt:lpstr>
      <vt:lpstr>Storage space is a crunch</vt:lpstr>
      <vt:lpstr>Production Logs</vt:lpstr>
      <vt:lpstr>Popularity Skew</vt:lpstr>
      <vt:lpstr>Skew  Contentions</vt:lpstr>
      <vt:lpstr>PowerPoint Presentation</vt:lpstr>
      <vt:lpstr>Design Choices</vt:lpstr>
      <vt:lpstr>Scarlett: System Design</vt:lpstr>
      <vt:lpstr>Calculate replication factor</vt:lpstr>
      <vt:lpstr>Overlap in data access</vt:lpstr>
      <vt:lpstr>Replication Budget</vt:lpstr>
      <vt:lpstr>Scarlett: System Design</vt:lpstr>
      <vt:lpstr>Hotspots</vt:lpstr>
      <vt:lpstr>Smooth placement of replicas</vt:lpstr>
      <vt:lpstr>Scarlett: System Design</vt:lpstr>
      <vt:lpstr>Spread Replication Traffic</vt:lpstr>
      <vt:lpstr>Compress Replication Traffic</vt:lpstr>
      <vt:lpstr>1. Does Scarlett’s replication increase locality and reduce evictions?</vt:lpstr>
      <vt:lpstr>Setup</vt:lpstr>
      <vt:lpstr>Does locality improve in Hadoop?</vt:lpstr>
      <vt:lpstr>What if one replica per block?</vt:lpstr>
      <vt:lpstr>Are evictions avoided in Dryad?</vt:lpstr>
      <vt:lpstr>Replication Overhead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Ganesh</dc:creator>
  <cp:lastModifiedBy>Ganesh</cp:lastModifiedBy>
  <cp:revision>328</cp:revision>
  <cp:lastPrinted>2011-04-06T16:52:34Z</cp:lastPrinted>
  <dcterms:created xsi:type="dcterms:W3CDTF">2011-04-04T00:25:59Z</dcterms:created>
  <dcterms:modified xsi:type="dcterms:W3CDTF">2011-04-15T00:01:12Z</dcterms:modified>
</cp:coreProperties>
</file>