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56" r:id="rId2"/>
    <p:sldId id="258" r:id="rId3"/>
    <p:sldId id="263" r:id="rId4"/>
    <p:sldId id="264" r:id="rId5"/>
    <p:sldId id="292" r:id="rId6"/>
    <p:sldId id="296" r:id="rId7"/>
    <p:sldId id="262" r:id="rId8"/>
    <p:sldId id="265" r:id="rId9"/>
    <p:sldId id="266" r:id="rId10"/>
    <p:sldId id="283" r:id="rId11"/>
    <p:sldId id="269" r:id="rId12"/>
    <p:sldId id="270" r:id="rId13"/>
    <p:sldId id="273" r:id="rId14"/>
    <p:sldId id="268" r:id="rId15"/>
    <p:sldId id="275" r:id="rId16"/>
    <p:sldId id="277" r:id="rId17"/>
    <p:sldId id="274" r:id="rId18"/>
    <p:sldId id="278" r:id="rId19"/>
    <p:sldId id="297" r:id="rId20"/>
    <p:sldId id="286" r:id="rId21"/>
    <p:sldId id="282" r:id="rId22"/>
    <p:sldId id="280" r:id="rId23"/>
    <p:sldId id="298" r:id="rId24"/>
    <p:sldId id="287" r:id="rId25"/>
    <p:sldId id="285" r:id="rId26"/>
    <p:sldId id="281" r:id="rId27"/>
    <p:sldId id="288" r:id="rId28"/>
    <p:sldId id="291" r:id="rId29"/>
    <p:sldId id="290" r:id="rId30"/>
    <p:sldId id="257" r:id="rId31"/>
    <p:sldId id="284" r:id="rId32"/>
    <p:sldId id="294" r:id="rId33"/>
    <p:sldId id="293" r:id="rId34"/>
    <p:sldId id="295"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167" autoAdjust="0"/>
  </p:normalViewPr>
  <p:slideViewPr>
    <p:cSldViewPr>
      <p:cViewPr varScale="1">
        <p:scale>
          <a:sx n="63" d="100"/>
          <a:sy n="63" d="100"/>
        </p:scale>
        <p:origin x="-81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19397A-ED4D-4E3E-8E41-781C638E857E}" type="datetimeFigureOut">
              <a:rPr lang="en-US" smtClean="0"/>
              <a:t>5/28/2011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2D623EC-24C1-48FB-A9F8-889AE6D5F02A}"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Thanks for the introduction. </a:t>
            </a:r>
            <a:r>
              <a:rPr lang="en-US" baseline="0" dirty="0" smtClean="0"/>
              <a:t>This was work done with </a:t>
            </a:r>
            <a:r>
              <a:rPr lang="en-US" baseline="0" dirty="0" err="1" smtClean="0"/>
              <a:t>Sumit</a:t>
            </a:r>
            <a:r>
              <a:rPr lang="en-US" baseline="0" dirty="0" smtClean="0"/>
              <a:t> </a:t>
            </a:r>
            <a:r>
              <a:rPr lang="en-US" baseline="0" dirty="0" err="1" smtClean="0"/>
              <a:t>Gulwani</a:t>
            </a:r>
            <a:r>
              <a:rPr lang="en-US" baseline="0" dirty="0" smtClean="0"/>
              <a:t> during an internship at Microsoft Research, Redmond.</a:t>
            </a:r>
          </a:p>
        </p:txBody>
      </p:sp>
      <p:sp>
        <p:nvSpPr>
          <p:cNvPr id="4" name="Slide Number Placeholder 3"/>
          <p:cNvSpPr>
            <a:spLocks noGrp="1"/>
          </p:cNvSpPr>
          <p:nvPr>
            <p:ph type="sldNum" sz="quarter" idx="10"/>
          </p:nvPr>
        </p:nvSpPr>
        <p:spPr/>
        <p:txBody>
          <a:bodyPr/>
          <a:lstStyle/>
          <a:p>
            <a:fld id="{C2D623EC-24C1-48FB-A9F8-889AE6D5F02A}" type="slidenum">
              <a:rPr lang="en-US" smtClean="0"/>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a:t>
            </a:r>
            <a:r>
              <a:rPr lang="en-US" baseline="0" dirty="0" smtClean="0"/>
              <a:t> studying real-world transformations, we observed that the transformations can usually be described as carrying out two steps, which we call filtering and association.</a:t>
            </a:r>
          </a:p>
          <a:p>
            <a:endParaRPr lang="en-US" baseline="0" dirty="0" smtClean="0"/>
          </a:p>
          <a:p>
            <a:r>
              <a:rPr lang="en-US" baseline="0" dirty="0" smtClean="0"/>
              <a:t>-So accordingly, we introduce into our language “filter programs” that carry out the filter step, …</a:t>
            </a:r>
          </a:p>
          <a:p>
            <a:endParaRPr lang="en-US" baseline="0" dirty="0" smtClean="0"/>
          </a:p>
          <a:p>
            <a:r>
              <a:rPr lang="en-US" baseline="0" dirty="0" smtClean="0"/>
              <a:t>-…and “associative Programs” that carry out the association step.</a:t>
            </a:r>
          </a:p>
          <a:p>
            <a:endParaRPr lang="en-US" baseline="0" dirty="0" smtClean="0"/>
          </a:p>
          <a:p>
            <a:r>
              <a:rPr lang="en-US" baseline="0" dirty="0" smtClean="0"/>
              <a:t>-Then we say that a layout program just builds an output table by running a set of filter programs, and then running a set of associative programs. So once we understand how filter programs and associative programs execute, we’ll understand how layout programs execute.</a:t>
            </a:r>
            <a:endParaRPr lang="en-US" dirty="0"/>
          </a:p>
        </p:txBody>
      </p:sp>
      <p:sp>
        <p:nvSpPr>
          <p:cNvPr id="4" name="Slide Number Placeholder 3"/>
          <p:cNvSpPr>
            <a:spLocks noGrp="1"/>
          </p:cNvSpPr>
          <p:nvPr>
            <p:ph type="sldNum" sz="quarter" idx="10"/>
          </p:nvPr>
        </p:nvSpPr>
        <p:spPr/>
        <p:txBody>
          <a:bodyPr/>
          <a:lstStyle/>
          <a:p>
            <a:fld id="{6423A2FC-C4D2-416F-9BBD-5C5D3CE0ECC4}" type="slidenum">
              <a:rPr lang="en-US" smtClean="0"/>
              <a:pPr/>
              <a:t>10</a:t>
            </a:fld>
            <a:endParaRPr lang="en-US"/>
          </a:p>
        </p:txBody>
      </p:sp>
    </p:spTree>
    <p:extLst>
      <p:ext uri="{BB962C8B-B14F-4D97-AF65-F5344CB8AC3E}">
        <p14:creationId xmlns:p14="http://schemas.microsoft.com/office/powerpoint/2010/main" xmlns="" val="33014705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-So let’s now take a closer look at the filter step. The idea here is that each transformation first selects, or filters, some cells in the input table, and from these cells, constructs a column of the output table.</a:t>
            </a:r>
            <a:endParaRPr lang="en-US" dirty="0"/>
          </a:p>
        </p:txBody>
      </p:sp>
      <p:sp>
        <p:nvSpPr>
          <p:cNvPr id="4" name="Slide Number Placeholder 3"/>
          <p:cNvSpPr>
            <a:spLocks noGrp="1"/>
          </p:cNvSpPr>
          <p:nvPr>
            <p:ph type="sldNum" sz="quarter" idx="10"/>
          </p:nvPr>
        </p:nvSpPr>
        <p:spPr/>
        <p:txBody>
          <a:bodyPr/>
          <a:lstStyle/>
          <a:p>
            <a:fld id="{C2D623EC-24C1-48FB-A9F8-889AE6D5F02A}" type="slidenum">
              <a:rPr lang="en-US" smtClean="0"/>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880652" rtl="0" eaLnBrk="1" fontAlgn="auto" latinLnBrk="0" hangingPunct="1">
              <a:lnSpc>
                <a:spcPct val="100000"/>
              </a:lnSpc>
              <a:spcBef>
                <a:spcPts val="0"/>
              </a:spcBef>
              <a:spcAft>
                <a:spcPts val="0"/>
              </a:spcAft>
              <a:buClrTx/>
              <a:buSzTx/>
              <a:buFontTx/>
              <a:buNone/>
              <a:tabLst/>
              <a:defRPr/>
            </a:pPr>
            <a:r>
              <a:rPr lang="en-US" dirty="0" smtClean="0"/>
              <a:t>-We</a:t>
            </a:r>
            <a:r>
              <a:rPr lang="en-US" baseline="0" dirty="0" smtClean="0"/>
              <a:t> see this step in the </a:t>
            </a:r>
            <a:r>
              <a:rPr lang="en-US" baseline="0" dirty="0" err="1" smtClean="0"/>
              <a:t>Quals</a:t>
            </a:r>
            <a:r>
              <a:rPr lang="en-US" baseline="0" dirty="0" smtClean="0"/>
              <a:t> example. For this talk, I’ve colored the example tables here as a visual aid, but keep in mind that the cells in the original example tables provided by the user aren’t actually marked in different colors. Observe that we can build column 3 of the example output table by scanning the input table in row-major order, and whenever we reach any of the input cells that I’ve colored blue, so any cells that are […], we add the input cell on as the next cell in column 3 of the output table.</a:t>
            </a:r>
          </a:p>
          <a:p>
            <a:pPr defTabSz="880652">
              <a:defRPr/>
            </a:pPr>
            <a:endParaRPr lang="en-US" baseline="0" dirty="0" smtClean="0"/>
          </a:p>
          <a:p>
            <a:pPr defTabSz="880652">
              <a:defRPr/>
            </a:pPr>
            <a:r>
              <a:rPr lang="en-US" baseline="0" dirty="0" smtClean="0"/>
              <a:t>-Now as long as we’re just considering filter programs, we can think of the filter program as taking cells in the input table and adding them to an output column, but instead I’ll describe the filter program as mapping cells from the input table to coordinates of cells in the output table. This seems like a meaningless distinction now, but it’ll help us later when discussing associative programs.</a:t>
            </a:r>
          </a:p>
        </p:txBody>
      </p:sp>
      <p:sp>
        <p:nvSpPr>
          <p:cNvPr id="4" name="Slide Number Placeholder 3"/>
          <p:cNvSpPr>
            <a:spLocks noGrp="1"/>
          </p:cNvSpPr>
          <p:nvPr>
            <p:ph type="sldNum" sz="quarter" idx="10"/>
          </p:nvPr>
        </p:nvSpPr>
        <p:spPr/>
        <p:txBody>
          <a:bodyPr/>
          <a:lstStyle/>
          <a:p>
            <a:pPr>
              <a:defRPr/>
            </a:pPr>
            <a:fld id="{5A5FE0CD-297A-4E4C-9143-A88652F4FA57}" type="slidenum">
              <a:rPr lang="en-US" smtClean="0"/>
              <a:pPr>
                <a:defRPr/>
              </a:pPr>
              <a:t>12</a:t>
            </a:fld>
            <a:r>
              <a:rPr lang="en-US" smtClean="0"/>
              <a:t>/15</a:t>
            </a:r>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a:t>
            </a:r>
            <a:r>
              <a:rPr lang="en-US" baseline="0" dirty="0" smtClean="0"/>
              <a:t> if we re-imagine this filter program in some kind of procedural pseudo-code, it might look something like the following. The filter program loops through every cell in the input table in row-major order. If the features of the cell satisfy some condition, then the filter program maps the cell to the next unmapped cell coordinates in column 3.</a:t>
            </a:r>
          </a:p>
          <a:p>
            <a:endParaRPr lang="en-US" baseline="0" dirty="0" smtClean="0"/>
          </a:p>
          <a:p>
            <a:r>
              <a:rPr lang="en-US" baseline="0" dirty="0" smtClean="0"/>
              <a:t>-From this particular filter program, we can get a pretty good idea of the general form of a filter program. Every filter program is the same for the code in black, and only differ for the code in blue. That is, a filter program is defined by what condition it uses to select cells, and what output column it maps the cell to.</a:t>
            </a:r>
            <a:endParaRPr lang="en-US" dirty="0"/>
          </a:p>
        </p:txBody>
      </p:sp>
      <p:sp>
        <p:nvSpPr>
          <p:cNvPr id="4" name="Slide Number Placeholder 3"/>
          <p:cNvSpPr>
            <a:spLocks noGrp="1"/>
          </p:cNvSpPr>
          <p:nvPr>
            <p:ph type="sldNum" sz="quarter" idx="10"/>
          </p:nvPr>
        </p:nvSpPr>
        <p:spPr/>
        <p:txBody>
          <a:bodyPr/>
          <a:lstStyle/>
          <a:p>
            <a:fld id="{6423A2FC-C4D2-416F-9BBD-5C5D3CE0ECC4}" type="slidenum">
              <a:rPr lang="en-US" smtClean="0"/>
              <a:pPr/>
              <a:t>13</a:t>
            </a:fld>
            <a:endParaRPr lang="en-US"/>
          </a:p>
        </p:txBody>
      </p:sp>
    </p:spTree>
    <p:extLst>
      <p:ext uri="{BB962C8B-B14F-4D97-AF65-F5344CB8AC3E}">
        <p14:creationId xmlns:p14="http://schemas.microsoft.com/office/powerpoint/2010/main" xmlns="" val="42377601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-Filter</a:t>
            </a:r>
            <a:r>
              <a:rPr lang="en-US" baseline="0" dirty="0" smtClean="0"/>
              <a:t> programs are one of the major constructs in our language, but in practice, they can’t describe most practical table transformations on their own. In the </a:t>
            </a:r>
            <a:r>
              <a:rPr lang="en-US" baseline="0" dirty="0" err="1" smtClean="0"/>
              <a:t>Qual</a:t>
            </a:r>
            <a:r>
              <a:rPr lang="en-US" baseline="0" dirty="0" smtClean="0"/>
              <a:t> example, they can only be used to produce column 3 of the output table. So let’s go back to our claim that many practical transformations carry out two steps. The first step is filtering, which we’ve just discussed.</a:t>
            </a:r>
          </a:p>
          <a:p>
            <a:endParaRPr lang="en-US" baseline="0" dirty="0" smtClean="0"/>
          </a:p>
          <a:p>
            <a:r>
              <a:rPr lang="en-US" baseline="0" dirty="0" smtClean="0"/>
              <a:t>-The second step can be described as follows: [read 2]. To see what I mean by this, let’s go back to the </a:t>
            </a:r>
            <a:r>
              <a:rPr lang="en-US" baseline="0" dirty="0" err="1" smtClean="0"/>
              <a:t>Quals</a:t>
            </a:r>
            <a:r>
              <a:rPr lang="en-US" baseline="0" dirty="0" smtClean="0"/>
              <a:t> example.</a:t>
            </a:r>
            <a:endParaRPr lang="en-US" dirty="0"/>
          </a:p>
        </p:txBody>
      </p:sp>
      <p:sp>
        <p:nvSpPr>
          <p:cNvPr id="4" name="Slide Number Placeholder 3"/>
          <p:cNvSpPr>
            <a:spLocks noGrp="1"/>
          </p:cNvSpPr>
          <p:nvPr>
            <p:ph type="sldNum" sz="quarter" idx="10"/>
          </p:nvPr>
        </p:nvSpPr>
        <p:spPr/>
        <p:txBody>
          <a:bodyPr/>
          <a:lstStyle/>
          <a:p>
            <a:fld id="{C2D623EC-24C1-48FB-A9F8-889AE6D5F02A}" type="slidenum">
              <a:rPr lang="en-US" smtClean="0"/>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-Let’s consider</a:t>
            </a:r>
            <a:r>
              <a:rPr lang="en-US" baseline="0" dirty="0" smtClean="0"/>
              <a:t> a procedure for filling in all of the cells in columns 1 of the </a:t>
            </a:r>
            <a:r>
              <a:rPr lang="en-US" baseline="0" dirty="0" err="1" smtClean="0"/>
              <a:t>Quals</a:t>
            </a:r>
            <a:r>
              <a:rPr lang="en-US" baseline="0" dirty="0" smtClean="0"/>
              <a:t> output table. No filter program will produce this column, but let’s suppose that we have the filter program from earlier that maps column 3 of the output.</a:t>
            </a:r>
          </a:p>
          <a:p>
            <a:endParaRPr lang="en-US" baseline="0" dirty="0" smtClean="0"/>
          </a:p>
          <a:p>
            <a:r>
              <a:rPr lang="en-US" baseline="0" dirty="0" smtClean="0"/>
              <a:t>-Supposing that we have this map in hand, let’s consider how we might fill column 1 of the output. In particular how we might fill in the marked output cell coordinate. We could do the following.</a:t>
            </a:r>
          </a:p>
          <a:p>
            <a:endParaRPr lang="en-US" baseline="0" dirty="0" smtClean="0"/>
          </a:p>
          <a:p>
            <a:r>
              <a:rPr lang="en-US" baseline="0" dirty="0" smtClean="0"/>
              <a:t>-First, from the marked cell, we lookup the neighbor output cell in the same row, but in column 3, the one with date 18.04.2003.</a:t>
            </a:r>
          </a:p>
          <a:p>
            <a:endParaRPr lang="en-US" baseline="0" dirty="0" smtClean="0"/>
          </a:p>
          <a:p>
            <a:r>
              <a:rPr lang="en-US" baseline="0" dirty="0" smtClean="0"/>
              <a:t>-Then, we lookup the pre-image of the neighbor under the map built by the filter program.</a:t>
            </a:r>
          </a:p>
          <a:p>
            <a:endParaRPr lang="en-US" baseline="0" dirty="0" smtClean="0"/>
          </a:p>
          <a:p>
            <a:r>
              <a:rPr lang="en-US" baseline="0" dirty="0" smtClean="0"/>
              <a:t>-Then, from the pre-image cell, we lookup the neighboring input cell in the same row, but in column 1.</a:t>
            </a:r>
          </a:p>
          <a:p>
            <a:endParaRPr lang="en-US" baseline="0" dirty="0" smtClean="0"/>
          </a:p>
          <a:p>
            <a:r>
              <a:rPr lang="en-US" baseline="0" dirty="0" smtClean="0"/>
              <a:t>-Finally, we map the resulting input cell to the marked cell. We can follow the same sequence of lookups to fill in every cell in column 1 of the output table.</a:t>
            </a:r>
            <a:endParaRPr lang="en-US" dirty="0"/>
          </a:p>
        </p:txBody>
      </p:sp>
      <p:sp>
        <p:nvSpPr>
          <p:cNvPr id="4" name="Slide Number Placeholder 3"/>
          <p:cNvSpPr>
            <a:spLocks noGrp="1"/>
          </p:cNvSpPr>
          <p:nvPr>
            <p:ph type="sldNum" sz="quarter" idx="10"/>
          </p:nvPr>
        </p:nvSpPr>
        <p:spPr/>
        <p:txBody>
          <a:bodyPr/>
          <a:lstStyle/>
          <a:p>
            <a:fld id="{6423A2FC-C4D2-416F-9BBD-5C5D3CE0ECC4}" type="slidenum">
              <a:rPr lang="en-US" smtClean="0"/>
              <a:pPr/>
              <a:t>15</a:t>
            </a:fld>
            <a:endParaRPr lang="en-US"/>
          </a:p>
        </p:txBody>
      </p:sp>
    </p:spTree>
    <p:extLst>
      <p:ext uri="{BB962C8B-B14F-4D97-AF65-F5344CB8AC3E}">
        <p14:creationId xmlns:p14="http://schemas.microsoft.com/office/powerpoint/2010/main" xmlns="" val="4422520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-And the </a:t>
            </a:r>
            <a:r>
              <a:rPr lang="en-US" baseline="0" dirty="0" err="1" smtClean="0"/>
              <a:t>psuedocode</a:t>
            </a:r>
            <a:r>
              <a:rPr lang="en-US" baseline="0" dirty="0" smtClean="0"/>
              <a:t> for this example gives a pretty good idea of what associative programs look like in general. All associative programs are the same for the code in black, and so what defines an associative program are the associative functions that it applies (the code in red) and the filter map that it uses (the code in blue).</a:t>
            </a:r>
          </a:p>
        </p:txBody>
      </p:sp>
      <p:sp>
        <p:nvSpPr>
          <p:cNvPr id="4" name="Slide Number Placeholder 3"/>
          <p:cNvSpPr>
            <a:spLocks noGrp="1"/>
          </p:cNvSpPr>
          <p:nvPr>
            <p:ph type="sldNum" sz="quarter" idx="10"/>
          </p:nvPr>
        </p:nvSpPr>
        <p:spPr/>
        <p:txBody>
          <a:bodyPr/>
          <a:lstStyle/>
          <a:p>
            <a:fld id="{C2D623EC-24C1-48FB-A9F8-889AE6D5F02A}" type="slidenum">
              <a:rPr lang="en-US" smtClean="0"/>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-We’ve now covered</a:t>
            </a:r>
            <a:r>
              <a:rPr lang="en-US" baseline="0" dirty="0" smtClean="0"/>
              <a:t> the basic constructs of our language of transformations, so I’ll now say a little bit about how we infer programs built from these constructs from examples.</a:t>
            </a:r>
            <a:endParaRPr lang="en-US" dirty="0"/>
          </a:p>
        </p:txBody>
      </p:sp>
      <p:sp>
        <p:nvSpPr>
          <p:cNvPr id="4" name="Slide Number Placeholder 3"/>
          <p:cNvSpPr>
            <a:spLocks noGrp="1"/>
          </p:cNvSpPr>
          <p:nvPr>
            <p:ph type="sldNum" sz="quarter" idx="10"/>
          </p:nvPr>
        </p:nvSpPr>
        <p:spPr/>
        <p:txBody>
          <a:bodyPr/>
          <a:lstStyle/>
          <a:p>
            <a:fld id="{C2D623EC-24C1-48FB-A9F8-889AE6D5F02A}" type="slidenum">
              <a:rPr lang="en-US" smtClean="0"/>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+flash slide</a:t>
            </a:r>
            <a:r>
              <a:rPr lang="en-US" baseline="0" dirty="0" smtClean="0"/>
              <a:t> Filter program slide as a reminder (?)</a:t>
            </a:r>
            <a:endParaRPr lang="en-US" dirty="0" smtClean="0"/>
          </a:p>
          <a:p>
            <a:endParaRPr lang="en-US" dirty="0" smtClean="0"/>
          </a:p>
          <a:p>
            <a:r>
              <a:rPr lang="en-US" dirty="0" smtClean="0"/>
              <a:t>-Recall that a</a:t>
            </a:r>
            <a:r>
              <a:rPr lang="en-US" baseline="0" dirty="0" smtClean="0"/>
              <a:t> layout program is just a set of filter programs and associative programs, each of which map cells in the input table to cells in the output table. To infer a layout program from an example, we iteratively infer more and more filter and associative programs that are consistent with an example until we find enough subprograms to map to every cell in the example output table. So then the only question is how we infer filter programs and associative programs.</a:t>
            </a:r>
          </a:p>
          <a:p>
            <a:endParaRPr lang="en-US" baseline="0" dirty="0" smtClean="0"/>
          </a:p>
          <a:p>
            <a:r>
              <a:rPr lang="en-US" baseline="0" dirty="0" smtClean="0"/>
              <a:t>-For filter programs, remember that a filter program is defined by a column in the output to which the program adds cells, and a guard used to select input cells, so inferring a filter program amounts to inferring an output column and inferring an input guard.</a:t>
            </a:r>
          </a:p>
        </p:txBody>
      </p:sp>
      <p:sp>
        <p:nvSpPr>
          <p:cNvPr id="4" name="Slide Number Placeholder 3"/>
          <p:cNvSpPr>
            <a:spLocks noGrp="1"/>
          </p:cNvSpPr>
          <p:nvPr>
            <p:ph type="sldNum" sz="quarter" idx="10"/>
          </p:nvPr>
        </p:nvSpPr>
        <p:spPr/>
        <p:txBody>
          <a:bodyPr/>
          <a:lstStyle/>
          <a:p>
            <a:fld id="{C2D623EC-24C1-48FB-A9F8-889AE6D5F02A}" type="slidenum">
              <a:rPr lang="en-US" smtClean="0"/>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23A2FC-C4D2-416F-9BBD-5C5D3CE0ECC4}" type="slidenum">
              <a:rPr lang="en-US" smtClean="0"/>
              <a:pPr/>
              <a:t>19</a:t>
            </a:fld>
            <a:endParaRPr lang="en-US"/>
          </a:p>
        </p:txBody>
      </p:sp>
    </p:spTree>
    <p:extLst>
      <p:ext uri="{BB962C8B-B14F-4D97-AF65-F5344CB8AC3E}">
        <p14:creationId xmlns:p14="http://schemas.microsoft.com/office/powerpoint/2010/main" xmlns="" val="42377601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+transform</a:t>
            </a:r>
            <a:r>
              <a:rPr lang="en-US" baseline="0" dirty="0" smtClean="0"/>
              <a:t> strings: add example</a:t>
            </a:r>
            <a:endParaRPr lang="en-US" dirty="0" smtClean="0"/>
          </a:p>
          <a:p>
            <a:endParaRPr lang="en-US" dirty="0" smtClean="0"/>
          </a:p>
          <a:p>
            <a:r>
              <a:rPr lang="en-US" dirty="0" smtClean="0"/>
              <a:t>-The</a:t>
            </a:r>
            <a:r>
              <a:rPr lang="en-US" baseline="0" dirty="0" smtClean="0"/>
              <a:t> work that I’ll cover today aims to address one instance of the following general problem: [read text in slide].</a:t>
            </a:r>
          </a:p>
          <a:p>
            <a:endParaRPr lang="en-US" baseline="0" dirty="0" smtClean="0"/>
          </a:p>
          <a:p>
            <a:r>
              <a:rPr lang="en-US" dirty="0" smtClean="0"/>
              <a:t>-In previous work,</a:t>
            </a:r>
            <a:r>
              <a:rPr lang="en-US" baseline="0" dirty="0" smtClean="0"/>
              <a:t> </a:t>
            </a:r>
            <a:r>
              <a:rPr lang="en-US" baseline="0" dirty="0" err="1" smtClean="0"/>
              <a:t>Sumit</a:t>
            </a:r>
            <a:r>
              <a:rPr lang="en-US" baseline="0" dirty="0" smtClean="0"/>
              <a:t> gave a technique that allows users to automatically transform large collections of strings.</a:t>
            </a:r>
          </a:p>
          <a:p>
            <a:endParaRPr lang="en-US" baseline="0" dirty="0" smtClean="0"/>
          </a:p>
          <a:p>
            <a:r>
              <a:rPr lang="en-US" baseline="0" dirty="0" smtClean="0"/>
              <a:t>-In this work, we give a technique that allows users to automatically transform large tables. In particular, we focus on allowing users to automatically transform the layout of a table. This is to say that we focus on allowing users to rearrange how cells are grouped together, without actually changing the content of individual cells. This may sound like a limited problem, but it actually describes a huge set of the practical transformations that users need to perform.</a:t>
            </a:r>
            <a:endParaRPr lang="en-US" dirty="0" smtClean="0"/>
          </a:p>
        </p:txBody>
      </p:sp>
      <p:sp>
        <p:nvSpPr>
          <p:cNvPr id="4" name="Slide Number Placeholder 3"/>
          <p:cNvSpPr>
            <a:spLocks noGrp="1"/>
          </p:cNvSpPr>
          <p:nvPr>
            <p:ph type="sldNum" sz="quarter" idx="10"/>
          </p:nvPr>
        </p:nvSpPr>
        <p:spPr/>
        <p:txBody>
          <a:bodyPr/>
          <a:lstStyle/>
          <a:p>
            <a:fld id="{C2D623EC-24C1-48FB-A9F8-889AE6D5F02A}" type="slidenum">
              <a:rPr lang="en-US" smtClean="0"/>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a:t>
            </a:r>
            <a:r>
              <a:rPr lang="en-US" baseline="0" dirty="0" smtClean="0"/>
              <a:t> assume that all guards are conjunctions of literals built from some set of predicates.</a:t>
            </a:r>
          </a:p>
          <a:p>
            <a:endParaRPr lang="en-US" baseline="0" dirty="0" smtClean="0"/>
          </a:p>
          <a:p>
            <a:r>
              <a:rPr lang="en-US" baseline="0" dirty="0" smtClean="0"/>
              <a:t>-To define a suitable set of predicates, we observed in our study of transformations that many layout transformations only refer to whether or not an input cell is empty, whether or not its in the first row, or what column its in.</a:t>
            </a:r>
          </a:p>
          <a:p>
            <a:endParaRPr lang="en-US" baseline="0" dirty="0" smtClean="0"/>
          </a:p>
          <a:p>
            <a:r>
              <a:rPr lang="en-US" baseline="0" dirty="0" smtClean="0"/>
              <a:t>-So we fix sets of cell features (e.g. …) and constants (e.g. …), and then take the set of predicates that we’re interested in to be the set of all equalities or inequalities over these features and constants.</a:t>
            </a:r>
          </a:p>
          <a:p>
            <a:endParaRPr lang="en-US" baseline="0" dirty="0" smtClean="0"/>
          </a:p>
          <a:p>
            <a:r>
              <a:rPr lang="en-US" baseline="0" dirty="0" smtClean="0"/>
              <a:t>-These features include the row number, column number, and text of a cell, and the constants include all of the columns in an example, and special text values like the empty string.</a:t>
            </a:r>
          </a:p>
          <a:p>
            <a:endParaRPr lang="en-US" baseline="0" dirty="0" smtClean="0"/>
          </a:p>
          <a:p>
            <a:r>
              <a:rPr lang="en-US" baseline="0" dirty="0" smtClean="0"/>
              <a:t>-The predicates are then all equality and inequalities over the chosen cell features and constants.</a:t>
            </a:r>
          </a:p>
        </p:txBody>
      </p:sp>
      <p:sp>
        <p:nvSpPr>
          <p:cNvPr id="4" name="Slide Number Placeholder 3"/>
          <p:cNvSpPr>
            <a:spLocks noGrp="1"/>
          </p:cNvSpPr>
          <p:nvPr>
            <p:ph type="sldNum" sz="quarter" idx="10"/>
          </p:nvPr>
        </p:nvSpPr>
        <p:spPr/>
        <p:txBody>
          <a:bodyPr/>
          <a:lstStyle/>
          <a:p>
            <a:fld id="{C2D623EC-24C1-48FB-A9F8-889AE6D5F02A}" type="slidenum">
              <a:rPr lang="en-US" smtClean="0"/>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880652">
              <a:defRPr/>
            </a:pPr>
            <a:r>
              <a:rPr lang="en-US" dirty="0" smtClean="0"/>
              <a:t>-So to infer the set of all filter programs, we consider each column in the example</a:t>
            </a:r>
            <a:r>
              <a:rPr lang="en-US" baseline="0" dirty="0" smtClean="0"/>
              <a:t> output table.</a:t>
            </a:r>
          </a:p>
          <a:p>
            <a:pPr defTabSz="880652">
              <a:defRPr/>
            </a:pPr>
            <a:endParaRPr lang="en-US" baseline="0" dirty="0" smtClean="0"/>
          </a:p>
          <a:p>
            <a:pPr defTabSz="880652">
              <a:defRPr/>
            </a:pPr>
            <a:r>
              <a:rPr lang="en-US" baseline="0" dirty="0" smtClean="0"/>
              <a:t>-For each column, we try to infer a conjunction of literals over the set of predicates that is satisfied by exactly a set of cells in the example input table that, when read in row-major order, have the same text as the cells in the chosen example output column. For details on how we infer this conjunction, please see the paper.</a:t>
            </a:r>
          </a:p>
        </p:txBody>
      </p:sp>
      <p:sp>
        <p:nvSpPr>
          <p:cNvPr id="4" name="Slide Number Placeholder 3"/>
          <p:cNvSpPr>
            <a:spLocks noGrp="1"/>
          </p:cNvSpPr>
          <p:nvPr>
            <p:ph type="sldNum" sz="quarter" idx="10"/>
          </p:nvPr>
        </p:nvSpPr>
        <p:spPr/>
        <p:txBody>
          <a:bodyPr/>
          <a:lstStyle/>
          <a:p>
            <a:pPr>
              <a:defRPr/>
            </a:pPr>
            <a:fld id="{5A5FE0CD-297A-4E4C-9143-A88652F4FA57}" type="slidenum">
              <a:rPr lang="en-US" smtClean="0"/>
              <a:pPr>
                <a:defRPr/>
              </a:pPr>
              <a:t>21</a:t>
            </a:fld>
            <a:r>
              <a:rPr lang="en-US" smtClean="0"/>
              <a:t>/15</a:t>
            </a:r>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is</a:t>
            </a:r>
            <a:r>
              <a:rPr lang="en-US" baseline="0" dirty="0" smtClean="0"/>
              <a:t> roughly how we infer filter programs. As for associative programs…</a:t>
            </a:r>
            <a:endParaRPr lang="en-US" dirty="0"/>
          </a:p>
        </p:txBody>
      </p:sp>
      <p:sp>
        <p:nvSpPr>
          <p:cNvPr id="4" name="Slide Number Placeholder 3"/>
          <p:cNvSpPr>
            <a:spLocks noGrp="1"/>
          </p:cNvSpPr>
          <p:nvPr>
            <p:ph type="sldNum" sz="quarter" idx="10"/>
          </p:nvPr>
        </p:nvSpPr>
        <p:spPr/>
        <p:txBody>
          <a:bodyPr/>
          <a:lstStyle/>
          <a:p>
            <a:fld id="{C2D623EC-24C1-48FB-A9F8-889AE6D5F02A}" type="slidenum">
              <a:rPr lang="en-US" smtClean="0"/>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-And the </a:t>
            </a:r>
            <a:r>
              <a:rPr lang="en-US" baseline="0" dirty="0" err="1" smtClean="0"/>
              <a:t>psuedocode</a:t>
            </a:r>
            <a:r>
              <a:rPr lang="en-US" baseline="0" dirty="0" smtClean="0"/>
              <a:t> for this example gives a pretty good idea of what associative programs look like in general. All associative programs are the same for the code in black, and so what defines an associative program are the associative functions that it applies (the code in red) and the filter map that it uses (the code in blue).</a:t>
            </a:r>
          </a:p>
        </p:txBody>
      </p:sp>
      <p:sp>
        <p:nvSpPr>
          <p:cNvPr id="4" name="Slide Number Placeholder 3"/>
          <p:cNvSpPr>
            <a:spLocks noGrp="1"/>
          </p:cNvSpPr>
          <p:nvPr>
            <p:ph type="sldNum" sz="quarter" idx="10"/>
          </p:nvPr>
        </p:nvSpPr>
        <p:spPr/>
        <p:txBody>
          <a:bodyPr/>
          <a:lstStyle/>
          <a:p>
            <a:fld id="{C2D623EC-24C1-48FB-A9F8-889AE6D5F02A}" type="slidenum">
              <a:rPr lang="en-US" smtClean="0"/>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-Recall</a:t>
            </a:r>
            <a:r>
              <a:rPr lang="en-US" baseline="0" dirty="0" smtClean="0"/>
              <a:t> that each associative programs is defined by a filter program and a pair of associative functions. So to infer associative programs, we first fix a set of associative functions to some small set that captures how most practical programs need to associate cells.</a:t>
            </a:r>
          </a:p>
          <a:p>
            <a:endParaRPr lang="en-US" baseline="0" dirty="0" smtClean="0"/>
          </a:p>
          <a:p>
            <a:r>
              <a:rPr lang="en-US" baseline="0" dirty="0" smtClean="0"/>
              <a:t>-[read through all of the associative functions in the list]</a:t>
            </a:r>
            <a:endParaRPr lang="en-US" dirty="0"/>
          </a:p>
        </p:txBody>
      </p:sp>
      <p:sp>
        <p:nvSpPr>
          <p:cNvPr id="4" name="Slide Number Placeholder 3"/>
          <p:cNvSpPr>
            <a:spLocks noGrp="1"/>
          </p:cNvSpPr>
          <p:nvPr>
            <p:ph type="sldNum" sz="quarter" idx="10"/>
          </p:nvPr>
        </p:nvSpPr>
        <p:spPr/>
        <p:txBody>
          <a:bodyPr/>
          <a:lstStyle/>
          <a:p>
            <a:fld id="{C2D623EC-24C1-48FB-A9F8-889AE6D5F02A}" type="slidenum">
              <a:rPr lang="en-US" smtClean="0"/>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-To infer associative programs from an example, we enumerate over the space of associative functions and maps from filter programs that we have in hand, and see which can be combined to build associative programs that are consistent with the example.</a:t>
            </a:r>
          </a:p>
          <a:p>
            <a:endParaRPr lang="en-US" baseline="0" dirty="0" smtClean="0"/>
          </a:p>
          <a:p>
            <a:r>
              <a:rPr lang="en-US" baseline="0" dirty="0" smtClean="0"/>
              <a:t>-As we enumerate over the space of all associative functions, we observe what we saw earlier: that by applying the equal-row-column-3 associative function, looking up the </a:t>
            </a:r>
            <a:r>
              <a:rPr lang="en-US" baseline="0" dirty="0" err="1" smtClean="0"/>
              <a:t>preimage</a:t>
            </a:r>
            <a:r>
              <a:rPr lang="en-US" baseline="0" dirty="0" smtClean="0"/>
              <a:t> under the column 3 filter map, and applying the equal-row-column-1 associative function, we get an associative program that works.</a:t>
            </a:r>
          </a:p>
          <a:p>
            <a:endParaRPr lang="en-US" baseline="0" dirty="0" smtClean="0"/>
          </a:p>
          <a:p>
            <a:r>
              <a:rPr lang="en-US" baseline="0" dirty="0" smtClean="0"/>
              <a:t>-In contrast, if we build an associative program that applies the equal-row-column-3 function, looks up the </a:t>
            </a:r>
            <a:r>
              <a:rPr lang="en-US" baseline="0" dirty="0" err="1" smtClean="0"/>
              <a:t>preimage</a:t>
            </a:r>
            <a:r>
              <a:rPr lang="en-US" baseline="0" dirty="0" smtClean="0"/>
              <a:t> of the filter map, and then applies the equal-row-column-2 associative program, then the resulting associative program doesn’t build any of the example output columns, so we discard the associative program.</a:t>
            </a:r>
            <a:endParaRPr lang="en-US" dirty="0"/>
          </a:p>
        </p:txBody>
      </p:sp>
      <p:sp>
        <p:nvSpPr>
          <p:cNvPr id="4" name="Slide Number Placeholder 3"/>
          <p:cNvSpPr>
            <a:spLocks noGrp="1"/>
          </p:cNvSpPr>
          <p:nvPr>
            <p:ph type="sldNum" sz="quarter" idx="10"/>
          </p:nvPr>
        </p:nvSpPr>
        <p:spPr/>
        <p:txBody>
          <a:bodyPr/>
          <a:lstStyle/>
          <a:p>
            <a:fld id="{6423A2FC-C4D2-416F-9BBD-5C5D3CE0ECC4}" type="slidenum">
              <a:rPr lang="en-US" smtClean="0"/>
              <a:pPr/>
              <a:t>25</a:t>
            </a:fld>
            <a:endParaRPr lang="en-US"/>
          </a:p>
        </p:txBody>
      </p:sp>
    </p:spTree>
    <p:extLst>
      <p:ext uri="{BB962C8B-B14F-4D97-AF65-F5344CB8AC3E}">
        <p14:creationId xmlns:p14="http://schemas.microsoft.com/office/powerpoint/2010/main" xmlns="" val="44225206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validated empirically that our language and inference</a:t>
            </a:r>
            <a:r>
              <a:rPr lang="en-US" baseline="0" dirty="0" smtClean="0"/>
              <a:t> algorithm are practical by using them to infer transformation programs for transformations requested in over 50 real-world Excel help-forum threads. For each help thread, we</a:t>
            </a:r>
          </a:p>
          <a:p>
            <a:endParaRPr lang="en-US" baseline="0" dirty="0" smtClean="0"/>
          </a:p>
          <a:p>
            <a:pPr marL="228600" indent="-228600">
              <a:buAutoNum type="arabicPeriod"/>
            </a:pPr>
            <a:r>
              <a:rPr lang="en-US" baseline="0" dirty="0" smtClean="0"/>
              <a:t>First, we took the example provided by the user and inferred a program that was consistent with the example.</a:t>
            </a:r>
          </a:p>
          <a:p>
            <a:pPr marL="228600" indent="-228600">
              <a:buAutoNum type="arabicPeriod"/>
            </a:pPr>
            <a:r>
              <a:rPr lang="en-US" baseline="0" dirty="0" smtClean="0"/>
              <a:t>Then, we used the informal description in the thread to manually build larger examples, fed them to our inferred program, and checked the output produced by the program.</a:t>
            </a:r>
          </a:p>
          <a:p>
            <a:pPr marL="228600" indent="-228600">
              <a:buAutoNum type="arabicPeriod"/>
            </a:pPr>
            <a:r>
              <a:rPr lang="en-US" baseline="0" dirty="0" smtClean="0"/>
              <a:t>If the program behaved as expected, then we considered it a success. Otherwise, we used the larger example to infer a new program, and then repeat.</a:t>
            </a:r>
          </a:p>
        </p:txBody>
      </p:sp>
      <p:sp>
        <p:nvSpPr>
          <p:cNvPr id="4" name="Slide Number Placeholder 3"/>
          <p:cNvSpPr>
            <a:spLocks noGrp="1"/>
          </p:cNvSpPr>
          <p:nvPr>
            <p:ph type="sldNum" sz="quarter" idx="10"/>
          </p:nvPr>
        </p:nvSpPr>
        <p:spPr/>
        <p:txBody>
          <a:bodyPr/>
          <a:lstStyle/>
          <a:p>
            <a:fld id="{C2D623EC-24C1-48FB-A9F8-889AE6D5F02A}" type="slidenum">
              <a:rPr lang="en-US" smtClean="0"/>
              <a:t>27</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-First,</a:t>
            </a:r>
            <a:r>
              <a:rPr lang="en-US" baseline="0" dirty="0" smtClean="0"/>
              <a:t> we found that our algorithm infers real-world programs quickly. This plot shows that the algorithm inferred programs from most examples in 1 second or less, and inferred program for almost all examples in 5 seconds or less.</a:t>
            </a:r>
            <a:endParaRPr lang="en-US" dirty="0"/>
          </a:p>
        </p:txBody>
      </p:sp>
      <p:sp>
        <p:nvSpPr>
          <p:cNvPr id="4" name="Slide Number Placeholder 3"/>
          <p:cNvSpPr>
            <a:spLocks noGrp="1"/>
          </p:cNvSpPr>
          <p:nvPr>
            <p:ph type="sldNum" sz="quarter" idx="10"/>
          </p:nvPr>
        </p:nvSpPr>
        <p:spPr/>
        <p:txBody>
          <a:bodyPr/>
          <a:lstStyle/>
          <a:p>
            <a:fld id="{C2D623EC-24C1-48FB-A9F8-889AE6D5F02A}" type="slidenum">
              <a:rPr lang="en-US" smtClean="0"/>
              <a:t>28</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-Second, we</a:t>
            </a:r>
            <a:r>
              <a:rPr lang="en-US" baseline="0" dirty="0" smtClean="0"/>
              <a:t> found that our language seems to be the “right fit” for practical transformations. This plot shows that the algorithm inferred what we determined to be a correct program from the original example in a help thread, and it inferred a correct program for all help threads after in 3 examples (two refinements) or less.</a:t>
            </a:r>
            <a:endParaRPr lang="en-US" dirty="0"/>
          </a:p>
        </p:txBody>
      </p:sp>
      <p:sp>
        <p:nvSpPr>
          <p:cNvPr id="4" name="Slide Number Placeholder 3"/>
          <p:cNvSpPr>
            <a:spLocks noGrp="1"/>
          </p:cNvSpPr>
          <p:nvPr>
            <p:ph type="sldNum" sz="quarter" idx="10"/>
          </p:nvPr>
        </p:nvSpPr>
        <p:spPr/>
        <p:txBody>
          <a:bodyPr/>
          <a:lstStyle/>
          <a:p>
            <a:fld id="{C2D623EC-24C1-48FB-A9F8-889AE6D5F02A}" type="slidenum">
              <a:rPr lang="en-US" smtClean="0"/>
              <a:t>29</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-read</a:t>
            </a:r>
            <a:r>
              <a:rPr lang="en-US" baseline="0" dirty="0" smtClean="0"/>
              <a:t> the slide</a:t>
            </a:r>
            <a:endParaRPr lang="en-US" dirty="0"/>
          </a:p>
        </p:txBody>
      </p:sp>
      <p:sp>
        <p:nvSpPr>
          <p:cNvPr id="4" name="Slide Number Placeholder 3"/>
          <p:cNvSpPr>
            <a:spLocks noGrp="1"/>
          </p:cNvSpPr>
          <p:nvPr>
            <p:ph type="sldNum" sz="quarter" idx="10"/>
          </p:nvPr>
        </p:nvSpPr>
        <p:spPr/>
        <p:txBody>
          <a:bodyPr/>
          <a:lstStyle/>
          <a:p>
            <a:fld id="{C2D623EC-24C1-48FB-A9F8-889AE6D5F02A}" type="slidenum">
              <a:rPr lang="en-US" smtClean="0"/>
              <a:t>30</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880652">
              <a:defRPr/>
            </a:pPr>
            <a:r>
              <a:rPr lang="en-US" dirty="0" smtClean="0"/>
              <a:t>-As an example</a:t>
            </a:r>
            <a:r>
              <a:rPr lang="en-US" baseline="0" dirty="0" smtClean="0"/>
              <a:t> of the kind of layout transformation I’m talking about, consider the following example</a:t>
            </a:r>
            <a:r>
              <a:rPr lang="en-US" dirty="0" smtClean="0"/>
              <a:t>, which I’ll call </a:t>
            </a:r>
            <a:r>
              <a:rPr lang="en-US" dirty="0" err="1" smtClean="0"/>
              <a:t>Quals</a:t>
            </a:r>
            <a:r>
              <a:rPr lang="en-US" baseline="0" dirty="0" smtClean="0"/>
              <a:t>.</a:t>
            </a:r>
          </a:p>
          <a:p>
            <a:pPr defTabSz="880652">
              <a:defRPr/>
            </a:pPr>
            <a:endParaRPr lang="en-US" baseline="0" dirty="0" smtClean="0"/>
          </a:p>
          <a:p>
            <a:pPr defTabSz="880652">
              <a:defRPr/>
            </a:pPr>
            <a:r>
              <a:rPr lang="en-US" baseline="0" dirty="0" smtClean="0"/>
              <a:t>-This example is taken from an actual Excel help forum thread, and</a:t>
            </a:r>
            <a:r>
              <a:rPr lang="en-US" dirty="0" smtClean="0"/>
              <a:t> in the example,</a:t>
            </a:r>
            <a:r>
              <a:rPr lang="en-US" baseline="0" dirty="0" smtClean="0"/>
              <a:t> a novice Excel user has a table storing if and when each of their students took each of a set of tests, or </a:t>
            </a:r>
            <a:r>
              <a:rPr lang="en-US" baseline="0" dirty="0" err="1" smtClean="0"/>
              <a:t>quals</a:t>
            </a:r>
            <a:r>
              <a:rPr lang="en-US" baseline="0" dirty="0" smtClean="0"/>
              <a:t>. The user wants to output a new table, where each row contains the name of the student who took the </a:t>
            </a:r>
            <a:r>
              <a:rPr lang="en-US" baseline="0" dirty="0" err="1" smtClean="0"/>
              <a:t>qual</a:t>
            </a:r>
            <a:r>
              <a:rPr lang="en-US" baseline="0" dirty="0" smtClean="0"/>
              <a:t>, the name of the </a:t>
            </a:r>
            <a:r>
              <a:rPr lang="en-US" baseline="0" dirty="0" err="1" smtClean="0"/>
              <a:t>qual</a:t>
            </a:r>
            <a:r>
              <a:rPr lang="en-US" baseline="0" dirty="0" smtClean="0"/>
              <a:t> taken, and the date on which the </a:t>
            </a:r>
            <a:r>
              <a:rPr lang="en-US" baseline="0" dirty="0" err="1" smtClean="0"/>
              <a:t>qual</a:t>
            </a:r>
            <a:r>
              <a:rPr lang="en-US" baseline="0" dirty="0" smtClean="0"/>
              <a:t> was taken.</a:t>
            </a:r>
          </a:p>
          <a:p>
            <a:pPr defTabSz="880652">
              <a:defRPr/>
            </a:pPr>
            <a:endParaRPr lang="en-US" baseline="0" dirty="0" smtClean="0"/>
          </a:p>
          <a:p>
            <a:pPr defTabSz="880652">
              <a:defRPr/>
            </a:pPr>
            <a:r>
              <a:rPr lang="en-US" baseline="0" dirty="0" smtClean="0"/>
              <a:t>-This was the actual example that the novice wrote up and posted on the help forum, but by writing up this example, the novice definitely hasn’t already done the hardest part of their job, because although the example illustrates the transformation that the novice needs to perform…</a:t>
            </a:r>
          </a:p>
        </p:txBody>
      </p:sp>
      <p:sp>
        <p:nvSpPr>
          <p:cNvPr id="4" name="Slide Number Placeholder 3"/>
          <p:cNvSpPr>
            <a:spLocks noGrp="1"/>
          </p:cNvSpPr>
          <p:nvPr>
            <p:ph type="sldNum" sz="quarter" idx="10"/>
          </p:nvPr>
        </p:nvSpPr>
        <p:spPr/>
        <p:txBody>
          <a:bodyPr/>
          <a:lstStyle/>
          <a:p>
            <a:pPr>
              <a:defRPr/>
            </a:pPr>
            <a:fld id="{5A5FE0CD-297A-4E4C-9143-A88652F4FA57}" type="slidenum">
              <a:rPr lang="en-US" smtClean="0"/>
              <a:pPr>
                <a:defRPr/>
              </a:pPr>
              <a:t>3</a:t>
            </a:fld>
            <a:r>
              <a:rPr lang="en-US" smtClean="0"/>
              <a:t>/15</a:t>
            </a:r>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23A2FC-C4D2-416F-9BBD-5C5D3CE0ECC4}" type="slidenum">
              <a:rPr lang="en-US" smtClean="0"/>
              <a:pPr/>
              <a:t>31</a:t>
            </a:fld>
            <a:endParaRPr lang="en-US"/>
          </a:p>
        </p:txBody>
      </p:sp>
    </p:spTree>
    <p:extLst>
      <p:ext uri="{BB962C8B-B14F-4D97-AF65-F5344CB8AC3E}">
        <p14:creationId xmlns:p14="http://schemas.microsoft.com/office/powerpoint/2010/main" xmlns="" val="330147051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Thanks for the introduction. </a:t>
            </a:r>
            <a:r>
              <a:rPr lang="en-US" baseline="0" dirty="0" smtClean="0"/>
              <a:t>This was work done with </a:t>
            </a:r>
            <a:r>
              <a:rPr lang="en-US" baseline="0" dirty="0" err="1" smtClean="0"/>
              <a:t>Sumit</a:t>
            </a:r>
            <a:r>
              <a:rPr lang="en-US" baseline="0" dirty="0" smtClean="0"/>
              <a:t> </a:t>
            </a:r>
            <a:r>
              <a:rPr lang="en-US" baseline="0" dirty="0" err="1" smtClean="0"/>
              <a:t>Gulwani</a:t>
            </a:r>
            <a:r>
              <a:rPr lang="en-US" baseline="0" dirty="0" smtClean="0"/>
              <a:t> during an internship at Microsoft Research, Redmond.</a:t>
            </a:r>
          </a:p>
          <a:p>
            <a:endParaRPr lang="en-US" baseline="0" dirty="0" smtClean="0"/>
          </a:p>
          <a:p>
            <a:r>
              <a:rPr lang="en-US" baseline="0" dirty="0" smtClean="0"/>
              <a:t>-cool picture of Excel and tables</a:t>
            </a:r>
            <a:endParaRPr lang="en-US" dirty="0"/>
          </a:p>
        </p:txBody>
      </p:sp>
      <p:sp>
        <p:nvSpPr>
          <p:cNvPr id="4" name="Slide Number Placeholder 3"/>
          <p:cNvSpPr>
            <a:spLocks noGrp="1"/>
          </p:cNvSpPr>
          <p:nvPr>
            <p:ph type="sldNum" sz="quarter" idx="10"/>
          </p:nvPr>
        </p:nvSpPr>
        <p:spPr/>
        <p:txBody>
          <a:bodyPr/>
          <a:lstStyle/>
          <a:p>
            <a:fld id="{C2D623EC-24C1-48FB-A9F8-889AE6D5F02A}" type="slidenum">
              <a:rPr lang="en-US" smtClean="0"/>
              <a:t>33</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-TODO: replace this slide wit</a:t>
            </a:r>
            <a:r>
              <a:rPr lang="en-US" baseline="0" dirty="0" smtClean="0"/>
              <a:t>h a demo</a:t>
            </a:r>
            <a:endParaRPr lang="en-US" dirty="0" smtClean="0"/>
          </a:p>
          <a:p>
            <a:endParaRPr lang="en-US" dirty="0" smtClean="0"/>
          </a:p>
          <a:p>
            <a:r>
              <a:rPr lang="en-US" dirty="0" smtClean="0"/>
              <a:t>-So given that users are</a:t>
            </a:r>
            <a:r>
              <a:rPr lang="en-US" baseline="0" dirty="0" smtClean="0"/>
              <a:t> already</a:t>
            </a:r>
            <a:r>
              <a:rPr lang="en-US" dirty="0" smtClean="0"/>
              <a:t> comfortable with specifying</a:t>
            </a:r>
            <a:r>
              <a:rPr lang="en-US" baseline="0" dirty="0" smtClean="0"/>
              <a:t> transformations as examples, we propose the following approach for helping them transform the layout of large tables.</a:t>
            </a:r>
            <a:endParaRPr lang="en-US" dirty="0" smtClean="0"/>
          </a:p>
          <a:p>
            <a:endParaRPr lang="en-US" dirty="0" smtClean="0"/>
          </a:p>
          <a:p>
            <a:r>
              <a:rPr lang="en-US" dirty="0" smtClean="0"/>
              <a:t>-Ou</a:t>
            </a:r>
            <a:r>
              <a:rPr lang="en-US" baseline="0" dirty="0" smtClean="0"/>
              <a:t>r technique</a:t>
            </a:r>
            <a:r>
              <a:rPr lang="en-US" dirty="0" smtClean="0"/>
              <a:t> takes a small,</a:t>
            </a:r>
            <a:r>
              <a:rPr lang="en-US" baseline="0" dirty="0" smtClean="0"/>
              <a:t> representative example input and resulting output of a transformation, and infers a general transformation, represented as a program.</a:t>
            </a:r>
          </a:p>
          <a:p>
            <a:endParaRPr lang="en-US" baseline="0" dirty="0" smtClean="0"/>
          </a:p>
          <a:p>
            <a:r>
              <a:rPr lang="en-US" baseline="0" dirty="0" smtClean="0"/>
              <a:t>-The inferred program will be “correct” in the sense that if the user applies the program to the example input, they get back the example output.</a:t>
            </a:r>
          </a:p>
          <a:p>
            <a:endParaRPr lang="en-US" baseline="0" dirty="0" smtClean="0"/>
          </a:p>
          <a:p>
            <a:r>
              <a:rPr lang="en-US" baseline="0" dirty="0" smtClean="0"/>
              <a:t>-But more importantly, the user can take the program and apply it to other larger inputs to get the appropriate outputs, and then even store the program in a library, or share it with others, or do whatever they like.</a:t>
            </a:r>
            <a:endParaRPr lang="en-US" dirty="0"/>
          </a:p>
        </p:txBody>
      </p:sp>
      <p:sp>
        <p:nvSpPr>
          <p:cNvPr id="4" name="Slide Number Placeholder 3"/>
          <p:cNvSpPr>
            <a:spLocks noGrp="1"/>
          </p:cNvSpPr>
          <p:nvPr>
            <p:ph type="sldNum" sz="quarter" idx="10"/>
          </p:nvPr>
        </p:nvSpPr>
        <p:spPr/>
        <p:txBody>
          <a:bodyPr/>
          <a:lstStyle/>
          <a:p>
            <a:fld id="{6423A2FC-C4D2-416F-9BBD-5C5D3CE0ECC4}" type="slidenum">
              <a:rPr lang="en-US" smtClean="0"/>
              <a:pPr/>
              <a:t>34</a:t>
            </a:fld>
            <a:endParaRPr lang="en-US"/>
          </a:p>
        </p:txBody>
      </p:sp>
    </p:spTree>
    <p:extLst>
      <p:ext uri="{BB962C8B-B14F-4D97-AF65-F5344CB8AC3E}">
        <p14:creationId xmlns:p14="http://schemas.microsoft.com/office/powerpoint/2010/main" xmlns="" val="4960438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880652">
              <a:defRPr/>
            </a:pPr>
            <a:r>
              <a:rPr lang="en-US" baseline="0" dirty="0" smtClean="0"/>
              <a:t>-…what they really need to do is transform some large table, like this one, that might have dozens or hundreds or maybe thousands of rows.</a:t>
            </a:r>
            <a:endParaRPr lang="en-US" dirty="0" smtClean="0"/>
          </a:p>
          <a:p>
            <a:pPr defTabSz="880652">
              <a:defRPr/>
            </a:pPr>
            <a:endParaRPr lang="en-US" dirty="0"/>
          </a:p>
        </p:txBody>
      </p:sp>
      <p:sp>
        <p:nvSpPr>
          <p:cNvPr id="4" name="Slide Number Placeholder 3"/>
          <p:cNvSpPr>
            <a:spLocks noGrp="1"/>
          </p:cNvSpPr>
          <p:nvPr>
            <p:ph type="sldNum" sz="quarter" idx="10"/>
          </p:nvPr>
        </p:nvSpPr>
        <p:spPr/>
        <p:txBody>
          <a:bodyPr/>
          <a:lstStyle/>
          <a:p>
            <a:pPr>
              <a:defRPr/>
            </a:pPr>
            <a:fld id="{5A5FE0CD-297A-4E4C-9143-A88652F4FA57}" type="slidenum">
              <a:rPr lang="en-US" smtClean="0"/>
              <a:pPr>
                <a:defRPr/>
              </a:pPr>
              <a:t>4</a:t>
            </a:fld>
            <a:r>
              <a:rPr lang="en-US" smtClean="0"/>
              <a:t>/15</a:t>
            </a:r>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a:t>
            </a:r>
            <a:r>
              <a:rPr lang="en-US" baseline="0" dirty="0" smtClean="0"/>
              <a:t> how can we allow a user to automatically transform a large table of data? The conventional route is to extend a GUI program that edits spreadsheets with some set of GUI tools, but experience has shown that it’s very hard to capture most of the needs of users with a fixed set of tools, and once these tools get too complex, users ignore them.</a:t>
            </a:r>
          </a:p>
          <a:p>
            <a:endParaRPr lang="en-US" baseline="0" dirty="0" smtClean="0"/>
          </a:p>
          <a:p>
            <a:r>
              <a:rPr lang="en-US" baseline="0" dirty="0" smtClean="0"/>
              <a:t>-Another option is to allow users to use fully-general programming languages like Excel macros or VBA scripts, but these languages may take more time for users to learn then they’re prepared to give, and the languages can also get very complicated very quickly.</a:t>
            </a:r>
          </a:p>
          <a:p>
            <a:endParaRPr lang="en-US" baseline="0" dirty="0" smtClean="0"/>
          </a:p>
          <a:p>
            <a:r>
              <a:rPr lang="en-US" baseline="0" dirty="0" smtClean="0"/>
              <a:t>-A third option, and one that we pursue in this work, is to only require users to give examples of a transformation that they want to perform. We’ll then automatically infer the general transformation that the user has in mind from the examples.</a:t>
            </a:r>
            <a:endParaRPr lang="en-US" dirty="0" smtClean="0"/>
          </a:p>
        </p:txBody>
      </p:sp>
      <p:sp>
        <p:nvSpPr>
          <p:cNvPr id="4" name="Slide Number Placeholder 3"/>
          <p:cNvSpPr>
            <a:spLocks noGrp="1"/>
          </p:cNvSpPr>
          <p:nvPr>
            <p:ph type="sldNum" sz="quarter" idx="10"/>
          </p:nvPr>
        </p:nvSpPr>
        <p:spPr/>
        <p:txBody>
          <a:bodyPr/>
          <a:lstStyle/>
          <a:p>
            <a:fld id="{C2D623EC-24C1-48FB-A9F8-889AE6D5F02A}" type="slidenum">
              <a:rPr lang="en-US" smtClean="0"/>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880652">
              <a:defRPr/>
            </a:pPr>
            <a:r>
              <a:rPr lang="en-US" dirty="0" smtClean="0"/>
              <a:t>-To</a:t>
            </a:r>
            <a:r>
              <a:rPr lang="en-US" baseline="0" dirty="0" smtClean="0"/>
              <a:t> justify this approach, let’s look deeper into the </a:t>
            </a:r>
            <a:r>
              <a:rPr lang="en-US" baseline="0" dirty="0" err="1" smtClean="0"/>
              <a:t>Quals</a:t>
            </a:r>
            <a:r>
              <a:rPr lang="en-US" baseline="0" dirty="0" smtClean="0"/>
              <a:t> help thread.</a:t>
            </a:r>
            <a:endParaRPr lang="en-US" dirty="0" smtClean="0"/>
          </a:p>
          <a:p>
            <a:pPr defTabSz="880652">
              <a:defRPr/>
            </a:pPr>
            <a:endParaRPr lang="en-US" dirty="0" smtClean="0"/>
          </a:p>
          <a:p>
            <a:pPr defTabSz="880652">
              <a:defRPr/>
            </a:pPr>
            <a:r>
              <a:rPr lang="en-US" dirty="0" smtClean="0"/>
              <a:t>-Now it’s important</a:t>
            </a:r>
            <a:r>
              <a:rPr lang="en-US" baseline="0" dirty="0" smtClean="0"/>
              <a:t> to note that the practice of providing small examples in help threads is hardly isolated to this thread. In fact, the practice is really a convention: a lot of the time, experts will refuse to help novices until the novice gives an example, and novices will often decide on their own that their English description of a transformation is unclear, and so they’ll volunteer on their own an example as the best way to communicate their transformation.</a:t>
            </a:r>
          </a:p>
          <a:p>
            <a:pPr defTabSz="880652">
              <a:defRPr/>
            </a:pPr>
            <a:endParaRPr lang="en-US" baseline="0" dirty="0" smtClean="0"/>
          </a:p>
          <a:p>
            <a:pPr defTabSz="880652">
              <a:defRPr/>
            </a:pPr>
            <a:r>
              <a:rPr lang="en-US" baseline="0" dirty="0" smtClean="0"/>
              <a:t>-In the </a:t>
            </a:r>
            <a:r>
              <a:rPr lang="en-US" baseline="0" dirty="0" err="1" smtClean="0"/>
              <a:t>Quals</a:t>
            </a:r>
            <a:r>
              <a:rPr lang="en-US" baseline="0" dirty="0" smtClean="0"/>
              <a:t> help thread, an expert used the example posted by the novice to guess the general transformation that the novice had in mind. The expert then wrote a visual basic script that implements the transformation, and sent it to the novice, in a matter of about an hour.</a:t>
            </a:r>
          </a:p>
          <a:p>
            <a:pPr defTabSz="880652">
              <a:defRPr/>
            </a:pPr>
            <a:endParaRPr lang="en-US" baseline="0" dirty="0" smtClean="0"/>
          </a:p>
          <a:p>
            <a:pPr defTabSz="880652">
              <a:defRPr/>
            </a:pPr>
            <a:r>
              <a:rPr lang="en-US" baseline="0" dirty="0" smtClean="0"/>
              <a:t>-Our goal is to automate this process so that it takes a few seconds.</a:t>
            </a:r>
          </a:p>
        </p:txBody>
      </p:sp>
      <p:sp>
        <p:nvSpPr>
          <p:cNvPr id="4" name="Slide Number Placeholder 3"/>
          <p:cNvSpPr>
            <a:spLocks noGrp="1"/>
          </p:cNvSpPr>
          <p:nvPr>
            <p:ph type="sldNum" sz="quarter" idx="10"/>
          </p:nvPr>
        </p:nvSpPr>
        <p:spPr/>
        <p:txBody>
          <a:bodyPr/>
          <a:lstStyle/>
          <a:p>
            <a:pPr>
              <a:defRPr/>
            </a:pPr>
            <a:fld id="{5A5FE0CD-297A-4E4C-9143-A88652F4FA57}" type="slidenum">
              <a:rPr lang="en-US" smtClean="0"/>
              <a:pPr>
                <a:defRPr/>
              </a:pPr>
              <a:t>6</a:t>
            </a:fld>
            <a:r>
              <a:rPr lang="en-US" smtClean="0"/>
              <a:t>/15</a:t>
            </a:r>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-Ou</a:t>
            </a:r>
            <a:r>
              <a:rPr lang="en-US" baseline="0" dirty="0" smtClean="0"/>
              <a:t>r technique</a:t>
            </a:r>
            <a:r>
              <a:rPr lang="en-US" dirty="0" smtClean="0"/>
              <a:t> takes a small,</a:t>
            </a:r>
            <a:r>
              <a:rPr lang="en-US" baseline="0" dirty="0" smtClean="0"/>
              <a:t> representative example input and resulting output of a transformation, and infers a general transformation, represented as a program.</a:t>
            </a:r>
          </a:p>
          <a:p>
            <a:endParaRPr lang="en-US" baseline="0" dirty="0" smtClean="0"/>
          </a:p>
          <a:p>
            <a:r>
              <a:rPr lang="en-US" baseline="0" dirty="0" smtClean="0"/>
              <a:t>-The inferred program will be “correct” in the sense that if the user applies the program to the example input, they get back the example output.</a:t>
            </a:r>
          </a:p>
          <a:p>
            <a:endParaRPr lang="en-US" baseline="0" dirty="0" smtClean="0"/>
          </a:p>
          <a:p>
            <a:r>
              <a:rPr lang="en-US" baseline="0" dirty="0" smtClean="0"/>
              <a:t>-But more importantly, the user can take the program and apply it to other larger inputs to get the appropriate outputs, and then even store the program in a library, or share it with others, or do whatever they like.</a:t>
            </a:r>
            <a:endParaRPr lang="en-US" dirty="0"/>
          </a:p>
        </p:txBody>
      </p:sp>
      <p:sp>
        <p:nvSpPr>
          <p:cNvPr id="4" name="Slide Number Placeholder 3"/>
          <p:cNvSpPr>
            <a:spLocks noGrp="1"/>
          </p:cNvSpPr>
          <p:nvPr>
            <p:ph type="sldNum" sz="quarter" idx="10"/>
          </p:nvPr>
        </p:nvSpPr>
        <p:spPr/>
        <p:txBody>
          <a:bodyPr/>
          <a:lstStyle/>
          <a:p>
            <a:fld id="{6423A2FC-C4D2-416F-9BBD-5C5D3CE0ECC4}" type="slidenum">
              <a:rPr lang="en-US" smtClean="0"/>
              <a:pPr/>
              <a:t>7</a:t>
            </a:fld>
            <a:endParaRPr lang="en-US"/>
          </a:p>
        </p:txBody>
      </p:sp>
    </p:spTree>
    <p:extLst>
      <p:ext uri="{BB962C8B-B14F-4D97-AF65-F5344CB8AC3E}">
        <p14:creationId xmlns:p14="http://schemas.microsoft.com/office/powerpoint/2010/main" xmlns="" val="4960438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a:t>
            </a:r>
            <a:r>
              <a:rPr lang="en-US" baseline="0" dirty="0" smtClean="0"/>
              <a:t> problem of inferring programs from examples is clearly intractable in general: we can’t expect to infer a program for every transformation that a user may have in mind. But we found that we could still help users out with a significant set of practical transformations using the following methodology, which at a high-level is similar to the methodology that we used for allowing users to transform strings.</a:t>
            </a:r>
          </a:p>
          <a:p>
            <a:endParaRPr lang="en-US" baseline="0" dirty="0" smtClean="0"/>
          </a:p>
          <a:p>
            <a:r>
              <a:rPr lang="en-US" baseline="0" dirty="0" smtClean="0"/>
              <a:t>-First, we surveyed online help forums for spreadsheet programs like Excel, and studied a large set of transformations that users actually require.</a:t>
            </a:r>
          </a:p>
          <a:p>
            <a:endParaRPr lang="en-US" baseline="0" dirty="0" smtClean="0"/>
          </a:p>
          <a:p>
            <a:r>
              <a:rPr lang="en-US" baseline="0" dirty="0" smtClean="0"/>
              <a:t>-Second, from the survey, we found a pattern to the transformations. We found that many table transformations, which may apparently look different at first glance, could all be described as carrying out two phases, which I’ll discuss later.</a:t>
            </a:r>
          </a:p>
          <a:p>
            <a:endParaRPr lang="en-US" baseline="0" dirty="0" smtClean="0"/>
          </a:p>
          <a:p>
            <a:r>
              <a:rPr lang="en-US" dirty="0" smtClean="0"/>
              <a:t>-Finally,</a:t>
            </a:r>
            <a:r>
              <a:rPr lang="en-US" baseline="0" dirty="0" smtClean="0"/>
              <a:t> using this pattern that we observed, we designed a language expressive enough to describe the transformations that users want, while still allowing for an efficient algorithm that can infer programs from examples.</a:t>
            </a:r>
            <a:endParaRPr lang="en-US" dirty="0" smtClean="0"/>
          </a:p>
        </p:txBody>
      </p:sp>
      <p:sp>
        <p:nvSpPr>
          <p:cNvPr id="4" name="Slide Number Placeholder 3"/>
          <p:cNvSpPr>
            <a:spLocks noGrp="1"/>
          </p:cNvSpPr>
          <p:nvPr>
            <p:ph type="sldNum" sz="quarter" idx="10"/>
          </p:nvPr>
        </p:nvSpPr>
        <p:spPr/>
        <p:txBody>
          <a:bodyPr/>
          <a:lstStyle/>
          <a:p>
            <a:fld id="{C2D623EC-24C1-48FB-A9F8-889AE6D5F02A}" type="slidenum">
              <a:rPr lang="en-US" smtClean="0"/>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the</a:t>
            </a:r>
            <a:r>
              <a:rPr lang="en-US" baseline="0" dirty="0" smtClean="0"/>
              <a:t> rest of this talk, I’ll use the </a:t>
            </a:r>
            <a:r>
              <a:rPr lang="en-US" baseline="0" dirty="0" err="1" smtClean="0"/>
              <a:t>Quals</a:t>
            </a:r>
            <a:r>
              <a:rPr lang="en-US" baseline="0" dirty="0" smtClean="0"/>
              <a:t> example to describe how we carried out our methodology for table transformations. In particular, I’ll use the </a:t>
            </a:r>
            <a:r>
              <a:rPr lang="en-US" baseline="0" dirty="0" err="1" smtClean="0"/>
              <a:t>Quals</a:t>
            </a:r>
            <a:r>
              <a:rPr lang="en-US" baseline="0" dirty="0" smtClean="0"/>
              <a:t> example to:</a:t>
            </a:r>
          </a:p>
          <a:p>
            <a:endParaRPr lang="en-US" baseline="0" dirty="0" smtClean="0"/>
          </a:p>
          <a:p>
            <a:pPr marL="228600" indent="-228600">
              <a:buAutoNum type="arabicPeriod"/>
            </a:pPr>
            <a:r>
              <a:rPr lang="en-US" baseline="0" dirty="0" smtClean="0"/>
              <a:t>Introduce our language of table transformations, and</a:t>
            </a:r>
          </a:p>
          <a:p>
            <a:pPr marL="228600" indent="-228600">
              <a:buAutoNum type="arabicPeriod"/>
            </a:pPr>
            <a:r>
              <a:rPr lang="en-US" baseline="0" dirty="0" smtClean="0"/>
              <a:t>sketch an algorithm for inferring programs in the language from examples.</a:t>
            </a:r>
          </a:p>
          <a:p>
            <a:pPr marL="228600" indent="-228600">
              <a:buAutoNum type="arabicPeriod"/>
            </a:pPr>
            <a:r>
              <a:rPr lang="en-US" baseline="0" dirty="0" smtClean="0"/>
              <a:t>demo a prototype of our inference algorithm on a set of real-world examples, and</a:t>
            </a:r>
          </a:p>
          <a:p>
            <a:pPr marL="228600" indent="-228600">
              <a:buAutoNum type="arabicPeriod"/>
            </a:pPr>
            <a:r>
              <a:rPr lang="en-US" baseline="0" dirty="0" smtClean="0"/>
              <a:t>discuss some of the more interesting high-level issues with using the tool, and some experimental results</a:t>
            </a:r>
          </a:p>
          <a:p>
            <a:pPr marL="228600" indent="-228600">
              <a:buNone/>
            </a:pPr>
            <a:endParaRPr lang="en-US" baseline="0" dirty="0" smtClean="0"/>
          </a:p>
          <a:p>
            <a:pPr marL="228600" indent="-228600">
              <a:buNone/>
            </a:pPr>
            <a:r>
              <a:rPr lang="en-US" baseline="0" dirty="0" smtClean="0"/>
              <a:t>-But first, let’s discuss the semantics of the language of transformations.</a:t>
            </a:r>
          </a:p>
        </p:txBody>
      </p:sp>
      <p:sp>
        <p:nvSpPr>
          <p:cNvPr id="4" name="Slide Number Placeholder 3"/>
          <p:cNvSpPr>
            <a:spLocks noGrp="1"/>
          </p:cNvSpPr>
          <p:nvPr>
            <p:ph type="sldNum" sz="quarter" idx="10"/>
          </p:nvPr>
        </p:nvSpPr>
        <p:spPr/>
        <p:txBody>
          <a:bodyPr/>
          <a:lstStyle/>
          <a:p>
            <a:fld id="{C2D623EC-24C1-48FB-A9F8-889AE6D5F02A}" type="slidenum">
              <a:rPr lang="en-US" smtClean="0"/>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84E2B36-171B-43A5-A5D3-36B5E7A11B64}" type="datetimeFigureOut">
              <a:rPr lang="en-US" smtClean="0"/>
              <a:t>5/28/2011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6F05FB-9221-4C01-B6CE-6E3C275C5C0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4E2B36-171B-43A5-A5D3-36B5E7A11B64}" type="datetimeFigureOut">
              <a:rPr lang="en-US" smtClean="0"/>
              <a:t>5/28/2011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6F05FB-9221-4C01-B6CE-6E3C275C5C0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4E2B36-171B-43A5-A5D3-36B5E7A11B64}" type="datetimeFigureOut">
              <a:rPr lang="en-US" smtClean="0"/>
              <a:t>5/28/2011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6F05FB-9221-4C01-B6CE-6E3C275C5C0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4E2B36-171B-43A5-A5D3-36B5E7A11B64}" type="datetimeFigureOut">
              <a:rPr lang="en-US" smtClean="0"/>
              <a:t>5/28/2011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6F05FB-9221-4C01-B6CE-6E3C275C5C0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84E2B36-171B-43A5-A5D3-36B5E7A11B64}" type="datetimeFigureOut">
              <a:rPr lang="en-US" smtClean="0"/>
              <a:t>5/28/2011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6F05FB-9221-4C01-B6CE-6E3C275C5C0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84E2B36-171B-43A5-A5D3-36B5E7A11B64}" type="datetimeFigureOut">
              <a:rPr lang="en-US" smtClean="0"/>
              <a:t>5/28/2011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6F05FB-9221-4C01-B6CE-6E3C275C5C0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84E2B36-171B-43A5-A5D3-36B5E7A11B64}" type="datetimeFigureOut">
              <a:rPr lang="en-US" smtClean="0"/>
              <a:t>5/28/2011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46F05FB-9221-4C01-B6CE-6E3C275C5C0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84E2B36-171B-43A5-A5D3-36B5E7A11B64}" type="datetimeFigureOut">
              <a:rPr lang="en-US" smtClean="0"/>
              <a:t>5/28/2011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6F05FB-9221-4C01-B6CE-6E3C275C5C0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4E2B36-171B-43A5-A5D3-36B5E7A11B64}" type="datetimeFigureOut">
              <a:rPr lang="en-US" smtClean="0"/>
              <a:t>5/28/2011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46F05FB-9221-4C01-B6CE-6E3C275C5C0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4E2B36-171B-43A5-A5D3-36B5E7A11B64}" type="datetimeFigureOut">
              <a:rPr lang="en-US" smtClean="0"/>
              <a:t>5/28/2011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6F05FB-9221-4C01-B6CE-6E3C275C5C0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4E2B36-171B-43A5-A5D3-36B5E7A11B64}" type="datetimeFigureOut">
              <a:rPr lang="en-US" smtClean="0"/>
              <a:t>5/28/2011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6F05FB-9221-4C01-B6CE-6E3C275C5C0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4E2B36-171B-43A5-A5D3-36B5E7A11B64}" type="datetimeFigureOut">
              <a:rPr lang="en-US" smtClean="0"/>
              <a:t>5/28/2011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6F05FB-9221-4C01-B6CE-6E3C275C5C0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8"/>
          <p:cNvGraphicFramePr>
            <a:graphicFrameLocks noGrp="1"/>
          </p:cNvGraphicFramePr>
          <p:nvPr/>
        </p:nvGraphicFramePr>
        <p:xfrm>
          <a:off x="0" y="0"/>
          <a:ext cx="9144000" cy="6858000"/>
        </p:xfrm>
        <a:graphic>
          <a:graphicData uri="http://schemas.openxmlformats.org/drawingml/2006/table">
            <a:tbl>
              <a:tblPr firstRow="1" bandRow="1">
                <a:effectLst>
                  <a:outerShdw blurRad="50800" dist="50800" dir="5400000" algn="ctr" rotWithShape="0">
                    <a:schemeClr val="tx1"/>
                  </a:outerShdw>
                </a:effectLst>
                <a:tableStyleId>{073A0DAA-6AF3-43AB-8588-CEC1D06C72B9}</a:tableStyleId>
              </a:tblPr>
              <a:tblGrid>
                <a:gridCol w="914400"/>
                <a:gridCol w="914400"/>
                <a:gridCol w="914400"/>
                <a:gridCol w="914400"/>
                <a:gridCol w="914400"/>
                <a:gridCol w="914400"/>
                <a:gridCol w="914400"/>
                <a:gridCol w="914400"/>
                <a:gridCol w="914400"/>
                <a:gridCol w="914400"/>
              </a:tblGrid>
              <a:tr h="857250">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857250">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857250">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857250">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857250">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857250">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857250">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857250">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2" name="Title 1"/>
          <p:cNvSpPr>
            <a:spLocks noGrp="1"/>
          </p:cNvSpPr>
          <p:nvPr>
            <p:ph type="ctrTitle"/>
          </p:nvPr>
        </p:nvSpPr>
        <p:spPr>
          <a:xfrm>
            <a:off x="0" y="853440"/>
            <a:ext cx="8229600" cy="868680"/>
          </a:xfrm>
          <a:solidFill>
            <a:schemeClr val="bg1"/>
          </a:solidFill>
          <a:ln w="3175">
            <a:solidFill>
              <a:schemeClr val="tx1"/>
            </a:solidFill>
          </a:ln>
        </p:spPr>
        <p:txBody>
          <a:bodyPr>
            <a:normAutofit/>
          </a:bodyPr>
          <a:lstStyle/>
          <a:p>
            <a:pPr algn="r"/>
            <a:r>
              <a:rPr lang="en-US" dirty="0" smtClean="0"/>
              <a:t>Spreadsheet Table Transformations</a:t>
            </a:r>
            <a:endParaRPr lang="en-US" dirty="0"/>
          </a:p>
        </p:txBody>
      </p:sp>
      <p:sp>
        <p:nvSpPr>
          <p:cNvPr id="11" name="Title 1"/>
          <p:cNvSpPr txBox="1">
            <a:spLocks/>
          </p:cNvSpPr>
          <p:nvPr/>
        </p:nvSpPr>
        <p:spPr>
          <a:xfrm>
            <a:off x="4572000" y="1722121"/>
            <a:ext cx="3657600" cy="853439"/>
          </a:xfrm>
          <a:prstGeom prst="rect">
            <a:avLst/>
          </a:prstGeom>
          <a:solidFill>
            <a:schemeClr val="bg1"/>
          </a:solidFill>
          <a:ln w="3175">
            <a:solidFill>
              <a:schemeClr val="tx1"/>
            </a:solidFill>
          </a:ln>
        </p:spPr>
        <p:txBody>
          <a:bodyPr vert="horz" lIns="91440" tIns="45720" rIns="91440" bIns="45720" rtlCol="0" anchor="ct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mj-lt"/>
                <a:ea typeface="+mj-ea"/>
                <a:cs typeface="+mj-cs"/>
              </a:rPr>
              <a:t>from Examples</a:t>
            </a:r>
          </a:p>
        </p:txBody>
      </p:sp>
      <p:sp>
        <p:nvSpPr>
          <p:cNvPr id="12" name="Title 1"/>
          <p:cNvSpPr txBox="1">
            <a:spLocks/>
          </p:cNvSpPr>
          <p:nvPr/>
        </p:nvSpPr>
        <p:spPr>
          <a:xfrm>
            <a:off x="914400" y="3429000"/>
            <a:ext cx="2743200" cy="853439"/>
          </a:xfrm>
          <a:prstGeom prst="rect">
            <a:avLst/>
          </a:prstGeom>
          <a:solidFill>
            <a:schemeClr val="bg1"/>
          </a:solidFill>
          <a:ln w="3175">
            <a:solidFill>
              <a:schemeClr val="tx1"/>
            </a:solid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0" i="1" u="none" strike="noStrike" kern="1200" cap="none" spc="0" normalizeH="0" baseline="0" noProof="0" dirty="0" smtClean="0">
                <a:ln>
                  <a:noFill/>
                </a:ln>
                <a:solidFill>
                  <a:schemeClr val="tx1"/>
                </a:solidFill>
                <a:effectLst/>
                <a:uLnTx/>
                <a:uFillTx/>
                <a:latin typeface="+mj-lt"/>
                <a:ea typeface="+mj-ea"/>
                <a:cs typeface="+mj-cs"/>
              </a:rPr>
              <a:t>William Harris</a:t>
            </a:r>
          </a:p>
        </p:txBody>
      </p:sp>
      <p:sp>
        <p:nvSpPr>
          <p:cNvPr id="14" name="Title 1"/>
          <p:cNvSpPr txBox="1">
            <a:spLocks/>
          </p:cNvSpPr>
          <p:nvPr/>
        </p:nvSpPr>
        <p:spPr>
          <a:xfrm>
            <a:off x="5486400" y="3429000"/>
            <a:ext cx="2743200" cy="853439"/>
          </a:xfrm>
          <a:prstGeom prst="rect">
            <a:avLst/>
          </a:prstGeom>
          <a:solidFill>
            <a:schemeClr val="bg1"/>
          </a:solidFill>
          <a:ln w="3175">
            <a:solidFill>
              <a:schemeClr val="tx1"/>
            </a:solid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0" u="none" strike="noStrike" kern="1200" cap="none" spc="0" normalizeH="0" baseline="0" noProof="0" dirty="0" err="1" smtClean="0">
                <a:ln>
                  <a:noFill/>
                </a:ln>
                <a:solidFill>
                  <a:schemeClr val="tx1"/>
                </a:solidFill>
                <a:effectLst/>
                <a:uLnTx/>
                <a:uFillTx/>
                <a:latin typeface="+mj-lt"/>
                <a:ea typeface="+mj-ea"/>
                <a:cs typeface="+mj-cs"/>
              </a:rPr>
              <a:t>Sumit</a:t>
            </a:r>
            <a:r>
              <a:rPr kumimoji="0" lang="en-US" sz="3200" b="0" u="none" strike="noStrike" kern="1200" cap="none" spc="0" normalizeH="0" baseline="0" noProof="0" dirty="0" smtClean="0">
                <a:ln>
                  <a:noFill/>
                </a:ln>
                <a:solidFill>
                  <a:schemeClr val="tx1"/>
                </a:solidFill>
                <a:effectLst/>
                <a:uLnTx/>
                <a:uFillTx/>
                <a:latin typeface="+mj-lt"/>
                <a:ea typeface="+mj-ea"/>
                <a:cs typeface="+mj-cs"/>
              </a:rPr>
              <a:t> </a:t>
            </a:r>
            <a:r>
              <a:rPr kumimoji="0" lang="en-US" sz="3200" b="0" u="none" strike="noStrike" kern="1200" cap="none" spc="0" normalizeH="0" baseline="0" noProof="0" dirty="0" err="1" smtClean="0">
                <a:ln>
                  <a:noFill/>
                </a:ln>
                <a:solidFill>
                  <a:schemeClr val="tx1"/>
                </a:solidFill>
                <a:effectLst/>
                <a:uLnTx/>
                <a:uFillTx/>
                <a:latin typeface="+mj-lt"/>
                <a:ea typeface="+mj-ea"/>
                <a:cs typeface="+mj-cs"/>
              </a:rPr>
              <a:t>Gulwani</a:t>
            </a:r>
            <a:endParaRPr kumimoji="0" lang="en-US" sz="3200" b="0" u="none" strike="noStrike" kern="1200" cap="none" spc="0" normalizeH="0" baseline="0" noProof="0" dirty="0" smtClean="0">
              <a:ln>
                <a:noFill/>
              </a:ln>
              <a:solidFill>
                <a:schemeClr val="tx1"/>
              </a:solidFill>
              <a:effectLst/>
              <a:uLnTx/>
              <a:uFillTx/>
              <a:latin typeface="+mj-lt"/>
              <a:ea typeface="+mj-ea"/>
              <a:cs typeface="+mj-cs"/>
            </a:endParaRPr>
          </a:p>
        </p:txBody>
      </p:sp>
      <p:sp>
        <p:nvSpPr>
          <p:cNvPr id="15" name="Title 1"/>
          <p:cNvSpPr txBox="1">
            <a:spLocks/>
          </p:cNvSpPr>
          <p:nvPr/>
        </p:nvSpPr>
        <p:spPr>
          <a:xfrm>
            <a:off x="914400" y="4282440"/>
            <a:ext cx="2743200" cy="1722120"/>
          </a:xfrm>
          <a:prstGeom prst="rect">
            <a:avLst/>
          </a:prstGeom>
          <a:solidFill>
            <a:schemeClr val="bg1"/>
          </a:solidFill>
          <a:ln w="3175">
            <a:solidFill>
              <a:schemeClr val="tx1"/>
            </a:solid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3200" b="0" i="1" u="none" strike="noStrike" kern="1200" cap="none" spc="0" normalizeH="0" baseline="0" noProof="0" dirty="0" smtClean="0">
              <a:ln>
                <a:noFill/>
              </a:ln>
              <a:solidFill>
                <a:schemeClr val="tx1"/>
              </a:solidFill>
              <a:effectLst/>
              <a:uLnTx/>
              <a:uFillTx/>
              <a:latin typeface="+mj-lt"/>
              <a:ea typeface="+mj-ea"/>
              <a:cs typeface="+mj-cs"/>
            </a:endParaRPr>
          </a:p>
        </p:txBody>
      </p:sp>
      <p:pic>
        <p:nvPicPr>
          <p:cNvPr id="5" name="Picture 4" descr="uw-madison-logo.png"/>
          <p:cNvPicPr>
            <a:picLocks noChangeAspect="1"/>
          </p:cNvPicPr>
          <p:nvPr/>
        </p:nvPicPr>
        <p:blipFill>
          <a:blip r:embed="rId3" cstate="print"/>
          <a:stretch>
            <a:fillRect/>
          </a:stretch>
        </p:blipFill>
        <p:spPr>
          <a:xfrm>
            <a:off x="960120" y="4556761"/>
            <a:ext cx="2667000" cy="1104200"/>
          </a:xfrm>
          <a:prstGeom prst="rect">
            <a:avLst/>
          </a:prstGeom>
          <a:ln w="3175">
            <a:noFill/>
          </a:ln>
        </p:spPr>
      </p:pic>
      <p:sp>
        <p:nvSpPr>
          <p:cNvPr id="16" name="Title 1"/>
          <p:cNvSpPr txBox="1">
            <a:spLocks/>
          </p:cNvSpPr>
          <p:nvPr/>
        </p:nvSpPr>
        <p:spPr>
          <a:xfrm>
            <a:off x="5486400" y="4282440"/>
            <a:ext cx="2743200" cy="1722120"/>
          </a:xfrm>
          <a:prstGeom prst="rect">
            <a:avLst/>
          </a:prstGeom>
          <a:solidFill>
            <a:schemeClr val="bg1"/>
          </a:solidFill>
          <a:ln w="3175">
            <a:solidFill>
              <a:schemeClr val="tx1"/>
            </a:solid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3200" b="0" i="1" u="none" strike="noStrike" kern="1200" cap="none" spc="0" normalizeH="0" baseline="0" noProof="0" dirty="0" smtClean="0">
              <a:ln>
                <a:noFill/>
              </a:ln>
              <a:solidFill>
                <a:schemeClr val="tx1"/>
              </a:solidFill>
              <a:effectLst/>
              <a:uLnTx/>
              <a:uFillTx/>
              <a:latin typeface="+mj-lt"/>
              <a:ea typeface="+mj-ea"/>
              <a:cs typeface="+mj-cs"/>
            </a:endParaRPr>
          </a:p>
        </p:txBody>
      </p:sp>
      <p:pic>
        <p:nvPicPr>
          <p:cNvPr id="6" name="Picture 5" descr="MSR logo.jpg"/>
          <p:cNvPicPr>
            <a:picLocks noChangeAspect="1"/>
          </p:cNvPicPr>
          <p:nvPr/>
        </p:nvPicPr>
        <p:blipFill>
          <a:blip r:embed="rId4" cstate="print"/>
          <a:stretch>
            <a:fillRect/>
          </a:stretch>
        </p:blipFill>
        <p:spPr>
          <a:xfrm>
            <a:off x="5562600" y="4770120"/>
            <a:ext cx="2590800" cy="722804"/>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981200"/>
            <a:ext cx="9144000" cy="1524000"/>
          </a:xfrm>
        </p:spPr>
        <p:txBody>
          <a:bodyPr>
            <a:normAutofit/>
          </a:bodyPr>
          <a:lstStyle/>
          <a:p>
            <a:r>
              <a:rPr lang="en-US" sz="4000" dirty="0">
                <a:solidFill>
                  <a:srgbClr val="00B050"/>
                </a:solidFill>
              </a:rPr>
              <a:t>Layout Program </a:t>
            </a:r>
            <a:r>
              <a:rPr lang="en-US" sz="4000" dirty="0" smtClean="0">
                <a:latin typeface="+mn-lt"/>
              </a:rPr>
              <a:t/>
            </a:r>
            <a:br>
              <a:rPr lang="en-US" sz="4000" dirty="0" smtClean="0">
                <a:latin typeface="+mn-lt"/>
              </a:rPr>
            </a:br>
            <a:r>
              <a:rPr lang="en-US" sz="4000" dirty="0" smtClean="0">
                <a:latin typeface="+mn-lt"/>
              </a:rPr>
              <a:t>=</a:t>
            </a:r>
            <a:endParaRPr lang="en-US" sz="4000" dirty="0">
              <a:solidFill>
                <a:srgbClr val="00B050"/>
              </a:solidFill>
              <a:latin typeface="+mn-lt"/>
            </a:endParaRPr>
          </a:p>
        </p:txBody>
      </p:sp>
      <p:sp>
        <p:nvSpPr>
          <p:cNvPr id="3" name="Slide Number Placeholder 2"/>
          <p:cNvSpPr>
            <a:spLocks noGrp="1"/>
          </p:cNvSpPr>
          <p:nvPr>
            <p:ph type="sldNum" sz="quarter" idx="12"/>
          </p:nvPr>
        </p:nvSpPr>
        <p:spPr/>
        <p:txBody>
          <a:bodyPr/>
          <a:lstStyle/>
          <a:p>
            <a:fld id="{118F0818-A913-479F-9301-4377ACB546F4}" type="slidenum">
              <a:rPr lang="en-US" smtClean="0"/>
              <a:pPr/>
              <a:t>10</a:t>
            </a:fld>
            <a:endParaRPr lang="en-US"/>
          </a:p>
        </p:txBody>
      </p:sp>
      <p:sp>
        <p:nvSpPr>
          <p:cNvPr id="5" name="Title 1"/>
          <p:cNvSpPr txBox="1">
            <a:spLocks/>
          </p:cNvSpPr>
          <p:nvPr/>
        </p:nvSpPr>
        <p:spPr>
          <a:xfrm>
            <a:off x="152400" y="3048000"/>
            <a:ext cx="4114800" cy="13716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0" normalizeH="0" baseline="0" noProof="0" dirty="0" smtClean="0">
                <a:ln>
                  <a:noFill/>
                </a:ln>
                <a:effectLst/>
                <a:uLnTx/>
                <a:uFillTx/>
                <a:ea typeface="+mj-ea"/>
                <a:cs typeface="+mj-cs"/>
              </a:rPr>
              <a:t>(</a:t>
            </a:r>
            <a:r>
              <a:rPr kumimoji="0" lang="en-US" sz="4000" b="0" i="0" u="none" strike="noStrike" kern="1200" cap="none" spc="0" normalizeH="0" baseline="0" noProof="0" dirty="0" smtClean="0">
                <a:ln>
                  <a:noFill/>
                </a:ln>
                <a:solidFill>
                  <a:srgbClr val="0070C0"/>
                </a:solidFill>
                <a:effectLst/>
                <a:uLnTx/>
                <a:uFillTx/>
                <a:ea typeface="+mj-ea"/>
                <a:cs typeface="+mj-cs"/>
              </a:rPr>
              <a:t>Filter Programs</a:t>
            </a:r>
            <a:r>
              <a:rPr kumimoji="0" lang="en-US" sz="4000" b="0" i="0" u="none" strike="noStrike" kern="1200" cap="none" spc="0" normalizeH="0" baseline="0" noProof="0" dirty="0" smtClean="0">
                <a:ln>
                  <a:noFill/>
                </a:ln>
                <a:effectLst/>
                <a:uLnTx/>
                <a:uFillTx/>
                <a:ea typeface="+mj-ea"/>
                <a:cs typeface="+mj-cs"/>
              </a:rPr>
              <a:t>,</a:t>
            </a:r>
            <a:endParaRPr kumimoji="0" lang="en-US" sz="4000" b="0" i="0" u="none" strike="noStrike" kern="1200" cap="none" spc="0" normalizeH="0" baseline="0" noProof="0" dirty="0">
              <a:ln>
                <a:noFill/>
              </a:ln>
              <a:effectLst/>
              <a:uLnTx/>
              <a:uFillTx/>
              <a:ea typeface="+mj-ea"/>
              <a:cs typeface="+mj-cs"/>
            </a:endParaRPr>
          </a:p>
        </p:txBody>
      </p:sp>
      <p:sp>
        <p:nvSpPr>
          <p:cNvPr id="6" name="Title 1"/>
          <p:cNvSpPr txBox="1">
            <a:spLocks/>
          </p:cNvSpPr>
          <p:nvPr/>
        </p:nvSpPr>
        <p:spPr>
          <a:xfrm>
            <a:off x="3657600" y="3048000"/>
            <a:ext cx="5059680" cy="13716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0" normalizeH="0" baseline="0" noProof="0" dirty="0" smtClean="0">
                <a:ln>
                  <a:noFill/>
                </a:ln>
                <a:solidFill>
                  <a:srgbClr val="FF0000"/>
                </a:solidFill>
                <a:effectLst/>
                <a:uLnTx/>
                <a:uFillTx/>
                <a:latin typeface="+mj-lt"/>
                <a:ea typeface="+mj-ea"/>
                <a:cs typeface="+mj-cs"/>
              </a:rPr>
              <a:t>  Associative Programs</a:t>
            </a:r>
            <a:r>
              <a:rPr kumimoji="0" lang="en-US" sz="4000" b="0" i="0" u="none" strike="noStrike" kern="1200" cap="none" spc="0" normalizeH="0" baseline="0" noProof="0" dirty="0" smtClean="0">
                <a:ln>
                  <a:noFill/>
                </a:ln>
                <a:effectLst/>
                <a:uLnTx/>
                <a:uFillTx/>
                <a:latin typeface="+mj-lt"/>
                <a:ea typeface="+mj-ea"/>
                <a:cs typeface="+mj-cs"/>
              </a:rPr>
              <a:t>)</a:t>
            </a:r>
            <a:endParaRPr kumimoji="0" lang="en-US" sz="4000" b="0" i="0" u="none" strike="noStrike" kern="1200" cap="none" spc="0" normalizeH="0" baseline="0" noProof="0" dirty="0">
              <a:ln>
                <a:noFill/>
              </a:ln>
              <a:effectLst/>
              <a:uLnTx/>
              <a:uFillTx/>
              <a:latin typeface="+mj-lt"/>
              <a:ea typeface="+mj-ea"/>
              <a:cs typeface="+mj-cs"/>
            </a:endParaRPr>
          </a:p>
        </p:txBody>
      </p:sp>
    </p:spTree>
    <p:extLst>
      <p:ext uri="{BB962C8B-B14F-4D97-AF65-F5344CB8AC3E}">
        <p14:creationId xmlns:p14="http://schemas.microsoft.com/office/powerpoint/2010/main" xmlns="" val="2431650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allAtOnce"/>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B050"/>
                </a:solidFill>
              </a:rPr>
              <a:t>Transformation</a:t>
            </a:r>
            <a:r>
              <a:rPr lang="en-US" dirty="0" smtClean="0"/>
              <a:t> Step 1: </a:t>
            </a:r>
            <a:r>
              <a:rPr lang="en-US" dirty="0" smtClean="0">
                <a:solidFill>
                  <a:srgbClr val="0070C0"/>
                </a:solidFill>
              </a:rPr>
              <a:t>Filtering</a:t>
            </a:r>
            <a:endParaRPr lang="en-US" dirty="0">
              <a:solidFill>
                <a:srgbClr val="0070C0"/>
              </a:solidFill>
            </a:endParaRPr>
          </a:p>
        </p:txBody>
      </p:sp>
      <p:sp>
        <p:nvSpPr>
          <p:cNvPr id="3" name="Content Placeholder 2"/>
          <p:cNvSpPr>
            <a:spLocks noGrp="1"/>
          </p:cNvSpPr>
          <p:nvPr>
            <p:ph idx="1"/>
          </p:nvPr>
        </p:nvSpPr>
        <p:spPr>
          <a:xfrm>
            <a:off x="457200" y="2057400"/>
            <a:ext cx="8229600" cy="762000"/>
          </a:xfrm>
        </p:spPr>
        <p:txBody>
          <a:bodyPr>
            <a:normAutofit/>
          </a:bodyPr>
          <a:lstStyle/>
          <a:p>
            <a:pPr marL="514350" indent="-514350">
              <a:buAutoNum type="arabicPeriod"/>
            </a:pPr>
            <a:r>
              <a:rPr lang="en-US" dirty="0" smtClean="0">
                <a:solidFill>
                  <a:srgbClr val="0070C0"/>
                </a:solidFill>
              </a:rPr>
              <a:t>Filter</a:t>
            </a:r>
            <a:r>
              <a:rPr lang="en-US" dirty="0" smtClean="0"/>
              <a:t> cells from input table to output column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5D07661B-1E0D-4001-BF89-AF1DFB53F904}" type="slidenum">
              <a:rPr lang="en-US" smtClean="0"/>
              <a:pPr>
                <a:defRPr/>
              </a:pPr>
              <a:t>12</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xmlns="" val="2091037373"/>
              </p:ext>
            </p:extLst>
          </p:nvPr>
        </p:nvGraphicFramePr>
        <p:xfrm>
          <a:off x="381001" y="1161398"/>
          <a:ext cx="8534398" cy="1643662"/>
        </p:xfrm>
        <a:graphic>
          <a:graphicData uri="http://schemas.openxmlformats.org/drawingml/2006/table">
            <a:tbl>
              <a:tblPr>
                <a:tableStyleId>{69C7853C-536D-4A76-A0AE-DD22124D55A5}</a:tableStyleId>
              </a:tblPr>
              <a:tblGrid>
                <a:gridCol w="1575292"/>
                <a:gridCol w="2319702"/>
                <a:gridCol w="2319702"/>
                <a:gridCol w="2319702"/>
              </a:tblGrid>
              <a:tr h="411930">
                <a:tc>
                  <a:txBody>
                    <a:bodyPr/>
                    <a:lstStyle/>
                    <a:p>
                      <a:pPr algn="l" fontAlgn="b"/>
                      <a:endParaRPr lang="en-US" sz="24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err="1">
                          <a:solidFill>
                            <a:schemeClr val="tx1"/>
                          </a:solidFill>
                        </a:rPr>
                        <a:t>Qual</a:t>
                      </a:r>
                      <a:r>
                        <a:rPr lang="en-US" sz="2400" u="none" strike="noStrike" dirty="0">
                          <a:solidFill>
                            <a:schemeClr val="tx1"/>
                          </a:solidFill>
                        </a:rPr>
                        <a:t> 1</a:t>
                      </a:r>
                      <a:endParaRPr lang="en-US" sz="24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err="1">
                          <a:solidFill>
                            <a:schemeClr val="tx1"/>
                          </a:solidFill>
                        </a:rPr>
                        <a:t>Qual</a:t>
                      </a:r>
                      <a:r>
                        <a:rPr lang="en-US" sz="2400" u="none" strike="noStrike" dirty="0">
                          <a:solidFill>
                            <a:schemeClr val="tx1"/>
                          </a:solidFill>
                        </a:rPr>
                        <a:t> 2</a:t>
                      </a:r>
                      <a:endParaRPr lang="en-US" sz="24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err="1">
                          <a:solidFill>
                            <a:schemeClr val="tx1"/>
                          </a:solidFill>
                        </a:rPr>
                        <a:t>Qual</a:t>
                      </a:r>
                      <a:r>
                        <a:rPr lang="en-US" sz="2400" u="none" strike="noStrike" dirty="0">
                          <a:solidFill>
                            <a:schemeClr val="tx1"/>
                          </a:solidFill>
                        </a:rPr>
                        <a:t> 3</a:t>
                      </a:r>
                      <a:endParaRPr lang="en-US" sz="24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07872">
                <a:tc>
                  <a:txBody>
                    <a:bodyPr/>
                    <a:lstStyle/>
                    <a:p>
                      <a:pPr algn="l" fontAlgn="b"/>
                      <a:r>
                        <a:rPr lang="en-US" sz="2400" u="none" strike="noStrike" dirty="0">
                          <a:solidFill>
                            <a:schemeClr val="tx1"/>
                          </a:solidFill>
                        </a:rPr>
                        <a:t>Andrew</a:t>
                      </a:r>
                      <a:endParaRPr lang="en-US" sz="24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a:solidFill>
                            <a:srgbClr val="0070C0"/>
                          </a:solidFill>
                        </a:rPr>
                        <a:t>01.02.2003</a:t>
                      </a:r>
                      <a:endParaRPr lang="en-US" sz="2400" b="0" i="0" u="none" strike="noStrike" dirty="0">
                        <a:solidFill>
                          <a:srgbClr val="0070C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a:solidFill>
                            <a:srgbClr val="0070C0"/>
                          </a:solidFill>
                        </a:rPr>
                        <a:t>27.06.2008</a:t>
                      </a:r>
                      <a:endParaRPr lang="en-US" sz="2400" b="0" i="0" u="none" strike="noStrike" dirty="0">
                        <a:solidFill>
                          <a:srgbClr val="0070C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a:solidFill>
                            <a:srgbClr val="0070C0"/>
                          </a:solidFill>
                        </a:rPr>
                        <a:t>06.04.2007</a:t>
                      </a:r>
                      <a:endParaRPr lang="en-US" sz="2400" b="0" i="0" u="none" strike="noStrike" dirty="0">
                        <a:solidFill>
                          <a:srgbClr val="0070C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11930">
                <a:tc>
                  <a:txBody>
                    <a:bodyPr/>
                    <a:lstStyle/>
                    <a:p>
                      <a:pPr algn="l" fontAlgn="b"/>
                      <a:r>
                        <a:rPr lang="en-US" sz="2400" u="none" strike="noStrike" dirty="0">
                          <a:solidFill>
                            <a:schemeClr val="tx1"/>
                          </a:solidFill>
                        </a:rPr>
                        <a:t>Ben</a:t>
                      </a:r>
                      <a:endParaRPr lang="en-US" sz="24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a:solidFill>
                            <a:srgbClr val="0070C0"/>
                          </a:solidFill>
                        </a:rPr>
                        <a:t>31.08.2001</a:t>
                      </a:r>
                      <a:endParaRPr lang="en-US" sz="2400" b="0" i="0" u="none" strike="noStrike" dirty="0">
                        <a:solidFill>
                          <a:srgbClr val="0070C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2400" b="0" i="0" u="none" strike="noStrike" dirty="0">
                        <a:solidFill>
                          <a:srgbClr val="0070C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a:solidFill>
                            <a:srgbClr val="0070C0"/>
                          </a:solidFill>
                        </a:rPr>
                        <a:t>05.07.2004</a:t>
                      </a:r>
                      <a:endParaRPr lang="en-US" sz="2400" b="0" i="0" u="none" strike="noStrike" dirty="0">
                        <a:solidFill>
                          <a:srgbClr val="0070C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11930">
                <a:tc>
                  <a:txBody>
                    <a:bodyPr/>
                    <a:lstStyle/>
                    <a:p>
                      <a:pPr algn="l" fontAlgn="b"/>
                      <a:r>
                        <a:rPr lang="en-US" sz="2400" u="none" strike="noStrike" dirty="0">
                          <a:solidFill>
                            <a:schemeClr val="tx1"/>
                          </a:solidFill>
                        </a:rPr>
                        <a:t>Carl</a:t>
                      </a:r>
                      <a:endParaRPr lang="en-US" sz="24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2400" b="0" i="0" u="none" strike="noStrike" dirty="0">
                        <a:solidFill>
                          <a:srgbClr val="0070C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a:solidFill>
                            <a:srgbClr val="0070C0"/>
                          </a:solidFill>
                        </a:rPr>
                        <a:t>18.04.2003</a:t>
                      </a:r>
                      <a:endParaRPr lang="en-US" sz="2400" b="0" i="0" u="none" strike="noStrike" dirty="0">
                        <a:solidFill>
                          <a:srgbClr val="0070C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a:solidFill>
                            <a:srgbClr val="0070C0"/>
                          </a:solidFill>
                        </a:rPr>
                        <a:t>09.12.2009</a:t>
                      </a:r>
                      <a:endParaRPr lang="en-US" sz="2400" b="0" i="0" u="none" strike="noStrike" dirty="0">
                        <a:solidFill>
                          <a:srgbClr val="0070C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xmlns="" val="2222797948"/>
              </p:ext>
            </p:extLst>
          </p:nvPr>
        </p:nvGraphicFramePr>
        <p:xfrm>
          <a:off x="381000" y="3646170"/>
          <a:ext cx="8534400" cy="2613660"/>
        </p:xfrm>
        <a:graphic>
          <a:graphicData uri="http://schemas.openxmlformats.org/drawingml/2006/table">
            <a:tbl>
              <a:tblPr>
                <a:tableStyleId>{69C7853C-536D-4A76-A0AE-DD22124D55A5}</a:tableStyleId>
              </a:tblPr>
              <a:tblGrid>
                <a:gridCol w="1981200"/>
                <a:gridCol w="3048000"/>
                <a:gridCol w="3505200"/>
              </a:tblGrid>
              <a:tr h="357012">
                <a:tc>
                  <a:txBody>
                    <a:bodyPr/>
                    <a:lstStyle/>
                    <a:p>
                      <a:pPr algn="l" fontAlgn="b"/>
                      <a:r>
                        <a:rPr lang="en-US" sz="2400" u="none" strike="noStrike" dirty="0">
                          <a:solidFill>
                            <a:schemeClr val="tx1"/>
                          </a:solidFill>
                        </a:rPr>
                        <a:t>Andrew</a:t>
                      </a:r>
                      <a:endParaRPr lang="en-US" sz="24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err="1" smtClean="0">
                          <a:solidFill>
                            <a:schemeClr val="tx1"/>
                          </a:solidFill>
                          <a:latin typeface="+mn-lt"/>
                        </a:rPr>
                        <a:t>Qual</a:t>
                      </a:r>
                      <a:r>
                        <a:rPr lang="en-US" sz="2400" u="none" strike="noStrike" dirty="0" smtClean="0">
                          <a:solidFill>
                            <a:schemeClr val="tx1"/>
                          </a:solidFill>
                          <a:latin typeface="+mn-lt"/>
                        </a:rPr>
                        <a:t> 1</a:t>
                      </a:r>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400" u="none" strike="noStrike" dirty="0" smtClean="0">
                          <a:solidFill>
                            <a:srgbClr val="0070C0"/>
                          </a:solidFill>
                          <a:latin typeface="+mn-lt"/>
                        </a:rPr>
                        <a:t>01.02.2003</a:t>
                      </a:r>
                      <a:endParaRPr lang="en-US" sz="2400" b="0" i="0" u="none" strike="noStrike" dirty="0" smtClean="0">
                        <a:solidFill>
                          <a:srgbClr val="0070C0"/>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57012">
                <a:tc>
                  <a:txBody>
                    <a:bodyPr/>
                    <a:lstStyle/>
                    <a:p>
                      <a:pPr algn="l" fontAlgn="b"/>
                      <a:r>
                        <a:rPr lang="en-US" sz="2400" b="0" i="0" u="none" strike="noStrike" dirty="0" smtClean="0">
                          <a:solidFill>
                            <a:schemeClr val="tx1"/>
                          </a:solidFill>
                          <a:latin typeface="+mn-lt"/>
                        </a:rPr>
                        <a:t>Andrew</a:t>
                      </a:r>
                      <a:endParaRPr lang="en-US" sz="24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b="0" i="0" u="none" strike="noStrike" dirty="0" err="1" smtClean="0">
                          <a:solidFill>
                            <a:schemeClr val="tx1"/>
                          </a:solidFill>
                          <a:latin typeface="+mn-lt"/>
                        </a:rPr>
                        <a:t>Qual</a:t>
                      </a:r>
                      <a:r>
                        <a:rPr lang="en-US" sz="2400" b="0" i="0" u="none" strike="noStrike" baseline="0" dirty="0" smtClean="0">
                          <a:solidFill>
                            <a:schemeClr val="tx1"/>
                          </a:solidFill>
                          <a:latin typeface="+mn-lt"/>
                        </a:rPr>
                        <a:t> 2</a:t>
                      </a:r>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400" u="none" strike="noStrike" dirty="0" smtClean="0">
                          <a:solidFill>
                            <a:srgbClr val="0070C0"/>
                          </a:solidFill>
                          <a:latin typeface="+mn-lt"/>
                        </a:rPr>
                        <a:t>27.06.2008</a:t>
                      </a:r>
                      <a:endParaRPr lang="en-US" sz="2400" b="0" i="0" u="none" strike="noStrike" dirty="0" smtClean="0">
                        <a:solidFill>
                          <a:srgbClr val="0070C0"/>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57012">
                <a:tc>
                  <a:txBody>
                    <a:bodyPr/>
                    <a:lstStyle/>
                    <a:p>
                      <a:pPr algn="l" fontAlgn="b"/>
                      <a:r>
                        <a:rPr lang="en-US" sz="2400" b="0" i="0" u="none" strike="noStrike" dirty="0" smtClean="0">
                          <a:solidFill>
                            <a:schemeClr val="tx1"/>
                          </a:solidFill>
                          <a:latin typeface="+mn-lt"/>
                        </a:rPr>
                        <a:t>Andrew</a:t>
                      </a:r>
                      <a:endParaRPr lang="en-US" sz="24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b="0" i="0" u="none" strike="noStrike" dirty="0" err="1" smtClean="0">
                          <a:solidFill>
                            <a:schemeClr val="tx1"/>
                          </a:solidFill>
                          <a:latin typeface="+mn-lt"/>
                        </a:rPr>
                        <a:t>Qual</a:t>
                      </a:r>
                      <a:r>
                        <a:rPr lang="en-US" sz="2400" b="0" i="0" u="none" strike="noStrike" baseline="0" dirty="0" smtClean="0">
                          <a:solidFill>
                            <a:schemeClr val="tx1"/>
                          </a:solidFill>
                          <a:latin typeface="+mn-lt"/>
                        </a:rPr>
                        <a:t> 3</a:t>
                      </a:r>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smtClean="0">
                          <a:solidFill>
                            <a:srgbClr val="0070C0"/>
                          </a:solidFill>
                          <a:latin typeface="+mn-lt"/>
                        </a:rPr>
                        <a:t>06.04.2007</a:t>
                      </a:r>
                      <a:endParaRPr lang="en-US" sz="2400" b="0" i="0" u="none" strike="noStrike" dirty="0">
                        <a:solidFill>
                          <a:srgbClr val="0070C0"/>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57012">
                <a:tc>
                  <a:txBody>
                    <a:bodyPr/>
                    <a:lstStyle/>
                    <a:p>
                      <a:pPr algn="l" fontAlgn="b"/>
                      <a:r>
                        <a:rPr lang="en-US" sz="2400" b="0" i="0" u="none" strike="noStrike" dirty="0" smtClean="0">
                          <a:solidFill>
                            <a:schemeClr val="tx1"/>
                          </a:solidFill>
                          <a:latin typeface="+mj-lt"/>
                        </a:rPr>
                        <a:t>Ben</a:t>
                      </a:r>
                      <a:endParaRPr lang="en-US" sz="2400" b="0" i="0" u="none" strike="noStrike" dirty="0">
                        <a:solidFill>
                          <a:schemeClr val="tx1"/>
                        </a:solidFill>
                        <a:latin typeface="+mj-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b="0" i="0" u="none" strike="noStrike" dirty="0" err="1" smtClean="0">
                          <a:solidFill>
                            <a:schemeClr val="tx1"/>
                          </a:solidFill>
                          <a:latin typeface="+mn-lt"/>
                        </a:rPr>
                        <a:t>Qual</a:t>
                      </a:r>
                      <a:r>
                        <a:rPr lang="en-US" sz="2400" b="0" i="0" u="none" strike="noStrike" baseline="0" dirty="0" smtClean="0">
                          <a:solidFill>
                            <a:schemeClr val="tx1"/>
                          </a:solidFill>
                          <a:latin typeface="+mn-lt"/>
                        </a:rPr>
                        <a:t> 1</a:t>
                      </a:r>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400" u="none" strike="noStrike" dirty="0" smtClean="0">
                          <a:solidFill>
                            <a:srgbClr val="0070C0"/>
                          </a:solidFill>
                          <a:latin typeface="+mn-lt"/>
                        </a:rPr>
                        <a:t>31.08.2001</a:t>
                      </a:r>
                      <a:endParaRPr lang="en-US" sz="2400" b="0" i="0" u="none" strike="noStrike" dirty="0" smtClean="0">
                        <a:solidFill>
                          <a:srgbClr val="0070C0"/>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57012">
                <a:tc>
                  <a:txBody>
                    <a:bodyPr/>
                    <a:lstStyle/>
                    <a:p>
                      <a:pPr algn="l" fontAlgn="b"/>
                      <a:r>
                        <a:rPr lang="en-US" sz="2400" b="0" i="0" u="none" strike="noStrike" dirty="0" smtClean="0">
                          <a:solidFill>
                            <a:schemeClr val="tx1"/>
                          </a:solidFill>
                          <a:latin typeface="+mj-lt"/>
                        </a:rPr>
                        <a:t>Ben</a:t>
                      </a:r>
                      <a:endParaRPr lang="en-US" sz="2400" b="0" i="0" u="none" strike="noStrike" dirty="0">
                        <a:solidFill>
                          <a:schemeClr val="tx1"/>
                        </a:solidFill>
                        <a:latin typeface="+mj-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b="0" i="0" u="none" strike="noStrike" dirty="0" err="1" smtClean="0">
                          <a:solidFill>
                            <a:schemeClr val="tx1"/>
                          </a:solidFill>
                          <a:latin typeface="+mn-lt"/>
                        </a:rPr>
                        <a:t>Qual</a:t>
                      </a:r>
                      <a:r>
                        <a:rPr lang="en-US" sz="2400" b="0" i="0" u="none" strike="noStrike" dirty="0" smtClean="0">
                          <a:solidFill>
                            <a:schemeClr val="tx1"/>
                          </a:solidFill>
                          <a:latin typeface="+mn-lt"/>
                        </a:rPr>
                        <a:t> 3</a:t>
                      </a:r>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400" u="none" strike="noStrike" dirty="0" smtClean="0">
                          <a:solidFill>
                            <a:srgbClr val="0070C0"/>
                          </a:solidFill>
                          <a:latin typeface="+mn-lt"/>
                        </a:rPr>
                        <a:t>05.07.2004</a:t>
                      </a:r>
                      <a:endParaRPr lang="en-US" sz="2400" b="0" i="0" u="none" strike="noStrike" dirty="0" smtClean="0">
                        <a:solidFill>
                          <a:srgbClr val="0070C0"/>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57012">
                <a:tc>
                  <a:txBody>
                    <a:bodyPr/>
                    <a:lstStyle/>
                    <a:p>
                      <a:pPr algn="l" fontAlgn="b"/>
                      <a:r>
                        <a:rPr lang="en-US" sz="2400" b="0" i="0" u="none" strike="noStrike" dirty="0" smtClean="0">
                          <a:solidFill>
                            <a:schemeClr val="tx1"/>
                          </a:solidFill>
                          <a:latin typeface="+mj-lt"/>
                        </a:rPr>
                        <a:t>Carl</a:t>
                      </a:r>
                      <a:endParaRPr lang="en-US" sz="2400" b="0" i="0" u="none" strike="noStrike" dirty="0">
                        <a:solidFill>
                          <a:schemeClr val="tx1"/>
                        </a:solidFill>
                        <a:latin typeface="+mj-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b="0" i="0" u="none" strike="noStrike" dirty="0" err="1" smtClean="0">
                          <a:solidFill>
                            <a:schemeClr val="tx1"/>
                          </a:solidFill>
                          <a:latin typeface="+mn-lt"/>
                        </a:rPr>
                        <a:t>Qual</a:t>
                      </a:r>
                      <a:r>
                        <a:rPr lang="en-US" sz="2400" b="0" i="0" u="none" strike="noStrike" dirty="0" smtClean="0">
                          <a:solidFill>
                            <a:schemeClr val="tx1"/>
                          </a:solidFill>
                          <a:latin typeface="+mn-lt"/>
                        </a:rPr>
                        <a:t> 2</a:t>
                      </a:r>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400" u="none" strike="noStrike" dirty="0" smtClean="0">
                          <a:solidFill>
                            <a:srgbClr val="0070C0"/>
                          </a:solidFill>
                          <a:latin typeface="+mn-lt"/>
                        </a:rPr>
                        <a:t>18.04.2003</a:t>
                      </a:r>
                      <a:endParaRPr lang="en-US" sz="2400" b="0" i="0" u="none" strike="noStrike" dirty="0" smtClean="0">
                        <a:solidFill>
                          <a:srgbClr val="0070C0"/>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57012">
                <a:tc>
                  <a:txBody>
                    <a:bodyPr/>
                    <a:lstStyle/>
                    <a:p>
                      <a:pPr algn="l" fontAlgn="b"/>
                      <a:r>
                        <a:rPr lang="en-US" sz="2400" b="0" i="0" u="none" strike="noStrike" dirty="0" smtClean="0">
                          <a:solidFill>
                            <a:schemeClr val="tx1"/>
                          </a:solidFill>
                          <a:latin typeface="+mj-lt"/>
                        </a:rPr>
                        <a:t>Carl</a:t>
                      </a:r>
                      <a:endParaRPr lang="en-US" sz="2400" b="0" i="0" u="none" strike="noStrike" dirty="0">
                        <a:solidFill>
                          <a:schemeClr val="tx1"/>
                        </a:solidFill>
                        <a:latin typeface="+mj-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b="0" i="0" u="none" strike="noStrike" dirty="0" err="1" smtClean="0">
                          <a:solidFill>
                            <a:schemeClr val="tx1"/>
                          </a:solidFill>
                          <a:latin typeface="+mn-lt"/>
                        </a:rPr>
                        <a:t>Qual</a:t>
                      </a:r>
                      <a:r>
                        <a:rPr lang="en-US" sz="2400" b="0" i="0" u="none" strike="noStrike" dirty="0" smtClean="0">
                          <a:solidFill>
                            <a:schemeClr val="tx1"/>
                          </a:solidFill>
                          <a:latin typeface="+mn-lt"/>
                        </a:rPr>
                        <a:t> 3</a:t>
                      </a:r>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400" u="none" strike="noStrike" dirty="0" smtClean="0">
                          <a:solidFill>
                            <a:srgbClr val="0070C0"/>
                          </a:solidFill>
                          <a:latin typeface="+mn-lt"/>
                        </a:rPr>
                        <a:t>09.12.2009</a:t>
                      </a:r>
                      <a:endParaRPr lang="en-US" sz="2400" b="0" i="0" u="none" strike="noStrike" dirty="0" smtClean="0">
                        <a:solidFill>
                          <a:srgbClr val="0070C0"/>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13" name="Title 1"/>
          <p:cNvSpPr>
            <a:spLocks noGrp="1"/>
          </p:cNvSpPr>
          <p:nvPr>
            <p:ph type="title"/>
          </p:nvPr>
        </p:nvSpPr>
        <p:spPr>
          <a:xfrm>
            <a:off x="457200" y="274638"/>
            <a:ext cx="8229600" cy="639762"/>
          </a:xfrm>
        </p:spPr>
        <p:txBody>
          <a:bodyPr>
            <a:normAutofit fontScale="90000"/>
          </a:bodyPr>
          <a:lstStyle/>
          <a:p>
            <a:r>
              <a:rPr lang="en-US" dirty="0" smtClean="0">
                <a:solidFill>
                  <a:srgbClr val="0070C0"/>
                </a:solidFill>
              </a:rPr>
              <a:t>Filtering </a:t>
            </a:r>
            <a:r>
              <a:rPr lang="en-US" dirty="0" smtClean="0"/>
              <a:t>Cells to </a:t>
            </a:r>
            <a:r>
              <a:rPr lang="en-US" dirty="0" err="1" smtClean="0"/>
              <a:t>Quals</a:t>
            </a:r>
            <a:r>
              <a:rPr lang="en-US" dirty="0"/>
              <a:t> </a:t>
            </a:r>
            <a:r>
              <a:rPr lang="en-US" dirty="0" smtClean="0"/>
              <a:t>Column 3</a:t>
            </a:r>
            <a:endParaRPr lang="en-US" dirty="0"/>
          </a:p>
        </p:txBody>
      </p:sp>
      <p:cxnSp>
        <p:nvCxnSpPr>
          <p:cNvPr id="9" name="Straight Arrow Connector 8"/>
          <p:cNvCxnSpPr/>
          <p:nvPr/>
        </p:nvCxnSpPr>
        <p:spPr>
          <a:xfrm>
            <a:off x="4983480" y="1832472"/>
            <a:ext cx="1531620" cy="2434728"/>
          </a:xfrm>
          <a:prstGeom prst="straightConnector1">
            <a:avLst/>
          </a:prstGeom>
          <a:ln w="50800">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6248400" y="2630736"/>
            <a:ext cx="914400" cy="3160464"/>
          </a:xfrm>
          <a:prstGeom prst="straightConnector1">
            <a:avLst/>
          </a:prstGeom>
          <a:ln w="50800">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H="1">
            <a:off x="7162800" y="1832472"/>
            <a:ext cx="152400" cy="2815728"/>
          </a:xfrm>
          <a:prstGeom prst="straightConnector1">
            <a:avLst/>
          </a:prstGeom>
          <a:ln w="50800">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a:off x="3657600" y="2209800"/>
            <a:ext cx="2971800" cy="2743200"/>
          </a:xfrm>
          <a:prstGeom prst="straightConnector1">
            <a:avLst/>
          </a:prstGeom>
          <a:ln w="50800">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flipH="1">
            <a:off x="7391400" y="2209800"/>
            <a:ext cx="228600" cy="3124200"/>
          </a:xfrm>
          <a:prstGeom prst="straightConnector1">
            <a:avLst/>
          </a:prstGeom>
          <a:ln w="50800">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a:off x="3657600" y="1832472"/>
            <a:ext cx="2247900" cy="2053728"/>
          </a:xfrm>
          <a:prstGeom prst="straightConnector1">
            <a:avLst/>
          </a:prstGeom>
          <a:ln w="50800">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H="1">
            <a:off x="7696200" y="2630736"/>
            <a:ext cx="228600" cy="3541464"/>
          </a:xfrm>
          <a:prstGeom prst="straightConnector1">
            <a:avLst/>
          </a:prstGeom>
          <a:ln w="50800">
            <a:tailEnd type="arrow"/>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5330190" y="3605212"/>
            <a:ext cx="1600200" cy="461665"/>
          </a:xfrm>
          <a:prstGeom prst="rect">
            <a:avLst/>
          </a:prstGeom>
          <a:noFill/>
        </p:spPr>
        <p:txBody>
          <a:bodyPr wrap="square" rtlCol="0">
            <a:spAutoFit/>
          </a:bodyPr>
          <a:lstStyle/>
          <a:p>
            <a:r>
              <a:rPr lang="en-US" sz="2400" dirty="0" smtClean="0">
                <a:solidFill>
                  <a:srgbClr val="0070C0"/>
                </a:solidFill>
              </a:rPr>
              <a:t>01.02.2003</a:t>
            </a:r>
            <a:endParaRPr lang="en-US" sz="2400" dirty="0">
              <a:solidFill>
                <a:srgbClr val="0070C0"/>
              </a:solidFill>
            </a:endParaRPr>
          </a:p>
        </p:txBody>
      </p:sp>
      <p:sp>
        <p:nvSpPr>
          <p:cNvPr id="14" name="TextBox 13"/>
          <p:cNvSpPr txBox="1"/>
          <p:nvPr/>
        </p:nvSpPr>
        <p:spPr>
          <a:xfrm>
            <a:off x="5330190" y="5846445"/>
            <a:ext cx="1600200" cy="461665"/>
          </a:xfrm>
          <a:prstGeom prst="rect">
            <a:avLst/>
          </a:prstGeom>
          <a:noFill/>
        </p:spPr>
        <p:txBody>
          <a:bodyPr wrap="square" rtlCol="0">
            <a:spAutoFit/>
          </a:bodyPr>
          <a:lstStyle/>
          <a:p>
            <a:r>
              <a:rPr lang="en-US" sz="2400" dirty="0" smtClean="0">
                <a:solidFill>
                  <a:srgbClr val="0070C0"/>
                </a:solidFill>
              </a:rPr>
              <a:t>09.12.2009</a:t>
            </a:r>
            <a:endParaRPr lang="en-US" sz="2400" dirty="0">
              <a:solidFill>
                <a:srgbClr val="0070C0"/>
              </a:solidFill>
            </a:endParaRPr>
          </a:p>
        </p:txBody>
      </p:sp>
      <p:sp>
        <p:nvSpPr>
          <p:cNvPr id="16" name="TextBox 15"/>
          <p:cNvSpPr txBox="1"/>
          <p:nvPr/>
        </p:nvSpPr>
        <p:spPr>
          <a:xfrm>
            <a:off x="5330190" y="5481637"/>
            <a:ext cx="1600200" cy="461665"/>
          </a:xfrm>
          <a:prstGeom prst="rect">
            <a:avLst/>
          </a:prstGeom>
          <a:noFill/>
        </p:spPr>
        <p:txBody>
          <a:bodyPr wrap="square" rtlCol="0">
            <a:spAutoFit/>
          </a:bodyPr>
          <a:lstStyle/>
          <a:p>
            <a:r>
              <a:rPr lang="en-US" sz="2400" dirty="0" smtClean="0">
                <a:solidFill>
                  <a:srgbClr val="0070C0"/>
                </a:solidFill>
              </a:rPr>
              <a:t>18.04.2003</a:t>
            </a:r>
            <a:endParaRPr lang="en-US" sz="2400" dirty="0">
              <a:solidFill>
                <a:srgbClr val="0070C0"/>
              </a:solidFill>
            </a:endParaRPr>
          </a:p>
        </p:txBody>
      </p:sp>
      <p:sp>
        <p:nvSpPr>
          <p:cNvPr id="17" name="TextBox 16"/>
          <p:cNvSpPr txBox="1"/>
          <p:nvPr/>
        </p:nvSpPr>
        <p:spPr>
          <a:xfrm>
            <a:off x="5334000" y="5103167"/>
            <a:ext cx="1600200" cy="461665"/>
          </a:xfrm>
          <a:prstGeom prst="rect">
            <a:avLst/>
          </a:prstGeom>
          <a:noFill/>
        </p:spPr>
        <p:txBody>
          <a:bodyPr wrap="square" rtlCol="0">
            <a:spAutoFit/>
          </a:bodyPr>
          <a:lstStyle/>
          <a:p>
            <a:r>
              <a:rPr lang="en-US" sz="2400" dirty="0" smtClean="0">
                <a:solidFill>
                  <a:srgbClr val="0070C0"/>
                </a:solidFill>
              </a:rPr>
              <a:t>05.07.2004</a:t>
            </a:r>
            <a:endParaRPr lang="en-US" sz="2400" dirty="0">
              <a:solidFill>
                <a:srgbClr val="0070C0"/>
              </a:solidFill>
            </a:endParaRPr>
          </a:p>
        </p:txBody>
      </p:sp>
      <p:sp>
        <p:nvSpPr>
          <p:cNvPr id="18" name="TextBox 17"/>
          <p:cNvSpPr txBox="1"/>
          <p:nvPr/>
        </p:nvSpPr>
        <p:spPr>
          <a:xfrm>
            <a:off x="5334000" y="4722167"/>
            <a:ext cx="1600200" cy="461665"/>
          </a:xfrm>
          <a:prstGeom prst="rect">
            <a:avLst/>
          </a:prstGeom>
          <a:noFill/>
        </p:spPr>
        <p:txBody>
          <a:bodyPr wrap="square" rtlCol="0">
            <a:spAutoFit/>
          </a:bodyPr>
          <a:lstStyle/>
          <a:p>
            <a:r>
              <a:rPr lang="en-US" sz="2400" dirty="0" smtClean="0">
                <a:solidFill>
                  <a:srgbClr val="0070C0"/>
                </a:solidFill>
              </a:rPr>
              <a:t>31.08.2001</a:t>
            </a:r>
            <a:endParaRPr lang="en-US" sz="2400" dirty="0">
              <a:solidFill>
                <a:srgbClr val="0070C0"/>
              </a:solidFill>
            </a:endParaRPr>
          </a:p>
        </p:txBody>
      </p:sp>
      <p:sp>
        <p:nvSpPr>
          <p:cNvPr id="20" name="TextBox 19"/>
          <p:cNvSpPr txBox="1"/>
          <p:nvPr/>
        </p:nvSpPr>
        <p:spPr>
          <a:xfrm>
            <a:off x="5334000" y="4359452"/>
            <a:ext cx="1600200" cy="461665"/>
          </a:xfrm>
          <a:prstGeom prst="rect">
            <a:avLst/>
          </a:prstGeom>
          <a:noFill/>
        </p:spPr>
        <p:txBody>
          <a:bodyPr wrap="square" rtlCol="0">
            <a:spAutoFit/>
          </a:bodyPr>
          <a:lstStyle/>
          <a:p>
            <a:r>
              <a:rPr lang="en-US" sz="2400" dirty="0" smtClean="0">
                <a:solidFill>
                  <a:srgbClr val="0070C0"/>
                </a:solidFill>
              </a:rPr>
              <a:t>06.04.2007</a:t>
            </a:r>
            <a:endParaRPr lang="en-US" sz="2400" dirty="0">
              <a:solidFill>
                <a:srgbClr val="0070C0"/>
              </a:solidFill>
            </a:endParaRPr>
          </a:p>
        </p:txBody>
      </p:sp>
      <p:sp>
        <p:nvSpPr>
          <p:cNvPr id="21" name="TextBox 20"/>
          <p:cNvSpPr txBox="1"/>
          <p:nvPr/>
        </p:nvSpPr>
        <p:spPr>
          <a:xfrm>
            <a:off x="5334000" y="3980135"/>
            <a:ext cx="1600200" cy="461665"/>
          </a:xfrm>
          <a:prstGeom prst="rect">
            <a:avLst/>
          </a:prstGeom>
          <a:noFill/>
        </p:spPr>
        <p:txBody>
          <a:bodyPr wrap="square" rtlCol="0">
            <a:spAutoFit/>
          </a:bodyPr>
          <a:lstStyle/>
          <a:p>
            <a:r>
              <a:rPr lang="en-US" sz="2400" dirty="0" smtClean="0">
                <a:solidFill>
                  <a:srgbClr val="0070C0"/>
                </a:solidFill>
              </a:rPr>
              <a:t>27.06.2008</a:t>
            </a:r>
            <a:endParaRPr lang="en-US" sz="2400" dirty="0">
              <a:solidFill>
                <a:srgbClr val="0070C0"/>
              </a:solidFill>
            </a:endParaRPr>
          </a:p>
        </p:txBody>
      </p:sp>
      <p:sp>
        <p:nvSpPr>
          <p:cNvPr id="22" name="TextBox 21"/>
          <p:cNvSpPr txBox="1"/>
          <p:nvPr/>
        </p:nvSpPr>
        <p:spPr>
          <a:xfrm>
            <a:off x="1828800" y="3581400"/>
            <a:ext cx="4191000" cy="2123658"/>
          </a:xfrm>
          <a:prstGeom prst="rect">
            <a:avLst/>
          </a:prstGeom>
          <a:noFill/>
        </p:spPr>
        <p:txBody>
          <a:bodyPr wrap="square" rtlCol="0">
            <a:spAutoFit/>
          </a:bodyPr>
          <a:lstStyle/>
          <a:p>
            <a:r>
              <a:rPr lang="en-US" sz="4400" dirty="0" smtClean="0">
                <a:solidFill>
                  <a:srgbClr val="0070C0"/>
                </a:solidFill>
              </a:rPr>
              <a:t>not in row 1</a:t>
            </a:r>
          </a:p>
          <a:p>
            <a:r>
              <a:rPr lang="en-US" sz="4400" dirty="0" smtClean="0">
                <a:solidFill>
                  <a:srgbClr val="0070C0"/>
                </a:solidFill>
              </a:rPr>
              <a:t>not in column 1</a:t>
            </a:r>
          </a:p>
          <a:p>
            <a:r>
              <a:rPr lang="en-US" sz="4400" dirty="0" smtClean="0">
                <a:solidFill>
                  <a:srgbClr val="0070C0"/>
                </a:solidFill>
              </a:rPr>
              <a:t>not empty</a:t>
            </a:r>
            <a:endParaRPr lang="en-US" sz="4400" dirty="0">
              <a:solidFill>
                <a:srgbClr val="0070C0"/>
              </a:solidFill>
            </a:endParaRPr>
          </a:p>
        </p:txBody>
      </p:sp>
    </p:spTree>
    <p:extLst>
      <p:ext uri="{BB962C8B-B14F-4D97-AF65-F5344CB8AC3E}">
        <p14:creationId xmlns:p14="http://schemas.microsoft.com/office/powerpoint/2010/main" xmlns="" val="1529239550"/>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nodeType="clickEffect">
                                  <p:stCondLst>
                                    <p:cond delay="0"/>
                                  </p:stCondLst>
                                  <p:childTnLst>
                                    <p:set>
                                      <p:cBhvr rctx="PPT">
                                        <p:cTn id="6" dur="indefinite"/>
                                        <p:tgtEl>
                                          <p:spTgt spid="6"/>
                                        </p:tgtEl>
                                        <p:attrNameLst>
                                          <p:attrName>style.opacity</p:attrName>
                                        </p:attrNameLst>
                                      </p:cBhvr>
                                      <p:to>
                                        <p:strVal val="0.25"/>
                                      </p:to>
                                    </p:set>
                                    <p:animEffect filter="image" prLst="opacity: 0.25">
                                      <p:cBhvr rctx="IE">
                                        <p:cTn id="7" dur="indefinite"/>
                                        <p:tgtEl>
                                          <p:spTgt spid="6"/>
                                        </p:tgtEl>
                                      </p:cBhvr>
                                    </p:animEffect>
                                  </p:childTnLst>
                                </p:cTn>
                              </p:par>
                            </p:childTnLst>
                          </p:cTn>
                        </p:par>
                        <p:par>
                          <p:cTn id="8" fill="hold">
                            <p:stCondLst>
                              <p:cond delay="0"/>
                            </p:stCondLst>
                            <p:childTnLst>
                              <p:par>
                                <p:cTn id="9" presetID="10" presetClass="entr" presetSubtype="0" fill="hold" nodeType="afterEffect">
                                  <p:stCondLst>
                                    <p:cond delay="0"/>
                                  </p:stCondLst>
                                  <p:childTnLst>
                                    <p:set>
                                      <p:cBhvr>
                                        <p:cTn id="10" dur="1" fill="hold">
                                          <p:stCondLst>
                                            <p:cond delay="0"/>
                                          </p:stCondLst>
                                        </p:cTn>
                                        <p:tgtEl>
                                          <p:spTgt spid="27"/>
                                        </p:tgtEl>
                                        <p:attrNameLst>
                                          <p:attrName>style.visibility</p:attrName>
                                        </p:attrNameLst>
                                      </p:cBhvr>
                                      <p:to>
                                        <p:strVal val="visible"/>
                                      </p:to>
                                    </p:set>
                                    <p:animEffect transition="in" filter="fade">
                                      <p:cBhvr>
                                        <p:cTn id="11" dur="500"/>
                                        <p:tgtEl>
                                          <p:spTgt spid="27"/>
                                        </p:tgtEl>
                                      </p:cBhvr>
                                    </p:animEffect>
                                  </p:childTnLst>
                                </p:cTn>
                              </p:par>
                            </p:childTnLst>
                          </p:cTn>
                        </p:par>
                        <p:par>
                          <p:cTn id="12" fill="hold">
                            <p:stCondLst>
                              <p:cond delay="500"/>
                            </p:stCondLst>
                            <p:childTnLst>
                              <p:par>
                                <p:cTn id="13" presetID="10" presetClass="entr" presetSubtype="0" fill="hold" nodeType="after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500"/>
                                        <p:tgtEl>
                                          <p:spTgt spid="9"/>
                                        </p:tgtEl>
                                      </p:cBhvr>
                                    </p:animEffect>
                                  </p:childTnLst>
                                </p:cTn>
                              </p:par>
                            </p:childTnLst>
                          </p:cTn>
                        </p:par>
                        <p:par>
                          <p:cTn id="16" fill="hold">
                            <p:stCondLst>
                              <p:cond delay="1000"/>
                            </p:stCondLst>
                            <p:childTnLst>
                              <p:par>
                                <p:cTn id="17" presetID="10" presetClass="entr" presetSubtype="0" fill="hold" nodeType="afterEffect">
                                  <p:stCondLst>
                                    <p:cond delay="0"/>
                                  </p:stCondLst>
                                  <p:childTnLst>
                                    <p:set>
                                      <p:cBhvr>
                                        <p:cTn id="18" dur="1" fill="hold">
                                          <p:stCondLst>
                                            <p:cond delay="0"/>
                                          </p:stCondLst>
                                        </p:cTn>
                                        <p:tgtEl>
                                          <p:spTgt spid="19"/>
                                        </p:tgtEl>
                                        <p:attrNameLst>
                                          <p:attrName>style.visibility</p:attrName>
                                        </p:attrNameLst>
                                      </p:cBhvr>
                                      <p:to>
                                        <p:strVal val="visible"/>
                                      </p:to>
                                    </p:set>
                                    <p:animEffect transition="in" filter="fade">
                                      <p:cBhvr>
                                        <p:cTn id="19" dur="500"/>
                                        <p:tgtEl>
                                          <p:spTgt spid="19"/>
                                        </p:tgtEl>
                                      </p:cBhvr>
                                    </p:animEffect>
                                  </p:childTnLst>
                                </p:cTn>
                              </p:par>
                            </p:childTnLst>
                          </p:cTn>
                        </p:par>
                        <p:par>
                          <p:cTn id="20" fill="hold">
                            <p:stCondLst>
                              <p:cond delay="1500"/>
                            </p:stCondLst>
                            <p:childTnLst>
                              <p:par>
                                <p:cTn id="21" presetID="10" presetClass="entr" presetSubtype="0" fill="hold" nodeType="afterEffect">
                                  <p:stCondLst>
                                    <p:cond delay="0"/>
                                  </p:stCondLst>
                                  <p:childTnLst>
                                    <p:set>
                                      <p:cBhvr>
                                        <p:cTn id="22" dur="1" fill="hold">
                                          <p:stCondLst>
                                            <p:cond delay="0"/>
                                          </p:stCondLst>
                                        </p:cTn>
                                        <p:tgtEl>
                                          <p:spTgt spid="23"/>
                                        </p:tgtEl>
                                        <p:attrNameLst>
                                          <p:attrName>style.visibility</p:attrName>
                                        </p:attrNameLst>
                                      </p:cBhvr>
                                      <p:to>
                                        <p:strVal val="visible"/>
                                      </p:to>
                                    </p:set>
                                    <p:animEffect transition="in" filter="fade">
                                      <p:cBhvr>
                                        <p:cTn id="23" dur="500"/>
                                        <p:tgtEl>
                                          <p:spTgt spid="23"/>
                                        </p:tgtEl>
                                      </p:cBhvr>
                                    </p:animEffect>
                                  </p:childTnLst>
                                </p:cTn>
                              </p:par>
                            </p:childTnLst>
                          </p:cTn>
                        </p:par>
                        <p:par>
                          <p:cTn id="24" fill="hold">
                            <p:stCondLst>
                              <p:cond delay="2000"/>
                            </p:stCondLst>
                            <p:childTnLst>
                              <p:par>
                                <p:cTn id="25" presetID="10" presetClass="entr" presetSubtype="0" fill="hold" nodeType="afterEffect">
                                  <p:stCondLst>
                                    <p:cond delay="0"/>
                                  </p:stCondLst>
                                  <p:childTnLst>
                                    <p:set>
                                      <p:cBhvr>
                                        <p:cTn id="26" dur="1" fill="hold">
                                          <p:stCondLst>
                                            <p:cond delay="0"/>
                                          </p:stCondLst>
                                        </p:cTn>
                                        <p:tgtEl>
                                          <p:spTgt spid="25"/>
                                        </p:tgtEl>
                                        <p:attrNameLst>
                                          <p:attrName>style.visibility</p:attrName>
                                        </p:attrNameLst>
                                      </p:cBhvr>
                                      <p:to>
                                        <p:strVal val="visible"/>
                                      </p:to>
                                    </p:set>
                                    <p:animEffect transition="in" filter="fade">
                                      <p:cBhvr>
                                        <p:cTn id="27" dur="500"/>
                                        <p:tgtEl>
                                          <p:spTgt spid="25"/>
                                        </p:tgtEl>
                                      </p:cBhvr>
                                    </p:animEffect>
                                  </p:childTnLst>
                                </p:cTn>
                              </p:par>
                            </p:childTnLst>
                          </p:cTn>
                        </p:par>
                        <p:par>
                          <p:cTn id="28" fill="hold">
                            <p:stCondLst>
                              <p:cond delay="2500"/>
                            </p:stCondLst>
                            <p:childTnLst>
                              <p:par>
                                <p:cTn id="29" presetID="10" presetClass="entr" presetSubtype="0" fill="hold" nodeType="afterEffect">
                                  <p:stCondLst>
                                    <p:cond delay="0"/>
                                  </p:stCondLst>
                                  <p:childTnLst>
                                    <p:set>
                                      <p:cBhvr>
                                        <p:cTn id="30" dur="1" fill="hold">
                                          <p:stCondLst>
                                            <p:cond delay="0"/>
                                          </p:stCondLst>
                                        </p:cTn>
                                        <p:tgtEl>
                                          <p:spTgt spid="15"/>
                                        </p:tgtEl>
                                        <p:attrNameLst>
                                          <p:attrName>style.visibility</p:attrName>
                                        </p:attrNameLst>
                                      </p:cBhvr>
                                      <p:to>
                                        <p:strVal val="visible"/>
                                      </p:to>
                                    </p:set>
                                    <p:animEffect transition="in" filter="fade">
                                      <p:cBhvr>
                                        <p:cTn id="31" dur="500"/>
                                        <p:tgtEl>
                                          <p:spTgt spid="15"/>
                                        </p:tgtEl>
                                      </p:cBhvr>
                                    </p:animEffect>
                                  </p:childTnLst>
                                </p:cTn>
                              </p:par>
                            </p:childTnLst>
                          </p:cTn>
                        </p:par>
                        <p:par>
                          <p:cTn id="32" fill="hold">
                            <p:stCondLst>
                              <p:cond delay="3000"/>
                            </p:stCondLst>
                            <p:childTnLst>
                              <p:par>
                                <p:cTn id="33" presetID="10" presetClass="entr" presetSubtype="0" fill="hold" nodeType="afterEffect">
                                  <p:stCondLst>
                                    <p:cond delay="0"/>
                                  </p:stCondLst>
                                  <p:childTnLst>
                                    <p:set>
                                      <p:cBhvr>
                                        <p:cTn id="34" dur="1" fill="hold">
                                          <p:stCondLst>
                                            <p:cond delay="0"/>
                                          </p:stCondLst>
                                        </p:cTn>
                                        <p:tgtEl>
                                          <p:spTgt spid="29"/>
                                        </p:tgtEl>
                                        <p:attrNameLst>
                                          <p:attrName>style.visibility</p:attrName>
                                        </p:attrNameLst>
                                      </p:cBhvr>
                                      <p:to>
                                        <p:strVal val="visible"/>
                                      </p:to>
                                    </p:set>
                                    <p:animEffect transition="in" filter="fade">
                                      <p:cBhvr>
                                        <p:cTn id="35" dur="500"/>
                                        <p:tgtEl>
                                          <p:spTgt spid="29"/>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22"/>
                                        </p:tgtEl>
                                        <p:attrNameLst>
                                          <p:attrName>style.visibility</p:attrName>
                                        </p:attrNameLst>
                                      </p:cBhvr>
                                      <p:to>
                                        <p:strVal val="visible"/>
                                      </p:to>
                                    </p:set>
                                    <p:animEffect transition="in" filter="fade">
                                      <p:cBhvr>
                                        <p:cTn id="40"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1143000"/>
          </a:xfrm>
        </p:spPr>
        <p:txBody>
          <a:bodyPr>
            <a:normAutofit/>
          </a:bodyPr>
          <a:lstStyle/>
          <a:p>
            <a:r>
              <a:rPr lang="en-US" dirty="0" smtClean="0">
                <a:solidFill>
                  <a:srgbClr val="0070C0"/>
                </a:solidFill>
              </a:rPr>
              <a:t>Filter Program</a:t>
            </a:r>
            <a:r>
              <a:rPr lang="en-US" dirty="0" smtClean="0"/>
              <a:t>: </a:t>
            </a:r>
            <a:r>
              <a:rPr lang="en-US" dirty="0" err="1" smtClean="0"/>
              <a:t>Quals</a:t>
            </a:r>
            <a:r>
              <a:rPr lang="en-US" dirty="0" smtClean="0"/>
              <a:t> Column 3</a:t>
            </a:r>
            <a:endParaRPr lang="en-US" dirty="0"/>
          </a:p>
        </p:txBody>
      </p:sp>
      <p:sp>
        <p:nvSpPr>
          <p:cNvPr id="8" name="TextBox 7"/>
          <p:cNvSpPr txBox="1"/>
          <p:nvPr/>
        </p:nvSpPr>
        <p:spPr>
          <a:xfrm>
            <a:off x="609600" y="1524000"/>
            <a:ext cx="7924800" cy="4524315"/>
          </a:xfrm>
          <a:prstGeom prst="rect">
            <a:avLst/>
          </a:prstGeom>
          <a:noFill/>
        </p:spPr>
        <p:txBody>
          <a:bodyPr wrap="square" rtlCol="0">
            <a:spAutoFit/>
          </a:bodyPr>
          <a:lstStyle/>
          <a:p>
            <a:r>
              <a:rPr lang="en-US" sz="3200" dirty="0"/>
              <a:t>w</a:t>
            </a:r>
            <a:r>
              <a:rPr lang="en-US" sz="3200" dirty="0" smtClean="0"/>
              <a:t>hile (</a:t>
            </a:r>
            <a:r>
              <a:rPr lang="en-US" sz="3200" dirty="0" err="1" smtClean="0"/>
              <a:t>in_cell</a:t>
            </a:r>
            <a:r>
              <a:rPr lang="en-US" sz="3200" dirty="0" smtClean="0"/>
              <a:t> = </a:t>
            </a:r>
            <a:r>
              <a:rPr lang="en-US" sz="3200" dirty="0" err="1" smtClean="0"/>
              <a:t>get_next_row_major_cell</a:t>
            </a:r>
            <a:r>
              <a:rPr lang="en-US" sz="3200" dirty="0" smtClean="0"/>
              <a:t>()) {</a:t>
            </a:r>
          </a:p>
          <a:p>
            <a:r>
              <a:rPr lang="en-US" sz="3200" dirty="0" smtClean="0"/>
              <a:t>	</a:t>
            </a:r>
          </a:p>
          <a:p>
            <a:r>
              <a:rPr lang="en-US" sz="3200" dirty="0"/>
              <a:t>	</a:t>
            </a:r>
            <a:r>
              <a:rPr lang="en-US" sz="3200" dirty="0" smtClean="0"/>
              <a:t>if </a:t>
            </a:r>
            <a:r>
              <a:rPr lang="en-US" sz="3200" dirty="0" smtClean="0"/>
              <a:t>(</a:t>
            </a:r>
            <a:r>
              <a:rPr lang="en-US" sz="3200" dirty="0" smtClean="0">
                <a:solidFill>
                  <a:srgbClr val="0070C0"/>
                </a:solidFill>
              </a:rPr>
              <a:t>row(</a:t>
            </a:r>
            <a:r>
              <a:rPr lang="en-US" sz="3200" dirty="0" err="1" smtClean="0">
                <a:solidFill>
                  <a:srgbClr val="0070C0"/>
                </a:solidFill>
              </a:rPr>
              <a:t>in_cell</a:t>
            </a:r>
            <a:r>
              <a:rPr lang="en-US" sz="3200" dirty="0" smtClean="0">
                <a:solidFill>
                  <a:srgbClr val="0070C0"/>
                </a:solidFill>
              </a:rPr>
              <a:t>) </a:t>
            </a:r>
            <a:r>
              <a:rPr lang="en-US" sz="3200" dirty="0" smtClean="0">
                <a:solidFill>
                  <a:srgbClr val="0070C0"/>
                </a:solidFill>
              </a:rPr>
              <a:t>!= 1</a:t>
            </a:r>
          </a:p>
          <a:p>
            <a:r>
              <a:rPr lang="en-US" sz="3200" dirty="0" smtClean="0">
                <a:solidFill>
                  <a:srgbClr val="0070C0"/>
                </a:solidFill>
              </a:rPr>
              <a:t>	    &amp;&amp; </a:t>
            </a:r>
            <a:r>
              <a:rPr lang="en-US" sz="3200" dirty="0" err="1" smtClean="0">
                <a:solidFill>
                  <a:srgbClr val="0070C0"/>
                </a:solidFill>
              </a:rPr>
              <a:t>col</a:t>
            </a:r>
            <a:r>
              <a:rPr lang="en-US" sz="3200" dirty="0" smtClean="0">
                <a:solidFill>
                  <a:srgbClr val="0070C0"/>
                </a:solidFill>
              </a:rPr>
              <a:t>(</a:t>
            </a:r>
            <a:r>
              <a:rPr lang="en-US" sz="3200" dirty="0" err="1" smtClean="0">
                <a:solidFill>
                  <a:srgbClr val="0070C0"/>
                </a:solidFill>
              </a:rPr>
              <a:t>in_cell</a:t>
            </a:r>
            <a:r>
              <a:rPr lang="en-US" sz="3200" dirty="0" smtClean="0">
                <a:solidFill>
                  <a:srgbClr val="0070C0"/>
                </a:solidFill>
              </a:rPr>
              <a:t>) </a:t>
            </a:r>
            <a:r>
              <a:rPr lang="en-US" sz="3200" dirty="0" smtClean="0">
                <a:solidFill>
                  <a:srgbClr val="0070C0"/>
                </a:solidFill>
              </a:rPr>
              <a:t>!= 1</a:t>
            </a:r>
          </a:p>
          <a:p>
            <a:r>
              <a:rPr lang="en-US" sz="3200" dirty="0">
                <a:solidFill>
                  <a:srgbClr val="0070C0"/>
                </a:solidFill>
              </a:rPr>
              <a:t>	 </a:t>
            </a:r>
            <a:r>
              <a:rPr lang="en-US" sz="3200" dirty="0" smtClean="0">
                <a:solidFill>
                  <a:srgbClr val="0070C0"/>
                </a:solidFill>
              </a:rPr>
              <a:t>   &amp;&amp; </a:t>
            </a:r>
            <a:r>
              <a:rPr lang="en-US" sz="3200" dirty="0" smtClean="0">
                <a:solidFill>
                  <a:srgbClr val="0070C0"/>
                </a:solidFill>
              </a:rPr>
              <a:t>text(</a:t>
            </a:r>
            <a:r>
              <a:rPr lang="en-US" sz="3200" dirty="0" err="1" smtClean="0">
                <a:solidFill>
                  <a:srgbClr val="0070C0"/>
                </a:solidFill>
              </a:rPr>
              <a:t>in_cell</a:t>
            </a:r>
            <a:r>
              <a:rPr lang="en-US" sz="3200" dirty="0" smtClean="0">
                <a:solidFill>
                  <a:srgbClr val="0070C0"/>
                </a:solidFill>
              </a:rPr>
              <a:t>) </a:t>
            </a:r>
            <a:r>
              <a:rPr lang="en-US" sz="3200" dirty="0" smtClean="0">
                <a:solidFill>
                  <a:srgbClr val="0070C0"/>
                </a:solidFill>
              </a:rPr>
              <a:t>!= “”</a:t>
            </a:r>
            <a:r>
              <a:rPr lang="en-US" sz="3200" dirty="0" smtClean="0"/>
              <a:t>)</a:t>
            </a:r>
            <a:r>
              <a:rPr lang="en-US" sz="3200" dirty="0" smtClean="0">
                <a:solidFill>
                  <a:srgbClr val="0070C0"/>
                </a:solidFill>
              </a:rPr>
              <a:t> </a:t>
            </a:r>
            <a:r>
              <a:rPr lang="en-US" sz="3200" dirty="0" smtClean="0"/>
              <a:t>{</a:t>
            </a:r>
          </a:p>
          <a:p>
            <a:r>
              <a:rPr lang="en-US" sz="3200" dirty="0" smtClean="0"/>
              <a:t>		</a:t>
            </a:r>
          </a:p>
          <a:p>
            <a:r>
              <a:rPr lang="en-US" sz="3200" dirty="0"/>
              <a:t>	</a:t>
            </a:r>
            <a:r>
              <a:rPr lang="en-US" sz="3200" dirty="0"/>
              <a:t> </a:t>
            </a:r>
            <a:r>
              <a:rPr lang="en-US" sz="3200" dirty="0" smtClean="0"/>
              <a:t>   </a:t>
            </a:r>
            <a:r>
              <a:rPr lang="en-US" sz="3200" dirty="0" err="1" smtClean="0"/>
              <a:t>map_next_row</a:t>
            </a:r>
            <a:r>
              <a:rPr lang="en-US" sz="3200" dirty="0" smtClean="0"/>
              <a:t>(</a:t>
            </a:r>
            <a:r>
              <a:rPr lang="en-US" sz="3200" dirty="0" err="1" smtClean="0"/>
              <a:t>in_cell</a:t>
            </a:r>
            <a:r>
              <a:rPr lang="en-US" sz="3200" dirty="0" smtClean="0"/>
              <a:t>, </a:t>
            </a:r>
            <a:r>
              <a:rPr lang="en-US" sz="3200" dirty="0" smtClean="0">
                <a:solidFill>
                  <a:srgbClr val="0070C0"/>
                </a:solidFill>
              </a:rPr>
              <a:t>                    </a:t>
            </a:r>
            <a:r>
              <a:rPr lang="en-US" sz="3200" dirty="0" smtClean="0"/>
              <a:t>);</a:t>
            </a:r>
            <a:endParaRPr lang="en-US" sz="3200" dirty="0" smtClean="0"/>
          </a:p>
          <a:p>
            <a:r>
              <a:rPr lang="en-US" sz="3200" dirty="0" smtClean="0"/>
              <a:t>	}</a:t>
            </a:r>
          </a:p>
          <a:p>
            <a:r>
              <a:rPr lang="en-US" sz="3200" dirty="0" smtClean="0"/>
              <a:t>}</a:t>
            </a:r>
          </a:p>
        </p:txBody>
      </p:sp>
      <p:sp>
        <p:nvSpPr>
          <p:cNvPr id="3" name="Slide Number Placeholder 2"/>
          <p:cNvSpPr>
            <a:spLocks noGrp="1"/>
          </p:cNvSpPr>
          <p:nvPr>
            <p:ph type="sldNum" sz="quarter" idx="12"/>
          </p:nvPr>
        </p:nvSpPr>
        <p:spPr/>
        <p:txBody>
          <a:bodyPr/>
          <a:lstStyle/>
          <a:p>
            <a:fld id="{118F0818-A913-479F-9301-4377ACB546F4}" type="slidenum">
              <a:rPr lang="en-US" smtClean="0"/>
              <a:pPr/>
              <a:t>13</a:t>
            </a:fld>
            <a:endParaRPr lang="en-US"/>
          </a:p>
        </p:txBody>
      </p:sp>
      <p:sp>
        <p:nvSpPr>
          <p:cNvPr id="5" name="TextBox 4"/>
          <p:cNvSpPr txBox="1"/>
          <p:nvPr/>
        </p:nvSpPr>
        <p:spPr>
          <a:xfrm>
            <a:off x="1524000" y="3048000"/>
            <a:ext cx="3352800" cy="584775"/>
          </a:xfrm>
          <a:prstGeom prst="rect">
            <a:avLst/>
          </a:prstGeom>
          <a:noFill/>
        </p:spPr>
        <p:txBody>
          <a:bodyPr wrap="square" rtlCol="0">
            <a:spAutoFit/>
          </a:bodyPr>
          <a:lstStyle/>
          <a:p>
            <a:r>
              <a:rPr lang="en-US" sz="3200" dirty="0" smtClean="0"/>
              <a:t>if (</a:t>
            </a:r>
            <a:r>
              <a:rPr lang="en-US" sz="3200" dirty="0" smtClean="0">
                <a:solidFill>
                  <a:srgbClr val="0070C0"/>
                </a:solidFill>
              </a:rPr>
              <a:t>guard(</a:t>
            </a:r>
            <a:r>
              <a:rPr lang="en-US" sz="3200" dirty="0" err="1" smtClean="0">
                <a:solidFill>
                  <a:srgbClr val="0070C0"/>
                </a:solidFill>
              </a:rPr>
              <a:t>in_cell</a:t>
            </a:r>
            <a:r>
              <a:rPr lang="en-US" sz="3200" dirty="0" smtClean="0">
                <a:solidFill>
                  <a:srgbClr val="0070C0"/>
                </a:solidFill>
              </a:rPr>
              <a:t>)</a:t>
            </a:r>
            <a:r>
              <a:rPr lang="en-US" sz="3200" dirty="0" smtClean="0"/>
              <a:t>) {</a:t>
            </a:r>
            <a:endParaRPr lang="en-US" sz="3200" dirty="0">
              <a:solidFill>
                <a:srgbClr val="0070C0"/>
              </a:solidFill>
            </a:endParaRPr>
          </a:p>
        </p:txBody>
      </p:sp>
      <p:sp>
        <p:nvSpPr>
          <p:cNvPr id="6" name="TextBox 5"/>
          <p:cNvSpPr txBox="1"/>
          <p:nvPr/>
        </p:nvSpPr>
        <p:spPr>
          <a:xfrm>
            <a:off x="5684520" y="4450080"/>
            <a:ext cx="2133600" cy="584775"/>
          </a:xfrm>
          <a:prstGeom prst="rect">
            <a:avLst/>
          </a:prstGeom>
          <a:noFill/>
        </p:spPr>
        <p:txBody>
          <a:bodyPr wrap="square" rtlCol="0">
            <a:spAutoFit/>
          </a:bodyPr>
          <a:lstStyle/>
          <a:p>
            <a:r>
              <a:rPr lang="en-US" sz="3200" dirty="0" err="1" smtClean="0">
                <a:solidFill>
                  <a:srgbClr val="0070C0"/>
                </a:solidFill>
              </a:rPr>
              <a:t>OutColumn</a:t>
            </a:r>
            <a:endParaRPr lang="en-US" sz="3200" dirty="0">
              <a:solidFill>
                <a:srgbClr val="0070C0"/>
              </a:solidFill>
            </a:endParaRPr>
          </a:p>
        </p:txBody>
      </p:sp>
      <p:sp>
        <p:nvSpPr>
          <p:cNvPr id="7" name="Title 1"/>
          <p:cNvSpPr txBox="1">
            <a:spLocks/>
          </p:cNvSpPr>
          <p:nvPr/>
        </p:nvSpPr>
        <p:spPr>
          <a:xfrm>
            <a:off x="457200" y="304800"/>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rgbClr val="0070C0"/>
                </a:solidFill>
                <a:effectLst/>
                <a:uLnTx/>
                <a:uFillTx/>
                <a:latin typeface="+mj-lt"/>
                <a:ea typeface="+mj-ea"/>
                <a:cs typeface="+mj-cs"/>
              </a:rPr>
              <a:t>Filter Programs</a:t>
            </a:r>
            <a:r>
              <a:rPr kumimoji="0" lang="en-US" sz="4400" b="0" i="0" u="none" strike="noStrike" kern="1200" cap="none" spc="0" normalizeH="0" baseline="0" noProof="0" dirty="0" smtClean="0">
                <a:ln>
                  <a:noFill/>
                </a:ln>
                <a:solidFill>
                  <a:schemeClr val="tx1"/>
                </a:solidFill>
                <a:effectLst/>
                <a:uLnTx/>
                <a:uFillTx/>
                <a:latin typeface="+mj-lt"/>
                <a:ea typeface="+mj-ea"/>
                <a:cs typeface="+mj-cs"/>
              </a:rPr>
              <a:t>: General Form</a:t>
            </a:r>
            <a:endParaRPr kumimoji="0" lang="en-US"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9" name="TextBox 8"/>
          <p:cNvSpPr txBox="1"/>
          <p:nvPr/>
        </p:nvSpPr>
        <p:spPr>
          <a:xfrm>
            <a:off x="6172200" y="4419600"/>
            <a:ext cx="990600" cy="584775"/>
          </a:xfrm>
          <a:prstGeom prst="rect">
            <a:avLst/>
          </a:prstGeom>
          <a:noFill/>
        </p:spPr>
        <p:txBody>
          <a:bodyPr wrap="square" rtlCol="0">
            <a:spAutoFit/>
          </a:bodyPr>
          <a:lstStyle/>
          <a:p>
            <a:r>
              <a:rPr lang="en-US" sz="3200" dirty="0" smtClean="0">
                <a:solidFill>
                  <a:srgbClr val="0070C0"/>
                </a:solidFill>
              </a:rPr>
              <a:t>Col3</a:t>
            </a:r>
            <a:endParaRPr lang="en-US" sz="3200" dirty="0">
              <a:solidFill>
                <a:srgbClr val="0070C0"/>
              </a:solidFill>
            </a:endParaRPr>
          </a:p>
        </p:txBody>
      </p:sp>
    </p:spTree>
    <p:extLst>
      <p:ext uri="{BB962C8B-B14F-4D97-AF65-F5344CB8AC3E}">
        <p14:creationId xmlns:p14="http://schemas.microsoft.com/office/powerpoint/2010/main" xmlns="" val="3690418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xEl>
                                              <p:pRg st="2" end="2"/>
                                            </p:txEl>
                                          </p:spTgt>
                                        </p:tgtEl>
                                        <p:attrNameLst>
                                          <p:attrName>style.visibility</p:attrName>
                                        </p:attrNameLst>
                                      </p:cBhvr>
                                      <p:to>
                                        <p:strVal val="visible"/>
                                      </p:to>
                                    </p:set>
                                    <p:animEffect transition="in" filter="fade">
                                      <p:cBhvr>
                                        <p:cTn id="12" dur="500"/>
                                        <p:tgtEl>
                                          <p:spTgt spid="8">
                                            <p:txEl>
                                              <p:pRg st="2" end="2"/>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8">
                                            <p:txEl>
                                              <p:pRg st="3" end="3"/>
                                            </p:txEl>
                                          </p:spTgt>
                                        </p:tgtEl>
                                        <p:attrNameLst>
                                          <p:attrName>style.visibility</p:attrName>
                                        </p:attrNameLst>
                                      </p:cBhvr>
                                      <p:to>
                                        <p:strVal val="visible"/>
                                      </p:to>
                                    </p:set>
                                    <p:animEffect transition="in" filter="fade">
                                      <p:cBhvr>
                                        <p:cTn id="15" dur="500"/>
                                        <p:tgtEl>
                                          <p:spTgt spid="8">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8">
                                            <p:txEl>
                                              <p:pRg st="4" end="4"/>
                                            </p:txEl>
                                          </p:spTgt>
                                        </p:tgtEl>
                                        <p:attrNameLst>
                                          <p:attrName>style.visibility</p:attrName>
                                        </p:attrNameLst>
                                      </p:cBhvr>
                                      <p:to>
                                        <p:strVal val="visible"/>
                                      </p:to>
                                    </p:set>
                                    <p:animEffect transition="in" filter="fade">
                                      <p:cBhvr>
                                        <p:cTn id="18" dur="500"/>
                                        <p:tgtEl>
                                          <p:spTgt spid="8">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8">
                                            <p:txEl>
                                              <p:pRg st="6" end="6"/>
                                            </p:txEl>
                                          </p:spTgt>
                                        </p:tgtEl>
                                        <p:attrNameLst>
                                          <p:attrName>style.visibility</p:attrName>
                                        </p:attrNameLst>
                                      </p:cBhvr>
                                      <p:to>
                                        <p:strVal val="visible"/>
                                      </p:to>
                                    </p:set>
                                    <p:animEffect transition="in" filter="fade">
                                      <p:cBhvr>
                                        <p:cTn id="23" dur="500"/>
                                        <p:tgtEl>
                                          <p:spTgt spid="8">
                                            <p:txEl>
                                              <p:pRg st="6" end="6"/>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fade">
                                      <p:cBhvr>
                                        <p:cTn id="26" dur="500"/>
                                        <p:tgtEl>
                                          <p:spTgt spid="9"/>
                                        </p:tgtEl>
                                      </p:cBhvr>
                                    </p:animEffect>
                                  </p:childTnLst>
                                </p:cTn>
                              </p:par>
                              <p:par>
                                <p:cTn id="27" presetID="10" presetClass="entr" presetSubtype="0" fill="hold" nodeType="withEffect">
                                  <p:stCondLst>
                                    <p:cond delay="0"/>
                                  </p:stCondLst>
                                  <p:childTnLst>
                                    <p:set>
                                      <p:cBhvr>
                                        <p:cTn id="28" dur="1" fill="hold">
                                          <p:stCondLst>
                                            <p:cond delay="0"/>
                                          </p:stCondLst>
                                        </p:cTn>
                                        <p:tgtEl>
                                          <p:spTgt spid="8">
                                            <p:txEl>
                                              <p:pRg st="7" end="7"/>
                                            </p:txEl>
                                          </p:spTgt>
                                        </p:tgtEl>
                                        <p:attrNameLst>
                                          <p:attrName>style.visibility</p:attrName>
                                        </p:attrNameLst>
                                      </p:cBhvr>
                                      <p:to>
                                        <p:strVal val="visible"/>
                                      </p:to>
                                    </p:set>
                                    <p:animEffect transition="in" filter="fade">
                                      <p:cBhvr>
                                        <p:cTn id="29" dur="500"/>
                                        <p:tgtEl>
                                          <p:spTgt spid="8">
                                            <p:txEl>
                                              <p:pRg st="7" end="7"/>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8">
                                            <p:txEl>
                                              <p:pRg st="8" end="8"/>
                                            </p:txEl>
                                          </p:spTgt>
                                        </p:tgtEl>
                                        <p:attrNameLst>
                                          <p:attrName>style.visibility</p:attrName>
                                        </p:attrNameLst>
                                      </p:cBhvr>
                                      <p:to>
                                        <p:strVal val="visible"/>
                                      </p:to>
                                    </p:set>
                                    <p:animEffect transition="in" filter="fade">
                                      <p:cBhvr>
                                        <p:cTn id="32" dur="500"/>
                                        <p:tgtEl>
                                          <p:spTgt spid="8">
                                            <p:txEl>
                                              <p:pRg st="8" end="8"/>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xit" presetSubtype="0" fill="hold" grpId="0" nodeType="clickEffect">
                                  <p:stCondLst>
                                    <p:cond delay="0"/>
                                  </p:stCondLst>
                                  <p:childTnLst>
                                    <p:animEffect transition="out" filter="fade">
                                      <p:cBhvr>
                                        <p:cTn id="36" dur="500"/>
                                        <p:tgtEl>
                                          <p:spTgt spid="2"/>
                                        </p:tgtEl>
                                      </p:cBhvr>
                                    </p:animEffect>
                                    <p:set>
                                      <p:cBhvr>
                                        <p:cTn id="37" dur="1" fill="hold">
                                          <p:stCondLst>
                                            <p:cond delay="499"/>
                                          </p:stCondLst>
                                        </p:cTn>
                                        <p:tgtEl>
                                          <p:spTgt spid="2"/>
                                        </p:tgtEl>
                                        <p:attrNameLst>
                                          <p:attrName>style.visibility</p:attrName>
                                        </p:attrNameLst>
                                      </p:cBhvr>
                                      <p:to>
                                        <p:strVal val="hidden"/>
                                      </p:to>
                                    </p:set>
                                  </p:childTnLst>
                                </p:cTn>
                              </p:par>
                              <p:par>
                                <p:cTn id="38" presetID="10" presetClass="entr" presetSubtype="0" fill="hold" grpId="0" nodeType="withEffect">
                                  <p:stCondLst>
                                    <p:cond delay="0"/>
                                  </p:stCondLst>
                                  <p:childTnLst>
                                    <p:set>
                                      <p:cBhvr>
                                        <p:cTn id="39" dur="1" fill="hold">
                                          <p:stCondLst>
                                            <p:cond delay="0"/>
                                          </p:stCondLst>
                                        </p:cTn>
                                        <p:tgtEl>
                                          <p:spTgt spid="7"/>
                                        </p:tgtEl>
                                        <p:attrNameLst>
                                          <p:attrName>style.visibility</p:attrName>
                                        </p:attrNameLst>
                                      </p:cBhvr>
                                      <p:to>
                                        <p:strVal val="visible"/>
                                      </p:to>
                                    </p:set>
                                    <p:animEffect transition="in" filter="fade">
                                      <p:cBhvr>
                                        <p:cTn id="40" dur="500"/>
                                        <p:tgtEl>
                                          <p:spTgt spid="7"/>
                                        </p:tgtEl>
                                      </p:cBhvr>
                                    </p:animEffect>
                                  </p:childTnLst>
                                </p:cTn>
                              </p:par>
                              <p:par>
                                <p:cTn id="41" presetID="10" presetClass="exit" presetSubtype="0" fill="hold" nodeType="withEffect">
                                  <p:stCondLst>
                                    <p:cond delay="0"/>
                                  </p:stCondLst>
                                  <p:childTnLst>
                                    <p:animEffect transition="out" filter="fade">
                                      <p:cBhvr>
                                        <p:cTn id="42" dur="500"/>
                                        <p:tgtEl>
                                          <p:spTgt spid="8">
                                            <p:txEl>
                                              <p:pRg st="2" end="2"/>
                                            </p:txEl>
                                          </p:spTgt>
                                        </p:tgtEl>
                                      </p:cBhvr>
                                    </p:animEffect>
                                    <p:set>
                                      <p:cBhvr>
                                        <p:cTn id="43" dur="1" fill="hold">
                                          <p:stCondLst>
                                            <p:cond delay="499"/>
                                          </p:stCondLst>
                                        </p:cTn>
                                        <p:tgtEl>
                                          <p:spTgt spid="8">
                                            <p:txEl>
                                              <p:pRg st="2" end="2"/>
                                            </p:txEl>
                                          </p:spTgt>
                                        </p:tgtEl>
                                        <p:attrNameLst>
                                          <p:attrName>style.visibility</p:attrName>
                                        </p:attrNameLst>
                                      </p:cBhvr>
                                      <p:to>
                                        <p:strVal val="hidden"/>
                                      </p:to>
                                    </p:set>
                                  </p:childTnLst>
                                </p:cTn>
                              </p:par>
                              <p:par>
                                <p:cTn id="44" presetID="10" presetClass="exit" presetSubtype="0" fill="hold" nodeType="withEffect">
                                  <p:stCondLst>
                                    <p:cond delay="0"/>
                                  </p:stCondLst>
                                  <p:childTnLst>
                                    <p:animEffect transition="out" filter="fade">
                                      <p:cBhvr>
                                        <p:cTn id="45" dur="500"/>
                                        <p:tgtEl>
                                          <p:spTgt spid="8">
                                            <p:txEl>
                                              <p:pRg st="3" end="3"/>
                                            </p:txEl>
                                          </p:spTgt>
                                        </p:tgtEl>
                                      </p:cBhvr>
                                    </p:animEffect>
                                    <p:set>
                                      <p:cBhvr>
                                        <p:cTn id="46" dur="1" fill="hold">
                                          <p:stCondLst>
                                            <p:cond delay="499"/>
                                          </p:stCondLst>
                                        </p:cTn>
                                        <p:tgtEl>
                                          <p:spTgt spid="8">
                                            <p:txEl>
                                              <p:pRg st="3" end="3"/>
                                            </p:txEl>
                                          </p:spTgt>
                                        </p:tgtEl>
                                        <p:attrNameLst>
                                          <p:attrName>style.visibility</p:attrName>
                                        </p:attrNameLst>
                                      </p:cBhvr>
                                      <p:to>
                                        <p:strVal val="hidden"/>
                                      </p:to>
                                    </p:set>
                                  </p:childTnLst>
                                </p:cTn>
                              </p:par>
                              <p:par>
                                <p:cTn id="47" presetID="10" presetClass="exit" presetSubtype="0" fill="hold" nodeType="withEffect">
                                  <p:stCondLst>
                                    <p:cond delay="0"/>
                                  </p:stCondLst>
                                  <p:childTnLst>
                                    <p:animEffect transition="out" filter="fade">
                                      <p:cBhvr>
                                        <p:cTn id="48" dur="500"/>
                                        <p:tgtEl>
                                          <p:spTgt spid="8">
                                            <p:txEl>
                                              <p:pRg st="4" end="4"/>
                                            </p:txEl>
                                          </p:spTgt>
                                        </p:tgtEl>
                                      </p:cBhvr>
                                    </p:animEffect>
                                    <p:set>
                                      <p:cBhvr>
                                        <p:cTn id="49" dur="1" fill="hold">
                                          <p:stCondLst>
                                            <p:cond delay="499"/>
                                          </p:stCondLst>
                                        </p:cTn>
                                        <p:tgtEl>
                                          <p:spTgt spid="8">
                                            <p:txEl>
                                              <p:pRg st="4" end="4"/>
                                            </p:txEl>
                                          </p:spTgt>
                                        </p:tgtEl>
                                        <p:attrNameLst>
                                          <p:attrName>style.visibility</p:attrName>
                                        </p:attrNameLst>
                                      </p:cBhvr>
                                      <p:to>
                                        <p:strVal val="hidden"/>
                                      </p:to>
                                    </p:set>
                                  </p:childTnLst>
                                </p:cTn>
                              </p:par>
                              <p:par>
                                <p:cTn id="50" presetID="10" presetClass="entr" presetSubtype="0" fill="hold" grpId="0" nodeType="withEffect">
                                  <p:stCondLst>
                                    <p:cond delay="0"/>
                                  </p:stCondLst>
                                  <p:childTnLst>
                                    <p:set>
                                      <p:cBhvr>
                                        <p:cTn id="51" dur="1" fill="hold">
                                          <p:stCondLst>
                                            <p:cond delay="0"/>
                                          </p:stCondLst>
                                        </p:cTn>
                                        <p:tgtEl>
                                          <p:spTgt spid="5"/>
                                        </p:tgtEl>
                                        <p:attrNameLst>
                                          <p:attrName>style.visibility</p:attrName>
                                        </p:attrNameLst>
                                      </p:cBhvr>
                                      <p:to>
                                        <p:strVal val="visible"/>
                                      </p:to>
                                    </p:set>
                                    <p:animEffect transition="in" filter="fade">
                                      <p:cBhvr>
                                        <p:cTn id="52" dur="500"/>
                                        <p:tgtEl>
                                          <p:spTgt spid="5"/>
                                        </p:tgtEl>
                                      </p:cBhvr>
                                    </p:animEffect>
                                  </p:childTnLst>
                                </p:cTn>
                              </p:par>
                              <p:par>
                                <p:cTn id="53" presetID="10" presetClass="exit" presetSubtype="0" fill="hold" grpId="1" nodeType="withEffect">
                                  <p:stCondLst>
                                    <p:cond delay="0"/>
                                  </p:stCondLst>
                                  <p:childTnLst>
                                    <p:animEffect transition="out" filter="fade">
                                      <p:cBhvr>
                                        <p:cTn id="54" dur="500"/>
                                        <p:tgtEl>
                                          <p:spTgt spid="9"/>
                                        </p:tgtEl>
                                      </p:cBhvr>
                                    </p:animEffect>
                                    <p:set>
                                      <p:cBhvr>
                                        <p:cTn id="55" dur="1" fill="hold">
                                          <p:stCondLst>
                                            <p:cond delay="499"/>
                                          </p:stCondLst>
                                        </p:cTn>
                                        <p:tgtEl>
                                          <p:spTgt spid="9"/>
                                        </p:tgtEl>
                                        <p:attrNameLst>
                                          <p:attrName>style.visibility</p:attrName>
                                        </p:attrNameLst>
                                      </p:cBhvr>
                                      <p:to>
                                        <p:strVal val="hidden"/>
                                      </p:to>
                                    </p:set>
                                  </p:childTnLst>
                                </p:cTn>
                              </p:par>
                              <p:par>
                                <p:cTn id="56" presetID="10" presetClass="entr" presetSubtype="0" fill="hold" grpId="0" nodeType="withEffect">
                                  <p:stCondLst>
                                    <p:cond delay="0"/>
                                  </p:stCondLst>
                                  <p:childTnLst>
                                    <p:set>
                                      <p:cBhvr>
                                        <p:cTn id="57" dur="1" fill="hold">
                                          <p:stCondLst>
                                            <p:cond delay="0"/>
                                          </p:stCondLst>
                                        </p:cTn>
                                        <p:tgtEl>
                                          <p:spTgt spid="6"/>
                                        </p:tgtEl>
                                        <p:attrNameLst>
                                          <p:attrName>style.visibility</p:attrName>
                                        </p:attrNameLst>
                                      </p:cBhvr>
                                      <p:to>
                                        <p:strVal val="visible"/>
                                      </p:to>
                                    </p:set>
                                    <p:animEffect transition="in" filter="fade">
                                      <p:cBhvr>
                                        <p:cTn id="5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P spid="7" grpId="0"/>
      <p:bldP spid="9" grpId="0"/>
      <p:bldP spid="9" grpId="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B050"/>
                </a:solidFill>
              </a:rPr>
              <a:t>Transformation </a:t>
            </a:r>
            <a:r>
              <a:rPr lang="en-US" dirty="0" smtClean="0"/>
              <a:t>Step 2: </a:t>
            </a:r>
            <a:r>
              <a:rPr lang="en-US" dirty="0" smtClean="0">
                <a:solidFill>
                  <a:srgbClr val="FF0000"/>
                </a:solidFill>
              </a:rPr>
              <a:t>Association</a:t>
            </a:r>
            <a:endParaRPr lang="en-US" dirty="0">
              <a:solidFill>
                <a:srgbClr val="FF0000"/>
              </a:solidFill>
            </a:endParaRPr>
          </a:p>
        </p:txBody>
      </p:sp>
      <p:sp>
        <p:nvSpPr>
          <p:cNvPr id="3" name="Content Placeholder 2"/>
          <p:cNvSpPr>
            <a:spLocks noGrp="1"/>
          </p:cNvSpPr>
          <p:nvPr>
            <p:ph idx="1"/>
          </p:nvPr>
        </p:nvSpPr>
        <p:spPr>
          <a:xfrm>
            <a:off x="457200" y="2057400"/>
            <a:ext cx="8229600" cy="2590800"/>
          </a:xfrm>
        </p:spPr>
        <p:txBody>
          <a:bodyPr>
            <a:normAutofit/>
          </a:bodyPr>
          <a:lstStyle/>
          <a:p>
            <a:pPr marL="514350" indent="-514350">
              <a:buAutoNum type="arabicPeriod"/>
            </a:pPr>
            <a:r>
              <a:rPr lang="en-US" dirty="0" smtClean="0">
                <a:solidFill>
                  <a:srgbClr val="0070C0"/>
                </a:solidFill>
              </a:rPr>
              <a:t>Filter</a:t>
            </a:r>
            <a:r>
              <a:rPr lang="en-US" dirty="0" smtClean="0"/>
              <a:t> cells from input table to output column</a:t>
            </a:r>
          </a:p>
          <a:p>
            <a:pPr marL="514350" indent="-514350">
              <a:buAutoNum type="arabicPeriod"/>
            </a:pPr>
            <a:endParaRPr lang="en-US" dirty="0"/>
          </a:p>
          <a:p>
            <a:pPr marL="514350" indent="-514350">
              <a:buAutoNum type="arabicPeriod"/>
            </a:pPr>
            <a:r>
              <a:rPr lang="en-US" dirty="0" smtClean="0"/>
              <a:t>Map spatially </a:t>
            </a:r>
            <a:r>
              <a:rPr lang="en-US" dirty="0" smtClean="0">
                <a:solidFill>
                  <a:srgbClr val="FF0000"/>
                </a:solidFill>
              </a:rPr>
              <a:t>associated</a:t>
            </a:r>
            <a:r>
              <a:rPr lang="en-US" dirty="0" smtClean="0"/>
              <a:t> output cells </a:t>
            </a:r>
            <a:r>
              <a:rPr lang="en-US" smtClean="0"/>
              <a:t>from spatially </a:t>
            </a:r>
            <a:r>
              <a:rPr lang="en-US" dirty="0" smtClean="0">
                <a:solidFill>
                  <a:srgbClr val="FF0000"/>
                </a:solidFill>
              </a:rPr>
              <a:t>associated</a:t>
            </a:r>
            <a:r>
              <a:rPr lang="en-US" dirty="0" smtClean="0"/>
              <a:t> input cells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914400"/>
          </a:xfrm>
        </p:spPr>
        <p:txBody>
          <a:bodyPr>
            <a:noAutofit/>
          </a:bodyPr>
          <a:lstStyle/>
          <a:p>
            <a:r>
              <a:rPr lang="en-US" dirty="0" smtClean="0">
                <a:solidFill>
                  <a:srgbClr val="FF0000"/>
                </a:solidFill>
              </a:rPr>
              <a:t>Associative </a:t>
            </a:r>
            <a:r>
              <a:rPr lang="en-US" dirty="0" smtClean="0">
                <a:solidFill>
                  <a:srgbClr val="FF0000"/>
                </a:solidFill>
              </a:rPr>
              <a:t>Program</a:t>
            </a:r>
            <a:r>
              <a:rPr lang="en-US" dirty="0" smtClean="0"/>
              <a:t> for Col 1</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xmlns="" val="801588764"/>
              </p:ext>
            </p:extLst>
          </p:nvPr>
        </p:nvGraphicFramePr>
        <p:xfrm>
          <a:off x="533400" y="1161398"/>
          <a:ext cx="8248300" cy="1643662"/>
        </p:xfrm>
        <a:graphic>
          <a:graphicData uri="http://schemas.openxmlformats.org/drawingml/2006/table">
            <a:tbl>
              <a:tblPr>
                <a:tableStyleId>{69C7853C-536D-4A76-A0AE-DD22124D55A5}</a:tableStyleId>
              </a:tblPr>
              <a:tblGrid>
                <a:gridCol w="1600200"/>
                <a:gridCol w="2209800"/>
                <a:gridCol w="2209800"/>
                <a:gridCol w="2228500"/>
              </a:tblGrid>
              <a:tr h="411930">
                <a:tc>
                  <a:txBody>
                    <a:bodyPr/>
                    <a:lstStyle/>
                    <a:p>
                      <a:pPr algn="l" fontAlgn="b"/>
                      <a:endParaRPr lang="en-US" sz="2400" b="0" i="0" u="none" strike="noStrike" dirty="0">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err="1">
                          <a:solidFill>
                            <a:schemeClr val="tx1"/>
                          </a:solidFill>
                        </a:rPr>
                        <a:t>Qual</a:t>
                      </a:r>
                      <a:r>
                        <a:rPr lang="en-US" sz="2400" u="none" strike="noStrike" dirty="0">
                          <a:solidFill>
                            <a:schemeClr val="tx1"/>
                          </a:solidFill>
                        </a:rPr>
                        <a:t> 1</a:t>
                      </a:r>
                      <a:endParaRPr lang="en-US" sz="24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err="1">
                          <a:solidFill>
                            <a:schemeClr val="tx1"/>
                          </a:solidFill>
                        </a:rPr>
                        <a:t>Qual</a:t>
                      </a:r>
                      <a:r>
                        <a:rPr lang="en-US" sz="2400" u="none" strike="noStrike" dirty="0">
                          <a:solidFill>
                            <a:schemeClr val="tx1"/>
                          </a:solidFill>
                        </a:rPr>
                        <a:t> 2</a:t>
                      </a:r>
                      <a:endParaRPr lang="en-US" sz="24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err="1">
                          <a:solidFill>
                            <a:schemeClr val="tx1"/>
                          </a:solidFill>
                        </a:rPr>
                        <a:t>Qual</a:t>
                      </a:r>
                      <a:r>
                        <a:rPr lang="en-US" sz="2400" u="none" strike="noStrike" dirty="0">
                          <a:solidFill>
                            <a:schemeClr val="tx1"/>
                          </a:solidFill>
                        </a:rPr>
                        <a:t> 3</a:t>
                      </a:r>
                      <a:endParaRPr lang="en-US" sz="24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07872">
                <a:tc>
                  <a:txBody>
                    <a:bodyPr/>
                    <a:lstStyle/>
                    <a:p>
                      <a:pPr algn="l" fontAlgn="b"/>
                      <a:r>
                        <a:rPr lang="en-US" sz="2400" u="none" strike="noStrike" dirty="0">
                          <a:solidFill>
                            <a:srgbClr val="FF0000"/>
                          </a:solidFill>
                        </a:rPr>
                        <a:t>Andrew</a:t>
                      </a:r>
                      <a:endParaRPr lang="en-US" sz="2400" b="0" i="0" u="none" strike="noStrike" dirty="0">
                        <a:solidFill>
                          <a:srgbClr val="FF000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a:solidFill>
                            <a:srgbClr val="0070C0"/>
                          </a:solidFill>
                        </a:rPr>
                        <a:t>01.02.2003</a:t>
                      </a:r>
                      <a:endParaRPr lang="en-US" sz="2400" b="0" i="0" u="none" strike="noStrike" dirty="0">
                        <a:solidFill>
                          <a:srgbClr val="0070C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a:solidFill>
                            <a:srgbClr val="0070C0"/>
                          </a:solidFill>
                        </a:rPr>
                        <a:t>27.06.2008</a:t>
                      </a:r>
                      <a:endParaRPr lang="en-US" sz="2400" b="0" i="0" u="none" strike="noStrike" dirty="0">
                        <a:solidFill>
                          <a:srgbClr val="0070C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a:solidFill>
                            <a:srgbClr val="0070C0"/>
                          </a:solidFill>
                        </a:rPr>
                        <a:t>06.04.2007</a:t>
                      </a:r>
                      <a:endParaRPr lang="en-US" sz="2400" b="0" i="0" u="none" strike="noStrike" dirty="0">
                        <a:solidFill>
                          <a:srgbClr val="0070C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11930">
                <a:tc>
                  <a:txBody>
                    <a:bodyPr/>
                    <a:lstStyle/>
                    <a:p>
                      <a:pPr algn="l" fontAlgn="b"/>
                      <a:r>
                        <a:rPr lang="en-US" sz="2400" u="none" strike="noStrike" dirty="0">
                          <a:solidFill>
                            <a:srgbClr val="FF0000"/>
                          </a:solidFill>
                        </a:rPr>
                        <a:t>Ben</a:t>
                      </a:r>
                      <a:endParaRPr lang="en-US" sz="2400" b="0" i="0" u="none" strike="noStrike" dirty="0">
                        <a:solidFill>
                          <a:srgbClr val="FF000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a:solidFill>
                            <a:srgbClr val="0070C0"/>
                          </a:solidFill>
                        </a:rPr>
                        <a:t>31.08.2001</a:t>
                      </a:r>
                      <a:endParaRPr lang="en-US" sz="2400" b="0" i="0" u="none" strike="noStrike" dirty="0">
                        <a:solidFill>
                          <a:srgbClr val="0070C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2400" b="0" i="0" u="none" strike="noStrike" dirty="0">
                        <a:solidFill>
                          <a:srgbClr val="0070C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a:solidFill>
                            <a:srgbClr val="0070C0"/>
                          </a:solidFill>
                        </a:rPr>
                        <a:t>05.07.2004</a:t>
                      </a:r>
                      <a:endParaRPr lang="en-US" sz="2400" b="0" i="0" u="none" strike="noStrike" dirty="0">
                        <a:solidFill>
                          <a:srgbClr val="0070C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11930">
                <a:tc>
                  <a:txBody>
                    <a:bodyPr/>
                    <a:lstStyle/>
                    <a:p>
                      <a:pPr algn="l" fontAlgn="b"/>
                      <a:r>
                        <a:rPr lang="en-US" sz="2400" u="none" strike="noStrike" dirty="0">
                          <a:solidFill>
                            <a:srgbClr val="FF0000"/>
                          </a:solidFill>
                        </a:rPr>
                        <a:t>Carl</a:t>
                      </a:r>
                      <a:endParaRPr lang="en-US" sz="2400" b="0" i="0" u="none" strike="noStrike" dirty="0">
                        <a:solidFill>
                          <a:srgbClr val="FF000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2400" b="0" i="0" u="none" strike="noStrike" dirty="0">
                        <a:solidFill>
                          <a:srgbClr val="0070C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a:solidFill>
                            <a:srgbClr val="0070C0"/>
                          </a:solidFill>
                        </a:rPr>
                        <a:t>18.04.2003</a:t>
                      </a:r>
                      <a:endParaRPr lang="en-US" sz="2400" b="0" i="0" u="none" strike="noStrike" dirty="0">
                        <a:solidFill>
                          <a:srgbClr val="0070C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a:solidFill>
                            <a:srgbClr val="0070C0"/>
                          </a:solidFill>
                        </a:rPr>
                        <a:t>09.12.2009</a:t>
                      </a:r>
                      <a:endParaRPr lang="en-US" sz="2400" b="0" i="0" u="none" strike="noStrike" dirty="0">
                        <a:solidFill>
                          <a:srgbClr val="0070C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xmlns="" val="3259321794"/>
              </p:ext>
            </p:extLst>
          </p:nvPr>
        </p:nvGraphicFramePr>
        <p:xfrm>
          <a:off x="533400" y="3665324"/>
          <a:ext cx="8382000" cy="2613660"/>
        </p:xfrm>
        <a:graphic>
          <a:graphicData uri="http://schemas.openxmlformats.org/drawingml/2006/table">
            <a:tbl>
              <a:tblPr>
                <a:tableStyleId>{69C7853C-536D-4A76-A0AE-DD22124D55A5}</a:tableStyleId>
              </a:tblPr>
              <a:tblGrid>
                <a:gridCol w="2362200"/>
                <a:gridCol w="2362200"/>
                <a:gridCol w="3657600"/>
              </a:tblGrid>
              <a:tr h="357012">
                <a:tc>
                  <a:txBody>
                    <a:bodyPr/>
                    <a:lstStyle/>
                    <a:p>
                      <a:pPr algn="l" fontAlgn="b"/>
                      <a:r>
                        <a:rPr lang="en-US" sz="2400" u="none" strike="noStrike" dirty="0">
                          <a:solidFill>
                            <a:srgbClr val="FF0000"/>
                          </a:solidFill>
                        </a:rPr>
                        <a:t>Andrew</a:t>
                      </a:r>
                      <a:endParaRPr lang="en-US" sz="2400" b="0" i="0" u="none" strike="noStrike" dirty="0">
                        <a:solidFill>
                          <a:srgbClr val="FF000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err="1" smtClean="0">
                          <a:solidFill>
                            <a:schemeClr val="tx1"/>
                          </a:solidFill>
                          <a:latin typeface="+mn-lt"/>
                        </a:rPr>
                        <a:t>Qual</a:t>
                      </a:r>
                      <a:r>
                        <a:rPr lang="en-US" sz="2400" u="none" strike="noStrike" dirty="0" smtClean="0">
                          <a:solidFill>
                            <a:schemeClr val="tx1"/>
                          </a:solidFill>
                          <a:latin typeface="+mn-lt"/>
                        </a:rPr>
                        <a:t> 1</a:t>
                      </a:r>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400" u="none" strike="noStrike" dirty="0" smtClean="0">
                          <a:solidFill>
                            <a:srgbClr val="0070C0"/>
                          </a:solidFill>
                          <a:latin typeface="+mn-lt"/>
                        </a:rPr>
                        <a:t>01.02.2003</a:t>
                      </a:r>
                      <a:endParaRPr lang="en-US" sz="2400" b="0" i="0" u="none" strike="noStrike" dirty="0" smtClean="0">
                        <a:solidFill>
                          <a:srgbClr val="0070C0"/>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57012">
                <a:tc>
                  <a:txBody>
                    <a:bodyPr/>
                    <a:lstStyle/>
                    <a:p>
                      <a:pPr algn="l" fontAlgn="b"/>
                      <a:r>
                        <a:rPr lang="en-US" sz="2400" b="0" i="0" u="none" strike="noStrike" dirty="0" smtClean="0">
                          <a:solidFill>
                            <a:srgbClr val="FF0000"/>
                          </a:solidFill>
                          <a:latin typeface="+mn-lt"/>
                        </a:rPr>
                        <a:t>Andrew</a:t>
                      </a:r>
                      <a:endParaRPr lang="en-US" sz="2400" b="0" i="0" u="none" strike="noStrike" dirty="0">
                        <a:solidFill>
                          <a:srgbClr val="FF000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b="0" i="0" u="none" strike="noStrike" dirty="0" err="1" smtClean="0">
                          <a:solidFill>
                            <a:schemeClr val="tx1"/>
                          </a:solidFill>
                          <a:latin typeface="+mn-lt"/>
                        </a:rPr>
                        <a:t>Qual</a:t>
                      </a:r>
                      <a:r>
                        <a:rPr lang="en-US" sz="2400" b="0" i="0" u="none" strike="noStrike" baseline="0" dirty="0" smtClean="0">
                          <a:solidFill>
                            <a:schemeClr val="tx1"/>
                          </a:solidFill>
                          <a:latin typeface="+mn-lt"/>
                        </a:rPr>
                        <a:t> 2</a:t>
                      </a:r>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400" u="none" strike="noStrike" dirty="0" smtClean="0">
                          <a:solidFill>
                            <a:srgbClr val="0070C0"/>
                          </a:solidFill>
                          <a:latin typeface="+mn-lt"/>
                        </a:rPr>
                        <a:t>27.06.2008</a:t>
                      </a:r>
                      <a:endParaRPr lang="en-US" sz="2400" b="0" i="0" u="none" strike="noStrike" dirty="0" smtClean="0">
                        <a:solidFill>
                          <a:srgbClr val="0070C0"/>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57012">
                <a:tc>
                  <a:txBody>
                    <a:bodyPr/>
                    <a:lstStyle/>
                    <a:p>
                      <a:pPr algn="l" fontAlgn="b"/>
                      <a:r>
                        <a:rPr lang="en-US" sz="2400" b="0" i="0" u="none" strike="noStrike" dirty="0" smtClean="0">
                          <a:solidFill>
                            <a:srgbClr val="FF0000"/>
                          </a:solidFill>
                          <a:latin typeface="+mn-lt"/>
                        </a:rPr>
                        <a:t>Andrew</a:t>
                      </a:r>
                      <a:endParaRPr lang="en-US" sz="2400" b="0" i="0" u="none" strike="noStrike" dirty="0">
                        <a:solidFill>
                          <a:srgbClr val="FF000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b="0" i="0" u="none" strike="noStrike" dirty="0" err="1" smtClean="0">
                          <a:solidFill>
                            <a:schemeClr val="tx1"/>
                          </a:solidFill>
                          <a:latin typeface="+mn-lt"/>
                        </a:rPr>
                        <a:t>Qual</a:t>
                      </a:r>
                      <a:r>
                        <a:rPr lang="en-US" sz="2400" b="0" i="0" u="none" strike="noStrike" baseline="0" dirty="0" smtClean="0">
                          <a:solidFill>
                            <a:schemeClr val="tx1"/>
                          </a:solidFill>
                          <a:latin typeface="+mn-lt"/>
                        </a:rPr>
                        <a:t> 3</a:t>
                      </a:r>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smtClean="0">
                          <a:solidFill>
                            <a:srgbClr val="0070C0"/>
                          </a:solidFill>
                          <a:latin typeface="+mn-lt"/>
                        </a:rPr>
                        <a:t>06.04.2007</a:t>
                      </a:r>
                      <a:endParaRPr lang="en-US" sz="2400" b="0" i="0" u="none" strike="noStrike" dirty="0">
                        <a:solidFill>
                          <a:srgbClr val="0070C0"/>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57012">
                <a:tc>
                  <a:txBody>
                    <a:bodyPr/>
                    <a:lstStyle/>
                    <a:p>
                      <a:pPr algn="l" fontAlgn="b"/>
                      <a:r>
                        <a:rPr lang="en-US" sz="2400" b="0" i="0" u="none" strike="noStrike" dirty="0" smtClean="0">
                          <a:solidFill>
                            <a:srgbClr val="FF0000"/>
                          </a:solidFill>
                          <a:latin typeface="+mj-lt"/>
                        </a:rPr>
                        <a:t>Ben</a:t>
                      </a:r>
                      <a:endParaRPr lang="en-US" sz="2400" b="0" i="0" u="none" strike="noStrike" dirty="0">
                        <a:solidFill>
                          <a:srgbClr val="FF0000"/>
                        </a:solidFill>
                        <a:latin typeface="+mj-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b="0" i="0" u="none" strike="noStrike" dirty="0" err="1" smtClean="0">
                          <a:solidFill>
                            <a:schemeClr val="tx1"/>
                          </a:solidFill>
                          <a:latin typeface="+mn-lt"/>
                        </a:rPr>
                        <a:t>Qual</a:t>
                      </a:r>
                      <a:r>
                        <a:rPr lang="en-US" sz="2400" b="0" i="0" u="none" strike="noStrike" baseline="0" dirty="0" smtClean="0">
                          <a:solidFill>
                            <a:schemeClr val="tx1"/>
                          </a:solidFill>
                          <a:latin typeface="+mn-lt"/>
                        </a:rPr>
                        <a:t> 1</a:t>
                      </a:r>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400" u="none" strike="noStrike" dirty="0" smtClean="0">
                          <a:solidFill>
                            <a:srgbClr val="0070C0"/>
                          </a:solidFill>
                          <a:latin typeface="+mn-lt"/>
                        </a:rPr>
                        <a:t>31.08.2001</a:t>
                      </a:r>
                      <a:endParaRPr lang="en-US" sz="2400" b="0" i="0" u="none" strike="noStrike" dirty="0" smtClean="0">
                        <a:solidFill>
                          <a:srgbClr val="0070C0"/>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57012">
                <a:tc>
                  <a:txBody>
                    <a:bodyPr/>
                    <a:lstStyle/>
                    <a:p>
                      <a:pPr algn="l" fontAlgn="b"/>
                      <a:r>
                        <a:rPr lang="en-US" sz="2400" b="0" i="0" u="none" strike="noStrike" dirty="0" smtClean="0">
                          <a:solidFill>
                            <a:srgbClr val="FF0000"/>
                          </a:solidFill>
                          <a:latin typeface="+mj-lt"/>
                        </a:rPr>
                        <a:t>Ben</a:t>
                      </a:r>
                      <a:endParaRPr lang="en-US" sz="2400" b="0" i="0" u="none" strike="noStrike" dirty="0">
                        <a:solidFill>
                          <a:srgbClr val="FF0000"/>
                        </a:solidFill>
                        <a:latin typeface="+mj-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b="0" i="0" u="none" strike="noStrike" dirty="0" err="1" smtClean="0">
                          <a:solidFill>
                            <a:schemeClr val="tx1"/>
                          </a:solidFill>
                          <a:latin typeface="+mn-lt"/>
                        </a:rPr>
                        <a:t>Qual</a:t>
                      </a:r>
                      <a:r>
                        <a:rPr lang="en-US" sz="2400" b="0" i="0" u="none" strike="noStrike" dirty="0" smtClean="0">
                          <a:solidFill>
                            <a:schemeClr val="tx1"/>
                          </a:solidFill>
                          <a:latin typeface="+mn-lt"/>
                        </a:rPr>
                        <a:t> 3</a:t>
                      </a:r>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400" u="none" strike="noStrike" dirty="0" smtClean="0">
                          <a:solidFill>
                            <a:srgbClr val="0070C0"/>
                          </a:solidFill>
                          <a:latin typeface="+mn-lt"/>
                        </a:rPr>
                        <a:t>05.07.2004</a:t>
                      </a:r>
                      <a:endParaRPr lang="en-US" sz="2400" b="0" i="0" u="none" strike="noStrike" dirty="0" smtClean="0">
                        <a:solidFill>
                          <a:srgbClr val="0070C0"/>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57012">
                <a:tc>
                  <a:txBody>
                    <a:bodyPr/>
                    <a:lstStyle/>
                    <a:p>
                      <a:pPr algn="l" fontAlgn="b"/>
                      <a:r>
                        <a:rPr lang="en-US" sz="2400" b="0" i="0" u="none" strike="noStrike" dirty="0" smtClean="0">
                          <a:solidFill>
                            <a:srgbClr val="FF0000"/>
                          </a:solidFill>
                          <a:latin typeface="+mj-lt"/>
                        </a:rPr>
                        <a:t>Carl</a:t>
                      </a:r>
                      <a:endParaRPr lang="en-US" sz="2400" b="0" i="0" u="none" strike="noStrike" dirty="0">
                        <a:solidFill>
                          <a:srgbClr val="FF0000"/>
                        </a:solidFill>
                        <a:latin typeface="+mj-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b="0" i="0" u="none" strike="noStrike" dirty="0" err="1" smtClean="0">
                          <a:solidFill>
                            <a:schemeClr val="tx1"/>
                          </a:solidFill>
                          <a:latin typeface="+mn-lt"/>
                        </a:rPr>
                        <a:t>Qual</a:t>
                      </a:r>
                      <a:r>
                        <a:rPr lang="en-US" sz="2400" b="0" i="0" u="none" strike="noStrike" dirty="0" smtClean="0">
                          <a:solidFill>
                            <a:schemeClr val="tx1"/>
                          </a:solidFill>
                          <a:latin typeface="+mn-lt"/>
                        </a:rPr>
                        <a:t> 2</a:t>
                      </a:r>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400" u="none" strike="noStrike" dirty="0" smtClean="0">
                          <a:solidFill>
                            <a:srgbClr val="0070C0"/>
                          </a:solidFill>
                          <a:latin typeface="+mn-lt"/>
                        </a:rPr>
                        <a:t>18.04.2003</a:t>
                      </a:r>
                      <a:endParaRPr lang="en-US" sz="2400" b="0" i="0" u="none" strike="noStrike" dirty="0" smtClean="0">
                        <a:solidFill>
                          <a:srgbClr val="0070C0"/>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57012">
                <a:tc>
                  <a:txBody>
                    <a:bodyPr/>
                    <a:lstStyle/>
                    <a:p>
                      <a:pPr algn="l" fontAlgn="b"/>
                      <a:r>
                        <a:rPr lang="en-US" sz="2400" b="0" i="0" u="none" strike="noStrike" dirty="0" smtClean="0">
                          <a:solidFill>
                            <a:srgbClr val="FF0000"/>
                          </a:solidFill>
                          <a:latin typeface="+mj-lt"/>
                        </a:rPr>
                        <a:t>Carl</a:t>
                      </a:r>
                      <a:endParaRPr lang="en-US" sz="2400" b="0" i="0" u="none" strike="noStrike" dirty="0">
                        <a:solidFill>
                          <a:srgbClr val="FF0000"/>
                        </a:solidFill>
                        <a:latin typeface="+mj-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b="0" i="0" u="none" strike="noStrike" dirty="0" err="1" smtClean="0">
                          <a:solidFill>
                            <a:schemeClr val="tx1"/>
                          </a:solidFill>
                          <a:latin typeface="+mn-lt"/>
                        </a:rPr>
                        <a:t>Qual</a:t>
                      </a:r>
                      <a:r>
                        <a:rPr lang="en-US" sz="2400" b="0" i="0" u="none" strike="noStrike" dirty="0" smtClean="0">
                          <a:solidFill>
                            <a:schemeClr val="tx1"/>
                          </a:solidFill>
                          <a:latin typeface="+mn-lt"/>
                        </a:rPr>
                        <a:t> 3</a:t>
                      </a:r>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400" u="none" strike="noStrike" dirty="0" smtClean="0">
                          <a:solidFill>
                            <a:srgbClr val="0070C0"/>
                          </a:solidFill>
                          <a:latin typeface="+mn-lt"/>
                        </a:rPr>
                        <a:t>09.12.2009</a:t>
                      </a:r>
                      <a:endParaRPr lang="en-US" sz="2400" b="0" i="0" u="none" strike="noStrike" dirty="0" smtClean="0">
                        <a:solidFill>
                          <a:srgbClr val="0070C0"/>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cxnSp>
        <p:nvCxnSpPr>
          <p:cNvPr id="8" name="Straight Arrow Connector 7"/>
          <p:cNvCxnSpPr/>
          <p:nvPr/>
        </p:nvCxnSpPr>
        <p:spPr>
          <a:xfrm>
            <a:off x="6172200" y="2594610"/>
            <a:ext cx="1371600" cy="3185160"/>
          </a:xfrm>
          <a:prstGeom prst="straightConnector1">
            <a:avLst/>
          </a:prstGeom>
          <a:ln w="50800">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2286000" y="5867397"/>
            <a:ext cx="4876800" cy="11430"/>
          </a:xfrm>
          <a:prstGeom prst="straightConnector1">
            <a:avLst/>
          </a:prstGeom>
          <a:ln w="50800">
            <a:solidFill>
              <a:srgbClr val="FF0000"/>
            </a:solidFill>
            <a:prstDash val="sysDot"/>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H="1" flipV="1">
            <a:off x="5943600" y="2594610"/>
            <a:ext cx="1371600" cy="3185160"/>
          </a:xfrm>
          <a:prstGeom prst="straightConnector1">
            <a:avLst/>
          </a:prstGeom>
          <a:ln w="50800">
            <a:solidFill>
              <a:srgbClr val="FF0000"/>
            </a:solidFill>
            <a:prstDash val="sysDot"/>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H="1" flipV="1">
            <a:off x="1806417" y="2455722"/>
            <a:ext cx="4088130" cy="7620"/>
          </a:xfrm>
          <a:prstGeom prst="straightConnector1">
            <a:avLst/>
          </a:prstGeom>
          <a:ln w="50800">
            <a:solidFill>
              <a:srgbClr val="FF0000"/>
            </a:solidFill>
            <a:prstDash val="sysDot"/>
            <a:tailEnd type="arrow"/>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4020503" y="5942019"/>
            <a:ext cx="1131570" cy="584775"/>
          </a:xfrm>
          <a:prstGeom prst="rect">
            <a:avLst/>
          </a:prstGeom>
          <a:noFill/>
        </p:spPr>
        <p:txBody>
          <a:bodyPr wrap="square" rtlCol="0">
            <a:spAutoFit/>
          </a:bodyPr>
          <a:lstStyle/>
          <a:p>
            <a:r>
              <a:rPr lang="en-US" sz="3200" dirty="0" smtClean="0">
                <a:solidFill>
                  <a:srgbClr val="FF0000"/>
                </a:solidFill>
              </a:rPr>
              <a:t>Col. 3</a:t>
            </a:r>
            <a:endParaRPr lang="en-US" sz="3200" dirty="0">
              <a:solidFill>
                <a:srgbClr val="FF0000"/>
              </a:solidFill>
            </a:endParaRPr>
          </a:p>
        </p:txBody>
      </p:sp>
      <p:sp>
        <p:nvSpPr>
          <p:cNvPr id="11" name="TextBox 10"/>
          <p:cNvSpPr txBox="1"/>
          <p:nvPr/>
        </p:nvSpPr>
        <p:spPr>
          <a:xfrm>
            <a:off x="3589019" y="1884696"/>
            <a:ext cx="1135379" cy="584775"/>
          </a:xfrm>
          <a:prstGeom prst="rect">
            <a:avLst/>
          </a:prstGeom>
          <a:noFill/>
        </p:spPr>
        <p:txBody>
          <a:bodyPr wrap="square" rtlCol="0">
            <a:spAutoFit/>
          </a:bodyPr>
          <a:lstStyle/>
          <a:p>
            <a:r>
              <a:rPr lang="en-US" sz="3200" dirty="0" smtClean="0">
                <a:solidFill>
                  <a:srgbClr val="FF0000"/>
                </a:solidFill>
              </a:rPr>
              <a:t>Col. 1</a:t>
            </a:r>
            <a:endParaRPr lang="en-US" sz="3200" dirty="0">
              <a:solidFill>
                <a:srgbClr val="FF0000"/>
              </a:solidFill>
            </a:endParaRPr>
          </a:p>
        </p:txBody>
      </p:sp>
      <p:sp>
        <p:nvSpPr>
          <p:cNvPr id="12" name="TextBox 11"/>
          <p:cNvSpPr txBox="1"/>
          <p:nvPr/>
        </p:nvSpPr>
        <p:spPr>
          <a:xfrm>
            <a:off x="7162800" y="3834705"/>
            <a:ext cx="1524000" cy="1077218"/>
          </a:xfrm>
          <a:prstGeom prst="rect">
            <a:avLst/>
          </a:prstGeom>
          <a:noFill/>
        </p:spPr>
        <p:txBody>
          <a:bodyPr wrap="square" rtlCol="0">
            <a:spAutoFit/>
          </a:bodyPr>
          <a:lstStyle/>
          <a:p>
            <a:r>
              <a:rPr lang="en-US" sz="3200" dirty="0" smtClean="0">
                <a:solidFill>
                  <a:srgbClr val="FF0000"/>
                </a:solidFill>
              </a:rPr>
              <a:t>Lookup</a:t>
            </a:r>
            <a:r>
              <a:rPr lang="en-US" sz="3200" dirty="0">
                <a:solidFill>
                  <a:srgbClr val="FF0000"/>
                </a:solidFill>
              </a:rPr>
              <a:t> </a:t>
            </a:r>
            <a:r>
              <a:rPr lang="en-US" sz="3200" dirty="0" smtClean="0">
                <a:solidFill>
                  <a:srgbClr val="FF0000"/>
                </a:solidFill>
              </a:rPr>
              <a:t>input</a:t>
            </a:r>
            <a:endParaRPr lang="en-US" sz="3200" dirty="0">
              <a:solidFill>
                <a:srgbClr val="FF0000"/>
              </a:solidFill>
            </a:endParaRPr>
          </a:p>
        </p:txBody>
      </p:sp>
      <p:sp>
        <p:nvSpPr>
          <p:cNvPr id="13" name="TextBox 12"/>
          <p:cNvSpPr txBox="1"/>
          <p:nvPr/>
        </p:nvSpPr>
        <p:spPr>
          <a:xfrm>
            <a:off x="445770" y="2387142"/>
            <a:ext cx="762000" cy="461665"/>
          </a:xfrm>
          <a:prstGeom prst="rect">
            <a:avLst/>
          </a:prstGeom>
          <a:noFill/>
        </p:spPr>
        <p:txBody>
          <a:bodyPr wrap="square" rtlCol="0">
            <a:spAutoFit/>
          </a:bodyPr>
          <a:lstStyle/>
          <a:p>
            <a:pPr fontAlgn="b"/>
            <a:r>
              <a:rPr lang="en-US" sz="2400" dirty="0">
                <a:solidFill>
                  <a:srgbClr val="FF0000"/>
                </a:solidFill>
              </a:rPr>
              <a:t>Carl</a:t>
            </a:r>
          </a:p>
        </p:txBody>
      </p:sp>
      <p:sp>
        <p:nvSpPr>
          <p:cNvPr id="14" name="TextBox 13"/>
          <p:cNvSpPr txBox="1"/>
          <p:nvPr/>
        </p:nvSpPr>
        <p:spPr>
          <a:xfrm>
            <a:off x="4259580" y="2394762"/>
            <a:ext cx="1611630" cy="461665"/>
          </a:xfrm>
          <a:prstGeom prst="rect">
            <a:avLst/>
          </a:prstGeom>
          <a:noFill/>
        </p:spPr>
        <p:txBody>
          <a:bodyPr wrap="square" rtlCol="0">
            <a:spAutoFit/>
          </a:bodyPr>
          <a:lstStyle/>
          <a:p>
            <a:r>
              <a:rPr lang="en-US" sz="2400" dirty="0" smtClean="0">
                <a:solidFill>
                  <a:srgbClr val="0070C0"/>
                </a:solidFill>
              </a:rPr>
              <a:t>18.04.2003</a:t>
            </a:r>
            <a:endParaRPr lang="en-US" sz="2400" dirty="0">
              <a:solidFill>
                <a:srgbClr val="0070C0"/>
              </a:solidFill>
            </a:endParaRPr>
          </a:p>
        </p:txBody>
      </p:sp>
      <p:sp>
        <p:nvSpPr>
          <p:cNvPr id="15" name="TextBox 14"/>
          <p:cNvSpPr txBox="1"/>
          <p:nvPr/>
        </p:nvSpPr>
        <p:spPr>
          <a:xfrm>
            <a:off x="5171123" y="5495597"/>
            <a:ext cx="1611630" cy="461665"/>
          </a:xfrm>
          <a:prstGeom prst="rect">
            <a:avLst/>
          </a:prstGeom>
          <a:noFill/>
        </p:spPr>
        <p:txBody>
          <a:bodyPr wrap="square" rtlCol="0">
            <a:spAutoFit/>
          </a:bodyPr>
          <a:lstStyle/>
          <a:p>
            <a:r>
              <a:rPr lang="en-US" sz="2400" dirty="0" smtClean="0">
                <a:solidFill>
                  <a:srgbClr val="0070C0"/>
                </a:solidFill>
              </a:rPr>
              <a:t>18.04.2003</a:t>
            </a:r>
            <a:endParaRPr lang="en-US" sz="2400" dirty="0">
              <a:solidFill>
                <a:srgbClr val="0070C0"/>
              </a:solidFill>
            </a:endParaRPr>
          </a:p>
        </p:txBody>
      </p:sp>
      <p:sp>
        <p:nvSpPr>
          <p:cNvPr id="6" name="Slide Number Placeholder 5"/>
          <p:cNvSpPr>
            <a:spLocks noGrp="1"/>
          </p:cNvSpPr>
          <p:nvPr>
            <p:ph type="sldNum" sz="quarter" idx="12"/>
          </p:nvPr>
        </p:nvSpPr>
        <p:spPr/>
        <p:txBody>
          <a:bodyPr/>
          <a:lstStyle/>
          <a:p>
            <a:fld id="{118F0818-A913-479F-9301-4377ACB546F4}" type="slidenum">
              <a:rPr lang="en-US" smtClean="0"/>
              <a:pPr/>
              <a:t>15</a:t>
            </a:fld>
            <a:endParaRPr lang="en-US"/>
          </a:p>
        </p:txBody>
      </p:sp>
      <p:cxnSp>
        <p:nvCxnSpPr>
          <p:cNvPr id="17" name="Straight Arrow Connector 16"/>
          <p:cNvCxnSpPr/>
          <p:nvPr/>
        </p:nvCxnSpPr>
        <p:spPr>
          <a:xfrm rot="16200000" flipH="1">
            <a:off x="76200" y="3962400"/>
            <a:ext cx="3124200" cy="533400"/>
          </a:xfrm>
          <a:prstGeom prst="straightConnector1">
            <a:avLst/>
          </a:prstGeom>
          <a:ln w="50800">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457200" y="5486400"/>
            <a:ext cx="762000" cy="461665"/>
          </a:xfrm>
          <a:prstGeom prst="rect">
            <a:avLst/>
          </a:prstGeom>
          <a:noFill/>
        </p:spPr>
        <p:txBody>
          <a:bodyPr wrap="square" rtlCol="0">
            <a:spAutoFit/>
          </a:bodyPr>
          <a:lstStyle/>
          <a:p>
            <a:pPr fontAlgn="b"/>
            <a:r>
              <a:rPr lang="en-US" sz="2400" dirty="0">
                <a:solidFill>
                  <a:srgbClr val="FF0000"/>
                </a:solidFill>
              </a:rPr>
              <a:t>Carl</a:t>
            </a:r>
          </a:p>
        </p:txBody>
      </p:sp>
      <p:sp>
        <p:nvSpPr>
          <p:cNvPr id="21" name="Multiply 20"/>
          <p:cNvSpPr/>
          <p:nvPr/>
        </p:nvSpPr>
        <p:spPr>
          <a:xfrm>
            <a:off x="1219200" y="5410200"/>
            <a:ext cx="609600" cy="609600"/>
          </a:xfrm>
          <a:prstGeom prst="mathMultiply">
            <a:avLst/>
          </a:prstGeom>
          <a:solidFill>
            <a:schemeClr val="tx1"/>
          </a:solidFill>
          <a:ln w="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617365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nodeType="clickEffect">
                                  <p:stCondLst>
                                    <p:cond delay="0"/>
                                  </p:stCondLst>
                                  <p:childTnLst>
                                    <p:set>
                                      <p:cBhvr rctx="PPT">
                                        <p:cTn id="6" dur="indefinite"/>
                                        <p:tgtEl>
                                          <p:spTgt spid="5"/>
                                        </p:tgtEl>
                                        <p:attrNameLst>
                                          <p:attrName>style.opacity</p:attrName>
                                        </p:attrNameLst>
                                      </p:cBhvr>
                                      <p:to>
                                        <p:strVal val="0.25"/>
                                      </p:to>
                                    </p:set>
                                    <p:animEffect filter="image" prLst="opacity: 0.25">
                                      <p:cBhvr rctx="IE">
                                        <p:cTn id="7" dur="indefinite"/>
                                        <p:tgtEl>
                                          <p:spTgt spid="5"/>
                                        </p:tgtEl>
                                      </p:cBhvr>
                                    </p:animEffect>
                                  </p:childTnLst>
                                </p:cTn>
                              </p:par>
                              <p:par>
                                <p:cTn id="8" presetID="9" presetClass="emph" presetSubtype="0" nodeType="withEffect">
                                  <p:stCondLst>
                                    <p:cond delay="0"/>
                                  </p:stCondLst>
                                  <p:childTnLst>
                                    <p:set>
                                      <p:cBhvr rctx="PPT">
                                        <p:cTn id="9" dur="indefinite"/>
                                        <p:tgtEl>
                                          <p:spTgt spid="4"/>
                                        </p:tgtEl>
                                        <p:attrNameLst>
                                          <p:attrName>style.opacity</p:attrName>
                                        </p:attrNameLst>
                                      </p:cBhvr>
                                      <p:to>
                                        <p:strVal val="0.25"/>
                                      </p:to>
                                    </p:set>
                                    <p:animEffect filter="image" prLst="opacity: 0.25">
                                      <p:cBhvr rctx="IE">
                                        <p:cTn id="10" dur="indefinite"/>
                                        <p:tgtEl>
                                          <p:spTgt spid="4"/>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fade">
                                      <p:cBhvr>
                                        <p:cTn id="13" dur="500"/>
                                        <p:tgtEl>
                                          <p:spTgt spid="21"/>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fade">
                                      <p:cBhvr>
                                        <p:cTn id="18" dur="500"/>
                                        <p:tgtEl>
                                          <p:spTgt spid="3"/>
                                        </p:tgtEl>
                                      </p:cBhvr>
                                    </p:animEffect>
                                  </p:childTnLst>
                                </p:cTn>
                              </p:par>
                              <p:par>
                                <p:cTn id="19" presetID="10" presetClass="entr" presetSubtype="0" fill="hold" nodeType="withEffect">
                                  <p:stCondLst>
                                    <p:cond delay="0"/>
                                  </p:stCondLst>
                                  <p:childTnLst>
                                    <p:set>
                                      <p:cBhvr>
                                        <p:cTn id="20" dur="1" fill="hold">
                                          <p:stCondLst>
                                            <p:cond delay="0"/>
                                          </p:stCondLst>
                                        </p:cTn>
                                        <p:tgtEl>
                                          <p:spTgt spid="26"/>
                                        </p:tgtEl>
                                        <p:attrNameLst>
                                          <p:attrName>style.visibility</p:attrName>
                                        </p:attrNameLst>
                                      </p:cBhvr>
                                      <p:to>
                                        <p:strVal val="visible"/>
                                      </p:to>
                                    </p:set>
                                    <p:animEffect transition="in" filter="fade">
                                      <p:cBhvr>
                                        <p:cTn id="21" dur="500"/>
                                        <p:tgtEl>
                                          <p:spTgt spid="26"/>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29"/>
                                        </p:tgtEl>
                                        <p:attrNameLst>
                                          <p:attrName>style.visibility</p:attrName>
                                        </p:attrNameLst>
                                      </p:cBhvr>
                                      <p:to>
                                        <p:strVal val="visible"/>
                                      </p:to>
                                    </p:set>
                                    <p:animEffect transition="in" filter="fade">
                                      <p:cBhvr>
                                        <p:cTn id="26" dur="500"/>
                                        <p:tgtEl>
                                          <p:spTgt spid="29"/>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fade">
                                      <p:cBhvr>
                                        <p:cTn id="29" dur="500"/>
                                        <p:tgtEl>
                                          <p:spTgt spid="12"/>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30"/>
                                        </p:tgtEl>
                                        <p:attrNameLst>
                                          <p:attrName>style.visibility</p:attrName>
                                        </p:attrNameLst>
                                      </p:cBhvr>
                                      <p:to>
                                        <p:strVal val="visible"/>
                                      </p:to>
                                    </p:set>
                                    <p:animEffect transition="in" filter="fade">
                                      <p:cBhvr>
                                        <p:cTn id="34" dur="500"/>
                                        <p:tgtEl>
                                          <p:spTgt spid="30"/>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fade">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fade">
                                      <p:cBhvr>
                                        <p:cTn id="42" dur="500"/>
                                        <p:tgtEl>
                                          <p:spTgt spid="17"/>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20"/>
                                        </p:tgtEl>
                                        <p:attrNameLst>
                                          <p:attrName>style.visibility</p:attrName>
                                        </p:attrNameLst>
                                      </p:cBhvr>
                                      <p:to>
                                        <p:strVal val="visible"/>
                                      </p:to>
                                    </p:set>
                                    <p:animEffect transition="in" filter="fade">
                                      <p:cBhvr>
                                        <p:cTn id="45"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1" grpId="0"/>
      <p:bldP spid="12" grpId="0"/>
      <p:bldP spid="20" grpId="0"/>
      <p:bldP spid="21"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a:bodyPr>
          <a:lstStyle/>
          <a:p>
            <a:r>
              <a:rPr lang="en-US" dirty="0" smtClean="0">
                <a:solidFill>
                  <a:srgbClr val="FF0000"/>
                </a:solidFill>
              </a:rPr>
              <a:t>Associative Program</a:t>
            </a:r>
            <a:r>
              <a:rPr lang="en-US" dirty="0" smtClean="0"/>
              <a:t>: </a:t>
            </a:r>
            <a:r>
              <a:rPr lang="en-US" dirty="0" err="1" smtClean="0"/>
              <a:t>Quals</a:t>
            </a:r>
            <a:r>
              <a:rPr lang="en-US" dirty="0" smtClean="0"/>
              <a:t> Column 1</a:t>
            </a:r>
            <a:endParaRPr lang="en-US" dirty="0"/>
          </a:p>
        </p:txBody>
      </p:sp>
      <p:sp>
        <p:nvSpPr>
          <p:cNvPr id="3" name="Content Placeholder 2"/>
          <p:cNvSpPr>
            <a:spLocks noGrp="1"/>
          </p:cNvSpPr>
          <p:nvPr>
            <p:ph idx="1"/>
          </p:nvPr>
        </p:nvSpPr>
        <p:spPr>
          <a:xfrm>
            <a:off x="1066800" y="2286000"/>
            <a:ext cx="8077200" cy="2667000"/>
          </a:xfrm>
        </p:spPr>
        <p:txBody>
          <a:bodyPr>
            <a:normAutofit/>
          </a:bodyPr>
          <a:lstStyle/>
          <a:p>
            <a:pPr>
              <a:buNone/>
            </a:pPr>
            <a:r>
              <a:rPr lang="en-US" dirty="0" err="1" smtClean="0"/>
              <a:t>outNbor</a:t>
            </a:r>
            <a:r>
              <a:rPr lang="en-US" dirty="0" smtClean="0"/>
              <a:t> :=                           (   );</a:t>
            </a:r>
          </a:p>
          <a:p>
            <a:pPr>
              <a:buNone/>
            </a:pPr>
            <a:r>
              <a:rPr lang="en-US" dirty="0" smtClean="0"/>
              <a:t>         pre := </a:t>
            </a:r>
            <a:r>
              <a:rPr lang="en-US" dirty="0" err="1" smtClean="0"/>
              <a:t>preImage</a:t>
            </a:r>
            <a:r>
              <a:rPr lang="en-US" dirty="0" smtClean="0"/>
              <a:t>(                 , </a:t>
            </a:r>
            <a:r>
              <a:rPr lang="en-US" dirty="0" err="1" smtClean="0"/>
              <a:t>outNbor</a:t>
            </a:r>
            <a:r>
              <a:rPr lang="en-US" dirty="0" smtClean="0"/>
              <a:t>);</a:t>
            </a:r>
          </a:p>
          <a:p>
            <a:pPr>
              <a:buNone/>
            </a:pPr>
            <a:r>
              <a:rPr lang="en-US" dirty="0" smtClean="0"/>
              <a:t>     </a:t>
            </a:r>
            <a:r>
              <a:rPr lang="en-US" dirty="0" err="1" smtClean="0"/>
              <a:t>inCell</a:t>
            </a:r>
            <a:r>
              <a:rPr lang="en-US" dirty="0" smtClean="0"/>
              <a:t> :=                         (pre);</a:t>
            </a:r>
          </a:p>
          <a:p>
            <a:pPr>
              <a:buNone/>
            </a:pPr>
            <a:r>
              <a:rPr lang="en-US" dirty="0" smtClean="0"/>
              <a:t>map(</a:t>
            </a:r>
            <a:r>
              <a:rPr lang="en-US" dirty="0" err="1" smtClean="0"/>
              <a:t>inCell</a:t>
            </a:r>
            <a:r>
              <a:rPr lang="en-US" dirty="0" smtClean="0"/>
              <a:t>, X);</a:t>
            </a:r>
            <a:endParaRPr lang="en-US" dirty="0"/>
          </a:p>
        </p:txBody>
      </p:sp>
      <p:sp>
        <p:nvSpPr>
          <p:cNvPr id="4" name="Title 1"/>
          <p:cNvSpPr txBox="1">
            <a:spLocks/>
          </p:cNvSpPr>
          <p:nvPr/>
        </p:nvSpPr>
        <p:spPr>
          <a:xfrm>
            <a:off x="0" y="304800"/>
            <a:ext cx="91440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rgbClr val="FF0000"/>
                </a:solidFill>
                <a:effectLst/>
                <a:uLnTx/>
                <a:uFillTx/>
                <a:latin typeface="+mj-lt"/>
                <a:ea typeface="+mj-ea"/>
                <a:cs typeface="+mj-cs"/>
              </a:rPr>
              <a:t>Associative Programs</a:t>
            </a:r>
            <a:r>
              <a:rPr kumimoji="0" lang="en-US" sz="4400" b="0" i="0" u="none" strike="noStrike" kern="1200" cap="none" spc="0" normalizeH="0" baseline="0" noProof="0" dirty="0" smtClean="0">
                <a:ln>
                  <a:noFill/>
                </a:ln>
                <a:effectLst/>
                <a:uLnTx/>
                <a:uFillTx/>
                <a:latin typeface="+mj-lt"/>
                <a:ea typeface="+mj-ea"/>
                <a:cs typeface="+mj-cs"/>
              </a:rPr>
              <a:t>:</a:t>
            </a:r>
            <a:r>
              <a:rPr kumimoji="0" lang="en-US" sz="4400" b="0" i="0" u="none" strike="noStrike" kern="1200" cap="none" spc="0" normalizeH="0" baseline="0" noProof="0" dirty="0" smtClean="0">
                <a:ln>
                  <a:noFill/>
                </a:ln>
                <a:solidFill>
                  <a:srgbClr val="FF0000"/>
                </a:solidFill>
                <a:effectLst/>
                <a:uLnTx/>
                <a:uFillTx/>
                <a:latin typeface="+mj-lt"/>
                <a:ea typeface="+mj-ea"/>
                <a:cs typeface="+mj-cs"/>
              </a:rPr>
              <a:t> </a:t>
            </a:r>
            <a:r>
              <a:rPr kumimoji="0" lang="en-US" sz="4400" b="0" i="0" u="none" strike="noStrike" kern="1200" cap="none" spc="0" normalizeH="0" baseline="0" noProof="0" dirty="0" smtClean="0">
                <a:ln>
                  <a:noFill/>
                </a:ln>
                <a:solidFill>
                  <a:schemeClr val="tx1"/>
                </a:solidFill>
                <a:effectLst/>
                <a:uLnTx/>
                <a:uFillTx/>
                <a:latin typeface="+mj-lt"/>
                <a:ea typeface="+mj-ea"/>
                <a:cs typeface="+mj-cs"/>
              </a:rPr>
              <a:t>General Form</a:t>
            </a:r>
          </a:p>
        </p:txBody>
      </p:sp>
      <p:sp>
        <p:nvSpPr>
          <p:cNvPr id="5" name="TextBox 4"/>
          <p:cNvSpPr txBox="1"/>
          <p:nvPr/>
        </p:nvSpPr>
        <p:spPr>
          <a:xfrm>
            <a:off x="4648200" y="2895600"/>
            <a:ext cx="1828800" cy="584775"/>
          </a:xfrm>
          <a:prstGeom prst="rect">
            <a:avLst/>
          </a:prstGeom>
          <a:noFill/>
        </p:spPr>
        <p:txBody>
          <a:bodyPr wrap="square" rtlCol="0">
            <a:spAutoFit/>
          </a:bodyPr>
          <a:lstStyle/>
          <a:p>
            <a:r>
              <a:rPr lang="en-US" sz="3200" dirty="0" smtClean="0">
                <a:solidFill>
                  <a:srgbClr val="0070C0"/>
                </a:solidFill>
              </a:rPr>
              <a:t>col3Filter</a:t>
            </a:r>
            <a:endParaRPr lang="en-US" sz="3200" dirty="0">
              <a:solidFill>
                <a:srgbClr val="0070C0"/>
              </a:solidFill>
            </a:endParaRPr>
          </a:p>
        </p:txBody>
      </p:sp>
      <p:sp>
        <p:nvSpPr>
          <p:cNvPr id="6" name="TextBox 5"/>
          <p:cNvSpPr txBox="1"/>
          <p:nvPr/>
        </p:nvSpPr>
        <p:spPr>
          <a:xfrm>
            <a:off x="4953000" y="2895600"/>
            <a:ext cx="990600" cy="584775"/>
          </a:xfrm>
          <a:prstGeom prst="rect">
            <a:avLst/>
          </a:prstGeom>
          <a:noFill/>
        </p:spPr>
        <p:txBody>
          <a:bodyPr wrap="square" rtlCol="0">
            <a:spAutoFit/>
          </a:bodyPr>
          <a:lstStyle/>
          <a:p>
            <a:r>
              <a:rPr lang="en-US" sz="3200" dirty="0" smtClean="0">
                <a:solidFill>
                  <a:srgbClr val="0070C0"/>
                </a:solidFill>
              </a:rPr>
              <a:t>filter</a:t>
            </a:r>
            <a:endParaRPr lang="en-US" sz="3200" dirty="0">
              <a:solidFill>
                <a:srgbClr val="0070C0"/>
              </a:solidFill>
            </a:endParaRPr>
          </a:p>
        </p:txBody>
      </p:sp>
      <p:sp>
        <p:nvSpPr>
          <p:cNvPr id="7" name="TextBox 6"/>
          <p:cNvSpPr txBox="1"/>
          <p:nvPr/>
        </p:nvSpPr>
        <p:spPr>
          <a:xfrm>
            <a:off x="3352800" y="2286000"/>
            <a:ext cx="2057400" cy="584775"/>
          </a:xfrm>
          <a:prstGeom prst="rect">
            <a:avLst/>
          </a:prstGeom>
          <a:noFill/>
        </p:spPr>
        <p:txBody>
          <a:bodyPr wrap="square" rtlCol="0">
            <a:spAutoFit/>
          </a:bodyPr>
          <a:lstStyle/>
          <a:p>
            <a:r>
              <a:rPr lang="en-US" sz="3200" dirty="0" smtClean="0">
                <a:solidFill>
                  <a:srgbClr val="FF0000"/>
                </a:solidFill>
              </a:rPr>
              <a:t>EqRowCol3</a:t>
            </a:r>
            <a:endParaRPr lang="en-US" sz="3200" dirty="0">
              <a:solidFill>
                <a:srgbClr val="FF0000"/>
              </a:solidFill>
            </a:endParaRPr>
          </a:p>
        </p:txBody>
      </p:sp>
      <p:sp>
        <p:nvSpPr>
          <p:cNvPr id="8" name="TextBox 7"/>
          <p:cNvSpPr txBox="1"/>
          <p:nvPr/>
        </p:nvSpPr>
        <p:spPr>
          <a:xfrm>
            <a:off x="2895600" y="2286000"/>
            <a:ext cx="2667000" cy="584775"/>
          </a:xfrm>
          <a:prstGeom prst="rect">
            <a:avLst/>
          </a:prstGeom>
          <a:noFill/>
        </p:spPr>
        <p:txBody>
          <a:bodyPr wrap="square" rtlCol="0">
            <a:spAutoFit/>
          </a:bodyPr>
          <a:lstStyle/>
          <a:p>
            <a:r>
              <a:rPr lang="en-US" sz="3200" dirty="0" err="1" smtClean="0">
                <a:solidFill>
                  <a:srgbClr val="FF0000"/>
                </a:solidFill>
              </a:rPr>
              <a:t>AssocFuncOut</a:t>
            </a:r>
            <a:endParaRPr lang="en-US" sz="3200" dirty="0">
              <a:solidFill>
                <a:srgbClr val="FF0000"/>
              </a:solidFill>
            </a:endParaRPr>
          </a:p>
        </p:txBody>
      </p:sp>
      <p:sp>
        <p:nvSpPr>
          <p:cNvPr id="9" name="TextBox 8"/>
          <p:cNvSpPr txBox="1"/>
          <p:nvPr/>
        </p:nvSpPr>
        <p:spPr>
          <a:xfrm>
            <a:off x="3200400" y="3505200"/>
            <a:ext cx="2057400" cy="584775"/>
          </a:xfrm>
          <a:prstGeom prst="rect">
            <a:avLst/>
          </a:prstGeom>
          <a:noFill/>
        </p:spPr>
        <p:txBody>
          <a:bodyPr wrap="square" rtlCol="0">
            <a:spAutoFit/>
          </a:bodyPr>
          <a:lstStyle/>
          <a:p>
            <a:r>
              <a:rPr lang="en-US" sz="3200" dirty="0" smtClean="0">
                <a:solidFill>
                  <a:srgbClr val="FF0000"/>
                </a:solidFill>
              </a:rPr>
              <a:t>EqRowCol1</a:t>
            </a:r>
            <a:endParaRPr lang="en-US" sz="3200" dirty="0">
              <a:solidFill>
                <a:srgbClr val="FF0000"/>
              </a:solidFill>
            </a:endParaRPr>
          </a:p>
        </p:txBody>
      </p:sp>
      <p:sp>
        <p:nvSpPr>
          <p:cNvPr id="10" name="TextBox 9"/>
          <p:cNvSpPr txBox="1"/>
          <p:nvPr/>
        </p:nvSpPr>
        <p:spPr>
          <a:xfrm>
            <a:off x="2971800" y="3505200"/>
            <a:ext cx="2286000" cy="584775"/>
          </a:xfrm>
          <a:prstGeom prst="rect">
            <a:avLst/>
          </a:prstGeom>
          <a:noFill/>
        </p:spPr>
        <p:txBody>
          <a:bodyPr wrap="square" rtlCol="0">
            <a:spAutoFit/>
          </a:bodyPr>
          <a:lstStyle/>
          <a:p>
            <a:r>
              <a:rPr lang="en-US" sz="3200" dirty="0" err="1" smtClean="0">
                <a:solidFill>
                  <a:srgbClr val="FF0000"/>
                </a:solidFill>
              </a:rPr>
              <a:t>AssocFuncIn</a:t>
            </a:r>
            <a:endParaRPr lang="en-US" sz="3200" dirty="0">
              <a:solidFill>
                <a:srgbClr val="FF0000"/>
              </a:solidFill>
            </a:endParaRPr>
          </a:p>
        </p:txBody>
      </p:sp>
      <p:sp>
        <p:nvSpPr>
          <p:cNvPr id="12" name="TextBox 11"/>
          <p:cNvSpPr txBox="1"/>
          <p:nvPr/>
        </p:nvSpPr>
        <p:spPr>
          <a:xfrm>
            <a:off x="5486400" y="2286000"/>
            <a:ext cx="1219200" cy="584775"/>
          </a:xfrm>
          <a:prstGeom prst="rect">
            <a:avLst/>
          </a:prstGeom>
          <a:noFill/>
        </p:spPr>
        <p:txBody>
          <a:bodyPr wrap="square" rtlCol="0">
            <a:spAutoFit/>
          </a:bodyPr>
          <a:lstStyle/>
          <a:p>
            <a:r>
              <a:rPr lang="en-US" sz="3200" dirty="0" smtClean="0"/>
              <a:t>X</a:t>
            </a:r>
            <a:endParaRPr lang="en-US"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par>
                                <p:cTn id="13" presetID="10" presetClass="entr" presetSubtype="0" fill="hold" grpId="1"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fade">
                                      <p:cBhvr>
                                        <p:cTn id="20" dur="500"/>
                                        <p:tgtEl>
                                          <p:spTgt spid="3">
                                            <p:txEl>
                                              <p:pRg st="1" end="1"/>
                                            </p:txEl>
                                          </p:spTgt>
                                        </p:tgtEl>
                                      </p:cBhvr>
                                    </p:animEffect>
                                  </p:childTnLst>
                                </p:cTn>
                              </p:par>
                              <p:par>
                                <p:cTn id="21" presetID="10" presetClass="entr" presetSubtype="0" fill="hold" grpId="1" nodeType="with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fade">
                                      <p:cBhvr>
                                        <p:cTn id="23" dur="500"/>
                                        <p:tgtEl>
                                          <p:spTgt spid="5"/>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500"/>
                                        <p:tgtEl>
                                          <p:spTgt spid="3">
                                            <p:txEl>
                                              <p:pRg st="2" end="2"/>
                                            </p:txEl>
                                          </p:spTgt>
                                        </p:tgtEl>
                                      </p:cBhvr>
                                    </p:animEffect>
                                  </p:childTnLst>
                                </p:cTn>
                              </p:par>
                              <p:par>
                                <p:cTn id="29" presetID="10" presetClass="entr" presetSubtype="0" fill="hold" grpId="1" nodeType="with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fade">
                                      <p:cBhvr>
                                        <p:cTn id="31" dur="500"/>
                                        <p:tgtEl>
                                          <p:spTgt spid="9"/>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3">
                                            <p:txEl>
                                              <p:pRg st="3" end="3"/>
                                            </p:txEl>
                                          </p:spTgt>
                                        </p:tgtEl>
                                        <p:attrNameLst>
                                          <p:attrName>style.visibility</p:attrName>
                                        </p:attrNameLst>
                                      </p:cBhvr>
                                      <p:to>
                                        <p:strVal val="visible"/>
                                      </p:to>
                                    </p:set>
                                    <p:animEffect transition="in" filter="fade">
                                      <p:cBhvr>
                                        <p:cTn id="36" dur="500"/>
                                        <p:tgtEl>
                                          <p:spTgt spid="3">
                                            <p:txEl>
                                              <p:pRg st="3" end="3"/>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xit" presetSubtype="0" fill="hold" grpId="0" nodeType="clickEffect">
                                  <p:stCondLst>
                                    <p:cond delay="0"/>
                                  </p:stCondLst>
                                  <p:childTnLst>
                                    <p:animEffect transition="out" filter="fade">
                                      <p:cBhvr>
                                        <p:cTn id="40" dur="500"/>
                                        <p:tgtEl>
                                          <p:spTgt spid="2"/>
                                        </p:tgtEl>
                                      </p:cBhvr>
                                    </p:animEffect>
                                    <p:set>
                                      <p:cBhvr>
                                        <p:cTn id="41" dur="1" fill="hold">
                                          <p:stCondLst>
                                            <p:cond delay="499"/>
                                          </p:stCondLst>
                                        </p:cTn>
                                        <p:tgtEl>
                                          <p:spTgt spid="2"/>
                                        </p:tgtEl>
                                        <p:attrNameLst>
                                          <p:attrName>style.visibility</p:attrName>
                                        </p:attrNameLst>
                                      </p:cBhvr>
                                      <p:to>
                                        <p:strVal val="hidden"/>
                                      </p:to>
                                    </p:set>
                                  </p:childTnLst>
                                </p:cTn>
                              </p:par>
                              <p:par>
                                <p:cTn id="42" presetID="10" presetClass="entr" presetSubtype="0" fill="hold" grpId="0" nodeType="withEffect">
                                  <p:stCondLst>
                                    <p:cond delay="0"/>
                                  </p:stCondLst>
                                  <p:childTnLst>
                                    <p:set>
                                      <p:cBhvr>
                                        <p:cTn id="43" dur="1" fill="hold">
                                          <p:stCondLst>
                                            <p:cond delay="0"/>
                                          </p:stCondLst>
                                        </p:cTn>
                                        <p:tgtEl>
                                          <p:spTgt spid="4"/>
                                        </p:tgtEl>
                                        <p:attrNameLst>
                                          <p:attrName>style.visibility</p:attrName>
                                        </p:attrNameLst>
                                      </p:cBhvr>
                                      <p:to>
                                        <p:strVal val="visible"/>
                                      </p:to>
                                    </p:set>
                                    <p:animEffect transition="in" filter="fade">
                                      <p:cBhvr>
                                        <p:cTn id="44" dur="500"/>
                                        <p:tgtEl>
                                          <p:spTgt spid="4"/>
                                        </p:tgtEl>
                                      </p:cBhvr>
                                    </p:animEffect>
                                  </p:childTnLst>
                                </p:cTn>
                              </p:par>
                              <p:par>
                                <p:cTn id="45" presetID="10" presetClass="exit" presetSubtype="0" fill="hold" grpId="0" nodeType="withEffect">
                                  <p:stCondLst>
                                    <p:cond delay="0"/>
                                  </p:stCondLst>
                                  <p:childTnLst>
                                    <p:animEffect transition="out" filter="fade">
                                      <p:cBhvr>
                                        <p:cTn id="46" dur="500"/>
                                        <p:tgtEl>
                                          <p:spTgt spid="5"/>
                                        </p:tgtEl>
                                      </p:cBhvr>
                                    </p:animEffect>
                                    <p:set>
                                      <p:cBhvr>
                                        <p:cTn id="47" dur="1" fill="hold">
                                          <p:stCondLst>
                                            <p:cond delay="499"/>
                                          </p:stCondLst>
                                        </p:cTn>
                                        <p:tgtEl>
                                          <p:spTgt spid="5"/>
                                        </p:tgtEl>
                                        <p:attrNameLst>
                                          <p:attrName>style.visibility</p:attrName>
                                        </p:attrNameLst>
                                      </p:cBhvr>
                                      <p:to>
                                        <p:strVal val="hidden"/>
                                      </p:to>
                                    </p:set>
                                  </p:childTnLst>
                                </p:cTn>
                              </p:par>
                              <p:par>
                                <p:cTn id="48" presetID="10" presetClass="entr" presetSubtype="0" fill="hold" grpId="0" nodeType="withEffect">
                                  <p:stCondLst>
                                    <p:cond delay="0"/>
                                  </p:stCondLst>
                                  <p:childTnLst>
                                    <p:set>
                                      <p:cBhvr>
                                        <p:cTn id="49" dur="1" fill="hold">
                                          <p:stCondLst>
                                            <p:cond delay="0"/>
                                          </p:stCondLst>
                                        </p:cTn>
                                        <p:tgtEl>
                                          <p:spTgt spid="6"/>
                                        </p:tgtEl>
                                        <p:attrNameLst>
                                          <p:attrName>style.visibility</p:attrName>
                                        </p:attrNameLst>
                                      </p:cBhvr>
                                      <p:to>
                                        <p:strVal val="visible"/>
                                      </p:to>
                                    </p:set>
                                    <p:animEffect transition="in" filter="fade">
                                      <p:cBhvr>
                                        <p:cTn id="50" dur="500"/>
                                        <p:tgtEl>
                                          <p:spTgt spid="6"/>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8"/>
                                        </p:tgtEl>
                                        <p:attrNameLst>
                                          <p:attrName>style.visibility</p:attrName>
                                        </p:attrNameLst>
                                      </p:cBhvr>
                                      <p:to>
                                        <p:strVal val="visible"/>
                                      </p:to>
                                    </p:set>
                                    <p:animEffect transition="in" filter="fade">
                                      <p:cBhvr>
                                        <p:cTn id="53" dur="500"/>
                                        <p:tgtEl>
                                          <p:spTgt spid="8"/>
                                        </p:tgtEl>
                                      </p:cBhvr>
                                    </p:animEffect>
                                  </p:childTnLst>
                                </p:cTn>
                              </p:par>
                              <p:par>
                                <p:cTn id="54" presetID="10" presetClass="exit" presetSubtype="0" fill="hold" grpId="0" nodeType="withEffect">
                                  <p:stCondLst>
                                    <p:cond delay="0"/>
                                  </p:stCondLst>
                                  <p:childTnLst>
                                    <p:animEffect transition="out" filter="fade">
                                      <p:cBhvr>
                                        <p:cTn id="55" dur="500"/>
                                        <p:tgtEl>
                                          <p:spTgt spid="7"/>
                                        </p:tgtEl>
                                      </p:cBhvr>
                                    </p:animEffect>
                                    <p:set>
                                      <p:cBhvr>
                                        <p:cTn id="56" dur="1" fill="hold">
                                          <p:stCondLst>
                                            <p:cond delay="499"/>
                                          </p:stCondLst>
                                        </p:cTn>
                                        <p:tgtEl>
                                          <p:spTgt spid="7"/>
                                        </p:tgtEl>
                                        <p:attrNameLst>
                                          <p:attrName>style.visibility</p:attrName>
                                        </p:attrNameLst>
                                      </p:cBhvr>
                                      <p:to>
                                        <p:strVal val="hidden"/>
                                      </p:to>
                                    </p:set>
                                  </p:childTnLst>
                                </p:cTn>
                              </p:par>
                              <p:par>
                                <p:cTn id="57" presetID="10" presetClass="entr" presetSubtype="0" fill="hold" grpId="0" nodeType="withEffect">
                                  <p:stCondLst>
                                    <p:cond delay="0"/>
                                  </p:stCondLst>
                                  <p:childTnLst>
                                    <p:set>
                                      <p:cBhvr>
                                        <p:cTn id="58" dur="1" fill="hold">
                                          <p:stCondLst>
                                            <p:cond delay="0"/>
                                          </p:stCondLst>
                                        </p:cTn>
                                        <p:tgtEl>
                                          <p:spTgt spid="10"/>
                                        </p:tgtEl>
                                        <p:attrNameLst>
                                          <p:attrName>style.visibility</p:attrName>
                                        </p:attrNameLst>
                                      </p:cBhvr>
                                      <p:to>
                                        <p:strVal val="visible"/>
                                      </p:to>
                                    </p:set>
                                    <p:animEffect transition="in" filter="fade">
                                      <p:cBhvr>
                                        <p:cTn id="59" dur="500"/>
                                        <p:tgtEl>
                                          <p:spTgt spid="10"/>
                                        </p:tgtEl>
                                      </p:cBhvr>
                                    </p:animEffect>
                                  </p:childTnLst>
                                </p:cTn>
                              </p:par>
                              <p:par>
                                <p:cTn id="60" presetID="10" presetClass="exit" presetSubtype="0" fill="hold" grpId="0" nodeType="withEffect">
                                  <p:stCondLst>
                                    <p:cond delay="0"/>
                                  </p:stCondLst>
                                  <p:childTnLst>
                                    <p:animEffect transition="out" filter="fade">
                                      <p:cBhvr>
                                        <p:cTn id="61" dur="500"/>
                                        <p:tgtEl>
                                          <p:spTgt spid="9"/>
                                        </p:tgtEl>
                                      </p:cBhvr>
                                    </p:animEffect>
                                    <p:set>
                                      <p:cBhvr>
                                        <p:cTn id="62" dur="1" fill="hold">
                                          <p:stCondLst>
                                            <p:cond delay="4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5" grpId="1"/>
      <p:bldP spid="6" grpId="0"/>
      <p:bldP spid="7" grpId="0"/>
      <p:bldP spid="7" grpId="1"/>
      <p:bldP spid="8" grpId="0"/>
      <p:bldP spid="9" grpId="0"/>
      <p:bldP spid="9" grpId="1"/>
      <p:bldP spid="10" grpId="0"/>
      <p:bldP spid="1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pPr marL="514350" indent="-514350">
              <a:buAutoNum type="arabicPeriod"/>
            </a:pPr>
            <a:r>
              <a:rPr lang="en-US" dirty="0" smtClean="0"/>
              <a:t>A </a:t>
            </a:r>
            <a:r>
              <a:rPr lang="en-US" dirty="0" smtClean="0">
                <a:solidFill>
                  <a:srgbClr val="00B050"/>
                </a:solidFill>
              </a:rPr>
              <a:t>language of transformations</a:t>
            </a:r>
          </a:p>
          <a:p>
            <a:pPr marL="514350" indent="-514350">
              <a:buAutoNum type="arabicPeriod"/>
            </a:pPr>
            <a:endParaRPr lang="en-US" dirty="0" smtClean="0"/>
          </a:p>
          <a:p>
            <a:pPr marL="514350" indent="-514350">
              <a:buAutoNum type="arabicPeriod"/>
            </a:pPr>
            <a:r>
              <a:rPr lang="en-US" dirty="0" smtClean="0"/>
              <a:t>An inference algorithm for the </a:t>
            </a:r>
            <a:r>
              <a:rPr lang="en-US" dirty="0" smtClean="0">
                <a:solidFill>
                  <a:srgbClr val="00B050"/>
                </a:solidFill>
              </a:rPr>
              <a:t>language</a:t>
            </a:r>
          </a:p>
          <a:p>
            <a:pPr marL="514350" indent="-514350">
              <a:buAutoNum type="arabicPeriod"/>
            </a:pPr>
            <a:endParaRPr lang="en-US" dirty="0" smtClean="0"/>
          </a:p>
          <a:p>
            <a:pPr marL="514350" indent="-514350">
              <a:buAutoNum type="arabicPeriod"/>
            </a:pPr>
            <a:r>
              <a:rPr lang="en-US" dirty="0" smtClean="0"/>
              <a:t>Demonstration of inference algorithm</a:t>
            </a:r>
          </a:p>
          <a:p>
            <a:pPr marL="514350" indent="-514350">
              <a:buAutoNum type="arabicPeriod"/>
            </a:pPr>
            <a:endParaRPr lang="en-US" dirty="0"/>
          </a:p>
          <a:p>
            <a:pPr marL="514350" indent="-514350">
              <a:buAutoNum type="arabicPeriod"/>
            </a:pPr>
            <a:r>
              <a:rPr lang="en-US" dirty="0" smtClean="0"/>
              <a:t>Usage and Experiments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mph" presetSubtype="0" nodeType="withEffect">
                                  <p:stCondLst>
                                    <p:cond delay="0"/>
                                  </p:stCondLst>
                                  <p:endCondLst>
                                    <p:cond evt="onNext" delay="0">
                                      <p:tgtEl>
                                        <p:sldTgt/>
                                      </p:tgtEl>
                                    </p:cond>
                                  </p:endCondLst>
                                  <p:childTnLst>
                                    <p:set>
                                      <p:cBhvr rctx="PPT">
                                        <p:cTn id="6" dur="indefinite"/>
                                        <p:tgtEl>
                                          <p:spTgt spid="3">
                                            <p:txEl>
                                              <p:pRg st="2" end="2"/>
                                            </p:txEl>
                                          </p:spTgt>
                                        </p:tgtEl>
                                        <p:attrNameLst>
                                          <p:attrName>style.opacity</p:attrName>
                                        </p:attrNameLst>
                                      </p:cBhvr>
                                      <p:to>
                                        <p:strVal val="0.25"/>
                                      </p:to>
                                    </p:set>
                                    <p:animEffect filter="image" prLst="opacity: 0.25">
                                      <p:cBhvr rctx="IE">
                                        <p:cTn id="7" dur="indefinite"/>
                                        <p:tgtEl>
                                          <p:spTgt spid="3">
                                            <p:txEl>
                                              <p:pRg st="2" end="2"/>
                                            </p:txEl>
                                          </p:spTgt>
                                        </p:tgtEl>
                                      </p:cBhvr>
                                    </p:animEffect>
                                  </p:childTnLst>
                                </p:cTn>
                              </p:par>
                              <p:par>
                                <p:cTn id="8" presetID="9" presetClass="emph" presetSubtype="0" nodeType="withEffect">
                                  <p:stCondLst>
                                    <p:cond delay="0"/>
                                  </p:stCondLst>
                                  <p:childTnLst>
                                    <p:set>
                                      <p:cBhvr rctx="PPT">
                                        <p:cTn id="9" dur="indefinite"/>
                                        <p:tgtEl>
                                          <p:spTgt spid="3">
                                            <p:txEl>
                                              <p:pRg st="4" end="4"/>
                                            </p:txEl>
                                          </p:spTgt>
                                        </p:tgtEl>
                                        <p:attrNameLst>
                                          <p:attrName>style.opacity</p:attrName>
                                        </p:attrNameLst>
                                      </p:cBhvr>
                                      <p:to>
                                        <p:strVal val="0.25"/>
                                      </p:to>
                                    </p:set>
                                    <p:animEffect filter="image" prLst="opacity: 0.25">
                                      <p:cBhvr rctx="IE">
                                        <p:cTn id="10" dur="indefinite"/>
                                        <p:tgtEl>
                                          <p:spTgt spid="3">
                                            <p:txEl>
                                              <p:pRg st="4" end="4"/>
                                            </p:txEl>
                                          </p:spTgt>
                                        </p:tgtEl>
                                      </p:cBhvr>
                                    </p:animEffect>
                                  </p:childTnLst>
                                </p:cTn>
                              </p:par>
                              <p:par>
                                <p:cTn id="11" presetID="9" presetClass="emph" presetSubtype="0" nodeType="withEffect">
                                  <p:stCondLst>
                                    <p:cond delay="0"/>
                                  </p:stCondLst>
                                  <p:childTnLst>
                                    <p:set>
                                      <p:cBhvr rctx="PPT">
                                        <p:cTn id="12" dur="indefinite"/>
                                        <p:tgtEl>
                                          <p:spTgt spid="3">
                                            <p:txEl>
                                              <p:pRg st="6" end="6"/>
                                            </p:txEl>
                                          </p:spTgt>
                                        </p:tgtEl>
                                        <p:attrNameLst>
                                          <p:attrName>style.opacity</p:attrName>
                                        </p:attrNameLst>
                                      </p:cBhvr>
                                      <p:to>
                                        <p:strVal val="0.25"/>
                                      </p:to>
                                    </p:set>
                                    <p:animEffect filter="image" prLst="opacity: 0.25">
                                      <p:cBhvr rctx="IE">
                                        <p:cTn id="13" dur="indefinite"/>
                                        <p:tgtEl>
                                          <p:spTgt spid="3">
                                            <p:txEl>
                                              <p:pRg st="6" end="6"/>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mph" presetSubtype="0" nodeType="clickEffect">
                                  <p:stCondLst>
                                    <p:cond delay="0"/>
                                  </p:stCondLst>
                                  <p:childTnLst>
                                    <p:set>
                                      <p:cBhvr rctx="PPT">
                                        <p:cTn id="17" dur="indefinite"/>
                                        <p:tgtEl>
                                          <p:spTgt spid="3">
                                            <p:txEl>
                                              <p:pRg st="0" end="0"/>
                                            </p:txEl>
                                          </p:spTgt>
                                        </p:tgtEl>
                                        <p:attrNameLst>
                                          <p:attrName>style.opacity</p:attrName>
                                        </p:attrNameLst>
                                      </p:cBhvr>
                                      <p:to>
                                        <p:strVal val="0.25"/>
                                      </p:to>
                                    </p:set>
                                    <p:animEffect filter="image" prLst="opacity: 0.25">
                                      <p:cBhvr rctx="IE">
                                        <p:cTn id="18" dur="indefinite"/>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Inferring </a:t>
            </a:r>
            <a:r>
              <a:rPr lang="en-US" dirty="0" smtClean="0">
                <a:solidFill>
                  <a:srgbClr val="00B050"/>
                </a:solidFill>
              </a:rPr>
              <a:t>Layout Programs</a:t>
            </a:r>
            <a:endParaRPr lang="en-US" dirty="0">
              <a:solidFill>
                <a:srgbClr val="00B050"/>
              </a:solidFill>
            </a:endParaRPr>
          </a:p>
        </p:txBody>
      </p:sp>
      <p:sp>
        <p:nvSpPr>
          <p:cNvPr id="3" name="Content Placeholder 2"/>
          <p:cNvSpPr>
            <a:spLocks noGrp="1"/>
          </p:cNvSpPr>
          <p:nvPr>
            <p:ph idx="1"/>
          </p:nvPr>
        </p:nvSpPr>
        <p:spPr>
          <a:xfrm>
            <a:off x="457200" y="2362200"/>
            <a:ext cx="8229600" cy="2286000"/>
          </a:xfrm>
        </p:spPr>
        <p:txBody>
          <a:bodyPr/>
          <a:lstStyle/>
          <a:p>
            <a:r>
              <a:rPr lang="en-US" dirty="0" smtClean="0"/>
              <a:t>Inferring </a:t>
            </a:r>
            <a:r>
              <a:rPr lang="en-US" dirty="0" smtClean="0">
                <a:solidFill>
                  <a:srgbClr val="0070C0"/>
                </a:solidFill>
              </a:rPr>
              <a:t>Filter</a:t>
            </a:r>
            <a:r>
              <a:rPr lang="en-US" dirty="0" smtClean="0"/>
              <a:t> Programs</a:t>
            </a:r>
          </a:p>
          <a:p>
            <a:endParaRPr lang="en-US" dirty="0"/>
          </a:p>
          <a:p>
            <a:r>
              <a:rPr lang="en-US" dirty="0" smtClean="0"/>
              <a:t>Inferring </a:t>
            </a:r>
            <a:r>
              <a:rPr lang="en-US" dirty="0" smtClean="0">
                <a:solidFill>
                  <a:srgbClr val="FF0000"/>
                </a:solidFill>
              </a:rPr>
              <a:t>Associative</a:t>
            </a:r>
            <a:r>
              <a:rPr lang="en-US" dirty="0" smtClean="0"/>
              <a:t> Programs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nodeType="clickEffect">
                                  <p:stCondLst>
                                    <p:cond delay="0"/>
                                  </p:stCondLst>
                                  <p:childTnLst>
                                    <p:set>
                                      <p:cBhvr rctx="PPT">
                                        <p:cTn id="6" dur="indefinite"/>
                                        <p:tgtEl>
                                          <p:spTgt spid="3">
                                            <p:txEl>
                                              <p:pRg st="2" end="2"/>
                                            </p:txEl>
                                          </p:spTgt>
                                        </p:tgtEl>
                                        <p:attrNameLst>
                                          <p:attrName>style.opacity</p:attrName>
                                        </p:attrNameLst>
                                      </p:cBhvr>
                                      <p:to>
                                        <p:strVal val="0.25"/>
                                      </p:to>
                                    </p:set>
                                    <p:animEffect filter="image" prLst="opacity: 0.25">
                                      <p:cBhvr rctx="IE">
                                        <p:cTn id="7" dur="indefinite"/>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685800" y="1600200"/>
            <a:ext cx="7924800" cy="4031873"/>
          </a:xfrm>
          <a:prstGeom prst="rect">
            <a:avLst/>
          </a:prstGeom>
          <a:noFill/>
        </p:spPr>
        <p:txBody>
          <a:bodyPr wrap="square" rtlCol="0">
            <a:spAutoFit/>
          </a:bodyPr>
          <a:lstStyle/>
          <a:p>
            <a:r>
              <a:rPr lang="en-US" sz="3200" dirty="0"/>
              <a:t>w</a:t>
            </a:r>
            <a:r>
              <a:rPr lang="en-US" sz="3200" dirty="0" smtClean="0"/>
              <a:t>hile (</a:t>
            </a:r>
            <a:r>
              <a:rPr lang="en-US" sz="3200" dirty="0" err="1" smtClean="0"/>
              <a:t>in_cell</a:t>
            </a:r>
            <a:r>
              <a:rPr lang="en-US" sz="3200" dirty="0" smtClean="0"/>
              <a:t> = </a:t>
            </a:r>
            <a:r>
              <a:rPr lang="en-US" sz="3200" dirty="0" err="1" smtClean="0"/>
              <a:t>get_next_row_major_cell</a:t>
            </a:r>
            <a:r>
              <a:rPr lang="en-US" sz="3200" dirty="0" smtClean="0"/>
              <a:t>()) {</a:t>
            </a:r>
          </a:p>
          <a:p>
            <a:r>
              <a:rPr lang="en-US" sz="3200" dirty="0" smtClean="0"/>
              <a:t>	</a:t>
            </a:r>
          </a:p>
          <a:p>
            <a:r>
              <a:rPr lang="en-US" sz="3200" dirty="0"/>
              <a:t>	</a:t>
            </a:r>
            <a:r>
              <a:rPr lang="en-US" sz="3200" dirty="0" smtClean="0"/>
              <a:t>if </a:t>
            </a:r>
            <a:r>
              <a:rPr lang="en-US" sz="3200" dirty="0" smtClean="0"/>
              <a:t>(</a:t>
            </a:r>
            <a:r>
              <a:rPr lang="en-US" sz="3200" dirty="0" smtClean="0">
                <a:solidFill>
                  <a:srgbClr val="0070C0"/>
                </a:solidFill>
              </a:rPr>
              <a:t>guard(</a:t>
            </a:r>
            <a:r>
              <a:rPr lang="en-US" sz="3200" dirty="0" err="1" smtClean="0">
                <a:solidFill>
                  <a:srgbClr val="0070C0"/>
                </a:solidFill>
              </a:rPr>
              <a:t>in_cell</a:t>
            </a:r>
            <a:r>
              <a:rPr lang="en-US" sz="3200" dirty="0" smtClean="0">
                <a:solidFill>
                  <a:srgbClr val="0070C0"/>
                </a:solidFill>
              </a:rPr>
              <a:t>)</a:t>
            </a:r>
            <a:r>
              <a:rPr lang="en-US" sz="3200" dirty="0" smtClean="0"/>
              <a:t>){</a:t>
            </a:r>
            <a:endParaRPr lang="en-US" sz="3200" dirty="0"/>
          </a:p>
          <a:p>
            <a:endParaRPr lang="en-US" sz="3200" dirty="0" smtClean="0"/>
          </a:p>
          <a:p>
            <a:r>
              <a:rPr lang="en-US" sz="3200" dirty="0"/>
              <a:t>	</a:t>
            </a:r>
            <a:r>
              <a:rPr lang="en-US" sz="3200" dirty="0"/>
              <a:t> </a:t>
            </a:r>
            <a:r>
              <a:rPr lang="en-US" sz="3200" dirty="0" smtClean="0"/>
              <a:t>   </a:t>
            </a:r>
            <a:r>
              <a:rPr lang="en-US" sz="3200" dirty="0" err="1" smtClean="0"/>
              <a:t>map_next_row</a:t>
            </a:r>
            <a:r>
              <a:rPr lang="en-US" sz="3200" dirty="0" smtClean="0"/>
              <a:t>(</a:t>
            </a:r>
            <a:r>
              <a:rPr lang="en-US" sz="3200" dirty="0" err="1" smtClean="0"/>
              <a:t>in_cell</a:t>
            </a:r>
            <a:r>
              <a:rPr lang="en-US" sz="3200" dirty="0" smtClean="0"/>
              <a:t>, </a:t>
            </a:r>
            <a:r>
              <a:rPr lang="en-US" sz="3200" dirty="0" err="1" smtClean="0">
                <a:solidFill>
                  <a:srgbClr val="0070C0"/>
                </a:solidFill>
              </a:rPr>
              <a:t>OutColumn</a:t>
            </a:r>
            <a:r>
              <a:rPr lang="en-US" sz="3200" dirty="0" smtClean="0"/>
              <a:t>);</a:t>
            </a:r>
            <a:endParaRPr lang="en-US" sz="3200" dirty="0" smtClean="0"/>
          </a:p>
          <a:p>
            <a:endParaRPr lang="en-US" sz="3200" dirty="0" smtClean="0"/>
          </a:p>
          <a:p>
            <a:r>
              <a:rPr lang="en-US" sz="3200" dirty="0" smtClean="0"/>
              <a:t>	}</a:t>
            </a:r>
          </a:p>
          <a:p>
            <a:r>
              <a:rPr lang="en-US" sz="3200" dirty="0" smtClean="0"/>
              <a:t>}</a:t>
            </a:r>
          </a:p>
        </p:txBody>
      </p:sp>
      <p:sp>
        <p:nvSpPr>
          <p:cNvPr id="3" name="Slide Number Placeholder 2"/>
          <p:cNvSpPr>
            <a:spLocks noGrp="1"/>
          </p:cNvSpPr>
          <p:nvPr>
            <p:ph type="sldNum" sz="quarter" idx="12"/>
          </p:nvPr>
        </p:nvSpPr>
        <p:spPr/>
        <p:txBody>
          <a:bodyPr/>
          <a:lstStyle/>
          <a:p>
            <a:fld id="{118F0818-A913-479F-9301-4377ACB546F4}" type="slidenum">
              <a:rPr lang="en-US" smtClean="0"/>
              <a:pPr/>
              <a:t>19</a:t>
            </a:fld>
            <a:endParaRPr lang="en-US"/>
          </a:p>
        </p:txBody>
      </p:sp>
      <p:sp>
        <p:nvSpPr>
          <p:cNvPr id="7" name="Title 1"/>
          <p:cNvSpPr txBox="1">
            <a:spLocks/>
          </p:cNvSpPr>
          <p:nvPr/>
        </p:nvSpPr>
        <p:spPr>
          <a:xfrm>
            <a:off x="457200" y="152400"/>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rgbClr val="0070C0"/>
                </a:solidFill>
                <a:effectLst/>
                <a:uLnTx/>
                <a:uFillTx/>
                <a:latin typeface="+mj-lt"/>
                <a:ea typeface="+mj-ea"/>
                <a:cs typeface="+mj-cs"/>
              </a:rPr>
              <a:t>Filter Programs</a:t>
            </a:r>
            <a:r>
              <a:rPr kumimoji="0" lang="en-US" sz="4400" b="0" i="0" u="none" strike="noStrike" kern="1200" cap="none" spc="0" normalizeH="0" baseline="0" noProof="0" dirty="0" smtClean="0">
                <a:ln>
                  <a:noFill/>
                </a:ln>
                <a:solidFill>
                  <a:schemeClr val="tx1"/>
                </a:solidFill>
                <a:effectLst/>
                <a:uLnTx/>
                <a:uFillTx/>
                <a:latin typeface="+mj-lt"/>
                <a:ea typeface="+mj-ea"/>
                <a:cs typeface="+mj-cs"/>
              </a:rPr>
              <a:t>: General Form</a:t>
            </a:r>
            <a:endParaRPr kumimoji="0" lang="en-US" sz="4400" b="0" i="0" u="none" strike="noStrike" kern="1200" cap="none" spc="0" normalizeH="0" baseline="0" noProof="0" dirty="0">
              <a:ln>
                <a:noFill/>
              </a:ln>
              <a:solidFill>
                <a:schemeClr val="tx1"/>
              </a:solidFill>
              <a:effectLst/>
              <a:uLnTx/>
              <a:uFillTx/>
              <a:latin typeface="+mj-lt"/>
              <a:ea typeface="+mj-ea"/>
              <a:cs typeface="+mj-cs"/>
            </a:endParaRPr>
          </a:p>
        </p:txBody>
      </p:sp>
    </p:spTree>
    <p:extLst>
      <p:ext uri="{BB962C8B-B14F-4D97-AF65-F5344CB8AC3E}">
        <p14:creationId xmlns:p14="http://schemas.microsoft.com/office/powerpoint/2010/main" xmlns="" val="36904183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General Problem</a:t>
            </a:r>
            <a:endParaRPr lang="en-US" dirty="0"/>
          </a:p>
        </p:txBody>
      </p:sp>
      <p:sp>
        <p:nvSpPr>
          <p:cNvPr id="3" name="Content Placeholder 2"/>
          <p:cNvSpPr>
            <a:spLocks noGrp="1"/>
          </p:cNvSpPr>
          <p:nvPr>
            <p:ph idx="1"/>
          </p:nvPr>
        </p:nvSpPr>
        <p:spPr>
          <a:xfrm>
            <a:off x="0" y="1371600"/>
            <a:ext cx="9144000" cy="1371600"/>
          </a:xfrm>
        </p:spPr>
        <p:txBody>
          <a:bodyPr>
            <a:normAutofit/>
          </a:bodyPr>
          <a:lstStyle/>
          <a:p>
            <a:pPr>
              <a:buNone/>
            </a:pPr>
            <a:r>
              <a:rPr lang="en-US" dirty="0" smtClean="0"/>
              <a:t>End-users have large-scale, repetitive tasks, and don’t have the right tools to do them automatically.</a:t>
            </a:r>
            <a:endParaRPr lang="en-US" dirty="0"/>
          </a:p>
        </p:txBody>
      </p:sp>
      <p:sp>
        <p:nvSpPr>
          <p:cNvPr id="4" name="Rectangle 3"/>
          <p:cNvSpPr/>
          <p:nvPr/>
        </p:nvSpPr>
        <p:spPr>
          <a:xfrm>
            <a:off x="457200" y="3276600"/>
            <a:ext cx="8153400" cy="1569660"/>
          </a:xfrm>
          <a:prstGeom prst="rect">
            <a:avLst/>
          </a:prstGeom>
        </p:spPr>
        <p:txBody>
          <a:bodyPr wrap="square">
            <a:spAutoFit/>
          </a:bodyPr>
          <a:lstStyle/>
          <a:p>
            <a:pPr>
              <a:buFont typeface="Arial" pitchFamily="34" charset="0"/>
              <a:buChar char="•"/>
            </a:pPr>
            <a:r>
              <a:rPr lang="en-US" sz="3200" dirty="0" smtClean="0"/>
              <a:t>Transform strings [POPL ‘11]</a:t>
            </a:r>
          </a:p>
          <a:p>
            <a:pPr>
              <a:buFont typeface="Arial" pitchFamily="34" charset="0"/>
              <a:buChar char="•"/>
            </a:pPr>
            <a:endParaRPr lang="en-US" sz="3200" dirty="0" smtClean="0"/>
          </a:p>
          <a:p>
            <a:pPr>
              <a:buFont typeface="Arial" pitchFamily="34" charset="0"/>
              <a:buChar char="•"/>
            </a:pPr>
            <a:r>
              <a:rPr lang="en-US" sz="3200" dirty="0" smtClean="0"/>
              <a:t>Transform layout of tables</a:t>
            </a:r>
            <a:endParaRPr lang="en-US"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Filter Predicates</a:t>
            </a:r>
            <a:endParaRPr lang="en-US" dirty="0"/>
          </a:p>
        </p:txBody>
      </p:sp>
      <p:sp>
        <p:nvSpPr>
          <p:cNvPr id="3" name="Content Placeholder 2"/>
          <p:cNvSpPr>
            <a:spLocks noGrp="1"/>
          </p:cNvSpPr>
          <p:nvPr>
            <p:ph idx="1"/>
          </p:nvPr>
        </p:nvSpPr>
        <p:spPr>
          <a:xfrm>
            <a:off x="1143000" y="1600200"/>
            <a:ext cx="2590800" cy="2590800"/>
          </a:xfrm>
        </p:spPr>
        <p:txBody>
          <a:bodyPr/>
          <a:lstStyle/>
          <a:p>
            <a:pPr algn="ctr">
              <a:buNone/>
            </a:pPr>
            <a:r>
              <a:rPr lang="en-US" dirty="0" smtClean="0"/>
              <a:t>Cell Features</a:t>
            </a:r>
          </a:p>
          <a:p>
            <a:r>
              <a:rPr lang="en-US" dirty="0" smtClean="0">
                <a:solidFill>
                  <a:srgbClr val="0070C0"/>
                </a:solidFill>
              </a:rPr>
              <a:t>row</a:t>
            </a:r>
          </a:p>
          <a:p>
            <a:r>
              <a:rPr lang="en-US" dirty="0" smtClean="0">
                <a:solidFill>
                  <a:srgbClr val="0070C0"/>
                </a:solidFill>
              </a:rPr>
              <a:t>column</a:t>
            </a:r>
          </a:p>
          <a:p>
            <a:r>
              <a:rPr lang="en-US" dirty="0" smtClean="0">
                <a:solidFill>
                  <a:srgbClr val="0070C0"/>
                </a:solidFill>
              </a:rPr>
              <a:t>text</a:t>
            </a:r>
            <a:endParaRPr lang="en-US" dirty="0">
              <a:solidFill>
                <a:srgbClr val="0070C0"/>
              </a:solidFill>
            </a:endParaRPr>
          </a:p>
        </p:txBody>
      </p:sp>
      <p:sp>
        <p:nvSpPr>
          <p:cNvPr id="4" name="Content Placeholder 2"/>
          <p:cNvSpPr txBox="1">
            <a:spLocks/>
          </p:cNvSpPr>
          <p:nvPr/>
        </p:nvSpPr>
        <p:spPr>
          <a:xfrm>
            <a:off x="5181600" y="1600200"/>
            <a:ext cx="3733800" cy="1828800"/>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Constants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US" sz="3200" dirty="0" smtClean="0">
                <a:solidFill>
                  <a:srgbClr val="0070C0"/>
                </a:solidFill>
              </a:rPr>
              <a:t>1, …, COL_MAX</a:t>
            </a:r>
            <a:endParaRPr kumimoji="0" lang="en-US" sz="3200" b="0" i="0" u="none" strike="noStrike" kern="1200" cap="none" spc="0" normalizeH="0" baseline="0" noProof="0" dirty="0" smtClean="0">
              <a:ln>
                <a:noFill/>
              </a:ln>
              <a:solidFill>
                <a:srgbClr val="0070C0"/>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b="0" i="0" u="none" strike="noStrike" kern="1200" cap="none" spc="0" normalizeH="0" baseline="0" noProof="0" dirty="0" smtClean="0">
                <a:ln>
                  <a:noFill/>
                </a:ln>
                <a:solidFill>
                  <a:srgbClr val="0070C0"/>
                </a:solidFill>
                <a:effectLst/>
                <a:uLnTx/>
                <a:uFillTx/>
                <a:latin typeface="+mn-lt"/>
                <a:ea typeface="+mn-ea"/>
                <a:cs typeface="+mn-cs"/>
              </a:rPr>
              <a:t>“”</a:t>
            </a:r>
          </a:p>
        </p:txBody>
      </p:sp>
      <p:sp>
        <p:nvSpPr>
          <p:cNvPr id="5" name="Content Placeholder 2"/>
          <p:cNvSpPr txBox="1">
            <a:spLocks/>
          </p:cNvSpPr>
          <p:nvPr/>
        </p:nvSpPr>
        <p:spPr>
          <a:xfrm>
            <a:off x="2362200" y="4419600"/>
            <a:ext cx="4495800" cy="1828800"/>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Predicates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US" sz="3200" dirty="0" smtClean="0">
                <a:solidFill>
                  <a:srgbClr val="0070C0"/>
                </a:solidFill>
              </a:rPr>
              <a:t>FEATURE(cell) = CONST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b="0" i="0" u="none" strike="noStrike" kern="1200" cap="none" spc="0" normalizeH="0" baseline="0" noProof="0" dirty="0" smtClean="0">
                <a:ln>
                  <a:noFill/>
                </a:ln>
                <a:solidFill>
                  <a:srgbClr val="0070C0"/>
                </a:solidFill>
                <a:effectLst/>
                <a:uLnTx/>
                <a:uFillTx/>
                <a:latin typeface="+mn-lt"/>
                <a:ea typeface="+mn-ea"/>
                <a:cs typeface="+mn-cs"/>
              </a:rPr>
              <a:t>FEATURE(cell)</a:t>
            </a:r>
            <a:r>
              <a:rPr kumimoji="0" lang="en-US" sz="3200" b="0" i="0" u="none" strike="noStrike" kern="1200" cap="none" spc="0" normalizeH="0" noProof="0" dirty="0" smtClean="0">
                <a:ln>
                  <a:noFill/>
                </a:ln>
                <a:solidFill>
                  <a:srgbClr val="0070C0"/>
                </a:solidFill>
                <a:effectLst/>
                <a:uLnTx/>
                <a:uFillTx/>
                <a:latin typeface="+mn-lt"/>
                <a:ea typeface="+mn-ea"/>
                <a:cs typeface="+mn-cs"/>
              </a:rPr>
              <a:t> != CONST</a:t>
            </a:r>
            <a:endParaRPr kumimoji="0" lang="en-US" sz="3200" b="0" i="0" u="none" strike="noStrike" kern="1200" cap="none" spc="0" normalizeH="0" baseline="0" noProof="0" dirty="0" smtClean="0">
              <a:ln>
                <a:noFill/>
              </a:ln>
              <a:solidFill>
                <a:srgbClr val="0070C0"/>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0" end="0"/>
                                            </p:txEl>
                                          </p:spTgt>
                                        </p:tgtEl>
                                        <p:attrNameLst>
                                          <p:attrName>style.visibility</p:attrName>
                                        </p:attrNameLst>
                                      </p:cBhvr>
                                      <p:to>
                                        <p:strVal val="visible"/>
                                      </p:to>
                                    </p:set>
                                    <p:animEffect transition="in" filter="fade">
                                      <p:cBhvr>
                                        <p:cTn id="27" dur="500"/>
                                        <p:tgtEl>
                                          <p:spTgt spid="4">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
                                            <p:txEl>
                                              <p:pRg st="1" end="1"/>
                                            </p:txEl>
                                          </p:spTgt>
                                        </p:tgtEl>
                                        <p:attrNameLst>
                                          <p:attrName>style.visibility</p:attrName>
                                        </p:attrNameLst>
                                      </p:cBhvr>
                                      <p:to>
                                        <p:strVal val="visible"/>
                                      </p:to>
                                    </p:set>
                                    <p:animEffect transition="in" filter="fade">
                                      <p:cBhvr>
                                        <p:cTn id="32" dur="500"/>
                                        <p:tgtEl>
                                          <p:spTgt spid="4">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
                                            <p:txEl>
                                              <p:pRg st="2" end="2"/>
                                            </p:txEl>
                                          </p:spTgt>
                                        </p:tgtEl>
                                        <p:attrNameLst>
                                          <p:attrName>style.visibility</p:attrName>
                                        </p:attrNameLst>
                                      </p:cBhvr>
                                      <p:to>
                                        <p:strVal val="visible"/>
                                      </p:to>
                                    </p:set>
                                    <p:animEffect transition="in" filter="fade">
                                      <p:cBhvr>
                                        <p:cTn id="37" dur="500"/>
                                        <p:tgtEl>
                                          <p:spTgt spid="4">
                                            <p:txEl>
                                              <p:pRg st="2" end="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5">
                                            <p:txEl>
                                              <p:pRg st="0" end="0"/>
                                            </p:txEl>
                                          </p:spTgt>
                                        </p:tgtEl>
                                        <p:attrNameLst>
                                          <p:attrName>style.visibility</p:attrName>
                                        </p:attrNameLst>
                                      </p:cBhvr>
                                      <p:to>
                                        <p:strVal val="visible"/>
                                      </p:to>
                                    </p:set>
                                    <p:animEffect transition="in" filter="fade">
                                      <p:cBhvr>
                                        <p:cTn id="42" dur="500"/>
                                        <p:tgtEl>
                                          <p:spTgt spid="5">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5">
                                            <p:txEl>
                                              <p:pRg st="1" end="1"/>
                                            </p:txEl>
                                          </p:spTgt>
                                        </p:tgtEl>
                                        <p:attrNameLst>
                                          <p:attrName>style.visibility</p:attrName>
                                        </p:attrNameLst>
                                      </p:cBhvr>
                                      <p:to>
                                        <p:strVal val="visible"/>
                                      </p:to>
                                    </p:set>
                                    <p:animEffect transition="in" filter="fade">
                                      <p:cBhvr>
                                        <p:cTn id="47" dur="500"/>
                                        <p:tgtEl>
                                          <p:spTgt spid="5">
                                            <p:txEl>
                                              <p:pRg st="1" end="1"/>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5">
                                            <p:txEl>
                                              <p:pRg st="2" end="2"/>
                                            </p:txEl>
                                          </p:spTgt>
                                        </p:tgtEl>
                                        <p:attrNameLst>
                                          <p:attrName>style.visibility</p:attrName>
                                        </p:attrNameLst>
                                      </p:cBhvr>
                                      <p:to>
                                        <p:strVal val="visible"/>
                                      </p:to>
                                    </p:set>
                                    <p:animEffect transition="in" filter="fade">
                                      <p:cBhvr>
                                        <p:cTn id="5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5D07661B-1E0D-4001-BF89-AF1DFB53F904}" type="slidenum">
              <a:rPr lang="en-US" smtClean="0"/>
              <a:pPr>
                <a:defRPr/>
              </a:pPr>
              <a:t>21</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xmlns="" val="2091037373"/>
              </p:ext>
            </p:extLst>
          </p:nvPr>
        </p:nvGraphicFramePr>
        <p:xfrm>
          <a:off x="381001" y="1161398"/>
          <a:ext cx="8534398" cy="1643662"/>
        </p:xfrm>
        <a:graphic>
          <a:graphicData uri="http://schemas.openxmlformats.org/drawingml/2006/table">
            <a:tbl>
              <a:tblPr>
                <a:tableStyleId>{69C7853C-536D-4A76-A0AE-DD22124D55A5}</a:tableStyleId>
              </a:tblPr>
              <a:tblGrid>
                <a:gridCol w="1575292"/>
                <a:gridCol w="2319702"/>
                <a:gridCol w="2319702"/>
                <a:gridCol w="2319702"/>
              </a:tblGrid>
              <a:tr h="411930">
                <a:tc>
                  <a:txBody>
                    <a:bodyPr/>
                    <a:lstStyle/>
                    <a:p>
                      <a:pPr algn="l" fontAlgn="b"/>
                      <a:endParaRPr lang="en-US" sz="2400" b="0" i="0" u="none" strike="noStrike" dirty="0">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err="1">
                          <a:solidFill>
                            <a:srgbClr val="FF0000"/>
                          </a:solidFill>
                        </a:rPr>
                        <a:t>Qual</a:t>
                      </a:r>
                      <a:r>
                        <a:rPr lang="en-US" sz="2400" u="none" strike="noStrike" dirty="0">
                          <a:solidFill>
                            <a:srgbClr val="FF0000"/>
                          </a:solidFill>
                        </a:rPr>
                        <a:t> 1</a:t>
                      </a:r>
                      <a:endParaRPr lang="en-US" sz="2400" b="0" i="0" u="none" strike="noStrike" dirty="0">
                        <a:solidFill>
                          <a:srgbClr val="FF000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a:solidFill>
                            <a:srgbClr val="FF0000"/>
                          </a:solidFill>
                        </a:rPr>
                        <a:t>Qual 2</a:t>
                      </a:r>
                      <a:endParaRPr lang="en-US" sz="2400" b="0" i="0" u="none" strike="noStrike">
                        <a:solidFill>
                          <a:srgbClr val="FF000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err="1">
                          <a:solidFill>
                            <a:srgbClr val="FF0000"/>
                          </a:solidFill>
                        </a:rPr>
                        <a:t>Qual</a:t>
                      </a:r>
                      <a:r>
                        <a:rPr lang="en-US" sz="2400" u="none" strike="noStrike" dirty="0">
                          <a:solidFill>
                            <a:srgbClr val="FF0000"/>
                          </a:solidFill>
                        </a:rPr>
                        <a:t> 3</a:t>
                      </a:r>
                      <a:endParaRPr lang="en-US" sz="2400" b="0" i="0" u="none" strike="noStrike" dirty="0">
                        <a:solidFill>
                          <a:srgbClr val="FF000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07872">
                <a:tc>
                  <a:txBody>
                    <a:bodyPr/>
                    <a:lstStyle/>
                    <a:p>
                      <a:pPr algn="l" fontAlgn="b"/>
                      <a:r>
                        <a:rPr lang="en-US" sz="2400" u="none" strike="noStrike" dirty="0">
                          <a:solidFill>
                            <a:srgbClr val="FF0000"/>
                          </a:solidFill>
                        </a:rPr>
                        <a:t>Andrew</a:t>
                      </a:r>
                      <a:endParaRPr lang="en-US" sz="2400" b="0" i="0" u="none" strike="noStrike" dirty="0">
                        <a:solidFill>
                          <a:srgbClr val="FF000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a:solidFill>
                            <a:srgbClr val="0070C0"/>
                          </a:solidFill>
                        </a:rPr>
                        <a:t>01.02.2003</a:t>
                      </a:r>
                      <a:endParaRPr lang="en-US" sz="2400" b="0" i="0" u="none" strike="noStrike" dirty="0">
                        <a:solidFill>
                          <a:srgbClr val="0070C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a:solidFill>
                            <a:srgbClr val="0070C0"/>
                          </a:solidFill>
                        </a:rPr>
                        <a:t>27.06.2008</a:t>
                      </a:r>
                      <a:endParaRPr lang="en-US" sz="2400" b="0" i="0" u="none" strike="noStrike" dirty="0">
                        <a:solidFill>
                          <a:srgbClr val="0070C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a:solidFill>
                            <a:srgbClr val="0070C0"/>
                          </a:solidFill>
                        </a:rPr>
                        <a:t>06.04.2007</a:t>
                      </a:r>
                      <a:endParaRPr lang="en-US" sz="2400" b="0" i="0" u="none" strike="noStrike" dirty="0">
                        <a:solidFill>
                          <a:srgbClr val="0070C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11930">
                <a:tc>
                  <a:txBody>
                    <a:bodyPr/>
                    <a:lstStyle/>
                    <a:p>
                      <a:pPr algn="l" fontAlgn="b"/>
                      <a:r>
                        <a:rPr lang="en-US" sz="2400" u="none" strike="noStrike" dirty="0">
                          <a:solidFill>
                            <a:srgbClr val="FF0000"/>
                          </a:solidFill>
                        </a:rPr>
                        <a:t>Ben</a:t>
                      </a:r>
                      <a:endParaRPr lang="en-US" sz="2400" b="0" i="0" u="none" strike="noStrike" dirty="0">
                        <a:solidFill>
                          <a:srgbClr val="FF000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a:solidFill>
                            <a:srgbClr val="0070C0"/>
                          </a:solidFill>
                        </a:rPr>
                        <a:t>31.08.2001</a:t>
                      </a:r>
                      <a:endParaRPr lang="en-US" sz="2400" b="0" i="0" u="none" strike="noStrike" dirty="0">
                        <a:solidFill>
                          <a:srgbClr val="0070C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2400" b="0" i="0" u="none" strike="noStrike" dirty="0">
                        <a:solidFill>
                          <a:srgbClr val="0070C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a:solidFill>
                            <a:srgbClr val="0070C0"/>
                          </a:solidFill>
                        </a:rPr>
                        <a:t>05.07.2004</a:t>
                      </a:r>
                      <a:endParaRPr lang="en-US" sz="2400" b="0" i="0" u="none" strike="noStrike" dirty="0">
                        <a:solidFill>
                          <a:srgbClr val="0070C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11930">
                <a:tc>
                  <a:txBody>
                    <a:bodyPr/>
                    <a:lstStyle/>
                    <a:p>
                      <a:pPr algn="l" fontAlgn="b"/>
                      <a:r>
                        <a:rPr lang="en-US" sz="2400" u="none" strike="noStrike" dirty="0">
                          <a:solidFill>
                            <a:srgbClr val="FF0000"/>
                          </a:solidFill>
                        </a:rPr>
                        <a:t>Carl</a:t>
                      </a:r>
                      <a:endParaRPr lang="en-US" sz="2400" b="0" i="0" u="none" strike="noStrike" dirty="0">
                        <a:solidFill>
                          <a:srgbClr val="FF000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2400" b="0" i="0" u="none" strike="noStrike" dirty="0">
                        <a:solidFill>
                          <a:srgbClr val="0070C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a:solidFill>
                            <a:srgbClr val="0070C0"/>
                          </a:solidFill>
                        </a:rPr>
                        <a:t>18.04.2003</a:t>
                      </a:r>
                      <a:endParaRPr lang="en-US" sz="2400" b="0" i="0" u="none" strike="noStrike" dirty="0">
                        <a:solidFill>
                          <a:srgbClr val="0070C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a:solidFill>
                            <a:srgbClr val="0070C0"/>
                          </a:solidFill>
                        </a:rPr>
                        <a:t>09.12.2009</a:t>
                      </a:r>
                      <a:endParaRPr lang="en-US" sz="2400" b="0" i="0" u="none" strike="noStrike" dirty="0">
                        <a:solidFill>
                          <a:srgbClr val="0070C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xmlns="" val="2222797948"/>
              </p:ext>
            </p:extLst>
          </p:nvPr>
        </p:nvGraphicFramePr>
        <p:xfrm>
          <a:off x="381000" y="3646170"/>
          <a:ext cx="8534400" cy="2613660"/>
        </p:xfrm>
        <a:graphic>
          <a:graphicData uri="http://schemas.openxmlformats.org/drawingml/2006/table">
            <a:tbl>
              <a:tblPr>
                <a:tableStyleId>{69C7853C-536D-4A76-A0AE-DD22124D55A5}</a:tableStyleId>
              </a:tblPr>
              <a:tblGrid>
                <a:gridCol w="1981200"/>
                <a:gridCol w="3048000"/>
                <a:gridCol w="3505200"/>
              </a:tblGrid>
              <a:tr h="357012">
                <a:tc>
                  <a:txBody>
                    <a:bodyPr/>
                    <a:lstStyle/>
                    <a:p>
                      <a:pPr algn="l" fontAlgn="b"/>
                      <a:r>
                        <a:rPr lang="en-US" sz="2400" u="none" strike="noStrike" dirty="0">
                          <a:solidFill>
                            <a:srgbClr val="FF0000"/>
                          </a:solidFill>
                        </a:rPr>
                        <a:t>Andrew</a:t>
                      </a:r>
                      <a:endParaRPr lang="en-US" sz="2400" b="0" i="0" u="none" strike="noStrike" dirty="0">
                        <a:solidFill>
                          <a:srgbClr val="FF000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err="1" smtClean="0">
                          <a:solidFill>
                            <a:srgbClr val="FF0000"/>
                          </a:solidFill>
                          <a:latin typeface="+mn-lt"/>
                        </a:rPr>
                        <a:t>Qual</a:t>
                      </a:r>
                      <a:r>
                        <a:rPr lang="en-US" sz="2400" u="none" strike="noStrike" dirty="0" smtClean="0">
                          <a:solidFill>
                            <a:srgbClr val="FF0000"/>
                          </a:solidFill>
                          <a:latin typeface="+mn-lt"/>
                        </a:rPr>
                        <a:t> 1</a:t>
                      </a:r>
                      <a:endParaRPr lang="en-US" sz="2400" b="0" i="0" u="none" strike="noStrike" dirty="0">
                        <a:solidFill>
                          <a:srgbClr val="FF0000"/>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400" u="none" strike="noStrike" dirty="0" smtClean="0">
                          <a:solidFill>
                            <a:srgbClr val="0070C0"/>
                          </a:solidFill>
                          <a:latin typeface="+mn-lt"/>
                        </a:rPr>
                        <a:t>01.02.2003</a:t>
                      </a:r>
                      <a:endParaRPr lang="en-US" sz="2400" b="0" i="0" u="none" strike="noStrike" dirty="0" smtClean="0">
                        <a:solidFill>
                          <a:srgbClr val="0070C0"/>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57012">
                <a:tc>
                  <a:txBody>
                    <a:bodyPr/>
                    <a:lstStyle/>
                    <a:p>
                      <a:pPr algn="l" fontAlgn="b"/>
                      <a:r>
                        <a:rPr lang="en-US" sz="2400" b="0" i="0" u="none" strike="noStrike" dirty="0" smtClean="0">
                          <a:solidFill>
                            <a:srgbClr val="FF0000"/>
                          </a:solidFill>
                          <a:latin typeface="+mn-lt"/>
                        </a:rPr>
                        <a:t>Andrew</a:t>
                      </a:r>
                      <a:endParaRPr lang="en-US" sz="2400" b="0" i="0" u="none" strike="noStrike" dirty="0">
                        <a:solidFill>
                          <a:srgbClr val="FF000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b="0" i="0" u="none" strike="noStrike" dirty="0" err="1" smtClean="0">
                          <a:solidFill>
                            <a:srgbClr val="FF0000"/>
                          </a:solidFill>
                          <a:latin typeface="+mn-lt"/>
                        </a:rPr>
                        <a:t>Qual</a:t>
                      </a:r>
                      <a:r>
                        <a:rPr lang="en-US" sz="2400" b="0" i="0" u="none" strike="noStrike" baseline="0" dirty="0" smtClean="0">
                          <a:solidFill>
                            <a:srgbClr val="FF0000"/>
                          </a:solidFill>
                          <a:latin typeface="+mn-lt"/>
                        </a:rPr>
                        <a:t> 2</a:t>
                      </a:r>
                      <a:endParaRPr lang="en-US" sz="2400" b="0" i="0" u="none" strike="noStrike" dirty="0">
                        <a:solidFill>
                          <a:srgbClr val="FF0000"/>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400" u="none" strike="noStrike" dirty="0" smtClean="0">
                          <a:solidFill>
                            <a:srgbClr val="0070C0"/>
                          </a:solidFill>
                          <a:latin typeface="+mn-lt"/>
                        </a:rPr>
                        <a:t>27.06.2008</a:t>
                      </a:r>
                      <a:endParaRPr lang="en-US" sz="2400" b="0" i="0" u="none" strike="noStrike" dirty="0" smtClean="0">
                        <a:solidFill>
                          <a:srgbClr val="0070C0"/>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57012">
                <a:tc>
                  <a:txBody>
                    <a:bodyPr/>
                    <a:lstStyle/>
                    <a:p>
                      <a:pPr algn="l" fontAlgn="b"/>
                      <a:r>
                        <a:rPr lang="en-US" sz="2400" b="0" i="0" u="none" strike="noStrike" dirty="0" smtClean="0">
                          <a:solidFill>
                            <a:srgbClr val="FF0000"/>
                          </a:solidFill>
                          <a:latin typeface="+mn-lt"/>
                        </a:rPr>
                        <a:t>Andrew</a:t>
                      </a:r>
                      <a:endParaRPr lang="en-US" sz="2400" b="0" i="0" u="none" strike="noStrike" dirty="0">
                        <a:solidFill>
                          <a:srgbClr val="FF000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b="0" i="0" u="none" strike="noStrike" dirty="0" err="1" smtClean="0">
                          <a:solidFill>
                            <a:srgbClr val="FF0000"/>
                          </a:solidFill>
                          <a:latin typeface="+mn-lt"/>
                        </a:rPr>
                        <a:t>Qual</a:t>
                      </a:r>
                      <a:r>
                        <a:rPr lang="en-US" sz="2400" b="0" i="0" u="none" strike="noStrike" baseline="0" dirty="0" smtClean="0">
                          <a:solidFill>
                            <a:srgbClr val="FF0000"/>
                          </a:solidFill>
                          <a:latin typeface="+mn-lt"/>
                        </a:rPr>
                        <a:t> 3</a:t>
                      </a:r>
                      <a:endParaRPr lang="en-US" sz="2400" b="0" i="0" u="none" strike="noStrike" dirty="0">
                        <a:solidFill>
                          <a:srgbClr val="FF0000"/>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smtClean="0">
                          <a:solidFill>
                            <a:srgbClr val="0070C0"/>
                          </a:solidFill>
                          <a:latin typeface="+mn-lt"/>
                        </a:rPr>
                        <a:t>06.04.2007</a:t>
                      </a:r>
                      <a:endParaRPr lang="en-US" sz="2400" b="0" i="0" u="none" strike="noStrike" dirty="0">
                        <a:solidFill>
                          <a:srgbClr val="0070C0"/>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57012">
                <a:tc>
                  <a:txBody>
                    <a:bodyPr/>
                    <a:lstStyle/>
                    <a:p>
                      <a:pPr algn="l" fontAlgn="b"/>
                      <a:r>
                        <a:rPr lang="en-US" sz="2400" b="0" i="0" u="none" strike="noStrike" dirty="0" smtClean="0">
                          <a:solidFill>
                            <a:srgbClr val="FF0000"/>
                          </a:solidFill>
                          <a:latin typeface="+mj-lt"/>
                        </a:rPr>
                        <a:t>Ben</a:t>
                      </a:r>
                      <a:endParaRPr lang="en-US" sz="2400" b="0" i="0" u="none" strike="noStrike" dirty="0">
                        <a:solidFill>
                          <a:srgbClr val="FF0000"/>
                        </a:solidFill>
                        <a:latin typeface="+mj-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b="0" i="0" u="none" strike="noStrike" dirty="0" err="1" smtClean="0">
                          <a:solidFill>
                            <a:srgbClr val="FF0000"/>
                          </a:solidFill>
                          <a:latin typeface="+mn-lt"/>
                        </a:rPr>
                        <a:t>Qual</a:t>
                      </a:r>
                      <a:r>
                        <a:rPr lang="en-US" sz="2400" b="0" i="0" u="none" strike="noStrike" baseline="0" dirty="0" smtClean="0">
                          <a:solidFill>
                            <a:srgbClr val="FF0000"/>
                          </a:solidFill>
                          <a:latin typeface="+mn-lt"/>
                        </a:rPr>
                        <a:t> 1</a:t>
                      </a:r>
                      <a:endParaRPr lang="en-US" sz="2400" b="0" i="0" u="none" strike="noStrike" dirty="0">
                        <a:solidFill>
                          <a:srgbClr val="FF0000"/>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400" u="none" strike="noStrike" dirty="0" smtClean="0">
                          <a:solidFill>
                            <a:srgbClr val="0070C0"/>
                          </a:solidFill>
                          <a:latin typeface="+mn-lt"/>
                        </a:rPr>
                        <a:t>31.08.2001</a:t>
                      </a:r>
                      <a:endParaRPr lang="en-US" sz="2400" b="0" i="0" u="none" strike="noStrike" dirty="0" smtClean="0">
                        <a:solidFill>
                          <a:srgbClr val="0070C0"/>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57012">
                <a:tc>
                  <a:txBody>
                    <a:bodyPr/>
                    <a:lstStyle/>
                    <a:p>
                      <a:pPr algn="l" fontAlgn="b"/>
                      <a:r>
                        <a:rPr lang="en-US" sz="2400" b="0" i="0" u="none" strike="noStrike" dirty="0" smtClean="0">
                          <a:solidFill>
                            <a:srgbClr val="FF0000"/>
                          </a:solidFill>
                          <a:latin typeface="+mj-lt"/>
                        </a:rPr>
                        <a:t>Ben</a:t>
                      </a:r>
                      <a:endParaRPr lang="en-US" sz="2400" b="0" i="0" u="none" strike="noStrike" dirty="0">
                        <a:solidFill>
                          <a:srgbClr val="FF0000"/>
                        </a:solidFill>
                        <a:latin typeface="+mj-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b="0" i="0" u="none" strike="noStrike" dirty="0" err="1" smtClean="0">
                          <a:solidFill>
                            <a:srgbClr val="FF0000"/>
                          </a:solidFill>
                          <a:latin typeface="+mn-lt"/>
                        </a:rPr>
                        <a:t>Qual</a:t>
                      </a:r>
                      <a:r>
                        <a:rPr lang="en-US" sz="2400" b="0" i="0" u="none" strike="noStrike" dirty="0" smtClean="0">
                          <a:solidFill>
                            <a:srgbClr val="FF0000"/>
                          </a:solidFill>
                          <a:latin typeface="+mn-lt"/>
                        </a:rPr>
                        <a:t> 3</a:t>
                      </a:r>
                      <a:endParaRPr lang="en-US" sz="2400" b="0" i="0" u="none" strike="noStrike" dirty="0">
                        <a:solidFill>
                          <a:srgbClr val="FF0000"/>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400" u="none" strike="noStrike" dirty="0" smtClean="0">
                          <a:solidFill>
                            <a:srgbClr val="0070C0"/>
                          </a:solidFill>
                          <a:latin typeface="+mn-lt"/>
                        </a:rPr>
                        <a:t>05.07.2004</a:t>
                      </a:r>
                      <a:endParaRPr lang="en-US" sz="2400" b="0" i="0" u="none" strike="noStrike" dirty="0" smtClean="0">
                        <a:solidFill>
                          <a:srgbClr val="0070C0"/>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57012">
                <a:tc>
                  <a:txBody>
                    <a:bodyPr/>
                    <a:lstStyle/>
                    <a:p>
                      <a:pPr algn="l" fontAlgn="b"/>
                      <a:r>
                        <a:rPr lang="en-US" sz="2400" b="0" i="0" u="none" strike="noStrike" dirty="0" smtClean="0">
                          <a:solidFill>
                            <a:srgbClr val="FF0000"/>
                          </a:solidFill>
                          <a:latin typeface="+mj-lt"/>
                        </a:rPr>
                        <a:t>Carl</a:t>
                      </a:r>
                      <a:endParaRPr lang="en-US" sz="2400" b="0" i="0" u="none" strike="noStrike" dirty="0">
                        <a:solidFill>
                          <a:srgbClr val="FF0000"/>
                        </a:solidFill>
                        <a:latin typeface="+mj-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b="0" i="0" u="none" strike="noStrike" dirty="0" err="1" smtClean="0">
                          <a:solidFill>
                            <a:srgbClr val="FF0000"/>
                          </a:solidFill>
                          <a:latin typeface="+mn-lt"/>
                        </a:rPr>
                        <a:t>Qual</a:t>
                      </a:r>
                      <a:r>
                        <a:rPr lang="en-US" sz="2400" b="0" i="0" u="none" strike="noStrike" dirty="0" smtClean="0">
                          <a:solidFill>
                            <a:srgbClr val="FF0000"/>
                          </a:solidFill>
                          <a:latin typeface="+mn-lt"/>
                        </a:rPr>
                        <a:t> 2</a:t>
                      </a:r>
                      <a:endParaRPr lang="en-US" sz="2400" b="0" i="0" u="none" strike="noStrike" dirty="0">
                        <a:solidFill>
                          <a:srgbClr val="FF0000"/>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400" u="none" strike="noStrike" dirty="0" smtClean="0">
                          <a:solidFill>
                            <a:srgbClr val="0070C0"/>
                          </a:solidFill>
                          <a:latin typeface="+mn-lt"/>
                        </a:rPr>
                        <a:t>18.04.2003</a:t>
                      </a:r>
                      <a:endParaRPr lang="en-US" sz="2400" b="0" i="0" u="none" strike="noStrike" dirty="0" smtClean="0">
                        <a:solidFill>
                          <a:srgbClr val="0070C0"/>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57012">
                <a:tc>
                  <a:txBody>
                    <a:bodyPr/>
                    <a:lstStyle/>
                    <a:p>
                      <a:pPr algn="l" fontAlgn="b"/>
                      <a:r>
                        <a:rPr lang="en-US" sz="2400" b="0" i="0" u="none" strike="noStrike" dirty="0" smtClean="0">
                          <a:solidFill>
                            <a:srgbClr val="FF0000"/>
                          </a:solidFill>
                          <a:latin typeface="+mj-lt"/>
                        </a:rPr>
                        <a:t>Carl</a:t>
                      </a:r>
                      <a:endParaRPr lang="en-US" sz="2400" b="0" i="0" u="none" strike="noStrike" dirty="0">
                        <a:solidFill>
                          <a:srgbClr val="FF0000"/>
                        </a:solidFill>
                        <a:latin typeface="+mj-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b="0" i="0" u="none" strike="noStrike" dirty="0" err="1" smtClean="0">
                          <a:solidFill>
                            <a:srgbClr val="FF0000"/>
                          </a:solidFill>
                          <a:latin typeface="+mn-lt"/>
                        </a:rPr>
                        <a:t>Qual</a:t>
                      </a:r>
                      <a:r>
                        <a:rPr lang="en-US" sz="2400" b="0" i="0" u="none" strike="noStrike" dirty="0" smtClean="0">
                          <a:solidFill>
                            <a:srgbClr val="FF0000"/>
                          </a:solidFill>
                          <a:latin typeface="+mn-lt"/>
                        </a:rPr>
                        <a:t> 3</a:t>
                      </a:r>
                      <a:endParaRPr lang="en-US" sz="2400" b="0" i="0" u="none" strike="noStrike" dirty="0">
                        <a:solidFill>
                          <a:srgbClr val="FF0000"/>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400" u="none" strike="noStrike" dirty="0" smtClean="0">
                          <a:solidFill>
                            <a:srgbClr val="0070C0"/>
                          </a:solidFill>
                          <a:latin typeface="+mn-lt"/>
                        </a:rPr>
                        <a:t>09.12.2009</a:t>
                      </a:r>
                      <a:endParaRPr lang="en-US" sz="2400" b="0" i="0" u="none" strike="noStrike" dirty="0" smtClean="0">
                        <a:solidFill>
                          <a:srgbClr val="0070C0"/>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13" name="Title 1"/>
          <p:cNvSpPr>
            <a:spLocks noGrp="1"/>
          </p:cNvSpPr>
          <p:nvPr>
            <p:ph type="title"/>
          </p:nvPr>
        </p:nvSpPr>
        <p:spPr>
          <a:xfrm>
            <a:off x="457200" y="274638"/>
            <a:ext cx="8229600" cy="639762"/>
          </a:xfrm>
        </p:spPr>
        <p:txBody>
          <a:bodyPr>
            <a:normAutofit fontScale="90000"/>
          </a:bodyPr>
          <a:lstStyle/>
          <a:p>
            <a:r>
              <a:rPr lang="en-US" dirty="0" smtClean="0">
                <a:solidFill>
                  <a:srgbClr val="0070C0"/>
                </a:solidFill>
              </a:rPr>
              <a:t>Filtering </a:t>
            </a:r>
            <a:r>
              <a:rPr lang="en-US" dirty="0" smtClean="0"/>
              <a:t>Cells to </a:t>
            </a:r>
            <a:r>
              <a:rPr lang="en-US" dirty="0" err="1" smtClean="0"/>
              <a:t>Quals</a:t>
            </a:r>
            <a:r>
              <a:rPr lang="en-US" dirty="0"/>
              <a:t> </a:t>
            </a:r>
            <a:r>
              <a:rPr lang="en-US" dirty="0" smtClean="0"/>
              <a:t>Column 3</a:t>
            </a:r>
            <a:endParaRPr lang="en-US" dirty="0"/>
          </a:p>
        </p:txBody>
      </p:sp>
      <p:cxnSp>
        <p:nvCxnSpPr>
          <p:cNvPr id="9" name="Straight Arrow Connector 8"/>
          <p:cNvCxnSpPr/>
          <p:nvPr/>
        </p:nvCxnSpPr>
        <p:spPr>
          <a:xfrm>
            <a:off x="4983480" y="1832472"/>
            <a:ext cx="1531620" cy="2434728"/>
          </a:xfrm>
          <a:prstGeom prst="straightConnector1">
            <a:avLst/>
          </a:prstGeom>
          <a:ln w="50800">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6248400" y="2630736"/>
            <a:ext cx="914400" cy="3160464"/>
          </a:xfrm>
          <a:prstGeom prst="straightConnector1">
            <a:avLst/>
          </a:prstGeom>
          <a:ln w="50800">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H="1">
            <a:off x="7162800" y="1832472"/>
            <a:ext cx="152400" cy="2815728"/>
          </a:xfrm>
          <a:prstGeom prst="straightConnector1">
            <a:avLst/>
          </a:prstGeom>
          <a:ln w="50800">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a:off x="3657600" y="2209800"/>
            <a:ext cx="2971800" cy="2743200"/>
          </a:xfrm>
          <a:prstGeom prst="straightConnector1">
            <a:avLst/>
          </a:prstGeom>
          <a:ln w="50800">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flipH="1">
            <a:off x="7391400" y="2209800"/>
            <a:ext cx="228600" cy="3124200"/>
          </a:xfrm>
          <a:prstGeom prst="straightConnector1">
            <a:avLst/>
          </a:prstGeom>
          <a:ln w="50800">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a:off x="3657600" y="1832472"/>
            <a:ext cx="2247900" cy="2053728"/>
          </a:xfrm>
          <a:prstGeom prst="straightConnector1">
            <a:avLst/>
          </a:prstGeom>
          <a:ln w="50800">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H="1">
            <a:off x="7696200" y="2630736"/>
            <a:ext cx="228600" cy="3541464"/>
          </a:xfrm>
          <a:prstGeom prst="straightConnector1">
            <a:avLst/>
          </a:prstGeom>
          <a:ln w="50800">
            <a:tailEnd type="arrow"/>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5330190" y="3605212"/>
            <a:ext cx="1600200" cy="461665"/>
          </a:xfrm>
          <a:prstGeom prst="rect">
            <a:avLst/>
          </a:prstGeom>
          <a:noFill/>
        </p:spPr>
        <p:txBody>
          <a:bodyPr wrap="square" rtlCol="0">
            <a:spAutoFit/>
          </a:bodyPr>
          <a:lstStyle/>
          <a:p>
            <a:r>
              <a:rPr lang="en-US" sz="2400" dirty="0" smtClean="0">
                <a:solidFill>
                  <a:srgbClr val="0070C0"/>
                </a:solidFill>
              </a:rPr>
              <a:t>01.02.2003</a:t>
            </a:r>
            <a:endParaRPr lang="en-US" sz="2400" dirty="0">
              <a:solidFill>
                <a:srgbClr val="0070C0"/>
              </a:solidFill>
            </a:endParaRPr>
          </a:p>
        </p:txBody>
      </p:sp>
      <p:sp>
        <p:nvSpPr>
          <p:cNvPr id="14" name="TextBox 13"/>
          <p:cNvSpPr txBox="1"/>
          <p:nvPr/>
        </p:nvSpPr>
        <p:spPr>
          <a:xfrm>
            <a:off x="5330190" y="5846445"/>
            <a:ext cx="1600200" cy="461665"/>
          </a:xfrm>
          <a:prstGeom prst="rect">
            <a:avLst/>
          </a:prstGeom>
          <a:noFill/>
        </p:spPr>
        <p:txBody>
          <a:bodyPr wrap="square" rtlCol="0">
            <a:spAutoFit/>
          </a:bodyPr>
          <a:lstStyle/>
          <a:p>
            <a:r>
              <a:rPr lang="en-US" sz="2400" dirty="0" smtClean="0">
                <a:solidFill>
                  <a:srgbClr val="0070C0"/>
                </a:solidFill>
              </a:rPr>
              <a:t>09.12.2009</a:t>
            </a:r>
            <a:endParaRPr lang="en-US" sz="2400" dirty="0">
              <a:solidFill>
                <a:srgbClr val="0070C0"/>
              </a:solidFill>
            </a:endParaRPr>
          </a:p>
        </p:txBody>
      </p:sp>
      <p:sp>
        <p:nvSpPr>
          <p:cNvPr id="16" name="TextBox 15"/>
          <p:cNvSpPr txBox="1"/>
          <p:nvPr/>
        </p:nvSpPr>
        <p:spPr>
          <a:xfrm>
            <a:off x="5330190" y="5481637"/>
            <a:ext cx="1600200" cy="461665"/>
          </a:xfrm>
          <a:prstGeom prst="rect">
            <a:avLst/>
          </a:prstGeom>
          <a:noFill/>
        </p:spPr>
        <p:txBody>
          <a:bodyPr wrap="square" rtlCol="0">
            <a:spAutoFit/>
          </a:bodyPr>
          <a:lstStyle/>
          <a:p>
            <a:r>
              <a:rPr lang="en-US" sz="2400" dirty="0" smtClean="0">
                <a:solidFill>
                  <a:srgbClr val="0070C0"/>
                </a:solidFill>
              </a:rPr>
              <a:t>18.04.2003</a:t>
            </a:r>
            <a:endParaRPr lang="en-US" sz="2400" dirty="0">
              <a:solidFill>
                <a:srgbClr val="0070C0"/>
              </a:solidFill>
            </a:endParaRPr>
          </a:p>
        </p:txBody>
      </p:sp>
      <p:sp>
        <p:nvSpPr>
          <p:cNvPr id="17" name="TextBox 16"/>
          <p:cNvSpPr txBox="1"/>
          <p:nvPr/>
        </p:nvSpPr>
        <p:spPr>
          <a:xfrm>
            <a:off x="5334000" y="5103167"/>
            <a:ext cx="1600200" cy="461665"/>
          </a:xfrm>
          <a:prstGeom prst="rect">
            <a:avLst/>
          </a:prstGeom>
          <a:noFill/>
        </p:spPr>
        <p:txBody>
          <a:bodyPr wrap="square" rtlCol="0">
            <a:spAutoFit/>
          </a:bodyPr>
          <a:lstStyle/>
          <a:p>
            <a:r>
              <a:rPr lang="en-US" sz="2400" dirty="0" smtClean="0">
                <a:solidFill>
                  <a:srgbClr val="0070C0"/>
                </a:solidFill>
              </a:rPr>
              <a:t>05.07.2004</a:t>
            </a:r>
            <a:endParaRPr lang="en-US" sz="2400" dirty="0">
              <a:solidFill>
                <a:srgbClr val="0070C0"/>
              </a:solidFill>
            </a:endParaRPr>
          </a:p>
        </p:txBody>
      </p:sp>
      <p:sp>
        <p:nvSpPr>
          <p:cNvPr id="18" name="TextBox 17"/>
          <p:cNvSpPr txBox="1"/>
          <p:nvPr/>
        </p:nvSpPr>
        <p:spPr>
          <a:xfrm>
            <a:off x="5334000" y="4722167"/>
            <a:ext cx="1600200" cy="461665"/>
          </a:xfrm>
          <a:prstGeom prst="rect">
            <a:avLst/>
          </a:prstGeom>
          <a:noFill/>
        </p:spPr>
        <p:txBody>
          <a:bodyPr wrap="square" rtlCol="0">
            <a:spAutoFit/>
          </a:bodyPr>
          <a:lstStyle/>
          <a:p>
            <a:r>
              <a:rPr lang="en-US" sz="2400" dirty="0" smtClean="0">
                <a:solidFill>
                  <a:srgbClr val="0070C0"/>
                </a:solidFill>
              </a:rPr>
              <a:t>31.08.2001</a:t>
            </a:r>
            <a:endParaRPr lang="en-US" sz="2400" dirty="0">
              <a:solidFill>
                <a:srgbClr val="0070C0"/>
              </a:solidFill>
            </a:endParaRPr>
          </a:p>
        </p:txBody>
      </p:sp>
      <p:sp>
        <p:nvSpPr>
          <p:cNvPr id="20" name="TextBox 19"/>
          <p:cNvSpPr txBox="1"/>
          <p:nvPr/>
        </p:nvSpPr>
        <p:spPr>
          <a:xfrm>
            <a:off x="5334000" y="4359452"/>
            <a:ext cx="1600200" cy="461665"/>
          </a:xfrm>
          <a:prstGeom prst="rect">
            <a:avLst/>
          </a:prstGeom>
          <a:noFill/>
        </p:spPr>
        <p:txBody>
          <a:bodyPr wrap="square" rtlCol="0">
            <a:spAutoFit/>
          </a:bodyPr>
          <a:lstStyle/>
          <a:p>
            <a:r>
              <a:rPr lang="en-US" sz="2400" dirty="0" smtClean="0">
                <a:solidFill>
                  <a:srgbClr val="0070C0"/>
                </a:solidFill>
              </a:rPr>
              <a:t>06.04.2007</a:t>
            </a:r>
            <a:endParaRPr lang="en-US" sz="2400" dirty="0">
              <a:solidFill>
                <a:srgbClr val="0070C0"/>
              </a:solidFill>
            </a:endParaRPr>
          </a:p>
        </p:txBody>
      </p:sp>
      <p:sp>
        <p:nvSpPr>
          <p:cNvPr id="21" name="TextBox 20"/>
          <p:cNvSpPr txBox="1"/>
          <p:nvPr/>
        </p:nvSpPr>
        <p:spPr>
          <a:xfrm>
            <a:off x="5334000" y="3980135"/>
            <a:ext cx="1600200" cy="461665"/>
          </a:xfrm>
          <a:prstGeom prst="rect">
            <a:avLst/>
          </a:prstGeom>
          <a:noFill/>
        </p:spPr>
        <p:txBody>
          <a:bodyPr wrap="square" rtlCol="0">
            <a:spAutoFit/>
          </a:bodyPr>
          <a:lstStyle/>
          <a:p>
            <a:r>
              <a:rPr lang="en-US" sz="2400" dirty="0" smtClean="0">
                <a:solidFill>
                  <a:srgbClr val="0070C0"/>
                </a:solidFill>
              </a:rPr>
              <a:t>27.06.2008</a:t>
            </a:r>
            <a:endParaRPr lang="en-US" sz="2400" dirty="0">
              <a:solidFill>
                <a:srgbClr val="0070C0"/>
              </a:solidFill>
            </a:endParaRPr>
          </a:p>
        </p:txBody>
      </p:sp>
      <p:sp>
        <p:nvSpPr>
          <p:cNvPr id="22" name="TextBox 21"/>
          <p:cNvSpPr txBox="1"/>
          <p:nvPr/>
        </p:nvSpPr>
        <p:spPr>
          <a:xfrm>
            <a:off x="381000" y="3886200"/>
            <a:ext cx="5334000" cy="2123658"/>
          </a:xfrm>
          <a:prstGeom prst="rect">
            <a:avLst/>
          </a:prstGeom>
          <a:noFill/>
        </p:spPr>
        <p:txBody>
          <a:bodyPr wrap="square" rtlCol="0">
            <a:spAutoFit/>
          </a:bodyPr>
          <a:lstStyle/>
          <a:p>
            <a:r>
              <a:rPr lang="en-US" sz="4400" dirty="0" smtClean="0">
                <a:solidFill>
                  <a:srgbClr val="0070C0"/>
                </a:solidFill>
              </a:rPr>
              <a:t>       cell.row != COL_1</a:t>
            </a:r>
            <a:endParaRPr lang="en-US" sz="4400" dirty="0" smtClean="0">
              <a:solidFill>
                <a:srgbClr val="0070C0"/>
              </a:solidFill>
            </a:endParaRPr>
          </a:p>
          <a:p>
            <a:r>
              <a:rPr lang="en-US" sz="4400" dirty="0" smtClean="0">
                <a:solidFill>
                  <a:srgbClr val="0070C0"/>
                </a:solidFill>
              </a:rPr>
              <a:t>&amp;&amp; cell.col  != ROW_1</a:t>
            </a:r>
            <a:endParaRPr lang="en-US" sz="4400" dirty="0" smtClean="0">
              <a:solidFill>
                <a:srgbClr val="0070C0"/>
              </a:solidFill>
            </a:endParaRPr>
          </a:p>
          <a:p>
            <a:r>
              <a:rPr lang="en-US" sz="4400" dirty="0" smtClean="0">
                <a:solidFill>
                  <a:srgbClr val="0070C0"/>
                </a:solidFill>
              </a:rPr>
              <a:t>&amp;&amp; </a:t>
            </a:r>
            <a:r>
              <a:rPr lang="en-US" sz="4400" dirty="0" err="1" smtClean="0">
                <a:solidFill>
                  <a:srgbClr val="0070C0"/>
                </a:solidFill>
              </a:rPr>
              <a:t>cell.text</a:t>
            </a:r>
            <a:r>
              <a:rPr lang="en-US" sz="4400" dirty="0" smtClean="0">
                <a:solidFill>
                  <a:srgbClr val="0070C0"/>
                </a:solidFill>
              </a:rPr>
              <a:t> != “”</a:t>
            </a:r>
            <a:endParaRPr lang="en-US" sz="4400" dirty="0">
              <a:solidFill>
                <a:srgbClr val="0070C0"/>
              </a:solidFill>
            </a:endParaRPr>
          </a:p>
        </p:txBody>
      </p:sp>
    </p:spTree>
    <p:extLst>
      <p:ext uri="{BB962C8B-B14F-4D97-AF65-F5344CB8AC3E}">
        <p14:creationId xmlns:p14="http://schemas.microsoft.com/office/powerpoint/2010/main" xmlns="" val="1529239550"/>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nodeType="clickEffect">
                                  <p:stCondLst>
                                    <p:cond delay="0"/>
                                  </p:stCondLst>
                                  <p:childTnLst>
                                    <p:set>
                                      <p:cBhvr rctx="PPT">
                                        <p:cTn id="6" dur="indefinite"/>
                                        <p:tgtEl>
                                          <p:spTgt spid="6"/>
                                        </p:tgtEl>
                                        <p:attrNameLst>
                                          <p:attrName>style.opacity</p:attrName>
                                        </p:attrNameLst>
                                      </p:cBhvr>
                                      <p:to>
                                        <p:strVal val="0.25"/>
                                      </p:to>
                                    </p:set>
                                    <p:animEffect filter="image" prLst="opacity: 0.25">
                                      <p:cBhvr rctx="IE">
                                        <p:cTn id="7" dur="indefinite"/>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fade">
                                      <p:cBhvr>
                                        <p:cTn id="12" dur="500"/>
                                        <p:tgtEl>
                                          <p:spTgt spid="27"/>
                                        </p:tgtEl>
                                      </p:cBhvr>
                                    </p:animEffect>
                                  </p:childTnLst>
                                </p:cTn>
                              </p:par>
                              <p:par>
                                <p:cTn id="13" presetID="10" presetClass="entr" presetSubtype="0" fill="hold" nodeType="with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500"/>
                                        <p:tgtEl>
                                          <p:spTgt spid="9"/>
                                        </p:tgtEl>
                                      </p:cBhvr>
                                    </p:animEffect>
                                  </p:childTnLst>
                                </p:cTn>
                              </p:par>
                              <p:par>
                                <p:cTn id="16" presetID="10" presetClass="entr" presetSubtype="0" fill="hold" nodeType="withEffect">
                                  <p:stCondLst>
                                    <p:cond delay="0"/>
                                  </p:stCondLst>
                                  <p:childTnLst>
                                    <p:set>
                                      <p:cBhvr>
                                        <p:cTn id="17" dur="1" fill="hold">
                                          <p:stCondLst>
                                            <p:cond delay="0"/>
                                          </p:stCondLst>
                                        </p:cTn>
                                        <p:tgtEl>
                                          <p:spTgt spid="19"/>
                                        </p:tgtEl>
                                        <p:attrNameLst>
                                          <p:attrName>style.visibility</p:attrName>
                                        </p:attrNameLst>
                                      </p:cBhvr>
                                      <p:to>
                                        <p:strVal val="visible"/>
                                      </p:to>
                                    </p:set>
                                    <p:animEffect transition="in" filter="fade">
                                      <p:cBhvr>
                                        <p:cTn id="18" dur="500"/>
                                        <p:tgtEl>
                                          <p:spTgt spid="19"/>
                                        </p:tgtEl>
                                      </p:cBhvr>
                                    </p:animEffect>
                                  </p:childTnLst>
                                </p:cTn>
                              </p:par>
                              <p:par>
                                <p:cTn id="19" presetID="10" presetClass="entr" presetSubtype="0" fill="hold" nodeType="with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fade">
                                      <p:cBhvr>
                                        <p:cTn id="21" dur="500"/>
                                        <p:tgtEl>
                                          <p:spTgt spid="23"/>
                                        </p:tgtEl>
                                      </p:cBhvr>
                                    </p:animEffect>
                                  </p:childTnLst>
                                </p:cTn>
                              </p:par>
                              <p:par>
                                <p:cTn id="22" presetID="10" presetClass="entr" presetSubtype="0" fill="hold" nodeType="withEffect">
                                  <p:stCondLst>
                                    <p:cond delay="0"/>
                                  </p:stCondLst>
                                  <p:childTnLst>
                                    <p:set>
                                      <p:cBhvr>
                                        <p:cTn id="23" dur="1" fill="hold">
                                          <p:stCondLst>
                                            <p:cond delay="0"/>
                                          </p:stCondLst>
                                        </p:cTn>
                                        <p:tgtEl>
                                          <p:spTgt spid="25"/>
                                        </p:tgtEl>
                                        <p:attrNameLst>
                                          <p:attrName>style.visibility</p:attrName>
                                        </p:attrNameLst>
                                      </p:cBhvr>
                                      <p:to>
                                        <p:strVal val="visible"/>
                                      </p:to>
                                    </p:set>
                                    <p:animEffect transition="in" filter="fade">
                                      <p:cBhvr>
                                        <p:cTn id="24" dur="500"/>
                                        <p:tgtEl>
                                          <p:spTgt spid="25"/>
                                        </p:tgtEl>
                                      </p:cBhvr>
                                    </p:animEffect>
                                  </p:childTnLst>
                                </p:cTn>
                              </p:par>
                              <p:par>
                                <p:cTn id="25" presetID="10" presetClass="entr" presetSubtype="0" fill="hold" nodeType="with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500"/>
                                        <p:tgtEl>
                                          <p:spTgt spid="15"/>
                                        </p:tgtEl>
                                      </p:cBhvr>
                                    </p:animEffect>
                                  </p:childTnLst>
                                </p:cTn>
                              </p:par>
                              <p:par>
                                <p:cTn id="28" presetID="10" presetClass="entr" presetSubtype="0" fill="hold" nodeType="withEffect">
                                  <p:stCondLst>
                                    <p:cond delay="0"/>
                                  </p:stCondLst>
                                  <p:childTnLst>
                                    <p:set>
                                      <p:cBhvr>
                                        <p:cTn id="29" dur="1" fill="hold">
                                          <p:stCondLst>
                                            <p:cond delay="0"/>
                                          </p:stCondLst>
                                        </p:cTn>
                                        <p:tgtEl>
                                          <p:spTgt spid="29"/>
                                        </p:tgtEl>
                                        <p:attrNameLst>
                                          <p:attrName>style.visibility</p:attrName>
                                        </p:attrNameLst>
                                      </p:cBhvr>
                                      <p:to>
                                        <p:strVal val="visible"/>
                                      </p:to>
                                    </p:set>
                                    <p:animEffect transition="in" filter="fade">
                                      <p:cBhvr>
                                        <p:cTn id="30" dur="500"/>
                                        <p:tgtEl>
                                          <p:spTgt spid="29"/>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22"/>
                                        </p:tgtEl>
                                        <p:attrNameLst>
                                          <p:attrName>style.visibility</p:attrName>
                                        </p:attrNameLst>
                                      </p:cBhvr>
                                      <p:to>
                                        <p:strVal val="visible"/>
                                      </p:to>
                                    </p:set>
                                    <p:animEffect transition="in" filter="fade">
                                      <p:cBhvr>
                                        <p:cTn id="35"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Inference Algorithm</a:t>
            </a:r>
            <a:endParaRPr lang="en-US" dirty="0"/>
          </a:p>
        </p:txBody>
      </p:sp>
      <p:sp>
        <p:nvSpPr>
          <p:cNvPr id="3" name="Content Placeholder 2"/>
          <p:cNvSpPr>
            <a:spLocks noGrp="1"/>
          </p:cNvSpPr>
          <p:nvPr>
            <p:ph idx="1"/>
          </p:nvPr>
        </p:nvSpPr>
        <p:spPr>
          <a:xfrm>
            <a:off x="457200" y="2362200"/>
            <a:ext cx="8229600" cy="2286000"/>
          </a:xfrm>
        </p:spPr>
        <p:txBody>
          <a:bodyPr/>
          <a:lstStyle/>
          <a:p>
            <a:r>
              <a:rPr lang="en-US" dirty="0" smtClean="0"/>
              <a:t>Inferring </a:t>
            </a:r>
            <a:r>
              <a:rPr lang="en-US" dirty="0" smtClean="0">
                <a:solidFill>
                  <a:srgbClr val="0070C0"/>
                </a:solidFill>
              </a:rPr>
              <a:t>Filter</a:t>
            </a:r>
            <a:r>
              <a:rPr lang="en-US" dirty="0" smtClean="0"/>
              <a:t> Programs</a:t>
            </a:r>
          </a:p>
          <a:p>
            <a:endParaRPr lang="en-US" dirty="0"/>
          </a:p>
          <a:p>
            <a:r>
              <a:rPr lang="en-US" dirty="0" smtClean="0"/>
              <a:t>Inferring </a:t>
            </a:r>
            <a:r>
              <a:rPr lang="en-US" dirty="0" smtClean="0">
                <a:solidFill>
                  <a:srgbClr val="FF0000"/>
                </a:solidFill>
              </a:rPr>
              <a:t>Associative</a:t>
            </a:r>
            <a:r>
              <a:rPr lang="en-US" dirty="0" smtClean="0"/>
              <a:t> Programs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mph" presetSubtype="0" nodeType="withEffect">
                                  <p:stCondLst>
                                    <p:cond delay="0"/>
                                  </p:stCondLst>
                                  <p:endCondLst>
                                    <p:cond evt="onNext" delay="0">
                                      <p:tgtEl>
                                        <p:sldTgt/>
                                      </p:tgtEl>
                                    </p:cond>
                                  </p:endCondLst>
                                  <p:childTnLst>
                                    <p:set>
                                      <p:cBhvr rctx="PPT">
                                        <p:cTn id="6" dur="indefinite"/>
                                        <p:tgtEl>
                                          <p:spTgt spid="3">
                                            <p:txEl>
                                              <p:pRg st="2" end="2"/>
                                            </p:txEl>
                                          </p:spTgt>
                                        </p:tgtEl>
                                        <p:attrNameLst>
                                          <p:attrName>style.opacity</p:attrName>
                                        </p:attrNameLst>
                                      </p:cBhvr>
                                      <p:to>
                                        <p:strVal val="0.25"/>
                                      </p:to>
                                    </p:set>
                                    <p:animEffect filter="image" prLst="opacity: 0.25">
                                      <p:cBhvr rctx="IE">
                                        <p:cTn id="7" dur="indefinite"/>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mph" presetSubtype="0" nodeType="clickEffect">
                                  <p:stCondLst>
                                    <p:cond delay="0"/>
                                  </p:stCondLst>
                                  <p:childTnLst>
                                    <p:set>
                                      <p:cBhvr rctx="PPT">
                                        <p:cTn id="11" dur="indefinite"/>
                                        <p:tgtEl>
                                          <p:spTgt spid="3">
                                            <p:txEl>
                                              <p:pRg st="0" end="0"/>
                                            </p:txEl>
                                          </p:spTgt>
                                        </p:tgtEl>
                                        <p:attrNameLst>
                                          <p:attrName>style.opacity</p:attrName>
                                        </p:attrNameLst>
                                      </p:cBhvr>
                                      <p:to>
                                        <p:strVal val="0.25"/>
                                      </p:to>
                                    </p:set>
                                    <p:animEffect filter="image" prLst="opacity: 0.25">
                                      <p:cBhvr rctx="IE">
                                        <p:cTn id="12" dur="indefinite"/>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2438400"/>
            <a:ext cx="6477000" cy="2514600"/>
          </a:xfrm>
        </p:spPr>
        <p:txBody>
          <a:bodyPr>
            <a:normAutofit/>
          </a:bodyPr>
          <a:lstStyle/>
          <a:p>
            <a:pPr>
              <a:buNone/>
            </a:pPr>
            <a:r>
              <a:rPr lang="en-US" dirty="0" err="1" smtClean="0"/>
              <a:t>outNbor</a:t>
            </a:r>
            <a:r>
              <a:rPr lang="en-US" dirty="0" smtClean="0"/>
              <a:t> := </a:t>
            </a:r>
            <a:r>
              <a:rPr lang="en-US" dirty="0" err="1" smtClean="0">
                <a:solidFill>
                  <a:srgbClr val="FF0000"/>
                </a:solidFill>
              </a:rPr>
              <a:t>AssocFuncOut</a:t>
            </a:r>
            <a:r>
              <a:rPr lang="en-US" dirty="0" smtClean="0"/>
              <a:t>(X);</a:t>
            </a:r>
          </a:p>
          <a:p>
            <a:pPr>
              <a:buNone/>
            </a:pPr>
            <a:r>
              <a:rPr lang="en-US" dirty="0" smtClean="0"/>
              <a:t>         pre := </a:t>
            </a:r>
            <a:r>
              <a:rPr lang="en-US" dirty="0" err="1" smtClean="0"/>
              <a:t>preImage</a:t>
            </a:r>
            <a:r>
              <a:rPr lang="en-US" dirty="0" smtClean="0"/>
              <a:t>(</a:t>
            </a:r>
            <a:r>
              <a:rPr lang="en-US" dirty="0" smtClean="0">
                <a:solidFill>
                  <a:srgbClr val="0070C0"/>
                </a:solidFill>
              </a:rPr>
              <a:t>filter</a:t>
            </a:r>
            <a:r>
              <a:rPr lang="en-US" dirty="0" smtClean="0"/>
              <a:t>, </a:t>
            </a:r>
            <a:r>
              <a:rPr lang="en-US" dirty="0" err="1" smtClean="0"/>
              <a:t>outNbor</a:t>
            </a:r>
            <a:r>
              <a:rPr lang="en-US" dirty="0" smtClean="0"/>
              <a:t>);</a:t>
            </a:r>
          </a:p>
          <a:p>
            <a:pPr>
              <a:buNone/>
            </a:pPr>
            <a:r>
              <a:rPr lang="en-US" dirty="0" smtClean="0"/>
              <a:t>     </a:t>
            </a:r>
            <a:r>
              <a:rPr lang="en-US" dirty="0" err="1" smtClean="0"/>
              <a:t>inCell</a:t>
            </a:r>
            <a:r>
              <a:rPr lang="en-US" dirty="0" smtClean="0"/>
              <a:t> := </a:t>
            </a:r>
            <a:r>
              <a:rPr lang="en-US" dirty="0" err="1" smtClean="0">
                <a:solidFill>
                  <a:srgbClr val="FF0000"/>
                </a:solidFill>
              </a:rPr>
              <a:t>AssocFuncIn</a:t>
            </a:r>
            <a:r>
              <a:rPr lang="en-US" dirty="0" smtClean="0"/>
              <a:t>(pre);</a:t>
            </a:r>
          </a:p>
          <a:p>
            <a:pPr>
              <a:buNone/>
            </a:pPr>
            <a:r>
              <a:rPr lang="en-US" dirty="0" smtClean="0"/>
              <a:t>map(</a:t>
            </a:r>
            <a:r>
              <a:rPr lang="en-US" dirty="0" err="1" smtClean="0"/>
              <a:t>inCell</a:t>
            </a:r>
            <a:r>
              <a:rPr lang="en-US" dirty="0" smtClean="0"/>
              <a:t>, X);</a:t>
            </a:r>
            <a:endParaRPr lang="en-US" dirty="0"/>
          </a:p>
        </p:txBody>
      </p:sp>
      <p:sp>
        <p:nvSpPr>
          <p:cNvPr id="4" name="Title 1"/>
          <p:cNvSpPr txBox="1">
            <a:spLocks/>
          </p:cNvSpPr>
          <p:nvPr/>
        </p:nvSpPr>
        <p:spPr>
          <a:xfrm>
            <a:off x="0" y="381000"/>
            <a:ext cx="91440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rgbClr val="FF0000"/>
                </a:solidFill>
                <a:effectLst/>
                <a:uLnTx/>
                <a:uFillTx/>
                <a:latin typeface="+mj-lt"/>
                <a:ea typeface="+mj-ea"/>
                <a:cs typeface="+mj-cs"/>
              </a:rPr>
              <a:t>Associative Programs</a:t>
            </a:r>
            <a:r>
              <a:rPr kumimoji="0" lang="en-US" sz="4400" b="0" i="0" u="none" strike="noStrike" kern="1200" cap="none" spc="0" normalizeH="0" baseline="0" noProof="0" dirty="0" smtClean="0">
                <a:ln>
                  <a:noFill/>
                </a:ln>
                <a:effectLst/>
                <a:uLnTx/>
                <a:uFillTx/>
                <a:latin typeface="+mj-lt"/>
                <a:ea typeface="+mj-ea"/>
                <a:cs typeface="+mj-cs"/>
              </a:rPr>
              <a:t>:</a:t>
            </a:r>
            <a:r>
              <a:rPr kumimoji="0" lang="en-US" sz="4400" b="0" i="0" u="none" strike="noStrike" kern="1200" cap="none" spc="0" normalizeH="0" baseline="0" noProof="0" dirty="0" smtClean="0">
                <a:ln>
                  <a:noFill/>
                </a:ln>
                <a:solidFill>
                  <a:srgbClr val="FF0000"/>
                </a:solidFill>
                <a:effectLst/>
                <a:uLnTx/>
                <a:uFillTx/>
                <a:latin typeface="+mj-lt"/>
                <a:ea typeface="+mj-ea"/>
                <a:cs typeface="+mj-cs"/>
              </a:rPr>
              <a:t> </a:t>
            </a:r>
            <a:r>
              <a:rPr kumimoji="0" lang="en-US" sz="4400" b="0" i="0" u="none" strike="noStrike" kern="1200" cap="none" spc="0" normalizeH="0" baseline="0" noProof="0" dirty="0" smtClean="0">
                <a:ln>
                  <a:noFill/>
                </a:ln>
                <a:solidFill>
                  <a:schemeClr val="tx1"/>
                </a:solidFill>
                <a:effectLst/>
                <a:uLnTx/>
                <a:uFillTx/>
                <a:latin typeface="+mj-lt"/>
                <a:ea typeface="+mj-ea"/>
                <a:cs typeface="+mj-cs"/>
              </a:rPr>
              <a:t>General Form</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FF0000"/>
                </a:solidFill>
              </a:rPr>
              <a:t>Associative Functions</a:t>
            </a:r>
            <a:endParaRPr lang="en-US" dirty="0">
              <a:solidFill>
                <a:srgbClr val="FF0000"/>
              </a:solidFill>
            </a:endParaRPr>
          </a:p>
        </p:txBody>
      </p:sp>
      <p:sp>
        <p:nvSpPr>
          <p:cNvPr id="3" name="Content Placeholder 2"/>
          <p:cNvSpPr>
            <a:spLocks noGrp="1"/>
          </p:cNvSpPr>
          <p:nvPr>
            <p:ph idx="1"/>
          </p:nvPr>
        </p:nvSpPr>
        <p:spPr>
          <a:xfrm>
            <a:off x="2895600" y="1981200"/>
            <a:ext cx="2743200" cy="3124200"/>
          </a:xfrm>
        </p:spPr>
        <p:txBody>
          <a:bodyPr/>
          <a:lstStyle/>
          <a:p>
            <a:r>
              <a:rPr lang="en-US" dirty="0" smtClean="0">
                <a:solidFill>
                  <a:srgbClr val="FF0000"/>
                </a:solidFill>
              </a:rPr>
              <a:t>RowEqCol1</a:t>
            </a:r>
          </a:p>
          <a:p>
            <a:r>
              <a:rPr lang="en-US" dirty="0" smtClean="0">
                <a:solidFill>
                  <a:srgbClr val="FF0000"/>
                </a:solidFill>
              </a:rPr>
              <a:t>RowEqCol2</a:t>
            </a:r>
          </a:p>
          <a:p>
            <a:r>
              <a:rPr lang="en-US" dirty="0" smtClean="0">
                <a:solidFill>
                  <a:srgbClr val="FF0000"/>
                </a:solidFill>
              </a:rPr>
              <a:t>…</a:t>
            </a:r>
          </a:p>
          <a:p>
            <a:r>
              <a:rPr lang="en-US" dirty="0" err="1" smtClean="0">
                <a:solidFill>
                  <a:srgbClr val="FF0000"/>
                </a:solidFill>
              </a:rPr>
              <a:t>RowEqColN</a:t>
            </a:r>
            <a:endParaRPr lang="en-US" dirty="0" smtClean="0">
              <a:solidFill>
                <a:srgbClr val="FF0000"/>
              </a:solidFill>
            </a:endParaRPr>
          </a:p>
          <a:p>
            <a:r>
              <a:rPr lang="en-US" dirty="0" smtClean="0">
                <a:solidFill>
                  <a:srgbClr val="FF0000"/>
                </a:solidFill>
              </a:rPr>
              <a:t>Row1ColEq</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914400"/>
          </a:xfrm>
        </p:spPr>
        <p:txBody>
          <a:bodyPr>
            <a:noAutofit/>
          </a:bodyPr>
          <a:lstStyle/>
          <a:p>
            <a:r>
              <a:rPr lang="en-US" sz="4000" dirty="0" smtClean="0"/>
              <a:t>Inferring an </a:t>
            </a:r>
            <a:r>
              <a:rPr lang="en-US" sz="4000" dirty="0" smtClean="0">
                <a:solidFill>
                  <a:srgbClr val="FF0000"/>
                </a:solidFill>
              </a:rPr>
              <a:t>Associative Program</a:t>
            </a:r>
            <a:r>
              <a:rPr lang="en-US" sz="4000" dirty="0" smtClean="0"/>
              <a:t> for Col 1</a:t>
            </a:r>
            <a:endParaRPr lang="en-US" sz="4000" dirty="0"/>
          </a:p>
        </p:txBody>
      </p:sp>
      <p:graphicFrame>
        <p:nvGraphicFramePr>
          <p:cNvPr id="4" name="Table 3"/>
          <p:cNvGraphicFramePr>
            <a:graphicFrameLocks noGrp="1"/>
          </p:cNvGraphicFramePr>
          <p:nvPr>
            <p:extLst>
              <p:ext uri="{D42A27DB-BD31-4B8C-83A1-F6EECF244321}">
                <p14:modId xmlns:p14="http://schemas.microsoft.com/office/powerpoint/2010/main" xmlns="" val="801588764"/>
              </p:ext>
            </p:extLst>
          </p:nvPr>
        </p:nvGraphicFramePr>
        <p:xfrm>
          <a:off x="533400" y="1161398"/>
          <a:ext cx="8248300" cy="1643662"/>
        </p:xfrm>
        <a:graphic>
          <a:graphicData uri="http://schemas.openxmlformats.org/drawingml/2006/table">
            <a:tbl>
              <a:tblPr>
                <a:tableStyleId>{69C7853C-536D-4A76-A0AE-DD22124D55A5}</a:tableStyleId>
              </a:tblPr>
              <a:tblGrid>
                <a:gridCol w="1600200"/>
                <a:gridCol w="2209800"/>
                <a:gridCol w="2209800"/>
                <a:gridCol w="2228500"/>
              </a:tblGrid>
              <a:tr h="411930">
                <a:tc>
                  <a:txBody>
                    <a:bodyPr/>
                    <a:lstStyle/>
                    <a:p>
                      <a:pPr algn="l" fontAlgn="b"/>
                      <a:endParaRPr lang="en-US" sz="2400" b="0" i="0" u="none" strike="noStrike" dirty="0">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err="1">
                          <a:solidFill>
                            <a:srgbClr val="FF0000"/>
                          </a:solidFill>
                        </a:rPr>
                        <a:t>Qual</a:t>
                      </a:r>
                      <a:r>
                        <a:rPr lang="en-US" sz="2400" u="none" strike="noStrike" dirty="0">
                          <a:solidFill>
                            <a:srgbClr val="FF0000"/>
                          </a:solidFill>
                        </a:rPr>
                        <a:t> 1</a:t>
                      </a:r>
                      <a:endParaRPr lang="en-US" sz="2400" b="0" i="0" u="none" strike="noStrike" dirty="0">
                        <a:solidFill>
                          <a:srgbClr val="FF000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a:solidFill>
                            <a:srgbClr val="FF0000"/>
                          </a:solidFill>
                        </a:rPr>
                        <a:t>Qual 2</a:t>
                      </a:r>
                      <a:endParaRPr lang="en-US" sz="2400" b="0" i="0" u="none" strike="noStrike">
                        <a:solidFill>
                          <a:srgbClr val="FF000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err="1">
                          <a:solidFill>
                            <a:srgbClr val="FF0000"/>
                          </a:solidFill>
                        </a:rPr>
                        <a:t>Qual</a:t>
                      </a:r>
                      <a:r>
                        <a:rPr lang="en-US" sz="2400" u="none" strike="noStrike" dirty="0">
                          <a:solidFill>
                            <a:srgbClr val="FF0000"/>
                          </a:solidFill>
                        </a:rPr>
                        <a:t> 3</a:t>
                      </a:r>
                      <a:endParaRPr lang="en-US" sz="2400" b="0" i="0" u="none" strike="noStrike" dirty="0">
                        <a:solidFill>
                          <a:srgbClr val="FF000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07872">
                <a:tc>
                  <a:txBody>
                    <a:bodyPr/>
                    <a:lstStyle/>
                    <a:p>
                      <a:pPr algn="l" fontAlgn="b"/>
                      <a:r>
                        <a:rPr lang="en-US" sz="2400" u="none" strike="noStrike" dirty="0">
                          <a:solidFill>
                            <a:srgbClr val="FF0000"/>
                          </a:solidFill>
                        </a:rPr>
                        <a:t>Andrew</a:t>
                      </a:r>
                      <a:endParaRPr lang="en-US" sz="2400" b="0" i="0" u="none" strike="noStrike" dirty="0">
                        <a:solidFill>
                          <a:srgbClr val="FF000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a:solidFill>
                            <a:srgbClr val="0070C0"/>
                          </a:solidFill>
                        </a:rPr>
                        <a:t>01.02.2003</a:t>
                      </a:r>
                      <a:endParaRPr lang="en-US" sz="2400" b="0" i="0" u="none" strike="noStrike" dirty="0">
                        <a:solidFill>
                          <a:srgbClr val="0070C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a:solidFill>
                            <a:srgbClr val="0070C0"/>
                          </a:solidFill>
                        </a:rPr>
                        <a:t>27.06.2008</a:t>
                      </a:r>
                      <a:endParaRPr lang="en-US" sz="2400" b="0" i="0" u="none" strike="noStrike" dirty="0">
                        <a:solidFill>
                          <a:srgbClr val="0070C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a:solidFill>
                            <a:srgbClr val="0070C0"/>
                          </a:solidFill>
                        </a:rPr>
                        <a:t>06.04.2007</a:t>
                      </a:r>
                      <a:endParaRPr lang="en-US" sz="2400" b="0" i="0" u="none" strike="noStrike" dirty="0">
                        <a:solidFill>
                          <a:srgbClr val="0070C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11930">
                <a:tc>
                  <a:txBody>
                    <a:bodyPr/>
                    <a:lstStyle/>
                    <a:p>
                      <a:pPr algn="l" fontAlgn="b"/>
                      <a:r>
                        <a:rPr lang="en-US" sz="2400" u="none" strike="noStrike" dirty="0">
                          <a:solidFill>
                            <a:srgbClr val="FF0000"/>
                          </a:solidFill>
                        </a:rPr>
                        <a:t>Ben</a:t>
                      </a:r>
                      <a:endParaRPr lang="en-US" sz="2400" b="0" i="0" u="none" strike="noStrike" dirty="0">
                        <a:solidFill>
                          <a:srgbClr val="FF000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a:solidFill>
                            <a:srgbClr val="0070C0"/>
                          </a:solidFill>
                        </a:rPr>
                        <a:t>31.08.2001</a:t>
                      </a:r>
                      <a:endParaRPr lang="en-US" sz="2400" b="0" i="0" u="none" strike="noStrike" dirty="0">
                        <a:solidFill>
                          <a:srgbClr val="0070C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2400" b="0" i="0" u="none" strike="noStrike" dirty="0">
                        <a:solidFill>
                          <a:srgbClr val="0070C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a:solidFill>
                            <a:srgbClr val="0070C0"/>
                          </a:solidFill>
                        </a:rPr>
                        <a:t>05.07.2004</a:t>
                      </a:r>
                      <a:endParaRPr lang="en-US" sz="2400" b="0" i="0" u="none" strike="noStrike" dirty="0">
                        <a:solidFill>
                          <a:srgbClr val="0070C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11930">
                <a:tc>
                  <a:txBody>
                    <a:bodyPr/>
                    <a:lstStyle/>
                    <a:p>
                      <a:pPr algn="l" fontAlgn="b"/>
                      <a:r>
                        <a:rPr lang="en-US" sz="2400" u="none" strike="noStrike" dirty="0">
                          <a:solidFill>
                            <a:srgbClr val="FF0000"/>
                          </a:solidFill>
                        </a:rPr>
                        <a:t>Carl</a:t>
                      </a:r>
                      <a:endParaRPr lang="en-US" sz="2400" b="0" i="0" u="none" strike="noStrike" dirty="0">
                        <a:solidFill>
                          <a:srgbClr val="FF000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2400" b="0" i="0" u="none" strike="noStrike" dirty="0">
                        <a:solidFill>
                          <a:srgbClr val="0070C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a:solidFill>
                            <a:srgbClr val="0070C0"/>
                          </a:solidFill>
                        </a:rPr>
                        <a:t>18.04.2003</a:t>
                      </a:r>
                      <a:endParaRPr lang="en-US" sz="2400" b="0" i="0" u="none" strike="noStrike" dirty="0">
                        <a:solidFill>
                          <a:srgbClr val="0070C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a:solidFill>
                            <a:srgbClr val="0070C0"/>
                          </a:solidFill>
                        </a:rPr>
                        <a:t>09.12.2009</a:t>
                      </a:r>
                      <a:endParaRPr lang="en-US" sz="2400" b="0" i="0" u="none" strike="noStrike" dirty="0">
                        <a:solidFill>
                          <a:srgbClr val="0070C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xmlns="" val="3259321794"/>
              </p:ext>
            </p:extLst>
          </p:nvPr>
        </p:nvGraphicFramePr>
        <p:xfrm>
          <a:off x="533400" y="3665324"/>
          <a:ext cx="8382000" cy="2613660"/>
        </p:xfrm>
        <a:graphic>
          <a:graphicData uri="http://schemas.openxmlformats.org/drawingml/2006/table">
            <a:tbl>
              <a:tblPr>
                <a:tableStyleId>{69C7853C-536D-4A76-A0AE-DD22124D55A5}</a:tableStyleId>
              </a:tblPr>
              <a:tblGrid>
                <a:gridCol w="2362200"/>
                <a:gridCol w="2362200"/>
                <a:gridCol w="3657600"/>
              </a:tblGrid>
              <a:tr h="357012">
                <a:tc>
                  <a:txBody>
                    <a:bodyPr/>
                    <a:lstStyle/>
                    <a:p>
                      <a:pPr algn="l" fontAlgn="b"/>
                      <a:r>
                        <a:rPr lang="en-US" sz="2400" u="none" strike="noStrike" dirty="0">
                          <a:solidFill>
                            <a:srgbClr val="FF0000"/>
                          </a:solidFill>
                        </a:rPr>
                        <a:t>Andrew</a:t>
                      </a:r>
                      <a:endParaRPr lang="en-US" sz="2400" b="0" i="0" u="none" strike="noStrike" dirty="0">
                        <a:solidFill>
                          <a:srgbClr val="FF000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err="1" smtClean="0">
                          <a:solidFill>
                            <a:srgbClr val="FF0000"/>
                          </a:solidFill>
                          <a:latin typeface="+mn-lt"/>
                        </a:rPr>
                        <a:t>Qual</a:t>
                      </a:r>
                      <a:r>
                        <a:rPr lang="en-US" sz="2400" u="none" strike="noStrike" dirty="0" smtClean="0">
                          <a:solidFill>
                            <a:srgbClr val="FF0000"/>
                          </a:solidFill>
                          <a:latin typeface="+mn-lt"/>
                        </a:rPr>
                        <a:t> 1</a:t>
                      </a:r>
                      <a:endParaRPr lang="en-US" sz="2400" b="0" i="0" u="none" strike="noStrike" dirty="0">
                        <a:solidFill>
                          <a:srgbClr val="FF0000"/>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400" u="none" strike="noStrike" dirty="0" smtClean="0">
                          <a:solidFill>
                            <a:srgbClr val="0070C0"/>
                          </a:solidFill>
                          <a:latin typeface="+mn-lt"/>
                        </a:rPr>
                        <a:t>01.02.2003</a:t>
                      </a:r>
                      <a:endParaRPr lang="en-US" sz="2400" b="0" i="0" u="none" strike="noStrike" dirty="0" smtClean="0">
                        <a:solidFill>
                          <a:srgbClr val="0070C0"/>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57012">
                <a:tc>
                  <a:txBody>
                    <a:bodyPr/>
                    <a:lstStyle/>
                    <a:p>
                      <a:pPr algn="l" fontAlgn="b"/>
                      <a:r>
                        <a:rPr lang="en-US" sz="2400" b="0" i="0" u="none" strike="noStrike" dirty="0" smtClean="0">
                          <a:solidFill>
                            <a:srgbClr val="FF0000"/>
                          </a:solidFill>
                          <a:latin typeface="+mn-lt"/>
                        </a:rPr>
                        <a:t>Andrew</a:t>
                      </a:r>
                      <a:endParaRPr lang="en-US" sz="2400" b="0" i="0" u="none" strike="noStrike" dirty="0">
                        <a:solidFill>
                          <a:srgbClr val="FF000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b="0" i="0" u="none" strike="noStrike" dirty="0" err="1" smtClean="0">
                          <a:solidFill>
                            <a:srgbClr val="FF0000"/>
                          </a:solidFill>
                          <a:latin typeface="+mn-lt"/>
                        </a:rPr>
                        <a:t>Qual</a:t>
                      </a:r>
                      <a:r>
                        <a:rPr lang="en-US" sz="2400" b="0" i="0" u="none" strike="noStrike" baseline="0" dirty="0" smtClean="0">
                          <a:solidFill>
                            <a:srgbClr val="FF0000"/>
                          </a:solidFill>
                          <a:latin typeface="+mn-lt"/>
                        </a:rPr>
                        <a:t> 2</a:t>
                      </a:r>
                      <a:endParaRPr lang="en-US" sz="2400" b="0" i="0" u="none" strike="noStrike" dirty="0">
                        <a:solidFill>
                          <a:srgbClr val="FF0000"/>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400" u="none" strike="noStrike" dirty="0" smtClean="0">
                          <a:solidFill>
                            <a:srgbClr val="0070C0"/>
                          </a:solidFill>
                          <a:latin typeface="+mn-lt"/>
                        </a:rPr>
                        <a:t>27.06.2008</a:t>
                      </a:r>
                      <a:endParaRPr lang="en-US" sz="2400" b="0" i="0" u="none" strike="noStrike" dirty="0" smtClean="0">
                        <a:solidFill>
                          <a:srgbClr val="0070C0"/>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57012">
                <a:tc>
                  <a:txBody>
                    <a:bodyPr/>
                    <a:lstStyle/>
                    <a:p>
                      <a:pPr algn="l" fontAlgn="b"/>
                      <a:r>
                        <a:rPr lang="en-US" sz="2400" b="0" i="0" u="none" strike="noStrike" dirty="0" smtClean="0">
                          <a:solidFill>
                            <a:srgbClr val="FF0000"/>
                          </a:solidFill>
                          <a:latin typeface="+mn-lt"/>
                        </a:rPr>
                        <a:t>Andrew</a:t>
                      </a:r>
                      <a:endParaRPr lang="en-US" sz="2400" b="0" i="0" u="none" strike="noStrike" dirty="0">
                        <a:solidFill>
                          <a:srgbClr val="FF0000"/>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b="0" i="0" u="none" strike="noStrike" dirty="0" err="1" smtClean="0">
                          <a:solidFill>
                            <a:srgbClr val="FF0000"/>
                          </a:solidFill>
                          <a:latin typeface="+mn-lt"/>
                        </a:rPr>
                        <a:t>Qual</a:t>
                      </a:r>
                      <a:r>
                        <a:rPr lang="en-US" sz="2400" b="0" i="0" u="none" strike="noStrike" baseline="0" dirty="0" smtClean="0">
                          <a:solidFill>
                            <a:srgbClr val="FF0000"/>
                          </a:solidFill>
                          <a:latin typeface="+mn-lt"/>
                        </a:rPr>
                        <a:t> 3</a:t>
                      </a:r>
                      <a:endParaRPr lang="en-US" sz="2400" b="0" i="0" u="none" strike="noStrike" dirty="0">
                        <a:solidFill>
                          <a:srgbClr val="FF0000"/>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smtClean="0">
                          <a:solidFill>
                            <a:srgbClr val="0070C0"/>
                          </a:solidFill>
                          <a:latin typeface="+mn-lt"/>
                        </a:rPr>
                        <a:t>06.04.2007</a:t>
                      </a:r>
                      <a:endParaRPr lang="en-US" sz="2400" b="0" i="0" u="none" strike="noStrike" dirty="0">
                        <a:solidFill>
                          <a:srgbClr val="0070C0"/>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57012">
                <a:tc>
                  <a:txBody>
                    <a:bodyPr/>
                    <a:lstStyle/>
                    <a:p>
                      <a:pPr algn="l" fontAlgn="b"/>
                      <a:r>
                        <a:rPr lang="en-US" sz="2400" b="0" i="0" u="none" strike="noStrike" dirty="0" smtClean="0">
                          <a:solidFill>
                            <a:srgbClr val="FF0000"/>
                          </a:solidFill>
                          <a:latin typeface="+mj-lt"/>
                        </a:rPr>
                        <a:t>Ben</a:t>
                      </a:r>
                      <a:endParaRPr lang="en-US" sz="2400" b="0" i="0" u="none" strike="noStrike" dirty="0">
                        <a:solidFill>
                          <a:srgbClr val="FF0000"/>
                        </a:solidFill>
                        <a:latin typeface="+mj-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b="0" i="0" u="none" strike="noStrike" dirty="0" err="1" smtClean="0">
                          <a:solidFill>
                            <a:srgbClr val="FF0000"/>
                          </a:solidFill>
                          <a:latin typeface="+mn-lt"/>
                        </a:rPr>
                        <a:t>Qual</a:t>
                      </a:r>
                      <a:r>
                        <a:rPr lang="en-US" sz="2400" b="0" i="0" u="none" strike="noStrike" baseline="0" dirty="0" smtClean="0">
                          <a:solidFill>
                            <a:srgbClr val="FF0000"/>
                          </a:solidFill>
                          <a:latin typeface="+mn-lt"/>
                        </a:rPr>
                        <a:t> 1</a:t>
                      </a:r>
                      <a:endParaRPr lang="en-US" sz="2400" b="0" i="0" u="none" strike="noStrike" dirty="0">
                        <a:solidFill>
                          <a:srgbClr val="FF0000"/>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400" u="none" strike="noStrike" dirty="0" smtClean="0">
                          <a:solidFill>
                            <a:srgbClr val="0070C0"/>
                          </a:solidFill>
                          <a:latin typeface="+mn-lt"/>
                        </a:rPr>
                        <a:t>31.08.2001</a:t>
                      </a:r>
                      <a:endParaRPr lang="en-US" sz="2400" b="0" i="0" u="none" strike="noStrike" dirty="0" smtClean="0">
                        <a:solidFill>
                          <a:srgbClr val="0070C0"/>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57012">
                <a:tc>
                  <a:txBody>
                    <a:bodyPr/>
                    <a:lstStyle/>
                    <a:p>
                      <a:pPr algn="l" fontAlgn="b"/>
                      <a:r>
                        <a:rPr lang="en-US" sz="2400" b="0" i="0" u="none" strike="noStrike" dirty="0" smtClean="0">
                          <a:solidFill>
                            <a:srgbClr val="FF0000"/>
                          </a:solidFill>
                          <a:latin typeface="+mj-lt"/>
                        </a:rPr>
                        <a:t>Ben</a:t>
                      </a:r>
                      <a:endParaRPr lang="en-US" sz="2400" b="0" i="0" u="none" strike="noStrike" dirty="0">
                        <a:solidFill>
                          <a:srgbClr val="FF0000"/>
                        </a:solidFill>
                        <a:latin typeface="+mj-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b="0" i="0" u="none" strike="noStrike" dirty="0" err="1" smtClean="0">
                          <a:solidFill>
                            <a:srgbClr val="FF0000"/>
                          </a:solidFill>
                          <a:latin typeface="+mn-lt"/>
                        </a:rPr>
                        <a:t>Qual</a:t>
                      </a:r>
                      <a:r>
                        <a:rPr lang="en-US" sz="2400" b="0" i="0" u="none" strike="noStrike" dirty="0" smtClean="0">
                          <a:solidFill>
                            <a:srgbClr val="FF0000"/>
                          </a:solidFill>
                          <a:latin typeface="+mn-lt"/>
                        </a:rPr>
                        <a:t> 3</a:t>
                      </a:r>
                      <a:endParaRPr lang="en-US" sz="2400" b="0" i="0" u="none" strike="noStrike" dirty="0">
                        <a:solidFill>
                          <a:srgbClr val="FF0000"/>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400" u="none" strike="noStrike" dirty="0" smtClean="0">
                          <a:solidFill>
                            <a:srgbClr val="0070C0"/>
                          </a:solidFill>
                          <a:latin typeface="+mn-lt"/>
                        </a:rPr>
                        <a:t>05.07.2004</a:t>
                      </a:r>
                      <a:endParaRPr lang="en-US" sz="2400" b="0" i="0" u="none" strike="noStrike" dirty="0" smtClean="0">
                        <a:solidFill>
                          <a:srgbClr val="0070C0"/>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57012">
                <a:tc>
                  <a:txBody>
                    <a:bodyPr/>
                    <a:lstStyle/>
                    <a:p>
                      <a:pPr algn="l" fontAlgn="b"/>
                      <a:r>
                        <a:rPr lang="en-US" sz="2400" b="0" i="0" u="none" strike="noStrike" dirty="0" smtClean="0">
                          <a:solidFill>
                            <a:srgbClr val="FF0000"/>
                          </a:solidFill>
                          <a:latin typeface="+mj-lt"/>
                        </a:rPr>
                        <a:t>Carl</a:t>
                      </a:r>
                      <a:endParaRPr lang="en-US" sz="2400" b="0" i="0" u="none" strike="noStrike" dirty="0">
                        <a:solidFill>
                          <a:srgbClr val="FF0000"/>
                        </a:solidFill>
                        <a:latin typeface="+mj-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b="0" i="0" u="none" strike="noStrike" dirty="0" err="1" smtClean="0">
                          <a:solidFill>
                            <a:srgbClr val="FF0000"/>
                          </a:solidFill>
                          <a:latin typeface="+mn-lt"/>
                        </a:rPr>
                        <a:t>Qual</a:t>
                      </a:r>
                      <a:r>
                        <a:rPr lang="en-US" sz="2400" b="0" i="0" u="none" strike="noStrike" dirty="0" smtClean="0">
                          <a:solidFill>
                            <a:srgbClr val="FF0000"/>
                          </a:solidFill>
                          <a:latin typeface="+mn-lt"/>
                        </a:rPr>
                        <a:t> 2</a:t>
                      </a:r>
                      <a:endParaRPr lang="en-US" sz="2400" b="0" i="0" u="none" strike="noStrike" dirty="0">
                        <a:solidFill>
                          <a:srgbClr val="FF0000"/>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400" u="none" strike="noStrike" dirty="0" smtClean="0">
                          <a:solidFill>
                            <a:srgbClr val="0070C0"/>
                          </a:solidFill>
                          <a:latin typeface="+mn-lt"/>
                        </a:rPr>
                        <a:t>18.04.2003</a:t>
                      </a:r>
                      <a:endParaRPr lang="en-US" sz="2400" b="0" i="0" u="none" strike="noStrike" dirty="0" smtClean="0">
                        <a:solidFill>
                          <a:srgbClr val="0070C0"/>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57012">
                <a:tc>
                  <a:txBody>
                    <a:bodyPr/>
                    <a:lstStyle/>
                    <a:p>
                      <a:pPr algn="l" fontAlgn="b"/>
                      <a:r>
                        <a:rPr lang="en-US" sz="2400" b="0" i="0" u="none" strike="noStrike" dirty="0" smtClean="0">
                          <a:solidFill>
                            <a:srgbClr val="FF0000"/>
                          </a:solidFill>
                          <a:latin typeface="+mj-lt"/>
                        </a:rPr>
                        <a:t>Carl</a:t>
                      </a:r>
                      <a:endParaRPr lang="en-US" sz="2400" b="0" i="0" u="none" strike="noStrike" dirty="0">
                        <a:solidFill>
                          <a:srgbClr val="FF0000"/>
                        </a:solidFill>
                        <a:latin typeface="+mj-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b="0" i="0" u="none" strike="noStrike" dirty="0" err="1" smtClean="0">
                          <a:solidFill>
                            <a:srgbClr val="FF0000"/>
                          </a:solidFill>
                          <a:latin typeface="+mn-lt"/>
                        </a:rPr>
                        <a:t>Qual</a:t>
                      </a:r>
                      <a:r>
                        <a:rPr lang="en-US" sz="2400" b="0" i="0" u="none" strike="noStrike" dirty="0" smtClean="0">
                          <a:solidFill>
                            <a:srgbClr val="FF0000"/>
                          </a:solidFill>
                          <a:latin typeface="+mn-lt"/>
                        </a:rPr>
                        <a:t> 3</a:t>
                      </a:r>
                      <a:endParaRPr lang="en-US" sz="2400" b="0" i="0" u="none" strike="noStrike" dirty="0">
                        <a:solidFill>
                          <a:srgbClr val="FF0000"/>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400" u="none" strike="noStrike" dirty="0" smtClean="0">
                          <a:solidFill>
                            <a:srgbClr val="0070C0"/>
                          </a:solidFill>
                          <a:latin typeface="+mn-lt"/>
                        </a:rPr>
                        <a:t>09.12.2009</a:t>
                      </a:r>
                      <a:endParaRPr lang="en-US" sz="2400" b="0" i="0" u="none" strike="noStrike" dirty="0" smtClean="0">
                        <a:solidFill>
                          <a:srgbClr val="0070C0"/>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cxnSp>
        <p:nvCxnSpPr>
          <p:cNvPr id="8" name="Straight Arrow Connector 7"/>
          <p:cNvCxnSpPr/>
          <p:nvPr/>
        </p:nvCxnSpPr>
        <p:spPr>
          <a:xfrm>
            <a:off x="6172200" y="2594610"/>
            <a:ext cx="1371600" cy="3185160"/>
          </a:xfrm>
          <a:prstGeom prst="straightConnector1">
            <a:avLst/>
          </a:prstGeom>
          <a:ln w="50800">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2286000" y="5867397"/>
            <a:ext cx="4876800" cy="11430"/>
          </a:xfrm>
          <a:prstGeom prst="straightConnector1">
            <a:avLst/>
          </a:prstGeom>
          <a:ln w="50800">
            <a:solidFill>
              <a:srgbClr val="FF0000"/>
            </a:solidFill>
            <a:prstDash val="sysDot"/>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H="1" flipV="1">
            <a:off x="5943600" y="2594610"/>
            <a:ext cx="1371600" cy="3185160"/>
          </a:xfrm>
          <a:prstGeom prst="straightConnector1">
            <a:avLst/>
          </a:prstGeom>
          <a:ln w="50800">
            <a:solidFill>
              <a:srgbClr val="FF0000"/>
            </a:solidFill>
            <a:prstDash val="sysDot"/>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H="1" flipV="1">
            <a:off x="1806417" y="2455722"/>
            <a:ext cx="4088130" cy="7620"/>
          </a:xfrm>
          <a:prstGeom prst="straightConnector1">
            <a:avLst/>
          </a:prstGeom>
          <a:ln w="50800">
            <a:solidFill>
              <a:srgbClr val="FF0000"/>
            </a:solidFill>
            <a:prstDash val="sysDot"/>
            <a:tailEnd type="arrow"/>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4020503" y="5942019"/>
            <a:ext cx="1131570" cy="584775"/>
          </a:xfrm>
          <a:prstGeom prst="rect">
            <a:avLst/>
          </a:prstGeom>
          <a:noFill/>
        </p:spPr>
        <p:txBody>
          <a:bodyPr wrap="square" rtlCol="0">
            <a:spAutoFit/>
          </a:bodyPr>
          <a:lstStyle/>
          <a:p>
            <a:r>
              <a:rPr lang="en-US" sz="3200" dirty="0" smtClean="0">
                <a:solidFill>
                  <a:srgbClr val="FF0000"/>
                </a:solidFill>
              </a:rPr>
              <a:t>Col. 3</a:t>
            </a:r>
            <a:endParaRPr lang="en-US" sz="3200" dirty="0">
              <a:solidFill>
                <a:srgbClr val="FF0000"/>
              </a:solidFill>
            </a:endParaRPr>
          </a:p>
        </p:txBody>
      </p:sp>
      <p:sp>
        <p:nvSpPr>
          <p:cNvPr id="11" name="TextBox 10"/>
          <p:cNvSpPr txBox="1"/>
          <p:nvPr/>
        </p:nvSpPr>
        <p:spPr>
          <a:xfrm>
            <a:off x="3589019" y="1884696"/>
            <a:ext cx="1135379" cy="584775"/>
          </a:xfrm>
          <a:prstGeom prst="rect">
            <a:avLst/>
          </a:prstGeom>
          <a:noFill/>
        </p:spPr>
        <p:txBody>
          <a:bodyPr wrap="square" rtlCol="0">
            <a:spAutoFit/>
          </a:bodyPr>
          <a:lstStyle/>
          <a:p>
            <a:r>
              <a:rPr lang="en-US" sz="3200" dirty="0" smtClean="0">
                <a:solidFill>
                  <a:srgbClr val="FF0000"/>
                </a:solidFill>
              </a:rPr>
              <a:t>Col. 1</a:t>
            </a:r>
            <a:endParaRPr lang="en-US" sz="3200" dirty="0">
              <a:solidFill>
                <a:srgbClr val="FF0000"/>
              </a:solidFill>
            </a:endParaRPr>
          </a:p>
        </p:txBody>
      </p:sp>
      <p:sp>
        <p:nvSpPr>
          <p:cNvPr id="12" name="TextBox 11"/>
          <p:cNvSpPr txBox="1"/>
          <p:nvPr/>
        </p:nvSpPr>
        <p:spPr>
          <a:xfrm>
            <a:off x="7162800" y="3834705"/>
            <a:ext cx="1524000" cy="1077218"/>
          </a:xfrm>
          <a:prstGeom prst="rect">
            <a:avLst/>
          </a:prstGeom>
          <a:noFill/>
        </p:spPr>
        <p:txBody>
          <a:bodyPr wrap="square" rtlCol="0">
            <a:spAutoFit/>
          </a:bodyPr>
          <a:lstStyle/>
          <a:p>
            <a:r>
              <a:rPr lang="en-US" sz="3200" dirty="0" smtClean="0">
                <a:solidFill>
                  <a:srgbClr val="FF0000"/>
                </a:solidFill>
              </a:rPr>
              <a:t>Lookup</a:t>
            </a:r>
            <a:r>
              <a:rPr lang="en-US" sz="3200" dirty="0">
                <a:solidFill>
                  <a:srgbClr val="FF0000"/>
                </a:solidFill>
              </a:rPr>
              <a:t> </a:t>
            </a:r>
            <a:r>
              <a:rPr lang="en-US" sz="3200" dirty="0" smtClean="0">
                <a:solidFill>
                  <a:srgbClr val="FF0000"/>
                </a:solidFill>
              </a:rPr>
              <a:t>input</a:t>
            </a:r>
            <a:endParaRPr lang="en-US" sz="3200" dirty="0">
              <a:solidFill>
                <a:srgbClr val="FF0000"/>
              </a:solidFill>
            </a:endParaRPr>
          </a:p>
        </p:txBody>
      </p:sp>
      <p:sp>
        <p:nvSpPr>
          <p:cNvPr id="13" name="TextBox 12"/>
          <p:cNvSpPr txBox="1"/>
          <p:nvPr/>
        </p:nvSpPr>
        <p:spPr>
          <a:xfrm>
            <a:off x="445770" y="2387142"/>
            <a:ext cx="762000" cy="461665"/>
          </a:xfrm>
          <a:prstGeom prst="rect">
            <a:avLst/>
          </a:prstGeom>
          <a:noFill/>
        </p:spPr>
        <p:txBody>
          <a:bodyPr wrap="square" rtlCol="0">
            <a:spAutoFit/>
          </a:bodyPr>
          <a:lstStyle/>
          <a:p>
            <a:pPr fontAlgn="b"/>
            <a:r>
              <a:rPr lang="en-US" sz="2400" dirty="0">
                <a:solidFill>
                  <a:srgbClr val="FF0000"/>
                </a:solidFill>
              </a:rPr>
              <a:t>Carl</a:t>
            </a:r>
          </a:p>
        </p:txBody>
      </p:sp>
      <p:sp>
        <p:nvSpPr>
          <p:cNvPr id="14" name="TextBox 13"/>
          <p:cNvSpPr txBox="1"/>
          <p:nvPr/>
        </p:nvSpPr>
        <p:spPr>
          <a:xfrm>
            <a:off x="4259580" y="2394762"/>
            <a:ext cx="1611630" cy="461665"/>
          </a:xfrm>
          <a:prstGeom prst="rect">
            <a:avLst/>
          </a:prstGeom>
          <a:noFill/>
        </p:spPr>
        <p:txBody>
          <a:bodyPr wrap="square" rtlCol="0">
            <a:spAutoFit/>
          </a:bodyPr>
          <a:lstStyle/>
          <a:p>
            <a:r>
              <a:rPr lang="en-US" sz="2400" dirty="0" smtClean="0">
                <a:solidFill>
                  <a:srgbClr val="0070C0"/>
                </a:solidFill>
              </a:rPr>
              <a:t>18.04.2003</a:t>
            </a:r>
            <a:endParaRPr lang="en-US" sz="2400" dirty="0">
              <a:solidFill>
                <a:srgbClr val="0070C0"/>
              </a:solidFill>
            </a:endParaRPr>
          </a:p>
        </p:txBody>
      </p:sp>
      <p:sp>
        <p:nvSpPr>
          <p:cNvPr id="15" name="TextBox 14"/>
          <p:cNvSpPr txBox="1"/>
          <p:nvPr/>
        </p:nvSpPr>
        <p:spPr>
          <a:xfrm>
            <a:off x="5171123" y="5495597"/>
            <a:ext cx="1611630" cy="461665"/>
          </a:xfrm>
          <a:prstGeom prst="rect">
            <a:avLst/>
          </a:prstGeom>
          <a:noFill/>
        </p:spPr>
        <p:txBody>
          <a:bodyPr wrap="square" rtlCol="0">
            <a:spAutoFit/>
          </a:bodyPr>
          <a:lstStyle/>
          <a:p>
            <a:r>
              <a:rPr lang="en-US" sz="2400" dirty="0" smtClean="0">
                <a:solidFill>
                  <a:srgbClr val="0070C0"/>
                </a:solidFill>
              </a:rPr>
              <a:t>18.04.2003</a:t>
            </a:r>
            <a:endParaRPr lang="en-US" sz="2400" dirty="0">
              <a:solidFill>
                <a:srgbClr val="0070C0"/>
              </a:solidFill>
            </a:endParaRPr>
          </a:p>
        </p:txBody>
      </p:sp>
      <p:sp>
        <p:nvSpPr>
          <p:cNvPr id="6" name="Slide Number Placeholder 5"/>
          <p:cNvSpPr>
            <a:spLocks noGrp="1"/>
          </p:cNvSpPr>
          <p:nvPr>
            <p:ph type="sldNum" sz="quarter" idx="12"/>
          </p:nvPr>
        </p:nvSpPr>
        <p:spPr/>
        <p:txBody>
          <a:bodyPr/>
          <a:lstStyle/>
          <a:p>
            <a:fld id="{118F0818-A913-479F-9301-4377ACB546F4}" type="slidenum">
              <a:rPr lang="en-US" smtClean="0"/>
              <a:pPr/>
              <a:t>25</a:t>
            </a:fld>
            <a:endParaRPr lang="en-US"/>
          </a:p>
        </p:txBody>
      </p:sp>
      <p:cxnSp>
        <p:nvCxnSpPr>
          <p:cNvPr id="17" name="Straight Arrow Connector 16"/>
          <p:cNvCxnSpPr/>
          <p:nvPr/>
        </p:nvCxnSpPr>
        <p:spPr>
          <a:xfrm rot="16200000" flipH="1">
            <a:off x="76200" y="3962400"/>
            <a:ext cx="3124200" cy="533400"/>
          </a:xfrm>
          <a:prstGeom prst="straightConnector1">
            <a:avLst/>
          </a:prstGeom>
          <a:ln w="50800">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457200" y="5486400"/>
            <a:ext cx="762000" cy="461665"/>
          </a:xfrm>
          <a:prstGeom prst="rect">
            <a:avLst/>
          </a:prstGeom>
          <a:noFill/>
        </p:spPr>
        <p:txBody>
          <a:bodyPr wrap="square" rtlCol="0">
            <a:spAutoFit/>
          </a:bodyPr>
          <a:lstStyle/>
          <a:p>
            <a:pPr fontAlgn="b"/>
            <a:r>
              <a:rPr lang="en-US" sz="2400" dirty="0">
                <a:solidFill>
                  <a:srgbClr val="FF0000"/>
                </a:solidFill>
              </a:rPr>
              <a:t>Carl</a:t>
            </a:r>
          </a:p>
        </p:txBody>
      </p:sp>
      <p:cxnSp>
        <p:nvCxnSpPr>
          <p:cNvPr id="18" name="Straight Arrow Connector 17"/>
          <p:cNvCxnSpPr/>
          <p:nvPr/>
        </p:nvCxnSpPr>
        <p:spPr>
          <a:xfrm rot="10800000">
            <a:off x="3124200" y="2438400"/>
            <a:ext cx="2868930" cy="7620"/>
          </a:xfrm>
          <a:prstGeom prst="straightConnector1">
            <a:avLst/>
          </a:prstGeom>
          <a:ln w="50800">
            <a:solidFill>
              <a:srgbClr val="FF0000"/>
            </a:solidFill>
            <a:prstDash val="sysDot"/>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4038600" y="1905000"/>
            <a:ext cx="1135379" cy="584775"/>
          </a:xfrm>
          <a:prstGeom prst="rect">
            <a:avLst/>
          </a:prstGeom>
          <a:noFill/>
        </p:spPr>
        <p:txBody>
          <a:bodyPr wrap="square" rtlCol="0">
            <a:spAutoFit/>
          </a:bodyPr>
          <a:lstStyle/>
          <a:p>
            <a:r>
              <a:rPr lang="en-US" sz="3200" dirty="0" smtClean="0">
                <a:solidFill>
                  <a:srgbClr val="FF0000"/>
                </a:solidFill>
              </a:rPr>
              <a:t>Col. </a:t>
            </a:r>
            <a:r>
              <a:rPr lang="en-US" sz="3200" dirty="0" smtClean="0">
                <a:solidFill>
                  <a:srgbClr val="FF0000"/>
                </a:solidFill>
              </a:rPr>
              <a:t>2</a:t>
            </a:r>
            <a:endParaRPr lang="en-US" sz="3200" dirty="0">
              <a:solidFill>
                <a:srgbClr val="FF0000"/>
              </a:solidFill>
            </a:endParaRPr>
          </a:p>
        </p:txBody>
      </p:sp>
      <p:cxnSp>
        <p:nvCxnSpPr>
          <p:cNvPr id="22" name="Straight Arrow Connector 21"/>
          <p:cNvCxnSpPr/>
          <p:nvPr/>
        </p:nvCxnSpPr>
        <p:spPr>
          <a:xfrm rot="5400000">
            <a:off x="1104900" y="3695700"/>
            <a:ext cx="3124200" cy="1066800"/>
          </a:xfrm>
          <a:prstGeom prst="straightConnector1">
            <a:avLst/>
          </a:prstGeom>
          <a:ln w="50800">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24" name="Not Equal 23"/>
          <p:cNvSpPr/>
          <p:nvPr/>
        </p:nvSpPr>
        <p:spPr>
          <a:xfrm>
            <a:off x="2133600" y="3657600"/>
            <a:ext cx="1143000" cy="838200"/>
          </a:xfrm>
          <a:prstGeom prst="mathNotEqual">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xmlns="" val="617365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nodeType="clickEffect">
                                  <p:stCondLst>
                                    <p:cond delay="0"/>
                                  </p:stCondLst>
                                  <p:childTnLst>
                                    <p:set>
                                      <p:cBhvr rctx="PPT">
                                        <p:cTn id="6" dur="indefinite"/>
                                        <p:tgtEl>
                                          <p:spTgt spid="5"/>
                                        </p:tgtEl>
                                        <p:attrNameLst>
                                          <p:attrName>style.opacity</p:attrName>
                                        </p:attrNameLst>
                                      </p:cBhvr>
                                      <p:to>
                                        <p:strVal val="0.25"/>
                                      </p:to>
                                    </p:set>
                                    <p:animEffect filter="image" prLst="opacity: 0.25">
                                      <p:cBhvr rctx="IE">
                                        <p:cTn id="7" dur="indefinite"/>
                                        <p:tgtEl>
                                          <p:spTgt spid="5"/>
                                        </p:tgtEl>
                                      </p:cBhvr>
                                    </p:animEffect>
                                  </p:childTnLst>
                                </p:cTn>
                              </p:par>
                              <p:par>
                                <p:cTn id="8" presetID="9" presetClass="emph" presetSubtype="0" nodeType="withEffect">
                                  <p:stCondLst>
                                    <p:cond delay="0"/>
                                  </p:stCondLst>
                                  <p:childTnLst>
                                    <p:set>
                                      <p:cBhvr rctx="PPT">
                                        <p:cTn id="9" dur="indefinite"/>
                                        <p:tgtEl>
                                          <p:spTgt spid="4"/>
                                        </p:tgtEl>
                                        <p:attrNameLst>
                                          <p:attrName>style.opacity</p:attrName>
                                        </p:attrNameLst>
                                      </p:cBhvr>
                                      <p:to>
                                        <p:strVal val="0.25"/>
                                      </p:to>
                                    </p:set>
                                    <p:animEffect filter="image" prLst="opacity: 0.25">
                                      <p:cBhvr rctx="IE">
                                        <p:cTn id="10" dur="indefinite"/>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500"/>
                                        <p:tgtEl>
                                          <p:spTgt spid="3"/>
                                        </p:tgtEl>
                                      </p:cBhvr>
                                    </p:animEffect>
                                  </p:childTnLst>
                                </p:cTn>
                              </p:par>
                              <p:par>
                                <p:cTn id="16" presetID="10" presetClass="entr" presetSubtype="0" fill="hold" nodeType="withEffect">
                                  <p:stCondLst>
                                    <p:cond delay="0"/>
                                  </p:stCondLst>
                                  <p:childTnLst>
                                    <p:set>
                                      <p:cBhvr>
                                        <p:cTn id="17" dur="1" fill="hold">
                                          <p:stCondLst>
                                            <p:cond delay="0"/>
                                          </p:stCondLst>
                                        </p:cTn>
                                        <p:tgtEl>
                                          <p:spTgt spid="26"/>
                                        </p:tgtEl>
                                        <p:attrNameLst>
                                          <p:attrName>style.visibility</p:attrName>
                                        </p:attrNameLst>
                                      </p:cBhvr>
                                      <p:to>
                                        <p:strVal val="visible"/>
                                      </p:to>
                                    </p:set>
                                    <p:animEffect transition="in" filter="fade">
                                      <p:cBhvr>
                                        <p:cTn id="18" dur="500"/>
                                        <p:tgtEl>
                                          <p:spTgt spid="26"/>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29"/>
                                        </p:tgtEl>
                                        <p:attrNameLst>
                                          <p:attrName>style.visibility</p:attrName>
                                        </p:attrNameLst>
                                      </p:cBhvr>
                                      <p:to>
                                        <p:strVal val="visible"/>
                                      </p:to>
                                    </p:set>
                                    <p:animEffect transition="in" filter="fade">
                                      <p:cBhvr>
                                        <p:cTn id="23" dur="500"/>
                                        <p:tgtEl>
                                          <p:spTgt spid="29"/>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fade">
                                      <p:cBhvr>
                                        <p:cTn id="26" dur="500"/>
                                        <p:tgtEl>
                                          <p:spTgt spid="12"/>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30"/>
                                        </p:tgtEl>
                                        <p:attrNameLst>
                                          <p:attrName>style.visibility</p:attrName>
                                        </p:attrNameLst>
                                      </p:cBhvr>
                                      <p:to>
                                        <p:strVal val="visible"/>
                                      </p:to>
                                    </p:set>
                                    <p:animEffect transition="in" filter="fade">
                                      <p:cBhvr>
                                        <p:cTn id="31" dur="500"/>
                                        <p:tgtEl>
                                          <p:spTgt spid="30"/>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fade">
                                      <p:cBhvr>
                                        <p:cTn id="34" dur="500"/>
                                        <p:tgtEl>
                                          <p:spTgt spid="11"/>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17"/>
                                        </p:tgtEl>
                                        <p:attrNameLst>
                                          <p:attrName>style.visibility</p:attrName>
                                        </p:attrNameLst>
                                      </p:cBhvr>
                                      <p:to>
                                        <p:strVal val="visible"/>
                                      </p:to>
                                    </p:set>
                                    <p:animEffect transition="in" filter="fade">
                                      <p:cBhvr>
                                        <p:cTn id="39" dur="500"/>
                                        <p:tgtEl>
                                          <p:spTgt spid="17"/>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xit" presetSubtype="0" fill="hold" nodeType="clickEffect">
                                  <p:stCondLst>
                                    <p:cond delay="0"/>
                                  </p:stCondLst>
                                  <p:childTnLst>
                                    <p:animEffect transition="out" filter="fade">
                                      <p:cBhvr>
                                        <p:cTn id="43" dur="500"/>
                                        <p:tgtEl>
                                          <p:spTgt spid="17"/>
                                        </p:tgtEl>
                                      </p:cBhvr>
                                    </p:animEffect>
                                    <p:set>
                                      <p:cBhvr>
                                        <p:cTn id="44" dur="1" fill="hold">
                                          <p:stCondLst>
                                            <p:cond delay="499"/>
                                          </p:stCondLst>
                                        </p:cTn>
                                        <p:tgtEl>
                                          <p:spTgt spid="17"/>
                                        </p:tgtEl>
                                        <p:attrNameLst>
                                          <p:attrName>style.visibility</p:attrName>
                                        </p:attrNameLst>
                                      </p:cBhvr>
                                      <p:to>
                                        <p:strVal val="hidden"/>
                                      </p:to>
                                    </p:set>
                                  </p:childTnLst>
                                </p:cTn>
                              </p:par>
                              <p:par>
                                <p:cTn id="45" presetID="10" presetClass="exit" presetSubtype="0" fill="hold" grpId="0" nodeType="withEffect">
                                  <p:stCondLst>
                                    <p:cond delay="0"/>
                                  </p:stCondLst>
                                  <p:childTnLst>
                                    <p:animEffect transition="out" filter="fade">
                                      <p:cBhvr>
                                        <p:cTn id="46" dur="500"/>
                                        <p:tgtEl>
                                          <p:spTgt spid="13"/>
                                        </p:tgtEl>
                                      </p:cBhvr>
                                    </p:animEffect>
                                    <p:set>
                                      <p:cBhvr>
                                        <p:cTn id="47" dur="1" fill="hold">
                                          <p:stCondLst>
                                            <p:cond delay="499"/>
                                          </p:stCondLst>
                                        </p:cTn>
                                        <p:tgtEl>
                                          <p:spTgt spid="13"/>
                                        </p:tgtEl>
                                        <p:attrNameLst>
                                          <p:attrName>style.visibility</p:attrName>
                                        </p:attrNameLst>
                                      </p:cBhvr>
                                      <p:to>
                                        <p:strVal val="hidden"/>
                                      </p:to>
                                    </p:set>
                                  </p:childTnLst>
                                </p:cTn>
                              </p:par>
                              <p:par>
                                <p:cTn id="48" presetID="10" presetClass="exit" presetSubtype="0" fill="hold" nodeType="withEffect">
                                  <p:stCondLst>
                                    <p:cond delay="0"/>
                                  </p:stCondLst>
                                  <p:childTnLst>
                                    <p:animEffect transition="out" filter="fade">
                                      <p:cBhvr>
                                        <p:cTn id="49" dur="500"/>
                                        <p:tgtEl>
                                          <p:spTgt spid="30"/>
                                        </p:tgtEl>
                                      </p:cBhvr>
                                    </p:animEffect>
                                    <p:set>
                                      <p:cBhvr>
                                        <p:cTn id="50" dur="1" fill="hold">
                                          <p:stCondLst>
                                            <p:cond delay="499"/>
                                          </p:stCondLst>
                                        </p:cTn>
                                        <p:tgtEl>
                                          <p:spTgt spid="30"/>
                                        </p:tgtEl>
                                        <p:attrNameLst>
                                          <p:attrName>style.visibility</p:attrName>
                                        </p:attrNameLst>
                                      </p:cBhvr>
                                      <p:to>
                                        <p:strVal val="hidden"/>
                                      </p:to>
                                    </p:set>
                                  </p:childTnLst>
                                </p:cTn>
                              </p:par>
                              <p:par>
                                <p:cTn id="51" presetID="10" presetClass="exit" presetSubtype="0" fill="hold" grpId="1" nodeType="withEffect">
                                  <p:stCondLst>
                                    <p:cond delay="0"/>
                                  </p:stCondLst>
                                  <p:childTnLst>
                                    <p:animEffect transition="out" filter="fade">
                                      <p:cBhvr>
                                        <p:cTn id="52" dur="500"/>
                                        <p:tgtEl>
                                          <p:spTgt spid="11"/>
                                        </p:tgtEl>
                                      </p:cBhvr>
                                    </p:animEffect>
                                    <p:set>
                                      <p:cBhvr>
                                        <p:cTn id="53" dur="1" fill="hold">
                                          <p:stCondLst>
                                            <p:cond delay="499"/>
                                          </p:stCondLst>
                                        </p:cTn>
                                        <p:tgtEl>
                                          <p:spTgt spid="11"/>
                                        </p:tgtEl>
                                        <p:attrNameLst>
                                          <p:attrName>style.visibility</p:attrName>
                                        </p:attrNameLst>
                                      </p:cBhvr>
                                      <p:to>
                                        <p:strVal val="hidden"/>
                                      </p:to>
                                    </p:se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nodeType="clickEffect">
                                  <p:stCondLst>
                                    <p:cond delay="0"/>
                                  </p:stCondLst>
                                  <p:childTnLst>
                                    <p:set>
                                      <p:cBhvr>
                                        <p:cTn id="57" dur="1" fill="hold">
                                          <p:stCondLst>
                                            <p:cond delay="0"/>
                                          </p:stCondLst>
                                        </p:cTn>
                                        <p:tgtEl>
                                          <p:spTgt spid="18"/>
                                        </p:tgtEl>
                                        <p:attrNameLst>
                                          <p:attrName>style.visibility</p:attrName>
                                        </p:attrNameLst>
                                      </p:cBhvr>
                                      <p:to>
                                        <p:strVal val="visible"/>
                                      </p:to>
                                    </p:set>
                                    <p:animEffect transition="in" filter="fade">
                                      <p:cBhvr>
                                        <p:cTn id="58" dur="500"/>
                                        <p:tgtEl>
                                          <p:spTgt spid="18"/>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19"/>
                                        </p:tgtEl>
                                        <p:attrNameLst>
                                          <p:attrName>style.visibility</p:attrName>
                                        </p:attrNameLst>
                                      </p:cBhvr>
                                      <p:to>
                                        <p:strVal val="visible"/>
                                      </p:to>
                                    </p:set>
                                    <p:animEffect transition="in" filter="fade">
                                      <p:cBhvr>
                                        <p:cTn id="61" dur="500"/>
                                        <p:tgtEl>
                                          <p:spTgt spid="19"/>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nodeType="clickEffect">
                                  <p:stCondLst>
                                    <p:cond delay="0"/>
                                  </p:stCondLst>
                                  <p:childTnLst>
                                    <p:set>
                                      <p:cBhvr>
                                        <p:cTn id="65" dur="1" fill="hold">
                                          <p:stCondLst>
                                            <p:cond delay="0"/>
                                          </p:stCondLst>
                                        </p:cTn>
                                        <p:tgtEl>
                                          <p:spTgt spid="22"/>
                                        </p:tgtEl>
                                        <p:attrNameLst>
                                          <p:attrName>style.visibility</p:attrName>
                                        </p:attrNameLst>
                                      </p:cBhvr>
                                      <p:to>
                                        <p:strVal val="visible"/>
                                      </p:to>
                                    </p:set>
                                    <p:animEffect transition="in" filter="fade">
                                      <p:cBhvr>
                                        <p:cTn id="66" dur="500"/>
                                        <p:tgtEl>
                                          <p:spTgt spid="22"/>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grpId="0" nodeType="clickEffect">
                                  <p:stCondLst>
                                    <p:cond delay="0"/>
                                  </p:stCondLst>
                                  <p:childTnLst>
                                    <p:set>
                                      <p:cBhvr>
                                        <p:cTn id="70" dur="1" fill="hold">
                                          <p:stCondLst>
                                            <p:cond delay="0"/>
                                          </p:stCondLst>
                                        </p:cTn>
                                        <p:tgtEl>
                                          <p:spTgt spid="24"/>
                                        </p:tgtEl>
                                        <p:attrNameLst>
                                          <p:attrName>style.visibility</p:attrName>
                                        </p:attrNameLst>
                                      </p:cBhvr>
                                      <p:to>
                                        <p:strVal val="visible"/>
                                      </p:to>
                                    </p:set>
                                    <p:animEffect transition="in" filter="fade">
                                      <p:cBhvr>
                                        <p:cTn id="71"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1" grpId="0"/>
      <p:bldP spid="11" grpId="1"/>
      <p:bldP spid="12" grpId="0"/>
      <p:bldP spid="13" grpId="0"/>
      <p:bldP spid="19" grpId="0"/>
      <p:bldP spid="24"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pPr marL="514350" indent="-514350">
              <a:buAutoNum type="arabicPeriod"/>
            </a:pPr>
            <a:r>
              <a:rPr lang="en-US" dirty="0" smtClean="0"/>
              <a:t>A </a:t>
            </a:r>
            <a:r>
              <a:rPr lang="en-US" dirty="0" smtClean="0">
                <a:solidFill>
                  <a:srgbClr val="00B050"/>
                </a:solidFill>
              </a:rPr>
              <a:t>language of transformations</a:t>
            </a:r>
          </a:p>
          <a:p>
            <a:pPr marL="514350" indent="-514350">
              <a:buAutoNum type="arabicPeriod"/>
            </a:pPr>
            <a:endParaRPr lang="en-US" dirty="0" smtClean="0"/>
          </a:p>
          <a:p>
            <a:pPr marL="514350" indent="-514350">
              <a:buAutoNum type="arabicPeriod"/>
            </a:pPr>
            <a:r>
              <a:rPr lang="en-US" dirty="0" smtClean="0"/>
              <a:t>An inference algorithm for the </a:t>
            </a:r>
            <a:r>
              <a:rPr lang="en-US" dirty="0" smtClean="0">
                <a:solidFill>
                  <a:srgbClr val="00B050"/>
                </a:solidFill>
              </a:rPr>
              <a:t>language</a:t>
            </a:r>
          </a:p>
          <a:p>
            <a:pPr marL="514350" indent="-514350">
              <a:buAutoNum type="arabicPeriod"/>
            </a:pPr>
            <a:endParaRPr lang="en-US" dirty="0" smtClean="0"/>
          </a:p>
          <a:p>
            <a:pPr marL="514350" indent="-514350">
              <a:buAutoNum type="arabicPeriod"/>
            </a:pPr>
            <a:r>
              <a:rPr lang="en-US" dirty="0" smtClean="0"/>
              <a:t>Demonstration of inference algorithm</a:t>
            </a:r>
          </a:p>
          <a:p>
            <a:pPr marL="514350" indent="-514350">
              <a:buAutoNum type="arabicPeriod"/>
            </a:pPr>
            <a:endParaRPr lang="en-US" dirty="0"/>
          </a:p>
          <a:p>
            <a:pPr marL="514350" indent="-514350">
              <a:buAutoNum type="arabicPeriod"/>
            </a:pPr>
            <a:r>
              <a:rPr lang="en-US" dirty="0" smtClean="0"/>
              <a:t>Usage and Experiments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mph" presetSubtype="0" nodeType="withEffect">
                                  <p:stCondLst>
                                    <p:cond delay="0"/>
                                  </p:stCondLst>
                                  <p:childTnLst>
                                    <p:set>
                                      <p:cBhvr rctx="PPT">
                                        <p:cTn id="6" dur="indefinite"/>
                                        <p:tgtEl>
                                          <p:spTgt spid="3">
                                            <p:txEl>
                                              <p:pRg st="0" end="0"/>
                                            </p:txEl>
                                          </p:spTgt>
                                        </p:tgtEl>
                                        <p:attrNameLst>
                                          <p:attrName>style.opacity</p:attrName>
                                        </p:attrNameLst>
                                      </p:cBhvr>
                                      <p:to>
                                        <p:strVal val="0.25"/>
                                      </p:to>
                                    </p:set>
                                    <p:animEffect filter="image" prLst="opacity: 0.25">
                                      <p:cBhvr rctx="IE">
                                        <p:cTn id="7" dur="indefinite"/>
                                        <p:tgtEl>
                                          <p:spTgt spid="3">
                                            <p:txEl>
                                              <p:pRg st="0" end="0"/>
                                            </p:txEl>
                                          </p:spTgt>
                                        </p:tgtEl>
                                      </p:cBhvr>
                                    </p:animEffect>
                                  </p:childTnLst>
                                </p:cTn>
                              </p:par>
                              <p:par>
                                <p:cTn id="8" presetID="9" presetClass="emph" presetSubtype="0" nodeType="withEffect">
                                  <p:stCondLst>
                                    <p:cond delay="0"/>
                                  </p:stCondLst>
                                  <p:endCondLst>
                                    <p:cond evt="onNext" delay="0">
                                      <p:tgtEl>
                                        <p:sldTgt/>
                                      </p:tgtEl>
                                    </p:cond>
                                  </p:endCondLst>
                                  <p:childTnLst>
                                    <p:set>
                                      <p:cBhvr rctx="PPT">
                                        <p:cTn id="9" dur="indefinite"/>
                                        <p:tgtEl>
                                          <p:spTgt spid="3">
                                            <p:txEl>
                                              <p:pRg st="4" end="4"/>
                                            </p:txEl>
                                          </p:spTgt>
                                        </p:tgtEl>
                                        <p:attrNameLst>
                                          <p:attrName>style.opacity</p:attrName>
                                        </p:attrNameLst>
                                      </p:cBhvr>
                                      <p:to>
                                        <p:strVal val="0.25"/>
                                      </p:to>
                                    </p:set>
                                    <p:animEffect filter="image" prLst="opacity: 0.25">
                                      <p:cBhvr rctx="IE">
                                        <p:cTn id="10" dur="indefinite"/>
                                        <p:tgtEl>
                                          <p:spTgt spid="3">
                                            <p:txEl>
                                              <p:pRg st="4" end="4"/>
                                            </p:txEl>
                                          </p:spTgt>
                                        </p:tgtEl>
                                      </p:cBhvr>
                                    </p:animEffect>
                                  </p:childTnLst>
                                </p:cTn>
                              </p:par>
                              <p:par>
                                <p:cTn id="11" presetID="9" presetClass="emph" presetSubtype="0" nodeType="withEffect">
                                  <p:stCondLst>
                                    <p:cond delay="0"/>
                                  </p:stCondLst>
                                  <p:endCondLst>
                                    <p:cond evt="onNext" delay="0">
                                      <p:tgtEl>
                                        <p:sldTgt/>
                                      </p:tgtEl>
                                    </p:cond>
                                  </p:endCondLst>
                                  <p:childTnLst>
                                    <p:set>
                                      <p:cBhvr rctx="PPT">
                                        <p:cTn id="12" dur="indefinite"/>
                                        <p:tgtEl>
                                          <p:spTgt spid="3">
                                            <p:txEl>
                                              <p:pRg st="6" end="6"/>
                                            </p:txEl>
                                          </p:spTgt>
                                        </p:tgtEl>
                                        <p:attrNameLst>
                                          <p:attrName>style.opacity</p:attrName>
                                        </p:attrNameLst>
                                      </p:cBhvr>
                                      <p:to>
                                        <p:strVal val="0.25"/>
                                      </p:to>
                                    </p:set>
                                    <p:animEffect filter="image" prLst="opacity: 0.25">
                                      <p:cBhvr rctx="IE">
                                        <p:cTn id="13" dur="indefinite"/>
                                        <p:tgtEl>
                                          <p:spTgt spid="3">
                                            <p:txEl>
                                              <p:pRg st="6" end="6"/>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mph" presetSubtype="0" nodeType="clickEffect">
                                  <p:stCondLst>
                                    <p:cond delay="0"/>
                                  </p:stCondLst>
                                  <p:childTnLst>
                                    <p:set>
                                      <p:cBhvr rctx="PPT">
                                        <p:cTn id="17" dur="indefinite"/>
                                        <p:tgtEl>
                                          <p:spTgt spid="3">
                                            <p:txEl>
                                              <p:pRg st="2" end="2"/>
                                            </p:txEl>
                                          </p:spTgt>
                                        </p:tgtEl>
                                        <p:attrNameLst>
                                          <p:attrName>style.opacity</p:attrName>
                                        </p:attrNameLst>
                                      </p:cBhvr>
                                      <p:to>
                                        <p:strVal val="0.25"/>
                                      </p:to>
                                    </p:set>
                                    <p:animEffect filter="image" prLst="opacity: 0.25">
                                      <p:cBhvr rctx="IE">
                                        <p:cTn id="18" dur="indefinite"/>
                                        <p:tgtEl>
                                          <p:spTgt spid="3">
                                            <p:txEl>
                                              <p:pRg st="2" end="2"/>
                                            </p:txEl>
                                          </p:spTgt>
                                        </p:tgtEl>
                                      </p:cBhvr>
                                    </p:animEffect>
                                  </p:childTnLst>
                                </p:cTn>
                              </p:par>
                              <p:par>
                                <p:cTn id="19" presetID="9" presetClass="emph" presetSubtype="0" nodeType="withEffect">
                                  <p:stCondLst>
                                    <p:cond delay="0"/>
                                  </p:stCondLst>
                                  <p:endCondLst>
                                    <p:cond evt="onNext" delay="0">
                                      <p:tgtEl>
                                        <p:sldTgt/>
                                      </p:tgtEl>
                                    </p:cond>
                                  </p:endCondLst>
                                  <p:childTnLst>
                                    <p:set>
                                      <p:cBhvr rctx="PPT">
                                        <p:cTn id="20" dur="indefinite"/>
                                        <p:tgtEl>
                                          <p:spTgt spid="3">
                                            <p:txEl>
                                              <p:pRg st="6" end="6"/>
                                            </p:txEl>
                                          </p:spTgt>
                                        </p:tgtEl>
                                        <p:attrNameLst>
                                          <p:attrName>style.opacity</p:attrName>
                                        </p:attrNameLst>
                                      </p:cBhvr>
                                      <p:to>
                                        <p:strVal val="0.25"/>
                                      </p:to>
                                    </p:set>
                                    <p:animEffect filter="image" prLst="opacity: 0.25">
                                      <p:cBhvr rctx="IE">
                                        <p:cTn id="21" dur="indefinite"/>
                                        <p:tgtEl>
                                          <p:spTgt spid="3">
                                            <p:txEl>
                                              <p:pRg st="6" end="6"/>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9" presetClass="emph" presetSubtype="0" nodeType="clickEffect">
                                  <p:stCondLst>
                                    <p:cond delay="0"/>
                                  </p:stCondLst>
                                  <p:childTnLst>
                                    <p:set>
                                      <p:cBhvr rctx="PPT">
                                        <p:cTn id="25" dur="indefinite"/>
                                        <p:tgtEl>
                                          <p:spTgt spid="3">
                                            <p:txEl>
                                              <p:pRg st="4" end="4"/>
                                            </p:txEl>
                                          </p:spTgt>
                                        </p:tgtEl>
                                        <p:attrNameLst>
                                          <p:attrName>style.opacity</p:attrName>
                                        </p:attrNameLst>
                                      </p:cBhvr>
                                      <p:to>
                                        <p:strVal val="0.25"/>
                                      </p:to>
                                    </p:set>
                                    <p:animEffect filter="image" prLst="opacity: 0.25">
                                      <p:cBhvr rctx="IE">
                                        <p:cTn id="26" dur="indefinite"/>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Experiments</a:t>
            </a:r>
            <a:endParaRPr lang="en-US" dirty="0"/>
          </a:p>
        </p:txBody>
      </p:sp>
      <p:sp>
        <p:nvSpPr>
          <p:cNvPr id="3" name="Content Placeholder 2"/>
          <p:cNvSpPr>
            <a:spLocks noGrp="1"/>
          </p:cNvSpPr>
          <p:nvPr>
            <p:ph idx="1"/>
          </p:nvPr>
        </p:nvSpPr>
        <p:spPr>
          <a:xfrm>
            <a:off x="457200" y="1600200"/>
            <a:ext cx="8305800" cy="4525963"/>
          </a:xfrm>
        </p:spPr>
        <p:txBody>
          <a:bodyPr/>
          <a:lstStyle/>
          <a:p>
            <a:pPr>
              <a:buNone/>
            </a:pPr>
            <a:r>
              <a:rPr lang="en-US" dirty="0"/>
              <a:t>E</a:t>
            </a:r>
            <a:r>
              <a:rPr lang="en-US" dirty="0" smtClean="0"/>
              <a:t>xamples from 50+ real-world help threads</a:t>
            </a:r>
          </a:p>
          <a:p>
            <a:endParaRPr lang="en-US" dirty="0" smtClean="0"/>
          </a:p>
          <a:p>
            <a:pPr marL="514350" indent="-514350">
              <a:buFont typeface="+mj-lt"/>
              <a:buAutoNum type="arabicPeriod"/>
            </a:pPr>
            <a:r>
              <a:rPr lang="en-US" dirty="0" smtClean="0"/>
              <a:t>From example, inferred program</a:t>
            </a:r>
          </a:p>
          <a:p>
            <a:pPr marL="514350" indent="-514350">
              <a:buFont typeface="+mj-lt"/>
              <a:buAutoNum type="arabicPeriod"/>
            </a:pPr>
            <a:r>
              <a:rPr lang="en-US" dirty="0" smtClean="0"/>
              <a:t>Checked program against informal description</a:t>
            </a:r>
          </a:p>
          <a:p>
            <a:pPr marL="514350" indent="-514350">
              <a:buFont typeface="+mj-lt"/>
              <a:buAutoNum type="arabicPeriod"/>
            </a:pPr>
            <a:r>
              <a:rPr lang="en-US" dirty="0" smtClean="0"/>
              <a:t>If program was good: done</a:t>
            </a:r>
          </a:p>
          <a:p>
            <a:pPr marL="514350" indent="-514350">
              <a:buNone/>
            </a:pPr>
            <a:r>
              <a:rPr lang="en-US" dirty="0"/>
              <a:t>	</a:t>
            </a:r>
            <a:r>
              <a:rPr lang="en-US" dirty="0" smtClean="0"/>
              <a:t>else: extend example, repeat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fer_times.jpg"/>
          <p:cNvPicPr>
            <a:picLocks noChangeAspect="1"/>
          </p:cNvPicPr>
          <p:nvPr/>
        </p:nvPicPr>
        <p:blipFill>
          <a:blip r:embed="rId3" cstate="print"/>
          <a:stretch>
            <a:fillRect/>
          </a:stretch>
        </p:blipFill>
        <p:spPr>
          <a:xfrm>
            <a:off x="128480" y="-15240"/>
            <a:ext cx="8878360" cy="6858000"/>
          </a:xfrm>
          <a:prstGeom prst="rect">
            <a:avLst/>
          </a:prstGeom>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ex_refinements.jpg"/>
          <p:cNvPicPr>
            <a:picLocks noChangeAspect="1"/>
          </p:cNvPicPr>
          <p:nvPr/>
        </p:nvPicPr>
        <p:blipFill>
          <a:blip r:embed="rId3" cstate="print"/>
          <a:stretch>
            <a:fillRect/>
          </a:stretch>
        </p:blipFill>
        <p:spPr>
          <a:xfrm>
            <a:off x="228600" y="228600"/>
            <a:ext cx="12721167" cy="685800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3"/>
          <p:cNvSpPr txBox="1">
            <a:spLocks/>
          </p:cNvSpPr>
          <p:nvPr/>
        </p:nvSpPr>
        <p:spPr bwMode="auto">
          <a:xfrm>
            <a:off x="381000" y="304800"/>
            <a:ext cx="8432260" cy="609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US" sz="4400" kern="0" dirty="0" smtClean="0">
                <a:latin typeface="+mj-lt"/>
                <a:ea typeface="+mj-ea"/>
                <a:cs typeface="+mj-cs"/>
              </a:rPr>
              <a:t>A Running Example: “</a:t>
            </a:r>
            <a:r>
              <a:rPr lang="en-US" sz="4400" kern="0" dirty="0" err="1" smtClean="0">
                <a:latin typeface="+mj-lt"/>
                <a:ea typeface="+mj-ea"/>
                <a:cs typeface="+mj-cs"/>
              </a:rPr>
              <a:t>Quals</a:t>
            </a:r>
            <a:r>
              <a:rPr lang="en-US" sz="4400" kern="0" dirty="0" smtClean="0">
                <a:latin typeface="+mj-lt"/>
                <a:ea typeface="+mj-ea"/>
                <a:cs typeface="+mj-cs"/>
              </a:rPr>
              <a:t>”</a:t>
            </a:r>
            <a:endParaRPr kumimoji="0" lang="en-US" sz="4400" b="0" i="0" u="none" strike="noStrike" kern="0" cap="none" spc="0" normalizeH="0" baseline="0" noProof="0" dirty="0">
              <a:ln>
                <a:noFill/>
              </a:ln>
              <a:effectLst/>
              <a:uLnTx/>
              <a:uFillTx/>
              <a:latin typeface="+mj-lt"/>
              <a:ea typeface="+mj-ea"/>
              <a:cs typeface="+mj-cs"/>
            </a:endParaRPr>
          </a:p>
        </p:txBody>
      </p:sp>
      <p:sp>
        <p:nvSpPr>
          <p:cNvPr id="3" name="Slide Number Placeholder 2"/>
          <p:cNvSpPr>
            <a:spLocks noGrp="1"/>
          </p:cNvSpPr>
          <p:nvPr>
            <p:ph type="sldNum" sz="quarter" idx="11"/>
          </p:nvPr>
        </p:nvSpPr>
        <p:spPr/>
        <p:txBody>
          <a:bodyPr/>
          <a:lstStyle/>
          <a:p>
            <a:pPr>
              <a:defRPr/>
            </a:pPr>
            <a:fld id="{5D07661B-1E0D-4001-BF89-AF1DFB53F904}" type="slidenum">
              <a:rPr lang="en-US" smtClean="0"/>
              <a:pPr>
                <a:defRPr/>
              </a:pPr>
              <a:t>3</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xmlns="" val="3912674011"/>
              </p:ext>
            </p:extLst>
          </p:nvPr>
        </p:nvGraphicFramePr>
        <p:xfrm>
          <a:off x="1600200" y="1371600"/>
          <a:ext cx="7086600" cy="1643662"/>
        </p:xfrm>
        <a:graphic>
          <a:graphicData uri="http://schemas.openxmlformats.org/drawingml/2006/table">
            <a:tbl>
              <a:tblPr>
                <a:tableStyleId>{69C7853C-536D-4A76-A0AE-DD22124D55A5}</a:tableStyleId>
              </a:tblPr>
              <a:tblGrid>
                <a:gridCol w="1295400"/>
                <a:gridCol w="1905000"/>
                <a:gridCol w="1676400"/>
                <a:gridCol w="2209800"/>
              </a:tblGrid>
              <a:tr h="411930">
                <a:tc>
                  <a:txBody>
                    <a:bodyPr/>
                    <a:lstStyle/>
                    <a:p>
                      <a:pPr algn="l" fontAlgn="b"/>
                      <a:endParaRPr lang="en-US" sz="24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err="1">
                          <a:solidFill>
                            <a:schemeClr val="tx1"/>
                          </a:solidFill>
                        </a:rPr>
                        <a:t>Qual</a:t>
                      </a:r>
                      <a:r>
                        <a:rPr lang="en-US" sz="2400" u="none" strike="noStrike" dirty="0">
                          <a:solidFill>
                            <a:schemeClr val="tx1"/>
                          </a:solidFill>
                        </a:rPr>
                        <a:t> 1</a:t>
                      </a:r>
                      <a:endParaRPr lang="en-US" sz="24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a:solidFill>
                            <a:schemeClr val="tx1"/>
                          </a:solidFill>
                        </a:rPr>
                        <a:t>Qual 2</a:t>
                      </a:r>
                      <a:endParaRPr lang="en-US" sz="2400" b="0" i="0" u="none" strike="noStrike">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err="1">
                          <a:solidFill>
                            <a:schemeClr val="tx1"/>
                          </a:solidFill>
                        </a:rPr>
                        <a:t>Qual</a:t>
                      </a:r>
                      <a:r>
                        <a:rPr lang="en-US" sz="2400" u="none" strike="noStrike" dirty="0">
                          <a:solidFill>
                            <a:schemeClr val="tx1"/>
                          </a:solidFill>
                        </a:rPr>
                        <a:t> 3</a:t>
                      </a:r>
                      <a:endParaRPr lang="en-US" sz="24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07872">
                <a:tc>
                  <a:txBody>
                    <a:bodyPr/>
                    <a:lstStyle/>
                    <a:p>
                      <a:pPr algn="l" fontAlgn="b"/>
                      <a:r>
                        <a:rPr lang="en-US" sz="2400" u="none" strike="noStrike" dirty="0" smtClean="0">
                          <a:solidFill>
                            <a:schemeClr val="tx1"/>
                          </a:solidFill>
                        </a:rPr>
                        <a:t>Andrew</a:t>
                      </a:r>
                      <a:endParaRPr lang="en-US" sz="24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a:solidFill>
                            <a:schemeClr val="tx1"/>
                          </a:solidFill>
                        </a:rPr>
                        <a:t>01.02.2003</a:t>
                      </a:r>
                      <a:endParaRPr lang="en-US" sz="24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a:solidFill>
                            <a:schemeClr val="tx1"/>
                          </a:solidFill>
                        </a:rPr>
                        <a:t>27.06.2008</a:t>
                      </a:r>
                      <a:endParaRPr lang="en-US" sz="24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a:solidFill>
                            <a:schemeClr val="tx1"/>
                          </a:solidFill>
                        </a:rPr>
                        <a:t>06.04.2007</a:t>
                      </a:r>
                      <a:endParaRPr lang="en-US" sz="24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11930">
                <a:tc>
                  <a:txBody>
                    <a:bodyPr/>
                    <a:lstStyle/>
                    <a:p>
                      <a:pPr algn="l" fontAlgn="b"/>
                      <a:r>
                        <a:rPr lang="en-US" sz="2400" u="none" strike="noStrike" dirty="0">
                          <a:solidFill>
                            <a:schemeClr val="tx1"/>
                          </a:solidFill>
                        </a:rPr>
                        <a:t>Ben</a:t>
                      </a:r>
                      <a:endParaRPr lang="en-US" sz="24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a:solidFill>
                            <a:schemeClr val="tx1"/>
                          </a:solidFill>
                        </a:rPr>
                        <a:t>31.08.2001</a:t>
                      </a:r>
                      <a:endParaRPr lang="en-US" sz="24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24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a:solidFill>
                            <a:schemeClr val="tx1"/>
                          </a:solidFill>
                        </a:rPr>
                        <a:t>05.07.2004</a:t>
                      </a:r>
                      <a:endParaRPr lang="en-US" sz="24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11930">
                <a:tc>
                  <a:txBody>
                    <a:bodyPr/>
                    <a:lstStyle/>
                    <a:p>
                      <a:pPr algn="l" fontAlgn="b"/>
                      <a:r>
                        <a:rPr lang="en-US" sz="2400" u="none" strike="noStrike" dirty="0">
                          <a:solidFill>
                            <a:schemeClr val="tx1"/>
                          </a:solidFill>
                        </a:rPr>
                        <a:t>Carl</a:t>
                      </a:r>
                      <a:endParaRPr lang="en-US" sz="24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24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a:solidFill>
                            <a:schemeClr val="tx1"/>
                          </a:solidFill>
                        </a:rPr>
                        <a:t>18.04.2003</a:t>
                      </a:r>
                      <a:endParaRPr lang="en-US" sz="24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smtClean="0">
                          <a:solidFill>
                            <a:schemeClr val="tx1"/>
                          </a:solidFill>
                        </a:rPr>
                        <a:t>09.12.2009</a:t>
                      </a:r>
                      <a:endParaRPr lang="en-US" sz="24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xmlns="" val="3133013875"/>
              </p:ext>
            </p:extLst>
          </p:nvPr>
        </p:nvGraphicFramePr>
        <p:xfrm>
          <a:off x="1600200" y="3470626"/>
          <a:ext cx="7125431" cy="2613660"/>
        </p:xfrm>
        <a:graphic>
          <a:graphicData uri="http://schemas.openxmlformats.org/drawingml/2006/table">
            <a:tbl>
              <a:tblPr>
                <a:tableStyleId>{69C7853C-536D-4A76-A0AE-DD22124D55A5}</a:tableStyleId>
              </a:tblPr>
              <a:tblGrid>
                <a:gridCol w="2209800"/>
                <a:gridCol w="2514600"/>
                <a:gridCol w="2401031"/>
              </a:tblGrid>
              <a:tr h="357012">
                <a:tc>
                  <a:txBody>
                    <a:bodyPr/>
                    <a:lstStyle/>
                    <a:p>
                      <a:pPr algn="l" fontAlgn="b"/>
                      <a:r>
                        <a:rPr lang="en-US" sz="2400" u="none" strike="noStrike" dirty="0">
                          <a:solidFill>
                            <a:schemeClr val="tx1"/>
                          </a:solidFill>
                        </a:rPr>
                        <a:t>Andrew</a:t>
                      </a:r>
                      <a:endParaRPr lang="en-US" sz="24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err="1" smtClean="0">
                          <a:solidFill>
                            <a:schemeClr val="tx1"/>
                          </a:solidFill>
                          <a:latin typeface="+mn-lt"/>
                        </a:rPr>
                        <a:t>Qual</a:t>
                      </a:r>
                      <a:r>
                        <a:rPr lang="en-US" sz="2400" u="none" strike="noStrike" dirty="0" smtClean="0">
                          <a:solidFill>
                            <a:schemeClr val="tx1"/>
                          </a:solidFill>
                          <a:latin typeface="+mn-lt"/>
                        </a:rPr>
                        <a:t> 1</a:t>
                      </a:r>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400" u="none" strike="noStrike" dirty="0" smtClean="0">
                          <a:solidFill>
                            <a:schemeClr val="tx1"/>
                          </a:solidFill>
                          <a:latin typeface="+mn-lt"/>
                        </a:rPr>
                        <a:t>01.02.2003</a:t>
                      </a:r>
                      <a:endParaRPr lang="en-US" sz="2400" b="0" i="0" u="none" strike="noStrike" dirty="0" smtClean="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57012">
                <a:tc>
                  <a:txBody>
                    <a:bodyPr/>
                    <a:lstStyle/>
                    <a:p>
                      <a:pPr algn="l" fontAlgn="b"/>
                      <a:r>
                        <a:rPr lang="en-US" sz="2400" b="0" i="0" u="none" strike="noStrike" dirty="0" smtClean="0">
                          <a:solidFill>
                            <a:schemeClr val="tx1"/>
                          </a:solidFill>
                          <a:latin typeface="+mn-lt"/>
                        </a:rPr>
                        <a:t>Andrew</a:t>
                      </a:r>
                      <a:endParaRPr lang="en-US" sz="24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b="0" i="0" u="none" strike="noStrike" dirty="0" err="1" smtClean="0">
                          <a:solidFill>
                            <a:schemeClr val="tx1"/>
                          </a:solidFill>
                          <a:latin typeface="+mn-lt"/>
                        </a:rPr>
                        <a:t>Qual</a:t>
                      </a:r>
                      <a:r>
                        <a:rPr lang="en-US" sz="2400" b="0" i="0" u="none" strike="noStrike" baseline="0" dirty="0" smtClean="0">
                          <a:solidFill>
                            <a:schemeClr val="tx1"/>
                          </a:solidFill>
                          <a:latin typeface="+mn-lt"/>
                        </a:rPr>
                        <a:t> 2</a:t>
                      </a:r>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400" u="none" strike="noStrike" dirty="0" smtClean="0">
                          <a:solidFill>
                            <a:schemeClr val="tx1"/>
                          </a:solidFill>
                          <a:latin typeface="+mn-lt"/>
                        </a:rPr>
                        <a:t>27.06.2008</a:t>
                      </a:r>
                      <a:endParaRPr lang="en-US" sz="2400" b="0" i="0" u="none" strike="noStrike" dirty="0" smtClean="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57012">
                <a:tc>
                  <a:txBody>
                    <a:bodyPr/>
                    <a:lstStyle/>
                    <a:p>
                      <a:pPr algn="l" fontAlgn="b"/>
                      <a:r>
                        <a:rPr lang="en-US" sz="2400" b="0" i="0" u="none" strike="noStrike" dirty="0" smtClean="0">
                          <a:solidFill>
                            <a:schemeClr val="tx1"/>
                          </a:solidFill>
                          <a:latin typeface="+mn-lt"/>
                        </a:rPr>
                        <a:t>Andrew</a:t>
                      </a:r>
                      <a:endParaRPr lang="en-US" sz="24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b="0" i="0" u="none" strike="noStrike" dirty="0" err="1" smtClean="0">
                          <a:solidFill>
                            <a:schemeClr val="tx1"/>
                          </a:solidFill>
                          <a:latin typeface="+mn-lt"/>
                        </a:rPr>
                        <a:t>Qual</a:t>
                      </a:r>
                      <a:r>
                        <a:rPr lang="en-US" sz="2400" b="0" i="0" u="none" strike="noStrike" baseline="0" dirty="0" smtClean="0">
                          <a:solidFill>
                            <a:schemeClr val="tx1"/>
                          </a:solidFill>
                          <a:latin typeface="+mn-lt"/>
                        </a:rPr>
                        <a:t> 3</a:t>
                      </a:r>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smtClean="0">
                          <a:solidFill>
                            <a:schemeClr val="tx1"/>
                          </a:solidFill>
                          <a:latin typeface="+mn-lt"/>
                        </a:rPr>
                        <a:t>06.04.2007</a:t>
                      </a:r>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57012">
                <a:tc>
                  <a:txBody>
                    <a:bodyPr/>
                    <a:lstStyle/>
                    <a:p>
                      <a:pPr algn="l" fontAlgn="b"/>
                      <a:r>
                        <a:rPr lang="en-US" sz="2400" b="0" i="0" u="none" strike="noStrike" dirty="0" smtClean="0">
                          <a:solidFill>
                            <a:schemeClr val="tx1"/>
                          </a:solidFill>
                          <a:latin typeface="+mj-lt"/>
                        </a:rPr>
                        <a:t>Ben</a:t>
                      </a:r>
                      <a:endParaRPr lang="en-US" sz="2400" b="0" i="0" u="none" strike="noStrike" dirty="0">
                        <a:solidFill>
                          <a:schemeClr val="tx1"/>
                        </a:solidFill>
                        <a:latin typeface="+mj-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b="0" i="0" u="none" strike="noStrike" dirty="0" err="1" smtClean="0">
                          <a:solidFill>
                            <a:schemeClr val="tx1"/>
                          </a:solidFill>
                          <a:latin typeface="+mn-lt"/>
                        </a:rPr>
                        <a:t>Qual</a:t>
                      </a:r>
                      <a:r>
                        <a:rPr lang="en-US" sz="2400" b="0" i="0" u="none" strike="noStrike" baseline="0" dirty="0" smtClean="0">
                          <a:solidFill>
                            <a:schemeClr val="tx1"/>
                          </a:solidFill>
                          <a:latin typeface="+mn-lt"/>
                        </a:rPr>
                        <a:t> 1</a:t>
                      </a:r>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400" u="none" strike="noStrike" dirty="0" smtClean="0">
                          <a:solidFill>
                            <a:schemeClr val="tx1"/>
                          </a:solidFill>
                          <a:latin typeface="+mn-lt"/>
                        </a:rPr>
                        <a:t>31.08.2001</a:t>
                      </a:r>
                      <a:endParaRPr lang="en-US" sz="2400" b="0" i="0" u="none" strike="noStrike" dirty="0" smtClean="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57012">
                <a:tc>
                  <a:txBody>
                    <a:bodyPr/>
                    <a:lstStyle/>
                    <a:p>
                      <a:pPr algn="l" fontAlgn="b"/>
                      <a:r>
                        <a:rPr lang="en-US" sz="2400" b="0" i="0" u="none" strike="noStrike" dirty="0" smtClean="0">
                          <a:solidFill>
                            <a:schemeClr val="tx1"/>
                          </a:solidFill>
                          <a:latin typeface="+mj-lt"/>
                        </a:rPr>
                        <a:t>Ben</a:t>
                      </a:r>
                      <a:endParaRPr lang="en-US" sz="2400" b="0" i="0" u="none" strike="noStrike" dirty="0">
                        <a:solidFill>
                          <a:schemeClr val="tx1"/>
                        </a:solidFill>
                        <a:latin typeface="+mj-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b="0" i="0" u="none" strike="noStrike" dirty="0" err="1" smtClean="0">
                          <a:solidFill>
                            <a:schemeClr val="tx1"/>
                          </a:solidFill>
                          <a:latin typeface="+mn-lt"/>
                        </a:rPr>
                        <a:t>Qual</a:t>
                      </a:r>
                      <a:r>
                        <a:rPr lang="en-US" sz="2400" b="0" i="0" u="none" strike="noStrike" dirty="0" smtClean="0">
                          <a:solidFill>
                            <a:schemeClr val="tx1"/>
                          </a:solidFill>
                          <a:latin typeface="+mn-lt"/>
                        </a:rPr>
                        <a:t> 3</a:t>
                      </a:r>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400" u="none" strike="noStrike" dirty="0" smtClean="0">
                          <a:solidFill>
                            <a:schemeClr val="tx1"/>
                          </a:solidFill>
                          <a:latin typeface="+mn-lt"/>
                        </a:rPr>
                        <a:t>05.07.2004</a:t>
                      </a:r>
                      <a:endParaRPr lang="en-US" sz="2400" b="0" i="0" u="none" strike="noStrike" dirty="0" smtClean="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57012">
                <a:tc>
                  <a:txBody>
                    <a:bodyPr/>
                    <a:lstStyle/>
                    <a:p>
                      <a:pPr algn="l" fontAlgn="b"/>
                      <a:r>
                        <a:rPr lang="en-US" sz="2400" b="0" i="0" u="none" strike="noStrike" dirty="0" smtClean="0">
                          <a:solidFill>
                            <a:schemeClr val="tx1"/>
                          </a:solidFill>
                          <a:latin typeface="+mj-lt"/>
                        </a:rPr>
                        <a:t>Carl</a:t>
                      </a:r>
                      <a:endParaRPr lang="en-US" sz="2400" b="0" i="0" u="none" strike="noStrike" dirty="0">
                        <a:solidFill>
                          <a:schemeClr val="tx1"/>
                        </a:solidFill>
                        <a:latin typeface="+mj-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b="0" i="0" u="none" strike="noStrike" dirty="0" err="1" smtClean="0">
                          <a:solidFill>
                            <a:schemeClr val="tx1"/>
                          </a:solidFill>
                          <a:latin typeface="+mn-lt"/>
                        </a:rPr>
                        <a:t>Qual</a:t>
                      </a:r>
                      <a:r>
                        <a:rPr lang="en-US" sz="2400" b="0" i="0" u="none" strike="noStrike" dirty="0" smtClean="0">
                          <a:solidFill>
                            <a:schemeClr val="tx1"/>
                          </a:solidFill>
                          <a:latin typeface="+mn-lt"/>
                        </a:rPr>
                        <a:t> 2</a:t>
                      </a:r>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400" u="none" strike="noStrike" dirty="0" smtClean="0">
                          <a:solidFill>
                            <a:schemeClr val="tx1"/>
                          </a:solidFill>
                          <a:latin typeface="+mn-lt"/>
                        </a:rPr>
                        <a:t>18.04.2003</a:t>
                      </a:r>
                      <a:endParaRPr lang="en-US" sz="2400" b="0" i="0" u="none" strike="noStrike" dirty="0" smtClean="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57012">
                <a:tc>
                  <a:txBody>
                    <a:bodyPr/>
                    <a:lstStyle/>
                    <a:p>
                      <a:pPr algn="l" fontAlgn="b"/>
                      <a:r>
                        <a:rPr lang="en-US" sz="2400" b="0" i="0" u="none" strike="noStrike" dirty="0" smtClean="0">
                          <a:solidFill>
                            <a:schemeClr val="tx1"/>
                          </a:solidFill>
                          <a:latin typeface="+mj-lt"/>
                        </a:rPr>
                        <a:t>Carl</a:t>
                      </a:r>
                      <a:endParaRPr lang="en-US" sz="2400" b="0" i="0" u="none" strike="noStrike" dirty="0">
                        <a:solidFill>
                          <a:schemeClr val="tx1"/>
                        </a:solidFill>
                        <a:latin typeface="+mj-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b="0" i="0" u="none" strike="noStrike" dirty="0" err="1" smtClean="0">
                          <a:solidFill>
                            <a:schemeClr val="tx1"/>
                          </a:solidFill>
                          <a:latin typeface="+mn-lt"/>
                        </a:rPr>
                        <a:t>Qual</a:t>
                      </a:r>
                      <a:r>
                        <a:rPr lang="en-US" sz="2400" b="0" i="0" u="none" strike="noStrike" dirty="0" smtClean="0">
                          <a:solidFill>
                            <a:schemeClr val="tx1"/>
                          </a:solidFill>
                          <a:latin typeface="+mn-lt"/>
                        </a:rPr>
                        <a:t> 3</a:t>
                      </a:r>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400" u="none" strike="noStrike" dirty="0" smtClean="0">
                          <a:solidFill>
                            <a:schemeClr val="tx1"/>
                          </a:solidFill>
                          <a:latin typeface="+mn-lt"/>
                        </a:rPr>
                        <a:t>09.12.2009</a:t>
                      </a:r>
                      <a:endParaRPr lang="en-US" sz="2400" b="0" i="0" u="none" strike="noStrike" dirty="0" smtClean="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2" name="TextBox 1"/>
          <p:cNvSpPr txBox="1"/>
          <p:nvPr/>
        </p:nvSpPr>
        <p:spPr>
          <a:xfrm>
            <a:off x="0" y="1752600"/>
            <a:ext cx="1371600" cy="1200329"/>
          </a:xfrm>
          <a:prstGeom prst="rect">
            <a:avLst/>
          </a:prstGeom>
          <a:noFill/>
        </p:spPr>
        <p:txBody>
          <a:bodyPr wrap="square" rtlCol="0">
            <a:spAutoFit/>
          </a:bodyPr>
          <a:lstStyle/>
          <a:p>
            <a:pPr algn="r"/>
            <a:r>
              <a:rPr lang="en-US" sz="2400" dirty="0" smtClean="0"/>
              <a:t>Example</a:t>
            </a:r>
          </a:p>
          <a:p>
            <a:pPr algn="r"/>
            <a:r>
              <a:rPr lang="en-US" sz="2400" dirty="0"/>
              <a:t>i</a:t>
            </a:r>
            <a:r>
              <a:rPr lang="en-US" sz="2400" dirty="0" smtClean="0"/>
              <a:t>nput</a:t>
            </a:r>
            <a:endParaRPr lang="en-US" sz="2400" dirty="0" smtClean="0"/>
          </a:p>
          <a:p>
            <a:pPr algn="r"/>
            <a:r>
              <a:rPr lang="en-US" sz="2400" dirty="0" smtClean="0"/>
              <a:t>table</a:t>
            </a:r>
            <a:endParaRPr lang="en-US" sz="2400" dirty="0"/>
          </a:p>
        </p:txBody>
      </p:sp>
      <p:sp>
        <p:nvSpPr>
          <p:cNvPr id="13" name="TextBox 12"/>
          <p:cNvSpPr txBox="1"/>
          <p:nvPr/>
        </p:nvSpPr>
        <p:spPr>
          <a:xfrm>
            <a:off x="0" y="4461226"/>
            <a:ext cx="1371600" cy="1200329"/>
          </a:xfrm>
          <a:prstGeom prst="rect">
            <a:avLst/>
          </a:prstGeom>
          <a:noFill/>
        </p:spPr>
        <p:txBody>
          <a:bodyPr wrap="square" rtlCol="0">
            <a:spAutoFit/>
          </a:bodyPr>
          <a:lstStyle/>
          <a:p>
            <a:pPr algn="r"/>
            <a:r>
              <a:rPr lang="en-US" sz="2400" dirty="0" smtClean="0"/>
              <a:t>Example</a:t>
            </a:r>
          </a:p>
          <a:p>
            <a:pPr algn="r"/>
            <a:r>
              <a:rPr lang="en-US" sz="2400" dirty="0"/>
              <a:t>o</a:t>
            </a:r>
            <a:r>
              <a:rPr lang="en-US" sz="2400" dirty="0" smtClean="0"/>
              <a:t>utput</a:t>
            </a:r>
            <a:endParaRPr lang="en-US" sz="2400" dirty="0"/>
          </a:p>
          <a:p>
            <a:pPr algn="r"/>
            <a:r>
              <a:rPr lang="en-US" sz="2400" dirty="0" smtClean="0"/>
              <a:t>table</a:t>
            </a:r>
            <a:endParaRPr lang="en-US" sz="2400" dirty="0"/>
          </a:p>
        </p:txBody>
      </p:sp>
    </p:spTree>
    <p:extLst>
      <p:ext uri="{BB962C8B-B14F-4D97-AF65-F5344CB8AC3E}">
        <p14:creationId xmlns:p14="http://schemas.microsoft.com/office/powerpoint/2010/main" xmlns="" val="333122550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fade">
                                      <p:cBhvr>
                                        <p:cTn id="1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a:xfrm>
            <a:off x="457200" y="1447800"/>
            <a:ext cx="8229600" cy="4525963"/>
          </a:xfrm>
        </p:spPr>
        <p:txBody>
          <a:bodyPr/>
          <a:lstStyle/>
          <a:p>
            <a:r>
              <a:rPr lang="en-US" dirty="0" smtClean="0"/>
              <a:t>Motivated the problem of inferring table-layout transformations</a:t>
            </a:r>
          </a:p>
          <a:p>
            <a:endParaRPr lang="en-US" dirty="0" smtClean="0"/>
          </a:p>
          <a:p>
            <a:r>
              <a:rPr lang="en-US" dirty="0" smtClean="0"/>
              <a:t>Sketched a </a:t>
            </a:r>
            <a:r>
              <a:rPr lang="en-US" dirty="0" smtClean="0">
                <a:solidFill>
                  <a:srgbClr val="00B050"/>
                </a:solidFill>
              </a:rPr>
              <a:t>language</a:t>
            </a:r>
            <a:r>
              <a:rPr lang="en-US" dirty="0" smtClean="0"/>
              <a:t> that describes practical transformations over table layouts</a:t>
            </a:r>
          </a:p>
          <a:p>
            <a:endParaRPr lang="en-US" dirty="0" smtClean="0"/>
          </a:p>
          <a:p>
            <a:r>
              <a:rPr lang="en-US" dirty="0" smtClean="0"/>
              <a:t>Sketched an algorithm that infers programs in the </a:t>
            </a:r>
            <a:r>
              <a:rPr lang="en-US" dirty="0" smtClean="0">
                <a:solidFill>
                  <a:srgbClr val="00B050"/>
                </a:solidFill>
              </a:rPr>
              <a:t>language</a:t>
            </a:r>
            <a:endParaRPr lang="en-US" dirty="0">
              <a:solidFill>
                <a:srgbClr val="00B050"/>
              </a:solidFill>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514600"/>
            <a:ext cx="9144000" cy="2057400"/>
          </a:xfrm>
        </p:spPr>
        <p:txBody>
          <a:bodyPr>
            <a:normAutofit/>
          </a:bodyPr>
          <a:lstStyle/>
          <a:p>
            <a:r>
              <a:rPr lang="en-US" sz="4000" dirty="0">
                <a:solidFill>
                  <a:srgbClr val="00B050"/>
                </a:solidFill>
              </a:rPr>
              <a:t>Layout </a:t>
            </a:r>
            <a:r>
              <a:rPr lang="en-US" sz="4000" dirty="0" smtClean="0">
                <a:solidFill>
                  <a:srgbClr val="00B050"/>
                </a:solidFill>
              </a:rPr>
              <a:t>Program</a:t>
            </a:r>
            <a:br>
              <a:rPr lang="en-US" sz="4000" dirty="0" smtClean="0">
                <a:solidFill>
                  <a:srgbClr val="00B050"/>
                </a:solidFill>
              </a:rPr>
            </a:br>
            <a:r>
              <a:rPr lang="en-US" sz="4000" dirty="0"/>
              <a:t>=</a:t>
            </a:r>
            <a:r>
              <a:rPr lang="en-US" sz="4000" dirty="0" smtClean="0">
                <a:solidFill>
                  <a:srgbClr val="0070C0"/>
                </a:solidFill>
              </a:rPr>
              <a:t/>
            </a:r>
            <a:br>
              <a:rPr lang="en-US" sz="4000" dirty="0" smtClean="0">
                <a:solidFill>
                  <a:srgbClr val="0070C0"/>
                </a:solidFill>
              </a:rPr>
            </a:br>
            <a:r>
              <a:rPr lang="en-US" sz="4000" dirty="0" smtClean="0"/>
              <a:t>(</a:t>
            </a:r>
            <a:r>
              <a:rPr lang="en-US" sz="4000" dirty="0" smtClean="0">
                <a:solidFill>
                  <a:srgbClr val="0070C0"/>
                </a:solidFill>
              </a:rPr>
              <a:t>Filter Programs</a:t>
            </a:r>
            <a:r>
              <a:rPr lang="en-US" sz="4000" dirty="0" smtClean="0"/>
              <a:t>, </a:t>
            </a:r>
            <a:r>
              <a:rPr lang="en-US" sz="4000" dirty="0" smtClean="0">
                <a:solidFill>
                  <a:srgbClr val="FF0000"/>
                </a:solidFill>
              </a:rPr>
              <a:t>Associative Programs</a:t>
            </a:r>
            <a:r>
              <a:rPr lang="en-US" sz="4000" dirty="0" smtClean="0"/>
              <a:t>)</a:t>
            </a:r>
            <a:endParaRPr lang="en-US" sz="4000" dirty="0">
              <a:latin typeface="+mn-lt"/>
            </a:endParaRPr>
          </a:p>
        </p:txBody>
      </p:sp>
      <p:sp>
        <p:nvSpPr>
          <p:cNvPr id="3" name="Slide Number Placeholder 2"/>
          <p:cNvSpPr>
            <a:spLocks noGrp="1"/>
          </p:cNvSpPr>
          <p:nvPr>
            <p:ph type="sldNum" sz="quarter" idx="12"/>
          </p:nvPr>
        </p:nvSpPr>
        <p:spPr/>
        <p:txBody>
          <a:bodyPr/>
          <a:lstStyle/>
          <a:p>
            <a:fld id="{118F0818-A913-479F-9301-4377ACB546F4}" type="slidenum">
              <a:rPr lang="en-US" smtClean="0"/>
              <a:pPr/>
              <a:t>31</a:t>
            </a:fld>
            <a:endParaRPr lang="en-US"/>
          </a:p>
        </p:txBody>
      </p:sp>
      <p:sp>
        <p:nvSpPr>
          <p:cNvPr id="7" name="Title 1"/>
          <p:cNvSpPr txBox="1">
            <a:spLocks/>
          </p:cNvSpPr>
          <p:nvPr/>
        </p:nvSpPr>
        <p:spPr>
          <a:xfrm>
            <a:off x="457200" y="274638"/>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mj-lt"/>
                <a:ea typeface="+mj-ea"/>
                <a:cs typeface="+mj-cs"/>
              </a:rPr>
              <a:t>Questions?</a:t>
            </a:r>
          </a:p>
        </p:txBody>
      </p:sp>
    </p:spTree>
    <p:extLst>
      <p:ext uri="{BB962C8B-B14F-4D97-AF65-F5344CB8AC3E}">
        <p14:creationId xmlns:p14="http://schemas.microsoft.com/office/powerpoint/2010/main" xmlns="" val="243165020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362200"/>
            <a:ext cx="9144000" cy="1143000"/>
          </a:xfrm>
        </p:spPr>
        <p:txBody>
          <a:bodyPr/>
          <a:lstStyle/>
          <a:p>
            <a:r>
              <a:rPr lang="en-US" dirty="0" smtClean="0"/>
              <a:t>Extra Slides</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524000"/>
            <a:ext cx="9144000" cy="1470025"/>
          </a:xfrm>
        </p:spPr>
        <p:txBody>
          <a:bodyPr>
            <a:normAutofit/>
          </a:bodyPr>
          <a:lstStyle/>
          <a:p>
            <a:r>
              <a:rPr lang="en-US" dirty="0" smtClean="0"/>
              <a:t>Spreadsheet Table Transformations</a:t>
            </a:r>
            <a:br>
              <a:rPr lang="en-US" dirty="0" smtClean="0"/>
            </a:br>
            <a:r>
              <a:rPr lang="en-US" dirty="0" smtClean="0"/>
              <a:t>from Examples</a:t>
            </a:r>
            <a:endParaRPr lang="en-US" dirty="0"/>
          </a:p>
        </p:txBody>
      </p:sp>
      <p:sp>
        <p:nvSpPr>
          <p:cNvPr id="3" name="Subtitle 2"/>
          <p:cNvSpPr>
            <a:spLocks noGrp="1"/>
          </p:cNvSpPr>
          <p:nvPr>
            <p:ph type="subTitle" idx="1"/>
          </p:nvPr>
        </p:nvSpPr>
        <p:spPr>
          <a:xfrm>
            <a:off x="1219200" y="3886200"/>
            <a:ext cx="3276600" cy="685800"/>
          </a:xfrm>
        </p:spPr>
        <p:txBody>
          <a:bodyPr>
            <a:normAutofit/>
          </a:bodyPr>
          <a:lstStyle/>
          <a:p>
            <a:r>
              <a:rPr lang="en-US" i="1" dirty="0" smtClean="0">
                <a:solidFill>
                  <a:schemeClr val="tx1"/>
                </a:solidFill>
              </a:rPr>
              <a:t>William Harris</a:t>
            </a:r>
          </a:p>
          <a:p>
            <a:endParaRPr lang="en-US" dirty="0">
              <a:solidFill>
                <a:schemeClr val="tx1"/>
              </a:solidFill>
            </a:endParaRPr>
          </a:p>
        </p:txBody>
      </p:sp>
      <p:sp>
        <p:nvSpPr>
          <p:cNvPr id="4" name="Subtitle 2"/>
          <p:cNvSpPr txBox="1">
            <a:spLocks/>
          </p:cNvSpPr>
          <p:nvPr/>
        </p:nvSpPr>
        <p:spPr>
          <a:xfrm>
            <a:off x="5029200" y="3886200"/>
            <a:ext cx="3276600" cy="68580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Sumit</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Gulwani</a:t>
            </a: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pic>
        <p:nvPicPr>
          <p:cNvPr id="5" name="Picture 4" descr="uw-madison-logo.png"/>
          <p:cNvPicPr>
            <a:picLocks noChangeAspect="1"/>
          </p:cNvPicPr>
          <p:nvPr/>
        </p:nvPicPr>
        <p:blipFill>
          <a:blip r:embed="rId3" cstate="print"/>
          <a:stretch>
            <a:fillRect/>
          </a:stretch>
        </p:blipFill>
        <p:spPr>
          <a:xfrm>
            <a:off x="1524000" y="4724400"/>
            <a:ext cx="2576667" cy="1066800"/>
          </a:xfrm>
          <a:prstGeom prst="rect">
            <a:avLst/>
          </a:prstGeom>
        </p:spPr>
      </p:pic>
      <p:pic>
        <p:nvPicPr>
          <p:cNvPr id="6" name="Picture 5" descr="MSR logo.jpg"/>
          <p:cNvPicPr>
            <a:picLocks noChangeAspect="1"/>
          </p:cNvPicPr>
          <p:nvPr/>
        </p:nvPicPr>
        <p:blipFill>
          <a:blip r:embed="rId4" cstate="print"/>
          <a:stretch>
            <a:fillRect/>
          </a:stretch>
        </p:blipFill>
        <p:spPr>
          <a:xfrm>
            <a:off x="5410200" y="4876800"/>
            <a:ext cx="2590800" cy="722804"/>
          </a:xfrm>
          <a:prstGeom prst="rect">
            <a:avLst/>
          </a:prstGeom>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dirty="0" smtClean="0"/>
              <a:t>Our Approach</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xmlns="" val="877203809"/>
              </p:ext>
            </p:extLst>
          </p:nvPr>
        </p:nvGraphicFramePr>
        <p:xfrm>
          <a:off x="1981200" y="1981200"/>
          <a:ext cx="914400" cy="819802"/>
        </p:xfrm>
        <a:graphic>
          <a:graphicData uri="http://schemas.openxmlformats.org/drawingml/2006/table">
            <a:tbl>
              <a:tblPr>
                <a:tableStyleId>{69C7853C-536D-4A76-A0AE-DD22124D55A5}</a:tableStyleId>
              </a:tblPr>
              <a:tblGrid>
                <a:gridCol w="457200"/>
                <a:gridCol w="457200"/>
              </a:tblGrid>
              <a:tr h="411930">
                <a:tc>
                  <a:txBody>
                    <a:bodyPr/>
                    <a:lstStyle/>
                    <a:p>
                      <a:pPr algn="l" fontAlgn="b"/>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07872">
                <a:tc>
                  <a:txBody>
                    <a:bodyPr/>
                    <a:lstStyle/>
                    <a:p>
                      <a:pPr algn="l" fontAlgn="b"/>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xmlns="" val="3404933111"/>
              </p:ext>
            </p:extLst>
          </p:nvPr>
        </p:nvGraphicFramePr>
        <p:xfrm>
          <a:off x="5943600" y="1981200"/>
          <a:ext cx="914400" cy="819802"/>
        </p:xfrm>
        <a:graphic>
          <a:graphicData uri="http://schemas.openxmlformats.org/drawingml/2006/table">
            <a:tbl>
              <a:tblPr>
                <a:tableStyleId>{69C7853C-536D-4A76-A0AE-DD22124D55A5}</a:tableStyleId>
              </a:tblPr>
              <a:tblGrid>
                <a:gridCol w="457200"/>
                <a:gridCol w="457200"/>
              </a:tblGrid>
              <a:tr h="411930">
                <a:tc>
                  <a:txBody>
                    <a:bodyPr/>
                    <a:lstStyle/>
                    <a:p>
                      <a:pPr algn="l" fontAlgn="b"/>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07872">
                <a:tc>
                  <a:txBody>
                    <a:bodyPr/>
                    <a:lstStyle/>
                    <a:p>
                      <a:pPr algn="l" fontAlgn="b"/>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xmlns="" val="2842823739"/>
              </p:ext>
            </p:extLst>
          </p:nvPr>
        </p:nvGraphicFramePr>
        <p:xfrm>
          <a:off x="1981200" y="3581400"/>
          <a:ext cx="914400" cy="2043418"/>
        </p:xfrm>
        <a:graphic>
          <a:graphicData uri="http://schemas.openxmlformats.org/drawingml/2006/table">
            <a:tbl>
              <a:tblPr>
                <a:tableStyleId>{69C7853C-536D-4A76-A0AE-DD22124D55A5}</a:tableStyleId>
              </a:tblPr>
              <a:tblGrid>
                <a:gridCol w="457200"/>
                <a:gridCol w="457200"/>
              </a:tblGrid>
              <a:tr h="411930">
                <a:tc>
                  <a:txBody>
                    <a:bodyPr/>
                    <a:lstStyle/>
                    <a:p>
                      <a:pPr algn="l" fontAlgn="b"/>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07872">
                <a:tc>
                  <a:txBody>
                    <a:bodyPr/>
                    <a:lstStyle/>
                    <a:p>
                      <a:pPr algn="l" fontAlgn="b"/>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07872">
                <a:tc>
                  <a:txBody>
                    <a:bodyPr/>
                    <a:lstStyle/>
                    <a:p>
                      <a:pPr algn="l" fontAlgn="b"/>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07872">
                <a:tc>
                  <a:txBody>
                    <a:bodyPr/>
                    <a:lstStyle/>
                    <a:p>
                      <a:pPr algn="l" fontAlgn="b"/>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07872">
                <a:tc>
                  <a:txBody>
                    <a:bodyPr/>
                    <a:lstStyle/>
                    <a:p>
                      <a:pPr algn="l" fontAlgn="b"/>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xmlns="" val="2674327803"/>
              </p:ext>
            </p:extLst>
          </p:nvPr>
        </p:nvGraphicFramePr>
        <p:xfrm>
          <a:off x="5943600" y="3048000"/>
          <a:ext cx="914400" cy="3267034"/>
        </p:xfrm>
        <a:graphic>
          <a:graphicData uri="http://schemas.openxmlformats.org/drawingml/2006/table">
            <a:tbl>
              <a:tblPr>
                <a:tableStyleId>{69C7853C-536D-4A76-A0AE-DD22124D55A5}</a:tableStyleId>
              </a:tblPr>
              <a:tblGrid>
                <a:gridCol w="457200"/>
                <a:gridCol w="457200"/>
              </a:tblGrid>
              <a:tr h="411930">
                <a:tc>
                  <a:txBody>
                    <a:bodyPr/>
                    <a:lstStyle/>
                    <a:p>
                      <a:pPr algn="l" fontAlgn="b"/>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07872">
                <a:tc>
                  <a:txBody>
                    <a:bodyPr/>
                    <a:lstStyle/>
                    <a:p>
                      <a:pPr algn="l" fontAlgn="b"/>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07872">
                <a:tc>
                  <a:txBody>
                    <a:bodyPr/>
                    <a:lstStyle/>
                    <a:p>
                      <a:pPr algn="l" fontAlgn="b"/>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07872">
                <a:tc>
                  <a:txBody>
                    <a:bodyPr/>
                    <a:lstStyle/>
                    <a:p>
                      <a:pPr algn="l" fontAlgn="b"/>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07872">
                <a:tc>
                  <a:txBody>
                    <a:bodyPr/>
                    <a:lstStyle/>
                    <a:p>
                      <a:pPr algn="l" fontAlgn="b"/>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07872">
                <a:tc>
                  <a:txBody>
                    <a:bodyPr/>
                    <a:lstStyle/>
                    <a:p>
                      <a:pPr algn="l" fontAlgn="b"/>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07872">
                <a:tc>
                  <a:txBody>
                    <a:bodyPr/>
                    <a:lstStyle/>
                    <a:p>
                      <a:pPr algn="l" fontAlgn="b"/>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07872">
                <a:tc>
                  <a:txBody>
                    <a:bodyPr/>
                    <a:lstStyle/>
                    <a:p>
                      <a:pPr algn="l" fontAlgn="b"/>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cxnSp>
        <p:nvCxnSpPr>
          <p:cNvPr id="11" name="Straight Arrow Connector 10"/>
          <p:cNvCxnSpPr/>
          <p:nvPr/>
        </p:nvCxnSpPr>
        <p:spPr>
          <a:xfrm>
            <a:off x="3352800" y="2688491"/>
            <a:ext cx="2438400" cy="0"/>
          </a:xfrm>
          <a:prstGeom prst="straightConnector1">
            <a:avLst/>
          </a:prstGeom>
          <a:ln w="149225">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027170" y="1469291"/>
            <a:ext cx="685800" cy="1323439"/>
          </a:xfrm>
          <a:prstGeom prst="rect">
            <a:avLst/>
          </a:prstGeom>
          <a:noFill/>
        </p:spPr>
        <p:txBody>
          <a:bodyPr wrap="square" rtlCol="0">
            <a:spAutoFit/>
          </a:bodyPr>
          <a:lstStyle/>
          <a:p>
            <a:r>
              <a:rPr lang="en-US" sz="8000" dirty="0" smtClean="0">
                <a:solidFill>
                  <a:srgbClr val="00B050"/>
                </a:solidFill>
              </a:rPr>
              <a:t>P</a:t>
            </a:r>
            <a:endParaRPr lang="en-US" sz="8000" dirty="0">
              <a:solidFill>
                <a:srgbClr val="00B050"/>
              </a:solidFill>
            </a:endParaRPr>
          </a:p>
        </p:txBody>
      </p:sp>
      <p:cxnSp>
        <p:nvCxnSpPr>
          <p:cNvPr id="13" name="Straight Arrow Connector 12"/>
          <p:cNvCxnSpPr/>
          <p:nvPr/>
        </p:nvCxnSpPr>
        <p:spPr>
          <a:xfrm>
            <a:off x="3352800" y="2688491"/>
            <a:ext cx="2438400" cy="0"/>
          </a:xfrm>
          <a:prstGeom prst="straightConnector1">
            <a:avLst/>
          </a:prstGeom>
          <a:ln w="149225">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4057650" y="1469290"/>
            <a:ext cx="685800" cy="1323439"/>
          </a:xfrm>
          <a:prstGeom prst="rect">
            <a:avLst/>
          </a:prstGeom>
          <a:noFill/>
        </p:spPr>
        <p:txBody>
          <a:bodyPr wrap="square" rtlCol="0">
            <a:spAutoFit/>
          </a:bodyPr>
          <a:lstStyle/>
          <a:p>
            <a:r>
              <a:rPr lang="en-US" sz="8000" dirty="0" smtClean="0">
                <a:solidFill>
                  <a:srgbClr val="00B050"/>
                </a:solidFill>
              </a:rPr>
              <a:t>P</a:t>
            </a:r>
            <a:endParaRPr lang="en-US" sz="8000" dirty="0">
              <a:solidFill>
                <a:srgbClr val="00B050"/>
              </a:solidFill>
            </a:endParaRPr>
          </a:p>
        </p:txBody>
      </p:sp>
      <p:sp>
        <p:nvSpPr>
          <p:cNvPr id="3" name="TextBox 2"/>
          <p:cNvSpPr txBox="1"/>
          <p:nvPr/>
        </p:nvSpPr>
        <p:spPr>
          <a:xfrm>
            <a:off x="1981200" y="1238458"/>
            <a:ext cx="914400" cy="461665"/>
          </a:xfrm>
          <a:prstGeom prst="rect">
            <a:avLst/>
          </a:prstGeom>
          <a:noFill/>
        </p:spPr>
        <p:txBody>
          <a:bodyPr wrap="square" rtlCol="0">
            <a:spAutoFit/>
          </a:bodyPr>
          <a:lstStyle/>
          <a:p>
            <a:r>
              <a:rPr lang="en-US" sz="2400" dirty="0" smtClean="0"/>
              <a:t>Input</a:t>
            </a:r>
            <a:endParaRPr lang="en-US" sz="2400" dirty="0"/>
          </a:p>
        </p:txBody>
      </p:sp>
      <p:sp>
        <p:nvSpPr>
          <p:cNvPr id="15" name="TextBox 14"/>
          <p:cNvSpPr txBox="1"/>
          <p:nvPr/>
        </p:nvSpPr>
        <p:spPr>
          <a:xfrm>
            <a:off x="5817870" y="1239321"/>
            <a:ext cx="1143000" cy="461665"/>
          </a:xfrm>
          <a:prstGeom prst="rect">
            <a:avLst/>
          </a:prstGeom>
          <a:noFill/>
        </p:spPr>
        <p:txBody>
          <a:bodyPr wrap="square" rtlCol="0">
            <a:spAutoFit/>
          </a:bodyPr>
          <a:lstStyle/>
          <a:p>
            <a:r>
              <a:rPr lang="en-US" sz="2400" dirty="0" smtClean="0"/>
              <a:t>Output</a:t>
            </a:r>
            <a:endParaRPr lang="en-US" sz="2400" dirty="0"/>
          </a:p>
        </p:txBody>
      </p:sp>
      <p:sp>
        <p:nvSpPr>
          <p:cNvPr id="4" name="Slide Number Placeholder 3"/>
          <p:cNvSpPr>
            <a:spLocks noGrp="1"/>
          </p:cNvSpPr>
          <p:nvPr>
            <p:ph type="sldNum" sz="quarter" idx="12"/>
          </p:nvPr>
        </p:nvSpPr>
        <p:spPr/>
        <p:txBody>
          <a:bodyPr/>
          <a:lstStyle/>
          <a:p>
            <a:fld id="{118F0818-A913-479F-9301-4377ACB546F4}" type="slidenum">
              <a:rPr lang="en-US" smtClean="0"/>
              <a:pPr/>
              <a:t>34</a:t>
            </a:fld>
            <a:endParaRPr lang="en-US"/>
          </a:p>
        </p:txBody>
      </p:sp>
    </p:spTree>
    <p:extLst>
      <p:ext uri="{BB962C8B-B14F-4D97-AF65-F5344CB8AC3E}">
        <p14:creationId xmlns:p14="http://schemas.microsoft.com/office/powerpoint/2010/main" xmlns="" val="1504145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fade">
                                      <p:cBhvr>
                                        <p:cTn id="10" dur="500"/>
                                        <p:tgtEl>
                                          <p:spTgt spid="14"/>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500"/>
                                        <p:tgtEl>
                                          <p:spTgt spid="8"/>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fade">
                                      <p:cBhvr>
                                        <p:cTn id="20" dur="500"/>
                                        <p:tgtEl>
                                          <p:spTgt spid="11"/>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fade">
                                      <p:cBhvr>
                                        <p:cTn id="23" dur="500"/>
                                        <p:tgtEl>
                                          <p:spTgt spid="12"/>
                                        </p:tgtEl>
                                      </p:cBhvr>
                                    </p:animEffect>
                                  </p:childTnLst>
                                </p:cTn>
                              </p:par>
                              <p:par>
                                <p:cTn id="24" presetID="42" presetClass="path" presetSubtype="0" accel="50000" decel="50000" fill="hold" nodeType="withEffect">
                                  <p:stCondLst>
                                    <p:cond delay="0"/>
                                  </p:stCondLst>
                                  <p:childTnLst>
                                    <p:animMotion origin="layout" path="M 0 0 L 0 0.25 E" pathEditMode="relative" ptsTypes="">
                                      <p:cBhvr>
                                        <p:cTn id="25" dur="500" fill="hold"/>
                                        <p:tgtEl>
                                          <p:spTgt spid="11"/>
                                        </p:tgtEl>
                                        <p:attrNameLst>
                                          <p:attrName>ppt_x</p:attrName>
                                          <p:attrName>ppt_y</p:attrName>
                                        </p:attrNameLst>
                                      </p:cBhvr>
                                    </p:animMotion>
                                  </p:childTnLst>
                                </p:cTn>
                              </p:par>
                              <p:par>
                                <p:cTn id="26" presetID="42" presetClass="path" presetSubtype="0" accel="50000" decel="50000" fill="hold" grpId="1" nodeType="withEffect">
                                  <p:stCondLst>
                                    <p:cond delay="0"/>
                                  </p:stCondLst>
                                  <p:childTnLst>
                                    <p:animMotion origin="layout" path="M 0 0 L 0 0.25 E" pathEditMode="relative" ptsTypes="">
                                      <p:cBhvr>
                                        <p:cTn id="27" dur="500" fill="hold"/>
                                        <p:tgtEl>
                                          <p:spTgt spid="12"/>
                                        </p:tgtEl>
                                        <p:attrNameLst>
                                          <p:attrName>ppt_x</p:attrName>
                                          <p:attrName>ppt_y</p:attrName>
                                        </p:attrNameLst>
                                      </p:cBhvr>
                                    </p:animMotion>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2" grpId="1"/>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5D07661B-1E0D-4001-BF89-AF1DFB53F904}" type="slidenum">
              <a:rPr lang="en-US" smtClean="0"/>
              <a:pPr>
                <a:defRPr/>
              </a:pPr>
              <a:t>4</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xmlns="" val="2385848313"/>
              </p:ext>
            </p:extLst>
          </p:nvPr>
        </p:nvGraphicFramePr>
        <p:xfrm>
          <a:off x="381000" y="228600"/>
          <a:ext cx="8382000" cy="6141720"/>
        </p:xfrm>
        <a:graphic>
          <a:graphicData uri="http://schemas.openxmlformats.org/drawingml/2006/table">
            <a:tbl>
              <a:tblPr>
                <a:tableStyleId>{69C7853C-536D-4A76-A0AE-DD22124D55A5}</a:tableStyleId>
              </a:tblPr>
              <a:tblGrid>
                <a:gridCol w="1532193"/>
                <a:gridCol w="2253226"/>
                <a:gridCol w="1982839"/>
                <a:gridCol w="2613742"/>
              </a:tblGrid>
              <a:tr h="190950">
                <a:tc>
                  <a:txBody>
                    <a:bodyPr/>
                    <a:lstStyle/>
                    <a:p>
                      <a:pPr algn="l" fontAlgn="b"/>
                      <a:endParaRPr lang="en-US" sz="8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u="none" strike="noStrike" dirty="0" err="1">
                          <a:solidFill>
                            <a:schemeClr val="tx1"/>
                          </a:solidFill>
                        </a:rPr>
                        <a:t>Qual</a:t>
                      </a:r>
                      <a:r>
                        <a:rPr lang="en-US" sz="800" u="none" strike="noStrike" dirty="0">
                          <a:solidFill>
                            <a:schemeClr val="tx1"/>
                          </a:solidFill>
                        </a:rPr>
                        <a:t> 1</a:t>
                      </a:r>
                      <a:endParaRPr lang="en-US" sz="8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u="none" strike="noStrike" dirty="0" err="1">
                          <a:solidFill>
                            <a:schemeClr val="tx1"/>
                          </a:solidFill>
                        </a:rPr>
                        <a:t>Qual</a:t>
                      </a:r>
                      <a:r>
                        <a:rPr lang="en-US" sz="800" u="none" strike="noStrike" dirty="0">
                          <a:solidFill>
                            <a:schemeClr val="tx1"/>
                          </a:solidFill>
                        </a:rPr>
                        <a:t> 2</a:t>
                      </a:r>
                      <a:endParaRPr lang="en-US" sz="8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u="none" strike="noStrike" dirty="0" err="1">
                          <a:solidFill>
                            <a:schemeClr val="tx1"/>
                          </a:solidFill>
                        </a:rPr>
                        <a:t>Qual</a:t>
                      </a:r>
                      <a:r>
                        <a:rPr lang="en-US" sz="800" u="none" strike="noStrike" dirty="0">
                          <a:solidFill>
                            <a:schemeClr val="tx1"/>
                          </a:solidFill>
                        </a:rPr>
                        <a:t> 3</a:t>
                      </a:r>
                      <a:endParaRPr lang="en-US" sz="8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90050">
                <a:tc>
                  <a:txBody>
                    <a:bodyPr/>
                    <a:lstStyle/>
                    <a:p>
                      <a:pPr algn="l" fontAlgn="b"/>
                      <a:r>
                        <a:rPr lang="en-US" sz="800" u="none" strike="noStrike" dirty="0" smtClean="0">
                          <a:solidFill>
                            <a:schemeClr val="tx1"/>
                          </a:solidFill>
                          <a:latin typeface="+mn-lt"/>
                        </a:rPr>
                        <a:t>Andrew</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u="none" strike="noStrike" dirty="0">
                          <a:solidFill>
                            <a:schemeClr val="tx1"/>
                          </a:solidFill>
                          <a:latin typeface="+mn-lt"/>
                        </a:rPr>
                        <a:t>01.02.2003</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u="none" strike="noStrike" dirty="0">
                          <a:solidFill>
                            <a:schemeClr val="tx1"/>
                          </a:solidFill>
                          <a:latin typeface="+mn-lt"/>
                        </a:rPr>
                        <a:t>27.06.2008</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u="none" strike="noStrike" dirty="0">
                          <a:solidFill>
                            <a:schemeClr val="tx1"/>
                          </a:solidFill>
                          <a:latin typeface="+mn-lt"/>
                        </a:rPr>
                        <a:t>06.04.2007</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63178">
                <a:tc>
                  <a:txBody>
                    <a:bodyPr/>
                    <a:lstStyle/>
                    <a:p>
                      <a:pPr algn="l" fontAlgn="b"/>
                      <a:r>
                        <a:rPr lang="en-US" sz="800" u="none" strike="noStrike" dirty="0">
                          <a:solidFill>
                            <a:schemeClr val="tx1"/>
                          </a:solidFill>
                          <a:latin typeface="+mn-lt"/>
                        </a:rPr>
                        <a:t>Ben</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u="none" strike="noStrike" dirty="0">
                          <a:solidFill>
                            <a:schemeClr val="tx1"/>
                          </a:solidFill>
                          <a:latin typeface="+mn-lt"/>
                        </a:rPr>
                        <a:t>31.08.2001</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u="none" strike="noStrike" dirty="0">
                          <a:solidFill>
                            <a:schemeClr val="tx1"/>
                          </a:solidFill>
                          <a:latin typeface="+mn-lt"/>
                        </a:rPr>
                        <a:t>05.07.2004</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41622">
                <a:tc>
                  <a:txBody>
                    <a:bodyPr/>
                    <a:lstStyle/>
                    <a:p>
                      <a:pPr algn="l" fontAlgn="b"/>
                      <a:r>
                        <a:rPr lang="en-US" sz="800" u="none" strike="noStrike" dirty="0">
                          <a:solidFill>
                            <a:schemeClr val="tx1"/>
                          </a:solidFill>
                          <a:latin typeface="+mn-lt"/>
                        </a:rPr>
                        <a:t>Carl</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u="none" strike="noStrike" dirty="0">
                          <a:solidFill>
                            <a:schemeClr val="tx1"/>
                          </a:solidFill>
                          <a:latin typeface="+mn-lt"/>
                        </a:rPr>
                        <a:t>18.04.2003</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u="none" strike="noStrike" dirty="0" smtClean="0">
                          <a:solidFill>
                            <a:schemeClr val="tx1"/>
                          </a:solidFill>
                          <a:latin typeface="+mn-lt"/>
                        </a:rPr>
                        <a:t>09.12.2009</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0">
                <a:tc>
                  <a:txBody>
                    <a:bodyPr/>
                    <a:lstStyle/>
                    <a:p>
                      <a:pPr algn="l" fontAlgn="b"/>
                      <a:r>
                        <a:rPr lang="en-US" sz="800" b="0" i="0" u="none" strike="noStrike" dirty="0" smtClean="0">
                          <a:solidFill>
                            <a:schemeClr val="tx1"/>
                          </a:solidFill>
                          <a:latin typeface="+mn-lt"/>
                        </a:rPr>
                        <a:t>Dennis</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02.03.2004</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28.07.2009</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10.01.2010</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0">
                <a:tc>
                  <a:txBody>
                    <a:bodyPr/>
                    <a:lstStyle/>
                    <a:p>
                      <a:pPr algn="l" fontAlgn="b"/>
                      <a:r>
                        <a:rPr lang="en-US" sz="800" b="0" i="0" u="none" strike="noStrike" dirty="0" smtClean="0">
                          <a:solidFill>
                            <a:schemeClr val="tx1"/>
                          </a:solidFill>
                          <a:latin typeface="+mn-lt"/>
                        </a:rPr>
                        <a:t>Emma</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03.05.2005</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11.02.2010</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0">
                <a:tc>
                  <a:txBody>
                    <a:bodyPr/>
                    <a:lstStyle/>
                    <a:p>
                      <a:pPr algn="l" fontAlgn="b"/>
                      <a:r>
                        <a:rPr lang="en-US" sz="800" b="0" i="0" u="none" strike="noStrike" dirty="0" smtClean="0">
                          <a:solidFill>
                            <a:schemeClr val="tx1"/>
                          </a:solidFill>
                          <a:latin typeface="+mn-lt"/>
                        </a:rPr>
                        <a:t>Fred</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29.08.2010</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0">
                <a:tc>
                  <a:txBody>
                    <a:bodyPr/>
                    <a:lstStyle/>
                    <a:p>
                      <a:pPr algn="l" fontAlgn="b"/>
                      <a:r>
                        <a:rPr lang="en-US" sz="800" b="0" i="0" u="none" strike="noStrike" dirty="0" smtClean="0">
                          <a:solidFill>
                            <a:schemeClr val="tx1"/>
                          </a:solidFill>
                          <a:latin typeface="+mn-lt"/>
                        </a:rPr>
                        <a:t>Garry</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04.06.2006</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30.08.2010</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12.03.2010</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0">
                <a:tc>
                  <a:txBody>
                    <a:bodyPr/>
                    <a:lstStyle/>
                    <a:p>
                      <a:pPr algn="l" fontAlgn="b"/>
                      <a:r>
                        <a:rPr lang="en-US" sz="800" b="0" i="0" u="none" strike="noStrike" dirty="0" smtClean="0">
                          <a:solidFill>
                            <a:schemeClr val="tx1"/>
                          </a:solidFill>
                          <a:latin typeface="+mn-lt"/>
                        </a:rPr>
                        <a:t>Howard</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31.08.2010</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13.04.2010</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0">
                <a:tc>
                  <a:txBody>
                    <a:bodyPr/>
                    <a:lstStyle/>
                    <a:p>
                      <a:pPr algn="l" fontAlgn="b"/>
                      <a:r>
                        <a:rPr lang="en-US" sz="800" b="0" i="0" u="none" strike="noStrike" dirty="0" err="1" smtClean="0">
                          <a:solidFill>
                            <a:schemeClr val="tx1"/>
                          </a:solidFill>
                          <a:latin typeface="+mn-lt"/>
                        </a:rPr>
                        <a:t>Isolde</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05.07.2007</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14.05.2010</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0">
                <a:tc>
                  <a:txBody>
                    <a:bodyPr/>
                    <a:lstStyle/>
                    <a:p>
                      <a:pPr algn="l" fontAlgn="b"/>
                      <a:r>
                        <a:rPr lang="en-US" sz="800" b="0" i="0" u="none" strike="noStrike" dirty="0" smtClean="0">
                          <a:solidFill>
                            <a:schemeClr val="tx1"/>
                          </a:solidFill>
                          <a:latin typeface="+mn-lt"/>
                        </a:rPr>
                        <a:t>Janice</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06.08.2008</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01.09.2009</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0">
                <a:tc>
                  <a:txBody>
                    <a:bodyPr/>
                    <a:lstStyle/>
                    <a:p>
                      <a:pPr algn="l" fontAlgn="b"/>
                      <a:r>
                        <a:rPr lang="en-US" sz="800" b="0" i="0" u="none" strike="noStrike" dirty="0" smtClean="0">
                          <a:solidFill>
                            <a:schemeClr val="tx1"/>
                          </a:solidFill>
                          <a:latin typeface="+mn-lt"/>
                        </a:rPr>
                        <a:t>Kathy</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07.09.2009</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02.09.2009</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15.06.2010</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0">
                <a:tc>
                  <a:txBody>
                    <a:bodyPr/>
                    <a:lstStyle/>
                    <a:p>
                      <a:pPr algn="l" fontAlgn="b"/>
                      <a:r>
                        <a:rPr lang="en-US" sz="800" b="0" i="0" u="none" strike="noStrike" dirty="0" smtClean="0">
                          <a:solidFill>
                            <a:schemeClr val="tx1"/>
                          </a:solidFill>
                          <a:latin typeface="+mn-lt"/>
                        </a:rPr>
                        <a:t>Larry</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08.10.2010</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16.06.2010</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0">
                <a:tc>
                  <a:txBody>
                    <a:bodyPr/>
                    <a:lstStyle/>
                    <a:p>
                      <a:pPr algn="l" fontAlgn="b"/>
                      <a:r>
                        <a:rPr lang="en-US" sz="800" b="0" i="0" u="none" strike="noStrike" dirty="0" smtClean="0">
                          <a:solidFill>
                            <a:schemeClr val="tx1"/>
                          </a:solidFill>
                          <a:latin typeface="+mn-lt"/>
                        </a:rPr>
                        <a:t>Mario</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03.09.2009</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0">
                <a:tc>
                  <a:txBody>
                    <a:bodyPr/>
                    <a:lstStyle/>
                    <a:p>
                      <a:pPr algn="l" fontAlgn="b"/>
                      <a:r>
                        <a:rPr lang="en-US" sz="800" b="0" i="0" u="none" strike="noStrike" dirty="0" smtClean="0">
                          <a:solidFill>
                            <a:schemeClr val="tx1"/>
                          </a:solidFill>
                          <a:latin typeface="+mn-lt"/>
                        </a:rPr>
                        <a:t>Neville</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08.11.2010</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17.07.2010</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75260">
                <a:tc>
                  <a:txBody>
                    <a:bodyPr/>
                    <a:lstStyle/>
                    <a:p>
                      <a:pPr algn="l" fontAlgn="b"/>
                      <a:r>
                        <a:rPr lang="en-US" sz="800" b="0" i="0" u="none" strike="noStrike" dirty="0" smtClean="0">
                          <a:solidFill>
                            <a:schemeClr val="tx1"/>
                          </a:solidFill>
                          <a:latin typeface="+mn-lt"/>
                        </a:rPr>
                        <a:t>Oscar</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08.12.2010</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04.09.2009</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18.08.2010</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75260">
                <a:tc>
                  <a:txBody>
                    <a:bodyPr/>
                    <a:lstStyle/>
                    <a:p>
                      <a:pPr algn="l" fontAlgn="b"/>
                      <a:r>
                        <a:rPr lang="en-US" sz="800" u="none" strike="noStrike" dirty="0" smtClean="0">
                          <a:solidFill>
                            <a:schemeClr val="tx1"/>
                          </a:solidFill>
                          <a:latin typeface="+mn-lt"/>
                        </a:rPr>
                        <a:t>Andrew</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u="none" strike="noStrike" dirty="0">
                          <a:solidFill>
                            <a:schemeClr val="tx1"/>
                          </a:solidFill>
                          <a:latin typeface="+mn-lt"/>
                        </a:rPr>
                        <a:t>01.02.2003</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u="none" strike="noStrike" dirty="0">
                          <a:solidFill>
                            <a:schemeClr val="tx1"/>
                          </a:solidFill>
                          <a:latin typeface="+mn-lt"/>
                        </a:rPr>
                        <a:t>27.06.2008</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u="none" strike="noStrike" dirty="0">
                          <a:solidFill>
                            <a:schemeClr val="tx1"/>
                          </a:solidFill>
                          <a:latin typeface="+mn-lt"/>
                        </a:rPr>
                        <a:t>06.04.2007</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75260">
                <a:tc>
                  <a:txBody>
                    <a:bodyPr/>
                    <a:lstStyle/>
                    <a:p>
                      <a:pPr algn="l" fontAlgn="b"/>
                      <a:r>
                        <a:rPr lang="en-US" sz="800" u="none" strike="noStrike" dirty="0">
                          <a:solidFill>
                            <a:schemeClr val="tx1"/>
                          </a:solidFill>
                          <a:latin typeface="+mn-lt"/>
                        </a:rPr>
                        <a:t>Ben</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u="none" strike="noStrike" dirty="0">
                          <a:solidFill>
                            <a:schemeClr val="tx1"/>
                          </a:solidFill>
                          <a:latin typeface="+mn-lt"/>
                        </a:rPr>
                        <a:t>31.08.2001</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u="none" strike="noStrike" dirty="0">
                          <a:solidFill>
                            <a:schemeClr val="tx1"/>
                          </a:solidFill>
                          <a:latin typeface="+mn-lt"/>
                        </a:rPr>
                        <a:t>05.07.2004</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75260">
                <a:tc>
                  <a:txBody>
                    <a:bodyPr/>
                    <a:lstStyle/>
                    <a:p>
                      <a:pPr algn="l" fontAlgn="b"/>
                      <a:r>
                        <a:rPr lang="en-US" sz="800" u="none" strike="noStrike" dirty="0">
                          <a:solidFill>
                            <a:schemeClr val="tx1"/>
                          </a:solidFill>
                          <a:latin typeface="+mn-lt"/>
                        </a:rPr>
                        <a:t>Carl</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u="none" strike="noStrike" dirty="0">
                          <a:solidFill>
                            <a:schemeClr val="tx1"/>
                          </a:solidFill>
                          <a:latin typeface="+mn-lt"/>
                        </a:rPr>
                        <a:t>18.04.2003</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u="none" strike="noStrike" dirty="0" smtClean="0">
                          <a:solidFill>
                            <a:schemeClr val="tx1"/>
                          </a:solidFill>
                          <a:latin typeface="+mn-lt"/>
                        </a:rPr>
                        <a:t>09.12.2009</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75260">
                <a:tc>
                  <a:txBody>
                    <a:bodyPr/>
                    <a:lstStyle/>
                    <a:p>
                      <a:pPr algn="l" fontAlgn="b"/>
                      <a:r>
                        <a:rPr lang="en-US" sz="800" b="0" i="0" u="none" strike="noStrike" dirty="0" smtClean="0">
                          <a:solidFill>
                            <a:schemeClr val="tx1"/>
                          </a:solidFill>
                          <a:latin typeface="+mn-lt"/>
                        </a:rPr>
                        <a:t>Dennis</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02.03.2004</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28.07.2009</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10.01.2010</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75260">
                <a:tc>
                  <a:txBody>
                    <a:bodyPr/>
                    <a:lstStyle/>
                    <a:p>
                      <a:pPr algn="l" fontAlgn="b"/>
                      <a:r>
                        <a:rPr lang="en-US" sz="800" b="0" i="0" u="none" strike="noStrike" dirty="0" smtClean="0">
                          <a:solidFill>
                            <a:schemeClr val="tx1"/>
                          </a:solidFill>
                          <a:latin typeface="+mn-lt"/>
                        </a:rPr>
                        <a:t>Emma</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03.05.2005</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11.02.2010</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75260">
                <a:tc>
                  <a:txBody>
                    <a:bodyPr/>
                    <a:lstStyle/>
                    <a:p>
                      <a:pPr algn="l" fontAlgn="b"/>
                      <a:r>
                        <a:rPr lang="en-US" sz="800" b="0" i="0" u="none" strike="noStrike" dirty="0" smtClean="0">
                          <a:solidFill>
                            <a:schemeClr val="tx1"/>
                          </a:solidFill>
                          <a:latin typeface="+mn-lt"/>
                        </a:rPr>
                        <a:t>Fred</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29.08.2010</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75260">
                <a:tc>
                  <a:txBody>
                    <a:bodyPr/>
                    <a:lstStyle/>
                    <a:p>
                      <a:pPr algn="l" fontAlgn="b"/>
                      <a:r>
                        <a:rPr lang="en-US" sz="800" b="0" i="0" u="none" strike="noStrike" dirty="0" smtClean="0">
                          <a:solidFill>
                            <a:schemeClr val="tx1"/>
                          </a:solidFill>
                          <a:latin typeface="+mn-lt"/>
                        </a:rPr>
                        <a:t>Garry</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04.06.2006</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30.08.2010</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12.03.2010</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75260">
                <a:tc>
                  <a:txBody>
                    <a:bodyPr/>
                    <a:lstStyle/>
                    <a:p>
                      <a:pPr algn="l" fontAlgn="b"/>
                      <a:r>
                        <a:rPr lang="en-US" sz="800" b="0" i="0" u="none" strike="noStrike" dirty="0" smtClean="0">
                          <a:solidFill>
                            <a:schemeClr val="tx1"/>
                          </a:solidFill>
                          <a:latin typeface="+mn-lt"/>
                        </a:rPr>
                        <a:t>Howard</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31.08.2010</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13.04.2010</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75260">
                <a:tc>
                  <a:txBody>
                    <a:bodyPr/>
                    <a:lstStyle/>
                    <a:p>
                      <a:pPr algn="l" fontAlgn="b"/>
                      <a:r>
                        <a:rPr lang="en-US" sz="800" b="0" i="0" u="none" strike="noStrike" dirty="0" err="1" smtClean="0">
                          <a:solidFill>
                            <a:schemeClr val="tx1"/>
                          </a:solidFill>
                          <a:latin typeface="+mn-lt"/>
                        </a:rPr>
                        <a:t>Isolde</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05.07.2007</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14.05.2010</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75260">
                <a:tc>
                  <a:txBody>
                    <a:bodyPr/>
                    <a:lstStyle/>
                    <a:p>
                      <a:pPr algn="l" fontAlgn="b"/>
                      <a:r>
                        <a:rPr lang="en-US" sz="800" b="0" i="0" u="none" strike="noStrike" dirty="0" smtClean="0">
                          <a:solidFill>
                            <a:schemeClr val="tx1"/>
                          </a:solidFill>
                          <a:latin typeface="+mn-lt"/>
                        </a:rPr>
                        <a:t>Janice</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06.08.2008</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01.09.2009</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75260">
                <a:tc>
                  <a:txBody>
                    <a:bodyPr/>
                    <a:lstStyle/>
                    <a:p>
                      <a:pPr algn="l" fontAlgn="b"/>
                      <a:r>
                        <a:rPr lang="en-US" sz="800" b="0" i="0" u="none" strike="noStrike" dirty="0" smtClean="0">
                          <a:solidFill>
                            <a:schemeClr val="tx1"/>
                          </a:solidFill>
                          <a:latin typeface="+mn-lt"/>
                        </a:rPr>
                        <a:t>Kathy</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07.09.2009</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02.09.2009</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15.06.2010</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75260">
                <a:tc>
                  <a:txBody>
                    <a:bodyPr/>
                    <a:lstStyle/>
                    <a:p>
                      <a:pPr algn="l" fontAlgn="b"/>
                      <a:r>
                        <a:rPr lang="en-US" sz="800" b="0" i="0" u="none" strike="noStrike" dirty="0" smtClean="0">
                          <a:solidFill>
                            <a:schemeClr val="tx1"/>
                          </a:solidFill>
                          <a:latin typeface="+mn-lt"/>
                        </a:rPr>
                        <a:t>Larry</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08.10.2010</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16.06.2010</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75260">
                <a:tc>
                  <a:txBody>
                    <a:bodyPr/>
                    <a:lstStyle/>
                    <a:p>
                      <a:pPr algn="l" fontAlgn="b"/>
                      <a:r>
                        <a:rPr lang="en-US" sz="800" b="0" i="0" u="none" strike="noStrike" dirty="0" smtClean="0">
                          <a:solidFill>
                            <a:schemeClr val="tx1"/>
                          </a:solidFill>
                          <a:latin typeface="+mn-lt"/>
                        </a:rPr>
                        <a:t>Mario</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03.09.2009</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75260">
                <a:tc>
                  <a:txBody>
                    <a:bodyPr/>
                    <a:lstStyle/>
                    <a:p>
                      <a:pPr algn="l" fontAlgn="b"/>
                      <a:r>
                        <a:rPr lang="en-US" sz="800" b="0" i="0" u="none" strike="noStrike" dirty="0" smtClean="0">
                          <a:solidFill>
                            <a:schemeClr val="tx1"/>
                          </a:solidFill>
                          <a:latin typeface="+mn-lt"/>
                        </a:rPr>
                        <a:t>Neville</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08.11.2010</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17.07.2010</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75260">
                <a:tc>
                  <a:txBody>
                    <a:bodyPr/>
                    <a:lstStyle/>
                    <a:p>
                      <a:pPr algn="l" fontAlgn="b"/>
                      <a:r>
                        <a:rPr lang="en-US" sz="800" b="0" i="0" u="none" strike="noStrike" dirty="0" smtClean="0">
                          <a:solidFill>
                            <a:schemeClr val="tx1"/>
                          </a:solidFill>
                          <a:latin typeface="+mn-lt"/>
                        </a:rPr>
                        <a:t>Oscar</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08.12.2010</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04.09.2009</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18.08.2010</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75260">
                <a:tc>
                  <a:txBody>
                    <a:bodyPr/>
                    <a:lstStyle/>
                    <a:p>
                      <a:pPr algn="l" fontAlgn="b"/>
                      <a:r>
                        <a:rPr lang="en-US" sz="800" u="none" strike="noStrike" dirty="0" smtClean="0">
                          <a:solidFill>
                            <a:schemeClr val="tx1"/>
                          </a:solidFill>
                          <a:latin typeface="+mn-lt"/>
                        </a:rPr>
                        <a:t>Andrew</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u="none" strike="noStrike" dirty="0">
                          <a:solidFill>
                            <a:schemeClr val="tx1"/>
                          </a:solidFill>
                          <a:latin typeface="+mn-lt"/>
                        </a:rPr>
                        <a:t>01.02.2003</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u="none" strike="noStrike" dirty="0">
                          <a:solidFill>
                            <a:schemeClr val="tx1"/>
                          </a:solidFill>
                          <a:latin typeface="+mn-lt"/>
                        </a:rPr>
                        <a:t>27.06.2008</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u="none" strike="noStrike" dirty="0">
                          <a:solidFill>
                            <a:schemeClr val="tx1"/>
                          </a:solidFill>
                          <a:latin typeface="+mn-lt"/>
                        </a:rPr>
                        <a:t>06.04.2007</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75260">
                <a:tc>
                  <a:txBody>
                    <a:bodyPr/>
                    <a:lstStyle/>
                    <a:p>
                      <a:pPr algn="l" fontAlgn="b"/>
                      <a:r>
                        <a:rPr lang="en-US" sz="800" u="none" strike="noStrike" dirty="0">
                          <a:solidFill>
                            <a:schemeClr val="tx1"/>
                          </a:solidFill>
                          <a:latin typeface="+mn-lt"/>
                        </a:rPr>
                        <a:t>Ben</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u="none" strike="noStrike" dirty="0">
                          <a:solidFill>
                            <a:schemeClr val="tx1"/>
                          </a:solidFill>
                          <a:latin typeface="+mn-lt"/>
                        </a:rPr>
                        <a:t>31.08.2001</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u="none" strike="noStrike" dirty="0">
                          <a:solidFill>
                            <a:schemeClr val="tx1"/>
                          </a:solidFill>
                          <a:latin typeface="+mn-lt"/>
                        </a:rPr>
                        <a:t>05.07.2004</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75260">
                <a:tc>
                  <a:txBody>
                    <a:bodyPr/>
                    <a:lstStyle/>
                    <a:p>
                      <a:pPr algn="l" fontAlgn="b"/>
                      <a:r>
                        <a:rPr lang="en-US" sz="800" u="none" strike="noStrike" dirty="0">
                          <a:solidFill>
                            <a:schemeClr val="tx1"/>
                          </a:solidFill>
                          <a:latin typeface="+mn-lt"/>
                        </a:rPr>
                        <a:t>Carl</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u="none" strike="noStrike" dirty="0">
                          <a:solidFill>
                            <a:schemeClr val="tx1"/>
                          </a:solidFill>
                          <a:latin typeface="+mn-lt"/>
                        </a:rPr>
                        <a:t>18.04.2003</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u="none" strike="noStrike" dirty="0" smtClean="0">
                          <a:solidFill>
                            <a:schemeClr val="tx1"/>
                          </a:solidFill>
                          <a:latin typeface="+mn-lt"/>
                        </a:rPr>
                        <a:t>09.12.2009</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75260">
                <a:tc>
                  <a:txBody>
                    <a:bodyPr/>
                    <a:lstStyle/>
                    <a:p>
                      <a:pPr algn="l" fontAlgn="b"/>
                      <a:r>
                        <a:rPr lang="en-US" sz="800" b="0" i="0" u="none" strike="noStrike" dirty="0" smtClean="0">
                          <a:solidFill>
                            <a:schemeClr val="tx1"/>
                          </a:solidFill>
                          <a:latin typeface="+mn-lt"/>
                        </a:rPr>
                        <a:t>Dennis</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02.03.2004</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28.07.2009</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10.01.2010</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75260">
                <a:tc>
                  <a:txBody>
                    <a:bodyPr/>
                    <a:lstStyle/>
                    <a:p>
                      <a:pPr algn="l" fontAlgn="b"/>
                      <a:r>
                        <a:rPr lang="en-US" sz="800" b="0" i="0" u="none" strike="noStrike" dirty="0" smtClean="0">
                          <a:solidFill>
                            <a:schemeClr val="tx1"/>
                          </a:solidFill>
                          <a:latin typeface="+mn-lt"/>
                        </a:rPr>
                        <a:t>Emma</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03.05.2005</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11.02.2010</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75260">
                <a:tc>
                  <a:txBody>
                    <a:bodyPr/>
                    <a:lstStyle/>
                    <a:p>
                      <a:pPr algn="l" fontAlgn="b"/>
                      <a:r>
                        <a:rPr lang="en-US" sz="800" b="0" i="0" u="none" strike="noStrike" dirty="0" smtClean="0">
                          <a:solidFill>
                            <a:schemeClr val="tx1"/>
                          </a:solidFill>
                          <a:latin typeface="+mn-lt"/>
                        </a:rPr>
                        <a:t>Fred</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29.08.2010</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75260">
                <a:tc>
                  <a:txBody>
                    <a:bodyPr/>
                    <a:lstStyle/>
                    <a:p>
                      <a:pPr algn="l" fontAlgn="b"/>
                      <a:r>
                        <a:rPr lang="en-US" sz="800" b="0" i="0" u="none" strike="noStrike" dirty="0" smtClean="0">
                          <a:solidFill>
                            <a:schemeClr val="tx1"/>
                          </a:solidFill>
                          <a:latin typeface="+mn-lt"/>
                        </a:rPr>
                        <a:t>Garry</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04.06.2006</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30.08.2010</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800" b="0" i="0" u="none" strike="noStrike" dirty="0" smtClean="0">
                          <a:solidFill>
                            <a:schemeClr val="tx1"/>
                          </a:solidFill>
                          <a:latin typeface="+mn-lt"/>
                        </a:rPr>
                        <a:t>12.03.2010</a:t>
                      </a:r>
                      <a:endParaRPr lang="en-US" sz="8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xmlns="" val="3772570276"/>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24200" y="5715000"/>
            <a:ext cx="2743200" cy="761999"/>
          </a:xfrm>
        </p:spPr>
        <p:txBody>
          <a:bodyPr>
            <a:normAutofit/>
          </a:bodyPr>
          <a:lstStyle/>
          <a:p>
            <a:pPr algn="ctr">
              <a:buNone/>
            </a:pPr>
            <a:r>
              <a:rPr lang="en-US" dirty="0" smtClean="0"/>
              <a:t>Expressiveness</a:t>
            </a:r>
            <a:endParaRPr lang="en-US" dirty="0"/>
          </a:p>
        </p:txBody>
      </p:sp>
      <p:sp>
        <p:nvSpPr>
          <p:cNvPr id="4" name="Content Placeholder 2"/>
          <p:cNvSpPr txBox="1">
            <a:spLocks/>
          </p:cNvSpPr>
          <p:nvPr/>
        </p:nvSpPr>
        <p:spPr>
          <a:xfrm>
            <a:off x="228600" y="2438400"/>
            <a:ext cx="1219200" cy="1523999"/>
          </a:xfrm>
          <a:prstGeom prst="rect">
            <a:avLst/>
          </a:prstGeom>
        </p:spPr>
        <p:txBody>
          <a:bodyPr vert="horz" lIns="91440" tIns="45720" rIns="91440" bIns="45720" rtlCol="0">
            <a:normAutofit fontScale="92500" lnSpcReduction="10000"/>
          </a:bodyPr>
          <a:lstStyle/>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lang="en-US" sz="3200" dirty="0" smtClean="0"/>
              <a:t>Ease</a:t>
            </a: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lang="en-US" sz="3200" dirty="0" smtClean="0"/>
              <a:t>of</a:t>
            </a: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lang="en-US" sz="3200" dirty="0" smtClean="0"/>
              <a:t>Use</a:t>
            </a: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cxnSp>
        <p:nvCxnSpPr>
          <p:cNvPr id="6" name="Straight Arrow Connector 5"/>
          <p:cNvCxnSpPr/>
          <p:nvPr/>
        </p:nvCxnSpPr>
        <p:spPr>
          <a:xfrm rot="5400000" flipH="1" flipV="1">
            <a:off x="-799306" y="3390900"/>
            <a:ext cx="4495006" cy="794"/>
          </a:xfrm>
          <a:prstGeom prst="straightConnector1">
            <a:avLst/>
          </a:prstGeom>
          <a:ln w="508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2895600" y="304800"/>
            <a:ext cx="3733800" cy="769441"/>
          </a:xfrm>
          <a:prstGeom prst="rect">
            <a:avLst/>
          </a:prstGeom>
          <a:noFill/>
        </p:spPr>
        <p:txBody>
          <a:bodyPr wrap="square" rtlCol="0">
            <a:spAutoFit/>
          </a:bodyPr>
          <a:lstStyle/>
          <a:p>
            <a:r>
              <a:rPr lang="en-US" sz="4400" dirty="0" smtClean="0"/>
              <a:t>Solution Space</a:t>
            </a:r>
            <a:endParaRPr lang="en-US" sz="4400" dirty="0"/>
          </a:p>
        </p:txBody>
      </p:sp>
      <p:cxnSp>
        <p:nvCxnSpPr>
          <p:cNvPr id="8" name="Straight Arrow Connector 7"/>
          <p:cNvCxnSpPr/>
          <p:nvPr/>
        </p:nvCxnSpPr>
        <p:spPr>
          <a:xfrm>
            <a:off x="1447800" y="5638800"/>
            <a:ext cx="6781800" cy="1588"/>
          </a:xfrm>
          <a:prstGeom prst="straightConnector1">
            <a:avLst/>
          </a:prstGeom>
          <a:ln w="508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 name="Oval 11"/>
          <p:cNvSpPr/>
          <p:nvPr/>
        </p:nvSpPr>
        <p:spPr>
          <a:xfrm>
            <a:off x="1981200" y="1905000"/>
            <a:ext cx="304800" cy="3048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7391400" y="5029200"/>
            <a:ext cx="304800" cy="3048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4572000" y="2514600"/>
            <a:ext cx="304800" cy="304800"/>
          </a:xfrm>
          <a:prstGeom prst="ellips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B050"/>
              </a:solidFill>
            </a:endParaRPr>
          </a:p>
        </p:txBody>
      </p:sp>
      <p:sp>
        <p:nvSpPr>
          <p:cNvPr id="15" name="TextBox 14"/>
          <p:cNvSpPr txBox="1"/>
          <p:nvPr/>
        </p:nvSpPr>
        <p:spPr>
          <a:xfrm>
            <a:off x="2286000" y="1447800"/>
            <a:ext cx="1828800" cy="584775"/>
          </a:xfrm>
          <a:prstGeom prst="rect">
            <a:avLst/>
          </a:prstGeom>
          <a:noFill/>
        </p:spPr>
        <p:txBody>
          <a:bodyPr wrap="square" rtlCol="0">
            <a:spAutoFit/>
          </a:bodyPr>
          <a:lstStyle/>
          <a:p>
            <a:r>
              <a:rPr lang="en-US" sz="3200" dirty="0" smtClean="0"/>
              <a:t>GUI tools</a:t>
            </a:r>
            <a:endParaRPr lang="en-US" sz="3200" dirty="0"/>
          </a:p>
        </p:txBody>
      </p:sp>
      <p:sp>
        <p:nvSpPr>
          <p:cNvPr id="16" name="TextBox 15"/>
          <p:cNvSpPr txBox="1"/>
          <p:nvPr/>
        </p:nvSpPr>
        <p:spPr>
          <a:xfrm>
            <a:off x="4876800" y="2057400"/>
            <a:ext cx="2819400" cy="1077218"/>
          </a:xfrm>
          <a:prstGeom prst="rect">
            <a:avLst/>
          </a:prstGeom>
          <a:noFill/>
        </p:spPr>
        <p:txBody>
          <a:bodyPr wrap="square" rtlCol="0">
            <a:spAutoFit/>
          </a:bodyPr>
          <a:lstStyle/>
          <a:p>
            <a:r>
              <a:rPr lang="en-US" sz="3200" dirty="0">
                <a:solidFill>
                  <a:srgbClr val="00B050"/>
                </a:solidFill>
              </a:rPr>
              <a:t>p</a:t>
            </a:r>
            <a:r>
              <a:rPr lang="en-US" sz="3200" dirty="0" smtClean="0">
                <a:solidFill>
                  <a:srgbClr val="00B050"/>
                </a:solidFill>
              </a:rPr>
              <a:t>rograms from</a:t>
            </a:r>
          </a:p>
          <a:p>
            <a:r>
              <a:rPr lang="en-US" sz="3200" dirty="0" smtClean="0">
                <a:solidFill>
                  <a:srgbClr val="00B050"/>
                </a:solidFill>
              </a:rPr>
              <a:t>examples</a:t>
            </a:r>
            <a:endParaRPr lang="en-US" sz="3200" dirty="0">
              <a:solidFill>
                <a:srgbClr val="00B050"/>
              </a:solidFill>
            </a:endParaRPr>
          </a:p>
        </p:txBody>
      </p:sp>
      <p:sp>
        <p:nvSpPr>
          <p:cNvPr id="17" name="TextBox 16"/>
          <p:cNvSpPr txBox="1"/>
          <p:nvPr/>
        </p:nvSpPr>
        <p:spPr>
          <a:xfrm>
            <a:off x="4724400" y="4419600"/>
            <a:ext cx="2819400" cy="1077218"/>
          </a:xfrm>
          <a:prstGeom prst="rect">
            <a:avLst/>
          </a:prstGeom>
          <a:noFill/>
        </p:spPr>
        <p:txBody>
          <a:bodyPr wrap="square" rtlCol="0">
            <a:spAutoFit/>
          </a:bodyPr>
          <a:lstStyle/>
          <a:p>
            <a:r>
              <a:rPr lang="en-US" sz="3200" dirty="0" smtClean="0"/>
              <a:t>traditional programming</a:t>
            </a:r>
            <a:endParaRPr lang="en-US"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fade">
                                      <p:cBhvr>
                                        <p:cTn id="10" dur="500"/>
                                        <p:tgtEl>
                                          <p:spTgt spid="15"/>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fade">
                                      <p:cBhvr>
                                        <p:cTn id="15" dur="500"/>
                                        <p:tgtEl>
                                          <p:spTgt spid="13"/>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7"/>
                                        </p:tgtEl>
                                        <p:attrNameLst>
                                          <p:attrName>style.visibility</p:attrName>
                                        </p:attrNameLst>
                                      </p:cBhvr>
                                      <p:to>
                                        <p:strVal val="visible"/>
                                      </p:to>
                                    </p:set>
                                    <p:animEffect transition="in" filter="fade">
                                      <p:cBhvr>
                                        <p:cTn id="18" dur="500"/>
                                        <p:tgtEl>
                                          <p:spTgt spid="17"/>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fade">
                                      <p:cBhvr>
                                        <p:cTn id="23" dur="500"/>
                                        <p:tgtEl>
                                          <p:spTgt spid="14"/>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6"/>
                                        </p:tgtEl>
                                        <p:attrNameLst>
                                          <p:attrName>style.visibility</p:attrName>
                                        </p:attrNameLst>
                                      </p:cBhvr>
                                      <p:to>
                                        <p:strVal val="visible"/>
                                      </p:to>
                                    </p:set>
                                    <p:animEffect transition="in" filter="fade">
                                      <p:cBhvr>
                                        <p:cTn id="26" dur="500"/>
                                        <p:tgtEl>
                                          <p:spTgt spid="16"/>
                                        </p:tgtEl>
                                      </p:cBhvr>
                                    </p:animEffect>
                                  </p:childTnLst>
                                </p:cTn>
                              </p:par>
                              <p:par>
                                <p:cTn id="27" presetID="9" presetClass="emph" presetSubtype="0" grpId="1" nodeType="withEffect">
                                  <p:stCondLst>
                                    <p:cond delay="0"/>
                                  </p:stCondLst>
                                  <p:childTnLst>
                                    <p:set>
                                      <p:cBhvr rctx="PPT">
                                        <p:cTn id="28" dur="indefinite"/>
                                        <p:tgtEl>
                                          <p:spTgt spid="12"/>
                                        </p:tgtEl>
                                        <p:attrNameLst>
                                          <p:attrName>style.opacity</p:attrName>
                                        </p:attrNameLst>
                                      </p:cBhvr>
                                      <p:to>
                                        <p:strVal val="0.25"/>
                                      </p:to>
                                    </p:set>
                                    <p:animEffect filter="image" prLst="opacity: 0.25">
                                      <p:cBhvr rctx="IE">
                                        <p:cTn id="29" dur="indefinite"/>
                                        <p:tgtEl>
                                          <p:spTgt spid="12"/>
                                        </p:tgtEl>
                                      </p:cBhvr>
                                    </p:animEffect>
                                  </p:childTnLst>
                                </p:cTn>
                              </p:par>
                              <p:par>
                                <p:cTn id="30" presetID="9" presetClass="emph" presetSubtype="0" grpId="1" nodeType="withEffect">
                                  <p:stCondLst>
                                    <p:cond delay="0"/>
                                  </p:stCondLst>
                                  <p:childTnLst>
                                    <p:set>
                                      <p:cBhvr rctx="PPT">
                                        <p:cTn id="31" dur="indefinite"/>
                                        <p:tgtEl>
                                          <p:spTgt spid="15"/>
                                        </p:tgtEl>
                                        <p:attrNameLst>
                                          <p:attrName>style.opacity</p:attrName>
                                        </p:attrNameLst>
                                      </p:cBhvr>
                                      <p:to>
                                        <p:strVal val="0.25"/>
                                      </p:to>
                                    </p:set>
                                    <p:animEffect filter="image" prLst="opacity: 0.25">
                                      <p:cBhvr rctx="IE">
                                        <p:cTn id="32" dur="indefinite"/>
                                        <p:tgtEl>
                                          <p:spTgt spid="15"/>
                                        </p:tgtEl>
                                      </p:cBhvr>
                                    </p:animEffect>
                                  </p:childTnLst>
                                </p:cTn>
                              </p:par>
                              <p:par>
                                <p:cTn id="33" presetID="9" presetClass="emph" presetSubtype="0" grpId="1" nodeType="withEffect">
                                  <p:stCondLst>
                                    <p:cond delay="0"/>
                                  </p:stCondLst>
                                  <p:childTnLst>
                                    <p:set>
                                      <p:cBhvr rctx="PPT">
                                        <p:cTn id="34" dur="indefinite"/>
                                        <p:tgtEl>
                                          <p:spTgt spid="13"/>
                                        </p:tgtEl>
                                        <p:attrNameLst>
                                          <p:attrName>style.opacity</p:attrName>
                                        </p:attrNameLst>
                                      </p:cBhvr>
                                      <p:to>
                                        <p:strVal val="0.25"/>
                                      </p:to>
                                    </p:set>
                                    <p:animEffect filter="image" prLst="opacity: 0.25">
                                      <p:cBhvr rctx="IE">
                                        <p:cTn id="35" dur="indefinite"/>
                                        <p:tgtEl>
                                          <p:spTgt spid="13"/>
                                        </p:tgtEl>
                                      </p:cBhvr>
                                    </p:animEffect>
                                  </p:childTnLst>
                                </p:cTn>
                              </p:par>
                              <p:par>
                                <p:cTn id="36" presetID="9" presetClass="emph" presetSubtype="0" grpId="1" nodeType="withEffect">
                                  <p:stCondLst>
                                    <p:cond delay="0"/>
                                  </p:stCondLst>
                                  <p:childTnLst>
                                    <p:set>
                                      <p:cBhvr rctx="PPT">
                                        <p:cTn id="37" dur="indefinite"/>
                                        <p:tgtEl>
                                          <p:spTgt spid="17"/>
                                        </p:tgtEl>
                                        <p:attrNameLst>
                                          <p:attrName>style.opacity</p:attrName>
                                        </p:attrNameLst>
                                      </p:cBhvr>
                                      <p:to>
                                        <p:strVal val="0.25"/>
                                      </p:to>
                                    </p:set>
                                    <p:animEffect filter="image" prLst="opacity: 0.25">
                                      <p:cBhvr rctx="IE">
                                        <p:cTn id="38" dur="indefinite"/>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2" grpId="1" animBg="1"/>
      <p:bldP spid="13" grpId="0" animBg="1"/>
      <p:bldP spid="13" grpId="1" animBg="1"/>
      <p:bldP spid="14" grpId="0" animBg="1"/>
      <p:bldP spid="15" grpId="0"/>
      <p:bldP spid="15" grpId="1"/>
      <p:bldP spid="16" grpId="0"/>
      <p:bldP spid="17" grpId="0"/>
      <p:bldP spid="17"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3"/>
          <p:cNvSpPr txBox="1">
            <a:spLocks/>
          </p:cNvSpPr>
          <p:nvPr/>
        </p:nvSpPr>
        <p:spPr bwMode="auto">
          <a:xfrm>
            <a:off x="381000" y="304800"/>
            <a:ext cx="8432260" cy="609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US" sz="4400" kern="0" dirty="0" smtClean="0">
                <a:latin typeface="+mj-lt"/>
                <a:ea typeface="+mj-ea"/>
                <a:cs typeface="+mj-cs"/>
              </a:rPr>
              <a:t>A Running Example: “</a:t>
            </a:r>
            <a:r>
              <a:rPr lang="en-US" sz="4400" kern="0" dirty="0" err="1" smtClean="0">
                <a:latin typeface="+mj-lt"/>
                <a:ea typeface="+mj-ea"/>
                <a:cs typeface="+mj-cs"/>
              </a:rPr>
              <a:t>Quals</a:t>
            </a:r>
            <a:r>
              <a:rPr lang="en-US" sz="4400" kern="0" dirty="0" smtClean="0">
                <a:latin typeface="+mj-lt"/>
                <a:ea typeface="+mj-ea"/>
                <a:cs typeface="+mj-cs"/>
              </a:rPr>
              <a:t>”</a:t>
            </a:r>
            <a:endParaRPr kumimoji="0" lang="en-US" sz="4400" b="0" i="0" u="none" strike="noStrike" kern="0" cap="none" spc="0" normalizeH="0" baseline="0" noProof="0" dirty="0">
              <a:ln>
                <a:noFill/>
              </a:ln>
              <a:effectLst/>
              <a:uLnTx/>
              <a:uFillTx/>
              <a:latin typeface="+mj-lt"/>
              <a:ea typeface="+mj-ea"/>
              <a:cs typeface="+mj-cs"/>
            </a:endParaRPr>
          </a:p>
        </p:txBody>
      </p:sp>
      <p:sp>
        <p:nvSpPr>
          <p:cNvPr id="3" name="Slide Number Placeholder 2"/>
          <p:cNvSpPr>
            <a:spLocks noGrp="1"/>
          </p:cNvSpPr>
          <p:nvPr>
            <p:ph type="sldNum" sz="quarter" idx="11"/>
          </p:nvPr>
        </p:nvSpPr>
        <p:spPr/>
        <p:txBody>
          <a:bodyPr/>
          <a:lstStyle/>
          <a:p>
            <a:pPr>
              <a:defRPr/>
            </a:pPr>
            <a:fld id="{5D07661B-1E0D-4001-BF89-AF1DFB53F904}" type="slidenum">
              <a:rPr lang="en-US" smtClean="0"/>
              <a:pPr>
                <a:defRPr/>
              </a:pPr>
              <a:t>6</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xmlns="" val="3912674011"/>
              </p:ext>
            </p:extLst>
          </p:nvPr>
        </p:nvGraphicFramePr>
        <p:xfrm>
          <a:off x="1600200" y="1371600"/>
          <a:ext cx="7086600" cy="1643662"/>
        </p:xfrm>
        <a:graphic>
          <a:graphicData uri="http://schemas.openxmlformats.org/drawingml/2006/table">
            <a:tbl>
              <a:tblPr>
                <a:tableStyleId>{69C7853C-536D-4A76-A0AE-DD22124D55A5}</a:tableStyleId>
              </a:tblPr>
              <a:tblGrid>
                <a:gridCol w="1295400"/>
                <a:gridCol w="1905000"/>
                <a:gridCol w="1676400"/>
                <a:gridCol w="2209800"/>
              </a:tblGrid>
              <a:tr h="411930">
                <a:tc>
                  <a:txBody>
                    <a:bodyPr/>
                    <a:lstStyle/>
                    <a:p>
                      <a:pPr algn="l" fontAlgn="b"/>
                      <a:endParaRPr lang="en-US" sz="24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err="1">
                          <a:solidFill>
                            <a:schemeClr val="tx1"/>
                          </a:solidFill>
                        </a:rPr>
                        <a:t>Qual</a:t>
                      </a:r>
                      <a:r>
                        <a:rPr lang="en-US" sz="2400" u="none" strike="noStrike" dirty="0">
                          <a:solidFill>
                            <a:schemeClr val="tx1"/>
                          </a:solidFill>
                        </a:rPr>
                        <a:t> 1</a:t>
                      </a:r>
                      <a:endParaRPr lang="en-US" sz="24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a:solidFill>
                            <a:schemeClr val="tx1"/>
                          </a:solidFill>
                        </a:rPr>
                        <a:t>Qual 2</a:t>
                      </a:r>
                      <a:endParaRPr lang="en-US" sz="2400" b="0" i="0" u="none" strike="noStrike">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err="1">
                          <a:solidFill>
                            <a:schemeClr val="tx1"/>
                          </a:solidFill>
                        </a:rPr>
                        <a:t>Qual</a:t>
                      </a:r>
                      <a:r>
                        <a:rPr lang="en-US" sz="2400" u="none" strike="noStrike" dirty="0">
                          <a:solidFill>
                            <a:schemeClr val="tx1"/>
                          </a:solidFill>
                        </a:rPr>
                        <a:t> 3</a:t>
                      </a:r>
                      <a:endParaRPr lang="en-US" sz="24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07872">
                <a:tc>
                  <a:txBody>
                    <a:bodyPr/>
                    <a:lstStyle/>
                    <a:p>
                      <a:pPr algn="l" fontAlgn="b"/>
                      <a:r>
                        <a:rPr lang="en-US" sz="2400" u="none" strike="noStrike" dirty="0" smtClean="0">
                          <a:solidFill>
                            <a:schemeClr val="tx1"/>
                          </a:solidFill>
                        </a:rPr>
                        <a:t>Andrew</a:t>
                      </a:r>
                      <a:endParaRPr lang="en-US" sz="24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a:solidFill>
                            <a:schemeClr val="tx1"/>
                          </a:solidFill>
                        </a:rPr>
                        <a:t>01.02.2003</a:t>
                      </a:r>
                      <a:endParaRPr lang="en-US" sz="24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a:solidFill>
                            <a:schemeClr val="tx1"/>
                          </a:solidFill>
                        </a:rPr>
                        <a:t>27.06.2008</a:t>
                      </a:r>
                      <a:endParaRPr lang="en-US" sz="24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a:solidFill>
                            <a:schemeClr val="tx1"/>
                          </a:solidFill>
                        </a:rPr>
                        <a:t>06.04.2007</a:t>
                      </a:r>
                      <a:endParaRPr lang="en-US" sz="24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11930">
                <a:tc>
                  <a:txBody>
                    <a:bodyPr/>
                    <a:lstStyle/>
                    <a:p>
                      <a:pPr algn="l" fontAlgn="b"/>
                      <a:r>
                        <a:rPr lang="en-US" sz="2400" u="none" strike="noStrike" dirty="0">
                          <a:solidFill>
                            <a:schemeClr val="tx1"/>
                          </a:solidFill>
                        </a:rPr>
                        <a:t>Ben</a:t>
                      </a:r>
                      <a:endParaRPr lang="en-US" sz="24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a:solidFill>
                            <a:schemeClr val="tx1"/>
                          </a:solidFill>
                        </a:rPr>
                        <a:t>31.08.2001</a:t>
                      </a:r>
                      <a:endParaRPr lang="en-US" sz="24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24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a:solidFill>
                            <a:schemeClr val="tx1"/>
                          </a:solidFill>
                        </a:rPr>
                        <a:t>05.07.2004</a:t>
                      </a:r>
                      <a:endParaRPr lang="en-US" sz="24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11930">
                <a:tc>
                  <a:txBody>
                    <a:bodyPr/>
                    <a:lstStyle/>
                    <a:p>
                      <a:pPr algn="l" fontAlgn="b"/>
                      <a:r>
                        <a:rPr lang="en-US" sz="2400" u="none" strike="noStrike" dirty="0">
                          <a:solidFill>
                            <a:schemeClr val="tx1"/>
                          </a:solidFill>
                        </a:rPr>
                        <a:t>Carl</a:t>
                      </a:r>
                      <a:endParaRPr lang="en-US" sz="24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24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a:solidFill>
                            <a:schemeClr val="tx1"/>
                          </a:solidFill>
                        </a:rPr>
                        <a:t>18.04.2003</a:t>
                      </a:r>
                      <a:endParaRPr lang="en-US" sz="24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smtClean="0">
                          <a:solidFill>
                            <a:schemeClr val="tx1"/>
                          </a:solidFill>
                        </a:rPr>
                        <a:t>09.12.2009</a:t>
                      </a:r>
                      <a:endParaRPr lang="en-US" sz="24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xmlns="" val="3133013875"/>
              </p:ext>
            </p:extLst>
          </p:nvPr>
        </p:nvGraphicFramePr>
        <p:xfrm>
          <a:off x="1600200" y="3470626"/>
          <a:ext cx="7125431" cy="2613660"/>
        </p:xfrm>
        <a:graphic>
          <a:graphicData uri="http://schemas.openxmlformats.org/drawingml/2006/table">
            <a:tbl>
              <a:tblPr>
                <a:tableStyleId>{69C7853C-536D-4A76-A0AE-DD22124D55A5}</a:tableStyleId>
              </a:tblPr>
              <a:tblGrid>
                <a:gridCol w="2209800"/>
                <a:gridCol w="2514600"/>
                <a:gridCol w="2401031"/>
              </a:tblGrid>
              <a:tr h="357012">
                <a:tc>
                  <a:txBody>
                    <a:bodyPr/>
                    <a:lstStyle/>
                    <a:p>
                      <a:pPr algn="l" fontAlgn="b"/>
                      <a:r>
                        <a:rPr lang="en-US" sz="2400" u="none" strike="noStrike" dirty="0">
                          <a:solidFill>
                            <a:schemeClr val="tx1"/>
                          </a:solidFill>
                        </a:rPr>
                        <a:t>Andrew</a:t>
                      </a:r>
                      <a:endParaRPr lang="en-US" sz="24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err="1" smtClean="0">
                          <a:solidFill>
                            <a:schemeClr val="tx1"/>
                          </a:solidFill>
                          <a:latin typeface="+mn-lt"/>
                        </a:rPr>
                        <a:t>Qual</a:t>
                      </a:r>
                      <a:r>
                        <a:rPr lang="en-US" sz="2400" u="none" strike="noStrike" dirty="0" smtClean="0">
                          <a:solidFill>
                            <a:schemeClr val="tx1"/>
                          </a:solidFill>
                          <a:latin typeface="+mn-lt"/>
                        </a:rPr>
                        <a:t> 1</a:t>
                      </a:r>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400" u="none" strike="noStrike" dirty="0" smtClean="0">
                          <a:solidFill>
                            <a:schemeClr val="tx1"/>
                          </a:solidFill>
                          <a:latin typeface="+mn-lt"/>
                        </a:rPr>
                        <a:t>01.02.2003</a:t>
                      </a:r>
                      <a:endParaRPr lang="en-US" sz="2400" b="0" i="0" u="none" strike="noStrike" dirty="0" smtClean="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57012">
                <a:tc>
                  <a:txBody>
                    <a:bodyPr/>
                    <a:lstStyle/>
                    <a:p>
                      <a:pPr algn="l" fontAlgn="b"/>
                      <a:r>
                        <a:rPr lang="en-US" sz="2400" b="0" i="0" u="none" strike="noStrike" dirty="0" smtClean="0">
                          <a:solidFill>
                            <a:schemeClr val="tx1"/>
                          </a:solidFill>
                          <a:latin typeface="+mn-lt"/>
                        </a:rPr>
                        <a:t>Andrew</a:t>
                      </a:r>
                      <a:endParaRPr lang="en-US" sz="24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b="0" i="0" u="none" strike="noStrike" dirty="0" err="1" smtClean="0">
                          <a:solidFill>
                            <a:schemeClr val="tx1"/>
                          </a:solidFill>
                          <a:latin typeface="+mn-lt"/>
                        </a:rPr>
                        <a:t>Qual</a:t>
                      </a:r>
                      <a:r>
                        <a:rPr lang="en-US" sz="2400" b="0" i="0" u="none" strike="noStrike" baseline="0" dirty="0" smtClean="0">
                          <a:solidFill>
                            <a:schemeClr val="tx1"/>
                          </a:solidFill>
                          <a:latin typeface="+mn-lt"/>
                        </a:rPr>
                        <a:t> 2</a:t>
                      </a:r>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400" u="none" strike="noStrike" dirty="0" smtClean="0">
                          <a:solidFill>
                            <a:schemeClr val="tx1"/>
                          </a:solidFill>
                          <a:latin typeface="+mn-lt"/>
                        </a:rPr>
                        <a:t>27.06.2008</a:t>
                      </a:r>
                      <a:endParaRPr lang="en-US" sz="2400" b="0" i="0" u="none" strike="noStrike" dirty="0" smtClean="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57012">
                <a:tc>
                  <a:txBody>
                    <a:bodyPr/>
                    <a:lstStyle/>
                    <a:p>
                      <a:pPr algn="l" fontAlgn="b"/>
                      <a:r>
                        <a:rPr lang="en-US" sz="2400" b="0" i="0" u="none" strike="noStrike" dirty="0" smtClean="0">
                          <a:solidFill>
                            <a:schemeClr val="tx1"/>
                          </a:solidFill>
                          <a:latin typeface="+mn-lt"/>
                        </a:rPr>
                        <a:t>Andrew</a:t>
                      </a:r>
                      <a:endParaRPr lang="en-US" sz="24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b="0" i="0" u="none" strike="noStrike" dirty="0" err="1" smtClean="0">
                          <a:solidFill>
                            <a:schemeClr val="tx1"/>
                          </a:solidFill>
                          <a:latin typeface="+mn-lt"/>
                        </a:rPr>
                        <a:t>Qual</a:t>
                      </a:r>
                      <a:r>
                        <a:rPr lang="en-US" sz="2400" b="0" i="0" u="none" strike="noStrike" baseline="0" dirty="0" smtClean="0">
                          <a:solidFill>
                            <a:schemeClr val="tx1"/>
                          </a:solidFill>
                          <a:latin typeface="+mn-lt"/>
                        </a:rPr>
                        <a:t> 3</a:t>
                      </a:r>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u="none" strike="noStrike" dirty="0" smtClean="0">
                          <a:solidFill>
                            <a:schemeClr val="tx1"/>
                          </a:solidFill>
                          <a:latin typeface="+mn-lt"/>
                        </a:rPr>
                        <a:t>06.04.2007</a:t>
                      </a:r>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57012">
                <a:tc>
                  <a:txBody>
                    <a:bodyPr/>
                    <a:lstStyle/>
                    <a:p>
                      <a:pPr algn="l" fontAlgn="b"/>
                      <a:r>
                        <a:rPr lang="en-US" sz="2400" b="0" i="0" u="none" strike="noStrike" dirty="0" smtClean="0">
                          <a:solidFill>
                            <a:schemeClr val="tx1"/>
                          </a:solidFill>
                          <a:latin typeface="+mj-lt"/>
                        </a:rPr>
                        <a:t>Ben</a:t>
                      </a:r>
                      <a:endParaRPr lang="en-US" sz="2400" b="0" i="0" u="none" strike="noStrike" dirty="0">
                        <a:solidFill>
                          <a:schemeClr val="tx1"/>
                        </a:solidFill>
                        <a:latin typeface="+mj-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b="0" i="0" u="none" strike="noStrike" dirty="0" err="1" smtClean="0">
                          <a:solidFill>
                            <a:schemeClr val="tx1"/>
                          </a:solidFill>
                          <a:latin typeface="+mn-lt"/>
                        </a:rPr>
                        <a:t>Qual</a:t>
                      </a:r>
                      <a:r>
                        <a:rPr lang="en-US" sz="2400" b="0" i="0" u="none" strike="noStrike" baseline="0" dirty="0" smtClean="0">
                          <a:solidFill>
                            <a:schemeClr val="tx1"/>
                          </a:solidFill>
                          <a:latin typeface="+mn-lt"/>
                        </a:rPr>
                        <a:t> 1</a:t>
                      </a:r>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400" u="none" strike="noStrike" dirty="0" smtClean="0">
                          <a:solidFill>
                            <a:schemeClr val="tx1"/>
                          </a:solidFill>
                          <a:latin typeface="+mn-lt"/>
                        </a:rPr>
                        <a:t>31.08.2001</a:t>
                      </a:r>
                      <a:endParaRPr lang="en-US" sz="2400" b="0" i="0" u="none" strike="noStrike" dirty="0" smtClean="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57012">
                <a:tc>
                  <a:txBody>
                    <a:bodyPr/>
                    <a:lstStyle/>
                    <a:p>
                      <a:pPr algn="l" fontAlgn="b"/>
                      <a:r>
                        <a:rPr lang="en-US" sz="2400" b="0" i="0" u="none" strike="noStrike" dirty="0" smtClean="0">
                          <a:solidFill>
                            <a:schemeClr val="tx1"/>
                          </a:solidFill>
                          <a:latin typeface="+mj-lt"/>
                        </a:rPr>
                        <a:t>Ben</a:t>
                      </a:r>
                      <a:endParaRPr lang="en-US" sz="2400" b="0" i="0" u="none" strike="noStrike" dirty="0">
                        <a:solidFill>
                          <a:schemeClr val="tx1"/>
                        </a:solidFill>
                        <a:latin typeface="+mj-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b="0" i="0" u="none" strike="noStrike" dirty="0" err="1" smtClean="0">
                          <a:solidFill>
                            <a:schemeClr val="tx1"/>
                          </a:solidFill>
                          <a:latin typeface="+mn-lt"/>
                        </a:rPr>
                        <a:t>Qual</a:t>
                      </a:r>
                      <a:r>
                        <a:rPr lang="en-US" sz="2400" b="0" i="0" u="none" strike="noStrike" dirty="0" smtClean="0">
                          <a:solidFill>
                            <a:schemeClr val="tx1"/>
                          </a:solidFill>
                          <a:latin typeface="+mn-lt"/>
                        </a:rPr>
                        <a:t> 3</a:t>
                      </a:r>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400" u="none" strike="noStrike" dirty="0" smtClean="0">
                          <a:solidFill>
                            <a:schemeClr val="tx1"/>
                          </a:solidFill>
                          <a:latin typeface="+mn-lt"/>
                        </a:rPr>
                        <a:t>05.07.2004</a:t>
                      </a:r>
                      <a:endParaRPr lang="en-US" sz="2400" b="0" i="0" u="none" strike="noStrike" dirty="0" smtClean="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57012">
                <a:tc>
                  <a:txBody>
                    <a:bodyPr/>
                    <a:lstStyle/>
                    <a:p>
                      <a:pPr algn="l" fontAlgn="b"/>
                      <a:r>
                        <a:rPr lang="en-US" sz="2400" b="0" i="0" u="none" strike="noStrike" dirty="0" smtClean="0">
                          <a:solidFill>
                            <a:schemeClr val="tx1"/>
                          </a:solidFill>
                          <a:latin typeface="+mj-lt"/>
                        </a:rPr>
                        <a:t>Carl</a:t>
                      </a:r>
                      <a:endParaRPr lang="en-US" sz="2400" b="0" i="0" u="none" strike="noStrike" dirty="0">
                        <a:solidFill>
                          <a:schemeClr val="tx1"/>
                        </a:solidFill>
                        <a:latin typeface="+mj-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b="0" i="0" u="none" strike="noStrike" dirty="0" err="1" smtClean="0">
                          <a:solidFill>
                            <a:schemeClr val="tx1"/>
                          </a:solidFill>
                          <a:latin typeface="+mn-lt"/>
                        </a:rPr>
                        <a:t>Qual</a:t>
                      </a:r>
                      <a:r>
                        <a:rPr lang="en-US" sz="2400" b="0" i="0" u="none" strike="noStrike" dirty="0" smtClean="0">
                          <a:solidFill>
                            <a:schemeClr val="tx1"/>
                          </a:solidFill>
                          <a:latin typeface="+mn-lt"/>
                        </a:rPr>
                        <a:t> 2</a:t>
                      </a:r>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400" u="none" strike="noStrike" dirty="0" smtClean="0">
                          <a:solidFill>
                            <a:schemeClr val="tx1"/>
                          </a:solidFill>
                          <a:latin typeface="+mn-lt"/>
                        </a:rPr>
                        <a:t>18.04.2003</a:t>
                      </a:r>
                      <a:endParaRPr lang="en-US" sz="2400" b="0" i="0" u="none" strike="noStrike" dirty="0" smtClean="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57012">
                <a:tc>
                  <a:txBody>
                    <a:bodyPr/>
                    <a:lstStyle/>
                    <a:p>
                      <a:pPr algn="l" fontAlgn="b"/>
                      <a:r>
                        <a:rPr lang="en-US" sz="2400" b="0" i="0" u="none" strike="noStrike" dirty="0" smtClean="0">
                          <a:solidFill>
                            <a:schemeClr val="tx1"/>
                          </a:solidFill>
                          <a:latin typeface="+mj-lt"/>
                        </a:rPr>
                        <a:t>Carl</a:t>
                      </a:r>
                      <a:endParaRPr lang="en-US" sz="2400" b="0" i="0" u="none" strike="noStrike" dirty="0">
                        <a:solidFill>
                          <a:schemeClr val="tx1"/>
                        </a:solidFill>
                        <a:latin typeface="+mj-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2400" b="0" i="0" u="none" strike="noStrike" dirty="0" err="1" smtClean="0">
                          <a:solidFill>
                            <a:schemeClr val="tx1"/>
                          </a:solidFill>
                          <a:latin typeface="+mn-lt"/>
                        </a:rPr>
                        <a:t>Qual</a:t>
                      </a:r>
                      <a:r>
                        <a:rPr lang="en-US" sz="2400" b="0" i="0" u="none" strike="noStrike" dirty="0" smtClean="0">
                          <a:solidFill>
                            <a:schemeClr val="tx1"/>
                          </a:solidFill>
                          <a:latin typeface="+mn-lt"/>
                        </a:rPr>
                        <a:t> 3</a:t>
                      </a:r>
                      <a:endParaRPr lang="en-US" sz="2400" b="0" i="0" u="none" strike="noStrike" dirty="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400" u="none" strike="noStrike" dirty="0" smtClean="0">
                          <a:solidFill>
                            <a:schemeClr val="tx1"/>
                          </a:solidFill>
                          <a:latin typeface="+mn-lt"/>
                        </a:rPr>
                        <a:t>09.12.2009</a:t>
                      </a:r>
                      <a:endParaRPr lang="en-US" sz="2400" b="0" i="0" u="none" strike="noStrike" dirty="0" smtClean="0">
                        <a:solidFill>
                          <a:schemeClr val="tx1"/>
                        </a:solidFill>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2" name="TextBox 1"/>
          <p:cNvSpPr txBox="1"/>
          <p:nvPr/>
        </p:nvSpPr>
        <p:spPr>
          <a:xfrm>
            <a:off x="381000" y="1905000"/>
            <a:ext cx="990600" cy="830997"/>
          </a:xfrm>
          <a:prstGeom prst="rect">
            <a:avLst/>
          </a:prstGeom>
          <a:noFill/>
        </p:spPr>
        <p:txBody>
          <a:bodyPr wrap="square" rtlCol="0">
            <a:spAutoFit/>
          </a:bodyPr>
          <a:lstStyle/>
          <a:p>
            <a:pPr algn="r"/>
            <a:r>
              <a:rPr lang="en-US" sz="2400" dirty="0" smtClean="0"/>
              <a:t>Input</a:t>
            </a:r>
          </a:p>
          <a:p>
            <a:pPr algn="r"/>
            <a:r>
              <a:rPr lang="en-US" sz="2400" dirty="0" smtClean="0"/>
              <a:t>table</a:t>
            </a:r>
            <a:endParaRPr lang="en-US" sz="2400" dirty="0"/>
          </a:p>
        </p:txBody>
      </p:sp>
      <p:sp>
        <p:nvSpPr>
          <p:cNvPr id="13" name="TextBox 12"/>
          <p:cNvSpPr txBox="1"/>
          <p:nvPr/>
        </p:nvSpPr>
        <p:spPr>
          <a:xfrm>
            <a:off x="152400" y="4461226"/>
            <a:ext cx="1219200" cy="830997"/>
          </a:xfrm>
          <a:prstGeom prst="rect">
            <a:avLst/>
          </a:prstGeom>
          <a:noFill/>
        </p:spPr>
        <p:txBody>
          <a:bodyPr wrap="square" rtlCol="0">
            <a:spAutoFit/>
          </a:bodyPr>
          <a:lstStyle/>
          <a:p>
            <a:pPr algn="r"/>
            <a:r>
              <a:rPr lang="en-US" sz="2400" dirty="0" smtClean="0"/>
              <a:t>Output</a:t>
            </a:r>
            <a:endParaRPr lang="en-US" sz="2400" dirty="0"/>
          </a:p>
          <a:p>
            <a:pPr algn="r"/>
            <a:r>
              <a:rPr lang="en-US" sz="2400" dirty="0" smtClean="0"/>
              <a:t>table</a:t>
            </a:r>
            <a:endParaRPr lang="en-US" sz="2400" dirty="0"/>
          </a:p>
        </p:txBody>
      </p:sp>
    </p:spTree>
    <p:extLst>
      <p:ext uri="{BB962C8B-B14F-4D97-AF65-F5344CB8AC3E}">
        <p14:creationId xmlns:p14="http://schemas.microsoft.com/office/powerpoint/2010/main" xmlns="" val="333122550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667000"/>
            <a:ext cx="9144000" cy="1447800"/>
          </a:xfrm>
        </p:spPr>
        <p:txBody>
          <a:bodyPr>
            <a:noAutofit/>
          </a:bodyPr>
          <a:lstStyle/>
          <a:p>
            <a:r>
              <a:rPr lang="en-US" dirty="0" smtClean="0"/>
              <a:t>Demo on </a:t>
            </a:r>
            <a:r>
              <a:rPr lang="en-US" dirty="0" err="1" smtClean="0"/>
              <a:t>Quals</a:t>
            </a:r>
            <a:endParaRPr lang="en-US" dirty="0"/>
          </a:p>
        </p:txBody>
      </p:sp>
      <p:sp>
        <p:nvSpPr>
          <p:cNvPr id="4" name="Slide Number Placeholder 3"/>
          <p:cNvSpPr>
            <a:spLocks noGrp="1"/>
          </p:cNvSpPr>
          <p:nvPr>
            <p:ph type="sldNum" sz="quarter" idx="12"/>
          </p:nvPr>
        </p:nvSpPr>
        <p:spPr/>
        <p:txBody>
          <a:bodyPr/>
          <a:lstStyle/>
          <a:p>
            <a:fld id="{118F0818-A913-479F-9301-4377ACB546F4}" type="slidenum">
              <a:rPr lang="en-US" smtClean="0"/>
              <a:pPr/>
              <a:t>7</a:t>
            </a:fld>
            <a:endParaRPr lang="en-US"/>
          </a:p>
        </p:txBody>
      </p:sp>
    </p:spTree>
    <p:extLst>
      <p:ext uri="{BB962C8B-B14F-4D97-AF65-F5344CB8AC3E}">
        <p14:creationId xmlns:p14="http://schemas.microsoft.com/office/powerpoint/2010/main" xmlns="" val="15041451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smtClean="0"/>
              <a:t>Methodology</a:t>
            </a:r>
            <a:endParaRPr lang="en-US" dirty="0"/>
          </a:p>
        </p:txBody>
      </p:sp>
      <p:sp>
        <p:nvSpPr>
          <p:cNvPr id="3" name="Content Placeholder 2"/>
          <p:cNvSpPr>
            <a:spLocks noGrp="1"/>
          </p:cNvSpPr>
          <p:nvPr>
            <p:ph idx="1"/>
          </p:nvPr>
        </p:nvSpPr>
        <p:spPr>
          <a:xfrm>
            <a:off x="0" y="1600200"/>
            <a:ext cx="8763000" cy="4525963"/>
          </a:xfrm>
        </p:spPr>
        <p:txBody>
          <a:bodyPr/>
          <a:lstStyle/>
          <a:p>
            <a:pPr marL="514350" indent="-514350">
              <a:buFont typeface="+mj-lt"/>
              <a:buAutoNum type="arabicPeriod"/>
            </a:pPr>
            <a:r>
              <a:rPr lang="en-US" dirty="0" smtClean="0"/>
              <a:t>Study a large corpus of practical </a:t>
            </a:r>
            <a:r>
              <a:rPr lang="en-US" dirty="0" smtClean="0">
                <a:solidFill>
                  <a:srgbClr val="00B050"/>
                </a:solidFill>
              </a:rPr>
              <a:t>transformations</a:t>
            </a:r>
          </a:p>
          <a:p>
            <a:pPr marL="514350" indent="-514350">
              <a:buFont typeface="+mj-lt"/>
              <a:buAutoNum type="arabicPeriod"/>
            </a:pPr>
            <a:endParaRPr lang="en-US" dirty="0"/>
          </a:p>
          <a:p>
            <a:pPr marL="514350" indent="-514350">
              <a:buFont typeface="+mj-lt"/>
              <a:buAutoNum type="arabicPeriod"/>
            </a:pPr>
            <a:r>
              <a:rPr lang="en-US" dirty="0" smtClean="0"/>
              <a:t>Identify common patterns in </a:t>
            </a:r>
            <a:r>
              <a:rPr lang="en-US" dirty="0" smtClean="0">
                <a:solidFill>
                  <a:srgbClr val="00B050"/>
                </a:solidFill>
              </a:rPr>
              <a:t>transformations</a:t>
            </a:r>
          </a:p>
          <a:p>
            <a:pPr marL="514350" indent="-514350">
              <a:buFont typeface="+mj-lt"/>
              <a:buAutoNum type="arabicPeriod"/>
            </a:pPr>
            <a:endParaRPr lang="en-US" dirty="0"/>
          </a:p>
          <a:p>
            <a:pPr marL="514350" indent="-514350">
              <a:buFont typeface="+mj-lt"/>
              <a:buAutoNum type="arabicPeriod"/>
            </a:pPr>
            <a:r>
              <a:rPr lang="en-US" dirty="0" smtClean="0"/>
              <a:t>Design a </a:t>
            </a:r>
            <a:r>
              <a:rPr lang="en-US" dirty="0" smtClean="0">
                <a:solidFill>
                  <a:srgbClr val="00B050"/>
                </a:solidFill>
              </a:rPr>
              <a:t>language</a:t>
            </a:r>
            <a:r>
              <a:rPr lang="en-US" dirty="0" smtClean="0"/>
              <a:t>:</a:t>
            </a:r>
          </a:p>
          <a:p>
            <a:pPr marL="914400" lvl="1" indent="-514350">
              <a:buAutoNum type="alphaLcParenBoth"/>
            </a:pPr>
            <a:r>
              <a:rPr lang="en-US" dirty="0" smtClean="0"/>
              <a:t>expressive enough for most </a:t>
            </a:r>
            <a:r>
              <a:rPr lang="en-US" dirty="0" smtClean="0">
                <a:solidFill>
                  <a:srgbClr val="00B050"/>
                </a:solidFill>
              </a:rPr>
              <a:t>transformations</a:t>
            </a:r>
          </a:p>
          <a:p>
            <a:pPr marL="914400" lvl="1" indent="-514350">
              <a:buAutoNum type="alphaLcParenBoth"/>
            </a:pPr>
            <a:r>
              <a:rPr lang="en-US" dirty="0" smtClean="0"/>
              <a:t>amenable to inference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dirty="0" smtClean="0"/>
              <a:t>Outline</a:t>
            </a:r>
            <a:endParaRPr lang="en-US" dirty="0"/>
          </a:p>
        </p:txBody>
      </p:sp>
      <p:sp>
        <p:nvSpPr>
          <p:cNvPr id="3" name="Content Placeholder 2"/>
          <p:cNvSpPr>
            <a:spLocks noGrp="1"/>
          </p:cNvSpPr>
          <p:nvPr>
            <p:ph idx="1"/>
          </p:nvPr>
        </p:nvSpPr>
        <p:spPr>
          <a:xfrm>
            <a:off x="457200" y="1600200"/>
            <a:ext cx="8229600" cy="4648200"/>
          </a:xfrm>
        </p:spPr>
        <p:txBody>
          <a:bodyPr/>
          <a:lstStyle/>
          <a:p>
            <a:pPr marL="514350" indent="-514350">
              <a:buAutoNum type="arabicPeriod"/>
            </a:pPr>
            <a:r>
              <a:rPr lang="en-US" dirty="0" smtClean="0"/>
              <a:t>Give a </a:t>
            </a:r>
            <a:r>
              <a:rPr lang="en-US" dirty="0" smtClean="0">
                <a:solidFill>
                  <a:srgbClr val="00B050"/>
                </a:solidFill>
              </a:rPr>
              <a:t>language of transformations</a:t>
            </a:r>
          </a:p>
          <a:p>
            <a:pPr marL="514350" indent="-514350">
              <a:buAutoNum type="arabicPeriod"/>
            </a:pPr>
            <a:endParaRPr lang="en-US" dirty="0" smtClean="0"/>
          </a:p>
          <a:p>
            <a:pPr marL="514350" indent="-514350">
              <a:buAutoNum type="arabicPeriod"/>
            </a:pPr>
            <a:r>
              <a:rPr lang="en-US" dirty="0" smtClean="0"/>
              <a:t>Give an inference algorithm for the </a:t>
            </a:r>
            <a:r>
              <a:rPr lang="en-US" dirty="0" smtClean="0">
                <a:solidFill>
                  <a:srgbClr val="00B050"/>
                </a:solidFill>
              </a:rPr>
              <a:t>language</a:t>
            </a:r>
          </a:p>
          <a:p>
            <a:pPr marL="514350" indent="-514350">
              <a:buAutoNum type="arabicPeriod"/>
            </a:pPr>
            <a:endParaRPr lang="en-US" dirty="0" smtClean="0"/>
          </a:p>
          <a:p>
            <a:pPr marL="514350" indent="-514350">
              <a:buAutoNum type="arabicPeriod"/>
            </a:pPr>
            <a:r>
              <a:rPr lang="en-US" dirty="0" smtClean="0"/>
              <a:t>Demonstrate inference algorithm</a:t>
            </a:r>
          </a:p>
          <a:p>
            <a:pPr marL="514350" indent="-514350">
              <a:buAutoNum type="arabicPeriod"/>
            </a:pPr>
            <a:endParaRPr lang="en-US" dirty="0"/>
          </a:p>
          <a:p>
            <a:pPr marL="514350" indent="-514350">
              <a:buAutoNum type="arabicPeriod"/>
            </a:pPr>
            <a:r>
              <a:rPr lang="en-US" dirty="0" smtClean="0"/>
              <a:t>Usage and Experiments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mph" presetSubtype="0" nodeType="clickEffect">
                                  <p:stCondLst>
                                    <p:cond delay="0"/>
                                  </p:stCondLst>
                                  <p:childTnLst>
                                    <p:set>
                                      <p:cBhvr rctx="PPT">
                                        <p:cTn id="26" dur="indefinite"/>
                                        <p:tgtEl>
                                          <p:spTgt spid="3">
                                            <p:txEl>
                                              <p:pRg st="2" end="2"/>
                                            </p:txEl>
                                          </p:spTgt>
                                        </p:tgtEl>
                                        <p:attrNameLst>
                                          <p:attrName>style.opacity</p:attrName>
                                        </p:attrNameLst>
                                      </p:cBhvr>
                                      <p:to>
                                        <p:strVal val="0.25"/>
                                      </p:to>
                                    </p:set>
                                    <p:animEffect filter="image" prLst="opacity: 0.25">
                                      <p:cBhvr rctx="IE">
                                        <p:cTn id="27" dur="indefinite"/>
                                        <p:tgtEl>
                                          <p:spTgt spid="3">
                                            <p:txEl>
                                              <p:pRg st="2" end="2"/>
                                            </p:txEl>
                                          </p:spTgt>
                                        </p:tgtEl>
                                      </p:cBhvr>
                                    </p:animEffect>
                                  </p:childTnLst>
                                </p:cTn>
                              </p:par>
                              <p:par>
                                <p:cTn id="28" presetID="9" presetClass="emph" presetSubtype="0" nodeType="withEffect">
                                  <p:stCondLst>
                                    <p:cond delay="0"/>
                                  </p:stCondLst>
                                  <p:childTnLst>
                                    <p:set>
                                      <p:cBhvr rctx="PPT">
                                        <p:cTn id="29" dur="indefinite"/>
                                        <p:tgtEl>
                                          <p:spTgt spid="3">
                                            <p:txEl>
                                              <p:pRg st="4" end="4"/>
                                            </p:txEl>
                                          </p:spTgt>
                                        </p:tgtEl>
                                        <p:attrNameLst>
                                          <p:attrName>style.opacity</p:attrName>
                                        </p:attrNameLst>
                                      </p:cBhvr>
                                      <p:to>
                                        <p:strVal val="0.25"/>
                                      </p:to>
                                    </p:set>
                                    <p:animEffect filter="image" prLst="opacity: 0.25">
                                      <p:cBhvr rctx="IE">
                                        <p:cTn id="30" dur="indefinite"/>
                                        <p:tgtEl>
                                          <p:spTgt spid="3">
                                            <p:txEl>
                                              <p:pRg st="4" end="4"/>
                                            </p:txEl>
                                          </p:spTgt>
                                        </p:tgtEl>
                                      </p:cBhvr>
                                    </p:animEffect>
                                  </p:childTnLst>
                                </p:cTn>
                              </p:par>
                              <p:par>
                                <p:cTn id="31" presetID="9" presetClass="emph" presetSubtype="0" nodeType="withEffect">
                                  <p:stCondLst>
                                    <p:cond delay="0"/>
                                  </p:stCondLst>
                                  <p:childTnLst>
                                    <p:set>
                                      <p:cBhvr rctx="PPT">
                                        <p:cTn id="32" dur="indefinite"/>
                                        <p:tgtEl>
                                          <p:spTgt spid="3">
                                            <p:txEl>
                                              <p:pRg st="6" end="6"/>
                                            </p:txEl>
                                          </p:spTgt>
                                        </p:tgtEl>
                                        <p:attrNameLst>
                                          <p:attrName>style.opacity</p:attrName>
                                        </p:attrNameLst>
                                      </p:cBhvr>
                                      <p:to>
                                        <p:strVal val="0.25"/>
                                      </p:to>
                                    </p:set>
                                    <p:animEffect filter="image" prLst="opacity: 0.25">
                                      <p:cBhvr rctx="IE">
                                        <p:cTn id="33" dur="indefinite"/>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13768</TotalTime>
  <Words>3992</Words>
  <Application>Microsoft Office PowerPoint</Application>
  <PresentationFormat>On-screen Show (4:3)</PresentationFormat>
  <Paragraphs>695</Paragraphs>
  <Slides>34</Slides>
  <Notes>32</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Spreadsheet Table Transformations</vt:lpstr>
      <vt:lpstr>General Problem</vt:lpstr>
      <vt:lpstr>Slide 3</vt:lpstr>
      <vt:lpstr>Slide 4</vt:lpstr>
      <vt:lpstr>Slide 5</vt:lpstr>
      <vt:lpstr>Slide 6</vt:lpstr>
      <vt:lpstr>Demo on Quals</vt:lpstr>
      <vt:lpstr>Methodology</vt:lpstr>
      <vt:lpstr>Outline</vt:lpstr>
      <vt:lpstr>Layout Program  =</vt:lpstr>
      <vt:lpstr>Transformation Step 1: Filtering</vt:lpstr>
      <vt:lpstr>Filtering Cells to Quals Column 3</vt:lpstr>
      <vt:lpstr>Filter Program: Quals Column 3</vt:lpstr>
      <vt:lpstr>Transformation Step 2: Association</vt:lpstr>
      <vt:lpstr>Associative Program for Col 1</vt:lpstr>
      <vt:lpstr>Associative Program: Quals Column 1</vt:lpstr>
      <vt:lpstr>Outline</vt:lpstr>
      <vt:lpstr>Inferring Layout Programs</vt:lpstr>
      <vt:lpstr>Slide 19</vt:lpstr>
      <vt:lpstr>Filter Predicates</vt:lpstr>
      <vt:lpstr>Filtering Cells to Quals Column 3</vt:lpstr>
      <vt:lpstr>Inference Algorithm</vt:lpstr>
      <vt:lpstr>Slide 23</vt:lpstr>
      <vt:lpstr>Associative Functions</vt:lpstr>
      <vt:lpstr>Inferring an Associative Program for Col 1</vt:lpstr>
      <vt:lpstr>Outline</vt:lpstr>
      <vt:lpstr>Experiments</vt:lpstr>
      <vt:lpstr>Slide 28</vt:lpstr>
      <vt:lpstr>Slide 29</vt:lpstr>
      <vt:lpstr>Conclusion</vt:lpstr>
      <vt:lpstr>Layout Program = (Filter Programs, Associative Programs)</vt:lpstr>
      <vt:lpstr>Extra Slides</vt:lpstr>
      <vt:lpstr>Spreadsheet Table Transformations from Examples</vt:lpstr>
      <vt:lpstr>Our Approach</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Spreadsheet Table Transformations from Examples</dc:title>
  <dc:creator>wrharris</dc:creator>
  <cp:lastModifiedBy>wrharris</cp:lastModifiedBy>
  <cp:revision>186</cp:revision>
  <dcterms:created xsi:type="dcterms:W3CDTF">2011-05-28T15:54:03Z</dcterms:created>
  <dcterms:modified xsi:type="dcterms:W3CDTF">2011-06-07T05:22:05Z</dcterms:modified>
</cp:coreProperties>
</file>