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4.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7.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42" r:id="rId3"/>
    <p:sldMasterId id="2147483829" r:id="rId4"/>
    <p:sldMasterId id="2147483858" r:id="rId5"/>
    <p:sldMasterId id="2147483887" r:id="rId6"/>
    <p:sldMasterId id="2147484056" r:id="rId7"/>
    <p:sldMasterId id="2147484085" r:id="rId8"/>
    <p:sldMasterId id="2147484134" r:id="rId9"/>
    <p:sldMasterId id="2147484146" r:id="rId10"/>
  </p:sldMasterIdLst>
  <p:notesMasterIdLst>
    <p:notesMasterId r:id="rId41"/>
  </p:notesMasterIdLst>
  <p:handoutMasterIdLst>
    <p:handoutMasterId r:id="rId42"/>
  </p:handoutMasterIdLst>
  <p:sldIdLst>
    <p:sldId id="496" r:id="rId11"/>
    <p:sldId id="505" r:id="rId12"/>
    <p:sldId id="506" r:id="rId13"/>
    <p:sldId id="507" r:id="rId14"/>
    <p:sldId id="508" r:id="rId15"/>
    <p:sldId id="626" r:id="rId16"/>
    <p:sldId id="616" r:id="rId17"/>
    <p:sldId id="550" r:id="rId18"/>
    <p:sldId id="487" r:id="rId19"/>
    <p:sldId id="571" r:id="rId20"/>
    <p:sldId id="563" r:id="rId21"/>
    <p:sldId id="516" r:id="rId22"/>
    <p:sldId id="484" r:id="rId23"/>
    <p:sldId id="559" r:id="rId24"/>
    <p:sldId id="558" r:id="rId25"/>
    <p:sldId id="611" r:id="rId26"/>
    <p:sldId id="612" r:id="rId27"/>
    <p:sldId id="613" r:id="rId28"/>
    <p:sldId id="621" r:id="rId29"/>
    <p:sldId id="619" r:id="rId30"/>
    <p:sldId id="620" r:id="rId31"/>
    <p:sldId id="622" r:id="rId32"/>
    <p:sldId id="624" r:id="rId33"/>
    <p:sldId id="623" r:id="rId34"/>
    <p:sldId id="615" r:id="rId35"/>
    <p:sldId id="625" r:id="rId36"/>
    <p:sldId id="630" r:id="rId37"/>
    <p:sldId id="627" r:id="rId38"/>
    <p:sldId id="628" r:id="rId39"/>
    <p:sldId id="629" r:id="rId40"/>
  </p:sldIdLst>
  <p:sldSz cx="12192000" cy="6858000"/>
  <p:notesSz cx="9942513" cy="6810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verest Expedition" id="{8B03EA36-7BE6-4C52-8A27-5524B144D7EA}">
          <p14:sldIdLst>
            <p14:sldId id="496"/>
            <p14:sldId id="505"/>
            <p14:sldId id="506"/>
            <p14:sldId id="507"/>
            <p14:sldId id="508"/>
            <p14:sldId id="626"/>
            <p14:sldId id="616"/>
          </p14:sldIdLst>
        </p14:section>
        <p14:section name="The Ecosystem" id="{0E3952A3-14D4-43A0-A30B-D4932BF30FF3}">
          <p14:sldIdLst>
            <p14:sldId id="550"/>
            <p14:sldId id="487"/>
            <p14:sldId id="571"/>
            <p14:sldId id="563"/>
          </p14:sldIdLst>
        </p14:section>
        <p14:section name="Verified Drop-In Replacements..." id="{A1F58374-22C7-419F-A083-862218A8ED1D}">
          <p14:sldIdLst>
            <p14:sldId id="516"/>
            <p14:sldId id="484"/>
            <p14:sldId id="559"/>
            <p14:sldId id="558"/>
            <p14:sldId id="611"/>
            <p14:sldId id="612"/>
            <p14:sldId id="613"/>
            <p14:sldId id="621"/>
            <p14:sldId id="619"/>
            <p14:sldId id="620"/>
            <p14:sldId id="622"/>
            <p14:sldId id="624"/>
            <p14:sldId id="623"/>
            <p14:sldId id="615"/>
          </p14:sldIdLst>
        </p14:section>
        <p14:section name="DIscussion points around adoption" id="{62C51A4F-FDBA-42BF-9004-2AE44BDD05EB}">
          <p14:sldIdLst>
            <p14:sldId id="625"/>
            <p14:sldId id="630"/>
            <p14:sldId id="627"/>
            <p14:sldId id="628"/>
            <p14:sldId id="62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dric Fournet" initials="CF" lastIdx="7" clrIdx="0">
    <p:extLst>
      <p:ext uri="{19B8F6BF-5375-455C-9EA6-DF929625EA0E}">
        <p15:presenceInfo xmlns:p15="http://schemas.microsoft.com/office/powerpoint/2012/main" userId="S-1-5-21-1721254763-462695806-1538882281-362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0000"/>
    <a:srgbClr val="51CD47"/>
    <a:srgbClr val="FFCC00"/>
    <a:srgbClr val="A24228"/>
    <a:srgbClr val="005E79"/>
    <a:srgbClr val="5800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17" autoAdjust="0"/>
    <p:restoredTop sz="69080" autoAdjust="0"/>
  </p:normalViewPr>
  <p:slideViewPr>
    <p:cSldViewPr snapToGrid="0">
      <p:cViewPr varScale="1">
        <p:scale>
          <a:sx n="71" d="100"/>
          <a:sy n="71" d="100"/>
        </p:scale>
        <p:origin x="372" y="42"/>
      </p:cViewPr>
      <p:guideLst/>
    </p:cSldViewPr>
  </p:slideViewPr>
  <p:notesTextViewPr>
    <p:cViewPr>
      <p:scale>
        <a:sx n="3" d="2"/>
        <a:sy n="3" d="2"/>
      </p:scale>
      <p:origin x="0" y="0"/>
    </p:cViewPr>
  </p:notesTextViewPr>
  <p:sorterViewPr>
    <p:cViewPr>
      <p:scale>
        <a:sx n="47" d="100"/>
        <a:sy n="47" d="100"/>
      </p:scale>
      <p:origin x="0" y="-35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16T08:07:38.046" idx="7">
    <p:pos x="10" y="10"/>
    <p:text>Needs merging with PLAS slide</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34144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1774" y="0"/>
            <a:ext cx="4308423" cy="341443"/>
          </a:xfrm>
          <a:prstGeom prst="rect">
            <a:avLst/>
          </a:prstGeom>
        </p:spPr>
        <p:txBody>
          <a:bodyPr vert="horz" lIns="91440" tIns="45720" rIns="91440" bIns="45720" rtlCol="0"/>
          <a:lstStyle>
            <a:lvl1pPr algn="r">
              <a:defRPr sz="1200"/>
            </a:lvl1pPr>
          </a:lstStyle>
          <a:p>
            <a:fld id="{7D207EE5-98EA-4760-A52C-DD87442D521E}" type="datetimeFigureOut">
              <a:rPr lang="en-GB" smtClean="0"/>
              <a:t>08/05/2017</a:t>
            </a:fld>
            <a:endParaRPr lang="en-GB"/>
          </a:p>
        </p:txBody>
      </p:sp>
      <p:sp>
        <p:nvSpPr>
          <p:cNvPr id="4" name="Footer Placeholder 3"/>
          <p:cNvSpPr>
            <a:spLocks noGrp="1"/>
          </p:cNvSpPr>
          <p:nvPr>
            <p:ph type="ftr" sz="quarter" idx="2"/>
          </p:nvPr>
        </p:nvSpPr>
        <p:spPr>
          <a:xfrm>
            <a:off x="1" y="6468932"/>
            <a:ext cx="4308423" cy="34144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1774" y="6468932"/>
            <a:ext cx="4308423" cy="341443"/>
          </a:xfrm>
          <a:prstGeom prst="rect">
            <a:avLst/>
          </a:prstGeom>
        </p:spPr>
        <p:txBody>
          <a:bodyPr vert="horz" lIns="91440" tIns="45720" rIns="91440" bIns="45720" rtlCol="0" anchor="b"/>
          <a:lstStyle>
            <a:lvl1pPr algn="r">
              <a:defRPr sz="1200"/>
            </a:lvl1pPr>
          </a:lstStyle>
          <a:p>
            <a:fld id="{6A0D9EED-8DAF-48D0-BDDB-B1BCCC8978B7}" type="slidenum">
              <a:rPr lang="en-GB" smtClean="0"/>
              <a:t>‹#›</a:t>
            </a:fld>
            <a:endParaRPr lang="en-GB"/>
          </a:p>
        </p:txBody>
      </p:sp>
    </p:spTree>
    <p:extLst>
      <p:ext uri="{BB962C8B-B14F-4D97-AF65-F5344CB8AC3E}">
        <p14:creationId xmlns:p14="http://schemas.microsoft.com/office/powerpoint/2010/main" val="118032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8423" cy="34170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1790" y="0"/>
            <a:ext cx="4308423" cy="341701"/>
          </a:xfrm>
          <a:prstGeom prst="rect">
            <a:avLst/>
          </a:prstGeom>
        </p:spPr>
        <p:txBody>
          <a:bodyPr vert="horz" lIns="91440" tIns="45720" rIns="91440" bIns="45720" rtlCol="0"/>
          <a:lstStyle>
            <a:lvl1pPr algn="r">
              <a:defRPr sz="1200"/>
            </a:lvl1pPr>
          </a:lstStyle>
          <a:p>
            <a:fld id="{C50ECBD1-F5E6-4DB9-9E27-515FFADE99F4}" type="datetimeFigureOut">
              <a:rPr lang="en-GB" smtClean="0"/>
              <a:t>08/05/2017</a:t>
            </a:fld>
            <a:endParaRPr lang="en-GB"/>
          </a:p>
        </p:txBody>
      </p:sp>
      <p:sp>
        <p:nvSpPr>
          <p:cNvPr id="4" name="Slide Image Placeholder 3"/>
          <p:cNvSpPr>
            <a:spLocks noGrp="1" noRot="1" noChangeAspect="1"/>
          </p:cNvSpPr>
          <p:nvPr>
            <p:ph type="sldImg" idx="2"/>
          </p:nvPr>
        </p:nvSpPr>
        <p:spPr>
          <a:xfrm>
            <a:off x="2927350" y="850900"/>
            <a:ext cx="4087813" cy="2298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252" y="3277493"/>
            <a:ext cx="7954010" cy="2681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68675"/>
            <a:ext cx="4308423" cy="34170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1790" y="6468675"/>
            <a:ext cx="4308423" cy="341701"/>
          </a:xfrm>
          <a:prstGeom prst="rect">
            <a:avLst/>
          </a:prstGeom>
        </p:spPr>
        <p:txBody>
          <a:bodyPr vert="horz" lIns="91440" tIns="45720" rIns="91440" bIns="45720" rtlCol="0" anchor="b"/>
          <a:lstStyle>
            <a:lvl1pPr algn="r">
              <a:defRPr sz="1200"/>
            </a:lvl1pPr>
          </a:lstStyle>
          <a:p>
            <a:fld id="{2DEED06D-FB8E-43CB-A18A-8424790432EB}" type="slidenum">
              <a:rPr lang="en-GB" smtClean="0"/>
              <a:t>‹#›</a:t>
            </a:fld>
            <a:endParaRPr lang="en-GB"/>
          </a:p>
        </p:txBody>
      </p:sp>
    </p:spTree>
    <p:extLst>
      <p:ext uri="{BB962C8B-B14F-4D97-AF65-F5344CB8AC3E}">
        <p14:creationId xmlns:p14="http://schemas.microsoft.com/office/powerpoint/2010/main" val="314585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MSR Cambridge Technical Advisory Board</a:t>
            </a:r>
            <a:r>
              <a:rPr lang="en-GB" baseline="0" dirty="0"/>
              <a:t>, May 24.</a:t>
            </a:r>
            <a:endParaRPr lang="en-GB" dirty="0"/>
          </a:p>
          <a:p>
            <a:r>
              <a:rPr lang="en-GB" b="1" dirty="0"/>
              <a:t>miTLS:</a:t>
            </a:r>
            <a:r>
              <a:rPr lang="en-GB" dirty="0"/>
              <a:t> our main verified-cryptograph</a:t>
            </a:r>
            <a:r>
              <a:rPr lang="en-GB" baseline="0" dirty="0"/>
              <a:t> project since 2013; papers, research prototypes, etc. </a:t>
            </a:r>
          </a:p>
          <a:p>
            <a:r>
              <a:rPr lang="en-GB" b="1" dirty="0"/>
              <a:t>Everest</a:t>
            </a:r>
            <a:r>
              <a:rPr lang="en-GB" dirty="0"/>
              <a:t>: a new, more ambitious 5-year research project</a:t>
            </a:r>
            <a:r>
              <a:rPr lang="en-GB" baseline="0" dirty="0"/>
              <a:t>, just starting.</a:t>
            </a:r>
          </a:p>
          <a:p>
            <a:endParaRPr lang="en-GB" baseline="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5/8/2017 7:59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11169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3 classes; overlapping.</a:t>
            </a:r>
            <a:r>
              <a:rPr lang="en-GB" baseline="0" dirty="0"/>
              <a:t> More scrutiny (Snowden); leading to more attacks being uncovered. </a:t>
            </a:r>
          </a:p>
          <a:p>
            <a:r>
              <a:rPr lang="en-GB" dirty="0"/>
              <a:t>Yellow</a:t>
            </a:r>
            <a:r>
              <a:rPr lang="en-GB" baseline="0" dirty="0"/>
              <a:t> = attacks </a:t>
            </a:r>
            <a:endParaRPr lang="en-GB" dirty="0"/>
          </a:p>
          <a:p>
            <a:r>
              <a:rPr lang="en-GB" dirty="0"/>
              <a:t>Orange</a:t>
            </a:r>
            <a:r>
              <a:rPr lang="en-GB" baseline="0" dirty="0"/>
              <a:t> = practical attacks</a:t>
            </a:r>
          </a:p>
          <a:p>
            <a:r>
              <a:rPr lang="en-GB" dirty="0"/>
              <a:t>Red = attacks</a:t>
            </a:r>
            <a:r>
              <a:rPr lang="en-GB" baseline="0" dirty="0"/>
              <a:t> we found and helped fixed. </a:t>
            </a:r>
          </a:p>
          <a:p>
            <a:endParaRPr lang="en-GB" baseline="0" dirty="0"/>
          </a:p>
        </p:txBody>
      </p:sp>
      <p:sp>
        <p:nvSpPr>
          <p:cNvPr id="4" name="Slide Number Placeholder 3"/>
          <p:cNvSpPr>
            <a:spLocks noGrp="1"/>
          </p:cNvSpPr>
          <p:nvPr>
            <p:ph type="sldNum" sz="quarter" idx="10"/>
          </p:nvPr>
        </p:nvSpPr>
        <p:spPr/>
        <p:txBody>
          <a:bodyPr/>
          <a:lstStyle/>
          <a:p>
            <a:fld id="{2DEED06D-FB8E-43CB-A18A-8424790432EB}" type="slidenum">
              <a:rPr lang="en-GB" smtClean="0"/>
              <a:t>10</a:t>
            </a:fld>
            <a:endParaRPr lang="en-GB"/>
          </a:p>
        </p:txBody>
      </p:sp>
    </p:spTree>
    <p:extLst>
      <p:ext uri="{BB962C8B-B14F-4D97-AF65-F5344CB8AC3E}">
        <p14:creationId xmlns:p14="http://schemas.microsoft.com/office/powerpoint/2010/main" val="1083913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IETF drafting the new standard. </a:t>
            </a:r>
          </a:p>
        </p:txBody>
      </p:sp>
      <p:sp>
        <p:nvSpPr>
          <p:cNvPr id="4" name="Slide Number Placeholder 3"/>
          <p:cNvSpPr>
            <a:spLocks noGrp="1"/>
          </p:cNvSpPr>
          <p:nvPr>
            <p:ph type="sldNum" sz="quarter" idx="10"/>
          </p:nvPr>
        </p:nvSpPr>
        <p:spPr/>
        <p:txBody>
          <a:bodyPr/>
          <a:lstStyle/>
          <a:p>
            <a:fld id="{2DEED06D-FB8E-43CB-A18A-8424790432EB}" type="slidenum">
              <a:rPr lang="en-GB" smtClean="0"/>
              <a:t>11</a:t>
            </a:fld>
            <a:endParaRPr lang="en-GB"/>
          </a:p>
        </p:txBody>
      </p:sp>
    </p:spTree>
    <p:extLst>
      <p:ext uri="{BB962C8B-B14F-4D97-AF65-F5344CB8AC3E}">
        <p14:creationId xmlns:p14="http://schemas.microsoft.com/office/powerpoint/2010/main" val="3744669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brief </a:t>
            </a:r>
            <a:r>
              <a:rPr lang="en-GB" dirty="0"/>
              <a:t>overview of our method.</a:t>
            </a:r>
          </a:p>
        </p:txBody>
      </p:sp>
      <p:sp>
        <p:nvSpPr>
          <p:cNvPr id="4" name="Slide Number Placeholder 3"/>
          <p:cNvSpPr>
            <a:spLocks noGrp="1"/>
          </p:cNvSpPr>
          <p:nvPr>
            <p:ph type="sldNum" sz="quarter" idx="10"/>
          </p:nvPr>
        </p:nvSpPr>
        <p:spPr/>
        <p:txBody>
          <a:bodyPr/>
          <a:lstStyle/>
          <a:p>
            <a:fld id="{2DEED06D-FB8E-43CB-A18A-8424790432EB}" type="slidenum">
              <a:rPr lang="en-GB" smtClean="0"/>
              <a:t>12</a:t>
            </a:fld>
            <a:endParaRPr lang="en-GB"/>
          </a:p>
        </p:txBody>
      </p:sp>
    </p:spTree>
    <p:extLst>
      <p:ext uri="{BB962C8B-B14F-4D97-AF65-F5344CB8AC3E}">
        <p14:creationId xmlns:p14="http://schemas.microsoft.com/office/powerpoint/2010/main" val="12411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first</a:t>
            </a:r>
            <a:r>
              <a:rPr lang="en-US" sz="2400" baseline="0" dirty="0"/>
              <a:t> research question is: how </a:t>
            </a:r>
            <a:r>
              <a:rPr lang="en-US" sz="2400" dirty="0"/>
              <a:t>do we decide whether https:// is secure?</a:t>
            </a:r>
          </a:p>
          <a:p>
            <a:r>
              <a:rPr lang="en-US" sz="2400" dirty="0"/>
              <a:t>This is not part of the standards. </a:t>
            </a:r>
          </a:p>
          <a:p>
            <a:r>
              <a:rPr lang="en-US" sz="2000" dirty="0"/>
              <a:t>Especially when interoperating in a dangerous ecosystem.</a:t>
            </a:r>
          </a:p>
          <a:p>
            <a:r>
              <a:rPr lang="en-US" sz="2000" dirty="0"/>
              <a:t>We</a:t>
            </a:r>
            <a:r>
              <a:rPr lang="en-US" sz="2000" baseline="0" dirty="0"/>
              <a:t> want to express clear, strong security guarantees at the HTTPS API (hiding all cryptographic details). </a:t>
            </a:r>
            <a:endParaRPr lang="en-US" sz="200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5/8/2017 7:59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29159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baseline="0" dirty="0"/>
              <a:t>Except with negligible probability our implementation behaves like an ideal functionality that never sends secrets over the network, instead reading messages from the writer state. </a:t>
            </a:r>
          </a:p>
          <a:p>
            <a:r>
              <a:rPr lang="en-GB" sz="1200" b="0" baseline="0" dirty="0"/>
              <a:t>This involves cryptographic reductions, relating the probability of breaking the secure channel to the probability of breaking some core cryptographic algorithms. </a:t>
            </a:r>
          </a:p>
          <a:p>
            <a:r>
              <a:rPr lang="en-GB" sz="1200" b="0" baseline="0" dirty="0"/>
              <a:t>We are the first to do this kind of proof at this scale. Moreover, we verify for the ideal functionality that it satisfies a typed interface, which allows to continue verification for applications, without having to worry about the TLS implementation.</a:t>
            </a:r>
          </a:p>
          <a:p>
            <a:endParaRPr lang="en-GB" sz="1200" b="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A6FA9005-36AD-4B78-870C-6388EAF3C64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5/8/2017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63201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To</a:t>
            </a:r>
            <a:r>
              <a:rPr lang="en-GB" baseline="0" dirty="0"/>
              <a:t> model stream authentication, we relate the state of the sender and the state of the receiver using global ghost variables (aka an idealized functionality with shared logs)</a:t>
            </a:r>
            <a:br>
              <a:rPr lang="en-GB" baseline="0" dirty="0"/>
            </a:br>
            <a:r>
              <a:rPr lang="en-GB" baseline="0" dirty="0"/>
              <a:t>Technically, this is a distributed state invariant. </a:t>
            </a:r>
          </a:p>
          <a:p>
            <a:r>
              <a:rPr lang="en-GB" baseline="0" dirty="0"/>
              <a:t>Message fragments must be received in order.</a:t>
            </a:r>
          </a:p>
          <a:p>
            <a:r>
              <a:rPr lang="en-GB" baseline="0" dirty="0"/>
              <a:t> </a:t>
            </a:r>
            <a:endParaRPr lang="en-GB" dirty="0"/>
          </a:p>
        </p:txBody>
      </p:sp>
      <p:sp>
        <p:nvSpPr>
          <p:cNvPr id="4" name="Slide Number Placeholder 3"/>
          <p:cNvSpPr>
            <a:spLocks noGrp="1"/>
          </p:cNvSpPr>
          <p:nvPr>
            <p:ph type="sldNum" sz="quarter" idx="10"/>
          </p:nvPr>
        </p:nvSpPr>
        <p:spPr/>
        <p:txBody>
          <a:bodyPr/>
          <a:lstStyle/>
          <a:p>
            <a:fld id="{2DEED06D-FB8E-43CB-A18A-8424790432EB}" type="slidenum">
              <a:rPr lang="en-GB" smtClean="0"/>
              <a:t>15</a:t>
            </a:fld>
            <a:endParaRPr lang="en-GB"/>
          </a:p>
        </p:txBody>
      </p:sp>
    </p:spTree>
    <p:extLst>
      <p:ext uri="{BB962C8B-B14F-4D97-AF65-F5344CB8AC3E}">
        <p14:creationId xmlns:p14="http://schemas.microsoft.com/office/powerpoint/2010/main" val="182422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model stream authentication, we relate the state of the sender and the state of the receiver. </a:t>
            </a:r>
            <a:br>
              <a:rPr lang="en-GB" baseline="0" dirty="0"/>
            </a:br>
            <a:r>
              <a:rPr lang="en-GB" baseline="0" dirty="0"/>
              <a:t>Message fragments must be received in order.</a:t>
            </a:r>
          </a:p>
          <a:p>
            <a:r>
              <a:rPr lang="en-GB" baseline="0" dirty="0"/>
              <a:t>Technically, this is a distributed state invariant. </a:t>
            </a:r>
          </a:p>
          <a:p>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ED06D-FB8E-43CB-A18A-8424790432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832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model stream authentication, we relate the state of the sender and the state of the receiver. </a:t>
            </a:r>
            <a:br>
              <a:rPr lang="en-GB" baseline="0" dirty="0"/>
            </a:br>
            <a:r>
              <a:rPr lang="en-GB" baseline="0" dirty="0"/>
              <a:t>Message fragments must be received in order.</a:t>
            </a:r>
          </a:p>
          <a:p>
            <a:r>
              <a:rPr lang="en-GB" baseline="0" dirty="0"/>
              <a:t>Technically, this is a distributed state invariant. </a:t>
            </a:r>
          </a:p>
          <a:p>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ED06D-FB8E-43CB-A18A-8424790432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508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model stream authentication, we relate the state of the sender and the state of the receiver. </a:t>
            </a:r>
            <a:br>
              <a:rPr lang="en-GB" baseline="0" dirty="0"/>
            </a:br>
            <a:r>
              <a:rPr lang="en-GB" baseline="0" dirty="0"/>
              <a:t>Message fragments must be received in order.</a:t>
            </a:r>
          </a:p>
          <a:p>
            <a:r>
              <a:rPr lang="en-GB" baseline="0" dirty="0"/>
              <a:t>Technically, this is a distributed state invariant. </a:t>
            </a:r>
          </a:p>
          <a:p>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ED06D-FB8E-43CB-A18A-8424790432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731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ED06D-FB8E-43CB-A18A-8424790432EB}" type="slidenum">
              <a:rPr lang="en-GB" smtClean="0"/>
              <a:t>20</a:t>
            </a:fld>
            <a:endParaRPr lang="en-GB"/>
          </a:p>
        </p:txBody>
      </p:sp>
    </p:spTree>
    <p:extLst>
      <p:ext uri="{BB962C8B-B14F-4D97-AF65-F5344CB8AC3E}">
        <p14:creationId xmlns:p14="http://schemas.microsoft.com/office/powerpoint/2010/main" val="198539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 foundation of Internet Security,</a:t>
            </a:r>
            <a:r>
              <a:rPr lang="en-US" sz="1200" kern="1200" baseline="0" dirty="0">
                <a:solidFill>
                  <a:schemeClr val="tx1"/>
                </a:solidFill>
                <a:effectLst/>
                <a:latin typeface="+mn-lt"/>
                <a:ea typeface="+mn-ea"/>
                <a:cs typeface="+mn-cs"/>
              </a:rPr>
              <a:t> from </a:t>
            </a:r>
            <a:r>
              <a:rPr lang="en-US" sz="1200" kern="1200" dirty="0">
                <a:solidFill>
                  <a:schemeClr val="tx1"/>
                </a:solidFill>
                <a:effectLst/>
                <a:latin typeface="+mn-lt"/>
                <a:ea typeface="+mn-ea"/>
                <a:cs typeface="+mn-cs"/>
              </a:rPr>
              <a:t>mobile users to cloud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Encryption will be mandatory</a:t>
            </a:r>
            <a:r>
              <a:rPr lang="en-US" sz="1200" kern="1200" baseline="0" dirty="0">
                <a:solidFill>
                  <a:schemeClr val="tx1"/>
                </a:solidFill>
                <a:effectLst/>
                <a:latin typeface="+mn-lt"/>
                <a:ea typeface="+mn-ea"/>
                <a:cs typeface="+mn-cs"/>
              </a:rPr>
              <a:t> with HTTP/2.</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Critical infrastructure for Microsoft (and many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Security</a:t>
            </a:r>
            <a:r>
              <a:rPr lang="en-US" baseline="0" dirty="0"/>
              <a:t> best practices say don’t invent your own, so everyone uses tools like HTTPS.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91638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a:t>
            </a:r>
            <a:r>
              <a:rPr lang="en-US" dirty="0" err="1"/>
              <a:t>CompCert</a:t>
            </a:r>
            <a:r>
              <a:rPr lang="en-US" dirty="0"/>
              <a:t> is and that we don’t plan to go</a:t>
            </a:r>
            <a:r>
              <a:rPr lang="en-US" baseline="0" dirty="0"/>
              <a:t> beyond C for verification</a:t>
            </a:r>
            <a:endParaRPr lang="en-US" dirty="0"/>
          </a:p>
        </p:txBody>
      </p:sp>
      <p:sp>
        <p:nvSpPr>
          <p:cNvPr id="4" name="Slide Number Placeholder 3"/>
          <p:cNvSpPr>
            <a:spLocks noGrp="1"/>
          </p:cNvSpPr>
          <p:nvPr>
            <p:ph type="sldNum" sz="quarter" idx="10"/>
          </p:nvPr>
        </p:nvSpPr>
        <p:spPr/>
        <p:txBody>
          <a:bodyPr/>
          <a:lstStyle/>
          <a:p>
            <a:fld id="{2DEED06D-FB8E-43CB-A18A-8424790432EB}" type="slidenum">
              <a:rPr lang="en-GB" smtClean="0"/>
              <a:t>21</a:t>
            </a:fld>
            <a:endParaRPr lang="en-GB"/>
          </a:p>
        </p:txBody>
      </p:sp>
    </p:spTree>
    <p:extLst>
      <p:ext uri="{BB962C8B-B14F-4D97-AF65-F5344CB8AC3E}">
        <p14:creationId xmlns:p14="http://schemas.microsoft.com/office/powerpoint/2010/main" val="59106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r>
              <a:rPr lang="en-US"/>
              <a:t>: Show the spec</a:t>
            </a:r>
            <a:endParaRPr lang="en-US" dirty="0"/>
          </a:p>
          <a:p>
            <a:r>
              <a:rPr lang="en-US"/>
              <a:t>TODO: finesse the Mindy point later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EED06D-FB8E-43CB-A18A-8424790432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597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Fully-verified standards-compliant</a:t>
            </a:r>
            <a:r>
              <a:rPr lang="en-US" i="0" baseline="0" dirty="0"/>
              <a:t> </a:t>
            </a:r>
            <a:r>
              <a:rPr lang="en-US" baseline="0" dirty="0"/>
              <a:t>replacement</a:t>
            </a:r>
          </a:p>
          <a:p>
            <a:r>
              <a:rPr lang="en-US" baseline="0" dirty="0"/>
              <a:t>    - We will prove cryptographic security, not just eliminate bugs.  </a:t>
            </a:r>
          </a:p>
          <a:p>
            <a:r>
              <a:rPr lang="en-US" baseline="0" dirty="0"/>
              <a:t>    - As a result, we rule out both past attacks, and attacks we haven’t even thought of yet</a:t>
            </a:r>
            <a:endParaRPr lang="en-US" dirty="0"/>
          </a:p>
          <a:p>
            <a:r>
              <a:rPr lang="en-US" dirty="0"/>
              <a:t>Many academically</a:t>
            </a:r>
            <a:r>
              <a:rPr lang="en-US" baseline="0" dirty="0"/>
              <a:t> successful verification projects. Few deployments. Challenging research goal.</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56049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brief </a:t>
            </a:r>
            <a:r>
              <a:rPr lang="en-GB" dirty="0"/>
              <a:t>overview of our method.</a:t>
            </a:r>
          </a:p>
        </p:txBody>
      </p:sp>
      <p:sp>
        <p:nvSpPr>
          <p:cNvPr id="4" name="Slide Number Placeholder 3"/>
          <p:cNvSpPr>
            <a:spLocks noGrp="1"/>
          </p:cNvSpPr>
          <p:nvPr>
            <p:ph type="sldNum" sz="quarter" idx="10"/>
          </p:nvPr>
        </p:nvSpPr>
        <p:spPr/>
        <p:txBody>
          <a:bodyPr/>
          <a:lstStyle/>
          <a:p>
            <a:fld id="{2DEED06D-FB8E-43CB-A18A-8424790432EB}" type="slidenum">
              <a:rPr lang="en-GB" smtClean="0"/>
              <a:t>26</a:t>
            </a:fld>
            <a:endParaRPr lang="en-GB"/>
          </a:p>
        </p:txBody>
      </p:sp>
    </p:spTree>
    <p:extLst>
      <p:ext uri="{BB962C8B-B14F-4D97-AF65-F5344CB8AC3E}">
        <p14:creationId xmlns:p14="http://schemas.microsoft.com/office/powerpoint/2010/main" val="3549088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certification isn’t enough. Why will people really trust us?</a:t>
            </a:r>
          </a:p>
          <a:p>
            <a:endParaRPr lang="en-US" baseline="0" dirty="0"/>
          </a:p>
          <a:p>
            <a:r>
              <a:rPr lang="en-US" baseline="0" dirty="0"/>
              <a:t>No-one ever gets blamed for deploying OpenSSL – as long as patches are regularly applied. </a:t>
            </a:r>
            <a:endParaRPr lang="en-US" dirty="0"/>
          </a:p>
        </p:txBody>
      </p:sp>
      <p:sp>
        <p:nvSpPr>
          <p:cNvPr id="4" name="Slide Number Placeholder 3"/>
          <p:cNvSpPr>
            <a:spLocks noGrp="1"/>
          </p:cNvSpPr>
          <p:nvPr>
            <p:ph type="sldNum" sz="quarter" idx="10"/>
          </p:nvPr>
        </p:nvSpPr>
        <p:spPr/>
        <p:txBody>
          <a:bodyPr/>
          <a:lstStyle/>
          <a:p>
            <a:fld id="{2DEED06D-FB8E-43CB-A18A-8424790432EB}" type="slidenum">
              <a:rPr lang="en-GB" smtClean="0"/>
              <a:t>28</a:t>
            </a:fld>
            <a:endParaRPr lang="en-GB"/>
          </a:p>
        </p:txBody>
      </p:sp>
    </p:spTree>
    <p:extLst>
      <p:ext uri="{BB962C8B-B14F-4D97-AF65-F5344CB8AC3E}">
        <p14:creationId xmlns:p14="http://schemas.microsoft.com/office/powerpoint/2010/main" val="59332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Distributed system,</a:t>
            </a:r>
            <a:r>
              <a:rPr lang="en-US" baseline="0" dirty="0"/>
              <a:t> networking, cryptography.</a:t>
            </a:r>
            <a:endParaRPr lang="en-US" dirty="0"/>
          </a:p>
          <a:p>
            <a:r>
              <a:rPr lang="en-US" dirty="0"/>
              <a:t>Complex,</a:t>
            </a:r>
            <a:r>
              <a:rPr lang="en-US" baseline="0" dirty="0"/>
              <a:t> but not necessarily large. </a:t>
            </a:r>
          </a:p>
          <a:p>
            <a:r>
              <a:rPr lang="en-US" baseline="0" dirty="0"/>
              <a:t>Smaller than a browser or an OS, for example.</a:t>
            </a:r>
          </a:p>
          <a:p>
            <a:r>
              <a:rPr lang="en-US" baseline="0" dirty="0"/>
              <a:t>Amenable to formal verification.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34512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attacks and fixes. </a:t>
            </a:r>
          </a:p>
          <a:p>
            <a:r>
              <a:rPr lang="en-US" baseline="0" dirty="0"/>
              <a:t>More fundamental problems.</a:t>
            </a:r>
          </a:p>
          <a:p>
            <a:r>
              <a:rPr lang="en-US" baseline="0" dirty="0"/>
              <a:t>For example, the security goals are informal, revised after some attacks. </a:t>
            </a:r>
          </a:p>
          <a:p>
            <a:r>
              <a:rPr lang="en-US" baseline="0" dirty="0"/>
              <a:t>The APIs are hard to use securely—many misconfigured clients and servers.</a:t>
            </a:r>
          </a:p>
          <a:p>
            <a:r>
              <a:rPr lang="en-US" baseline="0" dirty="0"/>
              <a:t>And we found flaws in the standards too, not just their implementations.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518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Fully-verified standards-compliant</a:t>
            </a:r>
            <a:r>
              <a:rPr lang="en-US" i="0" baseline="0" dirty="0"/>
              <a:t> </a:t>
            </a:r>
            <a:r>
              <a:rPr lang="en-US" baseline="0" dirty="0"/>
              <a:t>replacement</a:t>
            </a:r>
          </a:p>
          <a:p>
            <a:r>
              <a:rPr lang="en-US" baseline="0" dirty="0"/>
              <a:t>    - We will prove cryptographic security, not just eliminate bugs.  </a:t>
            </a:r>
          </a:p>
          <a:p>
            <a:r>
              <a:rPr lang="en-US" baseline="0" dirty="0"/>
              <a:t>    - As a result, we rule out both past attacks, and attacks we haven’t even thought of yet</a:t>
            </a:r>
            <a:endParaRPr lang="en-US" dirty="0"/>
          </a:p>
          <a:p>
            <a:r>
              <a:rPr lang="en-US" dirty="0"/>
              <a:t>Many academically</a:t>
            </a:r>
            <a:r>
              <a:rPr lang="en-US" baseline="0" dirty="0"/>
              <a:t> successful verification projects. Few deployments. Challenging research goal.</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0A5B87-607C-4943-88E9-30ED9315F7F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9503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800" baseline="0"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11ADCB4F-EC58-4214-9CA3-0CB4029EA05C}" type="slidenum">
              <a:rPr kumimoji="0" lang="en-GB"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8763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great team of researchers from 3 labs, soon 4. </a:t>
            </a:r>
            <a:endParaRPr lang="en-US" dirty="0"/>
          </a:p>
          <a:p>
            <a:r>
              <a:rPr lang="en-US" dirty="0"/>
              <a:t>All these people are excited, they think it’s valuable,</a:t>
            </a:r>
            <a:r>
              <a:rPr lang="en-US" baseline="0" dirty="0"/>
              <a:t> and they want to be heavily involved. </a:t>
            </a:r>
          </a:p>
          <a:p>
            <a:r>
              <a:rPr lang="en-US" baseline="0" dirty="0"/>
              <a:t>Gold mine of expertise.</a:t>
            </a:r>
          </a:p>
          <a:p>
            <a:r>
              <a:rPr lang="en-US" baseline="0" dirty="0"/>
              <a:t>Diversity: Programming languages, verification, systems, security</a:t>
            </a:r>
          </a:p>
          <a:p>
            <a:r>
              <a:rPr lang="en-US" baseline="0" dirty="0"/>
              <a:t>Coordination required</a:t>
            </a:r>
          </a:p>
          <a:p>
            <a:endParaRPr lang="en-US" dirty="0"/>
          </a:p>
          <a:p>
            <a:r>
              <a:rPr lang="en-US"/>
              <a:t>TODO</a:t>
            </a:r>
            <a:r>
              <a:rPr lang="en-US" dirty="0"/>
              <a:t>: Fold in the previous slide with this 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A5B87-607C-4943-88E9-30ED9315F7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811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Overview of the HTTPS</a:t>
            </a:r>
            <a:r>
              <a:rPr lang="en-GB" dirty="0"/>
              <a:t> ecosystem,</a:t>
            </a:r>
            <a:r>
              <a:rPr lang="en-GB" baseline="0" dirty="0"/>
              <a:t> focusing on prior results on TLS.</a:t>
            </a:r>
          </a:p>
          <a:p>
            <a:r>
              <a:rPr lang="en-GB" baseline="0" dirty="0"/>
              <a:t>A few words on X.509, HTTPS, and crypto algorithms.</a:t>
            </a:r>
          </a:p>
        </p:txBody>
      </p:sp>
      <p:sp>
        <p:nvSpPr>
          <p:cNvPr id="4" name="Slide Number Placeholder 3"/>
          <p:cNvSpPr>
            <a:spLocks noGrp="1"/>
          </p:cNvSpPr>
          <p:nvPr>
            <p:ph type="sldNum" sz="quarter" idx="10"/>
          </p:nvPr>
        </p:nvSpPr>
        <p:spPr/>
        <p:txBody>
          <a:bodyPr/>
          <a:lstStyle/>
          <a:p>
            <a:fld id="{2DEED06D-FB8E-43CB-A18A-8424790432EB}" type="slidenum">
              <a:rPr lang="en-GB" smtClean="0"/>
              <a:t>8</a:t>
            </a:fld>
            <a:endParaRPr lang="en-GB"/>
          </a:p>
        </p:txBody>
      </p:sp>
    </p:spTree>
    <p:extLst>
      <p:ext uri="{BB962C8B-B14F-4D97-AF65-F5344CB8AC3E}">
        <p14:creationId xmlns:p14="http://schemas.microsoft.com/office/powerpoint/2010/main" val="2921624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Stats</a:t>
            </a:r>
            <a:r>
              <a:rPr lang="en-GB" b="1" baseline="0" dirty="0"/>
              <a:t> for OpenSSL</a:t>
            </a:r>
            <a:br>
              <a:rPr lang="en-GB" b="1" baseline="0" dirty="0"/>
            </a:br>
            <a:r>
              <a:rPr lang="en-GB" dirty="0"/>
              <a:t>34 CVEs</a:t>
            </a:r>
            <a:r>
              <a:rPr lang="en-GB" baseline="0" dirty="0"/>
              <a:t> just in 2015</a:t>
            </a:r>
            <a:endParaRPr lang="en-GB" dirty="0"/>
          </a:p>
          <a:p>
            <a:r>
              <a:rPr lang="en-GB" baseline="0" dirty="0"/>
              <a:t>60 </a:t>
            </a:r>
            <a:r>
              <a:rPr lang="en-GB" baseline="0" dirty="0" err="1"/>
              <a:t>kLOC</a:t>
            </a:r>
            <a:r>
              <a:rPr lang="en-GB" baseline="0" dirty="0"/>
              <a:t> for the protocol</a:t>
            </a:r>
          </a:p>
          <a:p>
            <a:r>
              <a:rPr lang="en-GB" baseline="0" dirty="0"/>
              <a:t>55 </a:t>
            </a:r>
            <a:r>
              <a:rPr lang="en-GB" baseline="0" dirty="0" err="1"/>
              <a:t>kLOC</a:t>
            </a:r>
            <a:r>
              <a:rPr lang="en-GB" baseline="0" dirty="0"/>
              <a:t> for ASN.1 and X.509</a:t>
            </a:r>
          </a:p>
          <a:p>
            <a:r>
              <a:rPr lang="en-GB" baseline="0" dirty="0"/>
              <a:t>200 </a:t>
            </a:r>
            <a:r>
              <a:rPr lang="en-GB" baseline="0" dirty="0" err="1"/>
              <a:t>kLOC</a:t>
            </a:r>
            <a:r>
              <a:rPr lang="en-GB" baseline="0" dirty="0"/>
              <a:t> for crypto algorithms (150 </a:t>
            </a:r>
            <a:r>
              <a:rPr lang="en-GB" baseline="0" dirty="0" err="1"/>
              <a:t>sym</a:t>
            </a:r>
            <a:r>
              <a:rPr lang="en-GB" baseline="0" dirty="0"/>
              <a:t>, 20 </a:t>
            </a:r>
            <a:r>
              <a:rPr lang="en-GB" baseline="0" dirty="0" err="1"/>
              <a:t>asym</a:t>
            </a:r>
            <a:r>
              <a:rPr lang="en-GB" baseline="0" dirty="0"/>
              <a:t>, 80 curves)</a:t>
            </a:r>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Microsoft Research 2013</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DFDA5C7-BBAE-481E-8BF7-731156A2E2C1}"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5/8/2017 7:59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31704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1.emf"/></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1.emf"/></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8.emf"/></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1.emf"/></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1.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1.emf"/></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8.emf"/></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1.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8.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1.em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276026475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7122583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131042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347757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633074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861156"/>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2265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3740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2444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0" y="1192417"/>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54787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943640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5/8/2017</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1"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3232765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0411163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3"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1"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1"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08/05/2017</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6"/>
            <a:ext cx="2538329" cy="240001"/>
          </a:xfrm>
          <a:prstGeom prst="rect">
            <a:avLst/>
          </a:prstGeom>
        </p:spPr>
      </p:pic>
    </p:spTree>
    <p:extLst>
      <p:ext uri="{BB962C8B-B14F-4D97-AF65-F5344CB8AC3E}">
        <p14:creationId xmlns:p14="http://schemas.microsoft.com/office/powerpoint/2010/main" val="2815105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6"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4" y="6042779"/>
            <a:ext cx="1611036" cy="345156"/>
          </a:xfrm>
          <a:prstGeom prst="rect">
            <a:avLst/>
          </a:prstGeom>
        </p:spPr>
      </p:pic>
    </p:spTree>
    <p:extLst>
      <p:ext uri="{BB962C8B-B14F-4D97-AF65-F5344CB8AC3E}">
        <p14:creationId xmlns:p14="http://schemas.microsoft.com/office/powerpoint/2010/main" val="4206360970"/>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
        <p:nvSpPr>
          <p:cNvPr id="16" name="Freeform 5"/>
          <p:cNvSpPr>
            <a:spLocks noEditPoints="1"/>
          </p:cNvSpPr>
          <p:nvPr userDrawn="1"/>
        </p:nvSpPr>
        <p:spPr bwMode="auto">
          <a:xfrm>
            <a:off x="4751365"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5"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777548507"/>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6" y="3987035"/>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40"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40"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40"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6"/>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Tree>
    <p:extLst>
      <p:ext uri="{BB962C8B-B14F-4D97-AF65-F5344CB8AC3E}">
        <p14:creationId xmlns:p14="http://schemas.microsoft.com/office/powerpoint/2010/main" val="28078803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1" y="2"/>
            <a:ext cx="12192000" cy="6858000"/>
          </a:xfrm>
          <a:prstGeom prst="rect">
            <a:avLst/>
          </a:prstGeom>
        </p:spPr>
      </p:pic>
      <p:sp>
        <p:nvSpPr>
          <p:cNvPr id="16" name="Text Placeholder 4"/>
          <p:cNvSpPr>
            <a:spLocks noGrp="1"/>
          </p:cNvSpPr>
          <p:nvPr>
            <p:ph type="body" sz="quarter" idx="12" hasCustomPrompt="1"/>
          </p:nvPr>
        </p:nvSpPr>
        <p:spPr bwMode="white">
          <a:xfrm>
            <a:off x="269240"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40" y="2215664"/>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9"/>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1" y="6251578"/>
            <a:ext cx="1293277" cy="275938"/>
          </a:xfrm>
          <a:prstGeom prst="rect">
            <a:avLst/>
          </a:prstGeom>
        </p:spPr>
      </p:pic>
    </p:spTree>
    <p:extLst>
      <p:ext uri="{BB962C8B-B14F-4D97-AF65-F5344CB8AC3E}">
        <p14:creationId xmlns:p14="http://schemas.microsoft.com/office/powerpoint/2010/main" val="569543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1" y="0"/>
            <a:ext cx="12305167" cy="6858000"/>
          </a:xfrm>
          <a:prstGeom prst="rect">
            <a:avLst/>
          </a:prstGeom>
        </p:spPr>
      </p:pic>
      <p:pic>
        <p:nvPicPr>
          <p:cNvPr id="10" name="Picture 9"/>
          <p:cNvPicPr>
            <a:picLocks noChangeAspect="1"/>
          </p:cNvPicPr>
          <p:nvPr userDrawn="1"/>
        </p:nvPicPr>
        <p:blipFill>
          <a:blip r:embed="rId3"/>
          <a:stretch>
            <a:fillRect/>
          </a:stretch>
        </p:blipFill>
        <p:spPr>
          <a:xfrm>
            <a:off x="231480" y="225829"/>
            <a:ext cx="1957478" cy="1954386"/>
          </a:xfrm>
          <a:prstGeom prst="rect">
            <a:avLst/>
          </a:prstGeom>
        </p:spPr>
      </p:pic>
      <p:sp>
        <p:nvSpPr>
          <p:cNvPr id="5" name="Text Placeholder 4"/>
          <p:cNvSpPr>
            <a:spLocks noGrp="1"/>
          </p:cNvSpPr>
          <p:nvPr>
            <p:ph type="body" sz="quarter" idx="12" hasCustomPrompt="1"/>
          </p:nvPr>
        </p:nvSpPr>
        <p:spPr bwMode="white">
          <a:xfrm>
            <a:off x="271104" y="4155894"/>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4"/>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7" y="6167172"/>
            <a:ext cx="1293277" cy="275938"/>
          </a:xfrm>
          <a:prstGeom prst="rect">
            <a:avLst/>
          </a:prstGeom>
        </p:spPr>
      </p:pic>
    </p:spTree>
    <p:extLst>
      <p:ext uri="{BB962C8B-B14F-4D97-AF65-F5344CB8AC3E}">
        <p14:creationId xmlns:p14="http://schemas.microsoft.com/office/powerpoint/2010/main" val="3792455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40"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5" y="4458017"/>
            <a:ext cx="8962383"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4"/>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4" y="470070"/>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6"/>
            <a:ext cx="1798278" cy="1798533"/>
          </a:xfrm>
          <a:prstGeom prst="rect">
            <a:avLst/>
          </a:prstGeom>
        </p:spPr>
      </p:pic>
    </p:spTree>
    <p:extLst>
      <p:ext uri="{BB962C8B-B14F-4D97-AF65-F5344CB8AC3E}">
        <p14:creationId xmlns:p14="http://schemas.microsoft.com/office/powerpoint/2010/main" val="14854346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1" y="476920"/>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1" y="1182566"/>
            <a:ext cx="7221283" cy="3598324"/>
          </a:xfrm>
          <a:prstGeom prst="rect">
            <a:avLst/>
          </a:prstGeom>
          <a:solidFill>
            <a:srgbClr val="90FF00"/>
          </a:solidFill>
        </p:spPr>
      </p:pic>
      <p:sp>
        <p:nvSpPr>
          <p:cNvPr id="8" name="Title 1"/>
          <p:cNvSpPr>
            <a:spLocks noGrp="1"/>
          </p:cNvSpPr>
          <p:nvPr>
            <p:ph type="title" hasCustomPrompt="1"/>
          </p:nvPr>
        </p:nvSpPr>
        <p:spPr>
          <a:xfrm>
            <a:off x="269240" y="1187647"/>
            <a:ext cx="7171398"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3148378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1" y="0"/>
            <a:ext cx="12192000" cy="6858001"/>
          </a:xfrm>
          <a:prstGeom prst="rect">
            <a:avLst/>
          </a:prstGeom>
        </p:spPr>
      </p:pic>
      <p:sp>
        <p:nvSpPr>
          <p:cNvPr id="5" name="Rectangle 4"/>
          <p:cNvSpPr/>
          <p:nvPr userDrawn="1"/>
        </p:nvSpPr>
        <p:spPr bwMode="auto">
          <a:xfrm>
            <a:off x="269240" y="1186356"/>
            <a:ext cx="7171398"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1"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04601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1233458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5534106"/>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4092741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8275314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872532"/>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7172062"/>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5"/>
            <a:ext cx="11653523" cy="2184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6730615"/>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729378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139482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5456658"/>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197183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65128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2179711"/>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649505"/>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0353958"/>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5525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1023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6823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0" y="1192417"/>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3982120"/>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801342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5/8/2017</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1"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24138849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3"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1"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1"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08/05/2017</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6"/>
            <a:ext cx="2538329" cy="240001"/>
          </a:xfrm>
          <a:prstGeom prst="rect">
            <a:avLst/>
          </a:prstGeom>
        </p:spPr>
      </p:pic>
    </p:spTree>
    <p:extLst>
      <p:ext uri="{BB962C8B-B14F-4D97-AF65-F5344CB8AC3E}">
        <p14:creationId xmlns:p14="http://schemas.microsoft.com/office/powerpoint/2010/main" val="1867497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7"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6" y="6042781"/>
            <a:ext cx="1611036" cy="345156"/>
          </a:xfrm>
          <a:prstGeom prst="rect">
            <a:avLst/>
          </a:prstGeom>
        </p:spPr>
      </p:pic>
    </p:spTree>
    <p:extLst>
      <p:ext uri="{BB962C8B-B14F-4D97-AF65-F5344CB8AC3E}">
        <p14:creationId xmlns:p14="http://schemas.microsoft.com/office/powerpoint/2010/main" val="266925556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8475329"/>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
        <p:nvSpPr>
          <p:cNvPr id="16" name="Freeform 5"/>
          <p:cNvSpPr>
            <a:spLocks noEditPoints="1"/>
          </p:cNvSpPr>
          <p:nvPr userDrawn="1"/>
        </p:nvSpPr>
        <p:spPr bwMode="auto">
          <a:xfrm>
            <a:off x="4751367"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5"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85628474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7" y="3987037"/>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41"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41"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41"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8"/>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Tree>
    <p:extLst>
      <p:ext uri="{BB962C8B-B14F-4D97-AF65-F5344CB8AC3E}">
        <p14:creationId xmlns:p14="http://schemas.microsoft.com/office/powerpoint/2010/main" val="727654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2" y="4"/>
            <a:ext cx="12192000" cy="6858000"/>
          </a:xfrm>
          <a:prstGeom prst="rect">
            <a:avLst/>
          </a:prstGeom>
        </p:spPr>
      </p:pic>
      <p:sp>
        <p:nvSpPr>
          <p:cNvPr id="16" name="Text Placeholder 4"/>
          <p:cNvSpPr>
            <a:spLocks noGrp="1"/>
          </p:cNvSpPr>
          <p:nvPr>
            <p:ph type="body" sz="quarter" idx="12" hasCustomPrompt="1"/>
          </p:nvPr>
        </p:nvSpPr>
        <p:spPr bwMode="white">
          <a:xfrm>
            <a:off x="269241"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40" y="2215665"/>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31"/>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2" y="6251580"/>
            <a:ext cx="1293277" cy="275938"/>
          </a:xfrm>
          <a:prstGeom prst="rect">
            <a:avLst/>
          </a:prstGeom>
        </p:spPr>
      </p:pic>
    </p:spTree>
    <p:extLst>
      <p:ext uri="{BB962C8B-B14F-4D97-AF65-F5344CB8AC3E}">
        <p14:creationId xmlns:p14="http://schemas.microsoft.com/office/powerpoint/2010/main" val="16191158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1" y="0"/>
            <a:ext cx="12305167" cy="6858000"/>
          </a:xfrm>
          <a:prstGeom prst="rect">
            <a:avLst/>
          </a:prstGeom>
        </p:spPr>
      </p:pic>
      <p:pic>
        <p:nvPicPr>
          <p:cNvPr id="10" name="Picture 9"/>
          <p:cNvPicPr>
            <a:picLocks noChangeAspect="1"/>
          </p:cNvPicPr>
          <p:nvPr userDrawn="1"/>
        </p:nvPicPr>
        <p:blipFill>
          <a:blip r:embed="rId3"/>
          <a:stretch>
            <a:fillRect/>
          </a:stretch>
        </p:blipFill>
        <p:spPr>
          <a:xfrm>
            <a:off x="231480" y="225831"/>
            <a:ext cx="1957478" cy="1954386"/>
          </a:xfrm>
          <a:prstGeom prst="rect">
            <a:avLst/>
          </a:prstGeom>
        </p:spPr>
      </p:pic>
      <p:sp>
        <p:nvSpPr>
          <p:cNvPr id="5" name="Text Placeholder 4"/>
          <p:cNvSpPr>
            <a:spLocks noGrp="1"/>
          </p:cNvSpPr>
          <p:nvPr>
            <p:ph type="body" sz="quarter" idx="12" hasCustomPrompt="1"/>
          </p:nvPr>
        </p:nvSpPr>
        <p:spPr bwMode="white">
          <a:xfrm>
            <a:off x="271104" y="4155896"/>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5" y="2215666"/>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8" y="6167174"/>
            <a:ext cx="1293277" cy="275938"/>
          </a:xfrm>
          <a:prstGeom prst="rect">
            <a:avLst/>
          </a:prstGeom>
        </p:spPr>
      </p:pic>
    </p:spTree>
    <p:extLst>
      <p:ext uri="{BB962C8B-B14F-4D97-AF65-F5344CB8AC3E}">
        <p14:creationId xmlns:p14="http://schemas.microsoft.com/office/powerpoint/2010/main" val="1767232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41"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5" y="4458017"/>
            <a:ext cx="8962383"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6"/>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6" y="470072"/>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8"/>
            <a:ext cx="1798278" cy="1798533"/>
          </a:xfrm>
          <a:prstGeom prst="rect">
            <a:avLst/>
          </a:prstGeom>
        </p:spPr>
      </p:pic>
    </p:spTree>
    <p:extLst>
      <p:ext uri="{BB962C8B-B14F-4D97-AF65-F5344CB8AC3E}">
        <p14:creationId xmlns:p14="http://schemas.microsoft.com/office/powerpoint/2010/main" val="1137933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2" y="476922"/>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2" y="1182567"/>
            <a:ext cx="7221283" cy="3598324"/>
          </a:xfrm>
          <a:prstGeom prst="rect">
            <a:avLst/>
          </a:prstGeom>
          <a:solidFill>
            <a:srgbClr val="90FF00"/>
          </a:solidFill>
        </p:spPr>
      </p:pic>
      <p:sp>
        <p:nvSpPr>
          <p:cNvPr id="8" name="Title 1"/>
          <p:cNvSpPr>
            <a:spLocks noGrp="1"/>
          </p:cNvSpPr>
          <p:nvPr>
            <p:ph type="title" hasCustomPrompt="1"/>
          </p:nvPr>
        </p:nvSpPr>
        <p:spPr>
          <a:xfrm>
            <a:off x="269241" y="1187649"/>
            <a:ext cx="7171398"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63942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2" y="0"/>
            <a:ext cx="12192000" cy="6858001"/>
          </a:xfrm>
          <a:prstGeom prst="rect">
            <a:avLst/>
          </a:prstGeom>
        </p:spPr>
      </p:pic>
      <p:sp>
        <p:nvSpPr>
          <p:cNvPr id="5" name="Rectangle 4"/>
          <p:cNvSpPr/>
          <p:nvPr userDrawn="1"/>
        </p:nvSpPr>
        <p:spPr bwMode="auto">
          <a:xfrm>
            <a:off x="269241" y="1186356"/>
            <a:ext cx="7171398"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3"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9203060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6"/>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919617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6"/>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32665714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6"/>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7832780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45501"/>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5594859"/>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6955601"/>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5"/>
            <a:ext cx="11653523" cy="1931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347115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1322"/>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6378873"/>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80"/>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4059326"/>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1165048"/>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80"/>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618281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3" y="1189180"/>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7" y="1189180"/>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4333501"/>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074573"/>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63800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030272"/>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5473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00806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666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3"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1" y="1192416"/>
            <a:ext cx="11653522" cy="189058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8464507"/>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981893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3"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1"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1" y="6406271"/>
            <a:ext cx="2134156"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spTree>
    <p:extLst>
      <p:ext uri="{BB962C8B-B14F-4D97-AF65-F5344CB8AC3E}">
        <p14:creationId xmlns:p14="http://schemas.microsoft.com/office/powerpoint/2010/main" val="554273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6"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4" y="6042779"/>
            <a:ext cx="1611036" cy="345156"/>
          </a:xfrm>
          <a:prstGeom prst="rect">
            <a:avLst/>
          </a:prstGeom>
        </p:spPr>
      </p:pic>
    </p:spTree>
    <p:extLst>
      <p:ext uri="{BB962C8B-B14F-4D97-AF65-F5344CB8AC3E}">
        <p14:creationId xmlns:p14="http://schemas.microsoft.com/office/powerpoint/2010/main" val="10339835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
        <p:nvSpPr>
          <p:cNvPr id="16" name="Freeform 5"/>
          <p:cNvSpPr>
            <a:spLocks noEditPoints="1"/>
          </p:cNvSpPr>
          <p:nvPr userDrawn="1"/>
        </p:nvSpPr>
        <p:spPr bwMode="auto">
          <a:xfrm>
            <a:off x="4751365"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5"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915759455"/>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16">
          <p15:clr>
            <a:srgbClr val="C35EA4"/>
          </p15:clr>
        </p15:guide>
        <p15:guide id="3" pos="5659">
          <p15:clr>
            <a:srgbClr val="C35EA4"/>
          </p15:clr>
        </p15:guide>
        <p15:guide id="4" orient="horz" pos="4104">
          <p15:clr>
            <a:srgbClr val="C35EA4"/>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6" y="3987035"/>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40"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40"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40"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6"/>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Tree>
    <p:extLst>
      <p:ext uri="{BB962C8B-B14F-4D97-AF65-F5344CB8AC3E}">
        <p14:creationId xmlns:p14="http://schemas.microsoft.com/office/powerpoint/2010/main" val="30795104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1" y="2"/>
            <a:ext cx="12192000" cy="6858000"/>
          </a:xfrm>
          <a:prstGeom prst="rect">
            <a:avLst/>
          </a:prstGeom>
        </p:spPr>
      </p:pic>
      <p:sp>
        <p:nvSpPr>
          <p:cNvPr id="16" name="Text Placeholder 4"/>
          <p:cNvSpPr>
            <a:spLocks noGrp="1"/>
          </p:cNvSpPr>
          <p:nvPr>
            <p:ph type="body" sz="quarter" idx="12" hasCustomPrompt="1"/>
          </p:nvPr>
        </p:nvSpPr>
        <p:spPr bwMode="white">
          <a:xfrm>
            <a:off x="269240"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40" y="2215664"/>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9"/>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1" y="6251578"/>
            <a:ext cx="1293277" cy="275938"/>
          </a:xfrm>
          <a:prstGeom prst="rect">
            <a:avLst/>
          </a:prstGeom>
        </p:spPr>
      </p:pic>
    </p:spTree>
    <p:extLst>
      <p:ext uri="{BB962C8B-B14F-4D97-AF65-F5344CB8AC3E}">
        <p14:creationId xmlns:p14="http://schemas.microsoft.com/office/powerpoint/2010/main" val="1373128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6274352"/>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1" y="0"/>
            <a:ext cx="12305167" cy="6858000"/>
          </a:xfrm>
          <a:prstGeom prst="rect">
            <a:avLst/>
          </a:prstGeom>
        </p:spPr>
      </p:pic>
      <p:pic>
        <p:nvPicPr>
          <p:cNvPr id="10" name="Picture 9"/>
          <p:cNvPicPr>
            <a:picLocks noChangeAspect="1"/>
          </p:cNvPicPr>
          <p:nvPr userDrawn="1"/>
        </p:nvPicPr>
        <p:blipFill>
          <a:blip r:embed="rId3"/>
          <a:stretch>
            <a:fillRect/>
          </a:stretch>
        </p:blipFill>
        <p:spPr>
          <a:xfrm>
            <a:off x="231480" y="225829"/>
            <a:ext cx="1957478" cy="1954386"/>
          </a:xfrm>
          <a:prstGeom prst="rect">
            <a:avLst/>
          </a:prstGeom>
        </p:spPr>
      </p:pic>
      <p:sp>
        <p:nvSpPr>
          <p:cNvPr id="5" name="Text Placeholder 4"/>
          <p:cNvSpPr>
            <a:spLocks noGrp="1"/>
          </p:cNvSpPr>
          <p:nvPr>
            <p:ph type="body" sz="quarter" idx="12" hasCustomPrompt="1"/>
          </p:nvPr>
        </p:nvSpPr>
        <p:spPr bwMode="white">
          <a:xfrm>
            <a:off x="271104" y="4155894"/>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4"/>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7" y="6167172"/>
            <a:ext cx="1293277" cy="275938"/>
          </a:xfrm>
          <a:prstGeom prst="rect">
            <a:avLst/>
          </a:prstGeom>
        </p:spPr>
      </p:pic>
    </p:spTree>
    <p:extLst>
      <p:ext uri="{BB962C8B-B14F-4D97-AF65-F5344CB8AC3E}">
        <p14:creationId xmlns:p14="http://schemas.microsoft.com/office/powerpoint/2010/main" val="827967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40"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5" y="4458017"/>
            <a:ext cx="8962383"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4"/>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4" y="470070"/>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6"/>
            <a:ext cx="1798278" cy="1798533"/>
          </a:xfrm>
          <a:prstGeom prst="rect">
            <a:avLst/>
          </a:prstGeom>
        </p:spPr>
      </p:pic>
    </p:spTree>
    <p:extLst>
      <p:ext uri="{BB962C8B-B14F-4D97-AF65-F5344CB8AC3E}">
        <p14:creationId xmlns:p14="http://schemas.microsoft.com/office/powerpoint/2010/main" val="9932415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16">
          <p15:clr>
            <a:srgbClr val="C35EA4"/>
          </p15:clr>
        </p15:guide>
        <p15:guide id="4" pos="5659">
          <p15:clr>
            <a:srgbClr val="C35EA4"/>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1" y="476920"/>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1" y="1182566"/>
            <a:ext cx="7221283" cy="3598324"/>
          </a:xfrm>
          <a:prstGeom prst="rect">
            <a:avLst/>
          </a:prstGeom>
          <a:solidFill>
            <a:srgbClr val="90FF00"/>
          </a:solidFill>
        </p:spPr>
      </p:pic>
      <p:sp>
        <p:nvSpPr>
          <p:cNvPr id="8" name="Title 1"/>
          <p:cNvSpPr>
            <a:spLocks noGrp="1"/>
          </p:cNvSpPr>
          <p:nvPr>
            <p:ph type="title" hasCustomPrompt="1"/>
          </p:nvPr>
        </p:nvSpPr>
        <p:spPr>
          <a:xfrm>
            <a:off x="269240" y="1187647"/>
            <a:ext cx="7171398"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2186895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1" y="0"/>
            <a:ext cx="12192000" cy="6858001"/>
          </a:xfrm>
          <a:prstGeom prst="rect">
            <a:avLst/>
          </a:prstGeom>
        </p:spPr>
      </p:pic>
      <p:sp>
        <p:nvSpPr>
          <p:cNvPr id="5" name="Rectangle 4"/>
          <p:cNvSpPr/>
          <p:nvPr userDrawn="1"/>
        </p:nvSpPr>
        <p:spPr bwMode="auto">
          <a:xfrm>
            <a:off x="269240" y="1186356"/>
            <a:ext cx="7171398"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1"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9283756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0428193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8316620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9540865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0314979"/>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1931322"/>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8327734"/>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5"/>
            <a:ext cx="11653523" cy="19313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807479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7921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31322"/>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9568887"/>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0835787"/>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7479567"/>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8502286"/>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147708"/>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7197858"/>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222088"/>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6579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0694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31467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825336"/>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40" y="1192416"/>
            <a:ext cx="11653522" cy="189058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7754455"/>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107913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5/8/2017</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1"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279751535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3"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1"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1"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08/05/2017</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spTree>
    <p:extLst>
      <p:ext uri="{BB962C8B-B14F-4D97-AF65-F5344CB8AC3E}">
        <p14:creationId xmlns:p14="http://schemas.microsoft.com/office/powerpoint/2010/main" val="24984950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2274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22140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8393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en-US" dirty="0"/>
          </a:p>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31506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en-US" dirty="0"/>
          </a:p>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80062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p:cNvSpPr>
            <a:spLocks noGrp="1"/>
          </p:cNvSpPr>
          <p:nvPr>
            <p:ph type="body" sz="quarter" idx="13"/>
          </p:nvPr>
        </p:nvSpPr>
        <p:spPr>
          <a:xfrm>
            <a:off x="609600" y="1616075"/>
            <a:ext cx="10972800" cy="456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400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defTabSz="914367"/>
            <a:endParaRPr lang="en-US" sz="1765">
              <a:solidFill>
                <a:srgbClr val="52505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906858289"/>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4977246"/>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5032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65424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251656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25225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730820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7285730"/>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578331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80620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55943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700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28978"/>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3099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22123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4120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37328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188047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8589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75728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6229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3182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617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7461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en-US" dirty="0">
              <a:solidFill>
                <a:prstClr val="black"/>
              </a:solidFill>
            </a:endParaRPr>
          </a:p>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942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en-US" dirty="0">
              <a:solidFill>
                <a:prstClr val="black"/>
              </a:solidFill>
            </a:endParaRPr>
          </a:p>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9980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lgn="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
        <p:nvSpPr>
          <p:cNvPr id="7" name="Text Placeholder 6"/>
          <p:cNvSpPr>
            <a:spLocks noGrp="1"/>
          </p:cNvSpPr>
          <p:nvPr>
            <p:ph type="body" sz="quarter" idx="13"/>
          </p:nvPr>
        </p:nvSpPr>
        <p:spPr>
          <a:xfrm>
            <a:off x="609600" y="1616075"/>
            <a:ext cx="10972800" cy="45637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6665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5649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86918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87000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8442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44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133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5601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771148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014685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5/8/2017</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928193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2910611990"/>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1921668158"/>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algn="ctr" defTabSz="685486" fontAlgn="base">
              <a:spcBef>
                <a:spcPct val="0"/>
              </a:spcBef>
              <a:spcAft>
                <a:spcPct val="0"/>
              </a:spcAft>
            </a:pPr>
            <a:endParaRPr lang="en-US" sz="1470" dirty="0">
              <a:gradFill>
                <a:gsLst>
                  <a:gs pos="5833">
                    <a:srgbClr val="525051"/>
                  </a:gs>
                  <a:gs pos="100000">
                    <a:srgbClr val="525051"/>
                  </a:gs>
                </a:gsLst>
                <a:lin ang="5400000" scaled="0"/>
              </a:gradFill>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661061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248265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357126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645606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3944438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40664507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634808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8090604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42257508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634082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60355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2209036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1730852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79357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643165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877691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65793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634098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109833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149840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82628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5635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3135011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2396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029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729324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225122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0"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0"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08/05/2017</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4"/>
            <a:ext cx="2538329" cy="240001"/>
          </a:xfrm>
          <a:prstGeom prst="rect">
            <a:avLst/>
          </a:prstGeom>
        </p:spPr>
      </p:pic>
    </p:spTree>
    <p:extLst>
      <p:ext uri="{BB962C8B-B14F-4D97-AF65-F5344CB8AC3E}">
        <p14:creationId xmlns:p14="http://schemas.microsoft.com/office/powerpoint/2010/main" val="22293086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4"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3" y="6042777"/>
            <a:ext cx="1611036" cy="345156"/>
          </a:xfrm>
          <a:prstGeom prst="rect">
            <a:avLst/>
          </a:prstGeom>
        </p:spPr>
      </p:pic>
    </p:spTree>
    <p:extLst>
      <p:ext uri="{BB962C8B-B14F-4D97-AF65-F5344CB8AC3E}">
        <p14:creationId xmlns:p14="http://schemas.microsoft.com/office/powerpoint/2010/main" val="684743106"/>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
        <p:nvSpPr>
          <p:cNvPr id="16" name="Freeform 5"/>
          <p:cNvSpPr>
            <a:spLocks noEditPoints="1"/>
          </p:cNvSpPr>
          <p:nvPr userDrawn="1"/>
        </p:nvSpPr>
        <p:spPr bwMode="auto">
          <a:xfrm>
            <a:off x="4751364"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6"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027734577"/>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5" y="3987033"/>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39"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39"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39"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4"/>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5" y="459898"/>
            <a:ext cx="1434153" cy="307259"/>
          </a:xfrm>
          <a:prstGeom prst="rect">
            <a:avLst/>
          </a:prstGeom>
        </p:spPr>
      </p:pic>
    </p:spTree>
    <p:extLst>
      <p:ext uri="{BB962C8B-B14F-4D97-AF65-F5344CB8AC3E}">
        <p14:creationId xmlns:p14="http://schemas.microsoft.com/office/powerpoint/2010/main" val="39725771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0" y="0"/>
            <a:ext cx="12192000" cy="6858000"/>
          </a:xfrm>
          <a:prstGeom prst="rect">
            <a:avLst/>
          </a:prstGeom>
        </p:spPr>
      </p:pic>
      <p:sp>
        <p:nvSpPr>
          <p:cNvPr id="16" name="Text Placeholder 4"/>
          <p:cNvSpPr>
            <a:spLocks noGrp="1"/>
          </p:cNvSpPr>
          <p:nvPr>
            <p:ph type="body" sz="quarter" idx="12" hasCustomPrompt="1"/>
          </p:nvPr>
        </p:nvSpPr>
        <p:spPr bwMode="white">
          <a:xfrm>
            <a:off x="269239"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39" y="2215662"/>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7"/>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0" y="6251576"/>
            <a:ext cx="1293277" cy="275938"/>
          </a:xfrm>
          <a:prstGeom prst="rect">
            <a:avLst/>
          </a:prstGeom>
        </p:spPr>
      </p:pic>
    </p:spTree>
    <p:extLst>
      <p:ext uri="{BB962C8B-B14F-4D97-AF65-F5344CB8AC3E}">
        <p14:creationId xmlns:p14="http://schemas.microsoft.com/office/powerpoint/2010/main" val="3670093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3" y="0"/>
            <a:ext cx="12305168" cy="6858000"/>
          </a:xfrm>
          <a:prstGeom prst="rect">
            <a:avLst/>
          </a:prstGeom>
        </p:spPr>
      </p:pic>
      <p:pic>
        <p:nvPicPr>
          <p:cNvPr id="10" name="Picture 9"/>
          <p:cNvPicPr>
            <a:picLocks noChangeAspect="1"/>
          </p:cNvPicPr>
          <p:nvPr userDrawn="1"/>
        </p:nvPicPr>
        <p:blipFill>
          <a:blip r:embed="rId3"/>
          <a:stretch>
            <a:fillRect/>
          </a:stretch>
        </p:blipFill>
        <p:spPr>
          <a:xfrm>
            <a:off x="231480" y="225827"/>
            <a:ext cx="1957478" cy="1954386"/>
          </a:xfrm>
          <a:prstGeom prst="rect">
            <a:avLst/>
          </a:prstGeom>
        </p:spPr>
      </p:pic>
      <p:sp>
        <p:nvSpPr>
          <p:cNvPr id="5" name="Text Placeholder 4"/>
          <p:cNvSpPr>
            <a:spLocks noGrp="1"/>
          </p:cNvSpPr>
          <p:nvPr>
            <p:ph type="body" sz="quarter" idx="12" hasCustomPrompt="1"/>
          </p:nvPr>
        </p:nvSpPr>
        <p:spPr bwMode="white">
          <a:xfrm>
            <a:off x="271104" y="4155892"/>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2"/>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6" y="6167170"/>
            <a:ext cx="1293277" cy="275938"/>
          </a:xfrm>
          <a:prstGeom prst="rect">
            <a:avLst/>
          </a:prstGeom>
        </p:spPr>
      </p:pic>
    </p:spTree>
    <p:extLst>
      <p:ext uri="{BB962C8B-B14F-4D97-AF65-F5344CB8AC3E}">
        <p14:creationId xmlns:p14="http://schemas.microsoft.com/office/powerpoint/2010/main" val="1269190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10236780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39"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4" y="4458017"/>
            <a:ext cx="8962384"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2"/>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3" y="470068"/>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4"/>
            <a:ext cx="1798278" cy="1798533"/>
          </a:xfrm>
          <a:prstGeom prst="rect">
            <a:avLst/>
          </a:prstGeom>
        </p:spPr>
      </p:pic>
    </p:spTree>
    <p:extLst>
      <p:ext uri="{BB962C8B-B14F-4D97-AF65-F5344CB8AC3E}">
        <p14:creationId xmlns:p14="http://schemas.microsoft.com/office/powerpoint/2010/main" val="2797906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4142511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165055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2815780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2609131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36522566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693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720387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4"/>
            <a:ext cx="11653523" cy="21879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749365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7971"/>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2353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0" y="476918"/>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0" y="1182564"/>
            <a:ext cx="7221283" cy="3598324"/>
          </a:xfrm>
          <a:prstGeom prst="rect">
            <a:avLst/>
          </a:prstGeom>
          <a:solidFill>
            <a:srgbClr val="90FF00"/>
          </a:solidFill>
        </p:spPr>
      </p:pic>
      <p:sp>
        <p:nvSpPr>
          <p:cNvPr id="8" name="Title 1"/>
          <p:cNvSpPr>
            <a:spLocks noGrp="1"/>
          </p:cNvSpPr>
          <p:nvPr>
            <p:ph type="title" hasCustomPrompt="1"/>
          </p:nvPr>
        </p:nvSpPr>
        <p:spPr>
          <a:xfrm>
            <a:off x="269239" y="1187645"/>
            <a:ext cx="7171399"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706838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068118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001444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486578"/>
          </a:xfrm>
        </p:spPr>
        <p:txBody>
          <a:bodyPr wrap="square">
            <a:spAutoFit/>
          </a:bodyPr>
          <a:lstStyle>
            <a:lvl1pPr marL="281677" indent="-281677">
              <a:spcBef>
                <a:spcPts val="1200"/>
              </a:spcBef>
              <a:buClr>
                <a:schemeClr val="tx1"/>
              </a:buClr>
              <a:buFont typeface="Arial" pitchFamily="34" charset="0"/>
              <a:buChar char="•"/>
              <a:defRPr sz="3529"/>
            </a:lvl1pPr>
            <a:lvl2pPr marL="520702" indent="-228601">
              <a:defRPr sz="1961"/>
            </a:lvl2pPr>
            <a:lvl3pPr marL="685803" indent="-165101">
              <a:tabLst/>
              <a:defRPr sz="1961"/>
            </a:lvl3pPr>
            <a:lvl4pPr marL="863603" indent="-177801">
              <a:defRPr sz="1765"/>
            </a:lvl4pPr>
            <a:lvl5pPr marL="1028704" indent="-165101">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981843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2619356"/>
          </a:xfrm>
        </p:spPr>
        <p:txBody>
          <a:bodyPr wrap="square">
            <a:spAutoFit/>
          </a:bodyPr>
          <a:lstStyle>
            <a:lvl1pPr marL="281677" indent="-281677">
              <a:spcBef>
                <a:spcPts val="1200"/>
              </a:spcBef>
              <a:buClr>
                <a:schemeClr val="tx2"/>
              </a:buClr>
              <a:buFont typeface="Arial" pitchFamily="34" charset="0"/>
              <a:buChar char="•"/>
              <a:defRPr sz="3529">
                <a:gradFill>
                  <a:gsLst>
                    <a:gs pos="1250">
                      <a:schemeClr val="tx2"/>
                    </a:gs>
                    <a:gs pos="99000">
                      <a:schemeClr val="tx2"/>
                    </a:gs>
                  </a:gsLst>
                  <a:lin ang="5400000" scaled="0"/>
                </a:gradFill>
              </a:defRPr>
            </a:lvl1pPr>
            <a:lvl2pPr marL="520702" indent="-228601">
              <a:defRPr sz="2353"/>
            </a:lvl2pPr>
            <a:lvl3pPr marL="685803" indent="-165101">
              <a:tabLst/>
              <a:defRPr sz="2353"/>
            </a:lvl3pPr>
            <a:lvl4pPr marL="863603" indent="-177801">
              <a:defRPr/>
            </a:lvl4pPr>
            <a:lvl5pPr marL="1028704" indent="-165101">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079072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00177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4528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0305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57514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5903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765"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Text Placeholder 4"/>
          <p:cNvSpPr>
            <a:spLocks noGrp="1"/>
          </p:cNvSpPr>
          <p:nvPr>
            <p:ph type="body" sz="quarter" idx="10"/>
          </p:nvPr>
        </p:nvSpPr>
        <p:spPr>
          <a:xfrm>
            <a:off x="269239" y="1192415"/>
            <a:ext cx="11653522" cy="2089751"/>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40598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0" y="0"/>
            <a:ext cx="12192000" cy="6858001"/>
          </a:xfrm>
          <a:prstGeom prst="rect">
            <a:avLst/>
          </a:prstGeom>
        </p:spPr>
      </p:pic>
      <p:sp>
        <p:nvSpPr>
          <p:cNvPr id="5" name="Rectangle 4"/>
          <p:cNvSpPr/>
          <p:nvPr userDrawn="1"/>
        </p:nvSpPr>
        <p:spPr bwMode="auto">
          <a:xfrm>
            <a:off x="269239" y="1186356"/>
            <a:ext cx="7171399"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69240"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141537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39662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1923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914367"/>
            <a:fld id="{1D8BD707-D9CF-40AE-B4C6-C98DA3205C09}" type="datetimeFigureOut">
              <a:rPr lang="en-US" sz="1200" smtClean="0">
                <a:solidFill>
                  <a:prstClr val="black">
                    <a:tint val="75000"/>
                  </a:prstClr>
                </a:solidFill>
                <a:latin typeface="Calibri"/>
              </a:rPr>
              <a:pPr defTabSz="914367"/>
              <a:t>5/8/2017</a:t>
            </a:fld>
            <a:endParaRPr lang="en-US" sz="1200">
              <a:solidFill>
                <a:prstClr val="black">
                  <a:tint val="75000"/>
                </a:prstClr>
              </a:solidFill>
              <a:latin typeface="Calibri"/>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algn="ctr" defTabSz="914367"/>
            <a:endParaRPr lang="en-US" sz="1200">
              <a:solidFill>
                <a:prstClr val="black">
                  <a:tint val="75000"/>
                </a:prstClr>
              </a:solidFill>
              <a:latin typeface="Calibri"/>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algn="r" defTabSz="914367"/>
            <a:fld id="{B6F15528-21DE-4FAA-801E-634DDDAF4B2B}" type="slidenum">
              <a:rPr lang="en-US" sz="1200" smtClean="0">
                <a:solidFill>
                  <a:prstClr val="black">
                    <a:tint val="75000"/>
                  </a:prstClr>
                </a:solidFill>
                <a:latin typeface="Calibri"/>
              </a:rPr>
              <a:pPr algn="r" defTabSz="914367"/>
              <a:t>‹#›</a:t>
            </a:fld>
            <a:endParaRPr lang="en-US" sz="1200">
              <a:solidFill>
                <a:prstClr val="black">
                  <a:tint val="75000"/>
                </a:prstClr>
              </a:solidFill>
              <a:latin typeface="Calibri"/>
            </a:endParaRPr>
          </a:p>
        </p:txBody>
      </p:sp>
    </p:spTree>
    <p:extLst>
      <p:ext uri="{BB962C8B-B14F-4D97-AF65-F5344CB8AC3E}">
        <p14:creationId xmlns:p14="http://schemas.microsoft.com/office/powerpoint/2010/main" val="12042903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8951" y="2461254"/>
            <a:ext cx="9634305" cy="997196"/>
          </a:xfrm>
        </p:spPr>
        <p:txBody>
          <a:bodyPr anchor="b" anchorCtr="0"/>
          <a:lstStyle>
            <a:lvl1pPr>
              <a:defRPr sz="7198" spc="-151" baseline="0">
                <a:solidFill>
                  <a:schemeClr val="tx1"/>
                </a:solidFill>
              </a:defRPr>
            </a:lvl1pPr>
          </a:lstStyle>
          <a:p>
            <a:r>
              <a:rPr lang="en-US" dirty="0"/>
              <a:t>Click to edit title style</a:t>
            </a:r>
          </a:p>
        </p:txBody>
      </p:sp>
      <p:sp>
        <p:nvSpPr>
          <p:cNvPr id="5" name="Text Placeholder 4"/>
          <p:cNvSpPr>
            <a:spLocks noGrp="1"/>
          </p:cNvSpPr>
          <p:nvPr>
            <p:ph type="body" sz="quarter" idx="12" hasCustomPrompt="1"/>
          </p:nvPr>
        </p:nvSpPr>
        <p:spPr>
          <a:xfrm>
            <a:off x="978950" y="3777537"/>
            <a:ext cx="9660192" cy="498598"/>
          </a:xfrm>
        </p:spPr>
        <p:txBody>
          <a:bodyPr>
            <a:noAutofit/>
          </a:bodyPr>
          <a:lstStyle>
            <a:lvl1pPr marL="0" indent="0">
              <a:spcBef>
                <a:spcPts val="0"/>
              </a:spcBef>
              <a:buNone/>
              <a:defRPr spc="-71" baseline="0">
                <a:solidFill>
                  <a:schemeClr val="tx1"/>
                </a:solidFill>
                <a:latin typeface="+mj-lt"/>
              </a:defRPr>
            </a:lvl1pPr>
          </a:lstStyle>
          <a:p>
            <a:pPr lvl="0"/>
            <a:r>
              <a:rPr lang="en-US" dirty="0"/>
              <a:t>Speaker Title</a:t>
            </a:r>
          </a:p>
        </p:txBody>
      </p:sp>
      <p:sp>
        <p:nvSpPr>
          <p:cNvPr id="7" name="Date Placeholder 6"/>
          <p:cNvSpPr>
            <a:spLocks noGrp="1"/>
          </p:cNvSpPr>
          <p:nvPr>
            <p:ph type="dt" sz="half" idx="13"/>
          </p:nvPr>
        </p:nvSpPr>
        <p:spPr>
          <a:xfrm>
            <a:off x="457320" y="6406271"/>
            <a:ext cx="2134156" cy="273844"/>
          </a:xfrm>
          <a:prstGeom prst="rect">
            <a:avLst/>
          </a:prstGeom>
        </p:spPr>
        <p:txBody>
          <a:bodyPr/>
          <a:lstStyle>
            <a:lvl1pPr>
              <a:defRPr>
                <a:solidFill>
                  <a:schemeClr val="tx1"/>
                </a:solidFill>
              </a:defRPr>
            </a:lvl1pPr>
          </a:lstStyle>
          <a:p>
            <a:pPr defTabSz="914367"/>
            <a:fld id="{20CE17AF-4091-48A7-8681-C3B1BE5CA3B0}" type="datetime1">
              <a:rPr lang="en-GB" sz="1765" smtClean="0">
                <a:solidFill>
                  <a:srgbClr val="525051"/>
                </a:solidFill>
              </a:rPr>
              <a:pPr defTabSz="914367"/>
              <a:t>08/05/2017</a:t>
            </a:fld>
            <a:endParaRPr lang="en-GB" sz="1765" dirty="0">
              <a:solidFill>
                <a:srgbClr val="525051"/>
              </a:solidFill>
            </a:endParaRPr>
          </a:p>
        </p:txBody>
      </p:sp>
      <p:sp>
        <p:nvSpPr>
          <p:cNvPr id="9" name="Footer Placeholder 8"/>
          <p:cNvSpPr>
            <a:spLocks noGrp="1"/>
          </p:cNvSpPr>
          <p:nvPr>
            <p:ph type="ftr" sz="quarter" idx="14"/>
          </p:nvPr>
        </p:nvSpPr>
        <p:spPr>
          <a:xfrm>
            <a:off x="3125014" y="6406271"/>
            <a:ext cx="5891938" cy="273844"/>
          </a:xfrm>
          <a:prstGeom prst="rect">
            <a:avLst/>
          </a:prstGeom>
        </p:spPr>
        <p:txBody>
          <a:bodyPr/>
          <a:lstStyle>
            <a:lvl1pPr>
              <a:defRPr>
                <a:solidFill>
                  <a:schemeClr val="tx1"/>
                </a:solidFill>
              </a:defRPr>
            </a:lvl1pPr>
          </a:lstStyle>
          <a:p>
            <a:pPr defTabSz="914367"/>
            <a:endParaRPr lang="en-GB" sz="1765" dirty="0">
              <a:solidFill>
                <a:srgbClr val="525051"/>
              </a:solidFill>
            </a:endParaRPr>
          </a:p>
        </p:txBody>
      </p:sp>
      <p:sp>
        <p:nvSpPr>
          <p:cNvPr id="10" name="Slide Number Placeholder 9"/>
          <p:cNvSpPr>
            <a:spLocks noGrp="1"/>
          </p:cNvSpPr>
          <p:nvPr>
            <p:ph type="sldNum" sz="quarter" idx="15"/>
          </p:nvPr>
        </p:nvSpPr>
        <p:spPr>
          <a:xfrm>
            <a:off x="9537009" y="6406271"/>
            <a:ext cx="2134156" cy="273844"/>
          </a:xfrm>
          <a:prstGeom prst="rect">
            <a:avLst/>
          </a:prstGeom>
        </p:spPr>
        <p:txBody>
          <a:bodyPr/>
          <a:lstStyle>
            <a:lvl1pPr>
              <a:defRPr>
                <a:solidFill>
                  <a:schemeClr val="tx1"/>
                </a:solidFill>
              </a:defRPr>
            </a:lvl1pPr>
          </a:lstStyle>
          <a:p>
            <a:pPr defTabSz="914367"/>
            <a:fld id="{66F9B19E-23E9-4120-A06C-57F6EDB783B3}" type="slidenum">
              <a:rPr lang="en-GB" sz="1765" smtClean="0">
                <a:solidFill>
                  <a:srgbClr val="525051"/>
                </a:solidFill>
              </a:rPr>
              <a:pPr defTabSz="914367"/>
              <a:t>‹#›</a:t>
            </a:fld>
            <a:endParaRPr lang="en-GB" sz="1765">
              <a:solidFill>
                <a:srgbClr val="525051"/>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956" y="360009"/>
            <a:ext cx="1488000" cy="54735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20" y="509824"/>
            <a:ext cx="2538329" cy="240001"/>
          </a:xfrm>
          <a:prstGeom prst="rect">
            <a:avLst/>
          </a:prstGeom>
        </p:spPr>
      </p:pic>
    </p:spTree>
    <p:extLst>
      <p:ext uri="{BB962C8B-B14F-4D97-AF65-F5344CB8AC3E}">
        <p14:creationId xmlns:p14="http://schemas.microsoft.com/office/powerpoint/2010/main" val="26722056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12192000" cy="6858001"/>
          </a:xfrm>
          <a:prstGeom prst="rect">
            <a:avLst/>
          </a:prstGeom>
          <a:noFill/>
          <a:ln>
            <a:noFill/>
          </a:ln>
        </p:spPr>
      </p:pic>
      <p:pic>
        <p:nvPicPr>
          <p:cNvPr id="15" name="Picture 14"/>
          <p:cNvPicPr>
            <a:picLocks noChangeAspect="1"/>
          </p:cNvPicPr>
          <p:nvPr userDrawn="1"/>
        </p:nvPicPr>
        <p:blipFill>
          <a:blip r:embed="rId3"/>
          <a:stretch>
            <a:fillRect/>
          </a:stretch>
        </p:blipFill>
        <p:spPr>
          <a:xfrm>
            <a:off x="485566" y="2440234"/>
            <a:ext cx="5470310" cy="540490"/>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white">
          <a:xfrm>
            <a:off x="10129914" y="6042779"/>
            <a:ext cx="1611036" cy="345156"/>
          </a:xfrm>
          <a:prstGeom prst="rect">
            <a:avLst/>
          </a:prstGeom>
        </p:spPr>
      </p:pic>
    </p:spTree>
    <p:extLst>
      <p:ext uri="{BB962C8B-B14F-4D97-AF65-F5344CB8AC3E}">
        <p14:creationId xmlns:p14="http://schemas.microsoft.com/office/powerpoint/2010/main" val="4101515504"/>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
        <p:nvSpPr>
          <p:cNvPr id="16" name="Freeform 5"/>
          <p:cNvSpPr>
            <a:spLocks noEditPoints="1"/>
          </p:cNvSpPr>
          <p:nvPr userDrawn="1"/>
        </p:nvSpPr>
        <p:spPr bwMode="auto">
          <a:xfrm>
            <a:off x="4751365" y="2570936"/>
            <a:ext cx="6495838" cy="638172"/>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89642" tIns="44821"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525051"/>
              </a:solidFill>
              <a:effectLst/>
              <a:uLnTx/>
              <a:uFillTx/>
              <a:latin typeface="Segoe UI"/>
              <a:ea typeface="+mn-ea"/>
              <a:cs typeface="+mn-cs"/>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67890" y="0"/>
            <a:ext cx="6444055" cy="7935467"/>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1433232547"/>
      </p:ext>
    </p:extLst>
  </p:cSld>
  <p:clrMapOvr>
    <a:masterClrMapping/>
  </p:clrMapOvr>
  <p:transition>
    <p:fade/>
  </p:transition>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rot="9927899" flipH="1" flipV="1">
            <a:off x="6386976" y="3987035"/>
            <a:ext cx="3740529" cy="3394742"/>
          </a:xfrm>
          <a:custGeom>
            <a:avLst/>
            <a:gdLst>
              <a:gd name="connsiteX0" fmla="*/ 3815534 w 3815534"/>
              <a:gd name="connsiteY0" fmla="*/ 0 h 3462323"/>
              <a:gd name="connsiteX1" fmla="*/ 3815534 w 3815534"/>
              <a:gd name="connsiteY1" fmla="*/ 3462323 h 3462323"/>
              <a:gd name="connsiteX2" fmla="*/ 0 w 3815534"/>
              <a:gd name="connsiteY2" fmla="*/ 2473071 h 3462323"/>
              <a:gd name="connsiteX3" fmla="*/ 1 w 3815534"/>
              <a:gd name="connsiteY3" fmla="*/ 0 h 3462323"/>
            </a:gdLst>
            <a:ahLst/>
            <a:cxnLst>
              <a:cxn ang="0">
                <a:pos x="connsiteX0" y="connsiteY0"/>
              </a:cxn>
              <a:cxn ang="0">
                <a:pos x="connsiteX1" y="connsiteY1"/>
              </a:cxn>
              <a:cxn ang="0">
                <a:pos x="connsiteX2" y="connsiteY2"/>
              </a:cxn>
              <a:cxn ang="0">
                <a:pos x="connsiteX3" y="connsiteY3"/>
              </a:cxn>
            </a:cxnLst>
            <a:rect l="l" t="t" r="r" b="b"/>
            <a:pathLst>
              <a:path w="3815534" h="3462323">
                <a:moveTo>
                  <a:pt x="3815534" y="0"/>
                </a:moveTo>
                <a:lnTo>
                  <a:pt x="3815534" y="3462323"/>
                </a:lnTo>
                <a:lnTo>
                  <a:pt x="0" y="2473071"/>
                </a:lnTo>
                <a:lnTo>
                  <a:pt x="1" y="0"/>
                </a:lnTo>
                <a:close/>
              </a:path>
            </a:pathLst>
          </a:custGeom>
        </p:spPr>
      </p:pic>
      <p:sp>
        <p:nvSpPr>
          <p:cNvPr id="15" name="Freeform 14"/>
          <p:cNvSpPr/>
          <p:nvPr userDrawn="1"/>
        </p:nvSpPr>
        <p:spPr bwMode="auto">
          <a:xfrm rot="17875525">
            <a:off x="5410784" y="-340176"/>
            <a:ext cx="35862" cy="1220190"/>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noAutofit/>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rot="20396706" flipH="1" flipV="1">
            <a:off x="2040453" y="-1103253"/>
            <a:ext cx="5209118" cy="6925621"/>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sp>
        <p:nvSpPr>
          <p:cNvPr id="22" name="Rectangle 21"/>
          <p:cNvSpPr/>
          <p:nvPr userDrawn="1"/>
        </p:nvSpPr>
        <p:spPr bwMode="auto">
          <a:xfrm>
            <a:off x="269240" y="2082621"/>
            <a:ext cx="8067823" cy="3587759"/>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87" rIns="0" bIns="34287" numCol="1" rtlCol="0" anchor="ctr" anchorCtr="0" compatLnSpc="1">
            <a:prstTxWarp prst="textNoShape">
              <a:avLst/>
            </a:prstTxWarp>
          </a:bodyPr>
          <a:lstStyle/>
          <a:p>
            <a:pPr marL="0" marR="0" lvl="0" indent="0" algn="ctr" defTabSz="685486" rtl="0" eaLnBrk="1" fontAlgn="base" latinLnBrk="0" hangingPunct="1">
              <a:lnSpc>
                <a:spcPct val="100000"/>
              </a:lnSpc>
              <a:spcBef>
                <a:spcPct val="0"/>
              </a:spcBef>
              <a:spcAft>
                <a:spcPct val="0"/>
              </a:spcAft>
              <a:buClrTx/>
              <a:buSzTx/>
              <a:buFontTx/>
              <a:buNone/>
              <a:tabLst/>
              <a:defRPr/>
            </a:pPr>
            <a:endParaRPr kumimoji="0" lang="en-US" sz="1470" b="0" i="0" u="none" strike="noStrike" kern="1200" cap="none" spc="0" normalizeH="0" baseline="0" noProof="0" dirty="0">
              <a:ln>
                <a:noFill/>
              </a:ln>
              <a:gradFill>
                <a:gsLst>
                  <a:gs pos="5833">
                    <a:srgbClr val="525051"/>
                  </a:gs>
                  <a:gs pos="100000">
                    <a:srgbClr val="525051"/>
                  </a:gs>
                </a:gsLst>
                <a:lin ang="5400000" scaled="0"/>
              </a:gradFill>
              <a:effectLst/>
              <a:uLnTx/>
              <a:uFillTx/>
              <a:latin typeface="Segoe UI"/>
              <a:ea typeface="+mn-ea"/>
              <a:cs typeface="+mn-cs"/>
            </a:endParaRPr>
          </a:p>
        </p:txBody>
      </p:sp>
      <p:sp>
        <p:nvSpPr>
          <p:cNvPr id="23" name="Text Placeholder 4"/>
          <p:cNvSpPr>
            <a:spLocks noGrp="1"/>
          </p:cNvSpPr>
          <p:nvPr userDrawn="1">
            <p:ph type="body" sz="quarter" idx="12" hasCustomPrompt="1"/>
          </p:nvPr>
        </p:nvSpPr>
        <p:spPr bwMode="white">
          <a:xfrm>
            <a:off x="269240" y="3877271"/>
            <a:ext cx="8067823" cy="1794661"/>
          </a:xfrm>
          <a:noFill/>
        </p:spPr>
        <p:txBody>
          <a:bodyPr lIns="182880" tIns="146304" rIns="182880" bIns="146304">
            <a:noAutofit/>
          </a:bodyPr>
          <a:lstStyle>
            <a:lvl1pPr marL="0" indent="0">
              <a:spcBef>
                <a:spcPts val="0"/>
              </a:spcBef>
              <a:buNone/>
              <a:defRPr sz="3137"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24" name="Title 1"/>
          <p:cNvSpPr>
            <a:spLocks noGrp="1"/>
          </p:cNvSpPr>
          <p:nvPr userDrawn="1">
            <p:ph type="title" hasCustomPrompt="1"/>
          </p:nvPr>
        </p:nvSpPr>
        <p:spPr bwMode="white">
          <a:xfrm>
            <a:off x="269240" y="2084186"/>
            <a:ext cx="8067823" cy="1793104"/>
          </a:xfrm>
          <a:noFill/>
        </p:spPr>
        <p:txBody>
          <a:bodyPr lIns="146304" tIns="91440" rIns="146304" bIns="91440" anchor="t" anchorCtr="0"/>
          <a:lstStyle>
            <a:lvl1pPr>
              <a:defRPr sz="5294" spc="-74" baseline="0">
                <a:gradFill>
                  <a:gsLst>
                    <a:gs pos="100000">
                      <a:schemeClr val="tx1"/>
                    </a:gs>
                    <a:gs pos="0">
                      <a:schemeClr val="tx1"/>
                    </a:gs>
                  </a:gsLst>
                  <a:lin ang="5400000" scaled="0"/>
                </a:gradFill>
              </a:defRPr>
            </a:lvl1pPr>
          </a:lstStyle>
          <a:p>
            <a:r>
              <a:rPr lang="en-US" dirty="0"/>
              <a:t>Presentation title</a:t>
            </a:r>
          </a:p>
        </p:txBody>
      </p:sp>
      <p:pic>
        <p:nvPicPr>
          <p:cNvPr id="25" name="Picture 24"/>
          <p:cNvPicPr>
            <a:picLocks noChangeAspect="1"/>
          </p:cNvPicPr>
          <p:nvPr userDrawn="1"/>
        </p:nvPicPr>
        <p:blipFill>
          <a:blip r:embed="rId4"/>
          <a:stretch>
            <a:fillRect/>
          </a:stretch>
        </p:blipFill>
        <p:spPr>
          <a:xfrm>
            <a:off x="269240" y="288356"/>
            <a:ext cx="1798278" cy="1798533"/>
          </a:xfrm>
          <a:prstGeom prst="rect">
            <a:avLst/>
          </a:prstGeom>
        </p:spPr>
      </p:pic>
      <p:pic>
        <p:nvPicPr>
          <p:cNvPr id="26" name="Picture 2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invGray">
          <a:xfrm>
            <a:off x="10309636" y="459898"/>
            <a:ext cx="1434153" cy="307259"/>
          </a:xfrm>
          <a:prstGeom prst="rect">
            <a:avLst/>
          </a:prstGeom>
        </p:spPr>
      </p:pic>
    </p:spTree>
    <p:extLst>
      <p:ext uri="{BB962C8B-B14F-4D97-AF65-F5344CB8AC3E}">
        <p14:creationId xmlns:p14="http://schemas.microsoft.com/office/powerpoint/2010/main" val="31378921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852" r="1218"/>
          <a:stretch/>
        </p:blipFill>
        <p:spPr>
          <a:xfrm>
            <a:off x="1" y="2"/>
            <a:ext cx="12192000" cy="6858000"/>
          </a:xfrm>
          <a:prstGeom prst="rect">
            <a:avLst/>
          </a:prstGeom>
        </p:spPr>
      </p:pic>
      <p:sp>
        <p:nvSpPr>
          <p:cNvPr id="16" name="Text Placeholder 4"/>
          <p:cNvSpPr>
            <a:spLocks noGrp="1"/>
          </p:cNvSpPr>
          <p:nvPr>
            <p:ph type="body" sz="quarter" idx="12" hasCustomPrompt="1"/>
          </p:nvPr>
        </p:nvSpPr>
        <p:spPr bwMode="white">
          <a:xfrm>
            <a:off x="269240" y="3877270"/>
            <a:ext cx="8045167" cy="2094465"/>
          </a:xfrm>
          <a:noFill/>
        </p:spPr>
        <p:txBody>
          <a:bodyPr lIns="182880" tIns="146304" rIns="182880" bIns="146304">
            <a:noAutofit/>
          </a:bodyPr>
          <a:lstStyle>
            <a:lvl1pPr marL="0" indent="0">
              <a:spcBef>
                <a:spcPts val="0"/>
              </a:spcBef>
              <a:buNone/>
              <a:defRPr sz="3137" spc="0" baseline="0">
                <a:solidFill>
                  <a:srgbClr val="797979"/>
                </a:solidFill>
                <a:latin typeface="+mj-lt"/>
              </a:defRPr>
            </a:lvl1pPr>
          </a:lstStyle>
          <a:p>
            <a:pPr lvl="0"/>
            <a:r>
              <a:rPr lang="en-US" dirty="0"/>
              <a:t>Speaker Name</a:t>
            </a:r>
          </a:p>
        </p:txBody>
      </p:sp>
      <p:sp>
        <p:nvSpPr>
          <p:cNvPr id="18" name="Title 1"/>
          <p:cNvSpPr>
            <a:spLocks noGrp="1"/>
          </p:cNvSpPr>
          <p:nvPr>
            <p:ph type="title" hasCustomPrompt="1"/>
          </p:nvPr>
        </p:nvSpPr>
        <p:spPr bwMode="white">
          <a:xfrm>
            <a:off x="269240" y="2215664"/>
            <a:ext cx="8024064" cy="1661628"/>
          </a:xfrm>
          <a:noFill/>
        </p:spPr>
        <p:txBody>
          <a:bodyPr lIns="146304" tIns="91440" rIns="146304" bIns="91440" anchor="t" anchorCtr="0"/>
          <a:lstStyle>
            <a:lvl1pPr>
              <a:defRPr sz="5294" spc="-74" baseline="0">
                <a:solidFill>
                  <a:schemeClr val="tx2">
                    <a:lumMod val="75000"/>
                  </a:schemeClr>
                </a:solidFill>
              </a:defRPr>
            </a:lvl1pPr>
          </a:lstStyle>
          <a:p>
            <a:r>
              <a:rPr lang="en-US" dirty="0"/>
              <a:t>Title slide option A: </a:t>
            </a:r>
            <a:br>
              <a:rPr lang="en-US" dirty="0"/>
            </a:br>
            <a:r>
              <a:rPr lang="en-US" dirty="0"/>
              <a:t>Presentation title goes here</a:t>
            </a:r>
          </a:p>
        </p:txBody>
      </p:sp>
      <p:pic>
        <p:nvPicPr>
          <p:cNvPr id="15" name="Picture 14"/>
          <p:cNvPicPr>
            <a:picLocks noChangeAspect="1"/>
          </p:cNvPicPr>
          <p:nvPr userDrawn="1"/>
        </p:nvPicPr>
        <p:blipFill>
          <a:blip r:embed="rId3"/>
          <a:stretch>
            <a:fillRect/>
          </a:stretch>
        </p:blipFill>
        <p:spPr>
          <a:xfrm>
            <a:off x="231480" y="225829"/>
            <a:ext cx="1957478" cy="1954386"/>
          </a:xfrm>
          <a:prstGeom prst="rect">
            <a:avLst/>
          </a:prstGeom>
        </p:spPr>
      </p:pic>
      <p:pic>
        <p:nvPicPr>
          <p:cNvPr id="22" name="Picture 21"/>
          <p:cNvPicPr>
            <a:picLocks noChangeAspect="1"/>
          </p:cNvPicPr>
          <p:nvPr userDrawn="1"/>
        </p:nvPicPr>
        <p:blipFill>
          <a:blip r:embed="rId4"/>
          <a:stretch>
            <a:fillRect/>
          </a:stretch>
        </p:blipFill>
        <p:spPr>
          <a:xfrm>
            <a:off x="10326141" y="6251578"/>
            <a:ext cx="1293277" cy="275938"/>
          </a:xfrm>
          <a:prstGeom prst="rect">
            <a:avLst/>
          </a:prstGeom>
        </p:spPr>
      </p:pic>
    </p:spTree>
    <p:extLst>
      <p:ext uri="{BB962C8B-B14F-4D97-AF65-F5344CB8AC3E}">
        <p14:creationId xmlns:p14="http://schemas.microsoft.com/office/powerpoint/2010/main" val="36539301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3561"/>
          <a:stretch/>
        </p:blipFill>
        <p:spPr>
          <a:xfrm>
            <a:off x="-21101" y="0"/>
            <a:ext cx="12305167" cy="6858000"/>
          </a:xfrm>
          <a:prstGeom prst="rect">
            <a:avLst/>
          </a:prstGeom>
        </p:spPr>
      </p:pic>
      <p:pic>
        <p:nvPicPr>
          <p:cNvPr id="10" name="Picture 9"/>
          <p:cNvPicPr>
            <a:picLocks noChangeAspect="1"/>
          </p:cNvPicPr>
          <p:nvPr userDrawn="1"/>
        </p:nvPicPr>
        <p:blipFill>
          <a:blip r:embed="rId3"/>
          <a:stretch>
            <a:fillRect/>
          </a:stretch>
        </p:blipFill>
        <p:spPr>
          <a:xfrm>
            <a:off x="231480" y="225829"/>
            <a:ext cx="1957478" cy="1954386"/>
          </a:xfrm>
          <a:prstGeom prst="rect">
            <a:avLst/>
          </a:prstGeom>
        </p:spPr>
      </p:pic>
      <p:sp>
        <p:nvSpPr>
          <p:cNvPr id="5" name="Text Placeholder 4"/>
          <p:cNvSpPr>
            <a:spLocks noGrp="1"/>
          </p:cNvSpPr>
          <p:nvPr>
            <p:ph type="body" sz="quarter" idx="12" hasCustomPrompt="1"/>
          </p:nvPr>
        </p:nvSpPr>
        <p:spPr bwMode="white">
          <a:xfrm>
            <a:off x="271104" y="4155894"/>
            <a:ext cx="9710404" cy="1900250"/>
          </a:xfrm>
          <a:noFill/>
        </p:spPr>
        <p:txBody>
          <a:bodyPr lIns="182880" tIns="146304" rIns="182880" bIns="146304">
            <a:noAutofit/>
          </a:bodyPr>
          <a:lstStyle>
            <a:lvl1pPr marL="0" indent="0">
              <a:spcBef>
                <a:spcPts val="0"/>
              </a:spcBef>
              <a:buNone/>
              <a:defRPr sz="3529" spc="0" baseline="0">
                <a:solidFill>
                  <a:srgbClr val="797979"/>
                </a:soli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215664"/>
            <a:ext cx="9691102" cy="1940230"/>
          </a:xfrm>
          <a:noFill/>
        </p:spPr>
        <p:txBody>
          <a:bodyPr lIns="146304" tIns="91440" rIns="146304" bIns="91440" anchor="t" anchorCtr="0"/>
          <a:lstStyle>
            <a:lvl1pPr>
              <a:defRPr sz="5882" spc="-98" baseline="0">
                <a:solidFill>
                  <a:srgbClr val="797979"/>
                </a:solidFill>
              </a:defRPr>
            </a:lvl1pPr>
          </a:lstStyle>
          <a:p>
            <a:r>
              <a:rPr lang="en-US" dirty="0"/>
              <a:t>Title slide option B: </a:t>
            </a:r>
            <a:br>
              <a:rPr lang="en-US" dirty="0"/>
            </a:br>
            <a:r>
              <a:rPr lang="en-US" dirty="0"/>
              <a:t>Presentation title goes here</a:t>
            </a:r>
          </a:p>
        </p:txBody>
      </p:sp>
      <p:pic>
        <p:nvPicPr>
          <p:cNvPr id="12" name="Picture 11"/>
          <p:cNvPicPr>
            <a:picLocks noChangeAspect="1"/>
          </p:cNvPicPr>
          <p:nvPr userDrawn="1"/>
        </p:nvPicPr>
        <p:blipFill>
          <a:blip r:embed="rId4"/>
          <a:stretch>
            <a:fillRect/>
          </a:stretch>
        </p:blipFill>
        <p:spPr>
          <a:xfrm>
            <a:off x="10537167" y="6167172"/>
            <a:ext cx="1293277" cy="275938"/>
          </a:xfrm>
          <a:prstGeom prst="rect">
            <a:avLst/>
          </a:prstGeom>
        </p:spPr>
      </p:pic>
    </p:spTree>
    <p:extLst>
      <p:ext uri="{BB962C8B-B14F-4D97-AF65-F5344CB8AC3E}">
        <p14:creationId xmlns:p14="http://schemas.microsoft.com/office/powerpoint/2010/main" val="448069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flipH="1" flipV="1">
            <a:off x="2667001" y="-2667000"/>
            <a:ext cx="6857999" cy="12192000"/>
          </a:xfrm>
          <a:prstGeom prst="rect">
            <a:avLst/>
          </a:prstGeom>
        </p:spPr>
      </p:pic>
      <p:sp>
        <p:nvSpPr>
          <p:cNvPr id="6" name="Rectangle 5"/>
          <p:cNvSpPr/>
          <p:nvPr userDrawn="1"/>
        </p:nvSpPr>
        <p:spPr bwMode="auto">
          <a:xfrm>
            <a:off x="269240" y="2086886"/>
            <a:ext cx="8964248" cy="4480046"/>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5" name="Text Placeholder 4"/>
          <p:cNvSpPr>
            <a:spLocks noGrp="1"/>
          </p:cNvSpPr>
          <p:nvPr>
            <p:ph type="body" sz="quarter" idx="12" hasCustomPrompt="1"/>
          </p:nvPr>
        </p:nvSpPr>
        <p:spPr bwMode="white">
          <a:xfrm>
            <a:off x="271105" y="4458017"/>
            <a:ext cx="8962383" cy="2108915"/>
          </a:xfrm>
          <a:noFill/>
        </p:spPr>
        <p:txBody>
          <a:bodyPr lIns="182880" tIns="146304" rIns="182880" bIns="146304">
            <a:noAutofit/>
          </a:bodyPr>
          <a:lstStyle>
            <a:lvl1pPr marL="0" indent="0">
              <a:spcBef>
                <a:spcPts val="0"/>
              </a:spcBef>
              <a:buNone/>
              <a:defRPr sz="3529" spc="0" baseline="0">
                <a:gradFill>
                  <a:gsLst>
                    <a:gs pos="100000">
                      <a:schemeClr val="tx1"/>
                    </a:gs>
                    <a:gs pos="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bwMode="white">
          <a:xfrm>
            <a:off x="269304" y="2098544"/>
            <a:ext cx="8964184" cy="2344110"/>
          </a:xfrm>
          <a:noFill/>
        </p:spPr>
        <p:txBody>
          <a:bodyPr lIns="146304" tIns="91440" rIns="146304" bIns="91440" anchor="t" anchorCtr="0"/>
          <a:lstStyle>
            <a:lvl1pPr>
              <a:defRPr sz="5882" spc="-98" baseline="0">
                <a:gradFill>
                  <a:gsLst>
                    <a:gs pos="100000">
                      <a:schemeClr val="tx1"/>
                    </a:gs>
                    <a:gs pos="0">
                      <a:schemeClr val="tx1"/>
                    </a:gs>
                  </a:gsLst>
                  <a:lin ang="5400000" scaled="0"/>
                </a:gradFill>
              </a:defRPr>
            </a:lvl1pPr>
          </a:lstStyle>
          <a:p>
            <a:r>
              <a:rPr lang="en-US" dirty="0"/>
              <a:t>Presentation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white">
          <a:xfrm>
            <a:off x="10129914" y="470070"/>
            <a:ext cx="1611036" cy="345156"/>
          </a:xfrm>
          <a:prstGeom prst="rect">
            <a:avLst/>
          </a:prstGeom>
        </p:spPr>
      </p:pic>
      <p:pic>
        <p:nvPicPr>
          <p:cNvPr id="11" name="Picture 10"/>
          <p:cNvPicPr>
            <a:picLocks noChangeAspect="1"/>
          </p:cNvPicPr>
          <p:nvPr userDrawn="1"/>
        </p:nvPicPr>
        <p:blipFill>
          <a:blip r:embed="rId4"/>
          <a:stretch>
            <a:fillRect/>
          </a:stretch>
        </p:blipFill>
        <p:spPr>
          <a:xfrm>
            <a:off x="269240" y="288356"/>
            <a:ext cx="1798278" cy="1798533"/>
          </a:xfrm>
          <a:prstGeom prst="rect">
            <a:avLst/>
          </a:prstGeom>
        </p:spPr>
      </p:pic>
    </p:spTree>
    <p:extLst>
      <p:ext uri="{BB962C8B-B14F-4D97-AF65-F5344CB8AC3E}">
        <p14:creationId xmlns:p14="http://schemas.microsoft.com/office/powerpoint/2010/main" val="658172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b="23163"/>
          <a:stretch/>
        </p:blipFill>
        <p:spPr>
          <a:xfrm>
            <a:off x="1" y="476920"/>
            <a:ext cx="12192000" cy="6381082"/>
          </a:xfrm>
          <a:prstGeom prst="rect">
            <a:avLst/>
          </a:prstGeom>
        </p:spPr>
      </p:pic>
      <p:pic>
        <p:nvPicPr>
          <p:cNvPr id="12" name="Picture 11"/>
          <p:cNvPicPr>
            <a:picLocks noChangeAspect="1"/>
          </p:cNvPicPr>
          <p:nvPr userDrawn="1"/>
        </p:nvPicPr>
        <p:blipFill>
          <a:blip r:embed="rId3"/>
          <a:stretch>
            <a:fillRect/>
          </a:stretch>
        </p:blipFill>
        <p:spPr>
          <a:xfrm>
            <a:off x="249021" y="1182566"/>
            <a:ext cx="7221283" cy="3598324"/>
          </a:xfrm>
          <a:prstGeom prst="rect">
            <a:avLst/>
          </a:prstGeom>
          <a:solidFill>
            <a:srgbClr val="90FF00"/>
          </a:solidFill>
        </p:spPr>
      </p:pic>
      <p:sp>
        <p:nvSpPr>
          <p:cNvPr id="8" name="Title 1"/>
          <p:cNvSpPr>
            <a:spLocks noGrp="1"/>
          </p:cNvSpPr>
          <p:nvPr>
            <p:ph type="title" hasCustomPrompt="1"/>
          </p:nvPr>
        </p:nvSpPr>
        <p:spPr>
          <a:xfrm>
            <a:off x="269240" y="1187647"/>
            <a:ext cx="7171398" cy="2264518"/>
          </a:xfrm>
          <a:noFill/>
        </p:spPr>
        <p:txBody>
          <a:bodyPr tIns="91440" bIns="91440" anchor="t" anchorCtr="0"/>
          <a:lstStyle>
            <a:lvl1pPr>
              <a:defRPr sz="7058" spc="-74" baseline="0">
                <a:gradFill>
                  <a:gsLst>
                    <a:gs pos="100000">
                      <a:schemeClr val="tx1"/>
                    </a:gs>
                    <a:gs pos="0">
                      <a:schemeClr val="tx1"/>
                    </a:gs>
                  </a:gsLst>
                  <a:lin ang="5400000" scaled="0"/>
                </a:gradFill>
              </a:defRPr>
            </a:lvl1pPr>
          </a:lstStyle>
          <a:p>
            <a:r>
              <a:rPr lang="en-US" dirty="0"/>
              <a:t>Demo title</a:t>
            </a:r>
          </a:p>
        </p:txBody>
      </p:sp>
    </p:spTree>
    <p:extLst>
      <p:ext uri="{BB962C8B-B14F-4D97-AF65-F5344CB8AC3E}">
        <p14:creationId xmlns:p14="http://schemas.microsoft.com/office/powerpoint/2010/main" val="16590140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938021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6613" b="43969"/>
          <a:stretch/>
        </p:blipFill>
        <p:spPr>
          <a:xfrm>
            <a:off x="1" y="0"/>
            <a:ext cx="12192000" cy="6858001"/>
          </a:xfrm>
          <a:prstGeom prst="rect">
            <a:avLst/>
          </a:prstGeom>
        </p:spPr>
      </p:pic>
      <p:sp>
        <p:nvSpPr>
          <p:cNvPr id="5" name="Rectangle 4"/>
          <p:cNvSpPr/>
          <p:nvPr userDrawn="1"/>
        </p:nvSpPr>
        <p:spPr bwMode="auto">
          <a:xfrm>
            <a:off x="269240" y="1186356"/>
            <a:ext cx="7171398" cy="269798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lvl="0" indent="0" algn="ctr" defTabSz="914102" rtl="0" eaLnBrk="1" fontAlgn="base" latinLnBrk="0" hangingPunct="1">
              <a:lnSpc>
                <a:spcPct val="100000"/>
              </a:lnSpc>
              <a:spcBef>
                <a:spcPct val="0"/>
              </a:spcBef>
              <a:spcAft>
                <a:spcPct val="0"/>
              </a:spcAft>
              <a:buClrTx/>
              <a:buSzTx/>
              <a:buFontTx/>
              <a:buNone/>
              <a:tabLst/>
              <a:defRPr/>
            </a:pPr>
            <a:endParaRPr kumimoji="0" lang="en-US" sz="1961"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hasCustomPrompt="1"/>
          </p:nvPr>
        </p:nvSpPr>
        <p:spPr>
          <a:xfrm>
            <a:off x="269241" y="1186356"/>
            <a:ext cx="7171398" cy="2697988"/>
          </a:xfrm>
          <a:noFill/>
        </p:spPr>
        <p:txBody>
          <a:bodyPr tIns="91440" bIns="91440" anchor="t" anchorCtr="0"/>
          <a:lstStyle>
            <a:lvl1pPr>
              <a:defRPr sz="7058" spc="-98" baseline="0">
                <a:gradFill>
                  <a:gsLst>
                    <a:gs pos="100000">
                      <a:schemeClr val="bg1">
                        <a:lumMod val="50000"/>
                      </a:schemeClr>
                    </a:gs>
                    <a:gs pos="0">
                      <a:schemeClr val="bg1">
                        <a:lumMod val="50000"/>
                      </a:schemeClr>
                    </a:gs>
                  </a:gsLst>
                  <a:lin ang="5400000" scaled="0"/>
                </a:gradFill>
              </a:defRPr>
            </a:lvl1pPr>
          </a:lstStyle>
          <a:p>
            <a:r>
              <a:rPr lang="en-US" dirty="0"/>
              <a:t>Video title</a:t>
            </a:r>
          </a:p>
        </p:txBody>
      </p:sp>
    </p:spTree>
    <p:extLst>
      <p:ext uri="{BB962C8B-B14F-4D97-AF65-F5344CB8AC3E}">
        <p14:creationId xmlns:p14="http://schemas.microsoft.com/office/powerpoint/2010/main" val="2733404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10372143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1823698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4"/>
            <a:ext cx="11653523" cy="1796217"/>
          </a:xfrm>
          <a:noFill/>
        </p:spPr>
        <p:txBody>
          <a:bodyPr tIns="91440" bIns="91440" anchor="t" anchorCtr="0"/>
          <a:lstStyle>
            <a:lvl1pPr>
              <a:defRPr sz="8627" spc="-98" baseline="0">
                <a:gradFill>
                  <a:gsLst>
                    <a:gs pos="100000">
                      <a:schemeClr val="bg1">
                        <a:lumMod val="50000"/>
                      </a:schemeClr>
                    </a:gs>
                    <a:gs pos="0">
                      <a:schemeClr val="bg1">
                        <a:lumMod val="50000"/>
                      </a:schemeClr>
                    </a:gs>
                  </a:gsLst>
                  <a:lin ang="5400000" scaled="0"/>
                </a:gradFill>
              </a:defRPr>
            </a:lvl1pPr>
          </a:lstStyle>
          <a:p>
            <a:r>
              <a:rPr lang="en-US" dirty="0"/>
              <a:t>Section title</a:t>
            </a:r>
          </a:p>
        </p:txBody>
      </p:sp>
    </p:spTree>
    <p:extLst>
      <p:ext uri="{BB962C8B-B14F-4D97-AF65-F5344CB8AC3E}">
        <p14:creationId xmlns:p14="http://schemas.microsoft.com/office/powerpoint/2010/main" val="22283926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2052030"/>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069875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9"/>
            <a:ext cx="11653523" cy="205203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sz="1961"/>
            </a:lvl3pPr>
            <a:lvl4pPr marL="448193" indent="0">
              <a:buNone/>
              <a:defRPr sz="1765"/>
            </a:lvl4pPr>
            <a:lvl5pPr marL="672290" indent="0">
              <a:buNone/>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631459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269239" y="1190735"/>
            <a:ext cx="11653523" cy="21848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981514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184808"/>
          </a:xfrm>
        </p:spPr>
        <p:txBody>
          <a:bodyPr>
            <a:spAutoFit/>
          </a:bodyPr>
          <a:lstStyle>
            <a:lvl1pPr>
              <a:defRPr>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1722912"/>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8"/>
            <a:ext cx="5378548" cy="2486578"/>
          </a:xfrm>
        </p:spPr>
        <p:txBody>
          <a:bodyPr wrap="square">
            <a:spAutoFit/>
          </a:bodyPr>
          <a:lstStyle>
            <a:lvl1pPr marL="0" indent="0">
              <a:spcBef>
                <a:spcPts val="1200"/>
              </a:spcBef>
              <a:buClr>
                <a:schemeClr val="tx1"/>
              </a:buClr>
              <a:buFont typeface="Wingdings" pitchFamily="2" charset="2"/>
              <a:buNone/>
              <a:defRPr sz="3529">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9774880"/>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2" y="1189178"/>
            <a:ext cx="5378548" cy="248657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5" y="1189176"/>
            <a:ext cx="5378548" cy="2420188"/>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961"/>
            </a:lvl3pPr>
            <a:lvl4pPr marL="451306" indent="0">
              <a:buNone/>
              <a:defRPr sz="1765"/>
            </a:lvl4pPr>
            <a:lvl5pPr marL="672290" indent="0">
              <a:buNone/>
              <a:tabLst/>
              <a:defRPr sz="176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11815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4.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1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theme" Target="../theme/theme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theme" Target="../theme/theme5.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 Type="http://schemas.openxmlformats.org/officeDocument/2006/relationships/slideLayout" Target="../slideLayouts/slideLayout141.xml"/><Relationship Id="rId21" Type="http://schemas.openxmlformats.org/officeDocument/2006/relationships/slideLayout" Target="../slideLayouts/slideLayout159.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theme" Target="../theme/theme6.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theme" Target="../theme/theme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theme" Target="../theme/theme8.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76561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059548"/>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384834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1" r:id="rId27"/>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3970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609553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8">
          <p15:clr>
            <a:srgbClr val="A4A3A4"/>
          </p15:clr>
        </p15:guide>
        <p15:guide id="14" pos="3054">
          <p15:clr>
            <a:srgbClr val="A4A3A4"/>
          </p15:clr>
        </p15:guide>
        <p15:guide id="15" pos="3630">
          <p15:clr>
            <a:srgbClr val="A4A3A4"/>
          </p15:clr>
        </p15:guide>
        <p15:guide id="16" pos="4204">
          <p15:clr>
            <a:srgbClr val="A4A3A4"/>
          </p15:clr>
        </p15:guide>
        <p15:guide id="17" pos="4780">
          <p15:clr>
            <a:srgbClr val="A4A3A4"/>
          </p15:clr>
        </p15:guide>
        <p15:guide id="18" pos="5356">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2" y="1189178"/>
            <a:ext cx="11653521" cy="2184808"/>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799800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Lst>
  <p:transition>
    <p:fade/>
  </p:transition>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8">
          <p15:clr>
            <a:srgbClr val="A4A3A4"/>
          </p15:clr>
        </p15:guide>
        <p15:guide id="14" pos="3054">
          <p15:clr>
            <a:srgbClr val="A4A3A4"/>
          </p15:clr>
        </p15:guide>
        <p15:guide id="15" pos="3630">
          <p15:clr>
            <a:srgbClr val="A4A3A4"/>
          </p15:clr>
        </p15:guide>
        <p15:guide id="16" pos="4204">
          <p15:clr>
            <a:srgbClr val="A4A3A4"/>
          </p15:clr>
        </p15:guide>
        <p15:guide id="17" pos="4780">
          <p15:clr>
            <a:srgbClr val="A4A3A4"/>
          </p15:clr>
        </p15:guide>
        <p15:guide id="18" pos="5356">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6"/>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81"/>
            <a:ext cx="11653521" cy="196954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032048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Lst>
  <p:transition>
    <p:fade/>
  </p:transition>
  <p:hf hdr="0" ftr="0" dt="0"/>
  <p:txStyles>
    <p:titleStyle>
      <a:lvl1pPr algn="ctr" defTabSz="914367" rtl="0" eaLnBrk="1" latinLnBrk="0" hangingPunct="1">
        <a:lnSpc>
          <a:spcPct val="90000"/>
        </a:lnSpc>
        <a:spcBef>
          <a:spcPct val="0"/>
        </a:spcBef>
        <a:buNone/>
        <a:defRPr lang="en-US" sz="431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29">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561">
          <p15:clr>
            <a:srgbClr val="A4A3A4"/>
          </p15:clr>
        </p15:guide>
        <p15:guide id="11" pos="993">
          <p15:clr>
            <a:srgbClr val="A4A3A4"/>
          </p15:clr>
        </p15:guide>
        <p15:guide id="12" pos="1425">
          <p15:clr>
            <a:srgbClr val="A4A3A4"/>
          </p15:clr>
        </p15:guide>
        <p15:guide id="13" pos="1857">
          <p15:clr>
            <a:srgbClr val="A4A3A4"/>
          </p15:clr>
        </p15:guide>
        <p15:guide id="14" pos="2290">
          <p15:clr>
            <a:srgbClr val="A4A3A4"/>
          </p15:clr>
        </p15:guide>
        <p15:guide id="15" pos="2722">
          <p15:clr>
            <a:srgbClr val="A4A3A4"/>
          </p15:clr>
        </p15:guide>
        <p15:guide id="16" pos="3154">
          <p15:clr>
            <a:srgbClr val="A4A3A4"/>
          </p15:clr>
        </p15:guide>
        <p15:guide id="17" pos="3586">
          <p15:clr>
            <a:srgbClr val="A4A3A4"/>
          </p15:clr>
        </p15:guide>
        <p15:guide id="18" pos="4016">
          <p15:clr>
            <a:srgbClr val="A4A3A4"/>
          </p15:clr>
        </p15:guide>
        <p15:guide id="19" pos="4448">
          <p15:clr>
            <a:srgbClr val="A4A3A4"/>
          </p15:clr>
        </p15:guide>
        <p15:guide id="20" pos="4880">
          <p15:clr>
            <a:srgbClr val="A4A3A4"/>
          </p15:clr>
        </p15:guide>
        <p15:guide id="21" pos="5312">
          <p15:clr>
            <a:srgbClr val="A4A3A4"/>
          </p15:clr>
        </p15:guide>
        <p15:guide id="22" pos="5744">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4"/>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79"/>
            <a:ext cx="11653521" cy="1969546"/>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200314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4" r:id="rId18"/>
    <p:sldLayoutId id="2147484075" r:id="rId19"/>
    <p:sldLayoutId id="2147484076" r:id="rId20"/>
    <p:sldLayoutId id="2147484077" r:id="rId21"/>
    <p:sldLayoutId id="2147484078" r:id="rId22"/>
    <p:sldLayoutId id="2147484079" r:id="rId23"/>
    <p:sldLayoutId id="2147484080" r:id="rId24"/>
    <p:sldLayoutId id="2147484081" r:id="rId25"/>
    <p:sldLayoutId id="2147484082" r:id="rId26"/>
    <p:sldLayoutId id="2147484083" r:id="rId27"/>
    <p:sldLayoutId id="2147484084" r:id="rId28"/>
  </p:sldLayoutIdLst>
  <p:transition>
    <p:fade/>
  </p:transition>
  <p:txStyles>
    <p:titleStyle>
      <a:lvl1pPr algn="ctr" defTabSz="914367" rtl="0" eaLnBrk="1" latinLnBrk="0" hangingPunct="1">
        <a:lnSpc>
          <a:spcPct val="90000"/>
        </a:lnSpc>
        <a:spcBef>
          <a:spcPct val="0"/>
        </a:spcBef>
        <a:buNone/>
        <a:defRPr lang="en-US" sz="4313"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529"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30">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562">
          <p15:clr>
            <a:srgbClr val="A4A3A4"/>
          </p15:clr>
        </p15:guide>
        <p15:guide id="11" pos="994">
          <p15:clr>
            <a:srgbClr val="A4A3A4"/>
          </p15:clr>
        </p15:guide>
        <p15:guide id="12" pos="1426">
          <p15:clr>
            <a:srgbClr val="A4A3A4"/>
          </p15:clr>
        </p15:guide>
        <p15:guide id="13" pos="1858">
          <p15:clr>
            <a:srgbClr val="A4A3A4"/>
          </p15:clr>
        </p15:guide>
        <p15:guide id="14" pos="2290">
          <p15:clr>
            <a:srgbClr val="A4A3A4"/>
          </p15:clr>
        </p15:guide>
        <p15:guide id="15" pos="2722">
          <p15:clr>
            <a:srgbClr val="A4A3A4"/>
          </p15:clr>
        </p15:guide>
        <p15:guide id="16" pos="3153">
          <p15:clr>
            <a:srgbClr val="A4A3A4"/>
          </p15:clr>
        </p15:guide>
        <p15:guide id="17" pos="3585">
          <p15:clr>
            <a:srgbClr val="A4A3A4"/>
          </p15:clr>
        </p15:guide>
        <p15:guide id="18" pos="4017">
          <p15:clr>
            <a:srgbClr val="A4A3A4"/>
          </p15:clr>
        </p15:guide>
        <p15:guide id="19" pos="4449">
          <p15:clr>
            <a:srgbClr val="A4A3A4"/>
          </p15:clr>
        </p15:guide>
        <p15:guide id="20" pos="4881">
          <p15:clr>
            <a:srgbClr val="A4A3A4"/>
          </p15:clr>
        </p15:guide>
        <p15:guide id="21" pos="5313">
          <p15:clr>
            <a:srgbClr val="A4A3A4"/>
          </p15:clr>
        </p15:guide>
        <p15:guide id="22" pos="5745">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6254073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13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339EC8-AC9C-4165-91DE-42D0EE79802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343F86-CDCF-4263-9F6F-C5BF1791488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175583"/>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2.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24.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9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7.xml"/><Relationship Id="rId1" Type="http://schemas.openxmlformats.org/officeDocument/2006/relationships/tags" Target="../tags/tag2.xml"/><Relationship Id="rId5" Type="http://schemas.openxmlformats.org/officeDocument/2006/relationships/image" Target="../media/image56.emf"/><Relationship Id="rId4" Type="http://schemas.openxmlformats.org/officeDocument/2006/relationships/image" Target="../media/image5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6.xml"/><Relationship Id="rId1" Type="http://schemas.openxmlformats.org/officeDocument/2006/relationships/tags" Target="../tags/tag3.xml"/><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emf"/><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19.xml"/><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0.xml"/><Relationship Id="rId1" Type="http://schemas.openxmlformats.org/officeDocument/2006/relationships/slideLayout" Target="../slideLayouts/slideLayout124.xml"/></Relationships>
</file>

<file path=ppt/slides/_rels/slide22.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2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18.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18" Type="http://schemas.openxmlformats.org/officeDocument/2006/relationships/image" Target="../media/image49.jpg"/><Relationship Id="rId3" Type="http://schemas.openxmlformats.org/officeDocument/2006/relationships/image" Target="../media/image34.jpeg"/><Relationship Id="rId21" Type="http://schemas.openxmlformats.org/officeDocument/2006/relationships/comments" Target="../comments/comment1.xml"/><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7.xml"/><Relationship Id="rId16" Type="http://schemas.openxmlformats.org/officeDocument/2006/relationships/image" Target="../media/image47.jpeg"/><Relationship Id="rId20" Type="http://schemas.openxmlformats.org/officeDocument/2006/relationships/image" Target="../media/image51.jpeg"/><Relationship Id="rId1" Type="http://schemas.openxmlformats.org/officeDocument/2006/relationships/slideLayout" Target="../slideLayouts/slideLayout14.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jpeg"/><Relationship Id="rId10" Type="http://schemas.openxmlformats.org/officeDocument/2006/relationships/image" Target="../media/image41.jpeg"/><Relationship Id="rId19" Type="http://schemas.openxmlformats.org/officeDocument/2006/relationships/image" Target="../media/image50.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1.xml"/><Relationship Id="rId5" Type="http://schemas.openxmlformats.org/officeDocument/2006/relationships/hyperlink" Target="https://openssl.org/news/vulnerabilities.html" TargetMode="External"/><Relationship Id="rId4" Type="http://schemas.openxmlformats.org/officeDocument/2006/relationships/hyperlink" Target="https://github.com/openssl/openss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7038975" y="-43642"/>
            <a:ext cx="5153025" cy="2838450"/>
          </a:xfrm>
          <a:prstGeom prst="rect">
            <a:avLst/>
          </a:prstGeom>
        </p:spPr>
      </p:pic>
      <p:sp>
        <p:nvSpPr>
          <p:cNvPr id="2" name="Title 1"/>
          <p:cNvSpPr>
            <a:spLocks noGrp="1"/>
          </p:cNvSpPr>
          <p:nvPr>
            <p:ph type="title"/>
          </p:nvPr>
        </p:nvSpPr>
        <p:spPr>
          <a:xfrm>
            <a:off x="1114458" y="5094530"/>
            <a:ext cx="10610992" cy="997055"/>
          </a:xfrm>
        </p:spPr>
        <p:txBody>
          <a:bodyPr/>
          <a:lstStyle/>
          <a:p>
            <a:r>
              <a:rPr lang="en-GB" sz="4800" dirty="0"/>
              <a:t>Towards a Verified Drop-in</a:t>
            </a:r>
            <a:br>
              <a:rPr lang="en-GB" sz="4800" dirty="0"/>
            </a:br>
            <a:r>
              <a:rPr lang="en-GB" sz="4800" dirty="0"/>
              <a:t>Replacement of HTTPS</a:t>
            </a:r>
            <a:br>
              <a:rPr lang="en-GB" sz="4800" dirty="0"/>
            </a:br>
            <a:r>
              <a:rPr lang="en-GB" sz="6000" dirty="0">
                <a:solidFill>
                  <a:srgbClr val="4F81BD"/>
                </a:solidFill>
                <a:latin typeface="+mn-lt"/>
              </a:rPr>
              <a:t> </a:t>
            </a:r>
            <a:br>
              <a:rPr lang="en-GB" sz="6000" dirty="0">
                <a:solidFill>
                  <a:srgbClr val="4F81BD"/>
                </a:solidFill>
                <a:latin typeface="+mn-lt"/>
              </a:rPr>
            </a:br>
            <a:r>
              <a:rPr lang="en-GB" sz="6000" dirty="0">
                <a:solidFill>
                  <a:srgbClr val="4F81BD"/>
                </a:solidFill>
                <a:latin typeface="+mn-lt"/>
              </a:rPr>
              <a:t>Everest*</a:t>
            </a:r>
          </a:p>
        </p:txBody>
      </p:sp>
      <p:sp>
        <p:nvSpPr>
          <p:cNvPr id="6" name="Rectangle 5"/>
          <p:cNvSpPr/>
          <p:nvPr/>
        </p:nvSpPr>
        <p:spPr>
          <a:xfrm rot="16200000">
            <a:off x="-2092527" y="4442307"/>
            <a:ext cx="4508222" cy="323165"/>
          </a:xfrm>
          <a:prstGeom prst="rect">
            <a:avLst/>
          </a:prstGeom>
        </p:spPr>
        <p:txBody>
          <a:bodyPr wrap="none">
            <a:spAutoFit/>
          </a:bodyPr>
          <a:lstStyle/>
          <a:p>
            <a:r>
              <a:rPr lang="en-US" sz="1500" dirty="0"/>
              <a:t>*the Everest </a:t>
            </a:r>
            <a:r>
              <a:rPr lang="en-US" sz="1500" dirty="0" err="1"/>
              <a:t>VERified</a:t>
            </a:r>
            <a:r>
              <a:rPr lang="en-US" sz="1500" dirty="0"/>
              <a:t> End-to-end Secure Transport </a:t>
            </a:r>
            <a:endParaRPr lang="en-GB" sz="1500" dirty="0"/>
          </a:p>
        </p:txBody>
      </p:sp>
      <p:pic>
        <p:nvPicPr>
          <p:cNvPr id="9" name="Picture 8"/>
          <p:cNvPicPr>
            <a:picLocks noChangeAspect="1"/>
          </p:cNvPicPr>
          <p:nvPr/>
        </p:nvPicPr>
        <p:blipFill>
          <a:blip r:embed="rId4" cstate="print">
            <a:clrChange>
              <a:clrFrom>
                <a:srgbClr val="317FC1"/>
              </a:clrFrom>
              <a:clrTo>
                <a:srgbClr val="317FC1">
                  <a:alpha val="0"/>
                </a:srgbClr>
              </a:clrTo>
            </a:clrChange>
            <a:extLst>
              <a:ext uri="{28A0092B-C50C-407E-A947-70E740481C1C}">
                <a14:useLocalDpi xmlns:a14="http://schemas.microsoft.com/office/drawing/2010/main" val="0"/>
              </a:ext>
            </a:extLst>
          </a:blip>
          <a:stretch>
            <a:fillRect/>
          </a:stretch>
        </p:blipFill>
        <p:spPr>
          <a:xfrm>
            <a:off x="4812225" y="2850191"/>
            <a:ext cx="7813510" cy="5485735"/>
          </a:xfrm>
          <a:prstGeom prst="rect">
            <a:avLst/>
          </a:prstGeom>
          <a:effectLst>
            <a:outerShdw blurRad="50800" dist="50800" dir="5400000" algn="ctr" rotWithShape="0">
              <a:srgbClr val="000000">
                <a:alpha val="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675" y="1077216"/>
            <a:ext cx="1946161" cy="729810"/>
          </a:xfrm>
          <a:prstGeom prst="rect">
            <a:avLst/>
          </a:prstGeom>
        </p:spPr>
      </p:pic>
      <p:pic>
        <p:nvPicPr>
          <p:cNvPr id="2052" name="Picture 4" descr="In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162" y="1874156"/>
            <a:ext cx="19050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862" y="149648"/>
            <a:ext cx="2876940" cy="80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15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Arrow Connector 63"/>
          <p:cNvCxnSpPr/>
          <p:nvPr/>
        </p:nvCxnSpPr>
        <p:spPr>
          <a:xfrm>
            <a:off x="9111572" y="5223613"/>
            <a:ext cx="0" cy="1076866"/>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17" name="Straight Arrow Connector 116"/>
          <p:cNvCxnSpPr/>
          <p:nvPr/>
        </p:nvCxnSpPr>
        <p:spPr>
          <a:xfrm>
            <a:off x="7192960" y="2603378"/>
            <a:ext cx="0" cy="3689382"/>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11" name="Straight Arrow Connector 110"/>
          <p:cNvCxnSpPr/>
          <p:nvPr/>
        </p:nvCxnSpPr>
        <p:spPr>
          <a:xfrm>
            <a:off x="2355023" y="1403567"/>
            <a:ext cx="0" cy="4898095"/>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10" name="Straight Arrow Connector 109"/>
          <p:cNvCxnSpPr/>
          <p:nvPr/>
        </p:nvCxnSpPr>
        <p:spPr>
          <a:xfrm>
            <a:off x="8267781" y="1403567"/>
            <a:ext cx="0" cy="4889193"/>
          </a:xfrm>
          <a:prstGeom prst="straightConnector1">
            <a:avLst/>
          </a:prstGeom>
          <a:ln w="38100">
            <a:solidFill>
              <a:srgbClr val="FFC000"/>
            </a:solidFill>
            <a:tailEnd type="triangle"/>
          </a:ln>
        </p:spPr>
        <p:style>
          <a:lnRef idx="3">
            <a:schemeClr val="accent2"/>
          </a:lnRef>
          <a:fillRef idx="0">
            <a:schemeClr val="accent2"/>
          </a:fillRef>
          <a:effectRef idx="2">
            <a:schemeClr val="accent2"/>
          </a:effectRef>
          <a:fontRef idx="minor">
            <a:schemeClr val="tx1"/>
          </a:fontRef>
        </p:style>
      </p:cxnSp>
      <p:cxnSp>
        <p:nvCxnSpPr>
          <p:cNvPr id="104" name="Straight Arrow Connector 103"/>
          <p:cNvCxnSpPr/>
          <p:nvPr/>
        </p:nvCxnSpPr>
        <p:spPr>
          <a:xfrm>
            <a:off x="6848055" y="2859247"/>
            <a:ext cx="0" cy="3422167"/>
          </a:xfrm>
          <a:prstGeom prst="straightConnector1">
            <a:avLst/>
          </a:prstGeom>
          <a:ln w="38100">
            <a:solidFill>
              <a:srgbClr val="FFC000"/>
            </a:solidFill>
            <a:tailEnd type="triangle"/>
          </a:ln>
        </p:spPr>
        <p:style>
          <a:lnRef idx="3">
            <a:schemeClr val="accent2"/>
          </a:lnRef>
          <a:fillRef idx="0">
            <a:schemeClr val="accent2"/>
          </a:fillRef>
          <a:effectRef idx="2">
            <a:schemeClr val="accent2"/>
          </a:effectRef>
          <a:fontRef idx="minor">
            <a:schemeClr val="tx1"/>
          </a:fontRef>
        </p:style>
      </p:cxnSp>
      <p:cxnSp>
        <p:nvCxnSpPr>
          <p:cNvPr id="100" name="Straight Arrow Connector 99"/>
          <p:cNvCxnSpPr/>
          <p:nvPr/>
        </p:nvCxnSpPr>
        <p:spPr>
          <a:xfrm>
            <a:off x="10214406" y="3478795"/>
            <a:ext cx="0" cy="2813965"/>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99" name="Straight Arrow Connector 98"/>
          <p:cNvCxnSpPr/>
          <p:nvPr/>
        </p:nvCxnSpPr>
        <p:spPr>
          <a:xfrm>
            <a:off x="9845438" y="4144963"/>
            <a:ext cx="0" cy="214779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86" name="Straight Arrow Connector 85"/>
          <p:cNvCxnSpPr/>
          <p:nvPr/>
        </p:nvCxnSpPr>
        <p:spPr>
          <a:xfrm>
            <a:off x="9730069" y="5388324"/>
            <a:ext cx="1" cy="89309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80" name="Straight Arrow Connector 79"/>
          <p:cNvCxnSpPr/>
          <p:nvPr/>
        </p:nvCxnSpPr>
        <p:spPr>
          <a:xfrm>
            <a:off x="9230307" y="2871537"/>
            <a:ext cx="0" cy="342216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p:nvPr/>
        </p:nvCxnSpPr>
        <p:spPr>
          <a:xfrm>
            <a:off x="9557216" y="4148816"/>
            <a:ext cx="0" cy="214779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85" name="Straight Arrow Connector 84"/>
          <p:cNvCxnSpPr/>
          <p:nvPr/>
        </p:nvCxnSpPr>
        <p:spPr>
          <a:xfrm>
            <a:off x="11638396" y="2046120"/>
            <a:ext cx="0" cy="423529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 name="Right Arrow 1"/>
          <p:cNvSpPr/>
          <p:nvPr/>
        </p:nvSpPr>
        <p:spPr>
          <a:xfrm>
            <a:off x="128337" y="6144125"/>
            <a:ext cx="11927305" cy="609601"/>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cxnSp>
        <p:nvCxnSpPr>
          <p:cNvPr id="4" name="Straight Connector 3"/>
          <p:cNvCxnSpPr/>
          <p:nvPr/>
        </p:nvCxnSpPr>
        <p:spPr>
          <a:xfrm>
            <a:off x="0" y="1917031"/>
            <a:ext cx="12192000" cy="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3978441"/>
            <a:ext cx="12192000" cy="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007768"/>
            <a:ext cx="12192000" cy="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9842" y="736775"/>
            <a:ext cx="1077026" cy="769441"/>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Crypto </a:t>
            </a:r>
            <a:b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failures</a:t>
            </a:r>
          </a:p>
        </p:txBody>
      </p:sp>
      <p:sp>
        <p:nvSpPr>
          <p:cNvPr id="12" name="TextBox 11"/>
          <p:cNvSpPr txBox="1"/>
          <p:nvPr/>
        </p:nvSpPr>
        <p:spPr>
          <a:xfrm>
            <a:off x="128337" y="6264259"/>
            <a:ext cx="116144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2007              2008              2009              2010              2011              2012              2013              2014              2015              2016</a:t>
            </a:r>
          </a:p>
        </p:txBody>
      </p:sp>
      <p:sp>
        <p:nvSpPr>
          <p:cNvPr id="9" name="TextBox 8"/>
          <p:cNvSpPr txBox="1"/>
          <p:nvPr/>
        </p:nvSpPr>
        <p:spPr>
          <a:xfrm>
            <a:off x="291597" y="2591751"/>
            <a:ext cx="1585114" cy="769441"/>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Protocol</a:t>
            </a:r>
            <a:b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weaknesses</a:t>
            </a:r>
          </a:p>
        </p:txBody>
      </p:sp>
      <p:sp>
        <p:nvSpPr>
          <p:cNvPr id="10" name="TextBox 9"/>
          <p:cNvSpPr txBox="1"/>
          <p:nvPr/>
        </p:nvSpPr>
        <p:spPr>
          <a:xfrm>
            <a:off x="-35969" y="4869791"/>
            <a:ext cx="2198294" cy="769441"/>
          </a:xfrm>
          <a:prstGeom prst="rect">
            <a:avLst/>
          </a:prstGeom>
          <a:solidFill>
            <a:srgbClr val="FFFF00"/>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Implementation </a:t>
            </a:r>
            <a:b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br>
            <a:r>
              <a:rPr kumimoji="0" lang="en-GB" sz="2200" b="0" i="1"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bugs</a:t>
            </a:r>
          </a:p>
        </p:txBody>
      </p:sp>
      <p:sp>
        <p:nvSpPr>
          <p:cNvPr id="61" name="Rounded Rectangle 60"/>
          <p:cNvSpPr/>
          <p:nvPr/>
        </p:nvSpPr>
        <p:spPr>
          <a:xfrm>
            <a:off x="8339938" y="4262276"/>
            <a:ext cx="1161131" cy="421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EarlyCCS</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62" name="Straight Arrow Connector 61"/>
          <p:cNvCxnSpPr/>
          <p:nvPr/>
        </p:nvCxnSpPr>
        <p:spPr>
          <a:xfrm>
            <a:off x="9334393" y="4683383"/>
            <a:ext cx="0" cy="161323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63" name="Rounded Rectangle 62"/>
          <p:cNvSpPr/>
          <p:nvPr/>
        </p:nvSpPr>
        <p:spPr>
          <a:xfrm>
            <a:off x="7738425" y="4799362"/>
            <a:ext cx="1452682" cy="421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Heartbleed</a:t>
            </a:r>
          </a:p>
        </p:txBody>
      </p:sp>
      <p:sp>
        <p:nvSpPr>
          <p:cNvPr id="70" name="Rounded Rectangle 69"/>
          <p:cNvSpPr/>
          <p:nvPr/>
        </p:nvSpPr>
        <p:spPr>
          <a:xfrm>
            <a:off x="8531006" y="3739898"/>
            <a:ext cx="1161131" cy="421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POODLE</a:t>
            </a:r>
          </a:p>
        </p:txBody>
      </p:sp>
      <p:sp>
        <p:nvSpPr>
          <p:cNvPr id="74" name="Rounded Rectangle 73"/>
          <p:cNvSpPr/>
          <p:nvPr/>
        </p:nvSpPr>
        <p:spPr>
          <a:xfrm>
            <a:off x="8437160" y="2282366"/>
            <a:ext cx="1570150" cy="6086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Triple Handshake</a:t>
            </a:r>
          </a:p>
        </p:txBody>
      </p:sp>
      <p:sp>
        <p:nvSpPr>
          <p:cNvPr id="83" name="Rounded Rectangle 82"/>
          <p:cNvSpPr/>
          <p:nvPr/>
        </p:nvSpPr>
        <p:spPr>
          <a:xfrm>
            <a:off x="9382654" y="5302827"/>
            <a:ext cx="795641" cy="3766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SKIP</a:t>
            </a:r>
          </a:p>
        </p:txBody>
      </p:sp>
      <p:sp>
        <p:nvSpPr>
          <p:cNvPr id="91" name="Rounded Rectangle 90"/>
          <p:cNvSpPr/>
          <p:nvPr/>
        </p:nvSpPr>
        <p:spPr>
          <a:xfrm>
            <a:off x="9730069" y="3739898"/>
            <a:ext cx="1161131" cy="421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FREAK</a:t>
            </a:r>
          </a:p>
        </p:txBody>
      </p:sp>
      <p:sp>
        <p:nvSpPr>
          <p:cNvPr id="92" name="Rounded Rectangle 91"/>
          <p:cNvSpPr/>
          <p:nvPr/>
        </p:nvSpPr>
        <p:spPr>
          <a:xfrm>
            <a:off x="9857338" y="3057688"/>
            <a:ext cx="1161131" cy="4211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Logjam</a:t>
            </a:r>
          </a:p>
        </p:txBody>
      </p:sp>
      <p:sp>
        <p:nvSpPr>
          <p:cNvPr id="97" name="Rounded Rectangle 96"/>
          <p:cNvSpPr/>
          <p:nvPr/>
        </p:nvSpPr>
        <p:spPr>
          <a:xfrm>
            <a:off x="10001815" y="1703039"/>
            <a:ext cx="1156866" cy="371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SLOTH</a:t>
            </a:r>
          </a:p>
        </p:txBody>
      </p:sp>
      <p:sp>
        <p:nvSpPr>
          <p:cNvPr id="84" name="Rounded Rectangle 83"/>
          <p:cNvSpPr/>
          <p:nvPr/>
        </p:nvSpPr>
        <p:spPr>
          <a:xfrm>
            <a:off x="11209676" y="1703038"/>
            <a:ext cx="1156866" cy="3718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DROWN</a:t>
            </a:r>
            <a:endPar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cxnSp>
        <p:nvCxnSpPr>
          <p:cNvPr id="36" name="Elbow Connector 35"/>
          <p:cNvCxnSpPr>
            <a:stCxn id="97" idx="2"/>
          </p:cNvCxnSpPr>
          <p:nvPr/>
        </p:nvCxnSpPr>
        <p:spPr>
          <a:xfrm rot="16200000" flipH="1">
            <a:off x="8897989" y="3757135"/>
            <a:ext cx="4206538" cy="842020"/>
          </a:xfrm>
          <a:prstGeom prst="bentConnector3">
            <a:avLst>
              <a:gd name="adj1" fmla="val 6715"/>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01" name="Straight Arrow Connector 100"/>
          <p:cNvCxnSpPr/>
          <p:nvPr/>
        </p:nvCxnSpPr>
        <p:spPr>
          <a:xfrm>
            <a:off x="3471192" y="2859247"/>
            <a:ext cx="0" cy="3422167"/>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02" name="Rounded Rectangle 101"/>
          <p:cNvSpPr/>
          <p:nvPr/>
        </p:nvSpPr>
        <p:spPr>
          <a:xfrm>
            <a:off x="2705629" y="2245317"/>
            <a:ext cx="1736644" cy="686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Renegotiation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Attack</a:t>
            </a:r>
          </a:p>
        </p:txBody>
      </p:sp>
      <p:sp>
        <p:nvSpPr>
          <p:cNvPr id="103" name="Rounded Rectangle 102"/>
          <p:cNvSpPr/>
          <p:nvPr/>
        </p:nvSpPr>
        <p:spPr>
          <a:xfrm>
            <a:off x="6597902" y="2821463"/>
            <a:ext cx="1863907" cy="686378"/>
          </a:xfrm>
          <a:prstGeom prst="roundRect">
            <a:avLst/>
          </a:prstGeom>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ECDHE Cross-protocol Attack</a:t>
            </a:r>
          </a:p>
        </p:txBody>
      </p:sp>
      <p:sp>
        <p:nvSpPr>
          <p:cNvPr id="105" name="Rounded Rectangle 104"/>
          <p:cNvSpPr/>
          <p:nvPr/>
        </p:nvSpPr>
        <p:spPr>
          <a:xfrm>
            <a:off x="4794551" y="3111879"/>
            <a:ext cx="1760255" cy="68637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BEAST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t>
            </a:r>
            <a:r>
              <a:rPr kumimoji="0" lang="en-GB" sz="18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Rogaway</a:t>
            </a: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02)</a:t>
            </a:r>
          </a:p>
        </p:txBody>
      </p:sp>
      <p:cxnSp>
        <p:nvCxnSpPr>
          <p:cNvPr id="106" name="Straight Arrow Connector 105"/>
          <p:cNvCxnSpPr/>
          <p:nvPr/>
        </p:nvCxnSpPr>
        <p:spPr>
          <a:xfrm>
            <a:off x="5935579" y="3798257"/>
            <a:ext cx="0" cy="2494503"/>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07" name="Rounded Rectangle 106"/>
          <p:cNvSpPr/>
          <p:nvPr/>
        </p:nvSpPr>
        <p:spPr>
          <a:xfrm>
            <a:off x="7107017" y="3722796"/>
            <a:ext cx="1081159" cy="4175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Lucky13</a:t>
            </a:r>
          </a:p>
        </p:txBody>
      </p:sp>
      <p:cxnSp>
        <p:nvCxnSpPr>
          <p:cNvPr id="108" name="Straight Arrow Connector 107"/>
          <p:cNvCxnSpPr/>
          <p:nvPr/>
        </p:nvCxnSpPr>
        <p:spPr>
          <a:xfrm>
            <a:off x="7786106" y="4140314"/>
            <a:ext cx="0" cy="2147797"/>
          </a:xfrm>
          <a:prstGeom prst="straightConnector1">
            <a:avLst/>
          </a:prstGeom>
          <a:ln w="38100">
            <a:solidFill>
              <a:srgbClr val="FFC000"/>
            </a:solidFill>
            <a:tailEnd type="triangle"/>
          </a:ln>
        </p:spPr>
        <p:style>
          <a:lnRef idx="3">
            <a:schemeClr val="accent2"/>
          </a:lnRef>
          <a:fillRef idx="0">
            <a:schemeClr val="accent2"/>
          </a:fillRef>
          <a:effectRef idx="2">
            <a:schemeClr val="accent2"/>
          </a:effectRef>
          <a:fontRef idx="minor">
            <a:schemeClr val="tx1"/>
          </a:fontRef>
        </p:style>
      </p:cxnSp>
      <p:sp>
        <p:nvSpPr>
          <p:cNvPr id="109" name="Rounded Rectangle 108"/>
          <p:cNvSpPr/>
          <p:nvPr/>
        </p:nvSpPr>
        <p:spPr>
          <a:xfrm>
            <a:off x="7647596" y="977369"/>
            <a:ext cx="1081159" cy="41751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RC4</a:t>
            </a:r>
          </a:p>
        </p:txBody>
      </p:sp>
      <p:sp>
        <p:nvSpPr>
          <p:cNvPr id="112" name="Rounded Rectangle 111"/>
          <p:cNvSpPr/>
          <p:nvPr/>
        </p:nvSpPr>
        <p:spPr>
          <a:xfrm>
            <a:off x="1754277" y="977369"/>
            <a:ext cx="1081159" cy="4175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MD5</a:t>
            </a:r>
          </a:p>
        </p:txBody>
      </p:sp>
      <p:cxnSp>
        <p:nvCxnSpPr>
          <p:cNvPr id="114" name="Straight Arrow Connector 113"/>
          <p:cNvCxnSpPr/>
          <p:nvPr/>
        </p:nvCxnSpPr>
        <p:spPr>
          <a:xfrm>
            <a:off x="2176694" y="4570330"/>
            <a:ext cx="0" cy="171108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15" name="Rounded Rectangle 114"/>
          <p:cNvSpPr/>
          <p:nvPr/>
        </p:nvSpPr>
        <p:spPr>
          <a:xfrm>
            <a:off x="175323" y="4178145"/>
            <a:ext cx="2974647" cy="40843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OpenSSL entropy</a:t>
            </a:r>
          </a:p>
        </p:txBody>
      </p:sp>
      <p:sp>
        <p:nvSpPr>
          <p:cNvPr id="116" name="Rounded Rectangle 115"/>
          <p:cNvSpPr/>
          <p:nvPr/>
        </p:nvSpPr>
        <p:spPr>
          <a:xfrm>
            <a:off x="6624386" y="2166343"/>
            <a:ext cx="999757" cy="4370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CRIME</a:t>
            </a:r>
          </a:p>
        </p:txBody>
      </p:sp>
      <p:sp>
        <p:nvSpPr>
          <p:cNvPr id="118" name="Rounded Rectangle 117"/>
          <p:cNvSpPr/>
          <p:nvPr/>
        </p:nvSpPr>
        <p:spPr>
          <a:xfrm>
            <a:off x="8943692" y="986049"/>
            <a:ext cx="1803491" cy="4175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Segoe UI" panose="020B0502040204020203" pitchFamily="34" charset="0"/>
                <a:cs typeface="Segoe UI" panose="020B0502040204020203" pitchFamily="34" charset="0"/>
              </a:rPr>
              <a:t>RSA 512 bit</a:t>
            </a:r>
          </a:p>
        </p:txBody>
      </p:sp>
      <p:sp>
        <p:nvSpPr>
          <p:cNvPr id="119" name="Rounded Rectangle 118"/>
          <p:cNvSpPr/>
          <p:nvPr/>
        </p:nvSpPr>
        <p:spPr>
          <a:xfrm>
            <a:off x="11018469" y="986049"/>
            <a:ext cx="1081159" cy="417518"/>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SHA1</a:t>
            </a:r>
          </a:p>
        </p:txBody>
      </p:sp>
      <p:sp>
        <p:nvSpPr>
          <p:cNvPr id="48" name="Title 4"/>
          <p:cNvSpPr txBox="1">
            <a:spLocks/>
          </p:cNvSpPr>
          <p:nvPr/>
        </p:nvSpPr>
        <p:spPr>
          <a:xfrm>
            <a:off x="268928" y="165129"/>
            <a:ext cx="11655840" cy="834246"/>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ctr" defTabSz="914367" rtl="0" eaLnBrk="1" fontAlgn="auto" latinLnBrk="0" hangingPunct="1">
              <a:lnSpc>
                <a:spcPct val="90000"/>
              </a:lnSpc>
              <a:spcBef>
                <a:spcPct val="0"/>
              </a:spcBef>
              <a:spcAft>
                <a:spcPts val="0"/>
              </a:spcAft>
              <a:buClrTx/>
              <a:buSzTx/>
              <a:buFontTx/>
              <a:buNone/>
              <a:tabLst/>
              <a:defRPr/>
            </a:pPr>
            <a:r>
              <a:rPr lang="en-GB" dirty="0">
                <a:gradFill>
                  <a:gsLst>
                    <a:gs pos="1250">
                      <a:srgbClr val="525051"/>
                    </a:gs>
                    <a:gs pos="100000">
                      <a:srgbClr val="525051"/>
                    </a:gs>
                  </a:gsLst>
                  <a:lin ang="5400000" scaled="0"/>
                </a:gradFill>
                <a:latin typeface="Segoe UI Light"/>
              </a:rPr>
              <a:t>High-Profile TLS Attacks</a:t>
            </a:r>
            <a:endParaRPr kumimoji="0" lang="en-GB" sz="5294" b="0" i="0" u="none" strike="noStrike" kern="1200" cap="none" spc="-100" normalizeH="0" baseline="0" noProof="0" dirty="0">
              <a:ln w="3175">
                <a:noFill/>
              </a:ln>
              <a:gradFill>
                <a:gsLst>
                  <a:gs pos="1250">
                    <a:srgbClr val="525051"/>
                  </a:gs>
                  <a:gs pos="100000">
                    <a:srgbClr val="525051"/>
                  </a:gs>
                </a:gsLst>
                <a:lin ang="5400000" scaled="0"/>
              </a:gra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421037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28" y="291104"/>
            <a:ext cx="8470223" cy="899665"/>
          </a:xfrm>
        </p:spPr>
        <p:txBody>
          <a:bodyPr/>
          <a:lstStyle/>
          <a:p>
            <a:r>
              <a:rPr lang="en-GB" b="1" dirty="0"/>
              <a:t>TLS 1.3:</a:t>
            </a:r>
            <a:r>
              <a:rPr lang="en-GB" dirty="0"/>
              <a:t> a new hope</a:t>
            </a:r>
          </a:p>
        </p:txBody>
      </p:sp>
      <p:sp>
        <p:nvSpPr>
          <p:cNvPr id="3" name="Content Placeholder 2"/>
          <p:cNvSpPr>
            <a:spLocks noGrp="1"/>
          </p:cNvSpPr>
          <p:nvPr>
            <p:ph sz="quarter" idx="10"/>
          </p:nvPr>
        </p:nvSpPr>
        <p:spPr>
          <a:xfrm>
            <a:off x="269239" y="1190735"/>
            <a:ext cx="6536410" cy="5313506"/>
          </a:xfrm>
        </p:spPr>
        <p:txBody>
          <a:bodyPr/>
          <a:lstStyle/>
          <a:p>
            <a:pPr marL="0" indent="0">
              <a:buNone/>
            </a:pPr>
            <a:r>
              <a:rPr lang="en-GB" dirty="0">
                <a:solidFill>
                  <a:srgbClr val="00B0F0"/>
                </a:solidFill>
              </a:rPr>
              <a:t>Much discussions</a:t>
            </a:r>
          </a:p>
          <a:p>
            <a:pPr marL="0" lvl="1" indent="0">
              <a:buNone/>
            </a:pPr>
            <a:r>
              <a:rPr lang="en-GB" dirty="0">
                <a:solidFill>
                  <a:schemeClr val="tx1"/>
                </a:solidFill>
              </a:rPr>
              <a:t>IETF, Google, Mozilla, Microsoft, CDNs, </a:t>
            </a:r>
            <a:br>
              <a:rPr lang="en-GB" dirty="0">
                <a:solidFill>
                  <a:schemeClr val="tx1"/>
                </a:solidFill>
              </a:rPr>
            </a:br>
            <a:r>
              <a:rPr lang="en-GB" dirty="0">
                <a:solidFill>
                  <a:schemeClr val="tx1"/>
                </a:solidFill>
              </a:rPr>
              <a:t>cryptographers, network engineers, … </a:t>
            </a:r>
          </a:p>
          <a:p>
            <a:pPr marL="0" indent="0">
              <a:buNone/>
            </a:pPr>
            <a:r>
              <a:rPr lang="en-GB" dirty="0">
                <a:solidFill>
                  <a:srgbClr val="00B0F0"/>
                </a:solidFill>
              </a:rPr>
              <a:t>Much improvements</a:t>
            </a:r>
          </a:p>
          <a:p>
            <a:pPr lvl="1"/>
            <a:r>
              <a:rPr lang="en-GB" dirty="0">
                <a:solidFill>
                  <a:schemeClr val="tx1"/>
                </a:solidFill>
              </a:rPr>
              <a:t>Modern design </a:t>
            </a:r>
          </a:p>
          <a:p>
            <a:pPr lvl="1"/>
            <a:r>
              <a:rPr lang="en-GB" dirty="0">
                <a:solidFill>
                  <a:schemeClr val="tx1"/>
                </a:solidFill>
              </a:rPr>
              <a:t>Fewer roundtrips</a:t>
            </a:r>
          </a:p>
          <a:p>
            <a:pPr lvl="1"/>
            <a:r>
              <a:rPr lang="en-GB" dirty="0">
                <a:solidFill>
                  <a:schemeClr val="tx1"/>
                </a:solidFill>
              </a:rPr>
              <a:t>Stronger security</a:t>
            </a:r>
          </a:p>
          <a:p>
            <a:pPr marL="0" indent="0">
              <a:buNone/>
            </a:pPr>
            <a:r>
              <a:rPr lang="en-GB" dirty="0">
                <a:solidFill>
                  <a:srgbClr val="00B0F0"/>
                </a:solidFill>
              </a:rPr>
              <a:t>New implementations</a:t>
            </a:r>
            <a:br>
              <a:rPr lang="en-GB" dirty="0">
                <a:solidFill>
                  <a:srgbClr val="00B0F0"/>
                </a:solidFill>
              </a:rPr>
            </a:br>
            <a:r>
              <a:rPr lang="en-GB" dirty="0">
                <a:solidFill>
                  <a:srgbClr val="00B0F0"/>
                </a:solidFill>
              </a:rPr>
              <a:t>required for all</a:t>
            </a:r>
          </a:p>
          <a:p>
            <a:pPr lvl="1"/>
            <a:r>
              <a:rPr lang="en-GB" dirty="0">
                <a:solidFill>
                  <a:schemeClr val="tx1"/>
                </a:solidFill>
              </a:rPr>
              <a:t>An early implementer and verified too! </a:t>
            </a:r>
            <a:endParaRPr lang="en-GB" dirty="0"/>
          </a:p>
          <a:p>
            <a:pPr lvl="1"/>
            <a:r>
              <a:rPr lang="en-GB" dirty="0">
                <a:solidFill>
                  <a:schemeClr val="tx1"/>
                </a:solidFill>
              </a:rPr>
              <a:t>Find &amp; fix flaws before it’s too late</a:t>
            </a:r>
          </a:p>
        </p:txBody>
      </p:sp>
      <p:pic>
        <p:nvPicPr>
          <p:cNvPr id="8" name="Picture 7"/>
          <p:cNvPicPr>
            <a:picLocks noChangeAspect="1"/>
          </p:cNvPicPr>
          <p:nvPr/>
        </p:nvPicPr>
        <p:blipFill>
          <a:blip r:embed="rId3"/>
          <a:stretch>
            <a:fillRect/>
          </a:stretch>
        </p:blipFill>
        <p:spPr>
          <a:xfrm>
            <a:off x="6635729" y="0"/>
            <a:ext cx="5556271" cy="68579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a:picLocks noChangeAspect="1"/>
          </p:cNvPicPr>
          <p:nvPr/>
        </p:nvPicPr>
        <p:blipFill>
          <a:blip r:embed="rId4"/>
          <a:stretch>
            <a:fillRect/>
          </a:stretch>
        </p:blipFill>
        <p:spPr>
          <a:xfrm>
            <a:off x="7480340" y="2973545"/>
            <a:ext cx="4711660" cy="38844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Content Placeholder 2"/>
          <p:cNvSpPr txBox="1">
            <a:spLocks/>
          </p:cNvSpPr>
          <p:nvPr/>
        </p:nvSpPr>
        <p:spPr>
          <a:xfrm>
            <a:off x="7196716" y="1665352"/>
            <a:ext cx="6995627" cy="5380127"/>
          </a:xfrm>
          <a:prstGeom prst="rect">
            <a:avLst/>
          </a:prstGeom>
          <a:solidFill>
            <a:schemeClr val="bg1"/>
          </a:solidFill>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Font typeface="Arial" pitchFamily="34" charset="0"/>
              <a:buNone/>
            </a:pPr>
            <a:r>
              <a:rPr lang="en-GB" sz="3600" dirty="0">
                <a:solidFill>
                  <a:srgbClr val="00B0F0"/>
                </a:solidFill>
              </a:rPr>
              <a:t>20</a:t>
            </a:r>
            <a:r>
              <a:rPr lang="en-GB" sz="3600" baseline="30000" dirty="0">
                <a:solidFill>
                  <a:srgbClr val="00B0F0"/>
                </a:solidFill>
              </a:rPr>
              <a:t>th</a:t>
            </a:r>
            <a:r>
              <a:rPr lang="en-GB" sz="3600" dirty="0">
                <a:solidFill>
                  <a:srgbClr val="00B0F0"/>
                </a:solidFill>
              </a:rPr>
              <a:t> draft including </a:t>
            </a:r>
            <a:br>
              <a:rPr lang="en-GB" sz="3600" dirty="0">
                <a:solidFill>
                  <a:srgbClr val="00B0F0"/>
                </a:solidFill>
              </a:rPr>
            </a:br>
            <a:r>
              <a:rPr lang="en-GB" sz="3600" dirty="0">
                <a:solidFill>
                  <a:srgbClr val="00B0F0"/>
                </a:solidFill>
              </a:rPr>
              <a:t>many of our proposals</a:t>
            </a:r>
          </a:p>
          <a:p>
            <a:pPr marL="336145" lvl="1" indent="0">
              <a:buFont typeface="Arial" pitchFamily="34" charset="0"/>
              <a:buNone/>
            </a:pPr>
            <a:r>
              <a:rPr lang="en-GB" sz="2200" dirty="0"/>
              <a:t>  </a:t>
            </a:r>
            <a:r>
              <a:rPr lang="en-GB" sz="1600" dirty="0"/>
              <a:t>#4 	  log-based key separation</a:t>
            </a:r>
            <a:br>
              <a:rPr lang="en-GB" sz="1600" dirty="0"/>
            </a:br>
            <a:r>
              <a:rPr lang="en-GB" sz="1600" dirty="0"/>
              <a:t>	  extended session hashes</a:t>
            </a:r>
            <a:br>
              <a:rPr lang="en-GB" sz="1600" dirty="0"/>
            </a:br>
            <a:r>
              <a:rPr lang="en-GB" sz="1600" dirty="0"/>
              <a:t>	  (fixing attacks we found on 1.2)</a:t>
            </a:r>
            <a:br>
              <a:rPr lang="en-GB" sz="1600" dirty="0"/>
            </a:br>
            <a:r>
              <a:rPr lang="en-GB" sz="1600" dirty="0"/>
              <a:t>#11	  stream terminators</a:t>
            </a:r>
            <a:br>
              <a:rPr lang="en-GB" sz="1600" dirty="0"/>
            </a:br>
            <a:r>
              <a:rPr lang="en-GB" sz="1600" dirty="0"/>
              <a:t>	  (eventually fixing an attack)</a:t>
            </a:r>
          </a:p>
          <a:p>
            <a:pPr marL="336145" lvl="1" indent="0">
              <a:buFont typeface="Arial" pitchFamily="34" charset="0"/>
              <a:buNone/>
            </a:pPr>
            <a:r>
              <a:rPr lang="en-GB" sz="1600" dirty="0"/>
              <a:t>#14	  downgrade resilience</a:t>
            </a:r>
            <a:br>
              <a:rPr lang="en-GB" sz="1600" dirty="0"/>
            </a:br>
            <a:r>
              <a:rPr lang="en-GB" sz="1600" dirty="0"/>
              <a:t>#15 	  session ticket format</a:t>
            </a:r>
            <a:br>
              <a:rPr lang="en-GB" sz="1600" dirty="0"/>
            </a:br>
            <a:r>
              <a:rPr lang="en-GB" sz="1600" dirty="0"/>
              <a:t>#17 	  simplified key schedule</a:t>
            </a:r>
            <a:br>
              <a:rPr lang="en-GB" sz="1600" dirty="0"/>
            </a:br>
            <a:r>
              <a:rPr lang="en-GB" sz="1600" dirty="0"/>
              <a:t>	  pre-shared-key 0RTT</a:t>
            </a:r>
            <a:br>
              <a:rPr lang="en-GB" sz="1600" dirty="0"/>
            </a:br>
            <a:r>
              <a:rPr lang="en-GB" sz="1600" dirty="0"/>
              <a:t>#18	  PSK binding (fixing an attack)</a:t>
            </a:r>
          </a:p>
          <a:p>
            <a:pPr marL="99599" indent="0">
              <a:buFont typeface="Arial" pitchFamily="34" charset="0"/>
              <a:buNone/>
            </a:pPr>
            <a:r>
              <a:rPr lang="en-GB" sz="3168" dirty="0">
                <a:solidFill>
                  <a:schemeClr val="tx2"/>
                </a:solidFill>
              </a:rPr>
              <a:t>And our verified reference implementation of the </a:t>
            </a:r>
          </a:p>
          <a:p>
            <a:pPr marL="99599" indent="0">
              <a:buFont typeface="Arial" pitchFamily="34" charset="0"/>
              <a:buNone/>
            </a:pPr>
            <a:r>
              <a:rPr lang="en-GB" sz="3168" dirty="0">
                <a:solidFill>
                  <a:schemeClr val="tx2"/>
                </a:solidFill>
              </a:rPr>
              <a:t>record layer</a:t>
            </a:r>
          </a:p>
          <a:p>
            <a:pPr marL="336145" lvl="1" indent="0">
              <a:buFont typeface="Arial" pitchFamily="34" charset="0"/>
              <a:buNone/>
            </a:pPr>
            <a:endParaRPr lang="en-GB" sz="1600" dirty="0"/>
          </a:p>
        </p:txBody>
      </p:sp>
    </p:spTree>
    <p:extLst>
      <p:ext uri="{BB962C8B-B14F-4D97-AF65-F5344CB8AC3E}">
        <p14:creationId xmlns:p14="http://schemas.microsoft.com/office/powerpoint/2010/main" val="15495338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790" y="-134186"/>
            <a:ext cx="12724331" cy="8933541"/>
          </a:xfrm>
          <a:prstGeom prst="rect">
            <a:avLst/>
          </a:prstGeom>
        </p:spPr>
      </p:pic>
      <p:sp>
        <p:nvSpPr>
          <p:cNvPr id="2" name="Title 1"/>
          <p:cNvSpPr>
            <a:spLocks noGrp="1"/>
          </p:cNvSpPr>
          <p:nvPr>
            <p:ph type="title"/>
          </p:nvPr>
        </p:nvSpPr>
        <p:spPr>
          <a:xfrm>
            <a:off x="332863" y="-134186"/>
            <a:ext cx="10972800" cy="4169772"/>
          </a:xfrm>
        </p:spPr>
        <p:txBody>
          <a:bodyPr>
            <a:normAutofit/>
          </a:bodyPr>
          <a:lstStyle/>
          <a:p>
            <a:r>
              <a:rPr lang="en-US" sz="5400" dirty="0">
                <a:solidFill>
                  <a:schemeClr val="bg1"/>
                </a:solidFill>
                <a:latin typeface="Segoe UI" panose="020B0502040204020203" pitchFamily="34" charset="0"/>
                <a:cs typeface="Segoe UI" panose="020B0502040204020203" pitchFamily="34" charset="0"/>
              </a:rPr>
              <a:t>Building </a:t>
            </a:r>
            <a:br>
              <a:rPr lang="en-US" sz="5400" dirty="0">
                <a:solidFill>
                  <a:schemeClr val="bg1"/>
                </a:solidFill>
                <a:latin typeface="Segoe UI" panose="020B0502040204020203" pitchFamily="34" charset="0"/>
                <a:cs typeface="Segoe UI" panose="020B0502040204020203" pitchFamily="34" charset="0"/>
              </a:rPr>
            </a:br>
            <a:r>
              <a:rPr lang="en-US" sz="5400" dirty="0">
                <a:solidFill>
                  <a:schemeClr val="bg1"/>
                </a:solidFill>
                <a:latin typeface="Segoe UI" panose="020B0502040204020203" pitchFamily="34" charset="0"/>
                <a:cs typeface="Segoe UI" panose="020B0502040204020203" pitchFamily="34" charset="0"/>
              </a:rPr>
              <a:t>Performant</a:t>
            </a:r>
            <a:br>
              <a:rPr lang="en-US" sz="5400" dirty="0">
                <a:solidFill>
                  <a:schemeClr val="bg1"/>
                </a:solidFill>
                <a:latin typeface="Segoe UI" panose="020B0502040204020203" pitchFamily="34" charset="0"/>
                <a:cs typeface="Segoe UI" panose="020B0502040204020203" pitchFamily="34" charset="0"/>
              </a:rPr>
            </a:br>
            <a:r>
              <a:rPr lang="en-US" sz="5400" dirty="0">
                <a:solidFill>
                  <a:schemeClr val="bg1"/>
                </a:solidFill>
                <a:latin typeface="Segoe UI" panose="020B0502040204020203" pitchFamily="34" charset="0"/>
                <a:cs typeface="Segoe UI" panose="020B0502040204020203" pitchFamily="34" charset="0"/>
              </a:rPr>
              <a:t>Verified </a:t>
            </a:r>
            <a:br>
              <a:rPr lang="en-US" sz="5400" dirty="0">
                <a:solidFill>
                  <a:schemeClr val="bg1"/>
                </a:solidFill>
                <a:latin typeface="Segoe UI" panose="020B0502040204020203" pitchFamily="34" charset="0"/>
                <a:cs typeface="Segoe UI" panose="020B0502040204020203" pitchFamily="34" charset="0"/>
              </a:rPr>
            </a:br>
            <a:r>
              <a:rPr lang="en-US" sz="5400" dirty="0">
                <a:solidFill>
                  <a:schemeClr val="bg1"/>
                </a:solidFill>
                <a:latin typeface="Segoe UI" panose="020B0502040204020203" pitchFamily="34" charset="0"/>
                <a:cs typeface="Segoe UI" panose="020B0502040204020203" pitchFamily="34" charset="0"/>
              </a:rPr>
              <a:t>Code</a:t>
            </a:r>
          </a:p>
        </p:txBody>
      </p:sp>
    </p:spTree>
    <p:extLst>
      <p:ext uri="{BB962C8B-B14F-4D97-AF65-F5344CB8AC3E}">
        <p14:creationId xmlns:p14="http://schemas.microsoft.com/office/powerpoint/2010/main" val="271618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790516" y="4895116"/>
            <a:ext cx="8877096" cy="1825444"/>
          </a:xfrm>
          <a:prstGeom prst="rect">
            <a:avLst/>
          </a:prstGeom>
          <a:solidFill>
            <a:schemeClr val="bg1"/>
          </a:solidFill>
        </p:spPr>
        <p:txBody>
          <a:bodyPr wrap="square" lIns="179285" tIns="143428" rIns="179285" bIns="143428" rtlCol="0">
            <a:spAutoFit/>
          </a:bodyPr>
          <a:lstStyle/>
          <a:p>
            <a:pPr defTabSz="914367">
              <a:lnSpc>
                <a:spcPct val="90000"/>
              </a:lnSpc>
              <a:spcAft>
                <a:spcPts val="588"/>
              </a:spcAft>
            </a:pPr>
            <a:r>
              <a:rPr lang="en-US" sz="2353" dirty="0">
                <a:solidFill>
                  <a:srgbClr val="00BCF2"/>
                </a:solidFill>
                <a:latin typeface="Segoe UI"/>
              </a:rPr>
              <a:t>Threat model</a:t>
            </a:r>
            <a:r>
              <a:rPr lang="en-US" sz="2353" dirty="0">
                <a:gradFill>
                  <a:gsLst>
                    <a:gs pos="2917">
                      <a:srgbClr val="525051"/>
                    </a:gs>
                    <a:gs pos="30000">
                      <a:srgbClr val="525051"/>
                    </a:gs>
                  </a:gsLst>
                  <a:lin ang="5400000" scaled="0"/>
                </a:gradFill>
                <a:latin typeface="Segoe UI"/>
              </a:rPr>
              <a:t>: Adversary fully controls the network, e.g.</a:t>
            </a:r>
          </a:p>
          <a:p>
            <a:pPr marL="336145" indent="-336145" defTabSz="914367">
              <a:lnSpc>
                <a:spcPct val="90000"/>
              </a:lnSpc>
              <a:spcAft>
                <a:spcPts val="588"/>
              </a:spcAft>
              <a:buFont typeface="Arial"/>
              <a:buChar char="•"/>
            </a:pPr>
            <a:r>
              <a:rPr lang="en-US" sz="2353" dirty="0">
                <a:gradFill>
                  <a:gsLst>
                    <a:gs pos="2917">
                      <a:srgbClr val="525051"/>
                    </a:gs>
                    <a:gs pos="30000">
                      <a:srgbClr val="525051"/>
                    </a:gs>
                  </a:gsLst>
                  <a:lin ang="5400000" scaled="0"/>
                </a:gradFill>
                <a:latin typeface="Segoe UI"/>
              </a:rPr>
              <a:t>it can redirect traffic to its own server    </a:t>
            </a:r>
            <a:r>
              <a:rPr lang="en-US" sz="1961" dirty="0">
                <a:gradFill>
                  <a:gsLst>
                    <a:gs pos="2917">
                      <a:srgbClr val="525051"/>
                    </a:gs>
                    <a:gs pos="30000">
                      <a:srgbClr val="525051"/>
                    </a:gs>
                  </a:gsLst>
                  <a:lin ang="5400000" scaled="0"/>
                </a:gradFill>
                <a:latin typeface="Segoe UI"/>
              </a:rPr>
              <a:t>(DNS rebinding)</a:t>
            </a:r>
            <a:endParaRPr lang="en-US" sz="2353" dirty="0">
              <a:gradFill>
                <a:gsLst>
                  <a:gs pos="2917">
                    <a:srgbClr val="525051"/>
                  </a:gs>
                  <a:gs pos="30000">
                    <a:srgbClr val="525051"/>
                  </a:gs>
                </a:gsLst>
                <a:lin ang="5400000" scaled="0"/>
              </a:gradFill>
              <a:latin typeface="Segoe UI"/>
            </a:endParaRPr>
          </a:p>
          <a:p>
            <a:pPr marL="336145" indent="-336145" defTabSz="914367">
              <a:lnSpc>
                <a:spcPct val="90000"/>
              </a:lnSpc>
              <a:spcAft>
                <a:spcPts val="588"/>
              </a:spcAft>
              <a:buFont typeface="Arial"/>
              <a:buChar char="•"/>
            </a:pPr>
            <a:r>
              <a:rPr lang="en-US" sz="2353" dirty="0">
                <a:gradFill>
                  <a:gsLst>
                    <a:gs pos="2917">
                      <a:srgbClr val="525051"/>
                    </a:gs>
                    <a:gs pos="30000">
                      <a:srgbClr val="525051"/>
                    </a:gs>
                  </a:gsLst>
                  <a:lin ang="5400000" scaled="0"/>
                </a:gradFill>
                <a:latin typeface="Segoe UI"/>
              </a:rPr>
              <a:t>it can passively read all data 		 </a:t>
            </a:r>
            <a:r>
              <a:rPr lang="en-US" sz="1961" dirty="0">
                <a:gradFill>
                  <a:gsLst>
                    <a:gs pos="2917">
                      <a:srgbClr val="525051"/>
                    </a:gs>
                    <a:gs pos="30000">
                      <a:srgbClr val="525051"/>
                    </a:gs>
                  </a:gsLst>
                  <a:lin ang="5400000" scaled="0"/>
                </a:gradFill>
                <a:latin typeface="Segoe UI"/>
              </a:rPr>
              <a:t>(IP monitoring)</a:t>
            </a:r>
          </a:p>
          <a:p>
            <a:pPr marL="336145" indent="-336145" defTabSz="914367">
              <a:lnSpc>
                <a:spcPct val="90000"/>
              </a:lnSpc>
              <a:spcAft>
                <a:spcPts val="588"/>
              </a:spcAft>
              <a:buFont typeface="Arial"/>
              <a:buChar char="•"/>
            </a:pPr>
            <a:r>
              <a:rPr lang="en-US" sz="2353" dirty="0">
                <a:gradFill>
                  <a:gsLst>
                    <a:gs pos="2917">
                      <a:srgbClr val="525051"/>
                    </a:gs>
                    <a:gs pos="30000">
                      <a:srgbClr val="525051"/>
                    </a:gs>
                  </a:gsLst>
                  <a:lin ang="5400000" scaled="0"/>
                </a:gradFill>
                <a:latin typeface="Segoe UI"/>
              </a:rPr>
              <a:t>it can play an active man-in-the-middle </a:t>
            </a:r>
            <a:r>
              <a:rPr lang="en-US" sz="1961" dirty="0">
                <a:gradFill>
                  <a:gsLst>
                    <a:gs pos="2917">
                      <a:srgbClr val="525051"/>
                    </a:gs>
                    <a:gs pos="30000">
                      <a:srgbClr val="525051"/>
                    </a:gs>
                  </a:gsLst>
                  <a:lin ang="5400000" scaled="0"/>
                </a:gradFill>
                <a:latin typeface="Segoe UI"/>
              </a:rPr>
              <a:t>(TCP hijacking)</a:t>
            </a:r>
          </a:p>
        </p:txBody>
      </p:sp>
      <p:sp>
        <p:nvSpPr>
          <p:cNvPr id="55" name="TextBox 54"/>
          <p:cNvSpPr txBox="1"/>
          <p:nvPr/>
        </p:nvSpPr>
        <p:spPr>
          <a:xfrm>
            <a:off x="1589766" y="4811325"/>
            <a:ext cx="9143564" cy="1743979"/>
          </a:xfrm>
          <a:prstGeom prst="rect">
            <a:avLst/>
          </a:prstGeom>
          <a:solidFill>
            <a:srgbClr val="FFFFFF"/>
          </a:solidFill>
        </p:spPr>
        <p:txBody>
          <a:bodyPr wrap="none" lIns="179285" tIns="143428" rIns="179285" bIns="143428" rtlCol="0">
            <a:spAutoFit/>
          </a:bodyPr>
          <a:lstStyle/>
          <a:p>
            <a:pPr defTabSz="914367">
              <a:lnSpc>
                <a:spcPct val="90000"/>
              </a:lnSpc>
              <a:spcAft>
                <a:spcPts val="588"/>
              </a:spcAft>
            </a:pPr>
            <a:r>
              <a:rPr lang="en-US" sz="2353" dirty="0">
                <a:solidFill>
                  <a:srgbClr val="00BCF2"/>
                </a:solidFill>
                <a:latin typeface="Segoe UI"/>
              </a:rPr>
              <a:t>Security Goal</a:t>
            </a:r>
            <a:r>
              <a:rPr lang="en-US" sz="2353" dirty="0">
                <a:gradFill>
                  <a:gsLst>
                    <a:gs pos="2917">
                      <a:srgbClr val="525051"/>
                    </a:gs>
                    <a:gs pos="30000">
                      <a:srgbClr val="525051"/>
                    </a:gs>
                  </a:gsLst>
                  <a:lin ang="5400000" scaled="0"/>
                </a:gradFill>
                <a:latin typeface="Segoe UI"/>
              </a:rPr>
              <a:t>: As long as the adversary does not control </a:t>
            </a:r>
            <a:br>
              <a:rPr lang="en-US" sz="2353" dirty="0">
                <a:gradFill>
                  <a:gsLst>
                    <a:gs pos="2917">
                      <a:srgbClr val="525051"/>
                    </a:gs>
                    <a:gs pos="30000">
                      <a:srgbClr val="525051"/>
                    </a:gs>
                  </a:gsLst>
                  <a:lin ang="5400000" scaled="0"/>
                </a:gradFill>
                <a:latin typeface="Segoe UI"/>
              </a:rPr>
            </a:br>
            <a:r>
              <a:rPr lang="en-US" sz="2353" dirty="0">
                <a:gradFill>
                  <a:gsLst>
                    <a:gs pos="2917">
                      <a:srgbClr val="525051"/>
                    </a:gs>
                    <a:gs pos="30000">
                      <a:srgbClr val="525051"/>
                    </a:gs>
                  </a:gsLst>
                  <a:lin ang="5400000" scaled="0"/>
                </a:gradFill>
                <a:latin typeface="Segoe UI"/>
              </a:rPr>
              <a:t>the long-term credentials of the client and server, it cannot</a:t>
            </a:r>
          </a:p>
          <a:p>
            <a:pPr marL="336145" indent="-336145" defTabSz="914367">
              <a:lnSpc>
                <a:spcPct val="90000"/>
              </a:lnSpc>
              <a:spcAft>
                <a:spcPts val="588"/>
              </a:spcAft>
              <a:buFont typeface="Arial"/>
              <a:buChar char="•"/>
            </a:pPr>
            <a:r>
              <a:rPr lang="en-US" sz="2353" dirty="0">
                <a:gradFill>
                  <a:gsLst>
                    <a:gs pos="2917">
                      <a:srgbClr val="525051"/>
                    </a:gs>
                    <a:gs pos="30000">
                      <a:srgbClr val="525051"/>
                    </a:gs>
                  </a:gsLst>
                  <a:lin ang="5400000" scaled="0"/>
                </a:gradFill>
                <a:latin typeface="Segoe UI"/>
              </a:rPr>
              <a:t>Inject forged data into the stream (authenticity)</a:t>
            </a:r>
          </a:p>
          <a:p>
            <a:pPr marL="336145" indent="-336145" defTabSz="914367">
              <a:lnSpc>
                <a:spcPct val="90000"/>
              </a:lnSpc>
              <a:spcAft>
                <a:spcPts val="588"/>
              </a:spcAft>
              <a:buFont typeface="Arial"/>
              <a:buChar char="•"/>
            </a:pPr>
            <a:r>
              <a:rPr lang="en-US" sz="2353" dirty="0">
                <a:gradFill>
                  <a:gsLst>
                    <a:gs pos="2917">
                      <a:srgbClr val="525051"/>
                    </a:gs>
                    <a:gs pos="30000">
                      <a:srgbClr val="525051"/>
                    </a:gs>
                  </a:gsLst>
                  <a:lin ang="5400000" scaled="0"/>
                </a:gradFill>
                <a:latin typeface="Segoe UI"/>
              </a:rPr>
              <a:t>Distinguish the data stream from random bytes (confidentiality)</a:t>
            </a:r>
          </a:p>
        </p:txBody>
      </p:sp>
      <p:sp>
        <p:nvSpPr>
          <p:cNvPr id="5" name="Title 4"/>
          <p:cNvSpPr>
            <a:spLocks noGrp="1"/>
          </p:cNvSpPr>
          <p:nvPr>
            <p:ph type="title"/>
          </p:nvPr>
        </p:nvSpPr>
        <p:spPr>
          <a:xfrm>
            <a:off x="0" y="291102"/>
            <a:ext cx="12192000" cy="899665"/>
          </a:xfrm>
        </p:spPr>
        <p:txBody>
          <a:bodyPr/>
          <a:lstStyle/>
          <a:p>
            <a:pPr algn="ctr"/>
            <a:r>
              <a:rPr lang="en-US" dirty="0"/>
              <a:t>TLS Verification Goal: Secure Channel</a:t>
            </a:r>
          </a:p>
        </p:txBody>
      </p:sp>
      <p:pic>
        <p:nvPicPr>
          <p:cNvPr id="8" name="Picture 7" descr="laptop-wif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0921" y="3038371"/>
            <a:ext cx="770114" cy="614257"/>
          </a:xfrm>
          <a:prstGeom prst="rect">
            <a:avLst/>
          </a:prstGeom>
        </p:spPr>
      </p:pic>
      <p:pic>
        <p:nvPicPr>
          <p:cNvPr id="9" name="Picture 8"/>
          <p:cNvPicPr>
            <a:picLocks noChangeAspect="1"/>
          </p:cNvPicPr>
          <p:nvPr/>
        </p:nvPicPr>
        <p:blipFill>
          <a:blip r:embed="rId5"/>
          <a:stretch>
            <a:fillRect/>
          </a:stretch>
        </p:blipFill>
        <p:spPr>
          <a:xfrm>
            <a:off x="8237469" y="3088173"/>
            <a:ext cx="566438" cy="522559"/>
          </a:xfrm>
          <a:prstGeom prst="rect">
            <a:avLst/>
          </a:prstGeom>
        </p:spPr>
      </p:pic>
      <p:cxnSp>
        <p:nvCxnSpPr>
          <p:cNvPr id="11" name="Straight Connector 10"/>
          <p:cNvCxnSpPr>
            <a:stCxn id="8" idx="3"/>
            <a:endCxn id="9" idx="1"/>
          </p:cNvCxnSpPr>
          <p:nvPr/>
        </p:nvCxnSpPr>
        <p:spPr>
          <a:xfrm>
            <a:off x="4741036" y="3345501"/>
            <a:ext cx="3496434" cy="3952"/>
          </a:xfrm>
          <a:prstGeom prst="line">
            <a:avLst/>
          </a:prstGeom>
          <a:ln w="25400">
            <a:headEnd type="none"/>
            <a:tailEnd type="non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524389" y="3262479"/>
            <a:ext cx="2263624" cy="1411759"/>
          </a:xfrm>
          <a:prstGeom prst="rect">
            <a:avLst/>
          </a:prstGeom>
        </p:spPr>
        <p:style>
          <a:lnRef idx="2">
            <a:schemeClr val="dk1"/>
          </a:lnRef>
          <a:fillRef idx="1">
            <a:schemeClr val="lt1"/>
          </a:fillRef>
          <a:effectRef idx="0">
            <a:schemeClr val="dk1"/>
          </a:effectRef>
          <a:fontRef idx="minor">
            <a:schemeClr val="dk1"/>
          </a:fontRef>
        </p:style>
        <p:txBody>
          <a:bodyPr wrap="square" lIns="179285" tIns="143428" rIns="179285" bIns="143428" rtlCol="0">
            <a:spAutoFit/>
          </a:bodyPr>
          <a:lstStyle/>
          <a:p>
            <a:pPr defTabSz="914367">
              <a:lnSpc>
                <a:spcPct val="90000"/>
              </a:lnSpc>
              <a:spcAft>
                <a:spcPts val="588"/>
              </a:spcAft>
            </a:pPr>
            <a:r>
              <a:rPr lang="en-US" sz="1176" b="1" dirty="0">
                <a:solidFill>
                  <a:srgbClr val="525051"/>
                </a:solidFill>
                <a:latin typeface="Courier New"/>
                <a:cs typeface="Courier New"/>
              </a:rPr>
              <a:t>connect(</a:t>
            </a:r>
            <a:r>
              <a:rPr lang="en-US" sz="1176" b="1" dirty="0" err="1">
                <a:solidFill>
                  <a:srgbClr val="525051"/>
                </a:solidFill>
                <a:latin typeface="Courier New"/>
                <a:cs typeface="Courier New"/>
              </a:rPr>
              <a:t>server,port</a:t>
            </a:r>
            <a:r>
              <a:rPr lang="en-US" sz="1176" b="1" dirty="0">
                <a:solidFill>
                  <a:srgbClr val="525051"/>
                </a:solidFill>
                <a:latin typeface="Courier New"/>
                <a:cs typeface="Courier New"/>
              </a:rPr>
              <a:t>);</a:t>
            </a:r>
          </a:p>
          <a:p>
            <a:pPr defTabSz="914367">
              <a:lnSpc>
                <a:spcPct val="90000"/>
              </a:lnSpc>
              <a:spcAft>
                <a:spcPts val="588"/>
              </a:spcAft>
            </a:pPr>
            <a:r>
              <a:rPr lang="en-US" sz="1176" b="1" dirty="0">
                <a:solidFill>
                  <a:srgbClr val="525051"/>
                </a:solidFill>
                <a:latin typeface="Courier New"/>
                <a:cs typeface="Courier New"/>
              </a:rPr>
              <a:t>send “GET…”;</a:t>
            </a:r>
          </a:p>
          <a:p>
            <a:pPr defTabSz="914367">
              <a:lnSpc>
                <a:spcPct val="90000"/>
              </a:lnSpc>
              <a:spcAft>
                <a:spcPts val="588"/>
              </a:spcAft>
            </a:pPr>
            <a:r>
              <a:rPr lang="en-US" sz="1176" b="1" dirty="0">
                <a:solidFill>
                  <a:srgbClr val="525051"/>
                </a:solidFill>
                <a:latin typeface="Courier New"/>
                <a:cs typeface="Courier New"/>
              </a:rPr>
              <a:t>data = </a:t>
            </a:r>
            <a:r>
              <a:rPr lang="en-US" sz="1176" b="1" dirty="0" err="1">
                <a:solidFill>
                  <a:srgbClr val="525051"/>
                </a:solidFill>
                <a:latin typeface="Courier New"/>
                <a:cs typeface="Courier New"/>
              </a:rPr>
              <a:t>recv</a:t>
            </a:r>
            <a:r>
              <a:rPr lang="en-US" sz="1176" b="1" dirty="0">
                <a:solidFill>
                  <a:srgbClr val="525051"/>
                </a:solidFill>
                <a:latin typeface="Courier New"/>
                <a:cs typeface="Courier New"/>
              </a:rPr>
              <a:t>();</a:t>
            </a:r>
          </a:p>
          <a:p>
            <a:pPr defTabSz="914367">
              <a:lnSpc>
                <a:spcPct val="90000"/>
              </a:lnSpc>
              <a:spcAft>
                <a:spcPts val="588"/>
              </a:spcAft>
            </a:pPr>
            <a:r>
              <a:rPr lang="en-US" sz="1176" b="1" dirty="0">
                <a:solidFill>
                  <a:srgbClr val="525051"/>
                </a:solidFill>
                <a:latin typeface="Courier New"/>
                <a:cs typeface="Courier New"/>
              </a:rPr>
              <a:t>send “POST…”;</a:t>
            </a:r>
          </a:p>
          <a:p>
            <a:pPr defTabSz="914367">
              <a:lnSpc>
                <a:spcPct val="90000"/>
              </a:lnSpc>
              <a:spcAft>
                <a:spcPts val="588"/>
              </a:spcAft>
            </a:pPr>
            <a:r>
              <a:rPr lang="en-US" sz="1176" b="1" dirty="0">
                <a:solidFill>
                  <a:srgbClr val="525051"/>
                </a:solidFill>
                <a:latin typeface="Courier New"/>
                <a:cs typeface="Courier New"/>
              </a:rPr>
              <a:t>…</a:t>
            </a:r>
          </a:p>
        </p:txBody>
      </p:sp>
      <p:sp>
        <p:nvSpPr>
          <p:cNvPr id="15" name="TextBox 14"/>
          <p:cNvSpPr txBox="1"/>
          <p:nvPr/>
        </p:nvSpPr>
        <p:spPr>
          <a:xfrm>
            <a:off x="8986815" y="3212677"/>
            <a:ext cx="2521997" cy="1411759"/>
          </a:xfrm>
          <a:prstGeom prst="rect">
            <a:avLst/>
          </a:prstGeom>
        </p:spPr>
        <p:style>
          <a:lnRef idx="2">
            <a:schemeClr val="dk1"/>
          </a:lnRef>
          <a:fillRef idx="1">
            <a:schemeClr val="lt1"/>
          </a:fillRef>
          <a:effectRef idx="0">
            <a:schemeClr val="dk1"/>
          </a:effectRef>
          <a:fontRef idx="minor">
            <a:schemeClr val="dk1"/>
          </a:fontRef>
        </p:style>
        <p:txBody>
          <a:bodyPr wrap="square" lIns="179285" tIns="143428" rIns="179285" bIns="143428" rtlCol="0">
            <a:spAutoFit/>
          </a:bodyPr>
          <a:lstStyle/>
          <a:p>
            <a:pPr defTabSz="914367">
              <a:lnSpc>
                <a:spcPct val="90000"/>
              </a:lnSpc>
              <a:spcAft>
                <a:spcPts val="588"/>
              </a:spcAft>
            </a:pPr>
            <a:r>
              <a:rPr lang="en-US" sz="1176" b="1" dirty="0">
                <a:solidFill>
                  <a:srgbClr val="525051"/>
                </a:solidFill>
                <a:latin typeface="Courier New"/>
                <a:cs typeface="Courier New"/>
              </a:rPr>
              <a:t>accept(port);</a:t>
            </a:r>
          </a:p>
          <a:p>
            <a:pPr defTabSz="914367">
              <a:lnSpc>
                <a:spcPct val="90000"/>
              </a:lnSpc>
              <a:spcAft>
                <a:spcPts val="588"/>
              </a:spcAft>
            </a:pPr>
            <a:r>
              <a:rPr lang="en-US" sz="1176" b="1" dirty="0">
                <a:solidFill>
                  <a:srgbClr val="525051"/>
                </a:solidFill>
                <a:latin typeface="Courier New"/>
                <a:cs typeface="Courier New"/>
              </a:rPr>
              <a:t>request = </a:t>
            </a:r>
            <a:r>
              <a:rPr lang="en-US" sz="1176" b="1" dirty="0" err="1">
                <a:solidFill>
                  <a:srgbClr val="525051"/>
                </a:solidFill>
                <a:latin typeface="Courier New"/>
                <a:cs typeface="Courier New"/>
              </a:rPr>
              <a:t>recv</a:t>
            </a:r>
            <a:r>
              <a:rPr lang="en-US" sz="1176" b="1" dirty="0">
                <a:solidFill>
                  <a:srgbClr val="525051"/>
                </a:solidFill>
                <a:latin typeface="Courier New"/>
                <a:cs typeface="Courier New"/>
              </a:rPr>
              <a:t>();</a:t>
            </a:r>
          </a:p>
          <a:p>
            <a:pPr defTabSz="914367">
              <a:lnSpc>
                <a:spcPct val="90000"/>
              </a:lnSpc>
              <a:spcAft>
                <a:spcPts val="588"/>
              </a:spcAft>
            </a:pPr>
            <a:r>
              <a:rPr lang="en-US" sz="1176" b="1" dirty="0">
                <a:solidFill>
                  <a:srgbClr val="525051"/>
                </a:solidFill>
                <a:latin typeface="Courier New"/>
                <a:cs typeface="Courier New"/>
              </a:rPr>
              <a:t>send “&lt;html&gt;…”;</a:t>
            </a:r>
          </a:p>
          <a:p>
            <a:pPr defTabSz="914367">
              <a:lnSpc>
                <a:spcPct val="90000"/>
              </a:lnSpc>
              <a:spcAft>
                <a:spcPts val="588"/>
              </a:spcAft>
            </a:pPr>
            <a:r>
              <a:rPr lang="en-US" sz="1176" b="1" dirty="0">
                <a:solidFill>
                  <a:srgbClr val="525051"/>
                </a:solidFill>
                <a:latin typeface="Courier New"/>
                <a:cs typeface="Courier New"/>
              </a:rPr>
              <a:t>order = </a:t>
            </a:r>
            <a:r>
              <a:rPr lang="en-US" sz="1176" b="1" dirty="0" err="1">
                <a:solidFill>
                  <a:srgbClr val="525051"/>
                </a:solidFill>
                <a:latin typeface="Courier New"/>
                <a:cs typeface="Courier New"/>
              </a:rPr>
              <a:t>recv</a:t>
            </a:r>
            <a:r>
              <a:rPr lang="en-US" sz="1176" b="1" dirty="0">
                <a:solidFill>
                  <a:srgbClr val="525051"/>
                </a:solidFill>
                <a:latin typeface="Courier New"/>
                <a:cs typeface="Courier New"/>
              </a:rPr>
              <a:t>();</a:t>
            </a:r>
          </a:p>
          <a:p>
            <a:pPr defTabSz="914367">
              <a:lnSpc>
                <a:spcPct val="90000"/>
              </a:lnSpc>
              <a:spcAft>
                <a:spcPts val="588"/>
              </a:spcAft>
            </a:pPr>
            <a:r>
              <a:rPr lang="en-US" sz="1176" b="1" dirty="0">
                <a:solidFill>
                  <a:srgbClr val="525051"/>
                </a:solidFill>
                <a:latin typeface="Courier New"/>
                <a:cs typeface="Courier New"/>
              </a:rPr>
              <a:t>…</a:t>
            </a:r>
          </a:p>
        </p:txBody>
      </p:sp>
      <p:sp>
        <p:nvSpPr>
          <p:cNvPr id="16" name="TextBox 15"/>
          <p:cNvSpPr txBox="1"/>
          <p:nvPr/>
        </p:nvSpPr>
        <p:spPr>
          <a:xfrm>
            <a:off x="3840155" y="3598638"/>
            <a:ext cx="899522" cy="534056"/>
          </a:xfrm>
          <a:prstGeom prst="rect">
            <a:avLst/>
          </a:prstGeom>
          <a:noFill/>
        </p:spPr>
        <p:txBody>
          <a:bodyPr wrap="none" lIns="179285" tIns="143428" rIns="179285" bIns="143428" rtlCol="0">
            <a:spAutoFit/>
          </a:bodyPr>
          <a:lstStyle/>
          <a:p>
            <a:pPr defTabSz="914367">
              <a:lnSpc>
                <a:spcPct val="90000"/>
              </a:lnSpc>
              <a:spcAft>
                <a:spcPts val="588"/>
              </a:spcAft>
            </a:pPr>
            <a:r>
              <a:rPr lang="en-US" sz="1765" dirty="0">
                <a:gradFill>
                  <a:gsLst>
                    <a:gs pos="2917">
                      <a:srgbClr val="525051"/>
                    </a:gs>
                    <a:gs pos="30000">
                      <a:srgbClr val="525051"/>
                    </a:gs>
                  </a:gsLst>
                  <a:lin ang="5400000" scaled="0"/>
                </a:gradFill>
                <a:latin typeface="Segoe UI"/>
              </a:rPr>
              <a:t>client</a:t>
            </a:r>
          </a:p>
        </p:txBody>
      </p:sp>
      <p:sp>
        <p:nvSpPr>
          <p:cNvPr id="17" name="TextBox 16"/>
          <p:cNvSpPr txBox="1"/>
          <p:nvPr/>
        </p:nvSpPr>
        <p:spPr>
          <a:xfrm>
            <a:off x="8011019" y="3598638"/>
            <a:ext cx="990791" cy="538581"/>
          </a:xfrm>
          <a:prstGeom prst="rect">
            <a:avLst/>
          </a:prstGeom>
          <a:noFill/>
        </p:spPr>
        <p:txBody>
          <a:bodyPr wrap="none" lIns="179285" tIns="143428" rIns="179285" bIns="143428" rtlCol="0">
            <a:spAutoFit/>
          </a:bodyPr>
          <a:lstStyle/>
          <a:p>
            <a:pPr defTabSz="914367">
              <a:lnSpc>
                <a:spcPct val="90000"/>
              </a:lnSpc>
              <a:spcAft>
                <a:spcPts val="588"/>
              </a:spcAft>
            </a:pPr>
            <a:r>
              <a:rPr lang="en-US" sz="1765" dirty="0">
                <a:gradFill>
                  <a:gsLst>
                    <a:gs pos="2917">
                      <a:srgbClr val="525051"/>
                    </a:gs>
                    <a:gs pos="30000">
                      <a:srgbClr val="525051"/>
                    </a:gs>
                  </a:gsLst>
                  <a:lin ang="5400000" scaled="0"/>
                </a:gradFill>
                <a:latin typeface="Segoe UI"/>
              </a:rPr>
              <a:t>server</a:t>
            </a:r>
          </a:p>
        </p:txBody>
      </p:sp>
      <p:grpSp>
        <p:nvGrpSpPr>
          <p:cNvPr id="21" name="Group 20"/>
          <p:cNvGrpSpPr/>
          <p:nvPr/>
        </p:nvGrpSpPr>
        <p:grpSpPr>
          <a:xfrm>
            <a:off x="6169076" y="3771471"/>
            <a:ext cx="663784" cy="613467"/>
            <a:chOff x="8165030" y="3240277"/>
            <a:chExt cx="1076709" cy="1047744"/>
          </a:xfrm>
        </p:grpSpPr>
        <p:sp>
          <p:nvSpPr>
            <p:cNvPr id="22" name="Rectangle 21"/>
            <p:cNvSpPr/>
            <p:nvPr/>
          </p:nvSpPr>
          <p:spPr>
            <a:xfrm>
              <a:off x="8165030" y="3240277"/>
              <a:ext cx="1076709" cy="1047744"/>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896386">
                <a:defRPr/>
              </a:pPr>
              <a:endParaRPr lang="en-US" sz="1765" kern="0">
                <a:solidFill>
                  <a:sysClr val="window" lastClr="FFFFFF"/>
                </a:solidFill>
                <a:latin typeface="Calibri"/>
              </a:endParaRPr>
            </a:p>
          </p:txBody>
        </p:sp>
        <p:pic>
          <p:nvPicPr>
            <p:cNvPr id="23" name="Picture 22"/>
            <p:cNvPicPr>
              <a:picLocks noChangeAspect="1"/>
            </p:cNvPicPr>
            <p:nvPr/>
          </p:nvPicPr>
          <p:blipFill>
            <a:blip r:embed="rId5"/>
            <a:stretch>
              <a:fillRect/>
            </a:stretch>
          </p:blipFill>
          <p:spPr>
            <a:xfrm>
              <a:off x="8177603" y="3249138"/>
              <a:ext cx="1061247" cy="979038"/>
            </a:xfrm>
            <a:prstGeom prst="rect">
              <a:avLst/>
            </a:prstGeom>
          </p:spPr>
        </p:pic>
      </p:grpSp>
      <p:cxnSp>
        <p:nvCxnSpPr>
          <p:cNvPr id="25" name="Straight Connector 24"/>
          <p:cNvCxnSpPr>
            <a:endCxn id="22" idx="0"/>
          </p:cNvCxnSpPr>
          <p:nvPr/>
        </p:nvCxnSpPr>
        <p:spPr>
          <a:xfrm flipH="1">
            <a:off x="6500967" y="3337179"/>
            <a:ext cx="3561" cy="434292"/>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57109" y="4283407"/>
            <a:ext cx="1355646" cy="538581"/>
          </a:xfrm>
          <a:prstGeom prst="rect">
            <a:avLst/>
          </a:prstGeom>
          <a:noFill/>
        </p:spPr>
        <p:txBody>
          <a:bodyPr wrap="none" lIns="179285" tIns="143428" rIns="179285" bIns="143428" rtlCol="0">
            <a:spAutoFit/>
          </a:bodyPr>
          <a:lstStyle/>
          <a:p>
            <a:pPr defTabSz="914367">
              <a:lnSpc>
                <a:spcPct val="90000"/>
              </a:lnSpc>
              <a:spcAft>
                <a:spcPts val="588"/>
              </a:spcAft>
            </a:pPr>
            <a:r>
              <a:rPr lang="en-US" sz="1765" dirty="0">
                <a:gradFill>
                  <a:gsLst>
                    <a:gs pos="2917">
                      <a:srgbClr val="525051"/>
                    </a:gs>
                    <a:gs pos="30000">
                      <a:srgbClr val="525051"/>
                    </a:gs>
                  </a:gsLst>
                  <a:lin ang="5400000" scaled="0"/>
                </a:gradFill>
                <a:latin typeface="Segoe UI"/>
              </a:rPr>
              <a:t>adversary</a:t>
            </a:r>
          </a:p>
        </p:txBody>
      </p:sp>
      <p:sp>
        <p:nvSpPr>
          <p:cNvPr id="28" name="Rectangle 27"/>
          <p:cNvSpPr/>
          <p:nvPr/>
        </p:nvSpPr>
        <p:spPr bwMode="auto">
          <a:xfrm>
            <a:off x="5334195" y="1245521"/>
            <a:ext cx="2166360" cy="68476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r>
              <a:rPr lang="en-US" sz="1765" dirty="0">
                <a:solidFill>
                  <a:srgbClr val="525051"/>
                </a:solidFill>
                <a:latin typeface="Segoe UI"/>
              </a:rPr>
              <a:t>Public Key</a:t>
            </a:r>
            <a:br>
              <a:rPr lang="en-US" sz="1765" dirty="0">
                <a:solidFill>
                  <a:srgbClr val="525051"/>
                </a:solidFill>
                <a:latin typeface="Segoe UI"/>
              </a:rPr>
            </a:br>
            <a:r>
              <a:rPr lang="en-US" sz="1765" dirty="0">
                <a:solidFill>
                  <a:srgbClr val="525051"/>
                </a:solidFill>
                <a:latin typeface="Segoe UI"/>
              </a:rPr>
              <a:t>Infrastructure</a:t>
            </a:r>
          </a:p>
        </p:txBody>
      </p:sp>
      <p:cxnSp>
        <p:nvCxnSpPr>
          <p:cNvPr id="30" name="Elbow Connector 29"/>
          <p:cNvCxnSpPr>
            <a:stCxn id="28" idx="1"/>
          </p:cNvCxnSpPr>
          <p:nvPr/>
        </p:nvCxnSpPr>
        <p:spPr>
          <a:xfrm rot="10800000" flipV="1">
            <a:off x="4251015" y="1587906"/>
            <a:ext cx="1083180" cy="1687022"/>
          </a:xfrm>
          <a:prstGeom prst="bentConnector2">
            <a:avLst/>
          </a:prstGeom>
          <a:ln>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8" idx="3"/>
            <a:endCxn id="9" idx="0"/>
          </p:cNvCxnSpPr>
          <p:nvPr/>
        </p:nvCxnSpPr>
        <p:spPr>
          <a:xfrm>
            <a:off x="7500556" y="1587907"/>
            <a:ext cx="1020133" cy="1500266"/>
          </a:xfrm>
          <a:prstGeom prst="bentConnector2">
            <a:avLst/>
          </a:prstGeom>
          <a:ln>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38" name="Vertical Scroll 37"/>
          <p:cNvSpPr/>
          <p:nvPr/>
        </p:nvSpPr>
        <p:spPr bwMode="auto">
          <a:xfrm>
            <a:off x="4275916" y="2590159"/>
            <a:ext cx="373510" cy="298808"/>
          </a:xfrm>
          <a:prstGeom prst="verticalScroll">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latin typeface="Segoe UI"/>
            </a:endParaRPr>
          </a:p>
        </p:txBody>
      </p:sp>
      <p:sp>
        <p:nvSpPr>
          <p:cNvPr id="39" name="TextBox 38"/>
          <p:cNvSpPr txBox="1"/>
          <p:nvPr/>
        </p:nvSpPr>
        <p:spPr>
          <a:xfrm>
            <a:off x="8409431" y="2478105"/>
            <a:ext cx="2465169" cy="510923"/>
          </a:xfrm>
          <a:prstGeom prst="rect">
            <a:avLst/>
          </a:prstGeom>
          <a:noFill/>
        </p:spPr>
        <p:txBody>
          <a:bodyPr wrap="square" lIns="179285" tIns="143428" rIns="179285" bIns="143428" rtlCol="0">
            <a:spAutoFit/>
          </a:bodyPr>
          <a:lstStyle/>
          <a:p>
            <a:pPr defTabSz="914367">
              <a:lnSpc>
                <a:spcPct val="90000"/>
              </a:lnSpc>
              <a:spcAft>
                <a:spcPts val="588"/>
              </a:spcAft>
            </a:pPr>
            <a:r>
              <a:rPr lang="en-US" sz="1568" dirty="0">
                <a:gradFill>
                  <a:gsLst>
                    <a:gs pos="2917">
                      <a:srgbClr val="525051"/>
                    </a:gs>
                    <a:gs pos="30000">
                      <a:srgbClr val="525051"/>
                    </a:gs>
                  </a:gsLst>
                  <a:lin ang="5400000" scaled="0"/>
                </a:gradFill>
                <a:latin typeface="Segoe UI"/>
              </a:rPr>
              <a:t>server credential</a:t>
            </a:r>
          </a:p>
        </p:txBody>
      </p:sp>
      <p:sp>
        <p:nvSpPr>
          <p:cNvPr id="40" name="TextBox 39"/>
          <p:cNvSpPr txBox="1"/>
          <p:nvPr/>
        </p:nvSpPr>
        <p:spPr>
          <a:xfrm>
            <a:off x="2595119" y="2478105"/>
            <a:ext cx="1867553" cy="510923"/>
          </a:xfrm>
          <a:prstGeom prst="rect">
            <a:avLst/>
          </a:prstGeom>
          <a:noFill/>
        </p:spPr>
        <p:txBody>
          <a:bodyPr wrap="square" lIns="179285" tIns="143428" rIns="179285" bIns="143428" rtlCol="0">
            <a:spAutoFit/>
          </a:bodyPr>
          <a:lstStyle/>
          <a:p>
            <a:pPr defTabSz="914367">
              <a:lnSpc>
                <a:spcPct val="90000"/>
              </a:lnSpc>
              <a:spcAft>
                <a:spcPts val="588"/>
              </a:spcAft>
            </a:pPr>
            <a:r>
              <a:rPr lang="en-US" sz="1568" dirty="0">
                <a:gradFill>
                  <a:gsLst>
                    <a:gs pos="2917">
                      <a:srgbClr val="525051"/>
                    </a:gs>
                    <a:gs pos="30000">
                      <a:srgbClr val="525051"/>
                    </a:gs>
                  </a:gsLst>
                  <a:lin ang="5400000" scaled="0"/>
                </a:gradFill>
                <a:latin typeface="Segoe UI"/>
              </a:rPr>
              <a:t>client credential</a:t>
            </a:r>
          </a:p>
        </p:txBody>
      </p:sp>
      <p:sp>
        <p:nvSpPr>
          <p:cNvPr id="43" name="Can 42"/>
          <p:cNvSpPr/>
          <p:nvPr/>
        </p:nvSpPr>
        <p:spPr bwMode="auto">
          <a:xfrm rot="5400000">
            <a:off x="6320884" y="1572343"/>
            <a:ext cx="311259" cy="3567024"/>
          </a:xfrm>
          <a:prstGeom prst="can">
            <a:avLst/>
          </a:prstGeom>
          <a:solidFill>
            <a:schemeClr val="dk1">
              <a:tint val="65000"/>
              <a:alpha val="49000"/>
            </a:schemeClr>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latin typeface="Segoe UI"/>
            </a:endParaRPr>
          </a:p>
        </p:txBody>
      </p:sp>
      <p:sp>
        <p:nvSpPr>
          <p:cNvPr id="44" name="Vertical Scroll 43"/>
          <p:cNvSpPr/>
          <p:nvPr/>
        </p:nvSpPr>
        <p:spPr bwMode="auto">
          <a:xfrm>
            <a:off x="8110622" y="2577708"/>
            <a:ext cx="373510" cy="298808"/>
          </a:xfrm>
          <a:prstGeom prst="verticalScroll">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latin typeface="Segoe UI"/>
            </a:endParaRPr>
          </a:p>
        </p:txBody>
      </p:sp>
    </p:spTree>
    <p:custDataLst>
      <p:tags r:id="rId1"/>
    </p:custDataLst>
    <p:extLst>
      <p:ext uri="{BB962C8B-B14F-4D97-AF65-F5344CB8AC3E}">
        <p14:creationId xmlns:p14="http://schemas.microsoft.com/office/powerpoint/2010/main" val="263919317"/>
      </p:ext>
    </p:extLst>
  </p:cSld>
  <p:clrMapOvr>
    <a:masterClrMapping/>
  </p:clrMapOvr>
  <mc:AlternateContent xmlns:mc="http://schemas.openxmlformats.org/markup-compatibility/2006" xmlns:p14="http://schemas.microsoft.com/office/powerpoint/2010/main">
    <mc:Choice Requires="p14">
      <p:transition p14:dur="0" advTm="62576"/>
    </mc:Choice>
    <mc:Fallback xmlns="">
      <p:transition advTm="6257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p:cNvCxnSpPr>
            <a:stCxn id="49" idx="2"/>
            <a:endCxn id="104" idx="0"/>
          </p:cNvCxnSpPr>
          <p:nvPr/>
        </p:nvCxnSpPr>
        <p:spPr>
          <a:xfrm>
            <a:off x="9323834" y="1217605"/>
            <a:ext cx="385064" cy="1541374"/>
          </a:xfrm>
          <a:prstGeom prst="line">
            <a:avLst/>
          </a:prstGeom>
          <a:noFill/>
          <a:ln w="9525" cap="flat" cmpd="sng" algn="ctr">
            <a:solidFill>
              <a:srgbClr val="4F81BD">
                <a:shade val="95000"/>
                <a:satMod val="105000"/>
              </a:srgbClr>
            </a:solidFill>
            <a:prstDash val="solid"/>
          </a:ln>
          <a:effectLst/>
        </p:spPr>
      </p:cxnSp>
      <p:sp>
        <p:nvSpPr>
          <p:cNvPr id="8" name="Title 7"/>
          <p:cNvSpPr>
            <a:spLocks noGrp="1"/>
          </p:cNvSpPr>
          <p:nvPr>
            <p:ph type="title"/>
          </p:nvPr>
        </p:nvSpPr>
        <p:spPr>
          <a:xfrm>
            <a:off x="325329" y="291338"/>
            <a:ext cx="11656983" cy="899537"/>
          </a:xfrm>
        </p:spPr>
        <p:txBody>
          <a:bodyPr/>
          <a:lstStyle/>
          <a:p>
            <a:r>
              <a:rPr lang="en-GB" dirty="0"/>
              <a:t>Modelling </a:t>
            </a:r>
            <a:br>
              <a:rPr lang="en-GB" dirty="0"/>
            </a:br>
            <a:r>
              <a:rPr lang="en-GB" dirty="0"/>
              <a:t>Cryptographic</a:t>
            </a:r>
            <a:br>
              <a:rPr lang="en-GB" dirty="0"/>
            </a:br>
            <a:r>
              <a:rPr lang="en-GB" dirty="0"/>
              <a:t>Security</a:t>
            </a:r>
          </a:p>
        </p:txBody>
      </p:sp>
      <p:sp>
        <p:nvSpPr>
          <p:cNvPr id="43" name="Text Placeholder 42"/>
          <p:cNvSpPr>
            <a:spLocks noGrp="1"/>
          </p:cNvSpPr>
          <p:nvPr>
            <p:ph type="body" sz="quarter" idx="10"/>
          </p:nvPr>
        </p:nvSpPr>
        <p:spPr>
          <a:xfrm>
            <a:off x="362050" y="2881165"/>
            <a:ext cx="4705345" cy="3742628"/>
          </a:xfrm>
        </p:spPr>
        <p:txBody>
          <a:bodyPr/>
          <a:lstStyle/>
          <a:p>
            <a:r>
              <a:rPr lang="en-GB" dirty="0"/>
              <a:t>Main crypto theorem:</a:t>
            </a:r>
            <a:br>
              <a:rPr lang="en-GB" dirty="0"/>
            </a:br>
            <a:r>
              <a:rPr lang="en-GB" sz="2745" dirty="0">
                <a:solidFill>
                  <a:schemeClr val="tx1">
                    <a:lumMod val="50000"/>
                  </a:schemeClr>
                </a:solidFill>
              </a:rPr>
              <a:t>concrete TLS &amp; ideal TLS</a:t>
            </a:r>
            <a:br>
              <a:rPr lang="en-GB" sz="2745" dirty="0">
                <a:solidFill>
                  <a:schemeClr val="tx1">
                    <a:lumMod val="50000"/>
                  </a:schemeClr>
                </a:solidFill>
              </a:rPr>
            </a:br>
            <a:r>
              <a:rPr lang="en-GB" sz="2745" dirty="0">
                <a:solidFill>
                  <a:schemeClr val="tx1">
                    <a:lumMod val="50000"/>
                  </a:schemeClr>
                </a:solidFill>
              </a:rPr>
              <a:t>are </a:t>
            </a:r>
            <a:r>
              <a:rPr lang="en-GB" sz="2745" dirty="0">
                <a:solidFill>
                  <a:schemeClr val="tx1">
                    <a:lumMod val="50000"/>
                  </a:schemeClr>
                </a:solidFill>
                <a:latin typeface="+mn-lt"/>
              </a:rPr>
              <a:t>computationally </a:t>
            </a:r>
            <a:br>
              <a:rPr lang="en-GB" sz="2745" dirty="0">
                <a:solidFill>
                  <a:schemeClr val="tx1">
                    <a:lumMod val="50000"/>
                  </a:schemeClr>
                </a:solidFill>
                <a:latin typeface="+mn-lt"/>
              </a:rPr>
            </a:br>
            <a:r>
              <a:rPr lang="en-GB" sz="2745" dirty="0">
                <a:solidFill>
                  <a:schemeClr val="tx1">
                    <a:lumMod val="50000"/>
                  </a:schemeClr>
                </a:solidFill>
                <a:latin typeface="+mn-lt"/>
              </a:rPr>
              <a:t>indistinguishable</a:t>
            </a:r>
            <a:endParaRPr lang="en-GB" dirty="0"/>
          </a:p>
          <a:p>
            <a:endParaRPr lang="en-GB" sz="1900" dirty="0"/>
          </a:p>
          <a:p>
            <a:r>
              <a:rPr lang="en-GB" dirty="0"/>
              <a:t>We then verify that ideal TLS is secure</a:t>
            </a:r>
            <a:br>
              <a:rPr lang="en-GB" dirty="0"/>
            </a:br>
            <a:endParaRPr lang="en-GB" sz="2745" dirty="0"/>
          </a:p>
        </p:txBody>
      </p:sp>
      <p:grpSp>
        <p:nvGrpSpPr>
          <p:cNvPr id="197" name="Group 196"/>
          <p:cNvGrpSpPr/>
          <p:nvPr/>
        </p:nvGrpSpPr>
        <p:grpSpPr>
          <a:xfrm>
            <a:off x="5184971" y="2777166"/>
            <a:ext cx="2138805" cy="1267707"/>
            <a:chOff x="5288940" y="2832357"/>
            <a:chExt cx="2181692" cy="1293127"/>
          </a:xfrm>
        </p:grpSpPr>
        <p:sp>
          <p:nvSpPr>
            <p:cNvPr id="47" name="Rectangle 46"/>
            <p:cNvSpPr/>
            <p:nvPr/>
          </p:nvSpPr>
          <p:spPr>
            <a:xfrm>
              <a:off x="5357515" y="2832357"/>
              <a:ext cx="2022922" cy="1163894"/>
            </a:xfrm>
            <a:prstGeom prst="rect">
              <a:avLst/>
            </a:prstGeom>
            <a:solidFill>
              <a:srgbClr val="9BBB59">
                <a:lumMod val="60000"/>
                <a:lumOff val="40000"/>
              </a:srgbClr>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sz="2000" b="1" kern="0" dirty="0">
                  <a:solidFill>
                    <a:prstClr val="black"/>
                  </a:solidFill>
                  <a:latin typeface="Segoe UI Light" panose="020B0502040204020203" pitchFamily="34" charset="0"/>
                  <a:cs typeface="Segoe UI Light" panose="020B0502040204020203" pitchFamily="34" charset="0"/>
                </a:rPr>
                <a:t>TLS implementation</a:t>
              </a:r>
              <a:br>
                <a:rPr lang="en-GB" sz="2000" kern="0" dirty="0">
                  <a:solidFill>
                    <a:prstClr val="black"/>
                  </a:solidFill>
                  <a:latin typeface="Segoe UI Light" panose="020B0502040204020203" pitchFamily="34" charset="0"/>
                  <a:cs typeface="Segoe UI Light" panose="020B0502040204020203" pitchFamily="34" charset="0"/>
                </a:rPr>
              </a:br>
              <a:endParaRPr lang="en-GB" sz="2000" kern="0" dirty="0">
                <a:solidFill>
                  <a:prstClr val="black"/>
                </a:solidFill>
                <a:latin typeface="Segoe UI Light" panose="020B0502040204020203" pitchFamily="34" charset="0"/>
                <a:cs typeface="Segoe UI Light" panose="020B0502040204020203" pitchFamily="34" charset="0"/>
              </a:endParaRPr>
            </a:p>
          </p:txBody>
        </p:sp>
        <p:sp>
          <p:nvSpPr>
            <p:cNvPr id="48" name="Rounded Rectangular Callout 47"/>
            <p:cNvSpPr/>
            <p:nvPr/>
          </p:nvSpPr>
          <p:spPr>
            <a:xfrm>
              <a:off x="5288940" y="3889577"/>
              <a:ext cx="2181692" cy="235907"/>
            </a:xfrm>
            <a:prstGeom prst="wedgeRoundRectCallout">
              <a:avLst>
                <a:gd name="adj1" fmla="val 12421"/>
                <a:gd name="adj2" fmla="val -49777"/>
                <a:gd name="adj3" fmla="val 16667"/>
              </a:avLst>
            </a:prstGeom>
            <a:solidFill>
              <a:srgbClr val="4F81BD"/>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b="1" kern="0" dirty="0" err="1">
                  <a:solidFill>
                    <a:prstClr val="white"/>
                  </a:solidFill>
                  <a:latin typeface="Segoe UI Light" panose="020B0502040204020203" pitchFamily="34" charset="0"/>
                  <a:cs typeface="Segoe UI Light" panose="020B0502040204020203" pitchFamily="34" charset="0"/>
                </a:rPr>
                <a:t>miTLS</a:t>
              </a:r>
              <a:r>
                <a:rPr lang="en-GB" b="1" kern="0" dirty="0">
                  <a:solidFill>
                    <a:prstClr val="white"/>
                  </a:solidFill>
                  <a:latin typeface="Segoe UI Light" panose="020B0502040204020203" pitchFamily="34" charset="0"/>
                  <a:cs typeface="Segoe UI Light" panose="020B0502040204020203" pitchFamily="34" charset="0"/>
                </a:rPr>
                <a:t> typed API</a:t>
              </a:r>
            </a:p>
          </p:txBody>
        </p:sp>
      </p:grpSp>
      <p:sp>
        <p:nvSpPr>
          <p:cNvPr id="49" name="Rectangle 48"/>
          <p:cNvSpPr/>
          <p:nvPr/>
        </p:nvSpPr>
        <p:spPr>
          <a:xfrm>
            <a:off x="8409043" y="380899"/>
            <a:ext cx="1829581" cy="836706"/>
          </a:xfrm>
          <a:prstGeom prst="rect">
            <a:avLst/>
          </a:prstGeom>
          <a:solidFill>
            <a:srgbClr val="FFFFCC"/>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sz="2000" b="1" kern="0" dirty="0">
                <a:solidFill>
                  <a:prstClr val="black"/>
                </a:solidFill>
                <a:latin typeface="Segoe UI Light" panose="020B0502040204020203" pitchFamily="34" charset="0"/>
                <a:cs typeface="Segoe UI Light" panose="020B0502040204020203" pitchFamily="34" charset="0"/>
              </a:rPr>
              <a:t>Bytes, Network</a:t>
            </a:r>
            <a:br>
              <a:rPr lang="en-GB" sz="2000" b="1" kern="0" dirty="0">
                <a:solidFill>
                  <a:prstClr val="black"/>
                </a:solidFill>
                <a:latin typeface="Segoe UI Light" panose="020B0502040204020203" pitchFamily="34" charset="0"/>
                <a:cs typeface="Segoe UI Light" panose="020B0502040204020203" pitchFamily="34" charset="0"/>
              </a:rPr>
            </a:br>
            <a:r>
              <a:rPr lang="en-GB" sz="2000" kern="0" dirty="0" err="1">
                <a:solidFill>
                  <a:prstClr val="black"/>
                </a:solidFill>
                <a:latin typeface="Segoe UI Light" panose="020B0502040204020203" pitchFamily="34" charset="0"/>
                <a:cs typeface="Segoe UI Light" panose="020B0502040204020203" pitchFamily="34" charset="0"/>
              </a:rPr>
              <a:t>lib.fs</a:t>
            </a:r>
            <a:endParaRPr lang="en-GB" sz="2000" kern="0" dirty="0">
              <a:solidFill>
                <a:prstClr val="black"/>
              </a:solidFill>
              <a:latin typeface="Segoe UI Light" panose="020B0502040204020203" pitchFamily="34" charset="0"/>
              <a:cs typeface="Segoe UI Light" panose="020B0502040204020203" pitchFamily="34" charset="0"/>
            </a:endParaRPr>
          </a:p>
        </p:txBody>
      </p:sp>
      <p:cxnSp>
        <p:nvCxnSpPr>
          <p:cNvPr id="50" name="Straight Connector 49"/>
          <p:cNvCxnSpPr>
            <a:stCxn id="49" idx="2"/>
            <a:endCxn id="47" idx="0"/>
          </p:cNvCxnSpPr>
          <p:nvPr/>
        </p:nvCxnSpPr>
        <p:spPr>
          <a:xfrm flipH="1">
            <a:off x="6243776" y="1217605"/>
            <a:ext cx="3080057" cy="1559561"/>
          </a:xfrm>
          <a:prstGeom prst="line">
            <a:avLst/>
          </a:prstGeom>
          <a:noFill/>
          <a:ln w="9525" cap="flat" cmpd="sng" algn="ctr">
            <a:solidFill>
              <a:srgbClr val="4F81BD">
                <a:shade val="95000"/>
                <a:satMod val="105000"/>
              </a:srgbClr>
            </a:solidFill>
            <a:prstDash val="solid"/>
          </a:ln>
          <a:effectLst/>
        </p:spPr>
      </p:cxnSp>
      <p:sp>
        <p:nvSpPr>
          <p:cNvPr id="52" name="Rectangle 51"/>
          <p:cNvSpPr/>
          <p:nvPr/>
        </p:nvSpPr>
        <p:spPr>
          <a:xfrm>
            <a:off x="5270800" y="1125752"/>
            <a:ext cx="2802057" cy="833355"/>
          </a:xfrm>
          <a:prstGeom prst="rect">
            <a:avLst/>
          </a:prstGeom>
          <a:solidFill>
            <a:srgbClr val="9BBB59">
              <a:lumMod val="60000"/>
              <a:lumOff val="40000"/>
            </a:srgbClr>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sz="2000" b="1" kern="0" dirty="0">
                <a:solidFill>
                  <a:prstClr val="black"/>
                </a:solidFill>
                <a:latin typeface="Segoe UI Light" panose="020B0502040204020203" pitchFamily="34" charset="0"/>
                <a:cs typeface="Segoe UI Light" panose="020B0502040204020203" pitchFamily="34" charset="0"/>
              </a:rPr>
              <a:t>Cryptographic Provider</a:t>
            </a:r>
            <a:endParaRPr lang="en-GB" sz="2000" kern="0" dirty="0">
              <a:solidFill>
                <a:prstClr val="black"/>
              </a:solidFill>
              <a:latin typeface="Segoe UI Light" panose="020B0502040204020203" pitchFamily="34" charset="0"/>
              <a:cs typeface="Segoe UI Light" panose="020B0502040204020203" pitchFamily="34" charset="0"/>
            </a:endParaRPr>
          </a:p>
        </p:txBody>
      </p:sp>
      <p:cxnSp>
        <p:nvCxnSpPr>
          <p:cNvPr id="53" name="Straight Connector 52"/>
          <p:cNvCxnSpPr/>
          <p:nvPr/>
        </p:nvCxnSpPr>
        <p:spPr>
          <a:xfrm flipH="1">
            <a:off x="5270800" y="2183312"/>
            <a:ext cx="2802057" cy="0"/>
          </a:xfrm>
          <a:prstGeom prst="line">
            <a:avLst/>
          </a:prstGeom>
          <a:noFill/>
          <a:ln w="38100" cap="flat" cmpd="sng" algn="ctr">
            <a:solidFill>
              <a:srgbClr val="4F81BD">
                <a:shade val="95000"/>
                <a:satMod val="105000"/>
              </a:srgbClr>
            </a:solidFill>
            <a:prstDash val="solid"/>
          </a:ln>
          <a:effectLst/>
        </p:spPr>
      </p:cxnSp>
      <p:sp>
        <p:nvSpPr>
          <p:cNvPr id="54" name="Rounded Rectangular Callout 53"/>
          <p:cNvSpPr/>
          <p:nvPr/>
        </p:nvSpPr>
        <p:spPr>
          <a:xfrm>
            <a:off x="5208055" y="1918819"/>
            <a:ext cx="2950153" cy="268806"/>
          </a:xfrm>
          <a:prstGeom prst="wedgeRoundRectCallout">
            <a:avLst>
              <a:gd name="adj1" fmla="val 12421"/>
              <a:gd name="adj2" fmla="val -49777"/>
              <a:gd name="adj3" fmla="val 16667"/>
            </a:avLst>
          </a:prstGeom>
          <a:solidFill>
            <a:srgbClr val="4F81BD"/>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b="1" kern="0" dirty="0">
                <a:solidFill>
                  <a:prstClr val="white"/>
                </a:solidFill>
                <a:latin typeface="Segoe UI Light" panose="020B0502040204020203" pitchFamily="34" charset="0"/>
                <a:cs typeface="Segoe UI Light" panose="020B0502040204020203" pitchFamily="34" charset="0"/>
              </a:rPr>
              <a:t>cryptographic assumptions</a:t>
            </a:r>
          </a:p>
        </p:txBody>
      </p:sp>
      <p:cxnSp>
        <p:nvCxnSpPr>
          <p:cNvPr id="56" name="Straight Connector 55"/>
          <p:cNvCxnSpPr>
            <a:stCxn id="47" idx="0"/>
            <a:endCxn id="54" idx="2"/>
          </p:cNvCxnSpPr>
          <p:nvPr/>
        </p:nvCxnSpPr>
        <p:spPr>
          <a:xfrm flipV="1">
            <a:off x="6243776" y="2187625"/>
            <a:ext cx="439356" cy="589540"/>
          </a:xfrm>
          <a:prstGeom prst="line">
            <a:avLst/>
          </a:prstGeom>
          <a:noFill/>
          <a:ln w="9525" cap="flat" cmpd="sng" algn="ctr">
            <a:solidFill>
              <a:srgbClr val="4F81BD">
                <a:shade val="95000"/>
                <a:satMod val="105000"/>
              </a:srgbClr>
            </a:solidFill>
            <a:prstDash val="solid"/>
          </a:ln>
          <a:effectLst/>
        </p:spPr>
      </p:cxnSp>
      <p:sp>
        <p:nvSpPr>
          <p:cNvPr id="60" name="Rectangle 59"/>
          <p:cNvSpPr/>
          <p:nvPr/>
        </p:nvSpPr>
        <p:spPr>
          <a:xfrm>
            <a:off x="7107942" y="4904858"/>
            <a:ext cx="2088480" cy="917526"/>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endParaRPr lang="en-GB" sz="2000" b="1" i="1" kern="0" dirty="0">
              <a:solidFill>
                <a:prstClr val="black"/>
              </a:solidFill>
              <a:latin typeface="Calibri"/>
            </a:endParaRPr>
          </a:p>
        </p:txBody>
      </p:sp>
      <p:sp>
        <p:nvSpPr>
          <p:cNvPr id="61" name="Rectangle 60"/>
          <p:cNvSpPr/>
          <p:nvPr/>
        </p:nvSpPr>
        <p:spPr>
          <a:xfrm>
            <a:off x="6955564" y="4752479"/>
            <a:ext cx="2088480" cy="917526"/>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endParaRPr lang="en-GB" sz="2000" b="1" i="1" kern="0" dirty="0">
              <a:solidFill>
                <a:prstClr val="black"/>
              </a:solidFill>
              <a:latin typeface="Calibri"/>
            </a:endParaRPr>
          </a:p>
        </p:txBody>
      </p:sp>
      <p:sp>
        <p:nvSpPr>
          <p:cNvPr id="62" name="Rectangle 61"/>
          <p:cNvSpPr/>
          <p:nvPr/>
        </p:nvSpPr>
        <p:spPr>
          <a:xfrm>
            <a:off x="6803185" y="4600101"/>
            <a:ext cx="2088480" cy="917526"/>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sz="2000" kern="0" dirty="0">
                <a:solidFill>
                  <a:prstClr val="black"/>
                </a:solidFill>
                <a:latin typeface="Segoe UI"/>
              </a:rPr>
              <a:t>any program</a:t>
            </a:r>
            <a:br>
              <a:rPr lang="en-GB" sz="2000" kern="0" dirty="0">
                <a:solidFill>
                  <a:prstClr val="black"/>
                </a:solidFill>
                <a:latin typeface="Segoe UI"/>
              </a:rPr>
            </a:br>
            <a:r>
              <a:rPr lang="en-GB" sz="2000" kern="0" dirty="0">
                <a:solidFill>
                  <a:prstClr val="black"/>
                </a:solidFill>
                <a:latin typeface="Segoe UI"/>
              </a:rPr>
              <a:t>representing the adversary</a:t>
            </a:r>
          </a:p>
        </p:txBody>
      </p:sp>
      <p:sp>
        <p:nvSpPr>
          <p:cNvPr id="104" name="Rectangle 103"/>
          <p:cNvSpPr/>
          <p:nvPr/>
        </p:nvSpPr>
        <p:spPr>
          <a:xfrm>
            <a:off x="8717319" y="2758979"/>
            <a:ext cx="1983156" cy="1141014"/>
          </a:xfrm>
          <a:prstGeom prst="rect">
            <a:avLst/>
          </a:prstGeom>
          <a:solidFill>
            <a:srgbClr val="00FF00"/>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sz="2000" b="1" kern="0" dirty="0">
                <a:solidFill>
                  <a:prstClr val="black"/>
                </a:solidFill>
                <a:latin typeface="Segoe UI Light" panose="020B0502040204020203" pitchFamily="34" charset="0"/>
                <a:cs typeface="Segoe UI Light" panose="020B0502040204020203" pitchFamily="34" charset="0"/>
              </a:rPr>
              <a:t>TLS ideal  implementation</a:t>
            </a:r>
            <a:br>
              <a:rPr lang="en-GB" sz="2000" kern="0" dirty="0">
                <a:solidFill>
                  <a:prstClr val="black"/>
                </a:solidFill>
                <a:latin typeface="Segoe UI Light" panose="020B0502040204020203" pitchFamily="34" charset="0"/>
                <a:cs typeface="Segoe UI Light" panose="020B0502040204020203" pitchFamily="34" charset="0"/>
              </a:rPr>
            </a:br>
            <a:endParaRPr lang="en-GB" sz="2000" kern="0" dirty="0">
              <a:solidFill>
                <a:prstClr val="black"/>
              </a:solidFill>
              <a:latin typeface="Segoe UI Light" panose="020B0502040204020203" pitchFamily="34" charset="0"/>
              <a:cs typeface="Segoe UI Light" panose="020B0502040204020203" pitchFamily="34" charset="0"/>
            </a:endParaRPr>
          </a:p>
        </p:txBody>
      </p:sp>
      <p:sp>
        <p:nvSpPr>
          <p:cNvPr id="105" name="Rounded Rectangular Callout 104"/>
          <p:cNvSpPr/>
          <p:nvPr/>
        </p:nvSpPr>
        <p:spPr>
          <a:xfrm>
            <a:off x="8650092" y="3795417"/>
            <a:ext cx="2138805" cy="231270"/>
          </a:xfrm>
          <a:prstGeom prst="wedgeRoundRectCallout">
            <a:avLst>
              <a:gd name="adj1" fmla="val 12421"/>
              <a:gd name="adj2" fmla="val -49777"/>
              <a:gd name="adj3" fmla="val 16667"/>
            </a:avLst>
          </a:prstGeom>
          <a:solidFill>
            <a:srgbClr val="4F81BD"/>
          </a:solidFill>
          <a:ln w="25400" cap="flat" cmpd="sng" algn="ctr">
            <a:solidFill>
              <a:srgbClr val="4F81BD">
                <a:shade val="50000"/>
              </a:srgbClr>
            </a:solidFill>
            <a:prstDash val="solid"/>
          </a:ln>
          <a:effectLst/>
        </p:spPr>
        <p:txBody>
          <a:bodyPr rtlCol="0" anchor="ctr"/>
          <a:lstStyle/>
          <a:p>
            <a:pPr algn="ctr" defTabSz="914225" fontAlgn="base">
              <a:spcBef>
                <a:spcPct val="0"/>
              </a:spcBef>
              <a:spcAft>
                <a:spcPct val="0"/>
              </a:spcAft>
              <a:defRPr/>
            </a:pPr>
            <a:r>
              <a:rPr lang="en-GB" b="1" kern="0" dirty="0" err="1">
                <a:solidFill>
                  <a:prstClr val="white"/>
                </a:solidFill>
                <a:latin typeface="Segoe UI Light" panose="020B0502040204020203" pitchFamily="34" charset="0"/>
                <a:cs typeface="Segoe UI Light" panose="020B0502040204020203" pitchFamily="34" charset="0"/>
              </a:rPr>
              <a:t>miTLS</a:t>
            </a:r>
            <a:r>
              <a:rPr lang="en-GB" b="1" kern="0" dirty="0">
                <a:solidFill>
                  <a:prstClr val="white"/>
                </a:solidFill>
                <a:latin typeface="Segoe UI Light" panose="020B0502040204020203" pitchFamily="34" charset="0"/>
                <a:cs typeface="Segoe UI Light" panose="020B0502040204020203" pitchFamily="34" charset="0"/>
              </a:rPr>
              <a:t> typed API</a:t>
            </a:r>
          </a:p>
        </p:txBody>
      </p:sp>
      <p:cxnSp>
        <p:nvCxnSpPr>
          <p:cNvPr id="106" name="Straight Connector 105"/>
          <p:cNvCxnSpPr>
            <a:stCxn id="104" idx="0"/>
            <a:endCxn id="54" idx="2"/>
          </p:cNvCxnSpPr>
          <p:nvPr/>
        </p:nvCxnSpPr>
        <p:spPr>
          <a:xfrm flipH="1" flipV="1">
            <a:off x="6683132" y="2187626"/>
            <a:ext cx="3025765" cy="571354"/>
          </a:xfrm>
          <a:prstGeom prst="line">
            <a:avLst/>
          </a:prstGeom>
          <a:noFill/>
          <a:ln w="9525" cap="flat" cmpd="sng" algn="ctr">
            <a:solidFill>
              <a:srgbClr val="4F81BD">
                <a:shade val="95000"/>
                <a:satMod val="105000"/>
              </a:srgbClr>
            </a:solidFill>
            <a:prstDash val="solid"/>
          </a:ln>
          <a:effectLst/>
        </p:spPr>
      </p:cxnSp>
      <p:cxnSp>
        <p:nvCxnSpPr>
          <p:cNvPr id="108" name="Straight Connector 107"/>
          <p:cNvCxnSpPr>
            <a:stCxn id="48" idx="2"/>
            <a:endCxn id="62" idx="0"/>
          </p:cNvCxnSpPr>
          <p:nvPr/>
        </p:nvCxnSpPr>
        <p:spPr>
          <a:xfrm>
            <a:off x="6254373" y="4044872"/>
            <a:ext cx="1593052" cy="555229"/>
          </a:xfrm>
          <a:prstGeom prst="line">
            <a:avLst/>
          </a:prstGeom>
          <a:noFill/>
          <a:ln w="9525" cap="flat" cmpd="sng" algn="ctr">
            <a:solidFill>
              <a:srgbClr val="4F81BD">
                <a:shade val="95000"/>
                <a:satMod val="105000"/>
              </a:srgbClr>
            </a:solidFill>
            <a:prstDash val="solid"/>
          </a:ln>
          <a:effectLst/>
        </p:spPr>
      </p:cxnSp>
      <p:cxnSp>
        <p:nvCxnSpPr>
          <p:cNvPr id="111" name="Straight Connector 110"/>
          <p:cNvCxnSpPr>
            <a:stCxn id="105" idx="2"/>
            <a:endCxn id="62" idx="0"/>
          </p:cNvCxnSpPr>
          <p:nvPr/>
        </p:nvCxnSpPr>
        <p:spPr>
          <a:xfrm flipH="1">
            <a:off x="7847425" y="4026687"/>
            <a:ext cx="1872069" cy="573415"/>
          </a:xfrm>
          <a:prstGeom prst="line">
            <a:avLst/>
          </a:prstGeom>
          <a:noFill/>
          <a:ln w="9525" cap="flat" cmpd="sng" algn="ctr">
            <a:solidFill>
              <a:srgbClr val="4F81BD">
                <a:shade val="95000"/>
                <a:satMod val="105000"/>
              </a:srgbClr>
            </a:solidFill>
            <a:prstDash val="solid"/>
          </a:ln>
          <a:effectLst/>
        </p:spPr>
      </p:cxnSp>
      <p:pic>
        <p:nvPicPr>
          <p:cNvPr id="94" name="Picture 2" descr="C:\Users\fournet\AppData\Local\Microsoft\Windows\Temporary Internet Files\Content.IE5\S7J3N6Q2\MC90044213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44248" y="3538266"/>
            <a:ext cx="614075" cy="62669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fournet\AppData\Local\Microsoft\Windows\Temporary Internet Files\Content.IE5\S7J3N6Q2\MC90044213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42157" y="831694"/>
            <a:ext cx="614075" cy="626693"/>
          </a:xfrm>
          <a:prstGeom prst="rect">
            <a:avLst/>
          </a:prstGeom>
          <a:noFill/>
          <a:extLst>
            <a:ext uri="{909E8E84-426E-40DD-AFC4-6F175D3DCCD1}">
              <a14:hiddenFill xmlns:a14="http://schemas.microsoft.com/office/drawing/2010/main">
                <a:solidFill>
                  <a:srgbClr val="FFFFFF"/>
                </a:solidFill>
              </a14:hiddenFill>
            </a:ext>
          </a:extLst>
        </p:spPr>
      </p:pic>
      <p:sp>
        <p:nvSpPr>
          <p:cNvPr id="160" name="Rectangle 159"/>
          <p:cNvSpPr/>
          <p:nvPr/>
        </p:nvSpPr>
        <p:spPr>
          <a:xfrm>
            <a:off x="5184971" y="6096995"/>
            <a:ext cx="2172116" cy="633625"/>
          </a:xfrm>
          <a:prstGeom prst="rect">
            <a:avLst/>
          </a:prstGeom>
        </p:spPr>
        <p:txBody>
          <a:bodyPr wrap="none">
            <a:spAutoFit/>
          </a:bodyPr>
          <a:lstStyle/>
          <a:p>
            <a:pPr algn="ctr" defTabSz="914367"/>
            <a:r>
              <a:rPr lang="en-GB" sz="1765" b="1" kern="0" dirty="0">
                <a:solidFill>
                  <a:prstClr val="black"/>
                </a:solidFill>
                <a:latin typeface="Segoe UI Light" panose="020B0502040204020203" pitchFamily="34" charset="0"/>
                <a:cs typeface="Segoe UI Light" panose="020B0502040204020203" pitchFamily="34" charset="0"/>
              </a:rPr>
              <a:t>Safe, except for a </a:t>
            </a:r>
            <a:br>
              <a:rPr lang="en-GB" sz="1765" b="1" kern="0" dirty="0">
                <a:solidFill>
                  <a:prstClr val="black"/>
                </a:solidFill>
                <a:latin typeface="Segoe UI Light" panose="020B0502040204020203" pitchFamily="34" charset="0"/>
                <a:cs typeface="Segoe UI Light" panose="020B0502040204020203" pitchFamily="34" charset="0"/>
              </a:rPr>
            </a:br>
            <a:r>
              <a:rPr lang="en-GB" sz="1765" b="1" kern="0" dirty="0">
                <a:solidFill>
                  <a:prstClr val="black"/>
                </a:solidFill>
                <a:latin typeface="Segoe UI Light" panose="020B0502040204020203" pitchFamily="34" charset="0"/>
                <a:cs typeface="Segoe UI Light" panose="020B0502040204020203" pitchFamily="34" charset="0"/>
              </a:rPr>
              <a:t>negligible probability</a:t>
            </a:r>
            <a:endParaRPr lang="en-GB" sz="1765" dirty="0">
              <a:solidFill>
                <a:srgbClr val="525051"/>
              </a:solidFill>
              <a:latin typeface="Segoe UI"/>
            </a:endParaRPr>
          </a:p>
        </p:txBody>
      </p:sp>
      <p:sp>
        <p:nvSpPr>
          <p:cNvPr id="161" name="Rectangle 160"/>
          <p:cNvSpPr/>
          <p:nvPr/>
        </p:nvSpPr>
        <p:spPr>
          <a:xfrm>
            <a:off x="8770628" y="6106855"/>
            <a:ext cx="1901820" cy="633625"/>
          </a:xfrm>
          <a:prstGeom prst="rect">
            <a:avLst/>
          </a:prstGeom>
        </p:spPr>
        <p:txBody>
          <a:bodyPr wrap="none">
            <a:spAutoFit/>
          </a:bodyPr>
          <a:lstStyle/>
          <a:p>
            <a:pPr algn="ctr" defTabSz="914367"/>
            <a:r>
              <a:rPr lang="en-GB" sz="1765" b="1" kern="0" dirty="0">
                <a:solidFill>
                  <a:prstClr val="black"/>
                </a:solidFill>
                <a:latin typeface="Segoe UI Light" panose="020B0502040204020203" pitchFamily="34" charset="0"/>
                <a:cs typeface="Segoe UI Light" panose="020B0502040204020203" pitchFamily="34" charset="0"/>
              </a:rPr>
              <a:t>Safe by typing</a:t>
            </a:r>
            <a:br>
              <a:rPr lang="en-GB" sz="1765" b="1" kern="0" dirty="0">
                <a:solidFill>
                  <a:prstClr val="black"/>
                </a:solidFill>
                <a:latin typeface="Segoe UI Light" panose="020B0502040204020203" pitchFamily="34" charset="0"/>
                <a:cs typeface="Segoe UI Light" panose="020B0502040204020203" pitchFamily="34" charset="0"/>
              </a:rPr>
            </a:br>
            <a:r>
              <a:rPr lang="en-GB" sz="1765" b="1" kern="0" dirty="0">
                <a:solidFill>
                  <a:prstClr val="black"/>
                </a:solidFill>
                <a:latin typeface="Segoe UI Light" panose="020B0502040204020203" pitchFamily="34" charset="0"/>
                <a:cs typeface="Segoe UI Light" panose="020B0502040204020203" pitchFamily="34" charset="0"/>
              </a:rPr>
              <a:t>(info-theoretically)</a:t>
            </a:r>
            <a:endParaRPr lang="en-GB" sz="1765" dirty="0">
              <a:solidFill>
                <a:srgbClr val="525051"/>
              </a:solidFill>
              <a:latin typeface="Segoe UI"/>
            </a:endParaRPr>
          </a:p>
        </p:txBody>
      </p:sp>
      <p:pic>
        <p:nvPicPr>
          <p:cNvPr id="162" name="Picture 161"/>
          <p:cNvPicPr>
            <a:picLocks noChangeAspect="1"/>
          </p:cNvPicPr>
          <p:nvPr/>
        </p:nvPicPr>
        <p:blipFill>
          <a:blip r:embed="rId5"/>
          <a:stretch>
            <a:fillRect/>
          </a:stretch>
        </p:blipFill>
        <p:spPr>
          <a:xfrm>
            <a:off x="6854189" y="5611985"/>
            <a:ext cx="2432790" cy="2092540"/>
          </a:xfrm>
          <a:prstGeom prst="rect">
            <a:avLst/>
          </a:prstGeom>
        </p:spPr>
      </p:pic>
      <p:pic>
        <p:nvPicPr>
          <p:cNvPr id="163" name="Picture 162"/>
          <p:cNvPicPr>
            <a:picLocks noChangeAspect="1"/>
          </p:cNvPicPr>
          <p:nvPr/>
        </p:nvPicPr>
        <p:blipFill>
          <a:blip r:embed="rId5"/>
          <a:stretch>
            <a:fillRect/>
          </a:stretch>
        </p:blipFill>
        <p:spPr>
          <a:xfrm>
            <a:off x="6851740" y="2682729"/>
            <a:ext cx="2432790" cy="2092540"/>
          </a:xfrm>
          <a:prstGeom prst="rect">
            <a:avLst/>
          </a:prstGeom>
        </p:spPr>
      </p:pic>
    </p:spTree>
    <p:custDataLst>
      <p:tags r:id="rId1"/>
    </p:custDataLst>
    <p:extLst>
      <p:ext uri="{BB962C8B-B14F-4D97-AF65-F5344CB8AC3E}">
        <p14:creationId xmlns:p14="http://schemas.microsoft.com/office/powerpoint/2010/main" val="1142461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Modelling Secure Data Streams</a:t>
            </a:r>
          </a:p>
        </p:txBody>
      </p:sp>
      <p:sp>
        <p:nvSpPr>
          <p:cNvPr id="3" name="Content Placeholder 2"/>
          <p:cNvSpPr>
            <a:spLocks noGrp="1"/>
          </p:cNvSpPr>
          <p:nvPr>
            <p:ph sz="quarter" idx="10"/>
          </p:nvPr>
        </p:nvSpPr>
        <p:spPr>
          <a:xfrm>
            <a:off x="269239" y="1190735"/>
            <a:ext cx="11653523" cy="738664"/>
          </a:xfrm>
        </p:spPr>
        <p:txBody>
          <a:bodyPr/>
          <a:lstStyle/>
          <a:p>
            <a:pPr marL="0" indent="0">
              <a:buNone/>
            </a:pPr>
            <a:r>
              <a:rPr lang="en-GB" sz="4000" dirty="0">
                <a:gradFill>
                  <a:gsLst>
                    <a:gs pos="1250">
                      <a:schemeClr val="tx2"/>
                    </a:gs>
                    <a:gs pos="99000">
                      <a:schemeClr val="tx2"/>
                    </a:gs>
                  </a:gsLst>
                  <a:lin ang="5400000" scaled="0"/>
                </a:gradFill>
              </a:rPr>
              <a:t>Stream authentication as a distributed state invariant</a:t>
            </a:r>
            <a:endParaRPr lang="en-GB" sz="4000" dirty="0"/>
          </a:p>
        </p:txBody>
      </p:sp>
      <p:sp>
        <p:nvSpPr>
          <p:cNvPr id="5" name="Rectangle 4"/>
          <p:cNvSpPr/>
          <p:nvPr/>
        </p:nvSpPr>
        <p:spPr>
          <a:xfrm>
            <a:off x="2224196" y="2217663"/>
            <a:ext cx="1371979" cy="677108"/>
          </a:xfrm>
          <a:prstGeom prst="rect">
            <a:avLst/>
          </a:prstGeom>
        </p:spPr>
        <p:txBody>
          <a:bodyPr wrap="none">
            <a:spAutoFit/>
          </a:bodyPr>
          <a:lstStyle/>
          <a:p>
            <a:pPr>
              <a:defRPr/>
            </a:pPr>
            <a:r>
              <a:rPr lang="en-GB" b="1" dirty="0">
                <a:solidFill>
                  <a:prstClr val="black"/>
                </a:solidFill>
                <a:latin typeface="Calibri" panose="020F0502020204030204"/>
              </a:rPr>
              <a:t>Data Stream</a:t>
            </a:r>
            <a:br>
              <a:rPr lang="en-GB" dirty="0">
                <a:solidFill>
                  <a:prstClr val="black"/>
                </a:solidFill>
                <a:latin typeface="Calibri" panose="020F0502020204030204"/>
              </a:rPr>
            </a:br>
            <a:r>
              <a:rPr lang="en-GB" sz="1000" dirty="0">
                <a:solidFill>
                  <a:prstClr val="black"/>
                </a:solidFill>
                <a:latin typeface="Calibri" panose="020F0502020204030204"/>
              </a:rPr>
              <a:t>state shared between</a:t>
            </a:r>
            <a:br>
              <a:rPr lang="en-GB" sz="1000" dirty="0">
                <a:solidFill>
                  <a:prstClr val="black"/>
                </a:solidFill>
                <a:latin typeface="Calibri" panose="020F0502020204030204"/>
              </a:rPr>
            </a:br>
            <a:r>
              <a:rPr lang="en-GB" sz="1000" dirty="0">
                <a:solidFill>
                  <a:prstClr val="black"/>
                </a:solidFill>
                <a:latin typeface="Calibri" panose="020F0502020204030204"/>
              </a:rPr>
              <a:t>a reader and a writer</a:t>
            </a:r>
          </a:p>
        </p:txBody>
      </p:sp>
      <p:grpSp>
        <p:nvGrpSpPr>
          <p:cNvPr id="6" name="Group 5"/>
          <p:cNvGrpSpPr/>
          <p:nvPr/>
        </p:nvGrpSpPr>
        <p:grpSpPr>
          <a:xfrm rot="5400000">
            <a:off x="1493681" y="3747372"/>
            <a:ext cx="2802218" cy="1134169"/>
            <a:chOff x="515815" y="3871780"/>
            <a:chExt cx="2802218" cy="1134169"/>
          </a:xfrm>
        </p:grpSpPr>
        <p:sp>
          <p:nvSpPr>
            <p:cNvPr id="7" name="Rectangle 6"/>
            <p:cNvSpPr/>
            <p:nvPr/>
          </p:nvSpPr>
          <p:spPr>
            <a:xfrm rot="16200000">
              <a:off x="218946" y="4169487"/>
              <a:ext cx="1132002" cy="538264"/>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8" name="Rectangle 7"/>
            <p:cNvSpPr/>
            <p:nvPr/>
          </p:nvSpPr>
          <p:spPr>
            <a:xfrm rot="16200000">
              <a:off x="649543" y="4304740"/>
              <a:ext cx="1132002" cy="270415"/>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9" name="Rectangle 8"/>
            <p:cNvSpPr/>
            <p:nvPr/>
          </p:nvSpPr>
          <p:spPr>
            <a:xfrm rot="16200000">
              <a:off x="1017785" y="4223323"/>
              <a:ext cx="1132002" cy="428915"/>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10" name="Rectangle 9"/>
            <p:cNvSpPr/>
            <p:nvPr/>
          </p:nvSpPr>
          <p:spPr>
            <a:xfrm rot="16200000">
              <a:off x="1761795" y="4270810"/>
              <a:ext cx="1132002" cy="333942"/>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11" name="Rectangle 10"/>
            <p:cNvSpPr/>
            <p:nvPr/>
          </p:nvSpPr>
          <p:spPr>
            <a:xfrm rot="16200000">
              <a:off x="2189847" y="4210798"/>
              <a:ext cx="1132002" cy="453965"/>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12" name="Rectangle 11"/>
            <p:cNvSpPr/>
            <p:nvPr/>
          </p:nvSpPr>
          <p:spPr>
            <a:xfrm rot="16200000">
              <a:off x="1413534" y="4285994"/>
              <a:ext cx="1132002" cy="303574"/>
            </a:xfrm>
            <a:prstGeom prst="rect">
              <a:avLst/>
            </a:prstGeom>
            <a:solidFill>
              <a:srgbClr val="FFC000">
                <a:lumMod val="60000"/>
                <a:lumOff val="4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warning</a:t>
              </a:r>
            </a:p>
          </p:txBody>
        </p:sp>
        <p:sp>
          <p:nvSpPr>
            <p:cNvPr id="13" name="Rectangle 12"/>
            <p:cNvSpPr/>
            <p:nvPr/>
          </p:nvSpPr>
          <p:spPr>
            <a:xfrm rot="16200000">
              <a:off x="2600245" y="4287119"/>
              <a:ext cx="1132002" cy="303574"/>
            </a:xfrm>
            <a:prstGeom prst="rect">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Calibri" panose="020F0502020204030204"/>
                  <a:ea typeface="+mn-ea"/>
                  <a:cs typeface="+mn-cs"/>
                </a:rPr>
                <a:t>close</a:t>
              </a:r>
            </a:p>
          </p:txBody>
        </p:sp>
      </p:grpSp>
      <p:sp>
        <p:nvSpPr>
          <p:cNvPr id="14" name="Right Arrow 13"/>
          <p:cNvSpPr/>
          <p:nvPr/>
        </p:nvSpPr>
        <p:spPr>
          <a:xfrm>
            <a:off x="704501" y="4718005"/>
            <a:ext cx="1372255" cy="44890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prstClr val="white"/>
                </a:solidFill>
                <a:latin typeface="Calibri" panose="020F0502020204030204"/>
              </a:rPr>
              <a:t>reader</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Right Arrow 14"/>
          <p:cNvSpPr/>
          <p:nvPr/>
        </p:nvSpPr>
        <p:spPr>
          <a:xfrm>
            <a:off x="704501" y="5491111"/>
            <a:ext cx="1359834" cy="44890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prstClr val="white"/>
                </a:solidFill>
                <a:latin typeface="Calibri" panose="020F0502020204030204"/>
              </a:rPr>
              <a:t>writer</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5969454" y="2575374"/>
            <a:ext cx="1913120" cy="10050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5967326" y="2537643"/>
            <a:ext cx="183360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5B9BD5">
                    <a:lumMod val="75000"/>
                  </a:srgbClr>
                </a:solidFill>
                <a:latin typeface="Calibri" panose="020F0502020204030204"/>
              </a:rPr>
              <a:t>connection</a:t>
            </a: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p:cNvSpPr/>
          <p:nvPr/>
        </p:nvSpPr>
        <p:spPr>
          <a:xfrm>
            <a:off x="5885682" y="2258983"/>
            <a:ext cx="193315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HTTPS Connection</a:t>
            </a:r>
          </a:p>
        </p:txBody>
      </p:sp>
      <p:grpSp>
        <p:nvGrpSpPr>
          <p:cNvPr id="19" name="Group 18"/>
          <p:cNvGrpSpPr/>
          <p:nvPr/>
        </p:nvGrpSpPr>
        <p:grpSpPr>
          <a:xfrm rot="5400000">
            <a:off x="10373130" y="4061355"/>
            <a:ext cx="1217456" cy="812477"/>
            <a:chOff x="7190000" y="2847605"/>
            <a:chExt cx="1217456" cy="603932"/>
          </a:xfrm>
        </p:grpSpPr>
        <p:sp>
          <p:nvSpPr>
            <p:cNvPr id="20" name="Rectangle 19"/>
            <p:cNvSpPr/>
            <p:nvPr/>
          </p:nvSpPr>
          <p:spPr>
            <a:xfrm rot="5400000">
              <a:off x="7105429" y="2932177"/>
              <a:ext cx="603931" cy="43478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21" name="Rectangle 20"/>
            <p:cNvSpPr/>
            <p:nvPr/>
          </p:nvSpPr>
          <p:spPr>
            <a:xfrm rot="5400000">
              <a:off x="7428143" y="3042194"/>
              <a:ext cx="603657" cy="2144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22" name="Rectangle 21"/>
            <p:cNvSpPr/>
            <p:nvPr/>
          </p:nvSpPr>
          <p:spPr>
            <a:xfrm rot="5400000">
              <a:off x="7821357" y="2863460"/>
              <a:ext cx="601953" cy="5702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 </a:t>
              </a:r>
            </a:p>
          </p:txBody>
        </p:sp>
      </p:grpSp>
      <p:grpSp>
        <p:nvGrpSpPr>
          <p:cNvPr id="23" name="Group 22"/>
          <p:cNvGrpSpPr/>
          <p:nvPr/>
        </p:nvGrpSpPr>
        <p:grpSpPr>
          <a:xfrm rot="5400000">
            <a:off x="5844260" y="3704432"/>
            <a:ext cx="1090734" cy="844603"/>
            <a:chOff x="494716" y="3871780"/>
            <a:chExt cx="2181249" cy="1139946"/>
          </a:xfrm>
        </p:grpSpPr>
        <p:sp>
          <p:nvSpPr>
            <p:cNvPr id="24" name="Rectangle 23"/>
            <p:cNvSpPr/>
            <p:nvPr/>
          </p:nvSpPr>
          <p:spPr>
            <a:xfrm rot="16200000">
              <a:off x="197848" y="4176594"/>
              <a:ext cx="1132000" cy="538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25" name="Rectangle 24"/>
            <p:cNvSpPr/>
            <p:nvPr/>
          </p:nvSpPr>
          <p:spPr>
            <a:xfrm rot="16200000">
              <a:off x="593498" y="4304740"/>
              <a:ext cx="1132002" cy="2704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27" name="Rectangle 26"/>
            <p:cNvSpPr/>
            <p:nvPr/>
          </p:nvSpPr>
          <p:spPr>
            <a:xfrm rot="16200000">
              <a:off x="944393" y="4223323"/>
              <a:ext cx="1132002" cy="4289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sp>
          <p:nvSpPr>
            <p:cNvPr id="28" name="Rectangle 27"/>
            <p:cNvSpPr/>
            <p:nvPr/>
          </p:nvSpPr>
          <p:spPr>
            <a:xfrm rot="16200000">
              <a:off x="1632827" y="4270810"/>
              <a:ext cx="1132002" cy="3339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29" name="Rectangle 28"/>
            <p:cNvSpPr/>
            <p:nvPr/>
          </p:nvSpPr>
          <p:spPr>
            <a:xfrm rot="16200000">
              <a:off x="1311867" y="4285995"/>
              <a:ext cx="1132002" cy="3035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Warning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p:cNvSpPr/>
            <p:nvPr/>
          </p:nvSpPr>
          <p:spPr>
            <a:xfrm rot="16200000">
              <a:off x="1958178" y="4287119"/>
              <a:ext cx="1132002" cy="30357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Error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1" name="Rectangle 30"/>
          <p:cNvSpPr/>
          <p:nvPr/>
        </p:nvSpPr>
        <p:spPr>
          <a:xfrm>
            <a:off x="7635521" y="3748748"/>
            <a:ext cx="2098523"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duplex </a:t>
            </a:r>
            <a:b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streams</a:t>
            </a:r>
            <a:r>
              <a:rPr kumimoji="0" lang="en-GB" sz="1800" b="0" i="0" u="none" strike="noStrike" kern="1200" cap="none" spc="0" normalizeH="0" noProof="0" dirty="0">
                <a:ln>
                  <a:noFill/>
                </a:ln>
                <a:solidFill>
                  <a:srgbClr val="0070C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when the </a:t>
            </a:r>
            <a:b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connection</a:t>
            </a:r>
            <a:r>
              <a:rPr kumimoji="0" lang="en-GB" sz="1800" b="0" i="0" u="none" strike="noStrike" kern="1200" cap="none" spc="0" normalizeH="0" noProof="0" dirty="0">
                <a:ln>
                  <a:noFill/>
                </a:ln>
                <a:solidFill>
                  <a:srgbClr val="0070C0"/>
                </a:solidFill>
                <a:effectLst/>
                <a:uLnTx/>
                <a:uFillTx/>
                <a:latin typeface="Calibri" panose="020F0502020204030204"/>
                <a:ea typeface="+mn-ea"/>
                <a:cs typeface="+mn-cs"/>
              </a:rPr>
              <a:t> is secure</a:t>
            </a: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2" name="Rectangle 31"/>
          <p:cNvSpPr/>
          <p:nvPr/>
        </p:nvSpPr>
        <p:spPr>
          <a:xfrm rot="10800000">
            <a:off x="9449850" y="5074839"/>
            <a:ext cx="1938246" cy="1077218"/>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5B9BD5">
                    <a:lumMod val="75000"/>
                  </a:srgbClr>
                </a:solidFill>
                <a:effectLst/>
                <a:uLnTx/>
                <a:uFillTx/>
                <a:latin typeface="Calibri" panose="020F0502020204030204"/>
                <a:ea typeface="+mn-ea"/>
                <a:cs typeface="+mn-cs"/>
              </a:rPr>
              <a:t>i</a:t>
            </a: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5B9BD5">
                    <a:lumMod val="75000"/>
                  </a:srgbClr>
                </a:solidFill>
                <a:latin typeface="Calibri" panose="020F0502020204030204"/>
              </a:rPr>
              <a:t>connection</a:t>
            </a: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(how we got here)</a:t>
            </a:r>
            <a:b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writer</a:t>
            </a:r>
          </a:p>
        </p:txBody>
      </p:sp>
      <p:sp>
        <p:nvSpPr>
          <p:cNvPr id="33" name="Rectangle 32"/>
          <p:cNvSpPr/>
          <p:nvPr/>
        </p:nvSpPr>
        <p:spPr>
          <a:xfrm rot="16200000">
            <a:off x="7334167" y="2889043"/>
            <a:ext cx="8052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reader</a:t>
            </a:r>
          </a:p>
        </p:txBody>
      </p:sp>
      <p:sp>
        <p:nvSpPr>
          <p:cNvPr id="34" name="Rectangle 33"/>
          <p:cNvSpPr/>
          <p:nvPr/>
        </p:nvSpPr>
        <p:spPr>
          <a:xfrm rot="5400000">
            <a:off x="9138791" y="5423296"/>
            <a:ext cx="88078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reader</a:t>
            </a:r>
          </a:p>
        </p:txBody>
      </p:sp>
      <p:cxnSp>
        <p:nvCxnSpPr>
          <p:cNvPr id="35" name="Curved Connector 34"/>
          <p:cNvCxnSpPr>
            <a:stCxn id="33" idx="2"/>
            <a:endCxn id="41" idx="1"/>
          </p:cNvCxnSpPr>
          <p:nvPr/>
        </p:nvCxnSpPr>
        <p:spPr>
          <a:xfrm>
            <a:off x="7921443" y="3073709"/>
            <a:ext cx="2563595" cy="1217888"/>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stCxn id="34" idx="2"/>
            <a:endCxn id="42" idx="3"/>
          </p:cNvCxnSpPr>
          <p:nvPr/>
        </p:nvCxnSpPr>
        <p:spPr>
          <a:xfrm rot="10800000">
            <a:off x="6917669" y="4500312"/>
            <a:ext cx="2476848" cy="1107651"/>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39" idx="1"/>
            <a:endCxn id="44" idx="1"/>
          </p:cNvCxnSpPr>
          <p:nvPr/>
        </p:nvCxnSpPr>
        <p:spPr>
          <a:xfrm rot="10800000" flipV="1">
            <a:off x="5882807" y="3430196"/>
            <a:ext cx="100597" cy="1248612"/>
          </a:xfrm>
          <a:prstGeom prst="curvedConnector3">
            <a:avLst>
              <a:gd name="adj1" fmla="val 3272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p:cNvCxnSpPr>
            <a:stCxn id="32" idx="1"/>
            <a:endCxn id="40" idx="3"/>
          </p:cNvCxnSpPr>
          <p:nvPr/>
        </p:nvCxnSpPr>
        <p:spPr>
          <a:xfrm flipV="1">
            <a:off x="11388096" y="3858866"/>
            <a:ext cx="90580" cy="1754582"/>
          </a:xfrm>
          <a:prstGeom prst="curvedConnector3">
            <a:avLst>
              <a:gd name="adj1" fmla="val 35237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983403" y="3245530"/>
            <a:ext cx="7528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writer</a:t>
            </a:r>
          </a:p>
        </p:txBody>
      </p:sp>
      <p:sp>
        <p:nvSpPr>
          <p:cNvPr id="40" name="Rectangle 39"/>
          <p:cNvSpPr/>
          <p:nvPr/>
        </p:nvSpPr>
        <p:spPr>
          <a:xfrm>
            <a:off x="11266818" y="3836006"/>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10485038" y="4268737"/>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6728396" y="4477451"/>
            <a:ext cx="189273"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ight Arrow 42"/>
          <p:cNvSpPr/>
          <p:nvPr/>
        </p:nvSpPr>
        <p:spPr>
          <a:xfrm rot="5400000" flipV="1">
            <a:off x="6240753" y="4570546"/>
            <a:ext cx="316577" cy="64627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Rectangle 43"/>
          <p:cNvSpPr/>
          <p:nvPr/>
        </p:nvSpPr>
        <p:spPr>
          <a:xfrm>
            <a:off x="5882806" y="4655948"/>
            <a:ext cx="172257"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ight Arrow 44"/>
          <p:cNvSpPr/>
          <p:nvPr/>
        </p:nvSpPr>
        <p:spPr>
          <a:xfrm rot="16200000" flipV="1">
            <a:off x="10810132" y="3206993"/>
            <a:ext cx="316577" cy="79484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p:cNvSpPr/>
          <p:nvPr/>
        </p:nvSpPr>
        <p:spPr>
          <a:xfrm rot="10800000">
            <a:off x="9000775" y="6158503"/>
            <a:ext cx="23873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Peer HTTPS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Connection</a:t>
            </a:r>
          </a:p>
        </p:txBody>
      </p:sp>
      <p:sp>
        <p:nvSpPr>
          <p:cNvPr id="49" name="Rectangle 48"/>
          <p:cNvSpPr/>
          <p:nvPr/>
        </p:nvSpPr>
        <p:spPr>
          <a:xfrm>
            <a:off x="2239293" y="4901845"/>
            <a:ext cx="172257"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ight Arrow 49"/>
          <p:cNvSpPr/>
          <p:nvPr/>
        </p:nvSpPr>
        <p:spPr>
          <a:xfrm rot="5400000" flipV="1">
            <a:off x="2735417" y="5710056"/>
            <a:ext cx="316577" cy="64627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Rectangle 53"/>
          <p:cNvSpPr/>
          <p:nvPr/>
        </p:nvSpPr>
        <p:spPr>
          <a:xfrm>
            <a:off x="2241757" y="5732208"/>
            <a:ext cx="172257"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619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31" grpId="0"/>
      <p:bldP spid="32" grpId="0" animBg="1"/>
      <p:bldP spid="33" grpId="0"/>
      <p:bldP spid="34" grpId="0"/>
      <p:bldP spid="39" grpId="0"/>
      <p:bldP spid="40" grpId="0" animBg="1"/>
      <p:bldP spid="41" grpId="0" animBg="1"/>
      <p:bldP spid="42" grpId="0" animBg="1"/>
      <p:bldP spid="43" grpId="0" animBg="1"/>
      <p:bldP spid="44" grpId="0" animBg="1"/>
      <p:bldP spid="45" grpId="0" animBg="1"/>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 key technical problem </a:t>
            </a:r>
            <a:br>
              <a:rPr lang="en-GB" sz="2400" dirty="0"/>
            </a:br>
            <a:r>
              <a:rPr lang="en-GB" dirty="0"/>
              <a:t>Separation and monotonicity</a:t>
            </a:r>
          </a:p>
        </p:txBody>
      </p:sp>
      <p:sp>
        <p:nvSpPr>
          <p:cNvPr id="26" name="TextBox 25"/>
          <p:cNvSpPr txBox="1"/>
          <p:nvPr/>
        </p:nvSpPr>
        <p:spPr>
          <a:xfrm>
            <a:off x="193595" y="2080719"/>
            <a:ext cx="5454665" cy="2674578"/>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c1 : Connection = …</a:t>
            </a: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c2 : Connection = … </a:t>
            </a:r>
          </a:p>
          <a:p>
            <a:pPr>
              <a:lnSpc>
                <a:spcPct val="90000"/>
              </a:lnSpc>
              <a:spcAft>
                <a:spcPts val="600"/>
              </a:spcAft>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c1 /\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c2 }</a:t>
            </a: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TLS.write</a:t>
            </a:r>
            <a:r>
              <a:rPr lang="en-US" sz="2400" dirty="0">
                <a:gradFill>
                  <a:gsLst>
                    <a:gs pos="2917">
                      <a:schemeClr val="tx1"/>
                    </a:gs>
                    <a:gs pos="30000">
                      <a:schemeClr val="tx1"/>
                    </a:gs>
                  </a:gsLst>
                  <a:lin ang="5400000" scaled="0"/>
                </a:gradFill>
                <a:latin typeface="Consolas" panose="020B0609020204030204" pitchFamily="49" charset="0"/>
              </a:rPr>
              <a:t> c1 “message”</a:t>
            </a: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c1 /\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c2 }</a:t>
            </a:r>
          </a:p>
        </p:txBody>
      </p:sp>
      <p:grpSp>
        <p:nvGrpSpPr>
          <p:cNvPr id="82" name="Group 81"/>
          <p:cNvGrpSpPr/>
          <p:nvPr/>
        </p:nvGrpSpPr>
        <p:grpSpPr>
          <a:xfrm>
            <a:off x="4787785" y="2258416"/>
            <a:ext cx="5750456" cy="4412264"/>
            <a:chOff x="5743568" y="2109126"/>
            <a:chExt cx="5750456" cy="4412264"/>
          </a:xfrm>
        </p:grpSpPr>
        <p:sp>
          <p:nvSpPr>
            <p:cNvPr id="83" name="Rectangle 82"/>
            <p:cNvSpPr/>
            <p:nvPr/>
          </p:nvSpPr>
          <p:spPr>
            <a:xfrm>
              <a:off x="5969454" y="2575374"/>
              <a:ext cx="1913120" cy="10050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p:cNvSpPr/>
            <p:nvPr/>
          </p:nvSpPr>
          <p:spPr>
            <a:xfrm>
              <a:off x="5967326" y="2537643"/>
              <a:ext cx="183360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connection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ectangle 84"/>
            <p:cNvSpPr/>
            <p:nvPr/>
          </p:nvSpPr>
          <p:spPr>
            <a:xfrm>
              <a:off x="5743568" y="2109126"/>
              <a:ext cx="16450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TLS Connection</a:t>
              </a:r>
            </a:p>
          </p:txBody>
        </p:sp>
        <p:grpSp>
          <p:nvGrpSpPr>
            <p:cNvPr id="86" name="Group 85"/>
            <p:cNvGrpSpPr/>
            <p:nvPr/>
          </p:nvGrpSpPr>
          <p:grpSpPr>
            <a:xfrm rot="5400000">
              <a:off x="10607009" y="4295235"/>
              <a:ext cx="749699" cy="812476"/>
              <a:chOff x="7657756" y="2847605"/>
              <a:chExt cx="749699" cy="603931"/>
            </a:xfrm>
          </p:grpSpPr>
          <p:sp>
            <p:nvSpPr>
              <p:cNvPr id="109" name="Rectangle 108"/>
              <p:cNvSpPr/>
              <p:nvPr/>
            </p:nvSpPr>
            <p:spPr>
              <a:xfrm rot="5400000">
                <a:off x="7486549" y="3018812"/>
                <a:ext cx="603931" cy="2615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110" name="Rectangle 109"/>
              <p:cNvSpPr/>
              <p:nvPr/>
            </p:nvSpPr>
            <p:spPr>
              <a:xfrm rot="5400000">
                <a:off x="7742553" y="3042195"/>
                <a:ext cx="603657" cy="2144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111" name="Rectangle 110"/>
              <p:cNvSpPr/>
              <p:nvPr/>
            </p:nvSpPr>
            <p:spPr>
              <a:xfrm rot="5400000">
                <a:off x="7978562" y="3020666"/>
                <a:ext cx="601953" cy="2558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 </a:t>
                </a:r>
              </a:p>
            </p:txBody>
          </p:sp>
        </p:grpSp>
        <p:grpSp>
          <p:nvGrpSpPr>
            <p:cNvPr id="87" name="Group 86"/>
            <p:cNvGrpSpPr/>
            <p:nvPr/>
          </p:nvGrpSpPr>
          <p:grpSpPr>
            <a:xfrm rot="5400000">
              <a:off x="5947545" y="3601147"/>
              <a:ext cx="908465" cy="868903"/>
              <a:chOff x="494716" y="3871780"/>
              <a:chExt cx="1871083" cy="1139946"/>
            </a:xfrm>
          </p:grpSpPr>
          <p:sp>
            <p:nvSpPr>
              <p:cNvPr id="104" name="Rectangle 103"/>
              <p:cNvSpPr/>
              <p:nvPr/>
            </p:nvSpPr>
            <p:spPr>
              <a:xfrm rot="16200000">
                <a:off x="197848" y="4176594"/>
                <a:ext cx="1132000" cy="538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05" name="Rectangle 104"/>
              <p:cNvSpPr/>
              <p:nvPr/>
            </p:nvSpPr>
            <p:spPr>
              <a:xfrm rot="16200000">
                <a:off x="593498" y="4304740"/>
                <a:ext cx="1132002" cy="2704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106" name="Rectangle 105"/>
              <p:cNvSpPr/>
              <p:nvPr/>
            </p:nvSpPr>
            <p:spPr>
              <a:xfrm rot="16200000">
                <a:off x="944393" y="4223323"/>
                <a:ext cx="1132002" cy="4289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sp>
            <p:nvSpPr>
              <p:cNvPr id="107" name="Rectangle 106"/>
              <p:cNvSpPr/>
              <p:nvPr/>
            </p:nvSpPr>
            <p:spPr>
              <a:xfrm rot="16200000">
                <a:off x="1632827" y="4270810"/>
                <a:ext cx="1132002" cy="3339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108" name="Rectangle 107"/>
              <p:cNvSpPr/>
              <p:nvPr/>
            </p:nvSpPr>
            <p:spPr>
              <a:xfrm rot="16200000">
                <a:off x="1311867" y="4285995"/>
                <a:ext cx="1132002" cy="3035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Warning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8" name="Rectangle 87"/>
            <p:cNvSpPr/>
            <p:nvPr/>
          </p:nvSpPr>
          <p:spPr>
            <a:xfrm rot="10800000">
              <a:off x="9449850" y="5074839"/>
              <a:ext cx="1938246" cy="1077218"/>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5B9BD5">
                      <a:lumMod val="75000"/>
                    </a:srgbClr>
                  </a:solidFill>
                  <a:effectLst/>
                  <a:uLnTx/>
                  <a:uFillTx/>
                  <a:latin typeface="Calibri" panose="020F0502020204030204"/>
                  <a:ea typeface="+mn-ea"/>
                  <a:cs typeface="+mn-cs"/>
                </a:rPr>
                <a:t>i</a:t>
              </a: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connection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(how we got here)</a:t>
              </a:r>
              <a:b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sender</a:t>
              </a:r>
            </a:p>
          </p:txBody>
        </p:sp>
        <p:sp>
          <p:nvSpPr>
            <p:cNvPr id="89" name="Rectangle 88"/>
            <p:cNvSpPr/>
            <p:nvPr/>
          </p:nvSpPr>
          <p:spPr>
            <a:xfrm rot="16200000">
              <a:off x="7266361" y="2889043"/>
              <a:ext cx="9408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receiver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Rectangle 89"/>
            <p:cNvSpPr/>
            <p:nvPr/>
          </p:nvSpPr>
          <p:spPr>
            <a:xfrm rot="5400000">
              <a:off x="9086938" y="5475148"/>
              <a:ext cx="9844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91" name="Curved Connector 90"/>
            <p:cNvCxnSpPr>
              <a:stCxn id="93" idx="1"/>
              <a:endCxn id="98" idx="1"/>
            </p:cNvCxnSpPr>
            <p:nvPr/>
          </p:nvCxnSpPr>
          <p:spPr>
            <a:xfrm rot="10800000" flipV="1">
              <a:off x="5867611" y="3430195"/>
              <a:ext cx="115793" cy="1090103"/>
            </a:xfrm>
            <a:prstGeom prst="curvedConnector3">
              <a:avLst>
                <a:gd name="adj1" fmla="val 29742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urved Connector 91"/>
            <p:cNvCxnSpPr>
              <a:stCxn id="88" idx="1"/>
              <a:endCxn id="94" idx="3"/>
            </p:cNvCxnSpPr>
            <p:nvPr/>
          </p:nvCxnSpPr>
          <p:spPr>
            <a:xfrm flipV="1">
              <a:off x="11388096" y="4325876"/>
              <a:ext cx="105928" cy="1287572"/>
            </a:xfrm>
            <a:prstGeom prst="curvedConnector3">
              <a:avLst>
                <a:gd name="adj1" fmla="val 3158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983403" y="3245530"/>
              <a:ext cx="8290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sender</a:t>
              </a:r>
            </a:p>
          </p:txBody>
        </p:sp>
        <p:sp>
          <p:nvSpPr>
            <p:cNvPr id="94" name="Rectangle 93"/>
            <p:cNvSpPr/>
            <p:nvPr/>
          </p:nvSpPr>
          <p:spPr>
            <a:xfrm>
              <a:off x="11282166" y="4303016"/>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p:cNvSpPr/>
            <p:nvPr/>
          </p:nvSpPr>
          <p:spPr>
            <a:xfrm>
              <a:off x="10520916" y="4583148"/>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5"/>
            <p:cNvSpPr/>
            <p:nvPr/>
          </p:nvSpPr>
          <p:spPr>
            <a:xfrm>
              <a:off x="6659376" y="3962694"/>
              <a:ext cx="189273"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ight Arrow 96"/>
            <p:cNvSpPr/>
            <p:nvPr/>
          </p:nvSpPr>
          <p:spPr>
            <a:xfrm rot="5400000" flipV="1">
              <a:off x="6240753" y="4570546"/>
              <a:ext cx="316577" cy="64627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8" name="Rectangle 97"/>
            <p:cNvSpPr/>
            <p:nvPr/>
          </p:nvSpPr>
          <p:spPr>
            <a:xfrm>
              <a:off x="5867610" y="4497439"/>
              <a:ext cx="172257"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ight Arrow 98"/>
            <p:cNvSpPr/>
            <p:nvPr/>
          </p:nvSpPr>
          <p:spPr>
            <a:xfrm rot="16200000" flipV="1">
              <a:off x="10814754" y="3590444"/>
              <a:ext cx="316577" cy="79484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Rectangle 99"/>
            <p:cNvSpPr/>
            <p:nvPr/>
          </p:nvSpPr>
          <p:spPr>
            <a:xfrm rot="10800000">
              <a:off x="9314857" y="6152058"/>
              <a:ext cx="21301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Peer TLS Connection</a:t>
              </a:r>
            </a:p>
          </p:txBody>
        </p:sp>
        <p:sp>
          <p:nvSpPr>
            <p:cNvPr id="101" name="Rectangle 100"/>
            <p:cNvSpPr/>
            <p:nvPr/>
          </p:nvSpPr>
          <p:spPr>
            <a:xfrm>
              <a:off x="7619828" y="3746340"/>
              <a:ext cx="2098523" cy="923330"/>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duplex </a:t>
              </a:r>
              <a:b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streams when the </a:t>
              </a:r>
              <a:b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connection is secure</a:t>
              </a:r>
            </a:p>
          </p:txBody>
        </p:sp>
        <p:cxnSp>
          <p:nvCxnSpPr>
            <p:cNvPr id="102" name="Curved Connector 101"/>
            <p:cNvCxnSpPr>
              <a:stCxn id="89" idx="2"/>
              <a:endCxn id="95" idx="1"/>
            </p:cNvCxnSpPr>
            <p:nvPr/>
          </p:nvCxnSpPr>
          <p:spPr>
            <a:xfrm>
              <a:off x="7921445" y="3073709"/>
              <a:ext cx="2599471" cy="1532299"/>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urved Connector 102"/>
            <p:cNvCxnSpPr>
              <a:stCxn id="90" idx="2"/>
              <a:endCxn id="96" idx="3"/>
            </p:cNvCxnSpPr>
            <p:nvPr/>
          </p:nvCxnSpPr>
          <p:spPr>
            <a:xfrm rot="10800000">
              <a:off x="6848649" y="3985555"/>
              <a:ext cx="2545868" cy="1674261"/>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122190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 key technical problem </a:t>
            </a:r>
            <a:br>
              <a:rPr lang="en-GB" sz="2400" dirty="0"/>
            </a:br>
            <a:r>
              <a:rPr lang="en-GB" dirty="0"/>
              <a:t>Separation and monotonicity</a:t>
            </a:r>
          </a:p>
        </p:txBody>
      </p:sp>
      <p:sp>
        <p:nvSpPr>
          <p:cNvPr id="26" name="TextBox 25"/>
          <p:cNvSpPr txBox="1"/>
          <p:nvPr/>
        </p:nvSpPr>
        <p:spPr>
          <a:xfrm>
            <a:off x="206728" y="2078308"/>
            <a:ext cx="5454665" cy="2674578"/>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c1 : Connection = …</a:t>
            </a: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c2 : Connection = … </a:t>
            </a:r>
          </a:p>
          <a:p>
            <a:pPr>
              <a:lnSpc>
                <a:spcPct val="90000"/>
              </a:lnSpc>
              <a:spcAft>
                <a:spcPts val="600"/>
              </a:spcAft>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c1 *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c2 }</a:t>
            </a: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TLS.write</a:t>
            </a:r>
            <a:r>
              <a:rPr lang="en-US" sz="2400" dirty="0">
                <a:gradFill>
                  <a:gsLst>
                    <a:gs pos="2917">
                      <a:schemeClr val="tx1"/>
                    </a:gs>
                    <a:gs pos="30000">
                      <a:schemeClr val="tx1"/>
                    </a:gs>
                  </a:gsLst>
                  <a:lin ang="5400000" scaled="0"/>
                </a:gradFill>
                <a:latin typeface="Consolas" panose="020B0609020204030204" pitchFamily="49" charset="0"/>
              </a:rPr>
              <a:t> c1 “message”</a:t>
            </a: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c1 *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c2 }</a:t>
            </a:r>
          </a:p>
        </p:txBody>
      </p:sp>
      <p:sp>
        <p:nvSpPr>
          <p:cNvPr id="3" name="TextBox 2"/>
          <p:cNvSpPr txBox="1"/>
          <p:nvPr/>
        </p:nvSpPr>
        <p:spPr>
          <a:xfrm>
            <a:off x="827138" y="4980098"/>
            <a:ext cx="6537825"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Would like to use separation</a:t>
            </a:r>
          </a:p>
          <a:p>
            <a:pPr>
              <a:lnSpc>
                <a:spcPct val="90000"/>
              </a:lnSpc>
              <a:spcAft>
                <a:spcPts val="600"/>
              </a:spcAft>
            </a:pPr>
            <a:r>
              <a:rPr lang="en-US" sz="2400" dirty="0">
                <a:gradFill>
                  <a:gsLst>
                    <a:gs pos="2917">
                      <a:schemeClr val="tx1"/>
                    </a:gs>
                    <a:gs pos="30000">
                      <a:schemeClr val="tx1"/>
                    </a:gs>
                  </a:gsLst>
                  <a:lin ang="5400000" scaled="0"/>
                </a:gradFill>
              </a:rPr>
              <a:t>Except, their states are not separate!</a:t>
            </a:r>
          </a:p>
          <a:p>
            <a:pPr>
              <a:lnSpc>
                <a:spcPct val="90000"/>
              </a:lnSpc>
              <a:spcAft>
                <a:spcPts val="600"/>
              </a:spcAft>
            </a:pPr>
            <a:r>
              <a:rPr lang="en-US" sz="2400" dirty="0">
                <a:gradFill>
                  <a:gsLst>
                    <a:gs pos="2917">
                      <a:schemeClr val="tx1"/>
                    </a:gs>
                    <a:gs pos="30000">
                      <a:schemeClr val="tx1"/>
                    </a:gs>
                  </a:gsLst>
                  <a:lin ang="5400000" scaled="0"/>
                </a:gradFill>
              </a:rPr>
              <a:t>	The log is written by the sender </a:t>
            </a:r>
          </a:p>
          <a:p>
            <a:pPr>
              <a:lnSpc>
                <a:spcPct val="90000"/>
              </a:lnSpc>
              <a:spcAft>
                <a:spcPts val="600"/>
              </a:spcAft>
            </a:pPr>
            <a:r>
              <a:rPr lang="en-US" sz="2400" dirty="0">
                <a:gradFill>
                  <a:gsLst>
                    <a:gs pos="2917">
                      <a:schemeClr val="tx1"/>
                    </a:gs>
                    <a:gs pos="30000">
                      <a:schemeClr val="tx1"/>
                    </a:gs>
                  </a:gsLst>
                  <a:lin ang="5400000" scaled="0"/>
                </a:gradFill>
              </a:rPr>
              <a:t>	And read by the receiver </a:t>
            </a:r>
          </a:p>
        </p:txBody>
      </p:sp>
      <p:grpSp>
        <p:nvGrpSpPr>
          <p:cNvPr id="77" name="Group 76"/>
          <p:cNvGrpSpPr/>
          <p:nvPr/>
        </p:nvGrpSpPr>
        <p:grpSpPr>
          <a:xfrm>
            <a:off x="4787785" y="2258416"/>
            <a:ext cx="5750456" cy="4412264"/>
            <a:chOff x="5743568" y="2109126"/>
            <a:chExt cx="5750456" cy="4412264"/>
          </a:xfrm>
        </p:grpSpPr>
        <p:sp>
          <p:nvSpPr>
            <p:cNvPr id="78" name="Rectangle 77"/>
            <p:cNvSpPr/>
            <p:nvPr/>
          </p:nvSpPr>
          <p:spPr>
            <a:xfrm>
              <a:off x="5969454" y="2575374"/>
              <a:ext cx="1913120" cy="10050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p:cNvSpPr/>
            <p:nvPr/>
          </p:nvSpPr>
          <p:spPr>
            <a:xfrm>
              <a:off x="5967326" y="2537643"/>
              <a:ext cx="183360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connection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tangle 79"/>
            <p:cNvSpPr/>
            <p:nvPr/>
          </p:nvSpPr>
          <p:spPr>
            <a:xfrm>
              <a:off x="5743568" y="2109126"/>
              <a:ext cx="16450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TLS Connection</a:t>
              </a:r>
            </a:p>
          </p:txBody>
        </p:sp>
        <p:grpSp>
          <p:nvGrpSpPr>
            <p:cNvPr id="81" name="Group 80"/>
            <p:cNvGrpSpPr/>
            <p:nvPr/>
          </p:nvGrpSpPr>
          <p:grpSpPr>
            <a:xfrm rot="5400000">
              <a:off x="10607009" y="4295235"/>
              <a:ext cx="749699" cy="812476"/>
              <a:chOff x="7657756" y="2847605"/>
              <a:chExt cx="749699" cy="603931"/>
            </a:xfrm>
          </p:grpSpPr>
          <p:sp>
            <p:nvSpPr>
              <p:cNvPr id="104" name="Rectangle 103"/>
              <p:cNvSpPr/>
              <p:nvPr/>
            </p:nvSpPr>
            <p:spPr>
              <a:xfrm rot="5400000">
                <a:off x="7486549" y="3018812"/>
                <a:ext cx="603931" cy="2615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105" name="Rectangle 104"/>
              <p:cNvSpPr/>
              <p:nvPr/>
            </p:nvSpPr>
            <p:spPr>
              <a:xfrm rot="5400000">
                <a:off x="7742553" y="3042195"/>
                <a:ext cx="603657" cy="2144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106" name="Rectangle 105"/>
              <p:cNvSpPr/>
              <p:nvPr/>
            </p:nvSpPr>
            <p:spPr>
              <a:xfrm rot="5400000">
                <a:off x="7978562" y="3020666"/>
                <a:ext cx="601953" cy="2558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 </a:t>
                </a:r>
              </a:p>
            </p:txBody>
          </p:sp>
        </p:grpSp>
        <p:grpSp>
          <p:nvGrpSpPr>
            <p:cNvPr id="82" name="Group 81"/>
            <p:cNvGrpSpPr/>
            <p:nvPr/>
          </p:nvGrpSpPr>
          <p:grpSpPr>
            <a:xfrm rot="5400000">
              <a:off x="5947545" y="3601147"/>
              <a:ext cx="908465" cy="868903"/>
              <a:chOff x="494716" y="3871780"/>
              <a:chExt cx="1871083" cy="1139946"/>
            </a:xfrm>
          </p:grpSpPr>
          <p:sp>
            <p:nvSpPr>
              <p:cNvPr id="99" name="Rectangle 98"/>
              <p:cNvSpPr/>
              <p:nvPr/>
            </p:nvSpPr>
            <p:spPr>
              <a:xfrm rot="16200000">
                <a:off x="197848" y="4176594"/>
                <a:ext cx="1132000" cy="538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100" name="Rectangle 99"/>
              <p:cNvSpPr/>
              <p:nvPr/>
            </p:nvSpPr>
            <p:spPr>
              <a:xfrm rot="16200000">
                <a:off x="593498" y="4304740"/>
                <a:ext cx="1132002" cy="2704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101" name="Rectangle 100"/>
              <p:cNvSpPr/>
              <p:nvPr/>
            </p:nvSpPr>
            <p:spPr>
              <a:xfrm rot="16200000">
                <a:off x="944393" y="4223323"/>
                <a:ext cx="1132002" cy="4289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sp>
            <p:nvSpPr>
              <p:cNvPr id="102" name="Rectangle 101"/>
              <p:cNvSpPr/>
              <p:nvPr/>
            </p:nvSpPr>
            <p:spPr>
              <a:xfrm rot="16200000">
                <a:off x="1632827" y="4270810"/>
                <a:ext cx="1132002" cy="3339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103" name="Rectangle 102"/>
              <p:cNvSpPr/>
              <p:nvPr/>
            </p:nvSpPr>
            <p:spPr>
              <a:xfrm rot="16200000">
                <a:off x="1311867" y="4285995"/>
                <a:ext cx="1132002" cy="3035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Warning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3" name="Rectangle 82"/>
            <p:cNvSpPr/>
            <p:nvPr/>
          </p:nvSpPr>
          <p:spPr>
            <a:xfrm rot="10800000">
              <a:off x="9449850" y="5074839"/>
              <a:ext cx="1938246" cy="1077218"/>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5B9BD5">
                      <a:lumMod val="75000"/>
                    </a:srgbClr>
                  </a:solidFill>
                  <a:effectLst/>
                  <a:uLnTx/>
                  <a:uFillTx/>
                  <a:latin typeface="Calibri" panose="020F0502020204030204"/>
                  <a:ea typeface="+mn-ea"/>
                  <a:cs typeface="+mn-cs"/>
                </a:rPr>
                <a:t>i</a:t>
              </a: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connection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(how we got here)</a:t>
              </a:r>
              <a:b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sender</a:t>
              </a:r>
            </a:p>
          </p:txBody>
        </p:sp>
        <p:sp>
          <p:nvSpPr>
            <p:cNvPr id="84" name="Rectangle 83"/>
            <p:cNvSpPr/>
            <p:nvPr/>
          </p:nvSpPr>
          <p:spPr>
            <a:xfrm rot="16200000">
              <a:off x="7266361" y="2889043"/>
              <a:ext cx="9408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receiver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ectangle 84"/>
            <p:cNvSpPr/>
            <p:nvPr/>
          </p:nvSpPr>
          <p:spPr>
            <a:xfrm rot="5400000">
              <a:off x="9086938" y="5475148"/>
              <a:ext cx="9844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86" name="Curved Connector 85"/>
            <p:cNvCxnSpPr>
              <a:stCxn id="88" idx="1"/>
              <a:endCxn id="93" idx="1"/>
            </p:cNvCxnSpPr>
            <p:nvPr/>
          </p:nvCxnSpPr>
          <p:spPr>
            <a:xfrm rot="10800000" flipV="1">
              <a:off x="5867611" y="3430195"/>
              <a:ext cx="115793" cy="1090103"/>
            </a:xfrm>
            <a:prstGeom prst="curvedConnector3">
              <a:avLst>
                <a:gd name="adj1" fmla="val 29742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6"/>
            <p:cNvCxnSpPr>
              <a:stCxn id="83" idx="1"/>
              <a:endCxn id="89" idx="3"/>
            </p:cNvCxnSpPr>
            <p:nvPr/>
          </p:nvCxnSpPr>
          <p:spPr>
            <a:xfrm flipV="1">
              <a:off x="11388096" y="4325876"/>
              <a:ext cx="105928" cy="1287572"/>
            </a:xfrm>
            <a:prstGeom prst="curvedConnector3">
              <a:avLst>
                <a:gd name="adj1" fmla="val 3158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983403" y="3245530"/>
              <a:ext cx="8290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sender</a:t>
              </a:r>
            </a:p>
          </p:txBody>
        </p:sp>
        <p:sp>
          <p:nvSpPr>
            <p:cNvPr id="89" name="Rectangle 88"/>
            <p:cNvSpPr/>
            <p:nvPr/>
          </p:nvSpPr>
          <p:spPr>
            <a:xfrm>
              <a:off x="11282166" y="4303016"/>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p:cNvSpPr/>
            <p:nvPr/>
          </p:nvSpPr>
          <p:spPr>
            <a:xfrm>
              <a:off x="10520916" y="4583148"/>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p:cNvSpPr/>
            <p:nvPr/>
          </p:nvSpPr>
          <p:spPr>
            <a:xfrm>
              <a:off x="6659376" y="3962694"/>
              <a:ext cx="189273"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ight Arrow 91"/>
            <p:cNvSpPr/>
            <p:nvPr/>
          </p:nvSpPr>
          <p:spPr>
            <a:xfrm rot="5400000" flipV="1">
              <a:off x="6240753" y="4570546"/>
              <a:ext cx="316577" cy="64627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Rectangle 92"/>
            <p:cNvSpPr/>
            <p:nvPr/>
          </p:nvSpPr>
          <p:spPr>
            <a:xfrm>
              <a:off x="5867610" y="4497439"/>
              <a:ext cx="172257"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 name="Right Arrow 93"/>
            <p:cNvSpPr/>
            <p:nvPr/>
          </p:nvSpPr>
          <p:spPr>
            <a:xfrm rot="16200000" flipV="1">
              <a:off x="10814754" y="3590444"/>
              <a:ext cx="316577" cy="79484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Rectangle 94"/>
            <p:cNvSpPr/>
            <p:nvPr/>
          </p:nvSpPr>
          <p:spPr>
            <a:xfrm rot="10800000">
              <a:off x="9314857" y="6152058"/>
              <a:ext cx="21301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Peer TLS Connection</a:t>
              </a:r>
            </a:p>
          </p:txBody>
        </p:sp>
        <p:sp>
          <p:nvSpPr>
            <p:cNvPr id="96" name="Rectangle 95"/>
            <p:cNvSpPr/>
            <p:nvPr/>
          </p:nvSpPr>
          <p:spPr>
            <a:xfrm>
              <a:off x="7619828" y="3746340"/>
              <a:ext cx="2098523" cy="923330"/>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duplex </a:t>
              </a:r>
              <a:b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streams when the </a:t>
              </a:r>
              <a:b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connection is secure</a:t>
              </a:r>
            </a:p>
          </p:txBody>
        </p:sp>
        <p:cxnSp>
          <p:nvCxnSpPr>
            <p:cNvPr id="97" name="Curved Connector 96"/>
            <p:cNvCxnSpPr>
              <a:stCxn id="84" idx="2"/>
              <a:endCxn id="90" idx="1"/>
            </p:cNvCxnSpPr>
            <p:nvPr/>
          </p:nvCxnSpPr>
          <p:spPr>
            <a:xfrm>
              <a:off x="7921445" y="3073709"/>
              <a:ext cx="2599471" cy="1532299"/>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97"/>
            <p:cNvCxnSpPr>
              <a:stCxn id="85" idx="2"/>
              <a:endCxn id="91" idx="3"/>
            </p:cNvCxnSpPr>
            <p:nvPr/>
          </p:nvCxnSpPr>
          <p:spPr>
            <a:xfrm rot="10800000">
              <a:off x="6848649" y="3985555"/>
              <a:ext cx="2545868" cy="1674261"/>
            </a:xfrm>
            <a:prstGeom prst="curved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81173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A key technical problem </a:t>
            </a:r>
            <a:br>
              <a:rPr lang="en-GB" sz="2400" dirty="0"/>
            </a:br>
            <a:r>
              <a:rPr lang="en-GB" dirty="0"/>
              <a:t>Separation and monotonicity</a:t>
            </a:r>
          </a:p>
        </p:txBody>
      </p:sp>
      <p:sp>
        <p:nvSpPr>
          <p:cNvPr id="26" name="TextBox 25"/>
          <p:cNvSpPr txBox="1"/>
          <p:nvPr/>
        </p:nvSpPr>
        <p:spPr>
          <a:xfrm>
            <a:off x="74366" y="1643001"/>
            <a:ext cx="5454665" cy="2674578"/>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a:t>
            </a:r>
            <a:r>
              <a:rPr lang="en-US" sz="2400" dirty="0">
                <a:solidFill>
                  <a:srgbClr val="00CC99"/>
                </a:solidFill>
                <a:latin typeface="Consolas" panose="020B0609020204030204" pitchFamily="49" charset="0"/>
              </a:rPr>
              <a:t>c1:Connection rgn1 </a:t>
            </a:r>
            <a:r>
              <a:rPr lang="en-US" sz="2400" dirty="0">
                <a:gradFill>
                  <a:gsLst>
                    <a:gs pos="2917">
                      <a:schemeClr val="tx1"/>
                    </a:gs>
                    <a:gs pos="30000">
                      <a:schemeClr val="tx1"/>
                    </a:gs>
                  </a:gsLst>
                  <a:lin ang="5400000" scaled="0"/>
                </a:gradFill>
                <a:latin typeface="Consolas" panose="020B0609020204030204" pitchFamily="49" charset="0"/>
              </a:rPr>
              <a:t>= …</a:t>
            </a: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a:t>
            </a:r>
            <a:r>
              <a:rPr lang="en-US" sz="2400" dirty="0">
                <a:solidFill>
                  <a:schemeClr val="accent6">
                    <a:lumMod val="60000"/>
                    <a:lumOff val="40000"/>
                  </a:schemeClr>
                </a:solidFill>
                <a:latin typeface="Consolas" panose="020B0609020204030204" pitchFamily="49" charset="0"/>
              </a:rPr>
              <a:t>c2:Connection rgn2 </a:t>
            </a:r>
            <a:r>
              <a:rPr lang="en-US" sz="2400" dirty="0">
                <a:gradFill>
                  <a:gsLst>
                    <a:gs pos="2917">
                      <a:schemeClr val="tx1"/>
                    </a:gs>
                    <a:gs pos="30000">
                      <a:schemeClr val="tx1"/>
                    </a:gs>
                  </a:gsLst>
                  <a:lin ang="5400000" scaled="0"/>
                </a:gradFill>
                <a:latin typeface="Consolas" panose="020B0609020204030204" pitchFamily="49" charset="0"/>
              </a:rPr>
              <a:t>= … </a:t>
            </a:r>
          </a:p>
          <a:p>
            <a:pPr>
              <a:lnSpc>
                <a:spcPct val="90000"/>
              </a:lnSpc>
              <a:spcAft>
                <a:spcPts val="600"/>
              </a:spcAft>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rgbClr val="00CC99"/>
                </a:solidFill>
                <a:latin typeface="Consolas" panose="020B0609020204030204" pitchFamily="49" charset="0"/>
              </a:rPr>
              <a:t>Inv</a:t>
            </a:r>
            <a:r>
              <a:rPr lang="en-US" sz="2400" dirty="0">
                <a:solidFill>
                  <a:srgbClr val="00CC99"/>
                </a:solidFill>
                <a:latin typeface="Consolas" panose="020B0609020204030204" pitchFamily="49" charset="0"/>
              </a:rPr>
              <a:t> c1 </a:t>
            </a:r>
            <a:r>
              <a:rPr lang="en-US" sz="2400" dirty="0">
                <a:solidFill>
                  <a:schemeClr val="tx2"/>
                </a:solidFill>
                <a:latin typeface="Consolas" panose="020B0609020204030204" pitchFamily="49" charset="0"/>
              </a:rPr>
              <a:t>/\ </a:t>
            </a:r>
            <a:r>
              <a:rPr lang="en-US" sz="2400" dirty="0" err="1">
                <a:solidFill>
                  <a:schemeClr val="accent6">
                    <a:lumMod val="60000"/>
                    <a:lumOff val="40000"/>
                  </a:schemeClr>
                </a:solidFill>
                <a:latin typeface="Consolas" panose="020B0609020204030204" pitchFamily="49" charset="0"/>
              </a:rPr>
              <a:t>Inv</a:t>
            </a:r>
            <a:r>
              <a:rPr lang="en-US" sz="2400" dirty="0">
                <a:solidFill>
                  <a:schemeClr val="accent6">
                    <a:lumMod val="60000"/>
                    <a:lumOff val="40000"/>
                  </a:schemeClr>
                </a:solidFill>
                <a:latin typeface="Consolas" panose="020B0609020204030204" pitchFamily="49" charset="0"/>
              </a:rPr>
              <a:t> c2</a:t>
            </a:r>
            <a:r>
              <a:rPr lang="en-US" sz="2400" dirty="0">
                <a:solidFill>
                  <a:schemeClr val="tx2"/>
                </a:solidFill>
                <a:latin typeface="Consolas" panose="020B0609020204030204" pitchFamily="49" charset="0"/>
              </a:rPr>
              <a:t> }</a:t>
            </a: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TLS.write</a:t>
            </a:r>
            <a:r>
              <a:rPr lang="en-US" sz="2400" dirty="0">
                <a:gradFill>
                  <a:gsLst>
                    <a:gs pos="2917">
                      <a:schemeClr val="tx1"/>
                    </a:gs>
                    <a:gs pos="30000">
                      <a:schemeClr val="tx1"/>
                    </a:gs>
                  </a:gsLst>
                  <a:lin ang="5400000" scaled="0"/>
                </a:gradFill>
                <a:latin typeface="Consolas" panose="020B0609020204030204" pitchFamily="49" charset="0"/>
              </a:rPr>
              <a:t> c1 “message”</a:t>
            </a: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rgbClr val="00CC99"/>
                </a:solidFill>
                <a:latin typeface="Consolas" panose="020B0609020204030204" pitchFamily="49" charset="0"/>
              </a:rPr>
              <a:t>Inv</a:t>
            </a:r>
            <a:r>
              <a:rPr lang="en-US" sz="2400" dirty="0">
                <a:solidFill>
                  <a:srgbClr val="00CC99"/>
                </a:solidFill>
                <a:latin typeface="Consolas" panose="020B0609020204030204" pitchFamily="49" charset="0"/>
              </a:rPr>
              <a:t> c1 </a:t>
            </a:r>
            <a:r>
              <a:rPr lang="en-US" sz="2400" dirty="0">
                <a:solidFill>
                  <a:schemeClr val="tx2"/>
                </a:solidFill>
                <a:latin typeface="Consolas" panose="020B0609020204030204" pitchFamily="49" charset="0"/>
              </a:rPr>
              <a:t>/\ </a:t>
            </a:r>
            <a:r>
              <a:rPr lang="en-US" sz="2400" dirty="0" err="1">
                <a:solidFill>
                  <a:schemeClr val="accent6">
                    <a:lumMod val="60000"/>
                    <a:lumOff val="40000"/>
                  </a:schemeClr>
                </a:solidFill>
                <a:latin typeface="Consolas" panose="020B0609020204030204" pitchFamily="49" charset="0"/>
              </a:rPr>
              <a:t>Inv</a:t>
            </a:r>
            <a:r>
              <a:rPr lang="en-US" sz="2400" dirty="0">
                <a:solidFill>
                  <a:schemeClr val="accent6">
                    <a:lumMod val="60000"/>
                    <a:lumOff val="40000"/>
                  </a:schemeClr>
                </a:solidFill>
                <a:latin typeface="Consolas" panose="020B0609020204030204" pitchFamily="49" charset="0"/>
              </a:rPr>
              <a:t> c2</a:t>
            </a:r>
            <a:r>
              <a:rPr lang="en-US" sz="2400" dirty="0">
                <a:solidFill>
                  <a:schemeClr val="tx2"/>
                </a:solidFill>
                <a:latin typeface="Consolas" panose="020B0609020204030204" pitchFamily="49" charset="0"/>
              </a:rPr>
              <a:t> }</a:t>
            </a:r>
          </a:p>
        </p:txBody>
      </p:sp>
      <p:sp>
        <p:nvSpPr>
          <p:cNvPr id="3" name="TextBox 2"/>
          <p:cNvSpPr txBox="1"/>
          <p:nvPr/>
        </p:nvSpPr>
        <p:spPr>
          <a:xfrm>
            <a:off x="140042" y="4832022"/>
            <a:ext cx="6537825"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Monotone properties are stable</a:t>
            </a:r>
          </a:p>
          <a:p>
            <a:pPr>
              <a:lnSpc>
                <a:spcPct val="90000"/>
              </a:lnSpc>
              <a:spcAft>
                <a:spcPts val="600"/>
              </a:spcAft>
            </a:pPr>
            <a:r>
              <a:rPr lang="en-US" sz="2400" dirty="0">
                <a:gradFill>
                  <a:gsLst>
                    <a:gs pos="2917">
                      <a:schemeClr val="tx1"/>
                    </a:gs>
                    <a:gs pos="30000">
                      <a:schemeClr val="tx1"/>
                    </a:gs>
                  </a:gsLst>
                  <a:lin ang="5400000" scaled="0"/>
                </a:gradFill>
              </a:rPr>
              <a:t>with respect to arbitrary modifications </a:t>
            </a:r>
          </a:p>
          <a:p>
            <a:pPr>
              <a:lnSpc>
                <a:spcPct val="90000"/>
              </a:lnSpc>
              <a:spcAft>
                <a:spcPts val="600"/>
              </a:spcAft>
            </a:pPr>
            <a:r>
              <a:rPr lang="en-US" sz="2400" dirty="0">
                <a:gradFill>
                  <a:gsLst>
                    <a:gs pos="2917">
                      <a:schemeClr val="tx1"/>
                    </a:gs>
                    <a:gs pos="30000">
                      <a:schemeClr val="tx1"/>
                    </a:gs>
                  </a:gsLst>
                  <a:lin ang="5400000" scaled="0"/>
                </a:gradFill>
              </a:rPr>
              <a:t>in another region</a:t>
            </a:r>
          </a:p>
        </p:txBody>
      </p:sp>
      <p:sp>
        <p:nvSpPr>
          <p:cNvPr id="4" name="Isosceles Triangle 3"/>
          <p:cNvSpPr/>
          <p:nvPr/>
        </p:nvSpPr>
        <p:spPr bwMode="auto">
          <a:xfrm>
            <a:off x="3060067" y="1677466"/>
            <a:ext cx="4653240" cy="3014982"/>
          </a:xfrm>
          <a:prstGeom prst="triangle">
            <a:avLst>
              <a:gd name="adj" fmla="val 76322"/>
            </a:avLst>
          </a:prstGeom>
          <a:solidFill>
            <a:schemeClr val="accent1">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0" name="Isosceles Triangle 39"/>
          <p:cNvSpPr/>
          <p:nvPr/>
        </p:nvSpPr>
        <p:spPr bwMode="auto">
          <a:xfrm rot="10800000">
            <a:off x="7715471" y="4391608"/>
            <a:ext cx="5278962" cy="2736722"/>
          </a:xfrm>
          <a:prstGeom prst="triangle">
            <a:avLst>
              <a:gd name="adj" fmla="val 76322"/>
            </a:avLst>
          </a:prstGeom>
          <a:solidFill>
            <a:schemeClr val="accent6">
              <a:alpha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8" name="Rectangle 47"/>
          <p:cNvSpPr/>
          <p:nvPr/>
        </p:nvSpPr>
        <p:spPr>
          <a:xfrm>
            <a:off x="5013671" y="2724664"/>
            <a:ext cx="1913120" cy="100506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5011543" y="2686933"/>
            <a:ext cx="183360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connection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p:cNvSpPr/>
          <p:nvPr/>
        </p:nvSpPr>
        <p:spPr>
          <a:xfrm>
            <a:off x="4787785" y="2258416"/>
            <a:ext cx="164500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TLS Connection</a:t>
            </a:r>
          </a:p>
        </p:txBody>
      </p:sp>
      <p:grpSp>
        <p:nvGrpSpPr>
          <p:cNvPr id="51" name="Group 50"/>
          <p:cNvGrpSpPr/>
          <p:nvPr/>
        </p:nvGrpSpPr>
        <p:grpSpPr>
          <a:xfrm rot="5400000">
            <a:off x="9651226" y="4444525"/>
            <a:ext cx="749699" cy="812476"/>
            <a:chOff x="7657756" y="2847605"/>
            <a:chExt cx="749699" cy="603931"/>
          </a:xfrm>
        </p:grpSpPr>
        <p:sp>
          <p:nvSpPr>
            <p:cNvPr id="74" name="Rectangle 73"/>
            <p:cNvSpPr/>
            <p:nvPr/>
          </p:nvSpPr>
          <p:spPr>
            <a:xfrm rot="5400000">
              <a:off x="7486549" y="3018812"/>
              <a:ext cx="603931" cy="26151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75" name="Rectangle 74"/>
            <p:cNvSpPr/>
            <p:nvPr/>
          </p:nvSpPr>
          <p:spPr>
            <a:xfrm rot="5400000">
              <a:off x="7742553" y="3042195"/>
              <a:ext cx="603657" cy="2144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76" name="Rectangle 75"/>
            <p:cNvSpPr/>
            <p:nvPr/>
          </p:nvSpPr>
          <p:spPr>
            <a:xfrm rot="5400000">
              <a:off x="7978562" y="3020666"/>
              <a:ext cx="601953" cy="2558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sng"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 </a:t>
              </a:r>
            </a:p>
          </p:txBody>
        </p:sp>
      </p:grpSp>
      <p:grpSp>
        <p:nvGrpSpPr>
          <p:cNvPr id="52" name="Group 51"/>
          <p:cNvGrpSpPr/>
          <p:nvPr/>
        </p:nvGrpSpPr>
        <p:grpSpPr>
          <a:xfrm rot="5400000">
            <a:off x="4991762" y="3750437"/>
            <a:ext cx="908465" cy="868903"/>
            <a:chOff x="494716" y="3871780"/>
            <a:chExt cx="1871083" cy="1139946"/>
          </a:xfrm>
        </p:grpSpPr>
        <p:sp>
          <p:nvSpPr>
            <p:cNvPr id="69" name="Rectangle 68"/>
            <p:cNvSpPr/>
            <p:nvPr/>
          </p:nvSpPr>
          <p:spPr>
            <a:xfrm rot="16200000">
              <a:off x="197848" y="4176594"/>
              <a:ext cx="1132000" cy="53826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#0</a:t>
              </a:r>
            </a:p>
          </p:txBody>
        </p:sp>
        <p:sp>
          <p:nvSpPr>
            <p:cNvPr id="70" name="Rectangle 69"/>
            <p:cNvSpPr/>
            <p:nvPr/>
          </p:nvSpPr>
          <p:spPr>
            <a:xfrm rot="16200000">
              <a:off x="593498" y="4304740"/>
              <a:ext cx="1132002" cy="2704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sp>
          <p:nvSpPr>
            <p:cNvPr id="71" name="Rectangle 70"/>
            <p:cNvSpPr/>
            <p:nvPr/>
          </p:nvSpPr>
          <p:spPr>
            <a:xfrm rot="16200000">
              <a:off x="944393" y="4223323"/>
              <a:ext cx="1132002" cy="4289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#2</a:t>
              </a:r>
            </a:p>
          </p:txBody>
        </p:sp>
        <p:sp>
          <p:nvSpPr>
            <p:cNvPr id="72" name="Rectangle 71"/>
            <p:cNvSpPr/>
            <p:nvPr/>
          </p:nvSpPr>
          <p:spPr>
            <a:xfrm rot="16200000">
              <a:off x="1632827" y="4270810"/>
              <a:ext cx="1132002" cy="33394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Data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a:t>
              </a:r>
            </a:p>
          </p:txBody>
        </p:sp>
        <p:sp>
          <p:nvSpPr>
            <p:cNvPr id="73" name="Rectangle 72"/>
            <p:cNvSpPr/>
            <p:nvPr/>
          </p:nvSpPr>
          <p:spPr>
            <a:xfrm rot="16200000">
              <a:off x="1311867" y="4285995"/>
              <a:ext cx="1132002" cy="30357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Warning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i</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4" name="Rectangle 53"/>
          <p:cNvSpPr/>
          <p:nvPr/>
        </p:nvSpPr>
        <p:spPr>
          <a:xfrm rot="10800000">
            <a:off x="8494067" y="5224129"/>
            <a:ext cx="1938246" cy="1077218"/>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5B9BD5">
                    <a:lumMod val="75000"/>
                  </a:srgbClr>
                </a:solidFill>
                <a:effectLst/>
                <a:uLnTx/>
                <a:uFillTx/>
                <a:latin typeface="Calibri" panose="020F0502020204030204"/>
                <a:ea typeface="+mn-ea"/>
                <a:cs typeface="+mn-cs"/>
              </a:rPr>
              <a:t>i</a:t>
            </a: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connection info</a:t>
            </a:r>
            <a:br>
              <a:rPr kumimoji="0" lang="en-GB" sz="18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(how we got here)</a:t>
            </a:r>
            <a:br>
              <a:rPr kumimoji="0" lang="en-GB" sz="1000" b="0"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sender</a:t>
            </a:r>
          </a:p>
        </p:txBody>
      </p:sp>
      <p:sp>
        <p:nvSpPr>
          <p:cNvPr id="55" name="Rectangle 54"/>
          <p:cNvSpPr/>
          <p:nvPr/>
        </p:nvSpPr>
        <p:spPr>
          <a:xfrm rot="16200000">
            <a:off x="6310578" y="3038333"/>
            <a:ext cx="9408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receiver</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55"/>
          <p:cNvSpPr/>
          <p:nvPr/>
        </p:nvSpPr>
        <p:spPr>
          <a:xfrm rot="5400000">
            <a:off x="8131155" y="5624438"/>
            <a:ext cx="9844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receiver</a:t>
            </a:r>
          </a:p>
        </p:txBody>
      </p:sp>
      <p:cxnSp>
        <p:nvCxnSpPr>
          <p:cNvPr id="59" name="Curved Connector 58"/>
          <p:cNvCxnSpPr>
            <a:stCxn id="61" idx="1"/>
            <a:endCxn id="66" idx="1"/>
          </p:cNvCxnSpPr>
          <p:nvPr/>
        </p:nvCxnSpPr>
        <p:spPr>
          <a:xfrm rot="10800000" flipV="1">
            <a:off x="4911828" y="3579485"/>
            <a:ext cx="115793" cy="1090103"/>
          </a:xfrm>
          <a:prstGeom prst="curvedConnector3">
            <a:avLst>
              <a:gd name="adj1" fmla="val 29742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54" idx="1"/>
            <a:endCxn id="62" idx="3"/>
          </p:cNvCxnSpPr>
          <p:nvPr/>
        </p:nvCxnSpPr>
        <p:spPr>
          <a:xfrm flipV="1">
            <a:off x="10432313" y="4475166"/>
            <a:ext cx="105928" cy="1287572"/>
          </a:xfrm>
          <a:prstGeom prst="curvedConnector3">
            <a:avLst>
              <a:gd name="adj1" fmla="val 31580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027620" y="3394820"/>
            <a:ext cx="8290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sender</a:t>
            </a:r>
          </a:p>
        </p:txBody>
      </p:sp>
      <p:sp>
        <p:nvSpPr>
          <p:cNvPr id="62" name="Rectangle 61"/>
          <p:cNvSpPr/>
          <p:nvPr/>
        </p:nvSpPr>
        <p:spPr>
          <a:xfrm>
            <a:off x="10326383" y="4452306"/>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p:cNvSpPr/>
          <p:nvPr/>
        </p:nvSpPr>
        <p:spPr>
          <a:xfrm>
            <a:off x="9565133" y="4732438"/>
            <a:ext cx="211858"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63"/>
          <p:cNvSpPr/>
          <p:nvPr/>
        </p:nvSpPr>
        <p:spPr>
          <a:xfrm>
            <a:off x="5703593" y="4111984"/>
            <a:ext cx="189273"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ight Arrow 64"/>
          <p:cNvSpPr/>
          <p:nvPr/>
        </p:nvSpPr>
        <p:spPr>
          <a:xfrm rot="5400000" flipV="1">
            <a:off x="5284970" y="4719836"/>
            <a:ext cx="316577" cy="64627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Rectangle 65"/>
          <p:cNvSpPr/>
          <p:nvPr/>
        </p:nvSpPr>
        <p:spPr>
          <a:xfrm>
            <a:off x="4911827" y="4646729"/>
            <a:ext cx="172257" cy="4571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ight Arrow 66"/>
          <p:cNvSpPr/>
          <p:nvPr/>
        </p:nvSpPr>
        <p:spPr>
          <a:xfrm rot="16200000" flipV="1">
            <a:off x="9858971" y="3739734"/>
            <a:ext cx="316577" cy="79484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ectangle 67"/>
          <p:cNvSpPr/>
          <p:nvPr/>
        </p:nvSpPr>
        <p:spPr>
          <a:xfrm rot="10800000">
            <a:off x="8359074" y="6301348"/>
            <a:ext cx="213019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Peer TLS Connection</a:t>
            </a:r>
          </a:p>
        </p:txBody>
      </p:sp>
      <p:sp>
        <p:nvSpPr>
          <p:cNvPr id="53" name="Rectangle 52"/>
          <p:cNvSpPr/>
          <p:nvPr/>
        </p:nvSpPr>
        <p:spPr>
          <a:xfrm>
            <a:off x="7029372" y="3895630"/>
            <a:ext cx="1367875" cy="1477328"/>
          </a:xfrm>
          <a:prstGeom prst="rect">
            <a:avLst/>
          </a:prstGeom>
          <a:solidFill>
            <a:schemeClr val="bg1"/>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rPr>
              <a:t>Only rely</a:t>
            </a:r>
            <a:r>
              <a:rPr kumimoji="0" lang="en-GB" sz="1800" b="0" i="0" u="none" strike="noStrike" kern="1200" cap="none" spc="0" normalizeH="0" noProof="0" dirty="0">
                <a:ln>
                  <a:noFill/>
                </a:ln>
                <a:solidFill>
                  <a:srgbClr val="0070C0"/>
                </a:solidFill>
                <a:effectLst/>
                <a:uLnTx/>
                <a:uFillTx/>
                <a:latin typeface="Calibri" panose="020F0502020204030204"/>
                <a:ea typeface="+mn-ea"/>
                <a:cs typeface="+mn-cs"/>
              </a:rPr>
              <a:t>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noProof="0" dirty="0">
                <a:ln>
                  <a:noFill/>
                </a:ln>
                <a:solidFill>
                  <a:srgbClr val="0070C0"/>
                </a:solidFill>
                <a:effectLst/>
                <a:uLnTx/>
                <a:uFillTx/>
                <a:latin typeface="Calibri" panose="020F0502020204030204"/>
                <a:ea typeface="+mn-ea"/>
                <a:cs typeface="+mn-cs"/>
              </a:rPr>
              <a:t>monotone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aseline="0" dirty="0">
                <a:solidFill>
                  <a:srgbClr val="0070C0"/>
                </a:solidFill>
                <a:latin typeface="Calibri" panose="020F0502020204030204"/>
              </a:rPr>
              <a:t>properties</a:t>
            </a:r>
            <a:r>
              <a:rPr lang="en-GB" dirty="0">
                <a:solidFill>
                  <a:srgbClr val="0070C0"/>
                </a:solidFill>
                <a:latin typeface="Calibri" panose="020F050202020403020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70C0"/>
                </a:solidFill>
                <a:latin typeface="Calibri" panose="020F0502020204030204"/>
              </a:rPr>
              <a:t>across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70C0"/>
                </a:solidFill>
                <a:latin typeface="Calibri" panose="020F0502020204030204"/>
              </a:rPr>
              <a:t> regions</a:t>
            </a:r>
            <a:endParaRPr kumimoji="0" lang="en-GB"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cxnSp>
        <p:nvCxnSpPr>
          <p:cNvPr id="57" name="Curved Connector 56"/>
          <p:cNvCxnSpPr>
            <a:stCxn id="55" idx="2"/>
            <a:endCxn id="63" idx="1"/>
          </p:cNvCxnSpPr>
          <p:nvPr/>
        </p:nvCxnSpPr>
        <p:spPr>
          <a:xfrm>
            <a:off x="6965662" y="3222999"/>
            <a:ext cx="2599471" cy="1532299"/>
          </a:xfrm>
          <a:prstGeom prst="curvedConnector3">
            <a:avLst>
              <a:gd name="adj1" fmla="val 50000"/>
            </a:avLst>
          </a:prstGeom>
          <a:ln w="2222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58" name="Curved Connector 57"/>
          <p:cNvCxnSpPr>
            <a:stCxn id="56" idx="2"/>
            <a:endCxn id="64" idx="3"/>
          </p:cNvCxnSpPr>
          <p:nvPr/>
        </p:nvCxnSpPr>
        <p:spPr>
          <a:xfrm rot="10800000">
            <a:off x="5892866" y="4134845"/>
            <a:ext cx="2545868" cy="1674261"/>
          </a:xfrm>
          <a:prstGeom prst="curvedConnector3">
            <a:avLst>
              <a:gd name="adj1" fmla="val 50000"/>
            </a:avLst>
          </a:prstGeom>
          <a:ln w="2222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611513" y="1659600"/>
            <a:ext cx="5446283" cy="2732008"/>
            <a:chOff x="6611513" y="1659600"/>
            <a:chExt cx="5446283" cy="2732008"/>
          </a:xfrm>
        </p:grpSpPr>
        <p:sp>
          <p:nvSpPr>
            <p:cNvPr id="7" name="TextBox 6"/>
            <p:cNvSpPr txBox="1"/>
            <p:nvPr/>
          </p:nvSpPr>
          <p:spPr>
            <a:xfrm>
              <a:off x="7713307" y="1659600"/>
              <a:ext cx="4344489"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Each connection owns a distinct region of memory</a:t>
              </a:r>
            </a:p>
          </p:txBody>
        </p:sp>
        <p:cxnSp>
          <p:nvCxnSpPr>
            <p:cNvPr id="9" name="Curved Connector 8"/>
            <p:cNvCxnSpPr>
              <a:stCxn id="7" idx="1"/>
              <a:endCxn id="4" idx="0"/>
            </p:cNvCxnSpPr>
            <p:nvPr/>
          </p:nvCxnSpPr>
          <p:spPr>
            <a:xfrm rot="10800000">
              <a:off x="6611513" y="1677466"/>
              <a:ext cx="1101794" cy="462266"/>
            </a:xfrm>
            <a:prstGeom prst="curvedConnector4">
              <a:avLst>
                <a:gd name="adj1" fmla="val 19653"/>
                <a:gd name="adj2" fmla="val 153317"/>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7" idx="1"/>
              <a:endCxn id="40" idx="3"/>
            </p:cNvCxnSpPr>
            <p:nvPr/>
          </p:nvCxnSpPr>
          <p:spPr>
            <a:xfrm rot="10800000" flipH="1" flipV="1">
              <a:off x="7713306" y="2139732"/>
              <a:ext cx="1252117" cy="2251876"/>
            </a:xfrm>
            <a:prstGeom prst="curvedConnector4">
              <a:avLst>
                <a:gd name="adj1" fmla="val 13538"/>
                <a:gd name="adj2" fmla="val 50164"/>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69960" y="1639862"/>
            <a:ext cx="5454665" cy="2431435"/>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c1 : Connection = …</a:t>
            </a: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let c2 : Connection = … </a:t>
            </a:r>
          </a:p>
          <a:p>
            <a:pPr>
              <a:lnSpc>
                <a:spcPct val="90000"/>
              </a:lnSpc>
              <a:spcAft>
                <a:spcPts val="600"/>
              </a:spcAft>
            </a:pP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c1 *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c2 }</a:t>
            </a:r>
            <a:endParaRPr lang="en-US" sz="2400" dirty="0">
              <a:gradFill>
                <a:gsLst>
                  <a:gs pos="2917">
                    <a:schemeClr val="tx1"/>
                  </a:gs>
                  <a:gs pos="30000">
                    <a:schemeClr val="tx1"/>
                  </a:gs>
                </a:gsLst>
                <a:lin ang="5400000" scaled="0"/>
              </a:gradFill>
              <a:latin typeface="Consolas" panose="020B0609020204030204" pitchFamily="49" charset="0"/>
            </a:endParaRPr>
          </a:p>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rPr>
              <a:t> </a:t>
            </a:r>
            <a:r>
              <a:rPr lang="en-US" sz="2400" dirty="0" err="1">
                <a:gradFill>
                  <a:gsLst>
                    <a:gs pos="2917">
                      <a:schemeClr val="tx1"/>
                    </a:gs>
                    <a:gs pos="30000">
                      <a:schemeClr val="tx1"/>
                    </a:gs>
                  </a:gsLst>
                  <a:lin ang="5400000" scaled="0"/>
                </a:gradFill>
                <a:latin typeface="Consolas" panose="020B0609020204030204" pitchFamily="49" charset="0"/>
              </a:rPr>
              <a:t>TLS.write</a:t>
            </a:r>
            <a:r>
              <a:rPr lang="en-US" sz="2400" dirty="0">
                <a:gradFill>
                  <a:gsLst>
                    <a:gs pos="2917">
                      <a:schemeClr val="tx1"/>
                    </a:gs>
                    <a:gs pos="30000">
                      <a:schemeClr val="tx1"/>
                    </a:gs>
                  </a:gsLst>
                  <a:lin ang="5400000" scaled="0"/>
                </a:gradFill>
                <a:latin typeface="Consolas" panose="020B0609020204030204" pitchFamily="49" charset="0"/>
              </a:rPr>
              <a:t> c1 “message”</a:t>
            </a:r>
          </a:p>
          <a:p>
            <a:pPr>
              <a:lnSpc>
                <a:spcPct val="90000"/>
              </a:lnSpc>
              <a:spcAft>
                <a:spcPts val="600"/>
              </a:spcAft>
            </a:pPr>
            <a:r>
              <a:rPr lang="en-US" sz="2400" dirty="0">
                <a:solidFill>
                  <a:schemeClr val="tx2"/>
                </a:solidFill>
                <a:latin typeface="Consolas" panose="020B0609020204030204" pitchFamily="49" charset="0"/>
              </a:rPr>
              <a:t>{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c1 * </a:t>
            </a:r>
            <a:r>
              <a:rPr lang="en-US" sz="2400" dirty="0" err="1">
                <a:solidFill>
                  <a:schemeClr val="tx2"/>
                </a:solidFill>
                <a:latin typeface="Consolas" panose="020B0609020204030204" pitchFamily="49" charset="0"/>
              </a:rPr>
              <a:t>Inv</a:t>
            </a:r>
            <a:r>
              <a:rPr lang="en-US" sz="2400" dirty="0">
                <a:solidFill>
                  <a:schemeClr val="tx2"/>
                </a:solidFill>
                <a:latin typeface="Consolas" panose="020B0609020204030204" pitchFamily="49" charset="0"/>
              </a:rPr>
              <a:t> c2 }</a:t>
            </a:r>
          </a:p>
        </p:txBody>
      </p:sp>
    </p:spTree>
    <p:extLst>
      <p:ext uri="{BB962C8B-B14F-4D97-AF65-F5344CB8AC3E}">
        <p14:creationId xmlns:p14="http://schemas.microsoft.com/office/powerpoint/2010/main" val="538388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7"/>
                                        </p:tgtEl>
                                      </p:cBhvr>
                                    </p:animEffect>
                                    <p:set>
                                      <p:cBhvr>
                                        <p:cTn id="17" dur="1" fill="hold">
                                          <p:stCondLst>
                                            <p:cond delay="499"/>
                                          </p:stCondLst>
                                        </p:cTn>
                                        <p:tgtEl>
                                          <p:spTgt spid="77"/>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4" grpId="0" animBg="1"/>
      <p:bldP spid="40" grpId="0" animBg="1"/>
      <p:bldP spid="53" grpId="0" animBg="1"/>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111" y="407949"/>
            <a:ext cx="9452880" cy="584820"/>
          </a:xfrm>
          <a:prstGeom prst="rect">
            <a:avLst/>
          </a:prstGeom>
        </p:spPr>
      </p:pic>
      <p:pic>
        <p:nvPicPr>
          <p:cNvPr id="2" name="Picture 1"/>
          <p:cNvPicPr>
            <a:picLocks noChangeAspect="1"/>
          </p:cNvPicPr>
          <p:nvPr/>
        </p:nvPicPr>
        <p:blipFill>
          <a:blip r:embed="rId3"/>
          <a:stretch>
            <a:fillRect/>
          </a:stretch>
        </p:blipFill>
        <p:spPr>
          <a:xfrm>
            <a:off x="554182" y="1418170"/>
            <a:ext cx="11083636" cy="3752699"/>
          </a:xfrm>
          <a:prstGeom prst="rect">
            <a:avLst/>
          </a:prstGeom>
        </p:spPr>
      </p:pic>
      <p:sp>
        <p:nvSpPr>
          <p:cNvPr id="6" name="TextBox 5"/>
          <p:cNvSpPr txBox="1"/>
          <p:nvPr/>
        </p:nvSpPr>
        <p:spPr>
          <a:xfrm>
            <a:off x="554182" y="5399478"/>
            <a:ext cx="8105326" cy="1200329"/>
          </a:xfrm>
          <a:prstGeom prst="rect">
            <a:avLst/>
          </a:prstGeom>
          <a:noFill/>
        </p:spPr>
        <p:txBody>
          <a:bodyPr wrap="square" rtlCol="0">
            <a:spAutoFit/>
          </a:bodyPr>
          <a:lstStyle/>
          <a:p>
            <a:r>
              <a:rPr lang="en-US" b="1" dirty="0">
                <a:solidFill>
                  <a:schemeClr val="tx2">
                    <a:lumMod val="75000"/>
                  </a:schemeClr>
                </a:solidFill>
              </a:rPr>
              <a:t>Authenticated Encryption with Additional Data (AEAD)</a:t>
            </a:r>
          </a:p>
          <a:p>
            <a:r>
              <a:rPr lang="en-US" b="1" dirty="0">
                <a:solidFill>
                  <a:schemeClr val="tx2">
                    <a:lumMod val="75000"/>
                  </a:schemeClr>
                </a:solidFill>
              </a:rPr>
              <a:t>Crypto algorithms &amp; constructions (performance critical)</a:t>
            </a:r>
          </a:p>
          <a:p>
            <a:r>
              <a:rPr lang="en-US" b="1" dirty="0">
                <a:solidFill>
                  <a:schemeClr val="tx2">
                    <a:lumMod val="75000"/>
                  </a:schemeClr>
                </a:solidFill>
              </a:rPr>
              <a:t>~15K lines of code and proofs in F*</a:t>
            </a:r>
          </a:p>
          <a:p>
            <a:r>
              <a:rPr lang="en-US" b="1" dirty="0">
                <a:solidFill>
                  <a:schemeClr val="tx2">
                    <a:lumMod val="75000"/>
                  </a:schemeClr>
                </a:solidFill>
              </a:rPr>
              <a:t>Compiled to ~9K lines of C</a:t>
            </a:r>
            <a:endParaRPr lang="en-US" dirty="0">
              <a:solidFill>
                <a:schemeClr val="tx2">
                  <a:lumMod val="75000"/>
                </a:schemeClr>
              </a:solidFill>
            </a:endParaRPr>
          </a:p>
        </p:txBody>
      </p:sp>
    </p:spTree>
    <p:extLst>
      <p:ext uri="{BB962C8B-B14F-4D97-AF65-F5344CB8AC3E}">
        <p14:creationId xmlns:p14="http://schemas.microsoft.com/office/powerpoint/2010/main" val="262283874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type="body" sz="quarter" idx="10"/>
          </p:nvPr>
        </p:nvSpPr>
        <p:spPr>
          <a:xfrm>
            <a:off x="269239" y="3657857"/>
            <a:ext cx="11653523" cy="1934440"/>
          </a:xfrm>
        </p:spPr>
        <p:txBody>
          <a:bodyPr/>
          <a:lstStyle/>
          <a:p>
            <a:r>
              <a:rPr lang="en-US" dirty="0"/>
              <a:t>Most widely deployed security?</a:t>
            </a:r>
            <a:br>
              <a:rPr lang="en-US" dirty="0"/>
            </a:br>
            <a:r>
              <a:rPr lang="en-US" sz="3200" dirty="0"/>
              <a:t>½ </a:t>
            </a:r>
            <a:r>
              <a:rPr lang="en-US" dirty="0"/>
              <a:t>Internet traffic (+40%/year)</a:t>
            </a:r>
          </a:p>
          <a:p>
            <a:r>
              <a:rPr lang="en-US" dirty="0"/>
              <a:t>Web, cloud, email, VoIP, 802.1x, VPNs, …</a:t>
            </a:r>
          </a:p>
        </p:txBody>
      </p:sp>
      <p:sp>
        <p:nvSpPr>
          <p:cNvPr id="13" name="Title 1"/>
          <p:cNvSpPr>
            <a:spLocks noGrp="1"/>
          </p:cNvSpPr>
          <p:nvPr>
            <p:ph type="title"/>
          </p:nvPr>
        </p:nvSpPr>
        <p:spPr/>
        <p:txBody>
          <a:bodyPr/>
          <a:lstStyle/>
          <a:p>
            <a:pPr algn="l"/>
            <a:r>
              <a:rPr lang="en-US" dirty="0"/>
              <a:t>The HTTPS Ecosystem is critical</a:t>
            </a:r>
          </a:p>
        </p:txBody>
      </p:sp>
      <p:sp>
        <p:nvSpPr>
          <p:cNvPr id="16" name="TextBox 15"/>
          <p:cNvSpPr txBox="1"/>
          <p:nvPr/>
        </p:nvSpPr>
        <p:spPr>
          <a:xfrm>
            <a:off x="6158494" y="1405424"/>
            <a:ext cx="3559810" cy="369332"/>
          </a:xfrm>
          <a:prstGeom prst="rect">
            <a:avLst/>
          </a:prstGeom>
          <a:solidFill>
            <a:srgbClr val="4472C4">
              <a:lumMod val="20000"/>
              <a:lumOff val="80000"/>
            </a:srgbClr>
          </a:solidFill>
          <a:ln w="6350" cap="flat" cmpd="sng" algn="ctr">
            <a:solidFill>
              <a:srgbClr val="5B9BD5"/>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Calibri" panose="020F0502020204030204"/>
              </a:defRPr>
            </a:lvl1pPr>
          </a:lstStyle>
          <a:p>
            <a:r>
              <a:rPr lang="en-GB" dirty="0">
                <a:latin typeface="+mn-lt"/>
              </a:rPr>
              <a:t>Services &amp; Applications</a:t>
            </a:r>
          </a:p>
        </p:txBody>
      </p:sp>
      <p:sp>
        <p:nvSpPr>
          <p:cNvPr id="17" name="Oval 16"/>
          <p:cNvSpPr/>
          <p:nvPr/>
        </p:nvSpPr>
        <p:spPr>
          <a:xfrm>
            <a:off x="8461890"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dirty="0">
                <a:solidFill>
                  <a:prstClr val="black"/>
                </a:solidFill>
              </a:rPr>
              <a:t>Servers</a:t>
            </a:r>
          </a:p>
        </p:txBody>
      </p:sp>
      <p:sp>
        <p:nvSpPr>
          <p:cNvPr id="18" name="Oval 17"/>
          <p:cNvSpPr/>
          <p:nvPr/>
        </p:nvSpPr>
        <p:spPr>
          <a:xfrm>
            <a:off x="5338184"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a:solidFill>
                  <a:prstClr val="black"/>
                </a:solidFill>
              </a:rPr>
              <a:t>Clients</a:t>
            </a:r>
          </a:p>
        </p:txBody>
      </p:sp>
      <p:sp>
        <p:nvSpPr>
          <p:cNvPr id="19" name="TextBox 18"/>
          <p:cNvSpPr txBox="1"/>
          <p:nvPr/>
        </p:nvSpPr>
        <p:spPr>
          <a:xfrm>
            <a:off x="5969303"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cURL</a:t>
            </a:r>
            <a:endParaRPr lang="en-US" sz="1600" kern="0" dirty="0">
              <a:solidFill>
                <a:prstClr val="black"/>
              </a:solidFill>
            </a:endParaRPr>
          </a:p>
        </p:txBody>
      </p:sp>
      <p:sp>
        <p:nvSpPr>
          <p:cNvPr id="20" name="TextBox 19"/>
          <p:cNvSpPr txBox="1"/>
          <p:nvPr/>
        </p:nvSpPr>
        <p:spPr>
          <a:xfrm>
            <a:off x="6661251" y="1918745"/>
            <a:ext cx="873748"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WebKit</a:t>
            </a:r>
            <a:endParaRPr lang="en-US" sz="1600" kern="0" dirty="0">
              <a:solidFill>
                <a:prstClr val="black"/>
              </a:solidFill>
            </a:endParaRPr>
          </a:p>
        </p:txBody>
      </p:sp>
      <p:sp>
        <p:nvSpPr>
          <p:cNvPr id="21" name="TextBox 20"/>
          <p:cNvSpPr txBox="1"/>
          <p:nvPr/>
        </p:nvSpPr>
        <p:spPr>
          <a:xfrm>
            <a:off x="8424570" y="1922694"/>
            <a:ext cx="46166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IIS</a:t>
            </a:r>
          </a:p>
        </p:txBody>
      </p:sp>
      <p:sp>
        <p:nvSpPr>
          <p:cNvPr id="22" name="TextBox 21"/>
          <p:cNvSpPr txBox="1"/>
          <p:nvPr/>
        </p:nvSpPr>
        <p:spPr>
          <a:xfrm>
            <a:off x="8926429" y="1915946"/>
            <a:ext cx="905721"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Apache</a:t>
            </a:r>
          </a:p>
        </p:txBody>
      </p:sp>
      <p:sp>
        <p:nvSpPr>
          <p:cNvPr id="23" name="TextBox 22"/>
          <p:cNvSpPr txBox="1"/>
          <p:nvPr/>
        </p:nvSpPr>
        <p:spPr>
          <a:xfrm>
            <a:off x="7614291" y="1914918"/>
            <a:ext cx="732295"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Skype</a:t>
            </a:r>
          </a:p>
        </p:txBody>
      </p:sp>
      <p:sp>
        <p:nvSpPr>
          <p:cNvPr id="24" name="TextBox 23"/>
          <p:cNvSpPr txBox="1"/>
          <p:nvPr/>
        </p:nvSpPr>
        <p:spPr>
          <a:xfrm>
            <a:off x="9870542" y="1915946"/>
            <a:ext cx="765372"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Nginx</a:t>
            </a:r>
          </a:p>
        </p:txBody>
      </p:sp>
      <p:sp>
        <p:nvSpPr>
          <p:cNvPr id="25" name="TextBox 24"/>
          <p:cNvSpPr txBox="1"/>
          <p:nvPr/>
        </p:nvSpPr>
        <p:spPr>
          <a:xfrm>
            <a:off x="5283434"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Edge</a:t>
            </a:r>
          </a:p>
        </p:txBody>
      </p:sp>
      <p:sp>
        <p:nvSpPr>
          <p:cNvPr id="26" name="TextBox 25"/>
          <p:cNvSpPr txBox="1"/>
          <p:nvPr/>
        </p:nvSpPr>
        <p:spPr>
          <a:xfrm>
            <a:off x="6156377" y="2828796"/>
            <a:ext cx="3354472" cy="369332"/>
          </a:xfrm>
          <a:prstGeom prst="roundRect">
            <a:avLst/>
          </a:prstGeom>
          <a:solidFill>
            <a:schemeClr val="bg1"/>
          </a:solidFill>
          <a:ln w="28575" cap="flat" cmpd="sng" algn="ctr">
            <a:solidFill>
              <a:srgbClr val="41719C"/>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Calibri" panose="020F0502020204030204"/>
              </a:defRPr>
            </a:lvl1pPr>
          </a:lstStyle>
          <a:p>
            <a:r>
              <a:rPr lang="en-GB" dirty="0">
                <a:latin typeface="+mn-lt"/>
              </a:rPr>
              <a:t>HTTPS Ecosystem</a:t>
            </a:r>
          </a:p>
        </p:txBody>
      </p:sp>
    </p:spTree>
    <p:extLst>
      <p:ext uri="{BB962C8B-B14F-4D97-AF65-F5344CB8AC3E}">
        <p14:creationId xmlns:p14="http://schemas.microsoft.com/office/powerpoint/2010/main" val="116784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Low*, a subset of F* </a:t>
            </a:r>
            <a:br>
              <a:rPr lang="en-US" b="1" dirty="0"/>
            </a:br>
            <a:r>
              <a:rPr lang="en-US" b="1" dirty="0"/>
              <a:t>for verified C-style programming</a:t>
            </a:r>
          </a:p>
        </p:txBody>
      </p:sp>
      <p:pic>
        <p:nvPicPr>
          <p:cNvPr id="4" name="Content Placeholder 3"/>
          <p:cNvPicPr>
            <a:picLocks noGrp="1" noChangeAspect="1"/>
          </p:cNvPicPr>
          <p:nvPr>
            <p:ph idx="1"/>
          </p:nvPr>
        </p:nvPicPr>
        <p:blipFill rotWithShape="1">
          <a:blip r:embed="rId3"/>
          <a:srcRect t="-16111" b="16111"/>
          <a:stretch/>
        </p:blipFill>
        <p:spPr>
          <a:xfrm>
            <a:off x="485452" y="2793075"/>
            <a:ext cx="12091198" cy="3107439"/>
          </a:xfrm>
          <a:prstGeom prst="rect">
            <a:avLst/>
          </a:prstGeom>
          <a:noFill/>
        </p:spPr>
      </p:pic>
      <p:sp>
        <p:nvSpPr>
          <p:cNvPr id="5" name="TextBox 4"/>
          <p:cNvSpPr txBox="1"/>
          <p:nvPr/>
        </p:nvSpPr>
        <p:spPr>
          <a:xfrm>
            <a:off x="326062" y="1827231"/>
            <a:ext cx="11563716" cy="1477328"/>
          </a:xfrm>
          <a:prstGeom prst="rect">
            <a:avLst/>
          </a:prstGeom>
          <a:noFill/>
        </p:spPr>
        <p:txBody>
          <a:bodyPr wrap="square" rtlCol="0">
            <a:spAutoFit/>
          </a:bodyPr>
          <a:lstStyle/>
          <a:p>
            <a:r>
              <a:rPr lang="en-US" dirty="0"/>
              <a:t>And to support compilation to C, in nearly 1-1 correspondence, for auditability of our generated code</a:t>
            </a:r>
          </a:p>
          <a:p>
            <a:endParaRPr lang="en-US" dirty="0"/>
          </a:p>
          <a:p>
            <a:r>
              <a:rPr lang="en-US" dirty="0"/>
              <a:t>Designed to allow manipulating a C-like view of memory</a:t>
            </a:r>
          </a:p>
          <a:p>
            <a:endParaRPr lang="en-US" dirty="0"/>
          </a:p>
          <a:p>
            <a:endParaRPr lang="en-US" dirty="0"/>
          </a:p>
        </p:txBody>
      </p:sp>
      <p:sp>
        <p:nvSpPr>
          <p:cNvPr id="6" name="Rectangle 5"/>
          <p:cNvSpPr/>
          <p:nvPr/>
        </p:nvSpPr>
        <p:spPr bwMode="auto">
          <a:xfrm>
            <a:off x="312279" y="3318074"/>
            <a:ext cx="7595120" cy="2582440"/>
          </a:xfrm>
          <a:prstGeom prst="rect">
            <a:avLst/>
          </a:prstGeom>
          <a:solidFill>
            <a:schemeClr val="accent1">
              <a:alpha val="13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TextBox 8"/>
          <p:cNvSpPr txBox="1"/>
          <p:nvPr/>
        </p:nvSpPr>
        <p:spPr>
          <a:xfrm>
            <a:off x="3303050" y="2718648"/>
            <a:ext cx="1225421"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Low*</a:t>
            </a:r>
          </a:p>
        </p:txBody>
      </p:sp>
      <p:sp>
        <p:nvSpPr>
          <p:cNvPr id="10" name="TextBox 9"/>
          <p:cNvSpPr txBox="1"/>
          <p:nvPr/>
        </p:nvSpPr>
        <p:spPr>
          <a:xfrm>
            <a:off x="9533553" y="2629963"/>
            <a:ext cx="53806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a:t>
            </a:r>
          </a:p>
        </p:txBody>
      </p:sp>
      <p:sp>
        <p:nvSpPr>
          <p:cNvPr id="3" name="Arrow: Right 2"/>
          <p:cNvSpPr/>
          <p:nvPr/>
        </p:nvSpPr>
        <p:spPr bwMode="auto">
          <a:xfrm>
            <a:off x="6933128" y="2823437"/>
            <a:ext cx="1948543" cy="391886"/>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COMPILED</a:t>
            </a:r>
          </a:p>
        </p:txBody>
      </p:sp>
      <p:sp>
        <p:nvSpPr>
          <p:cNvPr id="11" name="Rectangle 10"/>
          <p:cNvSpPr/>
          <p:nvPr/>
        </p:nvSpPr>
        <p:spPr bwMode="auto">
          <a:xfrm>
            <a:off x="7907399" y="3325062"/>
            <a:ext cx="4732952" cy="2582440"/>
          </a:xfrm>
          <a:prstGeom prst="rect">
            <a:avLst/>
          </a:prstGeom>
          <a:solidFill>
            <a:schemeClr val="accent5">
              <a:lumMod val="60000"/>
              <a:lumOff val="40000"/>
              <a:alpha val="13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 name="TextBox 7"/>
          <p:cNvSpPr txBox="1"/>
          <p:nvPr/>
        </p:nvSpPr>
        <p:spPr>
          <a:xfrm>
            <a:off x="5475202" y="4876657"/>
            <a:ext cx="2068285"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solidFill>
                  <a:srgbClr val="FF0000"/>
                </a:solidFill>
              </a:rPr>
              <a:t>Pointer arithmetic</a:t>
            </a:r>
          </a:p>
        </p:txBody>
      </p:sp>
      <p:sp>
        <p:nvSpPr>
          <p:cNvPr id="16" name="TextBox 15"/>
          <p:cNvSpPr txBox="1"/>
          <p:nvPr/>
        </p:nvSpPr>
        <p:spPr>
          <a:xfrm>
            <a:off x="5475202" y="4650783"/>
            <a:ext cx="1789873"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solidFill>
                  <a:srgbClr val="FF0000"/>
                </a:solidFill>
              </a:rPr>
              <a:t>Stack allocation</a:t>
            </a:r>
          </a:p>
        </p:txBody>
      </p:sp>
      <p:cxnSp>
        <p:nvCxnSpPr>
          <p:cNvPr id="13" name="Straight Arrow Connector 12"/>
          <p:cNvCxnSpPr/>
          <p:nvPr/>
        </p:nvCxnSpPr>
        <p:spPr>
          <a:xfrm flipV="1">
            <a:off x="7114382" y="4878259"/>
            <a:ext cx="1287210" cy="73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114382" y="5116475"/>
            <a:ext cx="1287210" cy="38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7856676" y="3299395"/>
            <a:ext cx="4859180" cy="2631481"/>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9" name="Rectangle 28"/>
          <p:cNvSpPr/>
          <p:nvPr/>
        </p:nvSpPr>
        <p:spPr bwMode="auto">
          <a:xfrm>
            <a:off x="1251471" y="4103349"/>
            <a:ext cx="5562986" cy="413657"/>
          </a:xfrm>
          <a:prstGeom prst="rect">
            <a:avLst/>
          </a:prstGeom>
          <a:no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TextBox 31"/>
          <p:cNvSpPr txBox="1"/>
          <p:nvPr/>
        </p:nvSpPr>
        <p:spPr>
          <a:xfrm>
            <a:off x="6674434" y="3983538"/>
            <a:ext cx="1406138" cy="760208"/>
          </a:xfrm>
          <a:prstGeom prst="rect">
            <a:avLst/>
          </a:prstGeom>
          <a:noFill/>
        </p:spPr>
        <p:txBody>
          <a:bodyPr wrap="square" lIns="182880" tIns="146304" rIns="182880" bIns="146304" rtlCol="0">
            <a:spAutoFit/>
          </a:bodyPr>
          <a:lstStyle/>
          <a:p>
            <a:pPr>
              <a:lnSpc>
                <a:spcPct val="90000"/>
              </a:lnSpc>
              <a:spcAft>
                <a:spcPts val="600"/>
              </a:spcAft>
            </a:pPr>
            <a:r>
              <a:rPr lang="en-US" sz="1400" dirty="0">
                <a:solidFill>
                  <a:srgbClr val="FF0000"/>
                </a:solidFill>
              </a:rPr>
              <a:t>Erased </a:t>
            </a:r>
          </a:p>
          <a:p>
            <a:pPr>
              <a:lnSpc>
                <a:spcPct val="90000"/>
              </a:lnSpc>
              <a:spcAft>
                <a:spcPts val="600"/>
              </a:spcAft>
            </a:pPr>
            <a:r>
              <a:rPr lang="en-US" sz="1400" dirty="0">
                <a:solidFill>
                  <a:srgbClr val="FF0000"/>
                </a:solidFill>
              </a:rPr>
              <a:t>specification</a:t>
            </a:r>
          </a:p>
        </p:txBody>
      </p:sp>
    </p:spTree>
    <p:extLst>
      <p:ext uri="{BB962C8B-B14F-4D97-AF65-F5344CB8AC3E}">
        <p14:creationId xmlns:p14="http://schemas.microsoft.com/office/powerpoint/2010/main" val="38092937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8" grpId="0"/>
      <p:bldP spid="16" grpId="0"/>
      <p:bldP spid="21" grpId="0" animBg="1"/>
      <p:bldP spid="29"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56824" y="1659821"/>
            <a:ext cx="6051245" cy="3690773"/>
          </a:xfrm>
          <a:prstGeom prst="rect">
            <a:avLst/>
          </a:prstGeom>
        </p:spPr>
      </p:pic>
      <p:sp>
        <p:nvSpPr>
          <p:cNvPr id="2" name="Title 1"/>
          <p:cNvSpPr>
            <a:spLocks noGrp="1"/>
          </p:cNvSpPr>
          <p:nvPr>
            <p:ph type="title"/>
          </p:nvPr>
        </p:nvSpPr>
        <p:spPr/>
        <p:txBody>
          <a:bodyPr/>
          <a:lstStyle/>
          <a:p>
            <a:r>
              <a:rPr lang="en-US" dirty="0"/>
              <a:t>From Low* to C in several stages, </a:t>
            </a:r>
            <a:br>
              <a:rPr lang="en-US" dirty="0"/>
            </a:br>
            <a:r>
              <a:rPr lang="en-US" dirty="0"/>
              <a:t>using </a:t>
            </a:r>
            <a:r>
              <a:rPr lang="en-US" dirty="0" err="1"/>
              <a:t>KreMLin</a:t>
            </a:r>
            <a:endParaRPr lang="en-US" dirty="0"/>
          </a:p>
        </p:txBody>
      </p:sp>
      <p:sp>
        <p:nvSpPr>
          <p:cNvPr id="3" name="Content Placeholder 2"/>
          <p:cNvSpPr>
            <a:spLocks noGrp="1"/>
          </p:cNvSpPr>
          <p:nvPr>
            <p:ph idx="1"/>
          </p:nvPr>
        </p:nvSpPr>
        <p:spPr>
          <a:xfrm>
            <a:off x="390330" y="1981136"/>
            <a:ext cx="4805855" cy="4351338"/>
          </a:xfrm>
        </p:spPr>
        <p:txBody>
          <a:bodyPr>
            <a:normAutofit fontScale="70000" lnSpcReduction="20000"/>
          </a:bodyPr>
          <a:lstStyle/>
          <a:p>
            <a:r>
              <a:rPr lang="en-US" dirty="0"/>
              <a:t>Proved </a:t>
            </a:r>
            <a:r>
              <a:rPr lang="en-US" dirty="0" err="1"/>
              <a:t>KreMLin</a:t>
            </a:r>
            <a:r>
              <a:rPr lang="en-US" dirty="0"/>
              <a:t> semantics preserving from Low* to </a:t>
            </a:r>
            <a:r>
              <a:rPr lang="en-US" dirty="0" err="1"/>
              <a:t>CompCert</a:t>
            </a:r>
            <a:r>
              <a:rPr lang="en-US" dirty="0"/>
              <a:t> </a:t>
            </a:r>
            <a:r>
              <a:rPr lang="en-US" dirty="0" err="1"/>
              <a:t>Clight</a:t>
            </a:r>
            <a:endParaRPr lang="en-US" dirty="0"/>
          </a:p>
          <a:p>
            <a:endParaRPr lang="en-US" dirty="0"/>
          </a:p>
          <a:p>
            <a:r>
              <a:rPr lang="en-US" dirty="0"/>
              <a:t>And, </a:t>
            </a:r>
            <a:r>
              <a:rPr lang="en-US" dirty="0" err="1"/>
              <a:t>KreMLin</a:t>
            </a:r>
            <a:r>
              <a:rPr lang="en-US" dirty="0"/>
              <a:t> does not introduce side channels due to timing or cache behavior</a:t>
            </a:r>
          </a:p>
          <a:p>
            <a:endParaRPr lang="en-US" dirty="0"/>
          </a:p>
          <a:p>
            <a:r>
              <a:rPr lang="en-US" dirty="0"/>
              <a:t>Compile C using mainstream commercial compilers</a:t>
            </a:r>
          </a:p>
          <a:p>
            <a:endParaRPr lang="en-US" dirty="0"/>
          </a:p>
          <a:p>
            <a:r>
              <a:rPr lang="en-US" dirty="0"/>
              <a:t>Or, </a:t>
            </a:r>
            <a:r>
              <a:rPr lang="en-US" dirty="0" err="1"/>
              <a:t>CompCert</a:t>
            </a:r>
            <a:endParaRPr lang="en-US" dirty="0"/>
          </a:p>
        </p:txBody>
      </p:sp>
    </p:spTree>
    <p:extLst>
      <p:ext uri="{BB962C8B-B14F-4D97-AF65-F5344CB8AC3E}">
        <p14:creationId xmlns:p14="http://schemas.microsoft.com/office/powerpoint/2010/main" val="774000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16275"/>
          <a:stretch/>
        </p:blipFill>
        <p:spPr>
          <a:xfrm>
            <a:off x="674955" y="1735683"/>
            <a:ext cx="9052560" cy="2880968"/>
          </a:xfrm>
          <a:prstGeom prst="rect">
            <a:avLst/>
          </a:prstGeom>
        </p:spPr>
      </p:pic>
      <p:sp>
        <p:nvSpPr>
          <p:cNvPr id="3" name="TextBox 2"/>
          <p:cNvSpPr txBox="1"/>
          <p:nvPr/>
        </p:nvSpPr>
        <p:spPr>
          <a:xfrm>
            <a:off x="578224" y="71670"/>
            <a:ext cx="9876865" cy="1258806"/>
          </a:xfrm>
          <a:prstGeom prst="rect">
            <a:avLst/>
          </a:prstGeom>
          <a:noFill/>
        </p:spPr>
        <p:txBody>
          <a:bodyPr wrap="square" lIns="182880" tIns="146304" rIns="182880" bIns="146304" rtlCol="0">
            <a:spAutoFit/>
          </a:bodyPr>
          <a:lstStyle/>
          <a:p>
            <a:pPr>
              <a:lnSpc>
                <a:spcPct val="90000"/>
              </a:lnSpc>
              <a:spcAft>
                <a:spcPts val="600"/>
              </a:spcAft>
            </a:pPr>
            <a:r>
              <a:rPr lang="en-US" sz="3200" dirty="0">
                <a:solidFill>
                  <a:schemeClr val="tx2"/>
                </a:solidFill>
              </a:rPr>
              <a:t>Verified Low* code at least as fast as </a:t>
            </a:r>
          </a:p>
          <a:p>
            <a:pPr>
              <a:lnSpc>
                <a:spcPct val="90000"/>
              </a:lnSpc>
              <a:spcAft>
                <a:spcPts val="600"/>
              </a:spcAft>
            </a:pPr>
            <a:r>
              <a:rPr lang="en-US" sz="3200" dirty="0">
                <a:solidFill>
                  <a:schemeClr val="tx2"/>
                </a:solidFill>
              </a:rPr>
              <a:t>best handwritten C implementations</a:t>
            </a:r>
          </a:p>
        </p:txBody>
      </p:sp>
      <p:pic>
        <p:nvPicPr>
          <p:cNvPr id="8" name="Picture 7"/>
          <p:cNvPicPr>
            <a:picLocks noChangeAspect="1"/>
          </p:cNvPicPr>
          <p:nvPr/>
        </p:nvPicPr>
        <p:blipFill rotWithShape="1">
          <a:blip r:embed="rId2"/>
          <a:srcRect l="70120" r="266"/>
          <a:stretch/>
        </p:blipFill>
        <p:spPr>
          <a:xfrm>
            <a:off x="6639098" y="1735685"/>
            <a:ext cx="3200400" cy="2880968"/>
          </a:xfrm>
          <a:prstGeom prst="rect">
            <a:avLst/>
          </a:prstGeom>
        </p:spPr>
      </p:pic>
      <p:sp>
        <p:nvSpPr>
          <p:cNvPr id="2" name="Rectangle 1"/>
          <p:cNvSpPr/>
          <p:nvPr/>
        </p:nvSpPr>
        <p:spPr bwMode="auto">
          <a:xfrm flipH="1">
            <a:off x="8063345" y="1506074"/>
            <a:ext cx="4620491" cy="3603812"/>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TextBox 3"/>
          <p:cNvSpPr txBox="1"/>
          <p:nvPr/>
        </p:nvSpPr>
        <p:spPr>
          <a:xfrm>
            <a:off x="8063345" y="5109886"/>
            <a:ext cx="3954478"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a:solidFill>
                  <a:srgbClr val="C00000"/>
                </a:solidFill>
              </a:rPr>
              <a:t>But, still slower than best </a:t>
            </a:r>
          </a:p>
          <a:p>
            <a:pPr>
              <a:lnSpc>
                <a:spcPct val="90000"/>
              </a:lnSpc>
              <a:spcAft>
                <a:spcPts val="600"/>
              </a:spcAft>
            </a:pPr>
            <a:r>
              <a:rPr lang="en-US" sz="2400" dirty="0">
                <a:solidFill>
                  <a:srgbClr val="C00000"/>
                </a:solidFill>
              </a:rPr>
              <a:t>assembly implementations</a:t>
            </a:r>
          </a:p>
        </p:txBody>
      </p:sp>
    </p:spTree>
    <p:extLst>
      <p:ext uri="{BB962C8B-B14F-4D97-AF65-F5344CB8AC3E}">
        <p14:creationId xmlns:p14="http://schemas.microsoft.com/office/powerpoint/2010/main" val="2679597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a:xfrm>
            <a:off x="682171" y="1378857"/>
            <a:ext cx="7620000" cy="5457372"/>
          </a:xfrm>
          <a:custGeom>
            <a:avLst/>
            <a:gdLst>
              <a:gd name="connsiteX0" fmla="*/ 0 w 7620000"/>
              <a:gd name="connsiteY0" fmla="*/ 0 h 5457372"/>
              <a:gd name="connsiteX1" fmla="*/ 0 w 7620000"/>
              <a:gd name="connsiteY1" fmla="*/ 5457372 h 5457372"/>
              <a:gd name="connsiteX2" fmla="*/ 7620000 w 7620000"/>
              <a:gd name="connsiteY2" fmla="*/ 5457372 h 5457372"/>
              <a:gd name="connsiteX3" fmla="*/ 7620000 w 7620000"/>
              <a:gd name="connsiteY3" fmla="*/ 3672114 h 5457372"/>
              <a:gd name="connsiteX4" fmla="*/ 4383315 w 7620000"/>
              <a:gd name="connsiteY4" fmla="*/ 3672114 h 5457372"/>
              <a:gd name="connsiteX5" fmla="*/ 4383315 w 7620000"/>
              <a:gd name="connsiteY5" fmla="*/ 2365829 h 5457372"/>
              <a:gd name="connsiteX6" fmla="*/ 2873829 w 7620000"/>
              <a:gd name="connsiteY6" fmla="*/ 2365829 h 5457372"/>
              <a:gd name="connsiteX7" fmla="*/ 2873829 w 7620000"/>
              <a:gd name="connsiteY7" fmla="*/ 29029 h 5457372"/>
              <a:gd name="connsiteX8" fmla="*/ 0 w 7620000"/>
              <a:gd name="connsiteY8" fmla="*/ 0 h 545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0" h="5457372">
                <a:moveTo>
                  <a:pt x="0" y="0"/>
                </a:moveTo>
                <a:lnTo>
                  <a:pt x="0" y="5457372"/>
                </a:lnTo>
                <a:lnTo>
                  <a:pt x="7620000" y="5457372"/>
                </a:lnTo>
                <a:lnTo>
                  <a:pt x="7620000" y="3672114"/>
                </a:lnTo>
                <a:lnTo>
                  <a:pt x="4383315" y="3672114"/>
                </a:lnTo>
                <a:lnTo>
                  <a:pt x="4383315" y="2365829"/>
                </a:lnTo>
                <a:lnTo>
                  <a:pt x="2873829" y="2365829"/>
                </a:lnTo>
                <a:lnTo>
                  <a:pt x="2873829" y="29029"/>
                </a:lnTo>
                <a:lnTo>
                  <a:pt x="0" y="0"/>
                </a:lnTo>
                <a:close/>
              </a:path>
            </a:pathLst>
          </a:cu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599" y="208318"/>
            <a:ext cx="10726271" cy="1143000"/>
          </a:xfrm>
        </p:spPr>
        <p:txBody>
          <a:bodyPr>
            <a:normAutofit fontScale="90000"/>
          </a:bodyPr>
          <a:lstStyle/>
          <a:p>
            <a:r>
              <a:rPr lang="en-US" dirty="0"/>
              <a:t>Vale: extensible, assembly language verification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217" y="6310167"/>
            <a:ext cx="868837" cy="499991"/>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09877" y="5877129"/>
            <a:ext cx="1021302" cy="353061"/>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9877" y="5242102"/>
            <a:ext cx="1021302" cy="51089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9" name="Picture 2" descr="F*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1008" y="5242103"/>
            <a:ext cx="988087" cy="988087"/>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7205418" y="5242102"/>
            <a:ext cx="957074" cy="1579351"/>
          </a:xfrm>
          <a:prstGeom prst="rect">
            <a:avLst/>
          </a:prstGeom>
          <a:ln w="28575" cap="sq">
            <a:solidFill>
              <a:srgbClr val="000000"/>
            </a:solidFill>
            <a:miter lim="800000"/>
          </a:ln>
          <a:effectLst>
            <a:outerShdw blurRad="57150" dist="50800" dir="2700000" algn="tl" rotWithShape="0">
              <a:srgbClr val="000000">
                <a:alpha val="40000"/>
              </a:srgbClr>
            </a:outerShdw>
          </a:effectLst>
        </p:spPr>
      </p:pic>
      <p:grpSp>
        <p:nvGrpSpPr>
          <p:cNvPr id="36" name="Group 35"/>
          <p:cNvGrpSpPr/>
          <p:nvPr/>
        </p:nvGrpSpPr>
        <p:grpSpPr>
          <a:xfrm>
            <a:off x="739715" y="1388559"/>
            <a:ext cx="3291212" cy="5332917"/>
            <a:chOff x="110071" y="1388558"/>
            <a:chExt cx="3291212" cy="5332917"/>
          </a:xfrm>
        </p:grpSpPr>
        <p:sp>
          <p:nvSpPr>
            <p:cNvPr id="13" name="Rectangle 12"/>
            <p:cNvSpPr/>
            <p:nvPr/>
          </p:nvSpPr>
          <p:spPr>
            <a:xfrm>
              <a:off x="228603" y="1736471"/>
              <a:ext cx="2495655" cy="4985004"/>
            </a:xfrm>
            <a:prstGeom prst="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a:off x="110071" y="1388558"/>
              <a:ext cx="3291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00" normalizeH="0" baseline="0" noProof="0" dirty="0">
                  <a:ln>
                    <a:noFill/>
                  </a:ln>
                  <a:solidFill>
                    <a:srgbClr val="3B608C"/>
                  </a:solidFill>
                  <a:effectLst/>
                  <a:uLnTx/>
                  <a:uFillTx/>
                  <a:latin typeface="Calibri"/>
                  <a:ea typeface="+mn-ea"/>
                  <a:cs typeface="+mn-cs"/>
                </a:rPr>
                <a:t>machine model (</a:t>
              </a:r>
              <a:r>
                <a:rPr kumimoji="0" lang="en-US" sz="1800" b="0" i="0" u="none" strike="noStrike" kern="1200" cap="none" spc="-100" normalizeH="0" baseline="0" noProof="0" dirty="0" err="1">
                  <a:ln>
                    <a:noFill/>
                  </a:ln>
                  <a:solidFill>
                    <a:srgbClr val="3B608C"/>
                  </a:solidFill>
                  <a:effectLst/>
                  <a:uLnTx/>
                  <a:uFillTx/>
                  <a:latin typeface="Calibri"/>
                  <a:ea typeface="+mn-ea"/>
                  <a:cs typeface="+mn-cs"/>
                </a:rPr>
                <a:t>Dafny</a:t>
              </a:r>
              <a:r>
                <a:rPr kumimoji="0" lang="en-US" sz="1800" b="0" i="0" u="none" strike="noStrike" kern="1200" cap="none" spc="-100" normalizeH="0" baseline="0" noProof="0" dirty="0">
                  <a:ln>
                    <a:noFill/>
                  </a:ln>
                  <a:solidFill>
                    <a:srgbClr val="3B608C"/>
                  </a:solidFill>
                  <a:effectLst/>
                  <a:uLnTx/>
                  <a:uFillTx/>
                  <a:latin typeface="Calibri"/>
                  <a:ea typeface="+mn-ea"/>
                  <a:cs typeface="+mn-cs"/>
                </a:rPr>
                <a:t>/F*/Lean</a:t>
              </a:r>
              <a:r>
                <a:rPr kumimoji="0" lang="en-US" sz="1800" b="0" i="0" u="none" strike="noStrike" kern="1200" cap="none" spc="0" normalizeH="0" baseline="0" noProof="0" dirty="0">
                  <a:ln>
                    <a:noFill/>
                  </a:ln>
                  <a:solidFill>
                    <a:srgbClr val="3B608C"/>
                  </a:solidFill>
                  <a:effectLst/>
                  <a:uLnTx/>
                  <a:uFillTx/>
                  <a:latin typeface="Calibri"/>
                  <a:ea typeface="+mn-ea"/>
                  <a:cs typeface="+mn-cs"/>
                </a:rPr>
                <a:t>)</a:t>
              </a:r>
            </a:p>
          </p:txBody>
        </p:sp>
        <p:sp>
          <p:nvSpPr>
            <p:cNvPr id="16" name="TextBox 15"/>
            <p:cNvSpPr txBox="1"/>
            <p:nvPr/>
          </p:nvSpPr>
          <p:spPr>
            <a:xfrm>
              <a:off x="401731" y="2084649"/>
              <a:ext cx="2060500" cy="1569660"/>
            </a:xfrm>
            <a:prstGeom prst="rect">
              <a:avLst/>
            </a:prstGeom>
            <a:solidFill>
              <a:schemeClr val="bg1"/>
            </a:solidFill>
            <a:ln>
              <a:solidFill>
                <a:schemeClr val="tx1"/>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type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reg</a:t>
              </a:r>
              <a:r>
                <a:rPr kumimoji="0" lang="en-US" sz="1600" b="0" i="0" u="none" strike="noStrike" kern="1200" cap="none" spc="0" normalizeH="0" baseline="0" noProof="0" dirty="0">
                  <a:ln>
                    <a:noFill/>
                  </a:ln>
                  <a:solidFill>
                    <a:prstClr val="black"/>
                  </a:solidFill>
                  <a:effectLst/>
                  <a:uLnTx/>
                  <a:uFillTx/>
                  <a:latin typeface="Calibri"/>
                  <a:ea typeface="+mn-ea"/>
                  <a:cs typeface="+mn-cs"/>
                </a:rPr>
                <a:t> = r0 | r1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type ins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Mov</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dst:reg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src:reg</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Add(</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dst:reg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src:reg</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Neg</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dst:reg</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7" name="TextBox 16"/>
            <p:cNvSpPr txBox="1"/>
            <p:nvPr/>
          </p:nvSpPr>
          <p:spPr>
            <a:xfrm>
              <a:off x="401731" y="1813621"/>
              <a:ext cx="16467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instructions</a:t>
              </a:r>
            </a:p>
          </p:txBody>
        </p:sp>
        <p:sp>
          <p:nvSpPr>
            <p:cNvPr id="18" name="TextBox 17"/>
            <p:cNvSpPr txBox="1"/>
            <p:nvPr/>
          </p:nvSpPr>
          <p:spPr>
            <a:xfrm>
              <a:off x="338930" y="3984330"/>
              <a:ext cx="2317592" cy="1077218"/>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eval</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Mov</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src</a:t>
              </a:r>
              <a:r>
                <a:rPr kumimoji="0" lang="en-US" sz="1600" b="0" i="0" u="none" strike="noStrike" kern="1200" cap="none" spc="0" normalizeH="0" baseline="0" noProof="0" dirty="0">
                  <a:ln>
                    <a:noFill/>
                  </a:ln>
                  <a:solidFill>
                    <a:prstClr val="black"/>
                  </a:solidFill>
                  <a:effectLst/>
                  <a:uLnTx/>
                  <a:uFillTx/>
                  <a:latin typeface="Calibri"/>
                  <a:ea typeface="+mn-ea"/>
                  <a:cs typeface="+mn-cs"/>
                </a:rPr>
                <a:t>),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eval</a:t>
              </a:r>
              <a:r>
                <a:rPr kumimoji="0" lang="en-US" sz="1600" b="0" i="0" u="none" strike="noStrike" kern="1200" cap="none" spc="0" normalizeH="0" baseline="0" noProof="0" dirty="0">
                  <a:ln>
                    <a:noFill/>
                  </a:ln>
                  <a:solidFill>
                    <a:prstClr val="black"/>
                  </a:solidFill>
                  <a:effectLst/>
                  <a:uLnTx/>
                  <a:uFillTx/>
                  <a:latin typeface="Calibri"/>
                  <a:ea typeface="+mn-ea"/>
                  <a:cs typeface="+mn-cs"/>
                </a:rPr>
                <a:t>(Add(</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src</a:t>
              </a:r>
              <a:r>
                <a:rPr kumimoji="0" lang="en-US" sz="1600" b="0" i="0" u="none" strike="noStrike" kern="1200" cap="none" spc="0" normalizeH="0" baseline="0" noProof="0" dirty="0">
                  <a:ln>
                    <a:noFill/>
                  </a:ln>
                  <a:solidFill>
                    <a:prstClr val="black"/>
                  </a:solidFill>
                  <a:effectLst/>
                  <a:uLnTx/>
                  <a:uFillTx/>
                  <a:latin typeface="Calibri"/>
                  <a:ea typeface="+mn-ea"/>
                  <a:cs typeface="+mn-cs"/>
                </a:rPr>
                <a:t>),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eval</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Neg</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a:t>
              </a:r>
              <a:r>
                <a:rPr kumimoji="0" lang="en-US" sz="1600" b="0" i="0" u="none" strike="noStrike" kern="1200" cap="none" spc="0" normalizeH="0" baseline="0" noProof="0" dirty="0">
                  <a:ln>
                    <a:noFill/>
                  </a:ln>
                  <a:solidFill>
                    <a:prstClr val="black"/>
                  </a:solidFill>
                  <a:effectLst/>
                  <a:uLnTx/>
                  <a:uFillTx/>
                  <a:latin typeface="Calibri"/>
                  <a:ea typeface="+mn-ea"/>
                  <a:cs typeface="+mn-cs"/>
                </a:rPr>
                <a:t>),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9" name="TextBox 18"/>
            <p:cNvSpPr txBox="1"/>
            <p:nvPr/>
          </p:nvSpPr>
          <p:spPr>
            <a:xfrm>
              <a:off x="401731" y="3717717"/>
              <a:ext cx="16467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semantics</a:t>
              </a:r>
            </a:p>
          </p:txBody>
        </p:sp>
        <p:sp>
          <p:nvSpPr>
            <p:cNvPr id="20" name="TextBox 19"/>
            <p:cNvSpPr txBox="1"/>
            <p:nvPr/>
          </p:nvSpPr>
          <p:spPr>
            <a:xfrm>
              <a:off x="321996" y="5457531"/>
              <a:ext cx="2317592" cy="1077218"/>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print(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Mov</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src</a:t>
              </a:r>
              <a:r>
                <a:rPr kumimoji="0" lang="en-US" sz="1600" b="0" i="0" u="none" strike="noStrike" kern="1200" cap="none" spc="0" normalizeH="0" baseline="0" noProof="0" dirty="0">
                  <a:ln>
                    <a:noFill/>
                  </a:ln>
                  <a:solidFill>
                    <a:prstClr val="black"/>
                  </a:solidFill>
                  <a:effectLst/>
                  <a:uLnTx/>
                  <a:uFillTx/>
                  <a:latin typeface="Calibri"/>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mov</a:t>
              </a:r>
              <a:r>
                <a:rPr kumimoji="0" lang="en-US" sz="1600" b="0" i="0" u="none" strike="noStrike" kern="1200" cap="none" spc="0" normalizeH="0" baseline="0" noProof="0" dirty="0">
                  <a:ln>
                    <a:noFill/>
                  </a:ln>
                  <a:solidFill>
                    <a:prstClr val="black"/>
                  </a:solidFill>
                  <a:effectLst/>
                  <a:uLnTx/>
                  <a:uFillTx/>
                  <a:latin typeface="Calibri"/>
                  <a:ea typeface="+mn-ea"/>
                  <a:cs typeface="+mn-cs"/>
                </a:rPr>
                <a:t> “ +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a:t>
              </a:r>
              <a:r>
                <a:rPr kumimoji="0" lang="en-US" sz="1600" b="0" i="0" u="none" strike="noStrike" kern="1200" cap="none" spc="0" normalizeH="0" baseline="0" noProof="0" dirty="0">
                  <a:ln>
                    <a:noFill/>
                  </a:ln>
                  <a:solidFill>
                    <a:prstClr val="black"/>
                  </a:solidFill>
                  <a:effectLst/>
                  <a:uLnTx/>
                  <a:uFillTx/>
                  <a:latin typeface="Calibri"/>
                  <a:ea typeface="+mn-ea"/>
                  <a:cs typeface="+mn-cs"/>
                </a:rPr>
                <a:t>) +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src</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print(Add(</a:t>
              </a:r>
              <a:r>
                <a:rPr kumimoji="0" lang="en-US" sz="1600" b="0" i="0" u="none" strike="noStrike" kern="1200" cap="none" spc="0" normalizeH="0" baseline="0" noProof="0" dirty="0" err="1">
                  <a:ln>
                    <a:noFill/>
                  </a:ln>
                  <a:solidFill>
                    <a:prstClr val="black"/>
                  </a:solidFill>
                  <a:effectLst/>
                  <a:uLnTx/>
                  <a:uFillTx/>
                  <a:latin typeface="Calibri"/>
                  <a:ea typeface="+mn-ea"/>
                  <a:cs typeface="+mn-cs"/>
                </a:rPr>
                <a:t>dst</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src</a:t>
              </a:r>
              <a:r>
                <a:rPr kumimoji="0" lang="en-US" sz="1600" b="0" i="0" u="none" strike="noStrike" kern="1200" cap="none" spc="0" normalizeH="0" baseline="0" noProof="0" dirty="0">
                  <a:ln>
                    <a:noFill/>
                  </a:ln>
                  <a:solidFill>
                    <a:prstClr val="black"/>
                  </a:solidFill>
                  <a:effectLst/>
                  <a:uLnTx/>
                  <a:uFillTx/>
                  <a:latin typeface="Calibri"/>
                  <a:ea typeface="+mn-ea"/>
                  <a:cs typeface="+mn-cs"/>
                </a:rPr>
                <a:t>), …)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1" name="TextBox 20"/>
            <p:cNvSpPr txBox="1"/>
            <p:nvPr/>
          </p:nvSpPr>
          <p:spPr>
            <a:xfrm>
              <a:off x="350043" y="5171313"/>
              <a:ext cx="16467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code generation</a:t>
              </a:r>
            </a:p>
          </p:txBody>
        </p:sp>
      </p:grpSp>
      <p:grpSp>
        <p:nvGrpSpPr>
          <p:cNvPr id="37" name="Group 36"/>
          <p:cNvGrpSpPr/>
          <p:nvPr/>
        </p:nvGrpSpPr>
        <p:grpSpPr>
          <a:xfrm>
            <a:off x="8254727" y="1386260"/>
            <a:ext cx="2494802" cy="4981549"/>
            <a:chOff x="6477000" y="1374800"/>
            <a:chExt cx="2494802" cy="4981549"/>
          </a:xfrm>
        </p:grpSpPr>
        <p:sp>
          <p:nvSpPr>
            <p:cNvPr id="12" name="Rectangle 11"/>
            <p:cNvSpPr/>
            <p:nvPr/>
          </p:nvSpPr>
          <p:spPr>
            <a:xfrm>
              <a:off x="6477000" y="1744132"/>
              <a:ext cx="2494802" cy="4612217"/>
            </a:xfrm>
            <a:prstGeom prst="rect">
              <a:avLst/>
            </a:prstGeom>
            <a:solidFill>
              <a:srgbClr val="DA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7031974" y="1374800"/>
              <a:ext cx="17079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B608C"/>
                  </a:solidFill>
                  <a:effectLst/>
                  <a:uLnTx/>
                  <a:uFillTx/>
                  <a:latin typeface="Calibri"/>
                  <a:ea typeface="+mn-ea"/>
                  <a:cs typeface="+mn-cs"/>
                </a:rPr>
                <a:t>Vale code</a:t>
              </a:r>
            </a:p>
          </p:txBody>
        </p:sp>
        <p:sp>
          <p:nvSpPr>
            <p:cNvPr id="22" name="TextBox 21"/>
            <p:cNvSpPr txBox="1"/>
            <p:nvPr/>
          </p:nvSpPr>
          <p:spPr>
            <a:xfrm>
              <a:off x="6607795" y="2084649"/>
              <a:ext cx="1723036" cy="1815882"/>
            </a:xfrm>
            <a:prstGeom prst="rect">
              <a:avLst/>
            </a:prstGeom>
            <a:solidFill>
              <a:schemeClr val="bg1"/>
            </a:solidFill>
            <a:ln>
              <a:solidFill>
                <a:schemeClr val="tx1"/>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procedure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mov</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requires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ensures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procedure add(…)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3" name="TextBox 22"/>
            <p:cNvSpPr txBox="1"/>
            <p:nvPr/>
          </p:nvSpPr>
          <p:spPr>
            <a:xfrm>
              <a:off x="6607795" y="1813621"/>
              <a:ext cx="19435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machine interface</a:t>
              </a:r>
            </a:p>
          </p:txBody>
        </p:sp>
        <p:sp>
          <p:nvSpPr>
            <p:cNvPr id="24" name="TextBox 23"/>
            <p:cNvSpPr txBox="1"/>
            <p:nvPr/>
          </p:nvSpPr>
          <p:spPr>
            <a:xfrm>
              <a:off x="6607795" y="4217002"/>
              <a:ext cx="2206951" cy="2062103"/>
            </a:xfrm>
            <a:prstGeom prst="rect">
              <a:avLst/>
            </a:prstGeom>
            <a:solidFill>
              <a:schemeClr val="bg1"/>
            </a:solidFill>
            <a:ln>
              <a:solidFill>
                <a:schemeClr val="tx1"/>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procedure quadruple(…)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requires 0 &lt;= r0 &lt; 2</a:t>
              </a:r>
              <a:r>
                <a:rPr kumimoji="0" lang="en-US" sz="1600" b="0" i="0" u="none" strike="noStrike" kern="1200" cap="none" spc="0" normalizeH="0" baseline="30000" noProof="0" dirty="0">
                  <a:ln>
                    <a:noFill/>
                  </a:ln>
                  <a:solidFill>
                    <a:prstClr val="black"/>
                  </a:solidFill>
                  <a:effectLst/>
                  <a:uLnTx/>
                  <a:uFillTx/>
                  <a:latin typeface="Calibri"/>
                  <a:ea typeface="+mn-ea"/>
                  <a:cs typeface="+mn-cs"/>
                </a:rPr>
                <a:t>30</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ensures r1 == r0 *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mov</a:t>
              </a:r>
              <a:r>
                <a:rPr kumimoji="0" lang="en-US" sz="1600" b="0" i="0" u="none" strike="noStrike" kern="1200" cap="none" spc="0" normalizeH="0" baseline="0" noProof="0" dirty="0">
                  <a:ln>
                    <a:noFill/>
                  </a:ln>
                  <a:solidFill>
                    <a:prstClr val="black"/>
                  </a:solidFill>
                  <a:effectLst/>
                  <a:uLnTx/>
                  <a:uFillTx/>
                  <a:latin typeface="Calibri"/>
                  <a:ea typeface="+mn-ea"/>
                  <a:cs typeface="+mn-cs"/>
                </a:rPr>
                <a:t>(r1, r0);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add(r1, r0);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add(r1, r1);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5" name="TextBox 24"/>
            <p:cNvSpPr txBox="1"/>
            <p:nvPr/>
          </p:nvSpPr>
          <p:spPr>
            <a:xfrm>
              <a:off x="6607795" y="3945974"/>
              <a:ext cx="19435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program</a:t>
              </a:r>
            </a:p>
          </p:txBody>
        </p:sp>
      </p:grpSp>
      <p:grpSp>
        <p:nvGrpSpPr>
          <p:cNvPr id="39" name="Group 38"/>
          <p:cNvGrpSpPr/>
          <p:nvPr/>
        </p:nvGrpSpPr>
        <p:grpSpPr>
          <a:xfrm>
            <a:off x="5125845" y="3434067"/>
            <a:ext cx="2897662" cy="1435681"/>
            <a:chOff x="3283244" y="3302218"/>
            <a:chExt cx="2897662" cy="1435681"/>
          </a:xfrm>
        </p:grpSpPr>
        <p:sp>
          <p:nvSpPr>
            <p:cNvPr id="26" name="TextBox 25"/>
            <p:cNvSpPr txBox="1"/>
            <p:nvPr/>
          </p:nvSpPr>
          <p:spPr>
            <a:xfrm>
              <a:off x="3283244" y="3901038"/>
              <a:ext cx="1249766" cy="830997"/>
            </a:xfrm>
            <a:prstGeom prst="rect">
              <a:avLst/>
            </a:prstGeom>
            <a:solidFill>
              <a:schemeClr val="bg1"/>
            </a:solidFill>
            <a:ln>
              <a:solidFill>
                <a:schemeClr val="tx1"/>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t>
              </a:r>
              <a:r>
                <a:rPr kumimoji="0" lang="en-US" sz="1600" b="0" i="0" u="none" strike="noStrike" kern="1200" cap="none" spc="0" normalizeH="0" baseline="0" noProof="0" dirty="0" err="1">
                  <a:ln>
                    <a:noFill/>
                  </a:ln>
                  <a:solidFill>
                    <a:prstClr val="black"/>
                  </a:solidFill>
                  <a:effectLst/>
                  <a:uLnTx/>
                  <a:uFillTx/>
                  <a:latin typeface="Calibri"/>
                  <a:ea typeface="+mn-ea"/>
                  <a:cs typeface="+mn-cs"/>
                </a:rPr>
                <a:t>Mov</a:t>
              </a:r>
              <a:r>
                <a:rPr kumimoji="0" lang="en-US" sz="1600" b="0" i="0" u="none" strike="noStrike" kern="1200" cap="none" spc="0" normalizeH="0" baseline="0" noProof="0" dirty="0">
                  <a:ln>
                    <a:noFill/>
                  </a:ln>
                  <a:solidFill>
                    <a:prstClr val="black"/>
                  </a:solidFill>
                  <a:effectLst/>
                  <a:uLnTx/>
                  <a:uFillTx/>
                  <a:latin typeface="Calibri"/>
                  <a:ea typeface="+mn-ea"/>
                  <a:cs typeface="+mn-cs"/>
                </a:rPr>
                <a:t>(r1, r0),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Add(r1, r0),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Add(r1, r1)]</a:t>
              </a:r>
            </a:p>
          </p:txBody>
        </p:sp>
        <p:sp>
          <p:nvSpPr>
            <p:cNvPr id="27" name="TextBox 26"/>
            <p:cNvSpPr txBox="1"/>
            <p:nvPr/>
          </p:nvSpPr>
          <p:spPr>
            <a:xfrm>
              <a:off x="4646632" y="3906902"/>
              <a:ext cx="1534274" cy="830997"/>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lemma_mov</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lemma_add</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lemma_add</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8" name="TextBox 27"/>
            <p:cNvSpPr txBox="1"/>
            <p:nvPr/>
          </p:nvSpPr>
          <p:spPr>
            <a:xfrm>
              <a:off x="3639645" y="3617249"/>
              <a:ext cx="7056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code</a:t>
              </a:r>
            </a:p>
          </p:txBody>
        </p:sp>
        <p:sp>
          <p:nvSpPr>
            <p:cNvPr id="29" name="TextBox 28"/>
            <p:cNvSpPr txBox="1"/>
            <p:nvPr/>
          </p:nvSpPr>
          <p:spPr>
            <a:xfrm>
              <a:off x="5103095" y="3607420"/>
              <a:ext cx="70568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proof</a:t>
              </a:r>
            </a:p>
          </p:txBody>
        </p:sp>
        <p:sp>
          <p:nvSpPr>
            <p:cNvPr id="30" name="Arrow: Down 29"/>
            <p:cNvSpPr/>
            <p:nvPr/>
          </p:nvSpPr>
          <p:spPr>
            <a:xfrm>
              <a:off x="3784600" y="3302218"/>
              <a:ext cx="275625" cy="35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Arrow: Down 30"/>
            <p:cNvSpPr/>
            <p:nvPr/>
          </p:nvSpPr>
          <p:spPr>
            <a:xfrm>
              <a:off x="5318125" y="3302218"/>
              <a:ext cx="275625" cy="35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p:cNvGrpSpPr/>
          <p:nvPr/>
        </p:nvGrpSpPr>
        <p:grpSpPr>
          <a:xfrm>
            <a:off x="3103860" y="4594014"/>
            <a:ext cx="3413039" cy="761524"/>
            <a:chOff x="1181975" y="4437976"/>
            <a:chExt cx="3413039" cy="761524"/>
          </a:xfrm>
        </p:grpSpPr>
        <p:sp>
          <p:nvSpPr>
            <p:cNvPr id="32" name="Arrow: Down 31"/>
            <p:cNvSpPr/>
            <p:nvPr/>
          </p:nvSpPr>
          <p:spPr>
            <a:xfrm>
              <a:off x="3788704" y="4722379"/>
              <a:ext cx="275625" cy="35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Arrow: Down 32"/>
            <p:cNvSpPr/>
            <p:nvPr/>
          </p:nvSpPr>
          <p:spPr>
            <a:xfrm rot="1788017">
              <a:off x="4319389" y="4437976"/>
              <a:ext cx="275625" cy="7480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Arrow: Down 33"/>
            <p:cNvSpPr/>
            <p:nvPr/>
          </p:nvSpPr>
          <p:spPr>
            <a:xfrm rot="17094266">
              <a:off x="2019636" y="4086214"/>
              <a:ext cx="275625" cy="19509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40" name="Group 39"/>
          <p:cNvGrpSpPr/>
          <p:nvPr/>
        </p:nvGrpSpPr>
        <p:grpSpPr>
          <a:xfrm>
            <a:off x="5105498" y="2446266"/>
            <a:ext cx="3271669" cy="987800"/>
            <a:chOff x="3262896" y="2314418"/>
            <a:chExt cx="3271669" cy="987800"/>
          </a:xfrm>
        </p:grpSpPr>
        <p:sp>
          <p:nvSpPr>
            <p:cNvPr id="11" name="TextBox 10"/>
            <p:cNvSpPr txBox="1"/>
            <p:nvPr/>
          </p:nvSpPr>
          <p:spPr>
            <a:xfrm>
              <a:off x="3262896" y="2717443"/>
              <a:ext cx="286173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w="9525">
                    <a:solidFill>
                      <a:prstClr val="white"/>
                    </a:solidFill>
                    <a:prstDash val="solid"/>
                  </a:ln>
                  <a:solidFill>
                    <a:srgbClr val="3B608C"/>
                  </a:solidFill>
                  <a:effectLst>
                    <a:outerShdw blurRad="12700" dist="38100" dir="2700000" algn="tl" rotWithShape="0">
                      <a:srgbClr val="4BACC6">
                        <a:lumMod val="60000"/>
                        <a:lumOff val="40000"/>
                      </a:srgbClr>
                    </a:outerShdw>
                  </a:effectLst>
                  <a:latin typeface="Calibri"/>
                </a:rPr>
                <a:t>Vale</a:t>
              </a:r>
              <a:endParaRPr kumimoji="0" lang="en-US" sz="3200" b="1" i="0" u="none" strike="noStrike" kern="1200" cap="none" spc="0" normalizeH="0" baseline="0" noProof="0" dirty="0">
                <a:ln w="9525">
                  <a:solidFill>
                    <a:prstClr val="white"/>
                  </a:solidFill>
                  <a:prstDash val="solid"/>
                </a:ln>
                <a:solidFill>
                  <a:srgbClr val="3B608C"/>
                </a:solidFill>
                <a:effectLst>
                  <a:outerShdw blurRad="12700" dist="38100" dir="2700000" algn="tl" rotWithShape="0">
                    <a:srgbClr val="4BACC6">
                      <a:lumMod val="60000"/>
                      <a:lumOff val="40000"/>
                    </a:srgbClr>
                  </a:outerShdw>
                </a:effectLst>
                <a:uLnTx/>
                <a:uFillTx/>
                <a:latin typeface="Calibri"/>
                <a:ea typeface="+mn-ea"/>
                <a:cs typeface="+mn-cs"/>
              </a:endParaRPr>
            </a:p>
          </p:txBody>
        </p:sp>
        <p:sp>
          <p:nvSpPr>
            <p:cNvPr id="35" name="Arrow: Down 34"/>
            <p:cNvSpPr/>
            <p:nvPr/>
          </p:nvSpPr>
          <p:spPr>
            <a:xfrm rot="4361378">
              <a:off x="5525798" y="1581277"/>
              <a:ext cx="275625" cy="1741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3" name="Rectangle: Rounded Corners 42"/>
          <p:cNvSpPr/>
          <p:nvPr/>
        </p:nvSpPr>
        <p:spPr>
          <a:xfrm>
            <a:off x="2613316" y="1698910"/>
            <a:ext cx="1371811" cy="963651"/>
          </a:xfrm>
          <a:prstGeom prst="round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Trusted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Computing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a:ea typeface="+mn-ea"/>
                <a:cs typeface="+mn-cs"/>
              </a:rPr>
              <a:t>Base</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p:cNvGrpSpPr/>
          <p:nvPr/>
        </p:nvGrpSpPr>
        <p:grpSpPr>
          <a:xfrm>
            <a:off x="3435906" y="3756428"/>
            <a:ext cx="1566488" cy="851388"/>
            <a:chOff x="152183" y="4564622"/>
            <a:chExt cx="2318849" cy="851388"/>
          </a:xfrm>
        </p:grpSpPr>
        <p:sp>
          <p:nvSpPr>
            <p:cNvPr id="44" name="TextBox 43"/>
            <p:cNvSpPr txBox="1"/>
            <p:nvPr/>
          </p:nvSpPr>
          <p:spPr>
            <a:xfrm>
              <a:off x="152183" y="4831235"/>
              <a:ext cx="2318849" cy="584775"/>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mem[</a:t>
              </a:r>
              <a:r>
                <a:rPr kumimoji="0" lang="en-US" sz="1600" b="0" i="0" u="none" strike="noStrike" kern="1200" cap="none" spc="0" normalizeH="0" baseline="0" noProof="0" dirty="0" err="1">
                  <a:ln>
                    <a:noFill/>
                  </a:ln>
                  <a:solidFill>
                    <a:prstClr val="black"/>
                  </a:solidFill>
                  <a:effectLst/>
                  <a:uLnTx/>
                  <a:uFillTx/>
                  <a:latin typeface="Calibri"/>
                  <a:ea typeface="+mn-ea"/>
                  <a:cs typeface="+mn-cs"/>
                </a:rPr>
                <a:t>eax</a:t>
              </a:r>
              <a:r>
                <a:rPr kumimoji="0" lang="en-US" sz="1600" b="0" i="0" u="none" strike="noStrike" kern="1200" cap="none" spc="0" normalizeH="0" baseline="0" noProof="0" dirty="0">
                  <a:ln>
                    <a:noFill/>
                  </a:ln>
                  <a:solidFill>
                    <a:prstClr val="black"/>
                  </a:solidFill>
                  <a:effectLst/>
                  <a:uLnTx/>
                  <a:uFillTx/>
                  <a:latin typeface="Calibri"/>
                  <a:ea typeface="+mn-ea"/>
                  <a:cs typeface="+mn-cs"/>
                </a:rPr>
                <a:t>] == </a:t>
              </a:r>
              <a:br>
                <a:rPr kumimoji="0" lang="en-US" sz="1600" b="0" i="0" u="none" strike="noStrike" kern="1200" cap="none" spc="0" normalizeH="0" baseline="0" noProof="0" dirty="0">
                  <a:ln>
                    <a:noFill/>
                  </a:ln>
                  <a:solidFill>
                    <a:prstClr val="black"/>
                  </a:solidFill>
                  <a:effectLst/>
                  <a:uLnTx/>
                  <a:uFillTx/>
                  <a:latin typeface="Calibri"/>
                  <a:ea typeface="+mn-ea"/>
                  <a:cs typeface="+mn-cs"/>
                </a:rPr>
              </a:br>
              <a:r>
                <a:rPr kumimoji="0" lang="en-US" sz="1600" b="0" i="0" u="none" strike="noStrike" kern="1200" cap="none" spc="0" normalizeH="0" baseline="0" noProof="0" dirty="0">
                  <a:ln>
                    <a:noFill/>
                  </a:ln>
                  <a:solidFill>
                    <a:prstClr val="black"/>
                  </a:solidFill>
                  <a:effectLst/>
                  <a:uLnTx/>
                  <a:uFillTx/>
                  <a:latin typeface="Calibri"/>
                  <a:ea typeface="+mn-ea"/>
                  <a:cs typeface="+mn-cs"/>
                </a:rPr>
                <a:t> SHA(mem[</a:t>
              </a:r>
              <a:r>
                <a:rPr kumimoji="0" lang="en-US" sz="1600" b="0" i="0" u="none" strike="noStrike" kern="1200" cap="none" spc="0" normalizeH="0" baseline="0" noProof="0" dirty="0" err="1">
                  <a:ln>
                    <a:noFill/>
                  </a:ln>
                  <a:solidFill>
                    <a:prstClr val="black"/>
                  </a:solidFill>
                  <a:effectLst/>
                  <a:uLnTx/>
                  <a:uFillTx/>
                  <a:latin typeface="Calibri"/>
                  <a:ea typeface="+mn-ea"/>
                  <a:cs typeface="+mn-cs"/>
                </a:rPr>
                <a:t>ebx</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5" name="TextBox 44"/>
            <p:cNvSpPr txBox="1"/>
            <p:nvPr/>
          </p:nvSpPr>
          <p:spPr>
            <a:xfrm>
              <a:off x="214983" y="4564622"/>
              <a:ext cx="18681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crypto spec</a:t>
              </a:r>
            </a:p>
          </p:txBody>
        </p:sp>
      </p:grpSp>
      <p:sp>
        <p:nvSpPr>
          <p:cNvPr id="46" name="Arrow: Down 33"/>
          <p:cNvSpPr/>
          <p:nvPr/>
        </p:nvSpPr>
        <p:spPr>
          <a:xfrm rot="19023553">
            <a:off x="4741578" y="4500361"/>
            <a:ext cx="275625" cy="8374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4509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Vale Perf</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pic>
        <p:nvPicPr>
          <p:cNvPr id="5" name="Picture 4" descr="spartan.pdf - SumatraPDF"/>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17457" y="390208"/>
            <a:ext cx="6640286" cy="3077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spartan.pdf - SumatraPDF"/>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17456" y="3657600"/>
            <a:ext cx="6640590" cy="3063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2"/>
          <p:cNvSpPr>
            <a:spLocks noGrp="1"/>
          </p:cNvSpPr>
          <p:nvPr>
            <p:ph idx="1"/>
          </p:nvPr>
        </p:nvSpPr>
        <p:spPr>
          <a:xfrm>
            <a:off x="609600" y="1600201"/>
            <a:ext cx="4557486" cy="4525963"/>
          </a:xfrm>
        </p:spPr>
        <p:txBody>
          <a:bodyPr/>
          <a:lstStyle/>
          <a:p>
            <a:r>
              <a:rPr lang="en-US" dirty="0"/>
              <a:t>At parity with OpenSSL assembly</a:t>
            </a:r>
          </a:p>
          <a:p>
            <a:r>
              <a:rPr lang="en-US" dirty="0"/>
              <a:t>Caveats</a:t>
            </a:r>
          </a:p>
          <a:p>
            <a:pPr lvl="1"/>
            <a:r>
              <a:rPr lang="en-US" dirty="0"/>
              <a:t>Specific platforms</a:t>
            </a:r>
          </a:p>
          <a:p>
            <a:pPr lvl="1"/>
            <a:r>
              <a:rPr lang="en-US" dirty="0"/>
              <a:t>Missing OpenSSL’s advanced modes</a:t>
            </a:r>
          </a:p>
        </p:txBody>
      </p:sp>
    </p:spTree>
    <p:extLst>
      <p:ext uri="{BB962C8B-B14F-4D97-AF65-F5344CB8AC3E}">
        <p14:creationId xmlns:p14="http://schemas.microsoft.com/office/powerpoint/2010/main" val="425701125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158494" y="2717674"/>
            <a:ext cx="3354472" cy="3426451"/>
          </a:xfrm>
          <a:prstGeom prst="roundRect">
            <a:avLst/>
          </a:prstGeom>
          <a:noFill/>
          <a:ln w="28575" cap="flat" cmpd="sng" algn="ctr">
            <a:solidFill>
              <a:srgbClr val="5B9BD5">
                <a:shade val="50000"/>
              </a:srgbClr>
            </a:solidFill>
            <a:prstDash val="solid"/>
            <a:miter lim="800000"/>
          </a:ln>
          <a:effectLst/>
        </p:spPr>
        <p:txBody>
          <a:bodyPr rtlCol="0" anchor="ctr"/>
          <a:lstStyle/>
          <a:p>
            <a:pPr algn="ctr">
              <a:defRPr/>
            </a:pPr>
            <a:endParaRPr lang="en-US" kern="0">
              <a:solidFill>
                <a:prstClr val="white"/>
              </a:solidFill>
            </a:endParaRPr>
          </a:p>
        </p:txBody>
      </p:sp>
      <p:sp>
        <p:nvSpPr>
          <p:cNvPr id="2" name="Content Placeholder 1"/>
          <p:cNvSpPr>
            <a:spLocks noGrp="1"/>
          </p:cNvSpPr>
          <p:nvPr>
            <p:ph type="body" sz="quarter" idx="10"/>
          </p:nvPr>
        </p:nvSpPr>
        <p:spPr/>
        <p:txBody>
          <a:bodyPr>
            <a:noAutofit/>
          </a:bodyPr>
          <a:lstStyle/>
          <a:p>
            <a:pPr>
              <a:lnSpc>
                <a:spcPct val="100000"/>
              </a:lnSpc>
            </a:pPr>
            <a:r>
              <a:rPr lang="en-US" sz="3200" dirty="0"/>
              <a:t>Strong verified security</a:t>
            </a:r>
          </a:p>
          <a:p>
            <a:pPr>
              <a:lnSpc>
                <a:spcPct val="100000"/>
              </a:lnSpc>
            </a:pPr>
            <a:r>
              <a:rPr lang="en-US" sz="3200" dirty="0"/>
              <a:t>Widespread deployment</a:t>
            </a:r>
          </a:p>
          <a:p>
            <a:pPr>
              <a:lnSpc>
                <a:spcPct val="100000"/>
              </a:lnSpc>
            </a:pPr>
            <a:r>
              <a:rPr lang="en-US" sz="3200" dirty="0"/>
              <a:t>Trustworthy usable tools</a:t>
            </a:r>
          </a:p>
        </p:txBody>
      </p:sp>
      <p:sp>
        <p:nvSpPr>
          <p:cNvPr id="13" name="Title 1"/>
          <p:cNvSpPr>
            <a:spLocks noGrp="1"/>
          </p:cNvSpPr>
          <p:nvPr>
            <p:ph type="title"/>
          </p:nvPr>
        </p:nvSpPr>
        <p:spPr/>
        <p:txBody>
          <a:bodyPr/>
          <a:lstStyle/>
          <a:p>
            <a:pPr algn="l"/>
            <a:r>
              <a:rPr lang="en-US" dirty="0"/>
              <a:t>Everest Goals</a:t>
            </a: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z="1800" kern="0">
                <a:solidFill>
                  <a:sysClr val="windowText" lastClr="000000"/>
                </a:solidFill>
              </a:rPr>
              <a:pPr/>
              <a:t>25</a:t>
            </a:fld>
            <a:endParaRPr lang="en-US" sz="1800" kern="0">
              <a:solidFill>
                <a:sysClr val="windowText" lastClr="000000"/>
              </a:solidFill>
            </a:endParaRPr>
          </a:p>
        </p:txBody>
      </p:sp>
      <p:sp>
        <p:nvSpPr>
          <p:cNvPr id="17" name="Rectangle 16"/>
          <p:cNvSpPr/>
          <p:nvPr/>
        </p:nvSpPr>
        <p:spPr>
          <a:xfrm>
            <a:off x="6758070" y="4288537"/>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a:t>
            </a:r>
          </a:p>
        </p:txBody>
      </p:sp>
      <p:sp>
        <p:nvSpPr>
          <p:cNvPr id="18" name="Rectangle 17"/>
          <p:cNvSpPr/>
          <p:nvPr/>
        </p:nvSpPr>
        <p:spPr>
          <a:xfrm>
            <a:off x="7848654" y="3860497"/>
            <a:ext cx="1243914" cy="38108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TLS</a:t>
            </a:r>
          </a:p>
        </p:txBody>
      </p:sp>
      <p:sp>
        <p:nvSpPr>
          <p:cNvPr id="19" name="Rectangle 18"/>
          <p:cNvSpPr/>
          <p:nvPr/>
        </p:nvSpPr>
        <p:spPr>
          <a:xfrm>
            <a:off x="6496223" y="3338138"/>
            <a:ext cx="716692"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X.509</a:t>
            </a:r>
          </a:p>
        </p:txBody>
      </p:sp>
      <p:sp>
        <p:nvSpPr>
          <p:cNvPr id="20" name="Rectangle 19"/>
          <p:cNvSpPr/>
          <p:nvPr/>
        </p:nvSpPr>
        <p:spPr>
          <a:xfrm>
            <a:off x="7215481" y="2799098"/>
            <a:ext cx="124391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HTTPS</a:t>
            </a:r>
          </a:p>
        </p:txBody>
      </p:sp>
      <p:sp>
        <p:nvSpPr>
          <p:cNvPr id="21" name="Rectangle 20"/>
          <p:cNvSpPr/>
          <p:nvPr/>
        </p:nvSpPr>
        <p:spPr>
          <a:xfrm>
            <a:off x="6403772"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RSA</a:t>
            </a:r>
          </a:p>
        </p:txBody>
      </p:sp>
      <p:sp>
        <p:nvSpPr>
          <p:cNvPr id="22" name="Rectangle 21"/>
          <p:cNvSpPr/>
          <p:nvPr/>
        </p:nvSpPr>
        <p:spPr>
          <a:xfrm>
            <a:off x="7175649"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SHA</a:t>
            </a:r>
          </a:p>
        </p:txBody>
      </p:sp>
      <p:sp>
        <p:nvSpPr>
          <p:cNvPr id="23" name="Rectangle 22"/>
          <p:cNvSpPr/>
          <p:nvPr/>
        </p:nvSpPr>
        <p:spPr>
          <a:xfrm>
            <a:off x="6538486"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ECDH</a:t>
            </a:r>
            <a:endParaRPr lang="en-US" kern="0" dirty="0">
              <a:solidFill>
                <a:sysClr val="windowText" lastClr="000000"/>
              </a:solidFill>
            </a:endParaRPr>
          </a:p>
        </p:txBody>
      </p:sp>
      <p:sp>
        <p:nvSpPr>
          <p:cNvPr id="24" name="TextBox 23"/>
          <p:cNvSpPr txBox="1"/>
          <p:nvPr/>
        </p:nvSpPr>
        <p:spPr>
          <a:xfrm>
            <a:off x="6664069" y="5656941"/>
            <a:ext cx="2545858" cy="369332"/>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r>
              <a:rPr lang="en-US" dirty="0">
                <a:latin typeface="+mn-lt"/>
              </a:rPr>
              <a:t>Network buffers</a:t>
            </a:r>
          </a:p>
        </p:txBody>
      </p:sp>
      <p:cxnSp>
        <p:nvCxnSpPr>
          <p:cNvPr id="25" name="Straight Arrow Connector 24"/>
          <p:cNvCxnSpPr/>
          <p:nvPr/>
        </p:nvCxnSpPr>
        <p:spPr>
          <a:xfrm>
            <a:off x="8846574" y="4241581"/>
            <a:ext cx="0" cy="1415360"/>
          </a:xfrm>
          <a:prstGeom prst="straightConnector1">
            <a:avLst/>
          </a:prstGeom>
          <a:noFill/>
          <a:ln w="28575" cap="flat" cmpd="sng" algn="ctr">
            <a:solidFill>
              <a:schemeClr val="tx1"/>
            </a:solidFill>
            <a:prstDash val="solid"/>
            <a:miter lim="800000"/>
            <a:tailEnd type="triangle"/>
          </a:ln>
          <a:effectLst/>
        </p:spPr>
      </p:cxnSp>
      <p:sp>
        <p:nvSpPr>
          <p:cNvPr id="26" name="TextBox 25"/>
          <p:cNvSpPr txBox="1"/>
          <p:nvPr/>
        </p:nvSpPr>
        <p:spPr>
          <a:xfrm>
            <a:off x="6158494" y="6335634"/>
            <a:ext cx="3559810" cy="369332"/>
          </a:xfrm>
          <a:prstGeom prst="rect">
            <a:avLst/>
          </a:prstGeom>
          <a:solidFill>
            <a:srgbClr val="E7E6E6"/>
          </a:solidFill>
        </p:spPr>
        <p:txBody>
          <a:bodyPr wrap="square" rtlCol="0">
            <a:spAutoFit/>
          </a:bodyPr>
          <a:lstStyle/>
          <a:p>
            <a:pPr algn="ctr">
              <a:defRPr/>
            </a:pPr>
            <a:r>
              <a:rPr lang="en-US" kern="0" dirty="0">
                <a:solidFill>
                  <a:prstClr val="black"/>
                </a:solidFill>
              </a:rPr>
              <a:t>Untrusted network (TCP, UDP, …)</a:t>
            </a:r>
          </a:p>
        </p:txBody>
      </p:sp>
      <p:cxnSp>
        <p:nvCxnSpPr>
          <p:cNvPr id="27" name="Straight Arrow Connector 26"/>
          <p:cNvCxnSpPr/>
          <p:nvPr/>
        </p:nvCxnSpPr>
        <p:spPr>
          <a:xfrm>
            <a:off x="7936998" y="6021343"/>
            <a:ext cx="0" cy="299246"/>
          </a:xfrm>
          <a:prstGeom prst="straightConnector1">
            <a:avLst/>
          </a:prstGeom>
          <a:noFill/>
          <a:ln w="28575" cap="flat" cmpd="sng" algn="ctr">
            <a:solidFill>
              <a:schemeClr val="tx1"/>
            </a:solidFill>
            <a:prstDash val="solid"/>
            <a:miter lim="800000"/>
            <a:tailEnd type="triangle"/>
          </a:ln>
          <a:effectLst/>
        </p:spPr>
      </p:cxnSp>
      <p:sp>
        <p:nvSpPr>
          <p:cNvPr id="28" name="TextBox 27"/>
          <p:cNvSpPr txBox="1"/>
          <p:nvPr/>
        </p:nvSpPr>
        <p:spPr>
          <a:xfrm>
            <a:off x="6356203" y="5246554"/>
            <a:ext cx="1874033" cy="276999"/>
          </a:xfrm>
          <a:prstGeom prst="rect">
            <a:avLst/>
          </a:prstGeom>
          <a:noFill/>
        </p:spPr>
        <p:txBody>
          <a:bodyPr wrap="square" rtlCol="0">
            <a:spAutoFit/>
          </a:bodyPr>
          <a:lstStyle/>
          <a:p>
            <a:pPr>
              <a:defRPr/>
            </a:pPr>
            <a:r>
              <a:rPr lang="en-US" sz="1200" kern="0" dirty="0">
                <a:solidFill>
                  <a:prstClr val="black"/>
                </a:solidFill>
              </a:rPr>
              <a:t>Crypto Algorithms</a:t>
            </a:r>
          </a:p>
        </p:txBody>
      </p:sp>
      <p:sp>
        <p:nvSpPr>
          <p:cNvPr id="29" name="Rectangle 28"/>
          <p:cNvSpPr/>
          <p:nvPr/>
        </p:nvSpPr>
        <p:spPr>
          <a:xfrm>
            <a:off x="7313617"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4Q</a:t>
            </a:r>
          </a:p>
        </p:txBody>
      </p:sp>
      <p:sp>
        <p:nvSpPr>
          <p:cNvPr id="31" name="TextBox 30"/>
          <p:cNvSpPr txBox="1"/>
          <p:nvPr/>
        </p:nvSpPr>
        <p:spPr>
          <a:xfrm>
            <a:off x="6158494" y="1405424"/>
            <a:ext cx="3559810" cy="369332"/>
          </a:xfrm>
          <a:prstGeom prst="rect">
            <a:avLst/>
          </a:prstGeom>
          <a:solidFill>
            <a:srgbClr val="4472C4">
              <a:lumMod val="20000"/>
              <a:lumOff val="80000"/>
            </a:srgbClr>
          </a:solidFill>
          <a:ln w="6350" cap="flat" cmpd="sng" algn="ctr">
            <a:solidFill>
              <a:srgbClr val="5B9BD5"/>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Calibri" panose="020F0502020204030204"/>
              </a:defRPr>
            </a:lvl1pPr>
          </a:lstStyle>
          <a:p>
            <a:r>
              <a:rPr lang="en-GB" dirty="0">
                <a:latin typeface="+mn-lt"/>
              </a:rPr>
              <a:t>Services &amp; Applications</a:t>
            </a:r>
          </a:p>
        </p:txBody>
      </p:sp>
      <p:cxnSp>
        <p:nvCxnSpPr>
          <p:cNvPr id="32" name="Elbow Connector 31"/>
          <p:cNvCxnSpPr>
            <a:endCxn id="29" idx="3"/>
          </p:cNvCxnSpPr>
          <p:nvPr/>
        </p:nvCxnSpPr>
        <p:spPr>
          <a:xfrm rot="5400000">
            <a:off x="7685160" y="4572194"/>
            <a:ext cx="875688" cy="214462"/>
          </a:xfrm>
          <a:prstGeom prst="bentConnector2">
            <a:avLst/>
          </a:prstGeom>
          <a:noFill/>
          <a:ln w="28575" cap="flat" cmpd="sng" algn="ctr">
            <a:solidFill>
              <a:schemeClr val="tx1"/>
            </a:solidFill>
            <a:prstDash val="solid"/>
            <a:miter lim="800000"/>
            <a:tailEnd type="triangle"/>
          </a:ln>
          <a:effectLst/>
        </p:spPr>
      </p:cxnSp>
      <p:cxnSp>
        <p:nvCxnSpPr>
          <p:cNvPr id="33" name="Straight Arrow Connector 32"/>
          <p:cNvCxnSpPr>
            <a:stCxn id="22" idx="3"/>
          </p:cNvCxnSpPr>
          <p:nvPr/>
        </p:nvCxnSpPr>
        <p:spPr>
          <a:xfrm flipV="1">
            <a:off x="7877805" y="4800835"/>
            <a:ext cx="352430" cy="1"/>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34" name="Elbow Connector 33"/>
          <p:cNvCxnSpPr>
            <a:stCxn id="20" idx="1"/>
            <a:endCxn id="19" idx="0"/>
          </p:cNvCxnSpPr>
          <p:nvPr/>
        </p:nvCxnSpPr>
        <p:spPr>
          <a:xfrm rot="10800000" flipV="1">
            <a:off x="6854569" y="3013282"/>
            <a:ext cx="360912" cy="324856"/>
          </a:xfrm>
          <a:prstGeom prst="bentConnector2">
            <a:avLst/>
          </a:prstGeom>
          <a:noFill/>
          <a:ln w="28575" cap="flat" cmpd="sng" algn="ctr">
            <a:solidFill>
              <a:schemeClr val="tx1"/>
            </a:solidFill>
            <a:prstDash val="solid"/>
            <a:miter lim="800000"/>
            <a:headEnd type="none" w="med" len="med"/>
            <a:tailEnd type="triangle" w="med" len="med"/>
          </a:ln>
          <a:effectLst/>
        </p:spPr>
      </p:cxnSp>
      <p:cxnSp>
        <p:nvCxnSpPr>
          <p:cNvPr id="35" name="Elbow Connector 34"/>
          <p:cNvCxnSpPr>
            <a:stCxn id="19" idx="2"/>
            <a:endCxn id="18" idx="1"/>
          </p:cNvCxnSpPr>
          <p:nvPr/>
        </p:nvCxnSpPr>
        <p:spPr>
          <a:xfrm rot="16200000" flipH="1">
            <a:off x="7209346" y="3411730"/>
            <a:ext cx="284533" cy="994085"/>
          </a:xfrm>
          <a:prstGeom prst="bentConnector2">
            <a:avLst/>
          </a:prstGeom>
          <a:noFill/>
          <a:ln w="28575" cap="flat" cmpd="sng" algn="ctr">
            <a:solidFill>
              <a:schemeClr val="tx1"/>
            </a:solidFill>
            <a:prstDash val="solid"/>
            <a:miter lim="800000"/>
            <a:headEnd type="triangle" w="med" len="med"/>
            <a:tailEnd type="none" w="med" len="med"/>
          </a:ln>
          <a:effectLst/>
        </p:spPr>
      </p:cxnSp>
      <p:sp>
        <p:nvSpPr>
          <p:cNvPr id="36" name="Rectangle 35"/>
          <p:cNvSpPr/>
          <p:nvPr/>
        </p:nvSpPr>
        <p:spPr>
          <a:xfrm>
            <a:off x="7460226" y="3333098"/>
            <a:ext cx="74677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ASN.1</a:t>
            </a:r>
          </a:p>
        </p:txBody>
      </p:sp>
      <p:cxnSp>
        <p:nvCxnSpPr>
          <p:cNvPr id="37" name="Straight Arrow Connector 36"/>
          <p:cNvCxnSpPr/>
          <p:nvPr/>
        </p:nvCxnSpPr>
        <p:spPr>
          <a:xfrm flipV="1">
            <a:off x="7212916" y="3564127"/>
            <a:ext cx="247311" cy="5040"/>
          </a:xfrm>
          <a:prstGeom prst="straightConnector1">
            <a:avLst/>
          </a:prstGeom>
          <a:noFill/>
          <a:ln w="28575" cap="flat" cmpd="sng" algn="ctr">
            <a:solidFill>
              <a:schemeClr val="tx1"/>
            </a:solidFill>
            <a:prstDash val="solid"/>
            <a:miter lim="800000"/>
            <a:tailEnd type="triangle"/>
          </a:ln>
          <a:effectLst/>
        </p:spPr>
      </p:cxnSp>
      <p:sp>
        <p:nvSpPr>
          <p:cNvPr id="38" name="TextBox 37"/>
          <p:cNvSpPr txBox="1"/>
          <p:nvPr/>
        </p:nvSpPr>
        <p:spPr>
          <a:xfrm>
            <a:off x="4807657" y="3313689"/>
            <a:ext cx="1246480" cy="475655"/>
          </a:xfrm>
          <a:prstGeom prst="rect">
            <a:avLst/>
          </a:prstGeom>
          <a:noFill/>
          <a:ln w="12700">
            <a:solidFill>
              <a:sysClr val="windowText" lastClr="000000"/>
            </a:solidFill>
          </a:ln>
        </p:spPr>
        <p:txBody>
          <a:bodyPr wrap="square" rtlCol="0">
            <a:spAutoFit/>
          </a:bodyPr>
          <a:lstStyle/>
          <a:p>
            <a:pPr algn="ctr">
              <a:defRPr/>
            </a:pPr>
            <a:r>
              <a:rPr lang="en-US" sz="1400" kern="0" dirty="0">
                <a:solidFill>
                  <a:prstClr val="black"/>
                </a:solidFill>
              </a:rPr>
              <a:t>Certification Authority</a:t>
            </a:r>
          </a:p>
        </p:txBody>
      </p:sp>
      <p:cxnSp>
        <p:nvCxnSpPr>
          <p:cNvPr id="39" name="Straight Arrow Connector 38"/>
          <p:cNvCxnSpPr>
            <a:stCxn id="38" idx="3"/>
            <a:endCxn id="19" idx="1"/>
          </p:cNvCxnSpPr>
          <p:nvPr/>
        </p:nvCxnSpPr>
        <p:spPr>
          <a:xfrm>
            <a:off x="6054137" y="3551517"/>
            <a:ext cx="442086" cy="805"/>
          </a:xfrm>
          <a:prstGeom prst="straightConnector1">
            <a:avLst/>
          </a:prstGeom>
          <a:noFill/>
          <a:ln w="28575" cap="flat" cmpd="sng" algn="ctr">
            <a:solidFill>
              <a:sysClr val="windowText" lastClr="000000"/>
            </a:solidFill>
            <a:prstDash val="sysDot"/>
            <a:miter lim="800000"/>
            <a:tailEnd type="triangle"/>
          </a:ln>
          <a:effectLst/>
        </p:spPr>
      </p:cxnSp>
      <p:cxnSp>
        <p:nvCxnSpPr>
          <p:cNvPr id="40" name="Straight Arrow Connector 39"/>
          <p:cNvCxnSpPr/>
          <p:nvPr/>
        </p:nvCxnSpPr>
        <p:spPr>
          <a:xfrm>
            <a:off x="6664069" y="3761466"/>
            <a:ext cx="0" cy="830224"/>
          </a:xfrm>
          <a:prstGeom prst="straightConnector1">
            <a:avLst/>
          </a:prstGeom>
          <a:noFill/>
          <a:ln w="28575" cap="flat" cmpd="sng" algn="ctr">
            <a:solidFill>
              <a:schemeClr val="tx1"/>
            </a:solidFill>
            <a:prstDash val="solid"/>
            <a:miter lim="800000"/>
            <a:tailEnd type="triangle"/>
          </a:ln>
          <a:effectLst/>
        </p:spPr>
      </p:cxnSp>
      <p:sp>
        <p:nvSpPr>
          <p:cNvPr id="41" name="Oval 40"/>
          <p:cNvSpPr/>
          <p:nvPr/>
        </p:nvSpPr>
        <p:spPr>
          <a:xfrm>
            <a:off x="8461890"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dirty="0">
                <a:solidFill>
                  <a:prstClr val="black"/>
                </a:solidFill>
              </a:rPr>
              <a:t>Servers</a:t>
            </a:r>
          </a:p>
        </p:txBody>
      </p:sp>
      <p:sp>
        <p:nvSpPr>
          <p:cNvPr id="42" name="Oval 41"/>
          <p:cNvSpPr/>
          <p:nvPr/>
        </p:nvSpPr>
        <p:spPr>
          <a:xfrm>
            <a:off x="5338184"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a:solidFill>
                  <a:prstClr val="black"/>
                </a:solidFill>
              </a:rPr>
              <a:t>Clients</a:t>
            </a:r>
          </a:p>
        </p:txBody>
      </p:sp>
      <p:sp>
        <p:nvSpPr>
          <p:cNvPr id="43" name="TextBox 42"/>
          <p:cNvSpPr txBox="1"/>
          <p:nvPr/>
        </p:nvSpPr>
        <p:spPr>
          <a:xfrm>
            <a:off x="5969303"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cURL</a:t>
            </a:r>
            <a:endParaRPr lang="en-US" sz="1600" kern="0" dirty="0">
              <a:solidFill>
                <a:prstClr val="black"/>
              </a:solidFill>
            </a:endParaRPr>
          </a:p>
        </p:txBody>
      </p:sp>
      <p:sp>
        <p:nvSpPr>
          <p:cNvPr id="44" name="TextBox 43"/>
          <p:cNvSpPr txBox="1"/>
          <p:nvPr/>
        </p:nvSpPr>
        <p:spPr>
          <a:xfrm>
            <a:off x="6661251" y="1918745"/>
            <a:ext cx="873748"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WebKit</a:t>
            </a:r>
            <a:endParaRPr lang="en-US" sz="1600" kern="0" dirty="0">
              <a:solidFill>
                <a:prstClr val="black"/>
              </a:solidFill>
            </a:endParaRPr>
          </a:p>
        </p:txBody>
      </p:sp>
      <p:sp>
        <p:nvSpPr>
          <p:cNvPr id="45" name="TextBox 44"/>
          <p:cNvSpPr txBox="1"/>
          <p:nvPr/>
        </p:nvSpPr>
        <p:spPr>
          <a:xfrm>
            <a:off x="8424570" y="1922694"/>
            <a:ext cx="46166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IIS</a:t>
            </a:r>
          </a:p>
        </p:txBody>
      </p:sp>
      <p:sp>
        <p:nvSpPr>
          <p:cNvPr id="46" name="TextBox 45"/>
          <p:cNvSpPr txBox="1"/>
          <p:nvPr/>
        </p:nvSpPr>
        <p:spPr>
          <a:xfrm>
            <a:off x="8926429" y="1915946"/>
            <a:ext cx="905721"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Apache</a:t>
            </a:r>
          </a:p>
        </p:txBody>
      </p:sp>
      <p:sp>
        <p:nvSpPr>
          <p:cNvPr id="47" name="TextBox 46"/>
          <p:cNvSpPr txBox="1"/>
          <p:nvPr/>
        </p:nvSpPr>
        <p:spPr>
          <a:xfrm>
            <a:off x="7614291" y="1914918"/>
            <a:ext cx="732295"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Skype</a:t>
            </a:r>
          </a:p>
        </p:txBody>
      </p:sp>
      <p:sp>
        <p:nvSpPr>
          <p:cNvPr id="48" name="TextBox 47"/>
          <p:cNvSpPr txBox="1"/>
          <p:nvPr/>
        </p:nvSpPr>
        <p:spPr>
          <a:xfrm>
            <a:off x="9870542" y="1915946"/>
            <a:ext cx="765372"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Nginx</a:t>
            </a:r>
          </a:p>
        </p:txBody>
      </p:sp>
      <p:sp>
        <p:nvSpPr>
          <p:cNvPr id="49" name="TextBox 48"/>
          <p:cNvSpPr txBox="1"/>
          <p:nvPr/>
        </p:nvSpPr>
        <p:spPr>
          <a:xfrm>
            <a:off x="5283434"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Edge</a:t>
            </a:r>
          </a:p>
        </p:txBody>
      </p:sp>
      <p:cxnSp>
        <p:nvCxnSpPr>
          <p:cNvPr id="50" name="Elbow Connector 49"/>
          <p:cNvCxnSpPr>
            <a:stCxn id="20" idx="3"/>
          </p:cNvCxnSpPr>
          <p:nvPr/>
        </p:nvCxnSpPr>
        <p:spPr>
          <a:xfrm>
            <a:off x="8459395" y="3013282"/>
            <a:ext cx="383344" cy="847214"/>
          </a:xfrm>
          <a:prstGeom prst="bentConnector2">
            <a:avLst/>
          </a:prstGeom>
          <a:noFill/>
          <a:ln w="28575" cap="flat" cmpd="sng" algn="ctr">
            <a:solidFill>
              <a:schemeClr val="tx1"/>
            </a:solidFill>
            <a:prstDash val="solid"/>
            <a:miter lim="800000"/>
            <a:headEnd type="none" w="med" len="med"/>
            <a:tailEnd type="triangle" w="med" len="med"/>
          </a:ln>
          <a:effectLst/>
        </p:spPr>
      </p:cxnSp>
      <p:sp>
        <p:nvSpPr>
          <p:cNvPr id="3" name="Rounded Rectangle 2"/>
          <p:cNvSpPr/>
          <p:nvPr/>
        </p:nvSpPr>
        <p:spPr>
          <a:xfrm>
            <a:off x="5325283"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57" name="Rounded Rectangle 56"/>
          <p:cNvSpPr/>
          <p:nvPr/>
        </p:nvSpPr>
        <p:spPr>
          <a:xfrm>
            <a:off x="6014191"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58" name="Rounded Rectangle 57"/>
          <p:cNvSpPr/>
          <p:nvPr/>
        </p:nvSpPr>
        <p:spPr>
          <a:xfrm>
            <a:off x="6804622"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59" name="Rounded Rectangle 58"/>
          <p:cNvSpPr/>
          <p:nvPr/>
        </p:nvSpPr>
        <p:spPr>
          <a:xfrm>
            <a:off x="7699451"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60" name="Rounded Rectangle 59"/>
          <p:cNvSpPr/>
          <p:nvPr/>
        </p:nvSpPr>
        <p:spPr>
          <a:xfrm>
            <a:off x="8477160" y="2236499"/>
            <a:ext cx="356480"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61" name="Rounded Rectangle 60"/>
          <p:cNvSpPr/>
          <p:nvPr/>
        </p:nvSpPr>
        <p:spPr>
          <a:xfrm>
            <a:off x="9098302"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62" name="Rounded Rectangle 61"/>
          <p:cNvSpPr/>
          <p:nvPr/>
        </p:nvSpPr>
        <p:spPr>
          <a:xfrm>
            <a:off x="9972242"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grpSp>
        <p:nvGrpSpPr>
          <p:cNvPr id="6" name="Group 5"/>
          <p:cNvGrpSpPr/>
          <p:nvPr/>
        </p:nvGrpSpPr>
        <p:grpSpPr>
          <a:xfrm>
            <a:off x="899479" y="4239134"/>
            <a:ext cx="2730359" cy="2246907"/>
            <a:chOff x="733893" y="3481166"/>
            <a:chExt cx="2730359" cy="2246907"/>
          </a:xfrm>
        </p:grpSpPr>
        <p:sp>
          <p:nvSpPr>
            <p:cNvPr id="69" name="Rectangle 68"/>
            <p:cNvSpPr/>
            <p:nvPr/>
          </p:nvSpPr>
          <p:spPr>
            <a:xfrm>
              <a:off x="733893" y="3481166"/>
              <a:ext cx="2730359" cy="2246907"/>
            </a:xfrm>
            <a:prstGeom prst="rect">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grpSp>
          <p:nvGrpSpPr>
            <p:cNvPr id="8" name="Group 7"/>
            <p:cNvGrpSpPr/>
            <p:nvPr/>
          </p:nvGrpSpPr>
          <p:grpSpPr>
            <a:xfrm>
              <a:off x="861206" y="3617833"/>
              <a:ext cx="2476905" cy="1845347"/>
              <a:chOff x="385050" y="3617833"/>
              <a:chExt cx="2476905" cy="1845347"/>
            </a:xfrm>
          </p:grpSpPr>
          <p:pic>
            <p:nvPicPr>
              <p:cNvPr id="70" name="Picture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50" y="4890886"/>
                <a:ext cx="994478" cy="572294"/>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2" name="Picture 7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5050" y="4014528"/>
                <a:ext cx="1168990" cy="584775"/>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3" name="Picture 2" descr="F*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0983" y="3617833"/>
                <a:ext cx="1130972" cy="1130972"/>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pic>
          <p:nvPicPr>
            <p:cNvPr id="74" name="Picture 73"/>
            <p:cNvPicPr>
              <a:picLocks noChangeAspect="1"/>
            </p:cNvPicPr>
            <p:nvPr/>
          </p:nvPicPr>
          <p:blipFill>
            <a:blip r:embed="rId6"/>
            <a:stretch>
              <a:fillRect/>
            </a:stretch>
          </p:blipFill>
          <p:spPr>
            <a:xfrm>
              <a:off x="1976549" y="4885472"/>
              <a:ext cx="1366837" cy="705845"/>
            </a:xfrm>
            <a:prstGeom prst="rect">
              <a:avLst/>
            </a:prstGeom>
            <a:ln w="28575" cap="sq">
              <a:solidFill>
                <a:srgbClr val="000000"/>
              </a:solidFill>
              <a:miter lim="800000"/>
            </a:ln>
            <a:effectLst>
              <a:outerShdw blurRad="57150" dist="50800" dir="2700000" algn="tl" rotWithShape="0">
                <a:srgbClr val="000000">
                  <a:alpha val="40000"/>
                </a:srgbClr>
              </a:outerShdw>
            </a:effectLst>
          </p:spPr>
        </p:pic>
      </p:grpSp>
    </p:spTree>
    <p:extLst>
      <p:ext uri="{BB962C8B-B14F-4D97-AF65-F5344CB8AC3E}">
        <p14:creationId xmlns:p14="http://schemas.microsoft.com/office/powerpoint/2010/main" val="2859890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84" y="-134186"/>
            <a:ext cx="12724331" cy="8933541"/>
          </a:xfrm>
          <a:prstGeom prst="rect">
            <a:avLst/>
          </a:prstGeom>
        </p:spPr>
      </p:pic>
      <p:sp>
        <p:nvSpPr>
          <p:cNvPr id="2" name="Title 1"/>
          <p:cNvSpPr>
            <a:spLocks noGrp="1"/>
          </p:cNvSpPr>
          <p:nvPr>
            <p:ph type="title"/>
          </p:nvPr>
        </p:nvSpPr>
        <p:spPr>
          <a:xfrm>
            <a:off x="332863" y="-134186"/>
            <a:ext cx="10972800" cy="4169772"/>
          </a:xfrm>
        </p:spPr>
        <p:txBody>
          <a:bodyPr>
            <a:normAutofit/>
          </a:bodyPr>
          <a:lstStyle/>
          <a:p>
            <a:br>
              <a:rPr lang="en-US" sz="5400" dirty="0">
                <a:solidFill>
                  <a:schemeClr val="bg1"/>
                </a:solidFill>
                <a:latin typeface="Segoe UI" panose="020B0502040204020203" pitchFamily="34" charset="0"/>
                <a:cs typeface="Segoe UI" panose="020B0502040204020203" pitchFamily="34" charset="0"/>
              </a:rPr>
            </a:br>
            <a:r>
              <a:rPr lang="en-US" sz="5400" dirty="0">
                <a:solidFill>
                  <a:schemeClr val="bg1"/>
                </a:solidFill>
                <a:latin typeface="Segoe UI" panose="020B0502040204020203" pitchFamily="34" charset="0"/>
                <a:cs typeface="Segoe UI" panose="020B0502040204020203" pitchFamily="34" charset="0"/>
              </a:rPr>
              <a:t>Open </a:t>
            </a:r>
            <a:br>
              <a:rPr lang="en-US" sz="5400" dirty="0">
                <a:solidFill>
                  <a:schemeClr val="bg1"/>
                </a:solidFill>
                <a:latin typeface="Segoe UI" panose="020B0502040204020203" pitchFamily="34" charset="0"/>
                <a:cs typeface="Segoe UI" panose="020B0502040204020203" pitchFamily="34" charset="0"/>
              </a:rPr>
            </a:br>
            <a:r>
              <a:rPr lang="en-US" sz="5400" dirty="0">
                <a:solidFill>
                  <a:schemeClr val="bg1"/>
                </a:solidFill>
                <a:latin typeface="Segoe UI" panose="020B0502040204020203" pitchFamily="34" charset="0"/>
              </a:rPr>
              <a:t>Questions</a:t>
            </a:r>
            <a:endParaRPr lang="en-US" sz="54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9368640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questions</a:t>
            </a:r>
          </a:p>
        </p:txBody>
      </p:sp>
      <p:sp>
        <p:nvSpPr>
          <p:cNvPr id="3" name="Content Placeholder 2"/>
          <p:cNvSpPr>
            <a:spLocks noGrp="1"/>
          </p:cNvSpPr>
          <p:nvPr>
            <p:ph sz="quarter" idx="10"/>
          </p:nvPr>
        </p:nvSpPr>
        <p:spPr>
          <a:xfrm>
            <a:off x="269239" y="1190735"/>
            <a:ext cx="11922761" cy="5253105"/>
          </a:xfrm>
        </p:spPr>
        <p:txBody>
          <a:bodyPr/>
          <a:lstStyle/>
          <a:p>
            <a:r>
              <a:rPr lang="en-US" dirty="0"/>
              <a:t>Game-based cryptography on efficient implementations</a:t>
            </a:r>
          </a:p>
          <a:p>
            <a:r>
              <a:rPr lang="en-US" dirty="0"/>
              <a:t>Proofs of side-channel resistance</a:t>
            </a:r>
          </a:p>
          <a:p>
            <a:pPr lvl="1"/>
            <a:r>
              <a:rPr lang="en-US" dirty="0">
                <a:solidFill>
                  <a:srgbClr val="0070C0"/>
                </a:solidFill>
              </a:rPr>
              <a:t>Current approach based on parametricity for constant time crypto</a:t>
            </a:r>
          </a:p>
          <a:p>
            <a:pPr lvl="1"/>
            <a:r>
              <a:rPr lang="en-US" dirty="0">
                <a:solidFill>
                  <a:srgbClr val="0070C0"/>
                </a:solidFill>
              </a:rPr>
              <a:t>But, we need more subtle techniques higher up the protocol stack</a:t>
            </a:r>
          </a:p>
          <a:p>
            <a:pPr lvl="1"/>
            <a:r>
              <a:rPr lang="en-US" dirty="0">
                <a:solidFill>
                  <a:srgbClr val="0070C0"/>
                </a:solidFill>
              </a:rPr>
              <a:t>Relational reasoning in F*</a:t>
            </a:r>
            <a:endParaRPr lang="en-US" dirty="0"/>
          </a:p>
          <a:p>
            <a:r>
              <a:rPr lang="en-US" dirty="0"/>
              <a:t>Automated, Expressive, Controllable verification tools</a:t>
            </a:r>
            <a:endParaRPr lang="en-US" dirty="0">
              <a:solidFill>
                <a:srgbClr val="0070C0"/>
              </a:solidFill>
            </a:endParaRPr>
          </a:p>
          <a:p>
            <a:pPr lvl="1"/>
            <a:r>
              <a:rPr lang="en-US" dirty="0">
                <a:solidFill>
                  <a:srgbClr val="0070C0"/>
                </a:solidFill>
              </a:rPr>
              <a:t>Balancing SMT + Tactic-based interactive proofs in F* + Lean + Z3</a:t>
            </a:r>
          </a:p>
          <a:p>
            <a:r>
              <a:rPr lang="en-US" dirty="0"/>
              <a:t>Certification</a:t>
            </a:r>
          </a:p>
          <a:p>
            <a:pPr lvl="1"/>
            <a:r>
              <a:rPr lang="en-US" dirty="0">
                <a:solidFill>
                  <a:srgbClr val="0070C0"/>
                </a:solidFill>
              </a:rPr>
              <a:t>Proving our tools trustworthy, independently checkable</a:t>
            </a:r>
          </a:p>
        </p:txBody>
      </p:sp>
    </p:spTree>
    <p:extLst>
      <p:ext uri="{BB962C8B-B14F-4D97-AF65-F5344CB8AC3E}">
        <p14:creationId xmlns:p14="http://schemas.microsoft.com/office/powerpoint/2010/main" val="24621322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12618" y="1579414"/>
            <a:ext cx="10245437" cy="3237809"/>
          </a:xfrm>
        </p:spPr>
        <p:txBody>
          <a:bodyPr/>
          <a:lstStyle/>
          <a:p>
            <a:r>
              <a:rPr lang="en-US" sz="3200" dirty="0">
                <a:solidFill>
                  <a:srgbClr val="C00000"/>
                </a:solidFill>
              </a:rPr>
              <a:t>Why will people risk deploying unfamiliar verified code?</a:t>
            </a:r>
          </a:p>
          <a:p>
            <a:r>
              <a:rPr lang="en-US" sz="3200" dirty="0">
                <a:solidFill>
                  <a:srgbClr val="C00000"/>
                </a:solidFill>
              </a:rPr>
              <a:t>Why choose Everest over OpenSSL?</a:t>
            </a:r>
          </a:p>
          <a:p>
            <a:r>
              <a:rPr lang="en-US" sz="3200" dirty="0">
                <a:solidFill>
                  <a:srgbClr val="C00000"/>
                </a:solidFill>
              </a:rPr>
              <a:t>Who will patch Everest overnight? </a:t>
            </a:r>
          </a:p>
          <a:p>
            <a:r>
              <a:rPr lang="en-US" sz="3200" dirty="0">
                <a:solidFill>
                  <a:srgbClr val="C00000"/>
                </a:solidFill>
              </a:rPr>
              <a:t>Who will maintain Everest 10 years from now?</a:t>
            </a:r>
          </a:p>
          <a:p>
            <a:r>
              <a:rPr lang="en-US" sz="3200" dirty="0">
                <a:solidFill>
                  <a:srgbClr val="C00000"/>
                </a:solidFill>
              </a:rPr>
              <a:t>How do we keep deployed C/C++ code</a:t>
            </a:r>
            <a:br>
              <a:rPr lang="en-US" sz="3200" dirty="0">
                <a:solidFill>
                  <a:srgbClr val="C00000"/>
                </a:solidFill>
              </a:rPr>
            </a:br>
            <a:r>
              <a:rPr lang="en-US" sz="3200" dirty="0">
                <a:solidFill>
                  <a:srgbClr val="C00000"/>
                </a:solidFill>
              </a:rPr>
              <a:t>from diverging from high-level verified code?</a:t>
            </a:r>
          </a:p>
        </p:txBody>
      </p:sp>
      <p:sp>
        <p:nvSpPr>
          <p:cNvPr id="2" name="Title 1"/>
          <p:cNvSpPr>
            <a:spLocks noGrp="1"/>
          </p:cNvSpPr>
          <p:nvPr>
            <p:ph type="title"/>
          </p:nvPr>
        </p:nvSpPr>
        <p:spPr/>
        <p:txBody>
          <a:bodyPr/>
          <a:lstStyle/>
          <a:p>
            <a:r>
              <a:rPr lang="en-US" dirty="0"/>
              <a:t>Developer acceptance and maintenance</a:t>
            </a: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z="1800" kern="0">
                <a:solidFill>
                  <a:sysClr val="windowText" lastClr="000000"/>
                </a:solidFill>
              </a:rPr>
              <a:pPr/>
              <a:t>28</a:t>
            </a:fld>
            <a:endParaRPr lang="en-US" sz="1800" kern="0">
              <a:solidFill>
                <a:sysClr val="windowText" lastClr="000000"/>
              </a:solidFill>
            </a:endParaRPr>
          </a:p>
        </p:txBody>
      </p:sp>
    </p:spTree>
    <p:extLst>
      <p:ext uri="{BB962C8B-B14F-4D97-AF65-F5344CB8AC3E}">
        <p14:creationId xmlns:p14="http://schemas.microsoft.com/office/powerpoint/2010/main" val="32759016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269239" y="1189177"/>
            <a:ext cx="12098021" cy="5554213"/>
          </a:xfrm>
        </p:spPr>
        <p:txBody>
          <a:bodyPr/>
          <a:lstStyle/>
          <a:p>
            <a:r>
              <a:rPr lang="en-US" sz="3500" dirty="0"/>
              <a:t>Open-source standard-compliant transparent development</a:t>
            </a:r>
          </a:p>
          <a:p>
            <a:pPr marL="560241" lvl="2" indent="0">
              <a:buNone/>
            </a:pPr>
            <a:r>
              <a:rPr lang="en-US" dirty="0"/>
              <a:t>Early reference implementation of TLS 1.3</a:t>
            </a:r>
            <a:br>
              <a:rPr lang="en-US" dirty="0"/>
            </a:br>
            <a:r>
              <a:rPr lang="en-US" dirty="0"/>
              <a:t>IETF endorsement + interop and performance testing</a:t>
            </a:r>
          </a:p>
          <a:p>
            <a:r>
              <a:rPr lang="en-US" sz="3400" dirty="0"/>
              <a:t>Compile to clean readable commented C++ code</a:t>
            </a:r>
          </a:p>
          <a:p>
            <a:pPr marL="560241" lvl="2" indent="0">
              <a:buNone/>
            </a:pPr>
            <a:r>
              <a:rPr lang="en-US" dirty="0"/>
              <a:t>Allows developers to</a:t>
            </a:r>
          </a:p>
          <a:p>
            <a:pPr lvl="3"/>
            <a:r>
              <a:rPr lang="en-US" dirty="0"/>
              <a:t>Ignore verification machinery, if desired</a:t>
            </a:r>
          </a:p>
          <a:p>
            <a:pPr lvl="3"/>
            <a:r>
              <a:rPr lang="en-US" dirty="0"/>
              <a:t>Apply code reviews, auditing, or any other reasoning approaches</a:t>
            </a:r>
          </a:p>
          <a:p>
            <a:r>
              <a:rPr lang="en-US" sz="3400" dirty="0"/>
              <a:t>Drop-in replacements in popular software (API compatibility)</a:t>
            </a:r>
          </a:p>
          <a:p>
            <a:pPr marL="560241" lvl="2" indent="0">
              <a:buNone/>
            </a:pPr>
            <a:r>
              <a:rPr lang="en-US" dirty="0"/>
              <a:t>Also: interop &amp; security testing tools for specialists (</a:t>
            </a:r>
            <a:r>
              <a:rPr lang="en-US" dirty="0" err="1"/>
              <a:t>flexTLS</a:t>
            </a:r>
            <a:r>
              <a:rPr lang="en-US" dirty="0"/>
              <a:t>)</a:t>
            </a:r>
          </a:p>
          <a:p>
            <a:pPr marL="560241" lvl="2" indent="0">
              <a:buNone/>
            </a:pPr>
            <a:r>
              <a:rPr lang="en-US" dirty="0"/>
              <a:t>Also: lightweight deployment with minimal TCB (SGX)</a:t>
            </a:r>
          </a:p>
          <a:p>
            <a:r>
              <a:rPr lang="en-US" sz="3400" dirty="0"/>
              <a:t>Resilience to ongoing CVEs in other implementations</a:t>
            </a:r>
          </a:p>
          <a:p>
            <a:r>
              <a:rPr lang="en-US" sz="3400" dirty="0"/>
              <a:t>Time… </a:t>
            </a:r>
          </a:p>
        </p:txBody>
      </p:sp>
      <p:sp>
        <p:nvSpPr>
          <p:cNvPr id="2" name="Title 1"/>
          <p:cNvSpPr>
            <a:spLocks noGrp="1"/>
          </p:cNvSpPr>
          <p:nvPr>
            <p:ph type="title"/>
          </p:nvPr>
        </p:nvSpPr>
        <p:spPr/>
        <p:txBody>
          <a:bodyPr/>
          <a:lstStyle/>
          <a:p>
            <a:r>
              <a:rPr lang="en-US"/>
              <a:t>Developer acceptance approach</a:t>
            </a:r>
            <a:endParaRPr lang="en-US" dirty="0"/>
          </a:p>
        </p:txBody>
      </p:sp>
    </p:spTree>
    <p:extLst>
      <p:ext uri="{BB962C8B-B14F-4D97-AF65-F5344CB8AC3E}">
        <p14:creationId xmlns:p14="http://schemas.microsoft.com/office/powerpoint/2010/main" val="1594200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HTTPS Ecosystem is complex</a:t>
            </a: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z="1800" kern="0">
                <a:solidFill>
                  <a:sysClr val="windowText" lastClr="000000"/>
                </a:solidFill>
              </a:rPr>
              <a:pPr/>
              <a:t>3</a:t>
            </a:fld>
            <a:endParaRPr lang="en-US" sz="1800" kern="0">
              <a:solidFill>
                <a:sysClr val="windowText" lastClr="000000"/>
              </a:solidFill>
            </a:endParaRPr>
          </a:p>
        </p:txBody>
      </p:sp>
      <p:sp>
        <p:nvSpPr>
          <p:cNvPr id="17" name="Rectangle 16"/>
          <p:cNvSpPr/>
          <p:nvPr/>
        </p:nvSpPr>
        <p:spPr>
          <a:xfrm>
            <a:off x="6758070" y="4288537"/>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a:t>
            </a:r>
          </a:p>
        </p:txBody>
      </p:sp>
      <p:sp>
        <p:nvSpPr>
          <p:cNvPr id="18" name="Rectangle 17"/>
          <p:cNvSpPr/>
          <p:nvPr/>
        </p:nvSpPr>
        <p:spPr>
          <a:xfrm>
            <a:off x="7848654" y="3860497"/>
            <a:ext cx="1243914" cy="38108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TLS</a:t>
            </a:r>
          </a:p>
        </p:txBody>
      </p:sp>
      <p:sp>
        <p:nvSpPr>
          <p:cNvPr id="19" name="Rectangle 18"/>
          <p:cNvSpPr/>
          <p:nvPr/>
        </p:nvSpPr>
        <p:spPr>
          <a:xfrm>
            <a:off x="6496223" y="3338138"/>
            <a:ext cx="716692"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X.509</a:t>
            </a:r>
            <a:endParaRPr lang="en-US" kern="0" dirty="0">
              <a:solidFill>
                <a:sysClr val="windowText" lastClr="000000"/>
              </a:solidFill>
            </a:endParaRPr>
          </a:p>
        </p:txBody>
      </p:sp>
      <p:sp>
        <p:nvSpPr>
          <p:cNvPr id="20" name="Rectangle 19"/>
          <p:cNvSpPr/>
          <p:nvPr/>
        </p:nvSpPr>
        <p:spPr>
          <a:xfrm>
            <a:off x="7215481" y="2799098"/>
            <a:ext cx="124391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HTTPS</a:t>
            </a:r>
          </a:p>
        </p:txBody>
      </p:sp>
      <p:sp>
        <p:nvSpPr>
          <p:cNvPr id="21" name="Rectangle 20"/>
          <p:cNvSpPr/>
          <p:nvPr/>
        </p:nvSpPr>
        <p:spPr>
          <a:xfrm>
            <a:off x="6403772"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RSA</a:t>
            </a:r>
          </a:p>
        </p:txBody>
      </p:sp>
      <p:sp>
        <p:nvSpPr>
          <p:cNvPr id="22" name="Rectangle 21"/>
          <p:cNvSpPr/>
          <p:nvPr/>
        </p:nvSpPr>
        <p:spPr>
          <a:xfrm>
            <a:off x="7175649"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SHA</a:t>
            </a:r>
          </a:p>
        </p:txBody>
      </p:sp>
      <p:sp>
        <p:nvSpPr>
          <p:cNvPr id="23" name="Rectangle 22"/>
          <p:cNvSpPr/>
          <p:nvPr/>
        </p:nvSpPr>
        <p:spPr>
          <a:xfrm>
            <a:off x="6538486"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ECDH</a:t>
            </a:r>
            <a:endParaRPr lang="en-US" kern="0" dirty="0">
              <a:solidFill>
                <a:sysClr val="windowText" lastClr="000000"/>
              </a:solidFill>
            </a:endParaRPr>
          </a:p>
        </p:txBody>
      </p:sp>
      <p:sp>
        <p:nvSpPr>
          <p:cNvPr id="24" name="TextBox 23"/>
          <p:cNvSpPr txBox="1"/>
          <p:nvPr/>
        </p:nvSpPr>
        <p:spPr>
          <a:xfrm>
            <a:off x="6664069" y="5656941"/>
            <a:ext cx="2545858" cy="369332"/>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r>
              <a:rPr lang="en-US" dirty="0">
                <a:latin typeface="+mn-lt"/>
              </a:rPr>
              <a:t>Network buffers</a:t>
            </a:r>
          </a:p>
        </p:txBody>
      </p:sp>
      <p:cxnSp>
        <p:nvCxnSpPr>
          <p:cNvPr id="25" name="Straight Arrow Connector 24"/>
          <p:cNvCxnSpPr/>
          <p:nvPr/>
        </p:nvCxnSpPr>
        <p:spPr>
          <a:xfrm>
            <a:off x="8846574" y="4241581"/>
            <a:ext cx="0" cy="1415360"/>
          </a:xfrm>
          <a:prstGeom prst="straightConnector1">
            <a:avLst/>
          </a:prstGeom>
          <a:noFill/>
          <a:ln w="28575" cap="flat" cmpd="sng" algn="ctr">
            <a:solidFill>
              <a:schemeClr val="tx1"/>
            </a:solidFill>
            <a:prstDash val="solid"/>
            <a:miter lim="800000"/>
            <a:tailEnd type="triangle"/>
          </a:ln>
          <a:effectLst/>
        </p:spPr>
      </p:cxnSp>
      <p:sp>
        <p:nvSpPr>
          <p:cNvPr id="26" name="TextBox 25"/>
          <p:cNvSpPr txBox="1"/>
          <p:nvPr/>
        </p:nvSpPr>
        <p:spPr>
          <a:xfrm>
            <a:off x="6158494" y="6335634"/>
            <a:ext cx="3559810" cy="369332"/>
          </a:xfrm>
          <a:prstGeom prst="rect">
            <a:avLst/>
          </a:prstGeom>
          <a:solidFill>
            <a:srgbClr val="E7E6E6"/>
          </a:solidFill>
        </p:spPr>
        <p:txBody>
          <a:bodyPr wrap="square" rtlCol="0">
            <a:spAutoFit/>
          </a:bodyPr>
          <a:lstStyle/>
          <a:p>
            <a:pPr algn="ctr">
              <a:defRPr/>
            </a:pPr>
            <a:r>
              <a:rPr lang="en-US" kern="0" dirty="0">
                <a:solidFill>
                  <a:prstClr val="black"/>
                </a:solidFill>
              </a:rPr>
              <a:t>Untrusted network (TCP, UDP, …)</a:t>
            </a:r>
          </a:p>
        </p:txBody>
      </p:sp>
      <p:cxnSp>
        <p:nvCxnSpPr>
          <p:cNvPr id="27" name="Straight Arrow Connector 26"/>
          <p:cNvCxnSpPr/>
          <p:nvPr/>
        </p:nvCxnSpPr>
        <p:spPr>
          <a:xfrm>
            <a:off x="7936998" y="6021343"/>
            <a:ext cx="0" cy="299246"/>
          </a:xfrm>
          <a:prstGeom prst="straightConnector1">
            <a:avLst/>
          </a:prstGeom>
          <a:noFill/>
          <a:ln w="28575" cap="flat" cmpd="sng" algn="ctr">
            <a:solidFill>
              <a:schemeClr val="tx1"/>
            </a:solidFill>
            <a:prstDash val="solid"/>
            <a:miter lim="800000"/>
            <a:tailEnd type="triangle"/>
          </a:ln>
          <a:effectLst/>
        </p:spPr>
      </p:cxnSp>
      <p:sp>
        <p:nvSpPr>
          <p:cNvPr id="28" name="TextBox 27"/>
          <p:cNvSpPr txBox="1"/>
          <p:nvPr/>
        </p:nvSpPr>
        <p:spPr>
          <a:xfrm>
            <a:off x="6356203" y="5246554"/>
            <a:ext cx="1874033" cy="276999"/>
          </a:xfrm>
          <a:prstGeom prst="rect">
            <a:avLst/>
          </a:prstGeom>
          <a:noFill/>
        </p:spPr>
        <p:txBody>
          <a:bodyPr wrap="square" rtlCol="0">
            <a:spAutoFit/>
          </a:bodyPr>
          <a:lstStyle/>
          <a:p>
            <a:pPr>
              <a:defRPr/>
            </a:pPr>
            <a:r>
              <a:rPr lang="en-US" sz="1200" kern="0" dirty="0">
                <a:solidFill>
                  <a:prstClr val="black"/>
                </a:solidFill>
              </a:rPr>
              <a:t>Crypto Algorithms</a:t>
            </a:r>
          </a:p>
        </p:txBody>
      </p:sp>
      <p:sp>
        <p:nvSpPr>
          <p:cNvPr id="29" name="Rectangle 28"/>
          <p:cNvSpPr/>
          <p:nvPr/>
        </p:nvSpPr>
        <p:spPr>
          <a:xfrm>
            <a:off x="7313617"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4Q</a:t>
            </a:r>
          </a:p>
        </p:txBody>
      </p:sp>
      <p:sp>
        <p:nvSpPr>
          <p:cNvPr id="30" name="Rounded Rectangle 29"/>
          <p:cNvSpPr/>
          <p:nvPr/>
        </p:nvSpPr>
        <p:spPr>
          <a:xfrm>
            <a:off x="6158494" y="2717674"/>
            <a:ext cx="3354472" cy="3426451"/>
          </a:xfrm>
          <a:prstGeom prst="roundRect">
            <a:avLst/>
          </a:prstGeom>
          <a:noFill/>
          <a:ln w="28575" cap="flat" cmpd="sng" algn="ctr">
            <a:solidFill>
              <a:srgbClr val="5B9BD5">
                <a:shade val="50000"/>
              </a:srgbClr>
            </a:solidFill>
            <a:prstDash val="solid"/>
            <a:miter lim="800000"/>
          </a:ln>
          <a:effectLst/>
        </p:spPr>
        <p:txBody>
          <a:bodyPr rtlCol="0" anchor="ctr"/>
          <a:lstStyle/>
          <a:p>
            <a:pPr algn="ctr">
              <a:defRPr/>
            </a:pPr>
            <a:endParaRPr lang="en-US" kern="0">
              <a:solidFill>
                <a:prstClr val="white"/>
              </a:solidFill>
            </a:endParaRPr>
          </a:p>
        </p:txBody>
      </p:sp>
      <p:sp>
        <p:nvSpPr>
          <p:cNvPr id="31" name="TextBox 30"/>
          <p:cNvSpPr txBox="1"/>
          <p:nvPr/>
        </p:nvSpPr>
        <p:spPr>
          <a:xfrm>
            <a:off x="6158494" y="1405424"/>
            <a:ext cx="3559810" cy="369332"/>
          </a:xfrm>
          <a:prstGeom prst="rect">
            <a:avLst/>
          </a:prstGeom>
          <a:solidFill>
            <a:srgbClr val="4472C4">
              <a:lumMod val="20000"/>
              <a:lumOff val="80000"/>
            </a:srgbClr>
          </a:solidFill>
          <a:ln w="6350" cap="flat" cmpd="sng" algn="ctr">
            <a:solidFill>
              <a:srgbClr val="5B9BD5"/>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Calibri" panose="020F0502020204030204"/>
              </a:defRPr>
            </a:lvl1pPr>
          </a:lstStyle>
          <a:p>
            <a:r>
              <a:rPr lang="en-GB" dirty="0">
                <a:latin typeface="+mn-lt"/>
              </a:rPr>
              <a:t>Services &amp; Applications</a:t>
            </a:r>
          </a:p>
        </p:txBody>
      </p:sp>
      <p:cxnSp>
        <p:nvCxnSpPr>
          <p:cNvPr id="32" name="Elbow Connector 31"/>
          <p:cNvCxnSpPr>
            <a:endCxn id="29" idx="3"/>
          </p:cNvCxnSpPr>
          <p:nvPr/>
        </p:nvCxnSpPr>
        <p:spPr>
          <a:xfrm rot="5400000">
            <a:off x="7685160" y="4572194"/>
            <a:ext cx="875688" cy="214462"/>
          </a:xfrm>
          <a:prstGeom prst="bentConnector2">
            <a:avLst/>
          </a:prstGeom>
          <a:noFill/>
          <a:ln w="28575" cap="flat" cmpd="sng" algn="ctr">
            <a:solidFill>
              <a:schemeClr val="tx1"/>
            </a:solidFill>
            <a:prstDash val="solid"/>
            <a:miter lim="800000"/>
            <a:tailEnd type="triangle"/>
          </a:ln>
          <a:effectLst/>
        </p:spPr>
      </p:cxnSp>
      <p:cxnSp>
        <p:nvCxnSpPr>
          <p:cNvPr id="33" name="Straight Arrow Connector 32"/>
          <p:cNvCxnSpPr>
            <a:stCxn id="22" idx="3"/>
          </p:cNvCxnSpPr>
          <p:nvPr/>
        </p:nvCxnSpPr>
        <p:spPr>
          <a:xfrm flipV="1">
            <a:off x="7877805" y="4800835"/>
            <a:ext cx="352430" cy="1"/>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34" name="Elbow Connector 33"/>
          <p:cNvCxnSpPr>
            <a:stCxn id="20" idx="1"/>
            <a:endCxn id="19" idx="0"/>
          </p:cNvCxnSpPr>
          <p:nvPr/>
        </p:nvCxnSpPr>
        <p:spPr>
          <a:xfrm rot="10800000" flipV="1">
            <a:off x="6854569" y="3013282"/>
            <a:ext cx="360912" cy="324856"/>
          </a:xfrm>
          <a:prstGeom prst="bentConnector2">
            <a:avLst/>
          </a:prstGeom>
          <a:noFill/>
          <a:ln w="28575" cap="flat" cmpd="sng" algn="ctr">
            <a:solidFill>
              <a:schemeClr val="tx1"/>
            </a:solidFill>
            <a:prstDash val="solid"/>
            <a:miter lim="800000"/>
            <a:headEnd type="none" w="med" len="med"/>
            <a:tailEnd type="triangle" w="med" len="med"/>
          </a:ln>
          <a:effectLst/>
        </p:spPr>
      </p:cxnSp>
      <p:cxnSp>
        <p:nvCxnSpPr>
          <p:cNvPr id="35" name="Elbow Connector 34"/>
          <p:cNvCxnSpPr>
            <a:stCxn id="19" idx="2"/>
            <a:endCxn id="18" idx="1"/>
          </p:cNvCxnSpPr>
          <p:nvPr/>
        </p:nvCxnSpPr>
        <p:spPr>
          <a:xfrm rot="16200000" flipH="1">
            <a:off x="7209346" y="3411730"/>
            <a:ext cx="284533" cy="994085"/>
          </a:xfrm>
          <a:prstGeom prst="bentConnector2">
            <a:avLst/>
          </a:prstGeom>
          <a:noFill/>
          <a:ln w="28575" cap="flat" cmpd="sng" algn="ctr">
            <a:solidFill>
              <a:schemeClr val="tx1"/>
            </a:solidFill>
            <a:prstDash val="solid"/>
            <a:miter lim="800000"/>
            <a:headEnd type="triangle" w="med" len="med"/>
            <a:tailEnd type="none" w="med" len="med"/>
          </a:ln>
          <a:effectLst/>
        </p:spPr>
      </p:cxnSp>
      <p:sp>
        <p:nvSpPr>
          <p:cNvPr id="36" name="Rectangle 35"/>
          <p:cNvSpPr/>
          <p:nvPr/>
        </p:nvSpPr>
        <p:spPr>
          <a:xfrm>
            <a:off x="7460226" y="3333098"/>
            <a:ext cx="74677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ASN.1</a:t>
            </a:r>
          </a:p>
        </p:txBody>
      </p:sp>
      <p:cxnSp>
        <p:nvCxnSpPr>
          <p:cNvPr id="37" name="Straight Arrow Connector 36"/>
          <p:cNvCxnSpPr/>
          <p:nvPr/>
        </p:nvCxnSpPr>
        <p:spPr>
          <a:xfrm flipV="1">
            <a:off x="7212916" y="3564127"/>
            <a:ext cx="247311" cy="5040"/>
          </a:xfrm>
          <a:prstGeom prst="straightConnector1">
            <a:avLst/>
          </a:prstGeom>
          <a:noFill/>
          <a:ln w="28575" cap="flat" cmpd="sng" algn="ctr">
            <a:solidFill>
              <a:schemeClr val="tx1"/>
            </a:solidFill>
            <a:prstDash val="solid"/>
            <a:miter lim="800000"/>
            <a:tailEnd type="triangle"/>
          </a:ln>
          <a:effectLst/>
        </p:spPr>
      </p:cxnSp>
      <p:sp>
        <p:nvSpPr>
          <p:cNvPr id="38" name="TextBox 37"/>
          <p:cNvSpPr txBox="1"/>
          <p:nvPr/>
        </p:nvSpPr>
        <p:spPr>
          <a:xfrm>
            <a:off x="4631493" y="3224117"/>
            <a:ext cx="1347828" cy="646331"/>
          </a:xfrm>
          <a:prstGeom prst="rect">
            <a:avLst/>
          </a:prstGeom>
          <a:noFill/>
          <a:ln>
            <a:solidFill>
              <a:sysClr val="windowText" lastClr="000000"/>
            </a:solidFill>
          </a:ln>
        </p:spPr>
        <p:txBody>
          <a:bodyPr wrap="square" rtlCol="0">
            <a:spAutoFit/>
          </a:bodyPr>
          <a:lstStyle/>
          <a:p>
            <a:pPr algn="ctr">
              <a:defRPr/>
            </a:pPr>
            <a:r>
              <a:rPr lang="en-US" sz="1600" kern="0" dirty="0">
                <a:solidFill>
                  <a:prstClr val="black"/>
                </a:solidFill>
              </a:rPr>
              <a:t>Certification</a:t>
            </a:r>
            <a:r>
              <a:rPr lang="en-US" kern="0" dirty="0">
                <a:solidFill>
                  <a:prstClr val="black"/>
                </a:solidFill>
              </a:rPr>
              <a:t> Authority</a:t>
            </a:r>
          </a:p>
        </p:txBody>
      </p:sp>
      <p:cxnSp>
        <p:nvCxnSpPr>
          <p:cNvPr id="39" name="Straight Arrow Connector 38"/>
          <p:cNvCxnSpPr>
            <a:stCxn id="38" idx="3"/>
            <a:endCxn id="19" idx="1"/>
          </p:cNvCxnSpPr>
          <p:nvPr/>
        </p:nvCxnSpPr>
        <p:spPr>
          <a:xfrm>
            <a:off x="5979321" y="3547282"/>
            <a:ext cx="516902" cy="5040"/>
          </a:xfrm>
          <a:prstGeom prst="straightConnector1">
            <a:avLst/>
          </a:prstGeom>
          <a:noFill/>
          <a:ln w="28575" cap="flat" cmpd="sng" algn="ctr">
            <a:solidFill>
              <a:sysClr val="windowText" lastClr="000000"/>
            </a:solidFill>
            <a:prstDash val="sysDot"/>
            <a:miter lim="800000"/>
            <a:tailEnd type="triangle"/>
          </a:ln>
          <a:effectLst/>
        </p:spPr>
      </p:cxnSp>
      <p:cxnSp>
        <p:nvCxnSpPr>
          <p:cNvPr id="40" name="Straight Arrow Connector 39"/>
          <p:cNvCxnSpPr/>
          <p:nvPr/>
        </p:nvCxnSpPr>
        <p:spPr>
          <a:xfrm>
            <a:off x="6664069" y="3761466"/>
            <a:ext cx="0" cy="830224"/>
          </a:xfrm>
          <a:prstGeom prst="straightConnector1">
            <a:avLst/>
          </a:prstGeom>
          <a:noFill/>
          <a:ln w="28575" cap="flat" cmpd="sng" algn="ctr">
            <a:solidFill>
              <a:schemeClr val="tx1"/>
            </a:solidFill>
            <a:prstDash val="solid"/>
            <a:miter lim="800000"/>
            <a:tailEnd type="triangle"/>
          </a:ln>
          <a:effectLst/>
        </p:spPr>
      </p:cxnSp>
      <p:sp>
        <p:nvSpPr>
          <p:cNvPr id="41" name="Oval 40"/>
          <p:cNvSpPr/>
          <p:nvPr/>
        </p:nvSpPr>
        <p:spPr>
          <a:xfrm>
            <a:off x="8461890"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dirty="0">
                <a:solidFill>
                  <a:prstClr val="black"/>
                </a:solidFill>
              </a:rPr>
              <a:t>Servers</a:t>
            </a:r>
          </a:p>
        </p:txBody>
      </p:sp>
      <p:sp>
        <p:nvSpPr>
          <p:cNvPr id="42" name="Oval 41"/>
          <p:cNvSpPr/>
          <p:nvPr/>
        </p:nvSpPr>
        <p:spPr>
          <a:xfrm>
            <a:off x="5338184"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dirty="0">
                <a:solidFill>
                  <a:prstClr val="black"/>
                </a:solidFill>
              </a:rPr>
              <a:t>Clients</a:t>
            </a:r>
          </a:p>
        </p:txBody>
      </p:sp>
      <p:sp>
        <p:nvSpPr>
          <p:cNvPr id="43" name="TextBox 42"/>
          <p:cNvSpPr txBox="1"/>
          <p:nvPr/>
        </p:nvSpPr>
        <p:spPr>
          <a:xfrm>
            <a:off x="5969303"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cURL</a:t>
            </a:r>
            <a:endParaRPr lang="en-US" sz="1600" kern="0" dirty="0">
              <a:solidFill>
                <a:prstClr val="black"/>
              </a:solidFill>
            </a:endParaRPr>
          </a:p>
        </p:txBody>
      </p:sp>
      <p:sp>
        <p:nvSpPr>
          <p:cNvPr id="44" name="TextBox 43"/>
          <p:cNvSpPr txBox="1"/>
          <p:nvPr/>
        </p:nvSpPr>
        <p:spPr>
          <a:xfrm>
            <a:off x="6661251" y="1918745"/>
            <a:ext cx="873748"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WebKit</a:t>
            </a:r>
            <a:endParaRPr lang="en-US" sz="1600" kern="0" dirty="0">
              <a:solidFill>
                <a:prstClr val="black"/>
              </a:solidFill>
            </a:endParaRPr>
          </a:p>
        </p:txBody>
      </p:sp>
      <p:sp>
        <p:nvSpPr>
          <p:cNvPr id="45" name="TextBox 44"/>
          <p:cNvSpPr txBox="1"/>
          <p:nvPr/>
        </p:nvSpPr>
        <p:spPr>
          <a:xfrm>
            <a:off x="8424570" y="1922694"/>
            <a:ext cx="46166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IIS</a:t>
            </a:r>
          </a:p>
        </p:txBody>
      </p:sp>
      <p:sp>
        <p:nvSpPr>
          <p:cNvPr id="46" name="TextBox 45"/>
          <p:cNvSpPr txBox="1"/>
          <p:nvPr/>
        </p:nvSpPr>
        <p:spPr>
          <a:xfrm>
            <a:off x="8926429" y="1915946"/>
            <a:ext cx="905721"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Apache</a:t>
            </a:r>
          </a:p>
        </p:txBody>
      </p:sp>
      <p:sp>
        <p:nvSpPr>
          <p:cNvPr id="47" name="TextBox 46"/>
          <p:cNvSpPr txBox="1"/>
          <p:nvPr/>
        </p:nvSpPr>
        <p:spPr>
          <a:xfrm>
            <a:off x="7614291" y="1914918"/>
            <a:ext cx="732295"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Skype</a:t>
            </a:r>
          </a:p>
        </p:txBody>
      </p:sp>
      <p:sp>
        <p:nvSpPr>
          <p:cNvPr id="48" name="TextBox 47"/>
          <p:cNvSpPr txBox="1"/>
          <p:nvPr/>
        </p:nvSpPr>
        <p:spPr>
          <a:xfrm>
            <a:off x="9870542" y="1915946"/>
            <a:ext cx="765372"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Nginx</a:t>
            </a:r>
          </a:p>
        </p:txBody>
      </p:sp>
      <p:sp>
        <p:nvSpPr>
          <p:cNvPr id="49" name="TextBox 48"/>
          <p:cNvSpPr txBox="1"/>
          <p:nvPr/>
        </p:nvSpPr>
        <p:spPr>
          <a:xfrm>
            <a:off x="5283434"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Edge</a:t>
            </a:r>
          </a:p>
        </p:txBody>
      </p:sp>
      <p:cxnSp>
        <p:nvCxnSpPr>
          <p:cNvPr id="50" name="Elbow Connector 49"/>
          <p:cNvCxnSpPr>
            <a:stCxn id="20" idx="3"/>
          </p:cNvCxnSpPr>
          <p:nvPr/>
        </p:nvCxnSpPr>
        <p:spPr>
          <a:xfrm>
            <a:off x="8459395" y="3013282"/>
            <a:ext cx="383344" cy="847214"/>
          </a:xfrm>
          <a:prstGeom prst="bentConnector2">
            <a:avLst/>
          </a:prstGeom>
          <a:noFill/>
          <a:ln w="28575" cap="flat" cmpd="sng" algn="ctr">
            <a:solidFill>
              <a:schemeClr val="tx1"/>
            </a:solidFill>
            <a:prstDash val="solid"/>
            <a:miter lim="800000"/>
            <a:headEnd type="none" w="med" len="med"/>
            <a:tailEnd type="triangle" w="med" len="med"/>
          </a:ln>
          <a:effectLst/>
        </p:spPr>
      </p:cxnSp>
    </p:spTree>
    <p:extLst>
      <p:ext uri="{BB962C8B-B14F-4D97-AF65-F5344CB8AC3E}">
        <p14:creationId xmlns:p14="http://schemas.microsoft.com/office/powerpoint/2010/main" val="2587417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approach</a:t>
            </a:r>
          </a:p>
        </p:txBody>
      </p:sp>
      <p:sp>
        <p:nvSpPr>
          <p:cNvPr id="4" name="Content Placeholder 2"/>
          <p:cNvSpPr txBox="1">
            <a:spLocks/>
          </p:cNvSpPr>
          <p:nvPr/>
        </p:nvSpPr>
        <p:spPr>
          <a:xfrm>
            <a:off x="419602" y="1733821"/>
            <a:ext cx="11653523" cy="2154436"/>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2"/>
                    </a:gs>
                    <a:gs pos="99000">
                      <a:schemeClr val="tx2"/>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sz="3200" dirty="0"/>
              <a:t>Improve usability of verification tools to the point where outsiders can adapt, improve, recompile our code</a:t>
            </a:r>
          </a:p>
          <a:p>
            <a:r>
              <a:rPr lang="en-US" sz="3200" dirty="0"/>
              <a:t>Build a thriving open-source community</a:t>
            </a:r>
          </a:p>
          <a:p>
            <a:r>
              <a:rPr lang="en-US" sz="3200" dirty="0"/>
              <a:t>Buy-in from Microsoft and others? See OpenSSL</a:t>
            </a:r>
          </a:p>
        </p:txBody>
      </p:sp>
    </p:spTree>
    <p:extLst>
      <p:ext uri="{BB962C8B-B14F-4D97-AF65-F5344CB8AC3E}">
        <p14:creationId xmlns:p14="http://schemas.microsoft.com/office/powerpoint/2010/main" val="30328942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0160000" y="2568318"/>
            <a:ext cx="1609859" cy="1356573"/>
          </a:xfrm>
          <a:prstGeom prst="cloudCallout">
            <a:avLst>
              <a:gd name="adj1" fmla="val -80690"/>
              <a:gd name="adj2" fmla="val 572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type="body" sz="quarter" idx="10"/>
          </p:nvPr>
        </p:nvSpPr>
        <p:spPr>
          <a:xfrm>
            <a:off x="269239" y="1189177"/>
            <a:ext cx="11653523" cy="5227121"/>
          </a:xfrm>
        </p:spPr>
        <p:txBody>
          <a:bodyPr>
            <a:normAutofit/>
          </a:bodyPr>
          <a:lstStyle/>
          <a:p>
            <a:pPr marL="174625" indent="-174625"/>
            <a:r>
              <a:rPr lang="en-US" sz="3200" dirty="0"/>
              <a:t>20 years of attacks &amp; fixes</a:t>
            </a:r>
            <a:br>
              <a:rPr lang="en-US" sz="3200" dirty="0"/>
            </a:br>
            <a:r>
              <a:rPr lang="en-US" sz="2400" dirty="0">
                <a:solidFill>
                  <a:prstClr val="black"/>
                </a:solidFill>
              </a:rPr>
              <a:t>  Buffer overflows</a:t>
            </a:r>
            <a:br>
              <a:rPr lang="en-US" sz="2400" dirty="0">
                <a:solidFill>
                  <a:prstClr val="black"/>
                </a:solidFill>
              </a:rPr>
            </a:br>
            <a:r>
              <a:rPr lang="en-US" sz="2400" dirty="0">
                <a:solidFill>
                  <a:prstClr val="black"/>
                </a:solidFill>
              </a:rPr>
              <a:t>  Incorrect state machines</a:t>
            </a:r>
            <a:br>
              <a:rPr lang="en-US" sz="2400" dirty="0">
                <a:solidFill>
                  <a:prstClr val="black"/>
                </a:solidFill>
              </a:rPr>
            </a:br>
            <a:r>
              <a:rPr lang="en-US" sz="2400" dirty="0">
                <a:solidFill>
                  <a:prstClr val="black"/>
                </a:solidFill>
              </a:rPr>
              <a:t>  Lax certificate parsing</a:t>
            </a:r>
            <a:br>
              <a:rPr lang="en-US" sz="2400" dirty="0">
                <a:solidFill>
                  <a:prstClr val="black"/>
                </a:solidFill>
              </a:rPr>
            </a:br>
            <a:r>
              <a:rPr lang="en-US" sz="2400" dirty="0">
                <a:solidFill>
                  <a:prstClr val="black"/>
                </a:solidFill>
              </a:rPr>
              <a:t>  Weak or poorly implemented crypto</a:t>
            </a:r>
            <a:br>
              <a:rPr lang="en-US" sz="2400" dirty="0">
                <a:solidFill>
                  <a:prstClr val="black"/>
                </a:solidFill>
              </a:rPr>
            </a:br>
            <a:r>
              <a:rPr lang="en-US" sz="2400" dirty="0">
                <a:solidFill>
                  <a:prstClr val="black"/>
                </a:solidFill>
              </a:rPr>
              <a:t>  Side channels</a:t>
            </a:r>
          </a:p>
          <a:p>
            <a:pPr marL="0" indent="0">
              <a:buNone/>
            </a:pPr>
            <a:endParaRPr lang="en-US" sz="400" dirty="0">
              <a:solidFill>
                <a:prstClr val="black"/>
              </a:solidFill>
            </a:endParaRPr>
          </a:p>
          <a:p>
            <a:pPr marL="0" indent="0">
              <a:buNone/>
            </a:pPr>
            <a:r>
              <a:rPr lang="en-US" sz="2400" dirty="0">
                <a:solidFill>
                  <a:prstClr val="black"/>
                </a:solidFill>
              </a:rPr>
              <a:t>    </a:t>
            </a:r>
            <a:r>
              <a:rPr lang="en-US" sz="2400" dirty="0">
                <a:solidFill>
                  <a:srgbClr val="FF0000"/>
                </a:solidFill>
              </a:rPr>
              <a:t>Informal security goals</a:t>
            </a:r>
            <a:br>
              <a:rPr lang="en-US" sz="2400" dirty="0">
                <a:solidFill>
                  <a:srgbClr val="FF0000"/>
                </a:solidFill>
              </a:rPr>
            </a:br>
            <a:r>
              <a:rPr lang="en-US" sz="2400" dirty="0">
                <a:solidFill>
                  <a:srgbClr val="FF0000"/>
                </a:solidFill>
              </a:rPr>
              <a:t>    Dangerous APIs</a:t>
            </a:r>
            <a:br>
              <a:rPr lang="en-US" sz="2400" dirty="0">
                <a:solidFill>
                  <a:srgbClr val="FF0000"/>
                </a:solidFill>
              </a:rPr>
            </a:br>
            <a:r>
              <a:rPr lang="en-US" sz="2400" dirty="0">
                <a:solidFill>
                  <a:srgbClr val="FF0000"/>
                </a:solidFill>
              </a:rPr>
              <a:t>    Flawed standards</a:t>
            </a:r>
          </a:p>
          <a:p>
            <a:pPr marL="174625" indent="-174625"/>
            <a:endParaRPr lang="en-US" sz="2400" dirty="0">
              <a:solidFill>
                <a:prstClr val="black"/>
              </a:solidFill>
            </a:endParaRPr>
          </a:p>
          <a:p>
            <a:pPr marL="174625" indent="-174625"/>
            <a:r>
              <a:rPr lang="en-US" sz="3200" dirty="0"/>
              <a:t>Mainstream implementations</a:t>
            </a:r>
            <a:br>
              <a:rPr lang="en-US" sz="3200" dirty="0"/>
            </a:br>
            <a:r>
              <a:rPr lang="en-US" sz="2400" dirty="0">
                <a:solidFill>
                  <a:prstClr val="black"/>
                </a:solidFill>
              </a:rPr>
              <a:t> OpenSSL, </a:t>
            </a:r>
            <a:r>
              <a:rPr lang="en-US" sz="2400" dirty="0" err="1">
                <a:solidFill>
                  <a:prstClr val="black"/>
                </a:solidFill>
              </a:rPr>
              <a:t>SChannel</a:t>
            </a:r>
            <a:r>
              <a:rPr lang="en-US" sz="2400" dirty="0">
                <a:solidFill>
                  <a:prstClr val="black"/>
                </a:solidFill>
              </a:rPr>
              <a:t>, NSS, …</a:t>
            </a:r>
            <a:br>
              <a:rPr lang="en-US" sz="2400" dirty="0">
                <a:solidFill>
                  <a:srgbClr val="FF0000"/>
                </a:solidFill>
              </a:rPr>
            </a:br>
            <a:r>
              <a:rPr lang="en-US" sz="2400" dirty="0">
                <a:solidFill>
                  <a:srgbClr val="FF0000"/>
                </a:solidFill>
              </a:rPr>
              <a:t> Still patched every month!</a:t>
            </a:r>
          </a:p>
          <a:p>
            <a:pPr marL="0" indent="0">
              <a:buNone/>
            </a:pPr>
            <a:endParaRPr lang="en-US" sz="2400" dirty="0"/>
          </a:p>
        </p:txBody>
      </p:sp>
      <p:sp>
        <p:nvSpPr>
          <p:cNvPr id="13" name="Title 1"/>
          <p:cNvSpPr>
            <a:spLocks noGrp="1"/>
          </p:cNvSpPr>
          <p:nvPr>
            <p:ph type="title"/>
          </p:nvPr>
        </p:nvSpPr>
        <p:spPr/>
        <p:txBody>
          <a:bodyPr/>
          <a:lstStyle/>
          <a:p>
            <a:r>
              <a:rPr lang="en-US" dirty="0"/>
              <a:t>The HTTPS Ecosystem is broken</a:t>
            </a: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z="1800" kern="0">
                <a:solidFill>
                  <a:sysClr val="windowText" lastClr="000000"/>
                </a:solidFill>
              </a:rPr>
              <a:pPr/>
              <a:t>4</a:t>
            </a:fld>
            <a:endParaRPr lang="en-US" sz="1800" kern="0">
              <a:solidFill>
                <a:sysClr val="windowText" lastClr="000000"/>
              </a:solidFill>
            </a:endParaRPr>
          </a:p>
        </p:txBody>
      </p:sp>
      <p:sp>
        <p:nvSpPr>
          <p:cNvPr id="17" name="Rectangle 16"/>
          <p:cNvSpPr/>
          <p:nvPr/>
        </p:nvSpPr>
        <p:spPr>
          <a:xfrm>
            <a:off x="6758070" y="4288537"/>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a:t>
            </a:r>
          </a:p>
        </p:txBody>
      </p:sp>
      <p:sp>
        <p:nvSpPr>
          <p:cNvPr id="18" name="Rectangle 17"/>
          <p:cNvSpPr/>
          <p:nvPr/>
        </p:nvSpPr>
        <p:spPr>
          <a:xfrm>
            <a:off x="7848654" y="3860497"/>
            <a:ext cx="1243914" cy="38108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TLS</a:t>
            </a:r>
          </a:p>
        </p:txBody>
      </p:sp>
      <p:sp>
        <p:nvSpPr>
          <p:cNvPr id="19" name="Rectangle 18"/>
          <p:cNvSpPr/>
          <p:nvPr/>
        </p:nvSpPr>
        <p:spPr>
          <a:xfrm>
            <a:off x="6496223" y="3338138"/>
            <a:ext cx="716692"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X.509</a:t>
            </a:r>
          </a:p>
        </p:txBody>
      </p:sp>
      <p:sp>
        <p:nvSpPr>
          <p:cNvPr id="20" name="Rectangle 19"/>
          <p:cNvSpPr/>
          <p:nvPr/>
        </p:nvSpPr>
        <p:spPr>
          <a:xfrm>
            <a:off x="7215481" y="2799098"/>
            <a:ext cx="124391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HTTPS</a:t>
            </a:r>
          </a:p>
        </p:txBody>
      </p:sp>
      <p:sp>
        <p:nvSpPr>
          <p:cNvPr id="21" name="Rectangle 20"/>
          <p:cNvSpPr/>
          <p:nvPr/>
        </p:nvSpPr>
        <p:spPr>
          <a:xfrm>
            <a:off x="6403772"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RSA</a:t>
            </a:r>
          </a:p>
        </p:txBody>
      </p:sp>
      <p:sp>
        <p:nvSpPr>
          <p:cNvPr id="22" name="Rectangle 21"/>
          <p:cNvSpPr/>
          <p:nvPr/>
        </p:nvSpPr>
        <p:spPr>
          <a:xfrm>
            <a:off x="7175649"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SHA</a:t>
            </a:r>
          </a:p>
        </p:txBody>
      </p:sp>
      <p:sp>
        <p:nvSpPr>
          <p:cNvPr id="23" name="Rectangle 22"/>
          <p:cNvSpPr/>
          <p:nvPr/>
        </p:nvSpPr>
        <p:spPr>
          <a:xfrm>
            <a:off x="6538486"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ECDH</a:t>
            </a:r>
          </a:p>
        </p:txBody>
      </p:sp>
      <p:sp>
        <p:nvSpPr>
          <p:cNvPr id="24" name="TextBox 23"/>
          <p:cNvSpPr txBox="1"/>
          <p:nvPr/>
        </p:nvSpPr>
        <p:spPr>
          <a:xfrm>
            <a:off x="6664069" y="5656941"/>
            <a:ext cx="2545858" cy="369332"/>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r>
              <a:rPr lang="en-US" dirty="0">
                <a:latin typeface="+mn-lt"/>
              </a:rPr>
              <a:t>Network buffers</a:t>
            </a:r>
          </a:p>
        </p:txBody>
      </p:sp>
      <p:cxnSp>
        <p:nvCxnSpPr>
          <p:cNvPr id="25" name="Straight Arrow Connector 24"/>
          <p:cNvCxnSpPr/>
          <p:nvPr/>
        </p:nvCxnSpPr>
        <p:spPr>
          <a:xfrm>
            <a:off x="8846574" y="4241581"/>
            <a:ext cx="0" cy="1415360"/>
          </a:xfrm>
          <a:prstGeom prst="straightConnector1">
            <a:avLst/>
          </a:prstGeom>
          <a:noFill/>
          <a:ln w="28575" cap="flat" cmpd="sng" algn="ctr">
            <a:solidFill>
              <a:schemeClr val="tx1"/>
            </a:solidFill>
            <a:prstDash val="solid"/>
            <a:miter lim="800000"/>
            <a:tailEnd type="triangle"/>
          </a:ln>
          <a:effectLst/>
        </p:spPr>
      </p:cxnSp>
      <p:sp>
        <p:nvSpPr>
          <p:cNvPr id="26" name="TextBox 25"/>
          <p:cNvSpPr txBox="1"/>
          <p:nvPr/>
        </p:nvSpPr>
        <p:spPr>
          <a:xfrm>
            <a:off x="6158494" y="6335634"/>
            <a:ext cx="3559810" cy="369332"/>
          </a:xfrm>
          <a:prstGeom prst="rect">
            <a:avLst/>
          </a:prstGeom>
          <a:solidFill>
            <a:srgbClr val="E7E6E6"/>
          </a:solidFill>
        </p:spPr>
        <p:txBody>
          <a:bodyPr wrap="square" rtlCol="0">
            <a:spAutoFit/>
          </a:bodyPr>
          <a:lstStyle/>
          <a:p>
            <a:pPr algn="ctr">
              <a:defRPr/>
            </a:pPr>
            <a:r>
              <a:rPr lang="en-US" kern="0" dirty="0">
                <a:solidFill>
                  <a:prstClr val="black"/>
                </a:solidFill>
              </a:rPr>
              <a:t>Untrusted network (TCP, UDP, …)</a:t>
            </a:r>
          </a:p>
        </p:txBody>
      </p:sp>
      <p:cxnSp>
        <p:nvCxnSpPr>
          <p:cNvPr id="27" name="Straight Arrow Connector 26"/>
          <p:cNvCxnSpPr/>
          <p:nvPr/>
        </p:nvCxnSpPr>
        <p:spPr>
          <a:xfrm>
            <a:off x="7936998" y="6021343"/>
            <a:ext cx="0" cy="299246"/>
          </a:xfrm>
          <a:prstGeom prst="straightConnector1">
            <a:avLst/>
          </a:prstGeom>
          <a:noFill/>
          <a:ln w="28575" cap="flat" cmpd="sng" algn="ctr">
            <a:solidFill>
              <a:schemeClr val="tx1"/>
            </a:solidFill>
            <a:prstDash val="solid"/>
            <a:miter lim="800000"/>
            <a:tailEnd type="triangle"/>
          </a:ln>
          <a:effectLst/>
        </p:spPr>
      </p:cxnSp>
      <p:sp>
        <p:nvSpPr>
          <p:cNvPr id="28" name="TextBox 27"/>
          <p:cNvSpPr txBox="1"/>
          <p:nvPr/>
        </p:nvSpPr>
        <p:spPr>
          <a:xfrm>
            <a:off x="6356203" y="5246554"/>
            <a:ext cx="1874033" cy="307777"/>
          </a:xfrm>
          <a:prstGeom prst="rect">
            <a:avLst/>
          </a:prstGeom>
          <a:noFill/>
        </p:spPr>
        <p:txBody>
          <a:bodyPr wrap="square" rtlCol="0">
            <a:spAutoFit/>
          </a:bodyPr>
          <a:lstStyle/>
          <a:p>
            <a:pPr>
              <a:defRPr/>
            </a:pPr>
            <a:r>
              <a:rPr lang="en-US" sz="1400" kern="0" dirty="0">
                <a:solidFill>
                  <a:prstClr val="black"/>
                </a:solidFill>
              </a:rPr>
              <a:t>Crypto Algorithms</a:t>
            </a:r>
          </a:p>
        </p:txBody>
      </p:sp>
      <p:sp>
        <p:nvSpPr>
          <p:cNvPr id="29" name="Rectangle 28"/>
          <p:cNvSpPr/>
          <p:nvPr/>
        </p:nvSpPr>
        <p:spPr>
          <a:xfrm>
            <a:off x="7313617"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4Q</a:t>
            </a:r>
          </a:p>
        </p:txBody>
      </p:sp>
      <p:sp>
        <p:nvSpPr>
          <p:cNvPr id="30" name="Rounded Rectangle 29"/>
          <p:cNvSpPr/>
          <p:nvPr/>
        </p:nvSpPr>
        <p:spPr>
          <a:xfrm>
            <a:off x="6158494" y="2717674"/>
            <a:ext cx="3354472" cy="3426451"/>
          </a:xfrm>
          <a:prstGeom prst="roundRect">
            <a:avLst/>
          </a:prstGeom>
          <a:noFill/>
          <a:ln w="28575" cap="flat" cmpd="sng" algn="ctr">
            <a:solidFill>
              <a:srgbClr val="5B9BD5">
                <a:shade val="50000"/>
              </a:srgbClr>
            </a:solidFill>
            <a:prstDash val="solid"/>
            <a:miter lim="800000"/>
          </a:ln>
          <a:effectLst/>
        </p:spPr>
        <p:txBody>
          <a:bodyPr rtlCol="0" anchor="ctr"/>
          <a:lstStyle/>
          <a:p>
            <a:pPr algn="ctr">
              <a:defRPr/>
            </a:pPr>
            <a:endParaRPr lang="en-US" kern="0">
              <a:solidFill>
                <a:prstClr val="white"/>
              </a:solidFill>
            </a:endParaRPr>
          </a:p>
        </p:txBody>
      </p:sp>
      <p:sp>
        <p:nvSpPr>
          <p:cNvPr id="31" name="TextBox 30"/>
          <p:cNvSpPr txBox="1"/>
          <p:nvPr/>
        </p:nvSpPr>
        <p:spPr>
          <a:xfrm>
            <a:off x="6158494" y="1405424"/>
            <a:ext cx="3559810" cy="369332"/>
          </a:xfrm>
          <a:prstGeom prst="rect">
            <a:avLst/>
          </a:prstGeom>
          <a:solidFill>
            <a:srgbClr val="4472C4">
              <a:lumMod val="20000"/>
              <a:lumOff val="80000"/>
            </a:srgbClr>
          </a:solidFill>
          <a:ln w="6350" cap="flat" cmpd="sng" algn="ctr">
            <a:solidFill>
              <a:srgbClr val="5B9BD5"/>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Calibri" panose="020F0502020204030204"/>
              </a:defRPr>
            </a:lvl1pPr>
          </a:lstStyle>
          <a:p>
            <a:r>
              <a:rPr lang="en-GB" dirty="0">
                <a:latin typeface="+mn-lt"/>
              </a:rPr>
              <a:t>Services &amp; Applications</a:t>
            </a:r>
          </a:p>
        </p:txBody>
      </p:sp>
      <p:cxnSp>
        <p:nvCxnSpPr>
          <p:cNvPr id="32" name="Elbow Connector 31"/>
          <p:cNvCxnSpPr>
            <a:endCxn id="29" idx="3"/>
          </p:cNvCxnSpPr>
          <p:nvPr/>
        </p:nvCxnSpPr>
        <p:spPr>
          <a:xfrm rot="5400000">
            <a:off x="7685160" y="4572194"/>
            <a:ext cx="875688" cy="214462"/>
          </a:xfrm>
          <a:prstGeom prst="bentConnector2">
            <a:avLst/>
          </a:prstGeom>
          <a:noFill/>
          <a:ln w="28575" cap="flat" cmpd="sng" algn="ctr">
            <a:solidFill>
              <a:schemeClr val="tx1"/>
            </a:solidFill>
            <a:prstDash val="solid"/>
            <a:miter lim="800000"/>
            <a:tailEnd type="triangle"/>
          </a:ln>
          <a:effectLst/>
        </p:spPr>
      </p:cxnSp>
      <p:cxnSp>
        <p:nvCxnSpPr>
          <p:cNvPr id="33" name="Straight Arrow Connector 32"/>
          <p:cNvCxnSpPr>
            <a:stCxn id="22" idx="3"/>
          </p:cNvCxnSpPr>
          <p:nvPr/>
        </p:nvCxnSpPr>
        <p:spPr>
          <a:xfrm flipV="1">
            <a:off x="7877805" y="4800835"/>
            <a:ext cx="352430" cy="1"/>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34" name="Elbow Connector 33"/>
          <p:cNvCxnSpPr>
            <a:stCxn id="20" idx="1"/>
            <a:endCxn id="19" idx="0"/>
          </p:cNvCxnSpPr>
          <p:nvPr/>
        </p:nvCxnSpPr>
        <p:spPr>
          <a:xfrm rot="10800000" flipV="1">
            <a:off x="6854569" y="3013282"/>
            <a:ext cx="360912" cy="324856"/>
          </a:xfrm>
          <a:prstGeom prst="bentConnector2">
            <a:avLst/>
          </a:prstGeom>
          <a:noFill/>
          <a:ln w="28575" cap="flat" cmpd="sng" algn="ctr">
            <a:solidFill>
              <a:schemeClr val="tx1"/>
            </a:solidFill>
            <a:prstDash val="solid"/>
            <a:miter lim="800000"/>
            <a:headEnd type="none" w="med" len="med"/>
            <a:tailEnd type="triangle" w="med" len="med"/>
          </a:ln>
          <a:effectLst/>
        </p:spPr>
      </p:cxnSp>
      <p:cxnSp>
        <p:nvCxnSpPr>
          <p:cNvPr id="35" name="Elbow Connector 34"/>
          <p:cNvCxnSpPr>
            <a:stCxn id="19" idx="2"/>
            <a:endCxn id="18" idx="1"/>
          </p:cNvCxnSpPr>
          <p:nvPr/>
        </p:nvCxnSpPr>
        <p:spPr>
          <a:xfrm rot="16200000" flipH="1">
            <a:off x="7209346" y="3411730"/>
            <a:ext cx="284533" cy="994085"/>
          </a:xfrm>
          <a:prstGeom prst="bentConnector2">
            <a:avLst/>
          </a:prstGeom>
          <a:noFill/>
          <a:ln w="28575" cap="flat" cmpd="sng" algn="ctr">
            <a:solidFill>
              <a:schemeClr val="tx1"/>
            </a:solidFill>
            <a:prstDash val="solid"/>
            <a:miter lim="800000"/>
            <a:headEnd type="triangle" w="med" len="med"/>
            <a:tailEnd type="none" w="med" len="med"/>
          </a:ln>
          <a:effectLst/>
        </p:spPr>
      </p:cxnSp>
      <p:sp>
        <p:nvSpPr>
          <p:cNvPr id="36" name="Rectangle 35"/>
          <p:cNvSpPr/>
          <p:nvPr/>
        </p:nvSpPr>
        <p:spPr>
          <a:xfrm>
            <a:off x="7460226" y="3333098"/>
            <a:ext cx="74677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ASN.1</a:t>
            </a:r>
          </a:p>
        </p:txBody>
      </p:sp>
      <p:cxnSp>
        <p:nvCxnSpPr>
          <p:cNvPr id="37" name="Straight Arrow Connector 36"/>
          <p:cNvCxnSpPr/>
          <p:nvPr/>
        </p:nvCxnSpPr>
        <p:spPr>
          <a:xfrm flipV="1">
            <a:off x="7212916" y="3564127"/>
            <a:ext cx="247311" cy="5040"/>
          </a:xfrm>
          <a:prstGeom prst="straightConnector1">
            <a:avLst/>
          </a:prstGeom>
          <a:noFill/>
          <a:ln w="28575" cap="flat" cmpd="sng" algn="ctr">
            <a:solidFill>
              <a:schemeClr val="tx1"/>
            </a:solidFill>
            <a:prstDash val="solid"/>
            <a:miter lim="800000"/>
            <a:tailEnd type="triangle"/>
          </a:ln>
          <a:effectLst/>
        </p:spPr>
      </p:cxnSp>
      <p:sp>
        <p:nvSpPr>
          <p:cNvPr id="38" name="TextBox 37"/>
          <p:cNvSpPr txBox="1"/>
          <p:nvPr/>
        </p:nvSpPr>
        <p:spPr>
          <a:xfrm>
            <a:off x="4807657" y="3265682"/>
            <a:ext cx="1246480" cy="523220"/>
          </a:xfrm>
          <a:prstGeom prst="rect">
            <a:avLst/>
          </a:prstGeom>
          <a:noFill/>
          <a:ln w="12700">
            <a:solidFill>
              <a:sysClr val="windowText" lastClr="000000"/>
            </a:solidFill>
          </a:ln>
        </p:spPr>
        <p:txBody>
          <a:bodyPr wrap="square" rtlCol="0">
            <a:spAutoFit/>
          </a:bodyPr>
          <a:lstStyle/>
          <a:p>
            <a:pPr algn="ctr">
              <a:defRPr/>
            </a:pPr>
            <a:r>
              <a:rPr lang="en-US" sz="1400" kern="0" dirty="0">
                <a:solidFill>
                  <a:prstClr val="black"/>
                </a:solidFill>
              </a:rPr>
              <a:t>Certification Authority</a:t>
            </a:r>
          </a:p>
        </p:txBody>
      </p:sp>
      <p:cxnSp>
        <p:nvCxnSpPr>
          <p:cNvPr id="39" name="Straight Arrow Connector 38"/>
          <p:cNvCxnSpPr>
            <a:stCxn id="38" idx="3"/>
            <a:endCxn id="19" idx="1"/>
          </p:cNvCxnSpPr>
          <p:nvPr/>
        </p:nvCxnSpPr>
        <p:spPr>
          <a:xfrm>
            <a:off x="6054137" y="3527292"/>
            <a:ext cx="442086" cy="25030"/>
          </a:xfrm>
          <a:prstGeom prst="straightConnector1">
            <a:avLst/>
          </a:prstGeom>
          <a:noFill/>
          <a:ln w="28575" cap="flat" cmpd="sng" algn="ctr">
            <a:solidFill>
              <a:sysClr val="windowText" lastClr="000000"/>
            </a:solidFill>
            <a:prstDash val="sysDot"/>
            <a:miter lim="800000"/>
            <a:tailEnd type="triangle"/>
          </a:ln>
          <a:effectLst/>
        </p:spPr>
      </p:cxnSp>
      <p:cxnSp>
        <p:nvCxnSpPr>
          <p:cNvPr id="40" name="Straight Arrow Connector 39"/>
          <p:cNvCxnSpPr/>
          <p:nvPr/>
        </p:nvCxnSpPr>
        <p:spPr>
          <a:xfrm>
            <a:off x="6664069" y="3761466"/>
            <a:ext cx="0" cy="830224"/>
          </a:xfrm>
          <a:prstGeom prst="straightConnector1">
            <a:avLst/>
          </a:prstGeom>
          <a:noFill/>
          <a:ln w="28575" cap="flat" cmpd="sng" algn="ctr">
            <a:solidFill>
              <a:schemeClr val="tx1"/>
            </a:solidFill>
            <a:prstDash val="solid"/>
            <a:miter lim="800000"/>
            <a:tailEnd type="triangle"/>
          </a:ln>
          <a:effectLst/>
        </p:spPr>
      </p:cxnSp>
      <p:sp>
        <p:nvSpPr>
          <p:cNvPr id="41" name="Oval 40"/>
          <p:cNvSpPr/>
          <p:nvPr/>
        </p:nvSpPr>
        <p:spPr>
          <a:xfrm>
            <a:off x="8461890"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dirty="0">
                <a:solidFill>
                  <a:prstClr val="black"/>
                </a:solidFill>
              </a:rPr>
              <a:t>Servers</a:t>
            </a:r>
          </a:p>
        </p:txBody>
      </p:sp>
      <p:sp>
        <p:nvSpPr>
          <p:cNvPr id="42" name="Oval 41"/>
          <p:cNvSpPr/>
          <p:nvPr/>
        </p:nvSpPr>
        <p:spPr>
          <a:xfrm>
            <a:off x="5338184"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a:solidFill>
                  <a:prstClr val="black"/>
                </a:solidFill>
              </a:rPr>
              <a:t>Clients</a:t>
            </a:r>
          </a:p>
        </p:txBody>
      </p:sp>
      <p:sp>
        <p:nvSpPr>
          <p:cNvPr id="43" name="TextBox 42"/>
          <p:cNvSpPr txBox="1"/>
          <p:nvPr/>
        </p:nvSpPr>
        <p:spPr>
          <a:xfrm>
            <a:off x="5969303"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cURL</a:t>
            </a:r>
            <a:endParaRPr lang="en-US" sz="1600" kern="0" dirty="0">
              <a:solidFill>
                <a:prstClr val="black"/>
              </a:solidFill>
            </a:endParaRPr>
          </a:p>
        </p:txBody>
      </p:sp>
      <p:sp>
        <p:nvSpPr>
          <p:cNvPr id="44" name="TextBox 43"/>
          <p:cNvSpPr txBox="1"/>
          <p:nvPr/>
        </p:nvSpPr>
        <p:spPr>
          <a:xfrm>
            <a:off x="6661251" y="1918745"/>
            <a:ext cx="873748"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WebKit</a:t>
            </a:r>
            <a:endParaRPr lang="en-US" sz="1600" kern="0" dirty="0">
              <a:solidFill>
                <a:prstClr val="black"/>
              </a:solidFill>
            </a:endParaRPr>
          </a:p>
        </p:txBody>
      </p:sp>
      <p:sp>
        <p:nvSpPr>
          <p:cNvPr id="45" name="TextBox 44"/>
          <p:cNvSpPr txBox="1"/>
          <p:nvPr/>
        </p:nvSpPr>
        <p:spPr>
          <a:xfrm>
            <a:off x="8424570" y="1922694"/>
            <a:ext cx="46166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IIS</a:t>
            </a:r>
          </a:p>
        </p:txBody>
      </p:sp>
      <p:sp>
        <p:nvSpPr>
          <p:cNvPr id="46" name="TextBox 45"/>
          <p:cNvSpPr txBox="1"/>
          <p:nvPr/>
        </p:nvSpPr>
        <p:spPr>
          <a:xfrm>
            <a:off x="8926429" y="1915946"/>
            <a:ext cx="905721"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Apache</a:t>
            </a:r>
          </a:p>
        </p:txBody>
      </p:sp>
      <p:sp>
        <p:nvSpPr>
          <p:cNvPr id="47" name="TextBox 46"/>
          <p:cNvSpPr txBox="1"/>
          <p:nvPr/>
        </p:nvSpPr>
        <p:spPr>
          <a:xfrm>
            <a:off x="7614291" y="1914918"/>
            <a:ext cx="732295"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Skype</a:t>
            </a:r>
          </a:p>
        </p:txBody>
      </p:sp>
      <p:sp>
        <p:nvSpPr>
          <p:cNvPr id="48" name="TextBox 47"/>
          <p:cNvSpPr txBox="1"/>
          <p:nvPr/>
        </p:nvSpPr>
        <p:spPr>
          <a:xfrm>
            <a:off x="9870542" y="1915946"/>
            <a:ext cx="765372"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Nginx</a:t>
            </a:r>
          </a:p>
        </p:txBody>
      </p:sp>
      <p:sp>
        <p:nvSpPr>
          <p:cNvPr id="49" name="TextBox 48"/>
          <p:cNvSpPr txBox="1"/>
          <p:nvPr/>
        </p:nvSpPr>
        <p:spPr>
          <a:xfrm>
            <a:off x="5283434"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Edge</a:t>
            </a:r>
          </a:p>
        </p:txBody>
      </p:sp>
      <p:cxnSp>
        <p:nvCxnSpPr>
          <p:cNvPr id="50" name="Elbow Connector 49"/>
          <p:cNvCxnSpPr>
            <a:stCxn id="20" idx="3"/>
          </p:cNvCxnSpPr>
          <p:nvPr/>
        </p:nvCxnSpPr>
        <p:spPr>
          <a:xfrm>
            <a:off x="8459395" y="3013282"/>
            <a:ext cx="383344" cy="847214"/>
          </a:xfrm>
          <a:prstGeom prst="bentConnector2">
            <a:avLst/>
          </a:prstGeom>
          <a:noFill/>
          <a:ln w="28575" cap="flat" cmpd="sng" algn="ctr">
            <a:solidFill>
              <a:schemeClr val="tx1"/>
            </a:solidFill>
            <a:prstDash val="solid"/>
            <a:miter lim="800000"/>
            <a:headEnd type="none" w="med" len="med"/>
            <a:tailEnd type="triangle" w="med" len="med"/>
          </a:ln>
          <a:effectLst/>
        </p:spPr>
      </p:cxnSp>
      <p:pic>
        <p:nvPicPr>
          <p:cNvPr id="3074"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4432" y="5498095"/>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2050" y="5085056"/>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496" y="4192003"/>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6544" y="3736851"/>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043" y="3171898"/>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2990" y="2933931"/>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884" y="2695609"/>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512" y="4528660"/>
            <a:ext cx="734755" cy="79303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833303" y="5630810"/>
            <a:ext cx="3998847" cy="1025282"/>
            <a:chOff x="0" y="-433833"/>
            <a:chExt cx="3998847" cy="1025282"/>
          </a:xfrm>
        </p:grpSpPr>
        <p:sp>
          <p:nvSpPr>
            <p:cNvPr id="8" name="Rectangle 7"/>
            <p:cNvSpPr/>
            <p:nvPr/>
          </p:nvSpPr>
          <p:spPr>
            <a:xfrm>
              <a:off x="0" y="-433833"/>
              <a:ext cx="3998847" cy="1025282"/>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ln>
                  <a:solidFill>
                    <a:sysClr val="windowText" lastClr="000000"/>
                  </a:solidFill>
                </a:ln>
                <a:solidFill>
                  <a:sysClr val="windowText" lastClr="000000"/>
                </a:solidFill>
              </a:endParaRPr>
            </a:p>
          </p:txBody>
        </p:sp>
        <p:pic>
          <p:nvPicPr>
            <p:cNvPr id="59" name="Picture 58"/>
            <p:cNvPicPr>
              <a:picLocks noChangeAspect="1"/>
            </p:cNvPicPr>
            <p:nvPr/>
          </p:nvPicPr>
          <p:blipFill rotWithShape="1">
            <a:blip r:embed="rId4"/>
            <a:srcRect l="14125" r="63102"/>
            <a:stretch/>
          </p:blipFill>
          <p:spPr>
            <a:xfrm>
              <a:off x="25400" y="-376683"/>
              <a:ext cx="1909916" cy="447675"/>
            </a:xfrm>
            <a:prstGeom prst="rect">
              <a:avLst/>
            </a:prstGeom>
          </p:spPr>
        </p:pic>
        <p:pic>
          <p:nvPicPr>
            <p:cNvPr id="60" name="Picture 59"/>
            <p:cNvPicPr>
              <a:picLocks noChangeAspect="1"/>
            </p:cNvPicPr>
            <p:nvPr/>
          </p:nvPicPr>
          <p:blipFill rotWithShape="1">
            <a:blip r:embed="rId5"/>
            <a:srcRect t="7792"/>
            <a:stretch/>
          </p:blipFill>
          <p:spPr>
            <a:xfrm>
              <a:off x="22225" y="-57150"/>
              <a:ext cx="3962320" cy="629781"/>
            </a:xfrm>
            <a:prstGeom prst="rect">
              <a:avLst/>
            </a:prstGeom>
          </p:spPr>
        </p:pic>
      </p:gr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1963" y="4225676"/>
            <a:ext cx="1407260" cy="1657590"/>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62"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1480" y="2678473"/>
            <a:ext cx="1000422" cy="1079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00"/>
                                        <p:tgtEl>
                                          <p:spTgt spid="55"/>
                                        </p:tgtEl>
                                        <p:attrNameLst>
                                          <p:attrName>ppt_y</p:attrName>
                                        </p:attrNameLst>
                                      </p:cBhvr>
                                      <p:tavLst>
                                        <p:tav tm="0">
                                          <p:val>
                                            <p:strVal val="#ppt_y+#ppt_h*1.125000"/>
                                          </p:val>
                                        </p:tav>
                                        <p:tav tm="100000">
                                          <p:val>
                                            <p:strVal val="#ppt_y"/>
                                          </p:val>
                                        </p:tav>
                                      </p:tavLst>
                                    </p:anim>
                                    <p:animEffect transition="in" filter="wipe(up)">
                                      <p:cBhvr>
                                        <p:cTn id="8" dur="200"/>
                                        <p:tgtEl>
                                          <p:spTgt spid="55"/>
                                        </p:tgtEl>
                                      </p:cBhvr>
                                    </p:animEffect>
                                  </p:childTnLst>
                                </p:cTn>
                              </p:par>
                            </p:childTnLst>
                          </p:cTn>
                        </p:par>
                        <p:par>
                          <p:cTn id="9" fill="hold">
                            <p:stCondLst>
                              <p:cond delay="200"/>
                            </p:stCondLst>
                            <p:childTnLst>
                              <p:par>
                                <p:cTn id="10" presetID="12" presetClass="entr" presetSubtype="4"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200"/>
                                        <p:tgtEl>
                                          <p:spTgt spid="56"/>
                                        </p:tgtEl>
                                        <p:attrNameLst>
                                          <p:attrName>ppt_y</p:attrName>
                                        </p:attrNameLst>
                                      </p:cBhvr>
                                      <p:tavLst>
                                        <p:tav tm="0">
                                          <p:val>
                                            <p:strVal val="#ppt_y+#ppt_h*1.125000"/>
                                          </p:val>
                                        </p:tav>
                                        <p:tav tm="100000">
                                          <p:val>
                                            <p:strVal val="#ppt_y"/>
                                          </p:val>
                                        </p:tav>
                                      </p:tavLst>
                                    </p:anim>
                                    <p:animEffect transition="in" filter="wipe(up)">
                                      <p:cBhvr>
                                        <p:cTn id="13" dur="200"/>
                                        <p:tgtEl>
                                          <p:spTgt spid="56"/>
                                        </p:tgtEl>
                                      </p:cBhvr>
                                    </p:animEffect>
                                  </p:childTnLst>
                                </p:cTn>
                              </p:par>
                            </p:childTnLst>
                          </p:cTn>
                        </p:par>
                        <p:par>
                          <p:cTn id="14" fill="hold">
                            <p:stCondLst>
                              <p:cond delay="400"/>
                            </p:stCondLst>
                            <p:childTnLst>
                              <p:par>
                                <p:cTn id="15" presetID="12" presetClass="entr" presetSubtype="4"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200"/>
                                        <p:tgtEl>
                                          <p:spTgt spid="54"/>
                                        </p:tgtEl>
                                        <p:attrNameLst>
                                          <p:attrName>ppt_y</p:attrName>
                                        </p:attrNameLst>
                                      </p:cBhvr>
                                      <p:tavLst>
                                        <p:tav tm="0">
                                          <p:val>
                                            <p:strVal val="#ppt_y+#ppt_h*1.125000"/>
                                          </p:val>
                                        </p:tav>
                                        <p:tav tm="100000">
                                          <p:val>
                                            <p:strVal val="#ppt_y"/>
                                          </p:val>
                                        </p:tav>
                                      </p:tavLst>
                                    </p:anim>
                                    <p:animEffect transition="in" filter="wipe(up)">
                                      <p:cBhvr>
                                        <p:cTn id="18" dur="200"/>
                                        <p:tgtEl>
                                          <p:spTgt spid="54"/>
                                        </p:tgtEl>
                                      </p:cBhvr>
                                    </p:animEffect>
                                  </p:childTnLst>
                                </p:cTn>
                              </p:par>
                            </p:childTnLst>
                          </p:cTn>
                        </p:par>
                        <p:par>
                          <p:cTn id="19" fill="hold">
                            <p:stCondLst>
                              <p:cond delay="600"/>
                            </p:stCondLst>
                            <p:childTnLst>
                              <p:par>
                                <p:cTn id="20" presetID="1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200"/>
                                        <p:tgtEl>
                                          <p:spTgt spid="53"/>
                                        </p:tgtEl>
                                        <p:attrNameLst>
                                          <p:attrName>ppt_y</p:attrName>
                                        </p:attrNameLst>
                                      </p:cBhvr>
                                      <p:tavLst>
                                        <p:tav tm="0">
                                          <p:val>
                                            <p:strVal val="#ppt_y+#ppt_h*1.125000"/>
                                          </p:val>
                                        </p:tav>
                                        <p:tav tm="100000">
                                          <p:val>
                                            <p:strVal val="#ppt_y"/>
                                          </p:val>
                                        </p:tav>
                                      </p:tavLst>
                                    </p:anim>
                                    <p:animEffect transition="in" filter="wipe(up)">
                                      <p:cBhvr>
                                        <p:cTn id="23" dur="200"/>
                                        <p:tgtEl>
                                          <p:spTgt spid="53"/>
                                        </p:tgtEl>
                                      </p:cBhvr>
                                    </p:animEffect>
                                  </p:childTnLst>
                                </p:cTn>
                              </p:par>
                            </p:childTnLst>
                          </p:cTn>
                        </p:par>
                        <p:par>
                          <p:cTn id="24" fill="hold">
                            <p:stCondLst>
                              <p:cond delay="800"/>
                            </p:stCondLst>
                            <p:childTnLst>
                              <p:par>
                                <p:cTn id="25" presetID="12" presetClass="entr" presetSubtype="4"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200"/>
                                        <p:tgtEl>
                                          <p:spTgt spid="52"/>
                                        </p:tgtEl>
                                        <p:attrNameLst>
                                          <p:attrName>ppt_y</p:attrName>
                                        </p:attrNameLst>
                                      </p:cBhvr>
                                      <p:tavLst>
                                        <p:tav tm="0">
                                          <p:val>
                                            <p:strVal val="#ppt_y+#ppt_h*1.125000"/>
                                          </p:val>
                                        </p:tav>
                                        <p:tav tm="100000">
                                          <p:val>
                                            <p:strVal val="#ppt_y"/>
                                          </p:val>
                                        </p:tav>
                                      </p:tavLst>
                                    </p:anim>
                                    <p:animEffect transition="in" filter="wipe(up)">
                                      <p:cBhvr>
                                        <p:cTn id="28" dur="200"/>
                                        <p:tgtEl>
                                          <p:spTgt spid="52"/>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200"/>
                                        <p:tgtEl>
                                          <p:spTgt spid="57"/>
                                        </p:tgtEl>
                                        <p:attrNameLst>
                                          <p:attrName>ppt_y</p:attrName>
                                        </p:attrNameLst>
                                      </p:cBhvr>
                                      <p:tavLst>
                                        <p:tav tm="0">
                                          <p:val>
                                            <p:strVal val="#ppt_y+#ppt_h*1.125000"/>
                                          </p:val>
                                        </p:tav>
                                        <p:tav tm="100000">
                                          <p:val>
                                            <p:strVal val="#ppt_y"/>
                                          </p:val>
                                        </p:tav>
                                      </p:tavLst>
                                    </p:anim>
                                    <p:animEffect transition="in" filter="wipe(up)">
                                      <p:cBhvr>
                                        <p:cTn id="33" dur="200"/>
                                        <p:tgtEl>
                                          <p:spTgt spid="57"/>
                                        </p:tgtEl>
                                      </p:cBhvr>
                                    </p:animEffect>
                                  </p:childTnLst>
                                </p:cTn>
                              </p:par>
                            </p:childTnLst>
                          </p:cTn>
                        </p:par>
                        <p:par>
                          <p:cTn id="34" fill="hold">
                            <p:stCondLst>
                              <p:cond delay="1200"/>
                            </p:stCondLst>
                            <p:childTnLst>
                              <p:par>
                                <p:cTn id="35" presetID="12" presetClass="entr" presetSubtype="4"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200"/>
                                        <p:tgtEl>
                                          <p:spTgt spid="51"/>
                                        </p:tgtEl>
                                        <p:attrNameLst>
                                          <p:attrName>ppt_y</p:attrName>
                                        </p:attrNameLst>
                                      </p:cBhvr>
                                      <p:tavLst>
                                        <p:tav tm="0">
                                          <p:val>
                                            <p:strVal val="#ppt_y+#ppt_h*1.125000"/>
                                          </p:val>
                                        </p:tav>
                                        <p:tav tm="100000">
                                          <p:val>
                                            <p:strVal val="#ppt_y"/>
                                          </p:val>
                                        </p:tav>
                                      </p:tavLst>
                                    </p:anim>
                                    <p:animEffect transition="in" filter="wipe(up)">
                                      <p:cBhvr>
                                        <p:cTn id="38" dur="200"/>
                                        <p:tgtEl>
                                          <p:spTgt spid="51"/>
                                        </p:tgtEl>
                                      </p:cBhvr>
                                    </p:animEffect>
                                  </p:childTnLst>
                                </p:cTn>
                              </p:par>
                            </p:childTnLst>
                          </p:cTn>
                        </p:par>
                        <p:par>
                          <p:cTn id="39" fill="hold">
                            <p:stCondLst>
                              <p:cond delay="1400"/>
                            </p:stCondLst>
                            <p:childTnLst>
                              <p:par>
                                <p:cTn id="40" presetID="12" presetClass="entr" presetSubtype="4" fill="hold" nodeType="afterEffect">
                                  <p:stCondLst>
                                    <p:cond delay="0"/>
                                  </p:stCondLst>
                                  <p:childTnLst>
                                    <p:set>
                                      <p:cBhvr>
                                        <p:cTn id="41" dur="1" fill="hold">
                                          <p:stCondLst>
                                            <p:cond delay="0"/>
                                          </p:stCondLst>
                                        </p:cTn>
                                        <p:tgtEl>
                                          <p:spTgt spid="3074"/>
                                        </p:tgtEl>
                                        <p:attrNameLst>
                                          <p:attrName>style.visibility</p:attrName>
                                        </p:attrNameLst>
                                      </p:cBhvr>
                                      <p:to>
                                        <p:strVal val="visible"/>
                                      </p:to>
                                    </p:set>
                                    <p:anim calcmode="lin" valueType="num">
                                      <p:cBhvr additive="base">
                                        <p:cTn id="42" dur="200"/>
                                        <p:tgtEl>
                                          <p:spTgt spid="3074"/>
                                        </p:tgtEl>
                                        <p:attrNameLst>
                                          <p:attrName>ppt_y</p:attrName>
                                        </p:attrNameLst>
                                      </p:cBhvr>
                                      <p:tavLst>
                                        <p:tav tm="0">
                                          <p:val>
                                            <p:strVal val="#ppt_y+#ppt_h*1.125000"/>
                                          </p:val>
                                        </p:tav>
                                        <p:tav tm="100000">
                                          <p:val>
                                            <p:strVal val="#ppt_y"/>
                                          </p:val>
                                        </p:tav>
                                      </p:tavLst>
                                    </p:anim>
                                    <p:animEffect transition="in" filter="wipe(up)">
                                      <p:cBhvr>
                                        <p:cTn id="43" dur="200"/>
                                        <p:tgtEl>
                                          <p:spTgt spid="3074"/>
                                        </p:tgtEl>
                                      </p:cBhvr>
                                    </p:animEffect>
                                  </p:childTnLst>
                                </p:cTn>
                              </p:par>
                            </p:childTnLst>
                          </p:cTn>
                        </p:par>
                        <p:par>
                          <p:cTn id="44" fill="hold">
                            <p:stCondLst>
                              <p:cond delay="1600"/>
                            </p:stCondLst>
                            <p:childTnLst>
                              <p:par>
                                <p:cTn id="45" presetID="12" presetClass="entr" presetSubtype="4"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200"/>
                                        <p:tgtEl>
                                          <p:spTgt spid="62"/>
                                        </p:tgtEl>
                                        <p:attrNameLst>
                                          <p:attrName>ppt_y</p:attrName>
                                        </p:attrNameLst>
                                      </p:cBhvr>
                                      <p:tavLst>
                                        <p:tav tm="0">
                                          <p:val>
                                            <p:strVal val="#ppt_y+#ppt_h*1.125000"/>
                                          </p:val>
                                        </p:tav>
                                        <p:tav tm="100000">
                                          <p:val>
                                            <p:strVal val="#ppt_y"/>
                                          </p:val>
                                        </p:tav>
                                      </p:tavLst>
                                    </p:anim>
                                    <p:animEffect transition="in" filter="wipe(up)">
                                      <p:cBhvr>
                                        <p:cTn id="48" dur="200"/>
                                        <p:tgtEl>
                                          <p:spTgt spid="6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par>
                          <p:cTn id="51" fill="hold">
                            <p:stCondLst>
                              <p:cond delay="1800"/>
                            </p:stCondLst>
                            <p:childTnLst>
                              <p:par>
                                <p:cTn id="52" presetID="12"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p:tgtEl>
                                          <p:spTgt spid="61"/>
                                        </p:tgtEl>
                                        <p:attrNameLst>
                                          <p:attrName>ppt_y</p:attrName>
                                        </p:attrNameLst>
                                      </p:cBhvr>
                                      <p:tavLst>
                                        <p:tav tm="0">
                                          <p:val>
                                            <p:strVal val="#ppt_y+#ppt_h*1.125000"/>
                                          </p:val>
                                        </p:tav>
                                        <p:tav tm="100000">
                                          <p:val>
                                            <p:strVal val="#ppt_y"/>
                                          </p:val>
                                        </p:tav>
                                      </p:tavLst>
                                    </p:anim>
                                    <p:animEffect transition="in" filter="wipe(up)">
                                      <p:cBhvr>
                                        <p:cTn id="55" dur="500"/>
                                        <p:tgtEl>
                                          <p:spTgt spid="61"/>
                                        </p:tgtEl>
                                      </p:cBhvr>
                                    </p:animEffect>
                                  </p:childTnLst>
                                </p:cTn>
                              </p:par>
                            </p:childTnLst>
                          </p:cTn>
                        </p:par>
                        <p:par>
                          <p:cTn id="56" fill="hold">
                            <p:stCondLst>
                              <p:cond delay="2300"/>
                            </p:stCondLst>
                            <p:childTnLst>
                              <p:par>
                                <p:cTn id="57" presetID="12" presetClass="entr" presetSubtype="4"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p:tgtEl>
                                          <p:spTgt spid="9"/>
                                        </p:tgtEl>
                                        <p:attrNameLst>
                                          <p:attrName>ppt_y</p:attrName>
                                        </p:attrNameLst>
                                      </p:cBhvr>
                                      <p:tavLst>
                                        <p:tav tm="0">
                                          <p:val>
                                            <p:strVal val="#ppt_y+#ppt_h*1.125000"/>
                                          </p:val>
                                        </p:tav>
                                        <p:tav tm="100000">
                                          <p:val>
                                            <p:strVal val="#ppt_y"/>
                                          </p:val>
                                        </p:tav>
                                      </p:tavLst>
                                    </p:anim>
                                    <p:animEffect transition="in" filter="wipe(up)">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158494" y="2717674"/>
            <a:ext cx="3354472" cy="3426451"/>
          </a:xfrm>
          <a:prstGeom prst="roundRect">
            <a:avLst/>
          </a:prstGeom>
          <a:noFill/>
          <a:ln w="28575" cap="flat" cmpd="sng" algn="ctr">
            <a:solidFill>
              <a:srgbClr val="5B9BD5">
                <a:shade val="50000"/>
              </a:srgbClr>
            </a:solidFill>
            <a:prstDash val="solid"/>
            <a:miter lim="800000"/>
          </a:ln>
          <a:effectLst/>
        </p:spPr>
        <p:txBody>
          <a:bodyPr rtlCol="0" anchor="ctr"/>
          <a:lstStyle/>
          <a:p>
            <a:pPr algn="ctr">
              <a:defRPr/>
            </a:pPr>
            <a:endParaRPr lang="en-US" kern="0">
              <a:solidFill>
                <a:prstClr val="white"/>
              </a:solidFill>
            </a:endParaRPr>
          </a:p>
        </p:txBody>
      </p:sp>
      <p:sp>
        <p:nvSpPr>
          <p:cNvPr id="2" name="Content Placeholder 1"/>
          <p:cNvSpPr>
            <a:spLocks noGrp="1"/>
          </p:cNvSpPr>
          <p:nvPr>
            <p:ph type="body" sz="quarter" idx="10"/>
          </p:nvPr>
        </p:nvSpPr>
        <p:spPr/>
        <p:txBody>
          <a:bodyPr>
            <a:noAutofit/>
          </a:bodyPr>
          <a:lstStyle/>
          <a:p>
            <a:pPr>
              <a:lnSpc>
                <a:spcPct val="100000"/>
              </a:lnSpc>
            </a:pPr>
            <a:r>
              <a:rPr lang="en-US" sz="3200" dirty="0"/>
              <a:t>Strong verified security</a:t>
            </a:r>
          </a:p>
          <a:p>
            <a:pPr>
              <a:lnSpc>
                <a:spcPct val="100000"/>
              </a:lnSpc>
            </a:pPr>
            <a:r>
              <a:rPr lang="en-US" sz="3200" dirty="0"/>
              <a:t>Widespread deployment</a:t>
            </a:r>
          </a:p>
          <a:p>
            <a:pPr>
              <a:lnSpc>
                <a:spcPct val="100000"/>
              </a:lnSpc>
            </a:pPr>
            <a:r>
              <a:rPr lang="en-US" sz="3200" dirty="0"/>
              <a:t>Trustworthy usable tools</a:t>
            </a:r>
          </a:p>
        </p:txBody>
      </p:sp>
      <p:sp>
        <p:nvSpPr>
          <p:cNvPr id="13" name="Title 1"/>
          <p:cNvSpPr>
            <a:spLocks noGrp="1"/>
          </p:cNvSpPr>
          <p:nvPr>
            <p:ph type="title"/>
          </p:nvPr>
        </p:nvSpPr>
        <p:spPr/>
        <p:txBody>
          <a:bodyPr/>
          <a:lstStyle/>
          <a:p>
            <a:pPr algn="l"/>
            <a:r>
              <a:rPr lang="en-US" dirty="0"/>
              <a:t>Everest Goals</a:t>
            </a:r>
          </a:p>
        </p:txBody>
      </p:sp>
      <p:sp>
        <p:nvSpPr>
          <p:cNvPr id="4" name="Slide Number Placeholder 3"/>
          <p:cNvSpPr>
            <a:spLocks noGrp="1"/>
          </p:cNvSpPr>
          <p:nvPr>
            <p:ph type="sldNum" sz="quarter" idx="4294967295"/>
          </p:nvPr>
        </p:nvSpPr>
        <p:spPr>
          <a:xfrm>
            <a:off x="9347200" y="6356350"/>
            <a:ext cx="2844800" cy="365125"/>
          </a:xfrm>
          <a:prstGeom prst="rect">
            <a:avLst/>
          </a:prstGeom>
        </p:spPr>
        <p:txBody>
          <a:bodyPr/>
          <a:lstStyle/>
          <a:p>
            <a:fld id="{B6F15528-21DE-4FAA-801E-634DDDAF4B2B}" type="slidenum">
              <a:rPr lang="en-US" sz="1800" kern="0">
                <a:solidFill>
                  <a:sysClr val="windowText" lastClr="000000"/>
                </a:solidFill>
              </a:rPr>
              <a:pPr/>
              <a:t>5</a:t>
            </a:fld>
            <a:endParaRPr lang="en-US" sz="1800" kern="0">
              <a:solidFill>
                <a:sysClr val="windowText" lastClr="000000"/>
              </a:solidFill>
            </a:endParaRPr>
          </a:p>
        </p:txBody>
      </p:sp>
      <p:sp>
        <p:nvSpPr>
          <p:cNvPr id="17" name="Rectangle 16"/>
          <p:cNvSpPr/>
          <p:nvPr/>
        </p:nvSpPr>
        <p:spPr>
          <a:xfrm>
            <a:off x="6758070" y="4288537"/>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a:t>
            </a:r>
          </a:p>
        </p:txBody>
      </p:sp>
      <p:sp>
        <p:nvSpPr>
          <p:cNvPr id="18" name="Rectangle 17"/>
          <p:cNvSpPr/>
          <p:nvPr/>
        </p:nvSpPr>
        <p:spPr>
          <a:xfrm>
            <a:off x="7848654" y="3860497"/>
            <a:ext cx="1243914" cy="38108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TLS</a:t>
            </a:r>
          </a:p>
        </p:txBody>
      </p:sp>
      <p:sp>
        <p:nvSpPr>
          <p:cNvPr id="19" name="Rectangle 18"/>
          <p:cNvSpPr/>
          <p:nvPr/>
        </p:nvSpPr>
        <p:spPr>
          <a:xfrm>
            <a:off x="6496223" y="3338138"/>
            <a:ext cx="716692"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X.509</a:t>
            </a:r>
          </a:p>
        </p:txBody>
      </p:sp>
      <p:sp>
        <p:nvSpPr>
          <p:cNvPr id="20" name="Rectangle 19"/>
          <p:cNvSpPr/>
          <p:nvPr/>
        </p:nvSpPr>
        <p:spPr>
          <a:xfrm>
            <a:off x="7215481" y="2799098"/>
            <a:ext cx="124391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HTTPS</a:t>
            </a:r>
          </a:p>
        </p:txBody>
      </p:sp>
      <p:sp>
        <p:nvSpPr>
          <p:cNvPr id="21" name="Rectangle 20"/>
          <p:cNvSpPr/>
          <p:nvPr/>
        </p:nvSpPr>
        <p:spPr>
          <a:xfrm>
            <a:off x="6403772"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RSA</a:t>
            </a:r>
          </a:p>
        </p:txBody>
      </p:sp>
      <p:sp>
        <p:nvSpPr>
          <p:cNvPr id="22" name="Rectangle 21"/>
          <p:cNvSpPr/>
          <p:nvPr/>
        </p:nvSpPr>
        <p:spPr>
          <a:xfrm>
            <a:off x="7175649" y="4591691"/>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SHA</a:t>
            </a:r>
          </a:p>
        </p:txBody>
      </p:sp>
      <p:sp>
        <p:nvSpPr>
          <p:cNvPr id="23" name="Rectangle 22"/>
          <p:cNvSpPr/>
          <p:nvPr/>
        </p:nvSpPr>
        <p:spPr>
          <a:xfrm>
            <a:off x="6538486"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ECDH</a:t>
            </a:r>
            <a:endParaRPr lang="en-US" kern="0" dirty="0">
              <a:solidFill>
                <a:sysClr val="windowText" lastClr="000000"/>
              </a:solidFill>
            </a:endParaRPr>
          </a:p>
        </p:txBody>
      </p:sp>
      <p:sp>
        <p:nvSpPr>
          <p:cNvPr id="24" name="TextBox 23"/>
          <p:cNvSpPr txBox="1"/>
          <p:nvPr/>
        </p:nvSpPr>
        <p:spPr>
          <a:xfrm>
            <a:off x="6664069" y="5656941"/>
            <a:ext cx="2545858" cy="369332"/>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r>
              <a:rPr lang="en-US" dirty="0">
                <a:latin typeface="+mn-lt"/>
              </a:rPr>
              <a:t>Network buffers</a:t>
            </a:r>
          </a:p>
        </p:txBody>
      </p:sp>
      <p:cxnSp>
        <p:nvCxnSpPr>
          <p:cNvPr id="25" name="Straight Arrow Connector 24"/>
          <p:cNvCxnSpPr/>
          <p:nvPr/>
        </p:nvCxnSpPr>
        <p:spPr>
          <a:xfrm>
            <a:off x="8846574" y="4241581"/>
            <a:ext cx="0" cy="1415360"/>
          </a:xfrm>
          <a:prstGeom prst="straightConnector1">
            <a:avLst/>
          </a:prstGeom>
          <a:noFill/>
          <a:ln w="28575" cap="flat" cmpd="sng" algn="ctr">
            <a:solidFill>
              <a:schemeClr val="tx1"/>
            </a:solidFill>
            <a:prstDash val="solid"/>
            <a:miter lim="800000"/>
            <a:tailEnd type="triangle"/>
          </a:ln>
          <a:effectLst/>
        </p:spPr>
      </p:cxnSp>
      <p:sp>
        <p:nvSpPr>
          <p:cNvPr id="26" name="TextBox 25"/>
          <p:cNvSpPr txBox="1"/>
          <p:nvPr/>
        </p:nvSpPr>
        <p:spPr>
          <a:xfrm>
            <a:off x="6158494" y="6335634"/>
            <a:ext cx="3559810" cy="369332"/>
          </a:xfrm>
          <a:prstGeom prst="rect">
            <a:avLst/>
          </a:prstGeom>
          <a:solidFill>
            <a:srgbClr val="E7E6E6"/>
          </a:solidFill>
        </p:spPr>
        <p:txBody>
          <a:bodyPr wrap="square" rtlCol="0">
            <a:spAutoFit/>
          </a:bodyPr>
          <a:lstStyle/>
          <a:p>
            <a:pPr algn="ctr">
              <a:defRPr/>
            </a:pPr>
            <a:r>
              <a:rPr lang="en-US" kern="0" dirty="0">
                <a:solidFill>
                  <a:prstClr val="black"/>
                </a:solidFill>
              </a:rPr>
              <a:t>Untrusted network (TCP, UDP, …)</a:t>
            </a:r>
          </a:p>
        </p:txBody>
      </p:sp>
      <p:cxnSp>
        <p:nvCxnSpPr>
          <p:cNvPr id="27" name="Straight Arrow Connector 26"/>
          <p:cNvCxnSpPr/>
          <p:nvPr/>
        </p:nvCxnSpPr>
        <p:spPr>
          <a:xfrm>
            <a:off x="7936998" y="6021343"/>
            <a:ext cx="0" cy="299246"/>
          </a:xfrm>
          <a:prstGeom prst="straightConnector1">
            <a:avLst/>
          </a:prstGeom>
          <a:noFill/>
          <a:ln w="28575" cap="flat" cmpd="sng" algn="ctr">
            <a:solidFill>
              <a:schemeClr val="tx1"/>
            </a:solidFill>
            <a:prstDash val="solid"/>
            <a:miter lim="800000"/>
            <a:tailEnd type="triangle"/>
          </a:ln>
          <a:effectLst/>
        </p:spPr>
      </p:cxnSp>
      <p:sp>
        <p:nvSpPr>
          <p:cNvPr id="28" name="TextBox 27"/>
          <p:cNvSpPr txBox="1"/>
          <p:nvPr/>
        </p:nvSpPr>
        <p:spPr>
          <a:xfrm>
            <a:off x="6356203" y="5246554"/>
            <a:ext cx="1874033" cy="276999"/>
          </a:xfrm>
          <a:prstGeom prst="rect">
            <a:avLst/>
          </a:prstGeom>
          <a:noFill/>
        </p:spPr>
        <p:txBody>
          <a:bodyPr wrap="square" rtlCol="0">
            <a:spAutoFit/>
          </a:bodyPr>
          <a:lstStyle/>
          <a:p>
            <a:pPr>
              <a:defRPr/>
            </a:pPr>
            <a:r>
              <a:rPr lang="en-US" sz="1200" kern="0" dirty="0">
                <a:solidFill>
                  <a:prstClr val="black"/>
                </a:solidFill>
              </a:rPr>
              <a:t>Crypto Algorithms</a:t>
            </a:r>
          </a:p>
        </p:txBody>
      </p:sp>
      <p:sp>
        <p:nvSpPr>
          <p:cNvPr id="29" name="Rectangle 28"/>
          <p:cNvSpPr/>
          <p:nvPr/>
        </p:nvSpPr>
        <p:spPr>
          <a:xfrm>
            <a:off x="7313617" y="4908125"/>
            <a:ext cx="702157" cy="4182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ctr">
              <a:defRPr/>
            </a:pPr>
            <a:r>
              <a:rPr lang="en-US" kern="0" dirty="0">
                <a:solidFill>
                  <a:sysClr val="windowText" lastClr="000000"/>
                </a:solidFill>
              </a:rPr>
              <a:t>4Q</a:t>
            </a:r>
          </a:p>
        </p:txBody>
      </p:sp>
      <p:sp>
        <p:nvSpPr>
          <p:cNvPr id="31" name="TextBox 30"/>
          <p:cNvSpPr txBox="1"/>
          <p:nvPr/>
        </p:nvSpPr>
        <p:spPr>
          <a:xfrm>
            <a:off x="6158494" y="1405424"/>
            <a:ext cx="3559810" cy="369332"/>
          </a:xfrm>
          <a:prstGeom prst="rect">
            <a:avLst/>
          </a:prstGeom>
          <a:solidFill>
            <a:srgbClr val="4472C4">
              <a:lumMod val="20000"/>
              <a:lumOff val="80000"/>
            </a:srgbClr>
          </a:solidFill>
          <a:ln w="6350" cap="flat" cmpd="sng" algn="ctr">
            <a:solidFill>
              <a:srgbClr val="5B9BD5"/>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prstClr val="black"/>
                </a:solidFill>
                <a:effectLst/>
                <a:uLnTx/>
                <a:uFillTx/>
                <a:latin typeface="Calibri" panose="020F0502020204030204"/>
              </a:defRPr>
            </a:lvl1pPr>
          </a:lstStyle>
          <a:p>
            <a:r>
              <a:rPr lang="en-GB" dirty="0">
                <a:latin typeface="+mn-lt"/>
              </a:rPr>
              <a:t>Services &amp; Applications</a:t>
            </a:r>
          </a:p>
        </p:txBody>
      </p:sp>
      <p:cxnSp>
        <p:nvCxnSpPr>
          <p:cNvPr id="32" name="Elbow Connector 31"/>
          <p:cNvCxnSpPr>
            <a:endCxn id="29" idx="3"/>
          </p:cNvCxnSpPr>
          <p:nvPr/>
        </p:nvCxnSpPr>
        <p:spPr>
          <a:xfrm rot="5400000">
            <a:off x="7685160" y="4572194"/>
            <a:ext cx="875688" cy="214462"/>
          </a:xfrm>
          <a:prstGeom prst="bentConnector2">
            <a:avLst/>
          </a:prstGeom>
          <a:noFill/>
          <a:ln w="28575" cap="flat" cmpd="sng" algn="ctr">
            <a:solidFill>
              <a:schemeClr val="tx1"/>
            </a:solidFill>
            <a:prstDash val="solid"/>
            <a:miter lim="800000"/>
            <a:tailEnd type="triangle"/>
          </a:ln>
          <a:effectLst/>
        </p:spPr>
      </p:cxnSp>
      <p:cxnSp>
        <p:nvCxnSpPr>
          <p:cNvPr id="33" name="Straight Arrow Connector 32"/>
          <p:cNvCxnSpPr>
            <a:stCxn id="22" idx="3"/>
          </p:cNvCxnSpPr>
          <p:nvPr/>
        </p:nvCxnSpPr>
        <p:spPr>
          <a:xfrm flipV="1">
            <a:off x="7877805" y="4800835"/>
            <a:ext cx="352430" cy="1"/>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34" name="Elbow Connector 33"/>
          <p:cNvCxnSpPr>
            <a:stCxn id="20" idx="1"/>
            <a:endCxn id="19" idx="0"/>
          </p:cNvCxnSpPr>
          <p:nvPr/>
        </p:nvCxnSpPr>
        <p:spPr>
          <a:xfrm rot="10800000" flipV="1">
            <a:off x="6854569" y="3013282"/>
            <a:ext cx="360912" cy="324856"/>
          </a:xfrm>
          <a:prstGeom prst="bentConnector2">
            <a:avLst/>
          </a:prstGeom>
          <a:noFill/>
          <a:ln w="28575" cap="flat" cmpd="sng" algn="ctr">
            <a:solidFill>
              <a:schemeClr val="tx1"/>
            </a:solidFill>
            <a:prstDash val="solid"/>
            <a:miter lim="800000"/>
            <a:headEnd type="none" w="med" len="med"/>
            <a:tailEnd type="triangle" w="med" len="med"/>
          </a:ln>
          <a:effectLst/>
        </p:spPr>
      </p:cxnSp>
      <p:cxnSp>
        <p:nvCxnSpPr>
          <p:cNvPr id="35" name="Elbow Connector 34"/>
          <p:cNvCxnSpPr>
            <a:stCxn id="19" idx="2"/>
            <a:endCxn id="18" idx="1"/>
          </p:cNvCxnSpPr>
          <p:nvPr/>
        </p:nvCxnSpPr>
        <p:spPr>
          <a:xfrm rot="16200000" flipH="1">
            <a:off x="7209346" y="3411730"/>
            <a:ext cx="284533" cy="994085"/>
          </a:xfrm>
          <a:prstGeom prst="bentConnector2">
            <a:avLst/>
          </a:prstGeom>
          <a:noFill/>
          <a:ln w="28575" cap="flat" cmpd="sng" algn="ctr">
            <a:solidFill>
              <a:schemeClr val="tx1"/>
            </a:solidFill>
            <a:prstDash val="solid"/>
            <a:miter lim="800000"/>
            <a:headEnd type="triangle" w="med" len="med"/>
            <a:tailEnd type="none" w="med" len="med"/>
          </a:ln>
          <a:effectLst/>
        </p:spPr>
      </p:cxnSp>
      <p:sp>
        <p:nvSpPr>
          <p:cNvPr id="36" name="Rectangle 35"/>
          <p:cNvSpPr/>
          <p:nvPr/>
        </p:nvSpPr>
        <p:spPr>
          <a:xfrm>
            <a:off x="7460226" y="3333098"/>
            <a:ext cx="746774" cy="428368"/>
          </a:xfrm>
          <a:prstGeom prst="rect">
            <a:avLst/>
          </a:prstGeom>
          <a:noFill/>
          <a:ln w="12700" cap="flat" cmpd="sng" algn="ctr">
            <a:solidFill>
              <a:srgbClr val="5B9BD5">
                <a:shade val="50000"/>
              </a:srgbClr>
            </a:solidFill>
            <a:prstDash val="solid"/>
            <a:miter lim="800000"/>
          </a:ln>
          <a:effectLst/>
        </p:spPr>
        <p:txBody>
          <a:bodyPr rtlCol="0" anchor="ctr"/>
          <a:lstStyle/>
          <a:p>
            <a:pPr algn="ctr">
              <a:defRPr/>
            </a:pPr>
            <a:r>
              <a:rPr lang="en-US" sz="1600" kern="0" dirty="0">
                <a:solidFill>
                  <a:sysClr val="windowText" lastClr="000000"/>
                </a:solidFill>
              </a:rPr>
              <a:t>ASN.1</a:t>
            </a:r>
          </a:p>
        </p:txBody>
      </p:sp>
      <p:cxnSp>
        <p:nvCxnSpPr>
          <p:cNvPr id="37" name="Straight Arrow Connector 36"/>
          <p:cNvCxnSpPr/>
          <p:nvPr/>
        </p:nvCxnSpPr>
        <p:spPr>
          <a:xfrm flipV="1">
            <a:off x="7212916" y="3564127"/>
            <a:ext cx="247311" cy="5040"/>
          </a:xfrm>
          <a:prstGeom prst="straightConnector1">
            <a:avLst/>
          </a:prstGeom>
          <a:noFill/>
          <a:ln w="28575" cap="flat" cmpd="sng" algn="ctr">
            <a:solidFill>
              <a:schemeClr val="tx1"/>
            </a:solidFill>
            <a:prstDash val="solid"/>
            <a:miter lim="800000"/>
            <a:tailEnd type="triangle"/>
          </a:ln>
          <a:effectLst/>
        </p:spPr>
      </p:cxnSp>
      <p:sp>
        <p:nvSpPr>
          <p:cNvPr id="38" name="TextBox 37"/>
          <p:cNvSpPr txBox="1"/>
          <p:nvPr/>
        </p:nvSpPr>
        <p:spPr>
          <a:xfrm>
            <a:off x="4807657" y="3265682"/>
            <a:ext cx="1246480" cy="523220"/>
          </a:xfrm>
          <a:prstGeom prst="rect">
            <a:avLst/>
          </a:prstGeom>
          <a:noFill/>
          <a:ln w="12700">
            <a:solidFill>
              <a:sysClr val="windowText" lastClr="000000"/>
            </a:solidFill>
          </a:ln>
        </p:spPr>
        <p:txBody>
          <a:bodyPr wrap="square" rtlCol="0">
            <a:spAutoFit/>
          </a:bodyPr>
          <a:lstStyle/>
          <a:p>
            <a:pPr algn="ctr">
              <a:defRPr/>
            </a:pPr>
            <a:r>
              <a:rPr lang="en-US" sz="1400" kern="0" dirty="0">
                <a:solidFill>
                  <a:prstClr val="black"/>
                </a:solidFill>
              </a:rPr>
              <a:t>Certification Authority</a:t>
            </a:r>
          </a:p>
        </p:txBody>
      </p:sp>
      <p:cxnSp>
        <p:nvCxnSpPr>
          <p:cNvPr id="39" name="Straight Arrow Connector 38"/>
          <p:cNvCxnSpPr>
            <a:stCxn id="38" idx="3"/>
            <a:endCxn id="19" idx="1"/>
          </p:cNvCxnSpPr>
          <p:nvPr/>
        </p:nvCxnSpPr>
        <p:spPr>
          <a:xfrm>
            <a:off x="6054137" y="3527292"/>
            <a:ext cx="442086" cy="25030"/>
          </a:xfrm>
          <a:prstGeom prst="straightConnector1">
            <a:avLst/>
          </a:prstGeom>
          <a:noFill/>
          <a:ln w="28575" cap="flat" cmpd="sng" algn="ctr">
            <a:solidFill>
              <a:sysClr val="windowText" lastClr="000000"/>
            </a:solidFill>
            <a:prstDash val="sysDot"/>
            <a:miter lim="800000"/>
            <a:tailEnd type="triangle"/>
          </a:ln>
          <a:effectLst/>
        </p:spPr>
      </p:cxnSp>
      <p:cxnSp>
        <p:nvCxnSpPr>
          <p:cNvPr id="40" name="Straight Arrow Connector 39"/>
          <p:cNvCxnSpPr/>
          <p:nvPr/>
        </p:nvCxnSpPr>
        <p:spPr>
          <a:xfrm>
            <a:off x="6664069" y="3761466"/>
            <a:ext cx="0" cy="830224"/>
          </a:xfrm>
          <a:prstGeom prst="straightConnector1">
            <a:avLst/>
          </a:prstGeom>
          <a:noFill/>
          <a:ln w="28575" cap="flat" cmpd="sng" algn="ctr">
            <a:solidFill>
              <a:schemeClr val="tx1"/>
            </a:solidFill>
            <a:prstDash val="solid"/>
            <a:miter lim="800000"/>
            <a:tailEnd type="triangle"/>
          </a:ln>
          <a:effectLst/>
        </p:spPr>
      </p:cxnSp>
      <p:sp>
        <p:nvSpPr>
          <p:cNvPr id="41" name="Oval 40"/>
          <p:cNvSpPr/>
          <p:nvPr/>
        </p:nvSpPr>
        <p:spPr>
          <a:xfrm>
            <a:off x="8461890"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dirty="0">
                <a:solidFill>
                  <a:prstClr val="black"/>
                </a:solidFill>
              </a:rPr>
              <a:t>Servers</a:t>
            </a:r>
          </a:p>
        </p:txBody>
      </p:sp>
      <p:sp>
        <p:nvSpPr>
          <p:cNvPr id="42" name="Oval 41"/>
          <p:cNvSpPr/>
          <p:nvPr/>
        </p:nvSpPr>
        <p:spPr>
          <a:xfrm>
            <a:off x="5338184" y="2057796"/>
            <a:ext cx="2142351" cy="770582"/>
          </a:xfrm>
          <a:prstGeom prst="ellipse">
            <a:avLst/>
          </a:prstGeom>
          <a:solidFill>
            <a:srgbClr val="4472C4">
              <a:lumMod val="20000"/>
              <a:lumOff val="80000"/>
            </a:srgbClr>
          </a:solidFill>
          <a:ln w="6350" cap="flat" cmpd="sng" algn="ctr">
            <a:solidFill>
              <a:srgbClr val="5B9BD5"/>
            </a:solidFill>
            <a:prstDash val="solid"/>
            <a:miter lim="800000"/>
          </a:ln>
          <a:effectLst/>
        </p:spPr>
        <p:txBody>
          <a:bodyPr rtlCol="0" anchor="ctr"/>
          <a:lstStyle/>
          <a:p>
            <a:pPr algn="ctr">
              <a:defRPr/>
            </a:pPr>
            <a:r>
              <a:rPr lang="en-GB" kern="0">
                <a:solidFill>
                  <a:prstClr val="black"/>
                </a:solidFill>
              </a:rPr>
              <a:t>Clients</a:t>
            </a:r>
          </a:p>
        </p:txBody>
      </p:sp>
      <p:sp>
        <p:nvSpPr>
          <p:cNvPr id="43" name="TextBox 42"/>
          <p:cNvSpPr txBox="1"/>
          <p:nvPr/>
        </p:nvSpPr>
        <p:spPr>
          <a:xfrm>
            <a:off x="5969303"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cURL</a:t>
            </a:r>
            <a:endParaRPr lang="en-US" sz="1600" kern="0" dirty="0">
              <a:solidFill>
                <a:prstClr val="black"/>
              </a:solidFill>
            </a:endParaRPr>
          </a:p>
        </p:txBody>
      </p:sp>
      <p:sp>
        <p:nvSpPr>
          <p:cNvPr id="44" name="TextBox 43"/>
          <p:cNvSpPr txBox="1"/>
          <p:nvPr/>
        </p:nvSpPr>
        <p:spPr>
          <a:xfrm>
            <a:off x="6661251" y="1918745"/>
            <a:ext cx="873748"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err="1">
                <a:solidFill>
                  <a:prstClr val="black"/>
                </a:solidFill>
              </a:rPr>
              <a:t>WebKit</a:t>
            </a:r>
            <a:endParaRPr lang="en-US" sz="1600" kern="0" dirty="0">
              <a:solidFill>
                <a:prstClr val="black"/>
              </a:solidFill>
            </a:endParaRPr>
          </a:p>
        </p:txBody>
      </p:sp>
      <p:sp>
        <p:nvSpPr>
          <p:cNvPr id="45" name="TextBox 44"/>
          <p:cNvSpPr txBox="1"/>
          <p:nvPr/>
        </p:nvSpPr>
        <p:spPr>
          <a:xfrm>
            <a:off x="8424570" y="1922694"/>
            <a:ext cx="46166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IIS</a:t>
            </a:r>
          </a:p>
        </p:txBody>
      </p:sp>
      <p:sp>
        <p:nvSpPr>
          <p:cNvPr id="46" name="TextBox 45"/>
          <p:cNvSpPr txBox="1"/>
          <p:nvPr/>
        </p:nvSpPr>
        <p:spPr>
          <a:xfrm>
            <a:off x="8926429" y="1915946"/>
            <a:ext cx="905721"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Apache</a:t>
            </a:r>
          </a:p>
        </p:txBody>
      </p:sp>
      <p:sp>
        <p:nvSpPr>
          <p:cNvPr id="47" name="TextBox 46"/>
          <p:cNvSpPr txBox="1"/>
          <p:nvPr/>
        </p:nvSpPr>
        <p:spPr>
          <a:xfrm>
            <a:off x="7614291" y="1914918"/>
            <a:ext cx="732295"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Skype</a:t>
            </a:r>
          </a:p>
        </p:txBody>
      </p:sp>
      <p:sp>
        <p:nvSpPr>
          <p:cNvPr id="48" name="TextBox 47"/>
          <p:cNvSpPr txBox="1"/>
          <p:nvPr/>
        </p:nvSpPr>
        <p:spPr>
          <a:xfrm>
            <a:off x="9870542" y="1915946"/>
            <a:ext cx="765372"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Nginx</a:t>
            </a:r>
          </a:p>
        </p:txBody>
      </p:sp>
      <p:sp>
        <p:nvSpPr>
          <p:cNvPr id="49" name="TextBox 48"/>
          <p:cNvSpPr txBox="1"/>
          <p:nvPr/>
        </p:nvSpPr>
        <p:spPr>
          <a:xfrm>
            <a:off x="5283434" y="1912611"/>
            <a:ext cx="651753" cy="338554"/>
          </a:xfrm>
          <a:prstGeom prst="rect">
            <a:avLst/>
          </a:prstGeom>
          <a:solidFill>
            <a:schemeClr val="bg1"/>
          </a:solidFill>
          <a:ln w="19050">
            <a:solidFill>
              <a:sysClr val="windowText" lastClr="000000"/>
            </a:solidFill>
          </a:ln>
        </p:spPr>
        <p:txBody>
          <a:bodyPr wrap="square" rtlCol="0">
            <a:spAutoFit/>
          </a:bodyPr>
          <a:lstStyle/>
          <a:p>
            <a:pPr algn="ctr">
              <a:defRPr/>
            </a:pPr>
            <a:r>
              <a:rPr lang="en-US" sz="1600" kern="0" dirty="0">
                <a:solidFill>
                  <a:prstClr val="black"/>
                </a:solidFill>
              </a:rPr>
              <a:t>Edge</a:t>
            </a:r>
          </a:p>
        </p:txBody>
      </p:sp>
      <p:cxnSp>
        <p:nvCxnSpPr>
          <p:cNvPr id="50" name="Elbow Connector 49"/>
          <p:cNvCxnSpPr>
            <a:stCxn id="20" idx="3"/>
          </p:cNvCxnSpPr>
          <p:nvPr/>
        </p:nvCxnSpPr>
        <p:spPr>
          <a:xfrm>
            <a:off x="8459395" y="3013282"/>
            <a:ext cx="383344" cy="847214"/>
          </a:xfrm>
          <a:prstGeom prst="bentConnector2">
            <a:avLst/>
          </a:prstGeom>
          <a:noFill/>
          <a:ln w="28575" cap="flat" cmpd="sng" algn="ctr">
            <a:solidFill>
              <a:schemeClr val="tx1"/>
            </a:solidFill>
            <a:prstDash val="solid"/>
            <a:miter lim="800000"/>
            <a:headEnd type="none" w="med" len="med"/>
            <a:tailEnd type="triangle" w="med" len="med"/>
          </a:ln>
          <a:effectLst/>
        </p:spPr>
      </p:cxnSp>
      <p:pic>
        <p:nvPicPr>
          <p:cNvPr id="3074"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4432" y="5498095"/>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2050" y="5085056"/>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3496" y="4192003"/>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6544" y="3736851"/>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043" y="3171898"/>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2990" y="2933931"/>
            <a:ext cx="583992" cy="63031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5884" y="2695609"/>
            <a:ext cx="583992" cy="63031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325283"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57" name="Rounded Rectangle 56"/>
          <p:cNvSpPr/>
          <p:nvPr/>
        </p:nvSpPr>
        <p:spPr>
          <a:xfrm>
            <a:off x="6014191"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58" name="Rounded Rectangle 57"/>
          <p:cNvSpPr/>
          <p:nvPr/>
        </p:nvSpPr>
        <p:spPr>
          <a:xfrm>
            <a:off x="6804622"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59" name="Rounded Rectangle 58"/>
          <p:cNvSpPr/>
          <p:nvPr/>
        </p:nvSpPr>
        <p:spPr>
          <a:xfrm>
            <a:off x="7699451"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60" name="Rounded Rectangle 59"/>
          <p:cNvSpPr/>
          <p:nvPr/>
        </p:nvSpPr>
        <p:spPr>
          <a:xfrm>
            <a:off x="8477160" y="2236499"/>
            <a:ext cx="356480"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61" name="Rounded Rectangle 60"/>
          <p:cNvSpPr/>
          <p:nvPr/>
        </p:nvSpPr>
        <p:spPr>
          <a:xfrm>
            <a:off x="9098302"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sp>
        <p:nvSpPr>
          <p:cNvPr id="62" name="Rounded Rectangle 61"/>
          <p:cNvSpPr/>
          <p:nvPr/>
        </p:nvSpPr>
        <p:spPr>
          <a:xfrm>
            <a:off x="9972242" y="2236499"/>
            <a:ext cx="561975" cy="14035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kern="0">
              <a:solidFill>
                <a:sysClr val="windowText" lastClr="000000"/>
              </a:solidFill>
            </a:endParaRPr>
          </a:p>
        </p:txBody>
      </p:sp>
      <p:grpSp>
        <p:nvGrpSpPr>
          <p:cNvPr id="6" name="Group 5"/>
          <p:cNvGrpSpPr/>
          <p:nvPr/>
        </p:nvGrpSpPr>
        <p:grpSpPr>
          <a:xfrm>
            <a:off x="899479" y="4239134"/>
            <a:ext cx="2730359" cy="2246907"/>
            <a:chOff x="733893" y="3481166"/>
            <a:chExt cx="2730359" cy="2246907"/>
          </a:xfrm>
        </p:grpSpPr>
        <p:sp>
          <p:nvSpPr>
            <p:cNvPr id="69" name="Rectangle 68"/>
            <p:cNvSpPr/>
            <p:nvPr/>
          </p:nvSpPr>
          <p:spPr>
            <a:xfrm>
              <a:off x="733893" y="3481166"/>
              <a:ext cx="2730359" cy="2246907"/>
            </a:xfrm>
            <a:prstGeom prst="rect">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a:solidFill>
                  <a:sysClr val="windowText" lastClr="000000"/>
                </a:solidFill>
              </a:endParaRPr>
            </a:p>
          </p:txBody>
        </p:sp>
        <p:grpSp>
          <p:nvGrpSpPr>
            <p:cNvPr id="8" name="Group 7"/>
            <p:cNvGrpSpPr/>
            <p:nvPr/>
          </p:nvGrpSpPr>
          <p:grpSpPr>
            <a:xfrm>
              <a:off x="861206" y="3617833"/>
              <a:ext cx="2476905" cy="1845347"/>
              <a:chOff x="385050" y="3617833"/>
              <a:chExt cx="2476905" cy="1845347"/>
            </a:xfrm>
          </p:grpSpPr>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50" y="4890886"/>
                <a:ext cx="994478" cy="572294"/>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2" name="Picture 7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5050" y="4101934"/>
                <a:ext cx="1168990" cy="584775"/>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3" name="Picture 2" descr="F*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0983" y="3617833"/>
                <a:ext cx="1130972" cy="1130972"/>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pic>
          <p:nvPicPr>
            <p:cNvPr id="74" name="Picture 73"/>
            <p:cNvPicPr>
              <a:picLocks noChangeAspect="1"/>
            </p:cNvPicPr>
            <p:nvPr/>
          </p:nvPicPr>
          <p:blipFill>
            <a:blip r:embed="rId7"/>
            <a:stretch>
              <a:fillRect/>
            </a:stretch>
          </p:blipFill>
          <p:spPr>
            <a:xfrm>
              <a:off x="1976549" y="4885472"/>
              <a:ext cx="1366837" cy="705845"/>
            </a:xfrm>
            <a:prstGeom prst="rect">
              <a:avLst/>
            </a:prstGeom>
            <a:ln w="28575" cap="sq">
              <a:solidFill>
                <a:srgbClr val="000000"/>
              </a:solidFill>
              <a:miter lim="800000"/>
            </a:ln>
            <a:effectLst>
              <a:outerShdw blurRad="57150" dist="50800" dir="2700000" algn="tl" rotWithShape="0">
                <a:srgbClr val="000000">
                  <a:alpha val="40000"/>
                </a:srgbClr>
              </a:outerShdw>
            </a:effectLst>
          </p:spPr>
        </p:pic>
      </p:grpSp>
      <p:pic>
        <p:nvPicPr>
          <p:cNvPr id="79" name="Picture 2" descr="http://pngimg.com/upload/bug_PNG398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512" y="4528660"/>
            <a:ext cx="734755" cy="79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79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200" fill="hold"/>
                                        <p:tgtEl>
                                          <p:spTgt spid="20"/>
                                        </p:tgtEl>
                                        <p:attrNameLst>
                                          <p:attrName>fillcolor</p:attrName>
                                        </p:attrNameLst>
                                      </p:cBhvr>
                                      <p:to>
                                        <a:srgbClr val="62C707"/>
                                      </p:to>
                                    </p:animClr>
                                    <p:set>
                                      <p:cBhvr>
                                        <p:cTn id="9" dur="200" fill="hold"/>
                                        <p:tgtEl>
                                          <p:spTgt spid="20"/>
                                        </p:tgtEl>
                                        <p:attrNameLst>
                                          <p:attrName>fill.type</p:attrName>
                                        </p:attrNameLst>
                                      </p:cBhvr>
                                      <p:to>
                                        <p:strVal val="solid"/>
                                      </p:to>
                                    </p:set>
                                    <p:set>
                                      <p:cBhvr>
                                        <p:cTn id="10" dur="200" fill="hold"/>
                                        <p:tgtEl>
                                          <p:spTgt spid="20"/>
                                        </p:tgtEl>
                                        <p:attrNameLst>
                                          <p:attrName>fill.on</p:attrName>
                                        </p:attrNameLst>
                                      </p:cBhvr>
                                      <p:to>
                                        <p:strVal val="true"/>
                                      </p:to>
                                    </p:set>
                                  </p:childTnLst>
                                </p:cTn>
                              </p:par>
                              <p:par>
                                <p:cTn id="11" presetID="23" presetClass="exit" presetSubtype="32" fill="hold" nodeType="withEffect">
                                  <p:stCondLst>
                                    <p:cond delay="0"/>
                                  </p:stCondLst>
                                  <p:childTnLst>
                                    <p:anim calcmode="lin" valueType="num">
                                      <p:cBhvr>
                                        <p:cTn id="12" dur="500"/>
                                        <p:tgtEl>
                                          <p:spTgt spid="56"/>
                                        </p:tgtEl>
                                        <p:attrNameLst>
                                          <p:attrName>ppt_w</p:attrName>
                                        </p:attrNameLst>
                                      </p:cBhvr>
                                      <p:tavLst>
                                        <p:tav tm="0">
                                          <p:val>
                                            <p:strVal val="ppt_w"/>
                                          </p:val>
                                        </p:tav>
                                        <p:tav tm="100000">
                                          <p:val>
                                            <p:fltVal val="0"/>
                                          </p:val>
                                        </p:tav>
                                      </p:tavLst>
                                    </p:anim>
                                    <p:anim calcmode="lin" valueType="num">
                                      <p:cBhvr>
                                        <p:cTn id="13" dur="500"/>
                                        <p:tgtEl>
                                          <p:spTgt spid="56"/>
                                        </p:tgtEl>
                                        <p:attrNameLst>
                                          <p:attrName>ppt_h</p:attrName>
                                        </p:attrNameLst>
                                      </p:cBhvr>
                                      <p:tavLst>
                                        <p:tav tm="0">
                                          <p:val>
                                            <p:strVal val="ppt_h"/>
                                          </p:val>
                                        </p:tav>
                                        <p:tav tm="100000">
                                          <p:val>
                                            <p:fltVal val="0"/>
                                          </p:val>
                                        </p:tav>
                                      </p:tavLst>
                                    </p:anim>
                                    <p:set>
                                      <p:cBhvr>
                                        <p:cTn id="14" dur="1" fill="hold">
                                          <p:stCondLst>
                                            <p:cond delay="499"/>
                                          </p:stCondLst>
                                        </p:cTn>
                                        <p:tgtEl>
                                          <p:spTgt spid="56"/>
                                        </p:tgtEl>
                                        <p:attrNameLst>
                                          <p:attrName>style.visibility</p:attrName>
                                        </p:attrNameLst>
                                      </p:cBhvr>
                                      <p:to>
                                        <p:strVal val="hidden"/>
                                      </p:to>
                                    </p:set>
                                  </p:childTnLst>
                                </p:cTn>
                              </p:par>
                            </p:childTnLst>
                          </p:cTn>
                        </p:par>
                        <p:par>
                          <p:cTn id="15" fill="hold">
                            <p:stCondLst>
                              <p:cond delay="500"/>
                            </p:stCondLst>
                            <p:childTnLst>
                              <p:par>
                                <p:cTn id="16" presetID="1" presetClass="emph" presetSubtype="2" fill="hold" nodeType="afterEffect">
                                  <p:stCondLst>
                                    <p:cond delay="0"/>
                                  </p:stCondLst>
                                  <p:childTnLst>
                                    <p:animClr clrSpc="rgb" dir="cw">
                                      <p:cBhvr>
                                        <p:cTn id="17" dur="200" fill="hold"/>
                                        <p:tgtEl>
                                          <p:spTgt spid="36"/>
                                        </p:tgtEl>
                                        <p:attrNameLst>
                                          <p:attrName>fillcolor</p:attrName>
                                        </p:attrNameLst>
                                      </p:cBhvr>
                                      <p:to>
                                        <a:srgbClr val="62C707"/>
                                      </p:to>
                                    </p:animClr>
                                    <p:set>
                                      <p:cBhvr>
                                        <p:cTn id="18" dur="200" fill="hold"/>
                                        <p:tgtEl>
                                          <p:spTgt spid="36"/>
                                        </p:tgtEl>
                                        <p:attrNameLst>
                                          <p:attrName>fill.type</p:attrName>
                                        </p:attrNameLst>
                                      </p:cBhvr>
                                      <p:to>
                                        <p:strVal val="solid"/>
                                      </p:to>
                                    </p:set>
                                    <p:set>
                                      <p:cBhvr>
                                        <p:cTn id="19" dur="200" fill="hold"/>
                                        <p:tgtEl>
                                          <p:spTgt spid="36"/>
                                        </p:tgtEl>
                                        <p:attrNameLst>
                                          <p:attrName>fill.on</p:attrName>
                                        </p:attrNameLst>
                                      </p:cBhvr>
                                      <p:to>
                                        <p:strVal val="true"/>
                                      </p:to>
                                    </p:set>
                                  </p:childTnLst>
                                </p:cTn>
                              </p:par>
                              <p:par>
                                <p:cTn id="20" presetID="23" presetClass="exit" presetSubtype="32" fill="hold" nodeType="withEffect">
                                  <p:stCondLst>
                                    <p:cond delay="0"/>
                                  </p:stCondLst>
                                  <p:childTnLst>
                                    <p:anim calcmode="lin" valueType="num">
                                      <p:cBhvr>
                                        <p:cTn id="21" dur="500"/>
                                        <p:tgtEl>
                                          <p:spTgt spid="54"/>
                                        </p:tgtEl>
                                        <p:attrNameLst>
                                          <p:attrName>ppt_w</p:attrName>
                                        </p:attrNameLst>
                                      </p:cBhvr>
                                      <p:tavLst>
                                        <p:tav tm="0">
                                          <p:val>
                                            <p:strVal val="ppt_w"/>
                                          </p:val>
                                        </p:tav>
                                        <p:tav tm="100000">
                                          <p:val>
                                            <p:fltVal val="0"/>
                                          </p:val>
                                        </p:tav>
                                      </p:tavLst>
                                    </p:anim>
                                    <p:anim calcmode="lin" valueType="num">
                                      <p:cBhvr>
                                        <p:cTn id="22" dur="500"/>
                                        <p:tgtEl>
                                          <p:spTgt spid="54"/>
                                        </p:tgtEl>
                                        <p:attrNameLst>
                                          <p:attrName>ppt_h</p:attrName>
                                        </p:attrNameLst>
                                      </p:cBhvr>
                                      <p:tavLst>
                                        <p:tav tm="0">
                                          <p:val>
                                            <p:strVal val="ppt_h"/>
                                          </p:val>
                                        </p:tav>
                                        <p:tav tm="100000">
                                          <p:val>
                                            <p:fltVal val="0"/>
                                          </p:val>
                                        </p:tav>
                                      </p:tavLst>
                                    </p:anim>
                                    <p:set>
                                      <p:cBhvr>
                                        <p:cTn id="23" dur="1" fill="hold">
                                          <p:stCondLst>
                                            <p:cond delay="499"/>
                                          </p:stCondLst>
                                        </p:cTn>
                                        <p:tgtEl>
                                          <p:spTgt spid="54"/>
                                        </p:tgtEl>
                                        <p:attrNameLst>
                                          <p:attrName>style.visibility</p:attrName>
                                        </p:attrNameLst>
                                      </p:cBhvr>
                                      <p:to>
                                        <p:strVal val="hidden"/>
                                      </p:to>
                                    </p:set>
                                  </p:childTnLst>
                                </p:cTn>
                              </p:par>
                            </p:childTnLst>
                          </p:cTn>
                        </p:par>
                        <p:par>
                          <p:cTn id="24" fill="hold">
                            <p:stCondLst>
                              <p:cond delay="1000"/>
                            </p:stCondLst>
                            <p:childTnLst>
                              <p:par>
                                <p:cTn id="25" presetID="1" presetClass="emph" presetSubtype="2" fill="hold" nodeType="afterEffect">
                                  <p:stCondLst>
                                    <p:cond delay="0"/>
                                  </p:stCondLst>
                                  <p:childTnLst>
                                    <p:animClr clrSpc="rgb" dir="cw">
                                      <p:cBhvr>
                                        <p:cTn id="26" dur="200" fill="hold"/>
                                        <p:tgtEl>
                                          <p:spTgt spid="19"/>
                                        </p:tgtEl>
                                        <p:attrNameLst>
                                          <p:attrName>fillcolor</p:attrName>
                                        </p:attrNameLst>
                                      </p:cBhvr>
                                      <p:to>
                                        <a:srgbClr val="62C707"/>
                                      </p:to>
                                    </p:animClr>
                                    <p:set>
                                      <p:cBhvr>
                                        <p:cTn id="27" dur="200" fill="hold"/>
                                        <p:tgtEl>
                                          <p:spTgt spid="19"/>
                                        </p:tgtEl>
                                        <p:attrNameLst>
                                          <p:attrName>fill.type</p:attrName>
                                        </p:attrNameLst>
                                      </p:cBhvr>
                                      <p:to>
                                        <p:strVal val="solid"/>
                                      </p:to>
                                    </p:set>
                                    <p:set>
                                      <p:cBhvr>
                                        <p:cTn id="28" dur="200" fill="hold"/>
                                        <p:tgtEl>
                                          <p:spTgt spid="19"/>
                                        </p:tgtEl>
                                        <p:attrNameLst>
                                          <p:attrName>fill.on</p:attrName>
                                        </p:attrNameLst>
                                      </p:cBhvr>
                                      <p:to>
                                        <p:strVal val="true"/>
                                      </p:to>
                                    </p:set>
                                  </p:childTnLst>
                                </p:cTn>
                              </p:par>
                            </p:childTnLst>
                          </p:cTn>
                        </p:par>
                        <p:par>
                          <p:cTn id="29" fill="hold">
                            <p:stCondLst>
                              <p:cond delay="1200"/>
                            </p:stCondLst>
                            <p:childTnLst>
                              <p:par>
                                <p:cTn id="30" presetID="23" presetClass="exit" presetSubtype="32" fill="hold" nodeType="afterEffect">
                                  <p:stCondLst>
                                    <p:cond delay="0"/>
                                  </p:stCondLst>
                                  <p:childTnLst>
                                    <p:anim calcmode="lin" valueType="num">
                                      <p:cBhvr>
                                        <p:cTn id="31" dur="500"/>
                                        <p:tgtEl>
                                          <p:spTgt spid="55"/>
                                        </p:tgtEl>
                                        <p:attrNameLst>
                                          <p:attrName>ppt_w</p:attrName>
                                        </p:attrNameLst>
                                      </p:cBhvr>
                                      <p:tavLst>
                                        <p:tav tm="0">
                                          <p:val>
                                            <p:strVal val="ppt_w"/>
                                          </p:val>
                                        </p:tav>
                                        <p:tav tm="100000">
                                          <p:val>
                                            <p:fltVal val="0"/>
                                          </p:val>
                                        </p:tav>
                                      </p:tavLst>
                                    </p:anim>
                                    <p:anim calcmode="lin" valueType="num">
                                      <p:cBhvr>
                                        <p:cTn id="32" dur="500"/>
                                        <p:tgtEl>
                                          <p:spTgt spid="55"/>
                                        </p:tgtEl>
                                        <p:attrNameLst>
                                          <p:attrName>ppt_h</p:attrName>
                                        </p:attrNameLst>
                                      </p:cBhvr>
                                      <p:tavLst>
                                        <p:tav tm="0">
                                          <p:val>
                                            <p:strVal val="ppt_h"/>
                                          </p:val>
                                        </p:tav>
                                        <p:tav tm="100000">
                                          <p:val>
                                            <p:fltVal val="0"/>
                                          </p:val>
                                        </p:tav>
                                      </p:tavLst>
                                    </p:anim>
                                    <p:set>
                                      <p:cBhvr>
                                        <p:cTn id="33" dur="1" fill="hold">
                                          <p:stCondLst>
                                            <p:cond delay="499"/>
                                          </p:stCondLst>
                                        </p:cTn>
                                        <p:tgtEl>
                                          <p:spTgt spid="55"/>
                                        </p:tgtEl>
                                        <p:attrNameLst>
                                          <p:attrName>style.visibility</p:attrName>
                                        </p:attrNameLst>
                                      </p:cBhvr>
                                      <p:to>
                                        <p:strVal val="hidden"/>
                                      </p:to>
                                    </p:set>
                                  </p:childTnLst>
                                </p:cTn>
                              </p:par>
                            </p:childTnLst>
                          </p:cTn>
                        </p:par>
                        <p:par>
                          <p:cTn id="34" fill="hold">
                            <p:stCondLst>
                              <p:cond delay="1700"/>
                            </p:stCondLst>
                            <p:childTnLst>
                              <p:par>
                                <p:cTn id="35" presetID="1" presetClass="emph" presetSubtype="2" fill="hold" nodeType="afterEffect">
                                  <p:stCondLst>
                                    <p:cond delay="0"/>
                                  </p:stCondLst>
                                  <p:childTnLst>
                                    <p:animClr clrSpc="rgb" dir="cw">
                                      <p:cBhvr>
                                        <p:cTn id="36" dur="200" fill="hold"/>
                                        <p:tgtEl>
                                          <p:spTgt spid="18"/>
                                        </p:tgtEl>
                                        <p:attrNameLst>
                                          <p:attrName>fillcolor</p:attrName>
                                        </p:attrNameLst>
                                      </p:cBhvr>
                                      <p:to>
                                        <a:srgbClr val="62C707"/>
                                      </p:to>
                                    </p:animClr>
                                    <p:set>
                                      <p:cBhvr>
                                        <p:cTn id="37" dur="200" fill="hold"/>
                                        <p:tgtEl>
                                          <p:spTgt spid="18"/>
                                        </p:tgtEl>
                                        <p:attrNameLst>
                                          <p:attrName>fill.type</p:attrName>
                                        </p:attrNameLst>
                                      </p:cBhvr>
                                      <p:to>
                                        <p:strVal val="solid"/>
                                      </p:to>
                                    </p:set>
                                    <p:set>
                                      <p:cBhvr>
                                        <p:cTn id="38" dur="200" fill="hold"/>
                                        <p:tgtEl>
                                          <p:spTgt spid="18"/>
                                        </p:tgtEl>
                                        <p:attrNameLst>
                                          <p:attrName>fill.on</p:attrName>
                                        </p:attrNameLst>
                                      </p:cBhvr>
                                      <p:to>
                                        <p:strVal val="true"/>
                                      </p:to>
                                    </p:set>
                                  </p:childTnLst>
                                </p:cTn>
                              </p:par>
                              <p:par>
                                <p:cTn id="39" presetID="23" presetClass="exit" presetSubtype="32" fill="hold" nodeType="withEffect">
                                  <p:stCondLst>
                                    <p:cond delay="0"/>
                                  </p:stCondLst>
                                  <p:childTnLst>
                                    <p:anim calcmode="lin" valueType="num">
                                      <p:cBhvr>
                                        <p:cTn id="40" dur="500"/>
                                        <p:tgtEl>
                                          <p:spTgt spid="53"/>
                                        </p:tgtEl>
                                        <p:attrNameLst>
                                          <p:attrName>ppt_w</p:attrName>
                                        </p:attrNameLst>
                                      </p:cBhvr>
                                      <p:tavLst>
                                        <p:tav tm="0">
                                          <p:val>
                                            <p:strVal val="ppt_w"/>
                                          </p:val>
                                        </p:tav>
                                        <p:tav tm="100000">
                                          <p:val>
                                            <p:fltVal val="0"/>
                                          </p:val>
                                        </p:tav>
                                      </p:tavLst>
                                    </p:anim>
                                    <p:anim calcmode="lin" valueType="num">
                                      <p:cBhvr>
                                        <p:cTn id="41" dur="500"/>
                                        <p:tgtEl>
                                          <p:spTgt spid="53"/>
                                        </p:tgtEl>
                                        <p:attrNameLst>
                                          <p:attrName>ppt_h</p:attrName>
                                        </p:attrNameLst>
                                      </p:cBhvr>
                                      <p:tavLst>
                                        <p:tav tm="0">
                                          <p:val>
                                            <p:strVal val="ppt_h"/>
                                          </p:val>
                                        </p:tav>
                                        <p:tav tm="100000">
                                          <p:val>
                                            <p:fltVal val="0"/>
                                          </p:val>
                                        </p:tav>
                                      </p:tavLst>
                                    </p:anim>
                                    <p:set>
                                      <p:cBhvr>
                                        <p:cTn id="42" dur="1" fill="hold">
                                          <p:stCondLst>
                                            <p:cond delay="499"/>
                                          </p:stCondLst>
                                        </p:cTn>
                                        <p:tgtEl>
                                          <p:spTgt spid="53"/>
                                        </p:tgtEl>
                                        <p:attrNameLst>
                                          <p:attrName>style.visibility</p:attrName>
                                        </p:attrNameLst>
                                      </p:cBhvr>
                                      <p:to>
                                        <p:strVal val="hidden"/>
                                      </p:to>
                                    </p:set>
                                  </p:childTnLst>
                                </p:cTn>
                              </p:par>
                            </p:childTnLst>
                          </p:cTn>
                        </p:par>
                        <p:par>
                          <p:cTn id="43" fill="hold">
                            <p:stCondLst>
                              <p:cond delay="2200"/>
                            </p:stCondLst>
                            <p:childTnLst>
                              <p:par>
                                <p:cTn id="44" presetID="1" presetClass="emph" presetSubtype="2" fill="hold" nodeType="afterEffect">
                                  <p:stCondLst>
                                    <p:cond delay="0"/>
                                  </p:stCondLst>
                                  <p:childTnLst>
                                    <p:animClr clrSpc="rgb" dir="cw">
                                      <p:cBhvr>
                                        <p:cTn id="45" dur="200" fill="hold"/>
                                        <p:tgtEl>
                                          <p:spTgt spid="21"/>
                                        </p:tgtEl>
                                        <p:attrNameLst>
                                          <p:attrName>fillcolor</p:attrName>
                                        </p:attrNameLst>
                                      </p:cBhvr>
                                      <p:to>
                                        <a:srgbClr val="62C707"/>
                                      </p:to>
                                    </p:animClr>
                                    <p:set>
                                      <p:cBhvr>
                                        <p:cTn id="46" dur="200" fill="hold"/>
                                        <p:tgtEl>
                                          <p:spTgt spid="21"/>
                                        </p:tgtEl>
                                        <p:attrNameLst>
                                          <p:attrName>fill.type</p:attrName>
                                        </p:attrNameLst>
                                      </p:cBhvr>
                                      <p:to>
                                        <p:strVal val="solid"/>
                                      </p:to>
                                    </p:set>
                                    <p:set>
                                      <p:cBhvr>
                                        <p:cTn id="47" dur="200" fill="hold"/>
                                        <p:tgtEl>
                                          <p:spTgt spid="21"/>
                                        </p:tgtEl>
                                        <p:attrNameLst>
                                          <p:attrName>fill.on</p:attrName>
                                        </p:attrNameLst>
                                      </p:cBhvr>
                                      <p:to>
                                        <p:strVal val="true"/>
                                      </p:to>
                                    </p:set>
                                  </p:childTnLst>
                                </p:cTn>
                              </p:par>
                              <p:par>
                                <p:cTn id="48" presetID="23" presetClass="exit" presetSubtype="32" fill="hold" nodeType="withEffect">
                                  <p:stCondLst>
                                    <p:cond delay="0"/>
                                  </p:stCondLst>
                                  <p:childTnLst>
                                    <p:anim calcmode="lin" valueType="num">
                                      <p:cBhvr>
                                        <p:cTn id="49" dur="500"/>
                                        <p:tgtEl>
                                          <p:spTgt spid="52"/>
                                        </p:tgtEl>
                                        <p:attrNameLst>
                                          <p:attrName>ppt_w</p:attrName>
                                        </p:attrNameLst>
                                      </p:cBhvr>
                                      <p:tavLst>
                                        <p:tav tm="0">
                                          <p:val>
                                            <p:strVal val="ppt_w"/>
                                          </p:val>
                                        </p:tav>
                                        <p:tav tm="100000">
                                          <p:val>
                                            <p:fltVal val="0"/>
                                          </p:val>
                                        </p:tav>
                                      </p:tavLst>
                                    </p:anim>
                                    <p:anim calcmode="lin" valueType="num">
                                      <p:cBhvr>
                                        <p:cTn id="50" dur="500"/>
                                        <p:tgtEl>
                                          <p:spTgt spid="52"/>
                                        </p:tgtEl>
                                        <p:attrNameLst>
                                          <p:attrName>ppt_h</p:attrName>
                                        </p:attrNameLst>
                                      </p:cBhvr>
                                      <p:tavLst>
                                        <p:tav tm="0">
                                          <p:val>
                                            <p:strVal val="ppt_h"/>
                                          </p:val>
                                        </p:tav>
                                        <p:tav tm="100000">
                                          <p:val>
                                            <p:fltVal val="0"/>
                                          </p:val>
                                        </p:tav>
                                      </p:tavLst>
                                    </p:anim>
                                    <p:set>
                                      <p:cBhvr>
                                        <p:cTn id="51" dur="1" fill="hold">
                                          <p:stCondLst>
                                            <p:cond delay="499"/>
                                          </p:stCondLst>
                                        </p:cTn>
                                        <p:tgtEl>
                                          <p:spTgt spid="52"/>
                                        </p:tgtEl>
                                        <p:attrNameLst>
                                          <p:attrName>style.visibility</p:attrName>
                                        </p:attrNameLst>
                                      </p:cBhvr>
                                      <p:to>
                                        <p:strVal val="hidden"/>
                                      </p:to>
                                    </p:set>
                                  </p:childTnLst>
                                </p:cTn>
                              </p:par>
                            </p:childTnLst>
                          </p:cTn>
                        </p:par>
                        <p:par>
                          <p:cTn id="52" fill="hold">
                            <p:stCondLst>
                              <p:cond delay="2700"/>
                            </p:stCondLst>
                            <p:childTnLst>
                              <p:par>
                                <p:cTn id="53" presetID="1" presetClass="emph" presetSubtype="2" fill="hold" nodeType="afterEffect">
                                  <p:stCondLst>
                                    <p:cond delay="0"/>
                                  </p:stCondLst>
                                  <p:childTnLst>
                                    <p:animClr clrSpc="rgb" dir="cw">
                                      <p:cBhvr>
                                        <p:cTn id="54" dur="200" fill="hold"/>
                                        <p:tgtEl>
                                          <p:spTgt spid="22"/>
                                        </p:tgtEl>
                                        <p:attrNameLst>
                                          <p:attrName>fillcolor</p:attrName>
                                        </p:attrNameLst>
                                      </p:cBhvr>
                                      <p:to>
                                        <a:srgbClr val="62C707"/>
                                      </p:to>
                                    </p:animClr>
                                    <p:set>
                                      <p:cBhvr>
                                        <p:cTn id="55" dur="200" fill="hold"/>
                                        <p:tgtEl>
                                          <p:spTgt spid="22"/>
                                        </p:tgtEl>
                                        <p:attrNameLst>
                                          <p:attrName>fill.type</p:attrName>
                                        </p:attrNameLst>
                                      </p:cBhvr>
                                      <p:to>
                                        <p:strVal val="solid"/>
                                      </p:to>
                                    </p:set>
                                    <p:set>
                                      <p:cBhvr>
                                        <p:cTn id="56" dur="200" fill="hold"/>
                                        <p:tgtEl>
                                          <p:spTgt spid="22"/>
                                        </p:tgtEl>
                                        <p:attrNameLst>
                                          <p:attrName>fill.on</p:attrName>
                                        </p:attrNameLst>
                                      </p:cBhvr>
                                      <p:to>
                                        <p:strVal val="true"/>
                                      </p:to>
                                    </p:set>
                                  </p:childTnLst>
                                </p:cTn>
                              </p:par>
                            </p:childTnLst>
                          </p:cTn>
                        </p:par>
                        <p:par>
                          <p:cTn id="57" fill="hold">
                            <p:stCondLst>
                              <p:cond delay="2900"/>
                            </p:stCondLst>
                            <p:childTnLst>
                              <p:par>
                                <p:cTn id="58" presetID="1" presetClass="emph" presetSubtype="2" fill="hold" nodeType="afterEffect">
                                  <p:stCondLst>
                                    <p:cond delay="0"/>
                                  </p:stCondLst>
                                  <p:childTnLst>
                                    <p:animClr clrSpc="rgb" dir="cw">
                                      <p:cBhvr>
                                        <p:cTn id="59" dur="200" fill="hold"/>
                                        <p:tgtEl>
                                          <p:spTgt spid="23"/>
                                        </p:tgtEl>
                                        <p:attrNameLst>
                                          <p:attrName>fillcolor</p:attrName>
                                        </p:attrNameLst>
                                      </p:cBhvr>
                                      <p:to>
                                        <a:srgbClr val="62C707"/>
                                      </p:to>
                                    </p:animClr>
                                    <p:set>
                                      <p:cBhvr>
                                        <p:cTn id="60" dur="200" fill="hold"/>
                                        <p:tgtEl>
                                          <p:spTgt spid="23"/>
                                        </p:tgtEl>
                                        <p:attrNameLst>
                                          <p:attrName>fill.type</p:attrName>
                                        </p:attrNameLst>
                                      </p:cBhvr>
                                      <p:to>
                                        <p:strVal val="solid"/>
                                      </p:to>
                                    </p:set>
                                    <p:set>
                                      <p:cBhvr>
                                        <p:cTn id="61" dur="200" fill="hold"/>
                                        <p:tgtEl>
                                          <p:spTgt spid="23"/>
                                        </p:tgtEl>
                                        <p:attrNameLst>
                                          <p:attrName>fill.on</p:attrName>
                                        </p:attrNameLst>
                                      </p:cBhvr>
                                      <p:to>
                                        <p:strVal val="true"/>
                                      </p:to>
                                    </p:set>
                                  </p:childTnLst>
                                </p:cTn>
                              </p:par>
                              <p:par>
                                <p:cTn id="62" presetID="23" presetClass="exit" presetSubtype="32" fill="hold" nodeType="withEffect">
                                  <p:stCondLst>
                                    <p:cond delay="0"/>
                                  </p:stCondLst>
                                  <p:childTnLst>
                                    <p:anim calcmode="lin" valueType="num">
                                      <p:cBhvr>
                                        <p:cTn id="63" dur="500"/>
                                        <p:tgtEl>
                                          <p:spTgt spid="51"/>
                                        </p:tgtEl>
                                        <p:attrNameLst>
                                          <p:attrName>ppt_w</p:attrName>
                                        </p:attrNameLst>
                                      </p:cBhvr>
                                      <p:tavLst>
                                        <p:tav tm="0">
                                          <p:val>
                                            <p:strVal val="ppt_w"/>
                                          </p:val>
                                        </p:tav>
                                        <p:tav tm="100000">
                                          <p:val>
                                            <p:fltVal val="0"/>
                                          </p:val>
                                        </p:tav>
                                      </p:tavLst>
                                    </p:anim>
                                    <p:anim calcmode="lin" valueType="num">
                                      <p:cBhvr>
                                        <p:cTn id="64" dur="500"/>
                                        <p:tgtEl>
                                          <p:spTgt spid="51"/>
                                        </p:tgtEl>
                                        <p:attrNameLst>
                                          <p:attrName>ppt_h</p:attrName>
                                        </p:attrNameLst>
                                      </p:cBhvr>
                                      <p:tavLst>
                                        <p:tav tm="0">
                                          <p:val>
                                            <p:strVal val="ppt_h"/>
                                          </p:val>
                                        </p:tav>
                                        <p:tav tm="100000">
                                          <p:val>
                                            <p:fltVal val="0"/>
                                          </p:val>
                                        </p:tav>
                                      </p:tavLst>
                                    </p:anim>
                                    <p:set>
                                      <p:cBhvr>
                                        <p:cTn id="65" dur="1" fill="hold">
                                          <p:stCondLst>
                                            <p:cond delay="499"/>
                                          </p:stCondLst>
                                        </p:cTn>
                                        <p:tgtEl>
                                          <p:spTgt spid="51"/>
                                        </p:tgtEl>
                                        <p:attrNameLst>
                                          <p:attrName>style.visibility</p:attrName>
                                        </p:attrNameLst>
                                      </p:cBhvr>
                                      <p:to>
                                        <p:strVal val="hidden"/>
                                      </p:to>
                                    </p:set>
                                  </p:childTnLst>
                                </p:cTn>
                              </p:par>
                            </p:childTnLst>
                          </p:cTn>
                        </p:par>
                        <p:par>
                          <p:cTn id="66" fill="hold">
                            <p:stCondLst>
                              <p:cond delay="3400"/>
                            </p:stCondLst>
                            <p:childTnLst>
                              <p:par>
                                <p:cTn id="67" presetID="1" presetClass="emph" presetSubtype="2" fill="hold" nodeType="afterEffect">
                                  <p:stCondLst>
                                    <p:cond delay="0"/>
                                  </p:stCondLst>
                                  <p:childTnLst>
                                    <p:animClr clrSpc="rgb" dir="cw">
                                      <p:cBhvr>
                                        <p:cTn id="68" dur="200" fill="hold"/>
                                        <p:tgtEl>
                                          <p:spTgt spid="29"/>
                                        </p:tgtEl>
                                        <p:attrNameLst>
                                          <p:attrName>fillcolor</p:attrName>
                                        </p:attrNameLst>
                                      </p:cBhvr>
                                      <p:to>
                                        <a:srgbClr val="62C707"/>
                                      </p:to>
                                    </p:animClr>
                                    <p:set>
                                      <p:cBhvr>
                                        <p:cTn id="69" dur="200" fill="hold"/>
                                        <p:tgtEl>
                                          <p:spTgt spid="29"/>
                                        </p:tgtEl>
                                        <p:attrNameLst>
                                          <p:attrName>fill.type</p:attrName>
                                        </p:attrNameLst>
                                      </p:cBhvr>
                                      <p:to>
                                        <p:strVal val="solid"/>
                                      </p:to>
                                    </p:set>
                                    <p:set>
                                      <p:cBhvr>
                                        <p:cTn id="70" dur="200" fill="hold"/>
                                        <p:tgtEl>
                                          <p:spTgt spid="29"/>
                                        </p:tgtEl>
                                        <p:attrNameLst>
                                          <p:attrName>fill.on</p:attrName>
                                        </p:attrNameLst>
                                      </p:cBhvr>
                                      <p:to>
                                        <p:strVal val="true"/>
                                      </p:to>
                                    </p:set>
                                  </p:childTnLst>
                                </p:cTn>
                              </p:par>
                            </p:childTnLst>
                          </p:cTn>
                        </p:par>
                        <p:par>
                          <p:cTn id="71" fill="hold">
                            <p:stCondLst>
                              <p:cond delay="3600"/>
                            </p:stCondLst>
                            <p:childTnLst>
                              <p:par>
                                <p:cTn id="72" presetID="1" presetClass="emph" presetSubtype="2" fill="hold" nodeType="afterEffect">
                                  <p:stCondLst>
                                    <p:cond delay="0"/>
                                  </p:stCondLst>
                                  <p:childTnLst>
                                    <p:animClr clrSpc="rgb" dir="cw">
                                      <p:cBhvr>
                                        <p:cTn id="73" dur="200" fill="hold"/>
                                        <p:tgtEl>
                                          <p:spTgt spid="17"/>
                                        </p:tgtEl>
                                        <p:attrNameLst>
                                          <p:attrName>fillcolor</p:attrName>
                                        </p:attrNameLst>
                                      </p:cBhvr>
                                      <p:to>
                                        <a:srgbClr val="62C707"/>
                                      </p:to>
                                    </p:animClr>
                                    <p:set>
                                      <p:cBhvr>
                                        <p:cTn id="74" dur="200" fill="hold"/>
                                        <p:tgtEl>
                                          <p:spTgt spid="17"/>
                                        </p:tgtEl>
                                        <p:attrNameLst>
                                          <p:attrName>fill.type</p:attrName>
                                        </p:attrNameLst>
                                      </p:cBhvr>
                                      <p:to>
                                        <p:strVal val="solid"/>
                                      </p:to>
                                    </p:set>
                                    <p:set>
                                      <p:cBhvr>
                                        <p:cTn id="75" dur="200" fill="hold"/>
                                        <p:tgtEl>
                                          <p:spTgt spid="17"/>
                                        </p:tgtEl>
                                        <p:attrNameLst>
                                          <p:attrName>fill.on</p:attrName>
                                        </p:attrNameLst>
                                      </p:cBhvr>
                                      <p:to>
                                        <p:strVal val="true"/>
                                      </p:to>
                                    </p:set>
                                  </p:childTnLst>
                                </p:cTn>
                              </p:par>
                            </p:childTnLst>
                          </p:cTn>
                        </p:par>
                        <p:par>
                          <p:cTn id="76" fill="hold">
                            <p:stCondLst>
                              <p:cond delay="3800"/>
                            </p:stCondLst>
                            <p:childTnLst>
                              <p:par>
                                <p:cTn id="77" presetID="1" presetClass="emph" presetSubtype="2" fill="hold" nodeType="afterEffect">
                                  <p:stCondLst>
                                    <p:cond delay="0"/>
                                  </p:stCondLst>
                                  <p:childTnLst>
                                    <p:animClr clrSpc="rgb" dir="cw">
                                      <p:cBhvr>
                                        <p:cTn id="78" dur="200" fill="hold"/>
                                        <p:tgtEl>
                                          <p:spTgt spid="24"/>
                                        </p:tgtEl>
                                        <p:attrNameLst>
                                          <p:attrName>fillcolor</p:attrName>
                                        </p:attrNameLst>
                                      </p:cBhvr>
                                      <p:to>
                                        <a:srgbClr val="76923C"/>
                                      </p:to>
                                    </p:animClr>
                                    <p:set>
                                      <p:cBhvr>
                                        <p:cTn id="79" dur="200" fill="hold"/>
                                        <p:tgtEl>
                                          <p:spTgt spid="24"/>
                                        </p:tgtEl>
                                        <p:attrNameLst>
                                          <p:attrName>fill.type</p:attrName>
                                        </p:attrNameLst>
                                      </p:cBhvr>
                                      <p:to>
                                        <p:strVal val="solid"/>
                                      </p:to>
                                    </p:set>
                                    <p:set>
                                      <p:cBhvr>
                                        <p:cTn id="80" dur="200" fill="hold"/>
                                        <p:tgtEl>
                                          <p:spTgt spid="24"/>
                                        </p:tgtEl>
                                        <p:attrNameLst>
                                          <p:attrName>fill.on</p:attrName>
                                        </p:attrNameLst>
                                      </p:cBhvr>
                                      <p:to>
                                        <p:strVal val="true"/>
                                      </p:to>
                                    </p:set>
                                  </p:childTnLst>
                                </p:cTn>
                              </p:par>
                              <p:par>
                                <p:cTn id="81" presetID="23" presetClass="exit" presetSubtype="32" fill="hold" nodeType="withEffect">
                                  <p:stCondLst>
                                    <p:cond delay="0"/>
                                  </p:stCondLst>
                                  <p:childTnLst>
                                    <p:anim calcmode="lin" valueType="num">
                                      <p:cBhvr>
                                        <p:cTn id="82" dur="500"/>
                                        <p:tgtEl>
                                          <p:spTgt spid="3074"/>
                                        </p:tgtEl>
                                        <p:attrNameLst>
                                          <p:attrName>ppt_w</p:attrName>
                                        </p:attrNameLst>
                                      </p:cBhvr>
                                      <p:tavLst>
                                        <p:tav tm="0">
                                          <p:val>
                                            <p:strVal val="ppt_w"/>
                                          </p:val>
                                        </p:tav>
                                        <p:tav tm="100000">
                                          <p:val>
                                            <p:fltVal val="0"/>
                                          </p:val>
                                        </p:tav>
                                      </p:tavLst>
                                    </p:anim>
                                    <p:anim calcmode="lin" valueType="num">
                                      <p:cBhvr>
                                        <p:cTn id="83" dur="500"/>
                                        <p:tgtEl>
                                          <p:spTgt spid="3074"/>
                                        </p:tgtEl>
                                        <p:attrNameLst>
                                          <p:attrName>ppt_h</p:attrName>
                                        </p:attrNameLst>
                                      </p:cBhvr>
                                      <p:tavLst>
                                        <p:tav tm="0">
                                          <p:val>
                                            <p:strVal val="ppt_h"/>
                                          </p:val>
                                        </p:tav>
                                        <p:tav tm="100000">
                                          <p:val>
                                            <p:fltVal val="0"/>
                                          </p:val>
                                        </p:tav>
                                      </p:tavLst>
                                    </p:anim>
                                    <p:set>
                                      <p:cBhvr>
                                        <p:cTn id="84" dur="1" fill="hold">
                                          <p:stCondLst>
                                            <p:cond delay="499"/>
                                          </p:stCondLst>
                                        </p:cTn>
                                        <p:tgtEl>
                                          <p:spTgt spid="3074"/>
                                        </p:tgtEl>
                                        <p:attrNameLst>
                                          <p:attrName>style.visibility</p:attrName>
                                        </p:attrNameLst>
                                      </p:cBhvr>
                                      <p:to>
                                        <p:strVal val="hidden"/>
                                      </p:to>
                                    </p:set>
                                  </p:childTnLst>
                                </p:cTn>
                              </p:par>
                            </p:childTnLst>
                          </p:cTn>
                        </p:par>
                        <p:par>
                          <p:cTn id="85" fill="hold">
                            <p:stCondLst>
                              <p:cond delay="4300"/>
                            </p:stCondLst>
                            <p:childTnLst>
                              <p:par>
                                <p:cTn id="86" presetID="1" presetClass="emph" presetSubtype="2" fill="hold" nodeType="afterEffect">
                                  <p:stCondLst>
                                    <p:cond delay="0"/>
                                  </p:stCondLst>
                                  <p:childTnLst>
                                    <p:animClr clrSpc="rgb" dir="cw">
                                      <p:cBhvr>
                                        <p:cTn id="87" dur="200" fill="hold"/>
                                        <p:tgtEl>
                                          <p:spTgt spid="30"/>
                                        </p:tgtEl>
                                        <p:attrNameLst>
                                          <p:attrName>fillcolor</p:attrName>
                                        </p:attrNameLst>
                                      </p:cBhvr>
                                      <p:to>
                                        <a:srgbClr val="D3F5B1"/>
                                      </p:to>
                                    </p:animClr>
                                    <p:set>
                                      <p:cBhvr>
                                        <p:cTn id="88" dur="200" fill="hold"/>
                                        <p:tgtEl>
                                          <p:spTgt spid="30"/>
                                        </p:tgtEl>
                                        <p:attrNameLst>
                                          <p:attrName>fill.type</p:attrName>
                                        </p:attrNameLst>
                                      </p:cBhvr>
                                      <p:to>
                                        <p:strVal val="solid"/>
                                      </p:to>
                                    </p:set>
                                    <p:set>
                                      <p:cBhvr>
                                        <p:cTn id="89" dur="200" fill="hold"/>
                                        <p:tgtEl>
                                          <p:spTgt spid="30"/>
                                        </p:tgtEl>
                                        <p:attrNameLst>
                                          <p:attrName>fill.on</p:attrName>
                                        </p:attrNameLst>
                                      </p:cBhvr>
                                      <p:to>
                                        <p:strVal val="true"/>
                                      </p:to>
                                    </p:set>
                                  </p:childTnLst>
                                </p:cTn>
                              </p:par>
                              <p:par>
                                <p:cTn id="90" presetID="23" presetClass="exit" presetSubtype="32" fill="hold" nodeType="withEffect">
                                  <p:stCondLst>
                                    <p:cond delay="0"/>
                                  </p:stCondLst>
                                  <p:childTnLst>
                                    <p:anim calcmode="lin" valueType="num">
                                      <p:cBhvr>
                                        <p:cTn id="91" dur="500"/>
                                        <p:tgtEl>
                                          <p:spTgt spid="79"/>
                                        </p:tgtEl>
                                        <p:attrNameLst>
                                          <p:attrName>ppt_w</p:attrName>
                                        </p:attrNameLst>
                                      </p:cBhvr>
                                      <p:tavLst>
                                        <p:tav tm="0">
                                          <p:val>
                                            <p:strVal val="ppt_w"/>
                                          </p:val>
                                        </p:tav>
                                        <p:tav tm="100000">
                                          <p:val>
                                            <p:fltVal val="0"/>
                                          </p:val>
                                        </p:tav>
                                      </p:tavLst>
                                    </p:anim>
                                    <p:anim calcmode="lin" valueType="num">
                                      <p:cBhvr>
                                        <p:cTn id="92" dur="500"/>
                                        <p:tgtEl>
                                          <p:spTgt spid="79"/>
                                        </p:tgtEl>
                                        <p:attrNameLst>
                                          <p:attrName>ppt_h</p:attrName>
                                        </p:attrNameLst>
                                      </p:cBhvr>
                                      <p:tavLst>
                                        <p:tav tm="0">
                                          <p:val>
                                            <p:strVal val="ppt_h"/>
                                          </p:val>
                                        </p:tav>
                                        <p:tav tm="100000">
                                          <p:val>
                                            <p:fltVal val="0"/>
                                          </p:val>
                                        </p:tav>
                                      </p:tavLst>
                                    </p:anim>
                                    <p:set>
                                      <p:cBhvr>
                                        <p:cTn id="93" dur="1" fill="hold">
                                          <p:stCondLst>
                                            <p:cond delay="499"/>
                                          </p:stCondLst>
                                        </p:cTn>
                                        <p:tgtEl>
                                          <p:spTgt spid="7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
                                            <p:txEl>
                                              <p:pRg st="1" end="1"/>
                                            </p:txEl>
                                          </p:spTgt>
                                        </p:tgtEl>
                                        <p:attrNameLst>
                                          <p:attrName>style.visibility</p:attrName>
                                        </p:attrNameLst>
                                      </p:cBhvr>
                                      <p:to>
                                        <p:strVal val="visible"/>
                                      </p:to>
                                    </p:set>
                                  </p:childTnLst>
                                </p:cTn>
                              </p:par>
                              <p:par>
                                <p:cTn id="98" presetID="12" presetClass="entr" presetSubtype="4" fill="hold" grpId="0" nodeType="with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additive="base">
                                        <p:cTn id="100" dur="200"/>
                                        <p:tgtEl>
                                          <p:spTgt spid="3"/>
                                        </p:tgtEl>
                                        <p:attrNameLst>
                                          <p:attrName>ppt_y</p:attrName>
                                        </p:attrNameLst>
                                      </p:cBhvr>
                                      <p:tavLst>
                                        <p:tav tm="0">
                                          <p:val>
                                            <p:strVal val="#ppt_y+#ppt_h*1.125000"/>
                                          </p:val>
                                        </p:tav>
                                        <p:tav tm="100000">
                                          <p:val>
                                            <p:strVal val="#ppt_y"/>
                                          </p:val>
                                        </p:tav>
                                      </p:tavLst>
                                    </p:anim>
                                    <p:animEffect transition="in" filter="wipe(up)">
                                      <p:cBhvr>
                                        <p:cTn id="101" dur="200"/>
                                        <p:tgtEl>
                                          <p:spTgt spid="3"/>
                                        </p:tgtEl>
                                      </p:cBhvr>
                                    </p:animEffect>
                                  </p:childTnLst>
                                </p:cTn>
                              </p:par>
                            </p:childTnLst>
                          </p:cTn>
                        </p:par>
                        <p:par>
                          <p:cTn id="102" fill="hold">
                            <p:stCondLst>
                              <p:cond delay="200"/>
                            </p:stCondLst>
                            <p:childTnLst>
                              <p:par>
                                <p:cTn id="103" presetID="12" presetClass="entr" presetSubtype="4"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additive="base">
                                        <p:cTn id="105" dur="200"/>
                                        <p:tgtEl>
                                          <p:spTgt spid="57"/>
                                        </p:tgtEl>
                                        <p:attrNameLst>
                                          <p:attrName>ppt_y</p:attrName>
                                        </p:attrNameLst>
                                      </p:cBhvr>
                                      <p:tavLst>
                                        <p:tav tm="0">
                                          <p:val>
                                            <p:strVal val="#ppt_y+#ppt_h*1.125000"/>
                                          </p:val>
                                        </p:tav>
                                        <p:tav tm="100000">
                                          <p:val>
                                            <p:strVal val="#ppt_y"/>
                                          </p:val>
                                        </p:tav>
                                      </p:tavLst>
                                    </p:anim>
                                    <p:animEffect transition="in" filter="wipe(up)">
                                      <p:cBhvr>
                                        <p:cTn id="106" dur="200"/>
                                        <p:tgtEl>
                                          <p:spTgt spid="57"/>
                                        </p:tgtEl>
                                      </p:cBhvr>
                                    </p:animEffect>
                                  </p:childTnLst>
                                </p:cTn>
                              </p:par>
                            </p:childTnLst>
                          </p:cTn>
                        </p:par>
                        <p:par>
                          <p:cTn id="107" fill="hold">
                            <p:stCondLst>
                              <p:cond delay="400"/>
                            </p:stCondLst>
                            <p:childTnLst>
                              <p:par>
                                <p:cTn id="108" presetID="12" presetClass="entr" presetSubtype="4"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additive="base">
                                        <p:cTn id="110" dur="200"/>
                                        <p:tgtEl>
                                          <p:spTgt spid="58"/>
                                        </p:tgtEl>
                                        <p:attrNameLst>
                                          <p:attrName>ppt_y</p:attrName>
                                        </p:attrNameLst>
                                      </p:cBhvr>
                                      <p:tavLst>
                                        <p:tav tm="0">
                                          <p:val>
                                            <p:strVal val="#ppt_y+#ppt_h*1.125000"/>
                                          </p:val>
                                        </p:tav>
                                        <p:tav tm="100000">
                                          <p:val>
                                            <p:strVal val="#ppt_y"/>
                                          </p:val>
                                        </p:tav>
                                      </p:tavLst>
                                    </p:anim>
                                    <p:animEffect transition="in" filter="wipe(up)">
                                      <p:cBhvr>
                                        <p:cTn id="111" dur="200"/>
                                        <p:tgtEl>
                                          <p:spTgt spid="58"/>
                                        </p:tgtEl>
                                      </p:cBhvr>
                                    </p:animEffect>
                                  </p:childTnLst>
                                </p:cTn>
                              </p:par>
                            </p:childTnLst>
                          </p:cTn>
                        </p:par>
                        <p:par>
                          <p:cTn id="112" fill="hold">
                            <p:stCondLst>
                              <p:cond delay="600"/>
                            </p:stCondLst>
                            <p:childTnLst>
                              <p:par>
                                <p:cTn id="113" presetID="12" presetClass="entr" presetSubtype="4" fill="hold" grpId="0" nodeType="afterEffect">
                                  <p:stCondLst>
                                    <p:cond delay="0"/>
                                  </p:stCondLst>
                                  <p:childTnLst>
                                    <p:set>
                                      <p:cBhvr>
                                        <p:cTn id="114" dur="1" fill="hold">
                                          <p:stCondLst>
                                            <p:cond delay="0"/>
                                          </p:stCondLst>
                                        </p:cTn>
                                        <p:tgtEl>
                                          <p:spTgt spid="59"/>
                                        </p:tgtEl>
                                        <p:attrNameLst>
                                          <p:attrName>style.visibility</p:attrName>
                                        </p:attrNameLst>
                                      </p:cBhvr>
                                      <p:to>
                                        <p:strVal val="visible"/>
                                      </p:to>
                                    </p:set>
                                    <p:anim calcmode="lin" valueType="num">
                                      <p:cBhvr additive="base">
                                        <p:cTn id="115" dur="200"/>
                                        <p:tgtEl>
                                          <p:spTgt spid="59"/>
                                        </p:tgtEl>
                                        <p:attrNameLst>
                                          <p:attrName>ppt_y</p:attrName>
                                        </p:attrNameLst>
                                      </p:cBhvr>
                                      <p:tavLst>
                                        <p:tav tm="0">
                                          <p:val>
                                            <p:strVal val="#ppt_y+#ppt_h*1.125000"/>
                                          </p:val>
                                        </p:tav>
                                        <p:tav tm="100000">
                                          <p:val>
                                            <p:strVal val="#ppt_y"/>
                                          </p:val>
                                        </p:tav>
                                      </p:tavLst>
                                    </p:anim>
                                    <p:animEffect transition="in" filter="wipe(up)">
                                      <p:cBhvr>
                                        <p:cTn id="116" dur="200"/>
                                        <p:tgtEl>
                                          <p:spTgt spid="59"/>
                                        </p:tgtEl>
                                      </p:cBhvr>
                                    </p:animEffect>
                                  </p:childTnLst>
                                </p:cTn>
                              </p:par>
                            </p:childTnLst>
                          </p:cTn>
                        </p:par>
                        <p:par>
                          <p:cTn id="117" fill="hold">
                            <p:stCondLst>
                              <p:cond delay="800"/>
                            </p:stCondLst>
                            <p:childTnLst>
                              <p:par>
                                <p:cTn id="118" presetID="12" presetClass="entr" presetSubtype="4"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additive="base">
                                        <p:cTn id="120" dur="200"/>
                                        <p:tgtEl>
                                          <p:spTgt spid="60"/>
                                        </p:tgtEl>
                                        <p:attrNameLst>
                                          <p:attrName>ppt_y</p:attrName>
                                        </p:attrNameLst>
                                      </p:cBhvr>
                                      <p:tavLst>
                                        <p:tav tm="0">
                                          <p:val>
                                            <p:strVal val="#ppt_y+#ppt_h*1.125000"/>
                                          </p:val>
                                        </p:tav>
                                        <p:tav tm="100000">
                                          <p:val>
                                            <p:strVal val="#ppt_y"/>
                                          </p:val>
                                        </p:tav>
                                      </p:tavLst>
                                    </p:anim>
                                    <p:animEffect transition="in" filter="wipe(up)">
                                      <p:cBhvr>
                                        <p:cTn id="121" dur="200"/>
                                        <p:tgtEl>
                                          <p:spTgt spid="60"/>
                                        </p:tgtEl>
                                      </p:cBhvr>
                                    </p:animEffect>
                                  </p:childTnLst>
                                </p:cTn>
                              </p:par>
                            </p:childTnLst>
                          </p:cTn>
                        </p:par>
                        <p:par>
                          <p:cTn id="122" fill="hold">
                            <p:stCondLst>
                              <p:cond delay="1000"/>
                            </p:stCondLst>
                            <p:childTnLst>
                              <p:par>
                                <p:cTn id="123" presetID="12" presetClass="entr" presetSubtype="4" fill="hold" grpId="0" nodeType="after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additive="base">
                                        <p:cTn id="125" dur="200"/>
                                        <p:tgtEl>
                                          <p:spTgt spid="61"/>
                                        </p:tgtEl>
                                        <p:attrNameLst>
                                          <p:attrName>ppt_y</p:attrName>
                                        </p:attrNameLst>
                                      </p:cBhvr>
                                      <p:tavLst>
                                        <p:tav tm="0">
                                          <p:val>
                                            <p:strVal val="#ppt_y+#ppt_h*1.125000"/>
                                          </p:val>
                                        </p:tav>
                                        <p:tav tm="100000">
                                          <p:val>
                                            <p:strVal val="#ppt_y"/>
                                          </p:val>
                                        </p:tav>
                                      </p:tavLst>
                                    </p:anim>
                                    <p:animEffect transition="in" filter="wipe(up)">
                                      <p:cBhvr>
                                        <p:cTn id="126" dur="200"/>
                                        <p:tgtEl>
                                          <p:spTgt spid="61"/>
                                        </p:tgtEl>
                                      </p:cBhvr>
                                    </p:animEffect>
                                  </p:childTnLst>
                                </p:cTn>
                              </p:par>
                            </p:childTnLst>
                          </p:cTn>
                        </p:par>
                        <p:par>
                          <p:cTn id="127" fill="hold">
                            <p:stCondLst>
                              <p:cond delay="1200"/>
                            </p:stCondLst>
                            <p:childTnLst>
                              <p:par>
                                <p:cTn id="128" presetID="12" presetClass="entr" presetSubtype="4" fill="hold" grpId="0" nodeType="afterEffect">
                                  <p:stCondLst>
                                    <p:cond delay="0"/>
                                  </p:stCondLst>
                                  <p:childTnLst>
                                    <p:set>
                                      <p:cBhvr>
                                        <p:cTn id="129" dur="1" fill="hold">
                                          <p:stCondLst>
                                            <p:cond delay="0"/>
                                          </p:stCondLst>
                                        </p:cTn>
                                        <p:tgtEl>
                                          <p:spTgt spid="62"/>
                                        </p:tgtEl>
                                        <p:attrNameLst>
                                          <p:attrName>style.visibility</p:attrName>
                                        </p:attrNameLst>
                                      </p:cBhvr>
                                      <p:to>
                                        <p:strVal val="visible"/>
                                      </p:to>
                                    </p:set>
                                    <p:anim calcmode="lin" valueType="num">
                                      <p:cBhvr additive="base">
                                        <p:cTn id="130" dur="200"/>
                                        <p:tgtEl>
                                          <p:spTgt spid="62"/>
                                        </p:tgtEl>
                                        <p:attrNameLst>
                                          <p:attrName>ppt_y</p:attrName>
                                        </p:attrNameLst>
                                      </p:cBhvr>
                                      <p:tavLst>
                                        <p:tav tm="0">
                                          <p:val>
                                            <p:strVal val="#ppt_y+#ppt_h*1.125000"/>
                                          </p:val>
                                        </p:tav>
                                        <p:tav tm="100000">
                                          <p:val>
                                            <p:strVal val="#ppt_y"/>
                                          </p:val>
                                        </p:tav>
                                      </p:tavLst>
                                    </p:anim>
                                    <p:animEffect transition="in" filter="wipe(up)">
                                      <p:cBhvr>
                                        <p:cTn id="131" dur="200"/>
                                        <p:tgtEl>
                                          <p:spTgt spid="62"/>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2">
                                            <p:txEl>
                                              <p:pRg st="2" end="2"/>
                                            </p:txEl>
                                          </p:spTgt>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animBg="1"/>
      <p:bldP spid="57" grpId="0" uiExpand="1" animBg="1"/>
      <p:bldP spid="58" grpId="0" uiExpand="1" animBg="1"/>
      <p:bldP spid="59" grpId="0" uiExpand="1" animBg="1"/>
      <p:bldP spid="60" grpId="0" uiExpand="1" animBg="1"/>
      <p:bldP spid="61" grpId="0" uiExpand="1" animBg="1"/>
      <p:bldP spid="62"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GB" sz="3600" b="1" dirty="0"/>
              <a:t>Where we are today</a:t>
            </a:r>
            <a:br>
              <a:rPr lang="en-GB" sz="3600" b="1" dirty="0"/>
            </a:br>
            <a:r>
              <a:rPr lang="en-GB" sz="6000" b="1" dirty="0"/>
              <a:t>Everest in </a:t>
            </a:r>
            <a:r>
              <a:rPr lang="en-GB" sz="6000" b="1" dirty="0" err="1"/>
              <a:t>cURL</a:t>
            </a:r>
            <a:r>
              <a:rPr lang="en-GB" sz="6000" b="1" dirty="0"/>
              <a:t> client</a:t>
            </a:r>
            <a:endParaRPr lang="en-GB" sz="6000" dirty="0"/>
          </a:p>
        </p:txBody>
      </p:sp>
      <p:sp>
        <p:nvSpPr>
          <p:cNvPr id="2" name="Rectangle 1"/>
          <p:cNvSpPr/>
          <p:nvPr/>
        </p:nvSpPr>
        <p:spPr>
          <a:xfrm>
            <a:off x="7440016" y="482331"/>
            <a:ext cx="4817956" cy="3693319"/>
          </a:xfrm>
          <a:prstGeom prst="rect">
            <a:avLst/>
          </a:prstGeom>
        </p:spPr>
        <p:txBody>
          <a:bodyPr wrap="square">
            <a:spAutoFit/>
          </a:bodyPr>
          <a:lstStyle/>
          <a:p>
            <a:r>
              <a:rPr lang="en-GB" dirty="0" err="1"/>
              <a:t>cURL</a:t>
            </a:r>
            <a:r>
              <a:rPr lang="en-GB" dirty="0"/>
              <a:t> is a popular https client</a:t>
            </a:r>
            <a:br>
              <a:rPr lang="en-GB" dirty="0"/>
            </a:br>
            <a:r>
              <a:rPr lang="en-GB" dirty="0"/>
              <a:t>Pervasive (500M+ users?)  on Linux, Android, OS X, iOS, </a:t>
            </a:r>
            <a:r>
              <a:rPr lang="en-GB" dirty="0" err="1"/>
              <a:t>powershell</a:t>
            </a:r>
            <a:r>
              <a:rPr lang="en-GB" dirty="0"/>
              <a:t>, TVs, git, </a:t>
            </a:r>
            <a:r>
              <a:rPr lang="en-GB" dirty="0" err="1"/>
              <a:t>IoTs</a:t>
            </a:r>
            <a:r>
              <a:rPr lang="en-GB" dirty="0"/>
              <a:t>…</a:t>
            </a:r>
          </a:p>
          <a:p>
            <a:endParaRPr lang="en-GB" dirty="0"/>
          </a:p>
          <a:p>
            <a:endParaRPr lang="en-GB" dirty="0"/>
          </a:p>
          <a:p>
            <a:endParaRPr lang="en-GB" dirty="0"/>
          </a:p>
          <a:p>
            <a:endParaRPr lang="en-GB" dirty="0"/>
          </a:p>
          <a:p>
            <a:pPr marL="285750" indent="-285750">
              <a:buFont typeface="Arial" panose="020B0604020202020204" pitchFamily="34" charset="0"/>
              <a:buChar char="•"/>
            </a:pPr>
            <a:r>
              <a:rPr lang="en-GB" dirty="0">
                <a:solidFill>
                  <a:srgbClr val="00B050"/>
                </a:solidFill>
              </a:rPr>
              <a:t>Running a fully verified TLS record layer</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00B050"/>
                </a:solidFill>
              </a:rPr>
              <a:t>Several verified, performant </a:t>
            </a:r>
            <a:r>
              <a:rPr lang="en-GB" dirty="0" err="1">
                <a:solidFill>
                  <a:srgbClr val="00B050"/>
                </a:solidFill>
              </a:rPr>
              <a:t>ciphersuites</a:t>
            </a:r>
            <a:r>
              <a:rPr lang="en-GB" dirty="0">
                <a:solidFill>
                  <a:srgbClr val="00B050"/>
                </a:solidFill>
              </a:rPr>
              <a:t> in C and assembly</a:t>
            </a:r>
          </a:p>
          <a:p>
            <a:pPr marL="285750" indent="-285750">
              <a:buFont typeface="Arial" panose="020B0604020202020204" pitchFamily="34" charset="0"/>
              <a:buChar char="•"/>
            </a:pPr>
            <a:endParaRPr lang="en-GB" dirty="0">
              <a:solidFill>
                <a:srgbClr val="00B050"/>
              </a:solidFill>
            </a:endParaRPr>
          </a:p>
          <a:p>
            <a:pPr marL="285750" indent="-285750">
              <a:buFont typeface="Arial" panose="020B0604020202020204" pitchFamily="34" charset="0"/>
              <a:buChar char="•"/>
            </a:pPr>
            <a:r>
              <a:rPr lang="en-GB" dirty="0">
                <a:solidFill>
                  <a:srgbClr val="FF0000"/>
                </a:solidFill>
              </a:rPr>
              <a:t>A partially verified TLS handshake</a:t>
            </a:r>
          </a:p>
        </p:txBody>
      </p:sp>
      <p:pic>
        <p:nvPicPr>
          <p:cNvPr id="4" name="Picture 3"/>
          <p:cNvPicPr>
            <a:picLocks noChangeAspect="1"/>
          </p:cNvPicPr>
          <p:nvPr/>
        </p:nvPicPr>
        <p:blipFill>
          <a:blip r:embed="rId3"/>
          <a:stretch>
            <a:fillRect/>
          </a:stretch>
        </p:blipFill>
        <p:spPr>
          <a:xfrm>
            <a:off x="478332" y="2125365"/>
            <a:ext cx="6961684" cy="23647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p:cNvPicPr>
            <a:picLocks noChangeAspect="1"/>
          </p:cNvPicPr>
          <p:nvPr/>
        </p:nvPicPr>
        <p:blipFill>
          <a:blip r:embed="rId4"/>
          <a:stretch>
            <a:fillRect/>
          </a:stretch>
        </p:blipFill>
        <p:spPr>
          <a:xfrm>
            <a:off x="478332" y="4919916"/>
            <a:ext cx="6961684" cy="94502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88228680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969445" y="3163264"/>
            <a:ext cx="4154706" cy="1925465"/>
          </a:xfrm>
          <a:prstGeom prst="ellipse">
            <a:avLst/>
          </a:prstGeom>
          <a:solidFill>
            <a:srgbClr val="4F81BD">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68" name="Oval 67"/>
          <p:cNvSpPr/>
          <p:nvPr/>
        </p:nvSpPr>
        <p:spPr>
          <a:xfrm>
            <a:off x="2823546" y="2048449"/>
            <a:ext cx="4739222" cy="3746757"/>
          </a:xfrm>
          <a:prstGeom prst="ellipse">
            <a:avLst/>
          </a:prstGeom>
          <a:solidFill>
            <a:srgbClr val="A24228">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69" name="Oval 68"/>
          <p:cNvSpPr/>
          <p:nvPr/>
        </p:nvSpPr>
        <p:spPr>
          <a:xfrm>
            <a:off x="4216911" y="1196092"/>
            <a:ext cx="2821646" cy="3636075"/>
          </a:xfrm>
          <a:prstGeom prst="ellipse">
            <a:avLst/>
          </a:prstGeom>
          <a:solidFill>
            <a:srgbClr val="51CD47">
              <a:alpha val="2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70" name="Oval 69"/>
          <p:cNvSpPr/>
          <p:nvPr/>
        </p:nvSpPr>
        <p:spPr>
          <a:xfrm>
            <a:off x="1910858" y="1749897"/>
            <a:ext cx="3311604" cy="2543302"/>
          </a:xfrm>
          <a:prstGeom prst="ellipse">
            <a:avLst/>
          </a:prstGeom>
          <a:solidFill>
            <a:srgbClr val="FFCC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5942625" y="410453"/>
            <a:ext cx="7354281" cy="736415"/>
          </a:xfrm>
        </p:spPr>
        <p:txBody>
          <a:bodyPr>
            <a:noAutofit/>
          </a:bodyPr>
          <a:lstStyle/>
          <a:p>
            <a:pPr algn="ctr"/>
            <a:r>
              <a:rPr lang="en-US" sz="5294" spc="-100" dirty="0">
                <a:ln w="3175">
                  <a:noFill/>
                </a:ln>
                <a:gradFill>
                  <a:gsLst>
                    <a:gs pos="1250">
                      <a:schemeClr val="tx1"/>
                    </a:gs>
                    <a:gs pos="100000">
                      <a:schemeClr val="tx1"/>
                    </a:gs>
                  </a:gsLst>
                  <a:lin ang="5400000" scaled="0"/>
                </a:gradFill>
                <a:latin typeface="Segoe UI Light" panose="020B0502040204020203" pitchFamily="34" charset="0"/>
                <a:ea typeface="+mn-ea"/>
                <a:cs typeface="Segoe UI Light" panose="020B0502040204020203" pitchFamily="34" charset="0"/>
              </a:rPr>
              <a:t>Team Members</a:t>
            </a:r>
          </a:p>
        </p:txBody>
      </p:sp>
      <p:sp>
        <p:nvSpPr>
          <p:cNvPr id="1029" name="TextBox 1028"/>
          <p:cNvSpPr txBox="1"/>
          <p:nvPr/>
        </p:nvSpPr>
        <p:spPr>
          <a:xfrm rot="18793481">
            <a:off x="1248782" y="1546681"/>
            <a:ext cx="1512858" cy="340949"/>
          </a:xfrm>
          <a:prstGeom prst="rect">
            <a:avLst/>
          </a:prstGeom>
          <a:noFill/>
          <a:ln w="38100" cap="sq">
            <a:no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Systems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and Engineering</a:t>
            </a:r>
            <a:endParaRPr kumimoji="0" lang="en-US" sz="3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64" name="TextBox 63"/>
          <p:cNvSpPr txBox="1"/>
          <p:nvPr/>
        </p:nvSpPr>
        <p:spPr>
          <a:xfrm rot="539495">
            <a:off x="5390243" y="805100"/>
            <a:ext cx="1207008" cy="274320"/>
          </a:xfrm>
          <a:prstGeom prst="rect">
            <a:avLst/>
          </a:prstGeom>
          <a:noFill/>
          <a:ln w="38100" cap="sq">
            <a:no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Security</a:t>
            </a:r>
          </a:p>
        </p:txBody>
      </p:sp>
      <p:sp>
        <p:nvSpPr>
          <p:cNvPr id="65" name="TextBox 64"/>
          <p:cNvSpPr txBox="1"/>
          <p:nvPr/>
        </p:nvSpPr>
        <p:spPr>
          <a:xfrm rot="1623547">
            <a:off x="1741064" y="4759754"/>
            <a:ext cx="1207008" cy="274320"/>
          </a:xfrm>
          <a:prstGeom prst="rect">
            <a:avLst/>
          </a:prstGeom>
          <a:noFill/>
          <a:ln w="38100" cap="sq">
            <a:no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Cryptology</a:t>
            </a:r>
          </a:p>
        </p:txBody>
      </p:sp>
      <p:pic>
        <p:nvPicPr>
          <p:cNvPr id="37" name="Picture 3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351619" y="2112244"/>
            <a:ext cx="473242" cy="66635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a:stretch/>
        </p:blipFill>
        <p:spPr bwMode="auto">
          <a:xfrm>
            <a:off x="4065450" y="2882960"/>
            <a:ext cx="525948" cy="666355"/>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3"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14007" y="3725491"/>
            <a:ext cx="526426" cy="666355"/>
          </a:xfrm>
          <a:prstGeom prst="rect">
            <a:avLst/>
          </a:prstGeom>
          <a:solidFill>
            <a:schemeClr val="bg1"/>
          </a:solidFill>
          <a:ln w="38100" cap="sq">
            <a:solidFill>
              <a:srgbClr val="006600"/>
            </a:solidFill>
            <a:prstDash val="solid"/>
            <a:miter lim="800000"/>
          </a:ln>
          <a:effectLst>
            <a:outerShdw blurRad="50800" dist="38100" dir="2700000" algn="tl" rotWithShape="0">
              <a:srgbClr val="000000">
                <a:alpha val="43000"/>
              </a:srgbClr>
            </a:outerShdw>
          </a:effectLst>
          <a:extLst/>
        </p:spPr>
      </p:pic>
      <p:pic>
        <p:nvPicPr>
          <p:cNvPr id="45" name="Picture 14" descr="http://research.microsoft.com/en-us/um/cambridge/events/thinkcomputerscience/2012/2011/images/content/samin_ishtiaq.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2076" y="4880239"/>
            <a:ext cx="529382" cy="666355"/>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6" name="Picture 8" descr="Antoine Delignat-Lavau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5193157" y="1460150"/>
            <a:ext cx="450429" cy="581198"/>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7" name="Picture 18" descr="Photo of Jean-Karim Zinzindohoue-Marsaud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128" y="4990072"/>
            <a:ext cx="552419" cy="724483"/>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8" name="Picture 16" descr="http://www.software.imdea.org/images/santiago.zanell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9868" y="3778014"/>
            <a:ext cx="475081" cy="669985"/>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9" name="Picture 48" descr="Nikhil Swam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6574" y="2625858"/>
            <a:ext cx="647174" cy="647174"/>
          </a:xfrm>
          <a:prstGeom prst="rect">
            <a:avLst/>
          </a:prstGeom>
          <a:solidFill>
            <a:schemeClr val="bg1"/>
          </a:solidFill>
          <a:ln w="38100" cap="sq">
            <a:solidFill>
              <a:schemeClr val="tx1"/>
            </a:solidFill>
            <a:prstDash val="solid"/>
            <a:miter lim="800000"/>
          </a:ln>
          <a:effectLst>
            <a:outerShdw blurRad="50800" dist="38100" dir="2700000" algn="tl" rotWithShape="0">
              <a:srgbClr val="000000">
                <a:alpha val="43000"/>
              </a:srgbClr>
            </a:outerShdw>
          </a:effectLst>
          <a:extLst/>
        </p:spPr>
      </p:pic>
      <p:pic>
        <p:nvPicPr>
          <p:cNvPr id="50" name="Picture 4" descr="https://encrypted-tbn1.gstatic.com/images?q=tbn:ANd9GcRXxhQYMgGHr6xaUi_eAgYuf_ZTRd_JUzwupT547UFHLaI1U9gG-Q"/>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427716" y="3693062"/>
            <a:ext cx="462142" cy="581198"/>
          </a:xfrm>
          <a:prstGeom prst="rect">
            <a:avLst/>
          </a:prstGeom>
          <a:solidFill>
            <a:schemeClr val="bg1"/>
          </a:solidFill>
          <a:ln w="38100" cap="sq">
            <a:solidFill>
              <a:schemeClr val="tx1"/>
            </a:solidFill>
            <a:prstDash val="solid"/>
            <a:miter lim="800000"/>
          </a:ln>
          <a:effectLst>
            <a:outerShdw blurRad="50800" dist="38100" dir="2700000" algn="tl" rotWithShape="0">
              <a:srgbClr val="000000">
                <a:alpha val="43000"/>
              </a:srgbClr>
            </a:outerShdw>
          </a:effectLst>
          <a:extLst/>
        </p:spPr>
      </p:pic>
      <p:pic>
        <p:nvPicPr>
          <p:cNvPr id="52" name="Picture 51" descr="http://www.inria.fr/var/inria/storage/images/medias/rocquencourt/actualites-images/karthik-bhargavan-chapo/122640-2-eng-GB/karthik-bhargavan-chapo_vignette_resume.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3882886" y="4401054"/>
            <a:ext cx="593288" cy="682829"/>
          </a:xfrm>
          <a:prstGeom prst="rect">
            <a:avLst/>
          </a:prstGeom>
          <a:ln w="38100" cap="sq">
            <a:solidFill>
              <a:srgbClr val="4F81BD"/>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7" name="Picture 4" descr="http://research.microsoft.com/en-us/um/people/fournet/Fournet2009.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4733115" y="3437291"/>
            <a:ext cx="547636" cy="666355"/>
          </a:xfrm>
          <a:prstGeom prst="rect">
            <a:avLst/>
          </a:prstGeom>
          <a:ln w="38100" cap="sq">
            <a:solidFill>
              <a:srgbClr val="0066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8659021" y="2432557"/>
            <a:ext cx="1412928" cy="27048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Redmond</a:t>
            </a:r>
          </a:p>
        </p:txBody>
      </p:sp>
      <p:sp>
        <p:nvSpPr>
          <p:cNvPr id="31" name="TextBox 30"/>
          <p:cNvSpPr txBox="1"/>
          <p:nvPr/>
        </p:nvSpPr>
        <p:spPr>
          <a:xfrm>
            <a:off x="8659021" y="2048449"/>
            <a:ext cx="1412928" cy="270483"/>
          </a:xfrm>
          <a:prstGeom prst="rect">
            <a:avLst/>
          </a:prstGeom>
          <a:solidFill>
            <a:schemeClr val="bg1"/>
          </a:solidFill>
          <a:ln w="38100" cap="sq">
            <a:solidFill>
              <a:srgbClr val="558ED5"/>
            </a:solid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Paris (INRIA)</a:t>
            </a:r>
          </a:p>
        </p:txBody>
      </p:sp>
      <p:sp>
        <p:nvSpPr>
          <p:cNvPr id="32" name="TextBox 31"/>
          <p:cNvSpPr txBox="1"/>
          <p:nvPr/>
        </p:nvSpPr>
        <p:spPr>
          <a:xfrm>
            <a:off x="8659021" y="1681663"/>
            <a:ext cx="1412928" cy="270483"/>
          </a:xfrm>
          <a:prstGeom prst="rect">
            <a:avLst/>
          </a:prstGeom>
          <a:solidFill>
            <a:schemeClr val="bg1"/>
          </a:solidFill>
          <a:ln w="38100" cap="sq">
            <a:solidFill>
              <a:srgbClr val="006600"/>
            </a:solid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Cambridge</a:t>
            </a:r>
          </a:p>
        </p:txBody>
      </p:sp>
      <p:sp>
        <p:nvSpPr>
          <p:cNvPr id="33" name="TextBox 32"/>
          <p:cNvSpPr txBox="1"/>
          <p:nvPr/>
        </p:nvSpPr>
        <p:spPr>
          <a:xfrm>
            <a:off x="3111319" y="2818149"/>
            <a:ext cx="92513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Chris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Hawblitzel</a:t>
            </a:r>
          </a:p>
        </p:txBody>
      </p:sp>
      <p:sp>
        <p:nvSpPr>
          <p:cNvPr id="34" name="TextBox 33"/>
          <p:cNvSpPr txBox="1"/>
          <p:nvPr/>
        </p:nvSpPr>
        <p:spPr>
          <a:xfrm>
            <a:off x="4372423" y="4126953"/>
            <a:ext cx="1285904" cy="430887"/>
          </a:xfrm>
          <a:prstGeom prst="rect">
            <a:avLst/>
          </a:prstGeom>
          <a:noFill/>
        </p:spPr>
        <p:txBody>
          <a:bodyPr wrap="square" rtlCol="0">
            <a:spAutoFit/>
          </a:bodyPr>
          <a:lstStyle>
            <a:defPPr>
              <a:defRPr lang="en-US"/>
            </a:defPPr>
            <a:lvl1pPr algn="ctr">
              <a:defRPr sz="135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Cédric</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Fournet</a:t>
            </a:r>
          </a:p>
        </p:txBody>
      </p:sp>
      <p:sp>
        <p:nvSpPr>
          <p:cNvPr id="53" name="TextBox 52"/>
          <p:cNvSpPr txBox="1"/>
          <p:nvPr/>
        </p:nvSpPr>
        <p:spPr>
          <a:xfrm>
            <a:off x="4784247" y="2010015"/>
            <a:ext cx="132007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Antoine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Delignat-Lavaud</a:t>
            </a:r>
          </a:p>
        </p:txBody>
      </p:sp>
      <p:sp>
        <p:nvSpPr>
          <p:cNvPr id="55" name="TextBox 54"/>
          <p:cNvSpPr txBox="1"/>
          <p:nvPr/>
        </p:nvSpPr>
        <p:spPr>
          <a:xfrm>
            <a:off x="3771549" y="3986988"/>
            <a:ext cx="93140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Karthik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Bhargavan</a:t>
            </a:r>
          </a:p>
        </p:txBody>
      </p:sp>
      <p:sp>
        <p:nvSpPr>
          <p:cNvPr id="58" name="TextBox 57"/>
          <p:cNvSpPr txBox="1"/>
          <p:nvPr/>
        </p:nvSpPr>
        <p:spPr>
          <a:xfrm>
            <a:off x="3666314" y="3562567"/>
            <a:ext cx="132007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Bryan Parno</a:t>
            </a:r>
          </a:p>
        </p:txBody>
      </p:sp>
      <p:sp>
        <p:nvSpPr>
          <p:cNvPr id="61" name="TextBox 60"/>
          <p:cNvSpPr txBox="1"/>
          <p:nvPr/>
        </p:nvSpPr>
        <p:spPr>
          <a:xfrm>
            <a:off x="2436470" y="4411624"/>
            <a:ext cx="1281252" cy="430887"/>
          </a:xfrm>
          <a:prstGeom prst="rect">
            <a:avLst/>
          </a:prstGeom>
          <a:noFill/>
        </p:spPr>
        <p:txBody>
          <a:bodyPr wrap="square" rtlCol="0">
            <a:spAutoFit/>
          </a:bodyPr>
          <a:lstStyle>
            <a:defPPr>
              <a:defRPr lang="en-US"/>
            </a:defPPr>
            <a:lvl1pPr algn="ctr">
              <a:defRPr sz="135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Markulf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Kohlweiss</a:t>
            </a:r>
          </a:p>
        </p:txBody>
      </p:sp>
      <p:sp>
        <p:nvSpPr>
          <p:cNvPr id="62" name="TextBox 61"/>
          <p:cNvSpPr txBox="1"/>
          <p:nvPr/>
        </p:nvSpPr>
        <p:spPr>
          <a:xfrm>
            <a:off x="5156729" y="5509359"/>
            <a:ext cx="132007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Samin</a:t>
            </a: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 </a:t>
            </a:r>
            <a:r>
              <a:rPr kumimoji="0" lang="en-US" sz="11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Ishtiaq</a:t>
            </a: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67" name="TextBox 66"/>
          <p:cNvSpPr txBox="1"/>
          <p:nvPr/>
        </p:nvSpPr>
        <p:spPr>
          <a:xfrm>
            <a:off x="3102677" y="5719297"/>
            <a:ext cx="132007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Jean Karim </a:t>
            </a:r>
            <a:r>
              <a:rPr kumimoji="0" lang="en-US" sz="1100" b="0" i="0" u="none" strike="noStrike" kern="120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Zinzindohoue</a:t>
            </a: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71" name="TextBox 70"/>
          <p:cNvSpPr txBox="1"/>
          <p:nvPr/>
        </p:nvSpPr>
        <p:spPr>
          <a:xfrm>
            <a:off x="5118775" y="4437605"/>
            <a:ext cx="127409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Santiago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Zanella-Beguelin</a:t>
            </a:r>
          </a:p>
        </p:txBody>
      </p:sp>
      <p:sp>
        <p:nvSpPr>
          <p:cNvPr id="72" name="TextBox 71"/>
          <p:cNvSpPr txBox="1"/>
          <p:nvPr/>
        </p:nvSpPr>
        <p:spPr>
          <a:xfrm>
            <a:off x="5031459" y="3296059"/>
            <a:ext cx="132007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Nik Swamy</a:t>
            </a:r>
          </a:p>
        </p:txBody>
      </p:sp>
      <p:sp>
        <p:nvSpPr>
          <p:cNvPr id="73" name="TextBox 72"/>
          <p:cNvSpPr txBox="1"/>
          <p:nvPr/>
        </p:nvSpPr>
        <p:spPr>
          <a:xfrm>
            <a:off x="5998749" y="4244758"/>
            <a:ext cx="132007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Jonathan Protzenko</a:t>
            </a: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19809" y="1699278"/>
            <a:ext cx="573531" cy="653474"/>
          </a:xfrm>
          <a:prstGeom prst="rect">
            <a:avLst/>
          </a:prstGeom>
          <a:ln w="38100">
            <a:solidFill>
              <a:srgbClr val="FF0000"/>
            </a:solidFill>
          </a:ln>
        </p:spPr>
      </p:pic>
      <p:sp>
        <p:nvSpPr>
          <p:cNvPr id="77" name="TextBox 76"/>
          <p:cNvSpPr txBox="1"/>
          <p:nvPr/>
        </p:nvSpPr>
        <p:spPr>
          <a:xfrm>
            <a:off x="5752626" y="2353804"/>
            <a:ext cx="132007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Aseem Rastogi</a:t>
            </a:r>
            <a:endParaRPr kumimoji="0" lang="en-US" sz="11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78" name="TextBox 77"/>
          <p:cNvSpPr txBox="1"/>
          <p:nvPr/>
        </p:nvSpPr>
        <p:spPr>
          <a:xfrm>
            <a:off x="8659021" y="2801488"/>
            <a:ext cx="1412928" cy="270483"/>
          </a:xfrm>
          <a:prstGeom prst="rect">
            <a:avLst/>
          </a:prstGeom>
          <a:solidFill>
            <a:schemeClr val="bg1"/>
          </a:solidFill>
          <a:ln w="38100" cap="sq">
            <a:solidFill>
              <a:srgbClr val="FF0000"/>
            </a:solid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Bangalore</a:t>
            </a:r>
            <a:endParaRPr kumimoji="0" lang="en-US" sz="18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5" name="Rectangle 4"/>
          <p:cNvSpPr/>
          <p:nvPr/>
        </p:nvSpPr>
        <p:spPr>
          <a:xfrm>
            <a:off x="6255917" y="5382037"/>
            <a:ext cx="1460656"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Leonardo de Moura </a:t>
            </a:r>
            <a:endParaRPr kumimoji="0" lang="en-GB"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79" name="Rectangle 78"/>
          <p:cNvSpPr/>
          <p:nvPr/>
        </p:nvSpPr>
        <p:spPr>
          <a:xfrm>
            <a:off x="6004831" y="3445560"/>
            <a:ext cx="1026243"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Catalin Hritcu</a:t>
            </a:r>
            <a:endParaRPr kumimoji="0" lang="en-GB"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80" name="Rectangle 79"/>
          <p:cNvSpPr/>
          <p:nvPr/>
        </p:nvSpPr>
        <p:spPr>
          <a:xfrm>
            <a:off x="4157607" y="5693218"/>
            <a:ext cx="692818" cy="43088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Nadim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Kobeissi</a:t>
            </a:r>
            <a:endParaRPr kumimoji="0" lang="en-GB"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27917" y="4678031"/>
            <a:ext cx="541743" cy="696677"/>
          </a:xfrm>
          <a:prstGeom prst="rect">
            <a:avLst/>
          </a:prstGeom>
          <a:ln w="38100">
            <a:solidFill>
              <a:srgbClr val="000000"/>
            </a:solidFill>
          </a:ln>
        </p:spPr>
      </p:pic>
      <p:sp>
        <p:nvSpPr>
          <p:cNvPr id="76" name="TextBox 75"/>
          <p:cNvSpPr txBox="1"/>
          <p:nvPr/>
        </p:nvSpPr>
        <p:spPr>
          <a:xfrm rot="20831982">
            <a:off x="5573276" y="5793984"/>
            <a:ext cx="1588843" cy="274320"/>
          </a:xfrm>
          <a:prstGeom prst="rect">
            <a:avLst/>
          </a:prstGeom>
          <a:noFill/>
          <a:ln w="38100" cap="sq">
            <a:no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PL/Verification</a:t>
            </a:r>
          </a:p>
        </p:txBody>
      </p:sp>
      <p:pic>
        <p:nvPicPr>
          <p:cNvPr id="8" name="Picture 7"/>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190053" y="5047896"/>
            <a:ext cx="546314" cy="654678"/>
          </a:xfrm>
          <a:prstGeom prst="rect">
            <a:avLst/>
          </a:prstGeom>
          <a:ln w="38100">
            <a:solidFill>
              <a:srgbClr val="0070C0"/>
            </a:solidFill>
          </a:ln>
        </p:spPr>
      </p:pic>
      <p:sp>
        <p:nvSpPr>
          <p:cNvPr id="75" name="Rectangle 74"/>
          <p:cNvSpPr/>
          <p:nvPr/>
        </p:nvSpPr>
        <p:spPr>
          <a:xfrm>
            <a:off x="7101578" y="4199040"/>
            <a:ext cx="1006975" cy="6001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Tahina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black"/>
                </a:solidFill>
                <a:effectLst/>
                <a:uLnTx/>
                <a:uFillTx/>
                <a:latin typeface="Segoe UI" panose="020B0502040204020203" pitchFamily="34" charset="0"/>
                <a:cs typeface="Segoe UI" panose="020B0502040204020203" pitchFamily="34" charset="0"/>
              </a:rPr>
              <a:t>Ramanandro</a:t>
            </a:r>
            <a:endParaRPr kumimoji="0" lang="en-GB"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84" name="Rectangle 83"/>
          <p:cNvSpPr/>
          <p:nvPr/>
        </p:nvSpPr>
        <p:spPr>
          <a:xfrm>
            <a:off x="2102071" y="2993532"/>
            <a:ext cx="870751" cy="2616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Barry Bond</a:t>
            </a:r>
            <a:endParaRPr kumimoji="0" lang="en-GB"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pic>
        <p:nvPicPr>
          <p:cNvPr id="89" name="Picture 88"/>
          <p:cNvPicPr>
            <a:picLocks noChangeAspect="1"/>
          </p:cNvPicPr>
          <p:nvPr/>
        </p:nvPicPr>
        <p:blipFill>
          <a:blip r:embed="rId17"/>
          <a:stretch>
            <a:fillRect/>
          </a:stretch>
        </p:blipFill>
        <p:spPr>
          <a:xfrm>
            <a:off x="7129956" y="3465305"/>
            <a:ext cx="600794" cy="695301"/>
          </a:xfrm>
          <a:prstGeom prst="rect">
            <a:avLst/>
          </a:prstGeom>
          <a:ln w="38100">
            <a:solidFill>
              <a:schemeClr val="tx1"/>
            </a:solidFill>
          </a:ln>
        </p:spPr>
      </p:pic>
      <p:pic>
        <p:nvPicPr>
          <p:cNvPr id="90" name="Picture 8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96989" y="2344451"/>
            <a:ext cx="544675" cy="653610"/>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51" name="Content Placeholder 2"/>
          <p:cNvSpPr txBox="1">
            <a:spLocks/>
          </p:cNvSpPr>
          <p:nvPr/>
        </p:nvSpPr>
        <p:spPr>
          <a:xfrm>
            <a:off x="8641585" y="3590629"/>
            <a:ext cx="2808586" cy="97332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1600" b="1" dirty="0">
                <a:solidFill>
                  <a:prstClr val="black"/>
                </a:solidFill>
                <a:latin typeface="Segoe UI" panose="020B0502040204020203" pitchFamily="34" charset="0"/>
                <a:cs typeface="Segoe UI" panose="020B0502040204020203" pitchFamily="34" charset="0"/>
              </a:rPr>
              <a:t>+ interns</a:t>
            </a:r>
            <a:br>
              <a:rPr lang="en-US" sz="1600" b="1" dirty="0">
                <a:solidFill>
                  <a:prstClr val="black"/>
                </a:solidFill>
                <a:latin typeface="Segoe UI" panose="020B0502040204020203" pitchFamily="34" charset="0"/>
                <a:cs typeface="Segoe UI" panose="020B0502040204020203" pitchFamily="34" charset="0"/>
              </a:rPr>
            </a:br>
            <a:r>
              <a:rPr lang="en-US" sz="1600" b="1" dirty="0">
                <a:solidFill>
                  <a:prstClr val="black"/>
                </a:solidFill>
                <a:latin typeface="Segoe UI" panose="020B0502040204020203" pitchFamily="34" charset="0"/>
                <a:cs typeface="Segoe UI" panose="020B0502040204020203" pitchFamily="34" charset="0"/>
              </a:rPr>
              <a:t>+ academic collaborators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600" b="1" dirty="0">
                <a:solidFill>
                  <a:srgbClr val="00B0F0"/>
                </a:solidFill>
                <a:latin typeface="Segoe UI" panose="020B0502040204020203" pitchFamily="34" charset="0"/>
                <a:cs typeface="Segoe UI" panose="020B0502040204020203" pitchFamily="34" charset="0"/>
              </a:rPr>
              <a:t>+ you?</a:t>
            </a:r>
            <a:endParaRPr kumimoji="0" lang="en-GB" sz="1600" b="1" i="0" u="none" strike="noStrike" kern="1200" cap="none" spc="0" normalizeH="0" baseline="0" noProof="0" dirty="0">
              <a:ln>
                <a:noFill/>
              </a:ln>
              <a:solidFill>
                <a:srgbClr val="00B0F0"/>
              </a:solidFill>
              <a:effectLst/>
              <a:uLnTx/>
              <a:uFillTx/>
              <a:latin typeface="Segoe UI" panose="020B0502040204020203" pitchFamily="34" charset="0"/>
              <a:cs typeface="Segoe UI" panose="020B0502040204020203" pitchFamily="34" charset="0"/>
            </a:endParaRPr>
          </a:p>
        </p:txBody>
      </p:sp>
      <p:sp>
        <p:nvSpPr>
          <p:cNvPr id="56" name="TextBox 55"/>
          <p:cNvSpPr txBox="1"/>
          <p:nvPr/>
        </p:nvSpPr>
        <p:spPr>
          <a:xfrm>
            <a:off x="8659021" y="3206646"/>
            <a:ext cx="1412928" cy="270483"/>
          </a:xfrm>
          <a:prstGeom prst="rect">
            <a:avLst/>
          </a:prstGeom>
          <a:solidFill>
            <a:schemeClr val="bg1"/>
          </a:solidFill>
          <a:ln w="38100" cap="sq">
            <a:solidFill>
              <a:srgbClr val="7030A0"/>
            </a:solidFill>
            <a:prstDash val="solid"/>
            <a:miter lim="800000"/>
          </a:ln>
          <a:effectLst>
            <a:outerShdw blurRad="50800" dist="38100" dir="2700000" algn="tl" rotWithShape="0">
              <a:srgbClr val="000000">
                <a:alpha val="43000"/>
              </a:srgbClr>
            </a:outerShdw>
          </a:effectLst>
        </p:spPr>
        <p:txBody>
          <a:bodyPr wrap="non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effectLst/>
                <a:uLnTx/>
                <a:uFillTx/>
                <a:latin typeface="Segoe UI" panose="020B0502040204020203" pitchFamily="34" charset="0"/>
                <a:cs typeface="Segoe UI" panose="020B0502040204020203" pitchFamily="34" charset="0"/>
              </a:rPr>
              <a:t>Pittsburgh</a:t>
            </a:r>
            <a:r>
              <a:rPr kumimoji="0" lang="en-US" sz="1400" b="0" i="0" u="none" strike="noStrike" kern="0" cap="none" spc="0" normalizeH="0" noProof="0" dirty="0">
                <a:ln>
                  <a:noFill/>
                </a:ln>
                <a:effectLst/>
                <a:uLnTx/>
                <a:uFillTx/>
                <a:latin typeface="Segoe UI" panose="020B0502040204020203" pitchFamily="34" charset="0"/>
                <a:cs typeface="Segoe UI" panose="020B0502040204020203" pitchFamily="34" charset="0"/>
              </a:rPr>
              <a:t> (CMU)</a:t>
            </a:r>
            <a:endParaRPr kumimoji="0" lang="en-US" sz="1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pic>
        <p:nvPicPr>
          <p:cNvPr id="1028" name="Picture 4" descr="Image result for kenji maillard"/>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37872" y="2420689"/>
            <a:ext cx="651282" cy="651282"/>
          </a:xfrm>
          <a:prstGeom prst="rect">
            <a:avLst/>
          </a:prstGeom>
          <a:noFill/>
          <a:ln w="38100">
            <a:solidFill>
              <a:srgbClr val="4F81BD"/>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04607" y="2758470"/>
            <a:ext cx="535267" cy="718659"/>
          </a:xfrm>
          <a:prstGeom prst="rect">
            <a:avLst/>
          </a:prstGeom>
          <a:ln w="38100">
            <a:solidFill>
              <a:srgbClr val="0070C0"/>
            </a:solidFill>
          </a:ln>
        </p:spPr>
      </p:pic>
      <p:sp>
        <p:nvSpPr>
          <p:cNvPr id="59" name="Rectangle 58"/>
          <p:cNvSpPr/>
          <p:nvPr/>
        </p:nvSpPr>
        <p:spPr>
          <a:xfrm>
            <a:off x="7047766" y="3053096"/>
            <a:ext cx="1006975" cy="43088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rPr>
              <a:t>Kenji</a:t>
            </a:r>
            <a:r>
              <a:rPr kumimoji="0" lang="en-GB" sz="1100" b="0" i="0" u="none" strike="noStrike" kern="0" cap="none" spc="0" normalizeH="0" noProof="0" dirty="0">
                <a:ln>
                  <a:noFill/>
                </a:ln>
                <a:solidFill>
                  <a:prstClr val="black"/>
                </a:solidFill>
                <a:effectLst/>
                <a:uLnTx/>
                <a:uFillTx/>
                <a:latin typeface="Segoe UI" panose="020B0502040204020203" pitchFamily="34" charset="0"/>
                <a:cs typeface="Segoe UI" panose="020B0502040204020203" pitchFamily="34" charset="0"/>
              </a:rPr>
              <a:t> Maillard</a:t>
            </a:r>
            <a:endParaRPr kumimoji="0" lang="en-GB" sz="11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1001759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829" y="-188299"/>
            <a:ext cx="12724331" cy="8933541"/>
          </a:xfrm>
          <a:prstGeom prst="rect">
            <a:avLst/>
          </a:prstGeom>
        </p:spPr>
      </p:pic>
      <p:sp>
        <p:nvSpPr>
          <p:cNvPr id="2" name="Title 1"/>
          <p:cNvSpPr>
            <a:spLocks noGrp="1"/>
          </p:cNvSpPr>
          <p:nvPr>
            <p:ph type="title"/>
          </p:nvPr>
        </p:nvSpPr>
        <p:spPr>
          <a:xfrm>
            <a:off x="581248" y="162813"/>
            <a:ext cx="11251244" cy="4169772"/>
          </a:xfrm>
        </p:spPr>
        <p:txBody>
          <a:bodyPr>
            <a:normAutofit/>
          </a:bodyPr>
          <a:lstStyle/>
          <a:p>
            <a:r>
              <a:rPr lang="en-US" sz="8800" dirty="0">
                <a:solidFill>
                  <a:schemeClr val="bg1"/>
                </a:solidFill>
              </a:rPr>
              <a:t>https://ecosystem</a:t>
            </a:r>
          </a:p>
        </p:txBody>
      </p:sp>
      <p:sp>
        <p:nvSpPr>
          <p:cNvPr id="4" name="Slide Number Placeholder 3"/>
          <p:cNvSpPr>
            <a:spLocks noGrp="1"/>
          </p:cNvSpPr>
          <p:nvPr>
            <p:ph type="sldNum" sz="quarter" idx="4294967295"/>
          </p:nvPr>
        </p:nvSpPr>
        <p:spPr/>
        <p:txBody>
          <a:bodyPr/>
          <a:lstStyle/>
          <a:p>
            <a:endParaRPr lang="en-US" sz="1800" kern="0" dirty="0">
              <a:solidFill>
                <a:sysClr val="windowText" lastClr="000000"/>
              </a:solidFill>
            </a:endParaRPr>
          </a:p>
        </p:txBody>
      </p:sp>
      <p:grpSp>
        <p:nvGrpSpPr>
          <p:cNvPr id="5" name="Group 4"/>
          <p:cNvGrpSpPr/>
          <p:nvPr/>
        </p:nvGrpSpPr>
        <p:grpSpPr>
          <a:xfrm>
            <a:off x="4572694" y="3759267"/>
            <a:ext cx="2865396" cy="2926880"/>
            <a:chOff x="5300977" y="3142912"/>
            <a:chExt cx="3354472" cy="3426451"/>
          </a:xfrm>
        </p:grpSpPr>
        <p:sp>
          <p:nvSpPr>
            <p:cNvPr id="6" name="Rounded Rectangle 5"/>
            <p:cNvSpPr/>
            <p:nvPr/>
          </p:nvSpPr>
          <p:spPr>
            <a:xfrm>
              <a:off x="5300977" y="3142912"/>
              <a:ext cx="3354472" cy="3426451"/>
            </a:xfrm>
            <a:prstGeom prst="roundRect">
              <a:avLst/>
            </a:prstGeom>
            <a:solidFill>
              <a:schemeClr val="bg1"/>
            </a:solidFill>
            <a:ln w="28575" cap="flat" cmpd="sng" algn="ctr">
              <a:solidFill>
                <a:schemeClr val="accent3">
                  <a:lumMod val="50000"/>
                </a:schemeClr>
              </a:solid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7" name="Rectangle 6"/>
            <p:cNvSpPr/>
            <p:nvPr/>
          </p:nvSpPr>
          <p:spPr>
            <a:xfrm>
              <a:off x="5900552" y="4713775"/>
              <a:ext cx="702157" cy="418289"/>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kern="0" dirty="0">
                  <a:solidFill>
                    <a:sysClr val="windowText" lastClr="000000"/>
                  </a:solidFill>
                  <a:latin typeface="Calibri" panose="020F0502020204030204"/>
                </a:rPr>
                <a:t>***</a:t>
              </a:r>
            </a:p>
          </p:txBody>
        </p:sp>
        <p:sp>
          <p:nvSpPr>
            <p:cNvPr id="8" name="Rectangle 7"/>
            <p:cNvSpPr/>
            <p:nvPr/>
          </p:nvSpPr>
          <p:spPr>
            <a:xfrm>
              <a:off x="6991137" y="4285735"/>
              <a:ext cx="1243914" cy="381085"/>
            </a:xfrm>
            <a:prstGeom prst="rect">
              <a:avLst/>
            </a:prstGeom>
            <a:solidFill>
              <a:srgbClr val="51CD47"/>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TLS</a:t>
              </a:r>
            </a:p>
          </p:txBody>
        </p:sp>
        <p:sp>
          <p:nvSpPr>
            <p:cNvPr id="9" name="Rectangle 8"/>
            <p:cNvSpPr/>
            <p:nvPr/>
          </p:nvSpPr>
          <p:spPr>
            <a:xfrm>
              <a:off x="5638706" y="3763377"/>
              <a:ext cx="716692" cy="428368"/>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X.509</a:t>
              </a:r>
            </a:p>
          </p:txBody>
        </p:sp>
        <p:sp>
          <p:nvSpPr>
            <p:cNvPr id="10" name="Rectangle 9"/>
            <p:cNvSpPr/>
            <p:nvPr/>
          </p:nvSpPr>
          <p:spPr>
            <a:xfrm>
              <a:off x="6357964" y="3224337"/>
              <a:ext cx="1243914" cy="428368"/>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HTTPS</a:t>
              </a:r>
            </a:p>
          </p:txBody>
        </p:sp>
        <p:sp>
          <p:nvSpPr>
            <p:cNvPr id="11" name="Rectangle 10"/>
            <p:cNvSpPr/>
            <p:nvPr/>
          </p:nvSpPr>
          <p:spPr>
            <a:xfrm>
              <a:off x="5546254" y="5016929"/>
              <a:ext cx="702157" cy="418289"/>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RSA</a:t>
              </a:r>
            </a:p>
          </p:txBody>
        </p:sp>
        <p:sp>
          <p:nvSpPr>
            <p:cNvPr id="12" name="Rectangle 11"/>
            <p:cNvSpPr/>
            <p:nvPr/>
          </p:nvSpPr>
          <p:spPr>
            <a:xfrm>
              <a:off x="6318131" y="5016929"/>
              <a:ext cx="702157" cy="418289"/>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SHA</a:t>
              </a:r>
            </a:p>
          </p:txBody>
        </p:sp>
        <p:sp>
          <p:nvSpPr>
            <p:cNvPr id="13" name="Rectangle 12"/>
            <p:cNvSpPr/>
            <p:nvPr/>
          </p:nvSpPr>
          <p:spPr>
            <a:xfrm>
              <a:off x="5680968" y="5333363"/>
              <a:ext cx="702157" cy="418289"/>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ECDH</a:t>
              </a:r>
            </a:p>
          </p:txBody>
        </p:sp>
        <p:sp>
          <p:nvSpPr>
            <p:cNvPr id="14" name="TextBox 13"/>
            <p:cNvSpPr txBox="1"/>
            <p:nvPr/>
          </p:nvSpPr>
          <p:spPr>
            <a:xfrm>
              <a:off x="5806552" y="6082180"/>
              <a:ext cx="2545858" cy="369332"/>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defPPr>
                <a:defRPr lang="en-US"/>
              </a:defPPr>
              <a:lvl1pPr marR="0" lvl="0" indent="0" algn="ctr" fontAlgn="auto">
                <a:lnSpc>
                  <a:spcPct val="100000"/>
                </a:lnSpc>
                <a:spcBef>
                  <a:spcPts val="0"/>
                </a:spcBef>
                <a:spcAft>
                  <a:spcPts val="0"/>
                </a:spcAft>
                <a:buClrTx/>
                <a:buSzTx/>
                <a:buFontTx/>
                <a:buNone/>
                <a:tabLst/>
                <a:defRPr kumimoji="0" b="0" i="0" u="none" strike="noStrike" kern="0" cap="none" spc="0" normalizeH="0" baseline="0">
                  <a:ln>
                    <a:noFill/>
                  </a:ln>
                  <a:solidFill>
                    <a:sysClr val="windowText" lastClr="000000"/>
                  </a:solidFill>
                  <a:effectLst/>
                  <a:uLnTx/>
                  <a:uFillTx/>
                  <a:latin typeface="Calibri" panose="020F0502020204030204"/>
                </a:defRPr>
              </a:lvl1pPr>
            </a:lstStyle>
            <a:p>
              <a:r>
                <a:rPr lang="en-US" sz="1400" dirty="0"/>
                <a:t>Network buffers</a:t>
              </a:r>
            </a:p>
          </p:txBody>
        </p:sp>
        <p:cxnSp>
          <p:nvCxnSpPr>
            <p:cNvPr id="15" name="Straight Arrow Connector 14"/>
            <p:cNvCxnSpPr/>
            <p:nvPr/>
          </p:nvCxnSpPr>
          <p:spPr>
            <a:xfrm>
              <a:off x="7989057" y="4666820"/>
              <a:ext cx="0" cy="1415360"/>
            </a:xfrm>
            <a:prstGeom prst="straightConnector1">
              <a:avLst/>
            </a:prstGeom>
            <a:noFill/>
            <a:ln w="28575" cap="flat" cmpd="sng" algn="ctr">
              <a:solidFill>
                <a:schemeClr val="tx1"/>
              </a:solidFill>
              <a:prstDash val="solid"/>
              <a:miter lim="800000"/>
              <a:tailEnd type="triangle"/>
            </a:ln>
            <a:effectLst/>
          </p:spPr>
        </p:cxnSp>
        <p:sp>
          <p:nvSpPr>
            <p:cNvPr id="16" name="TextBox 15"/>
            <p:cNvSpPr txBox="1"/>
            <p:nvPr/>
          </p:nvSpPr>
          <p:spPr>
            <a:xfrm>
              <a:off x="5498686" y="5671793"/>
              <a:ext cx="1874033" cy="324278"/>
            </a:xfrm>
            <a:prstGeom prst="rect">
              <a:avLst/>
            </a:prstGeom>
            <a:noFill/>
          </p:spPr>
          <p:txBody>
            <a:bodyPr wrap="square" rtlCol="0">
              <a:spAutoFit/>
            </a:bodyPr>
            <a:lstStyle/>
            <a:p>
              <a:pPr>
                <a:defRPr/>
              </a:pPr>
              <a:r>
                <a:rPr lang="en-US" sz="1200" kern="0" dirty="0">
                  <a:solidFill>
                    <a:prstClr val="black"/>
                  </a:solidFill>
                </a:rPr>
                <a:t>Crypto Algorithms</a:t>
              </a:r>
            </a:p>
          </p:txBody>
        </p:sp>
        <p:sp>
          <p:nvSpPr>
            <p:cNvPr id="17" name="Rectangle 16"/>
            <p:cNvSpPr/>
            <p:nvPr/>
          </p:nvSpPr>
          <p:spPr>
            <a:xfrm>
              <a:off x="6456099" y="5333363"/>
              <a:ext cx="702157" cy="418289"/>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4Q</a:t>
              </a:r>
            </a:p>
          </p:txBody>
        </p:sp>
        <p:cxnSp>
          <p:nvCxnSpPr>
            <p:cNvPr id="18" name="Elbow Connector 17"/>
            <p:cNvCxnSpPr>
              <a:endCxn id="17" idx="3"/>
            </p:cNvCxnSpPr>
            <p:nvPr/>
          </p:nvCxnSpPr>
          <p:spPr>
            <a:xfrm rot="5400000">
              <a:off x="6827643" y="4997433"/>
              <a:ext cx="875688" cy="214462"/>
            </a:xfrm>
            <a:prstGeom prst="bentConnector2">
              <a:avLst/>
            </a:prstGeom>
            <a:noFill/>
            <a:ln w="28575" cap="flat" cmpd="sng" algn="ctr">
              <a:solidFill>
                <a:schemeClr val="tx1"/>
              </a:solidFill>
              <a:prstDash val="solid"/>
              <a:miter lim="800000"/>
              <a:tailEnd type="triangle"/>
            </a:ln>
            <a:effectLst/>
          </p:spPr>
        </p:cxnSp>
        <p:cxnSp>
          <p:nvCxnSpPr>
            <p:cNvPr id="19" name="Straight Arrow Connector 18"/>
            <p:cNvCxnSpPr>
              <a:stCxn id="12" idx="3"/>
            </p:cNvCxnSpPr>
            <p:nvPr/>
          </p:nvCxnSpPr>
          <p:spPr>
            <a:xfrm flipV="1">
              <a:off x="7020288" y="5226073"/>
              <a:ext cx="352430" cy="1"/>
            </a:xfrm>
            <a:prstGeom prst="straightConnector1">
              <a:avLst/>
            </a:prstGeom>
            <a:noFill/>
            <a:ln w="28575" cap="flat" cmpd="sng" algn="ctr">
              <a:solidFill>
                <a:schemeClr val="tx1"/>
              </a:solidFill>
              <a:prstDash val="solid"/>
              <a:miter lim="800000"/>
              <a:headEnd type="triangle" w="med" len="med"/>
              <a:tailEnd type="none" w="med" len="med"/>
            </a:ln>
            <a:effectLst/>
          </p:spPr>
        </p:cxnSp>
        <p:cxnSp>
          <p:nvCxnSpPr>
            <p:cNvPr id="20" name="Elbow Connector 19"/>
            <p:cNvCxnSpPr>
              <a:stCxn id="10" idx="1"/>
              <a:endCxn id="9" idx="0"/>
            </p:cNvCxnSpPr>
            <p:nvPr/>
          </p:nvCxnSpPr>
          <p:spPr>
            <a:xfrm rot="10800000" flipV="1">
              <a:off x="5997052" y="3438521"/>
              <a:ext cx="360912" cy="324856"/>
            </a:xfrm>
            <a:prstGeom prst="bentConnector2">
              <a:avLst/>
            </a:prstGeom>
            <a:noFill/>
            <a:ln w="28575" cap="flat" cmpd="sng" algn="ctr">
              <a:solidFill>
                <a:schemeClr val="tx1"/>
              </a:solidFill>
              <a:prstDash val="solid"/>
              <a:miter lim="800000"/>
              <a:headEnd type="none" w="med" len="med"/>
              <a:tailEnd type="triangle" w="med" len="med"/>
            </a:ln>
            <a:effectLst/>
          </p:spPr>
        </p:cxnSp>
        <p:cxnSp>
          <p:nvCxnSpPr>
            <p:cNvPr id="21" name="Elbow Connector 20"/>
            <p:cNvCxnSpPr>
              <a:stCxn id="9" idx="2"/>
              <a:endCxn id="8" idx="1"/>
            </p:cNvCxnSpPr>
            <p:nvPr/>
          </p:nvCxnSpPr>
          <p:spPr>
            <a:xfrm rot="16200000" flipH="1">
              <a:off x="6351828" y="3836968"/>
              <a:ext cx="284533" cy="994085"/>
            </a:xfrm>
            <a:prstGeom prst="bentConnector2">
              <a:avLst/>
            </a:prstGeom>
            <a:noFill/>
            <a:ln w="28575" cap="flat" cmpd="sng" algn="ctr">
              <a:solidFill>
                <a:schemeClr val="tx1"/>
              </a:solidFill>
              <a:prstDash val="solid"/>
              <a:miter lim="800000"/>
              <a:headEnd type="triangle" w="med" len="med"/>
              <a:tailEnd type="none" w="med" len="med"/>
            </a:ln>
            <a:effectLst/>
          </p:spPr>
        </p:cxnSp>
        <p:sp>
          <p:nvSpPr>
            <p:cNvPr id="22" name="Rectangle 21"/>
            <p:cNvSpPr/>
            <p:nvPr/>
          </p:nvSpPr>
          <p:spPr>
            <a:xfrm>
              <a:off x="6602709" y="3758337"/>
              <a:ext cx="746774" cy="428368"/>
            </a:xfrm>
            <a:prstGeom prst="rect">
              <a:avLst/>
            </a:prstGeom>
            <a:solidFill>
              <a:schemeClr val="accent3">
                <a:lumMod val="60000"/>
                <a:lumOff val="40000"/>
              </a:schemeClr>
            </a:solidFill>
            <a:ln w="12700" cap="flat" cmpd="sng" algn="ctr">
              <a:solidFill>
                <a:schemeClr val="accent3">
                  <a:lumMod val="50000"/>
                </a:schemeClr>
              </a:solidFill>
              <a:prstDash val="solid"/>
              <a:miter lim="800000"/>
            </a:ln>
            <a:effectLst/>
          </p:spPr>
          <p:txBody>
            <a:bodyPr rtlCol="0" anchor="ctr"/>
            <a:lstStyle/>
            <a:p>
              <a:pPr algn="ctr">
                <a:defRPr/>
              </a:pPr>
              <a:r>
                <a:rPr lang="en-US" sz="1400" kern="0" dirty="0">
                  <a:solidFill>
                    <a:sysClr val="windowText" lastClr="000000"/>
                  </a:solidFill>
                  <a:latin typeface="Calibri" panose="020F0502020204030204"/>
                </a:rPr>
                <a:t>ASN.1</a:t>
              </a:r>
            </a:p>
          </p:txBody>
        </p:sp>
        <p:cxnSp>
          <p:nvCxnSpPr>
            <p:cNvPr id="23" name="Straight Arrow Connector 22"/>
            <p:cNvCxnSpPr/>
            <p:nvPr/>
          </p:nvCxnSpPr>
          <p:spPr>
            <a:xfrm flipV="1">
              <a:off x="6355398" y="3989366"/>
              <a:ext cx="247311" cy="5040"/>
            </a:xfrm>
            <a:prstGeom prst="straightConnector1">
              <a:avLst/>
            </a:prstGeom>
            <a:noFill/>
            <a:ln w="28575" cap="flat" cmpd="sng" algn="ctr">
              <a:solidFill>
                <a:schemeClr val="tx1"/>
              </a:solidFill>
              <a:prstDash val="solid"/>
              <a:miter lim="800000"/>
              <a:tailEnd type="triangle"/>
            </a:ln>
            <a:effectLst/>
          </p:spPr>
        </p:cxnSp>
        <p:cxnSp>
          <p:nvCxnSpPr>
            <p:cNvPr id="24" name="Straight Arrow Connector 23"/>
            <p:cNvCxnSpPr/>
            <p:nvPr/>
          </p:nvCxnSpPr>
          <p:spPr>
            <a:xfrm>
              <a:off x="5806552" y="4186705"/>
              <a:ext cx="0" cy="830224"/>
            </a:xfrm>
            <a:prstGeom prst="straightConnector1">
              <a:avLst/>
            </a:prstGeom>
            <a:noFill/>
            <a:ln w="28575" cap="flat" cmpd="sng" algn="ctr">
              <a:solidFill>
                <a:schemeClr val="tx1"/>
              </a:solidFill>
              <a:prstDash val="solid"/>
              <a:miter lim="800000"/>
              <a:tailEnd type="triangle"/>
            </a:ln>
            <a:effectLst/>
          </p:spPr>
        </p:cxnSp>
        <p:cxnSp>
          <p:nvCxnSpPr>
            <p:cNvPr id="25" name="Elbow Connector 24"/>
            <p:cNvCxnSpPr>
              <a:stCxn id="10" idx="3"/>
            </p:cNvCxnSpPr>
            <p:nvPr/>
          </p:nvCxnSpPr>
          <p:spPr>
            <a:xfrm>
              <a:off x="7601878" y="3438521"/>
              <a:ext cx="383344" cy="847214"/>
            </a:xfrm>
            <a:prstGeom prst="bentConnector2">
              <a:avLst/>
            </a:prstGeom>
            <a:noFill/>
            <a:ln w="28575" cap="flat" cmpd="sng" algn="ctr">
              <a:solidFill>
                <a:schemeClr val="tx1"/>
              </a:solidFill>
              <a:prstDash val="solid"/>
              <a:miter lim="800000"/>
              <a:headEnd type="none" w="med" len="med"/>
              <a:tailEnd type="triangle" w="med" len="med"/>
            </a:ln>
            <a:effectLst/>
          </p:spPr>
        </p:cxnSp>
      </p:grpSp>
    </p:spTree>
    <p:extLst>
      <p:ext uri="{BB962C8B-B14F-4D97-AF65-F5344CB8AC3E}">
        <p14:creationId xmlns:p14="http://schemas.microsoft.com/office/powerpoint/2010/main" val="10096347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239" y="1189177"/>
            <a:ext cx="11653523" cy="5014834"/>
          </a:xfrm>
        </p:spPr>
        <p:txBody>
          <a:bodyPr/>
          <a:lstStyle/>
          <a:p>
            <a:pPr marL="0" indent="0">
              <a:buNone/>
            </a:pPr>
            <a:r>
              <a:rPr lang="en-GB" dirty="0"/>
              <a:t>Internet Standard</a:t>
            </a:r>
          </a:p>
          <a:p>
            <a:pPr marL="0" lvl="1" indent="0">
              <a:buNone/>
            </a:pPr>
            <a:r>
              <a:rPr lang="fr-FR" sz="1600" dirty="0"/>
              <a:t>1994  	</a:t>
            </a:r>
            <a:r>
              <a:rPr lang="fr-FR" sz="1600" dirty="0" err="1"/>
              <a:t>Netscape’s</a:t>
            </a:r>
            <a:r>
              <a:rPr lang="fr-FR" sz="1600" dirty="0"/>
              <a:t> Secure Sockets Layer</a:t>
            </a:r>
            <a:br>
              <a:rPr lang="fr-FR" sz="1600" dirty="0"/>
            </a:br>
            <a:r>
              <a:rPr lang="en-US" sz="1600" dirty="0"/>
              <a:t>1995  	SSL3</a:t>
            </a:r>
            <a:br>
              <a:rPr lang="en-US" sz="1600" dirty="0"/>
            </a:br>
            <a:r>
              <a:rPr lang="en-US" sz="1600" dirty="0"/>
              <a:t>1999  	TLS 1.0 (≈SSL3)</a:t>
            </a:r>
            <a:br>
              <a:rPr lang="en-US" sz="1600" dirty="0"/>
            </a:br>
            <a:r>
              <a:rPr lang="en-US" sz="1700" dirty="0"/>
              <a:t>2006  	TLS 1.1</a:t>
            </a:r>
            <a:br>
              <a:rPr lang="en-US" sz="1700" dirty="0"/>
            </a:br>
            <a:r>
              <a:rPr lang="en-US" sz="2000" dirty="0">
                <a:solidFill>
                  <a:srgbClr val="FF0000"/>
                </a:solidFill>
              </a:rPr>
              <a:t>2008  	TLS 1.2</a:t>
            </a:r>
            <a:br>
              <a:rPr lang="en-US" dirty="0"/>
            </a:br>
            <a:r>
              <a:rPr lang="en-US" sz="2000" dirty="0">
                <a:solidFill>
                  <a:srgbClr val="00B050"/>
                </a:solidFill>
              </a:rPr>
              <a:t>2017?	TLS 1.3 </a:t>
            </a:r>
            <a:endParaRPr lang="en-GB" dirty="0"/>
          </a:p>
          <a:p>
            <a:pPr marL="0" indent="0">
              <a:buNone/>
            </a:pPr>
            <a:br>
              <a:rPr lang="en-GB" sz="1000" dirty="0"/>
            </a:br>
            <a:r>
              <a:rPr lang="en-GB" dirty="0"/>
              <a:t>Implementations:</a:t>
            </a:r>
            <a:br>
              <a:rPr lang="en-GB" dirty="0"/>
            </a:br>
            <a:r>
              <a:rPr lang="en-GB" sz="6600" dirty="0">
                <a:solidFill>
                  <a:schemeClr val="tx1"/>
                </a:solidFill>
                <a:latin typeface="+mn-lt"/>
              </a:rPr>
              <a:t>OpenSSL</a:t>
            </a:r>
            <a:r>
              <a:rPr lang="en-GB" dirty="0">
                <a:solidFill>
                  <a:schemeClr val="tx1"/>
                </a:solidFill>
                <a:latin typeface="+mn-lt"/>
              </a:rPr>
              <a:t> </a:t>
            </a:r>
            <a:r>
              <a:rPr lang="en-GB" sz="4000" dirty="0" err="1">
                <a:solidFill>
                  <a:schemeClr val="tx1"/>
                </a:solidFill>
                <a:latin typeface="+mn-lt"/>
              </a:rPr>
              <a:t>SChannel</a:t>
            </a:r>
            <a:r>
              <a:rPr lang="en-GB" sz="3600" dirty="0">
                <a:solidFill>
                  <a:schemeClr val="tx1"/>
                </a:solidFill>
                <a:latin typeface="+mn-lt"/>
              </a:rPr>
              <a:t> </a:t>
            </a:r>
            <a:r>
              <a:rPr lang="en-GB" sz="2800" dirty="0">
                <a:solidFill>
                  <a:schemeClr val="tx1"/>
                </a:solidFill>
                <a:latin typeface="+mn-lt"/>
              </a:rPr>
              <a:t>NSS</a:t>
            </a:r>
            <a:r>
              <a:rPr lang="en-GB" sz="2000" dirty="0">
                <a:solidFill>
                  <a:schemeClr val="tx1"/>
                </a:solidFill>
                <a:latin typeface="+mn-lt"/>
              </a:rPr>
              <a:t> </a:t>
            </a:r>
            <a:r>
              <a:rPr lang="en-GB" sz="2400" dirty="0" err="1">
                <a:solidFill>
                  <a:schemeClr val="tx1"/>
                </a:solidFill>
                <a:latin typeface="+mn-lt"/>
              </a:rPr>
              <a:t>SecureTransport</a:t>
            </a:r>
            <a:r>
              <a:rPr lang="en-GB" sz="3600" dirty="0">
                <a:solidFill>
                  <a:schemeClr val="tx1"/>
                </a:solidFill>
                <a:latin typeface="+mn-lt"/>
              </a:rPr>
              <a:t> </a:t>
            </a:r>
            <a:r>
              <a:rPr lang="en-GB" sz="1600" dirty="0" err="1">
                <a:solidFill>
                  <a:schemeClr val="tx1"/>
                </a:solidFill>
                <a:latin typeface="+mn-lt"/>
              </a:rPr>
              <a:t>PolarSSL</a:t>
            </a:r>
            <a:r>
              <a:rPr lang="en-GB" sz="1600" dirty="0">
                <a:solidFill>
                  <a:schemeClr val="tx1"/>
                </a:solidFill>
              </a:rPr>
              <a:t> JSSE</a:t>
            </a:r>
            <a:r>
              <a:rPr lang="en-GB" sz="1600" dirty="0">
                <a:solidFill>
                  <a:schemeClr val="tx1"/>
                </a:solidFill>
                <a:latin typeface="+mn-lt"/>
              </a:rPr>
              <a:t> </a:t>
            </a:r>
            <a:r>
              <a:rPr lang="en-GB" sz="1100" dirty="0" err="1">
                <a:solidFill>
                  <a:schemeClr val="tx1"/>
                </a:solidFill>
                <a:latin typeface="+mn-lt"/>
              </a:rPr>
              <a:t>GnuTLS</a:t>
            </a:r>
            <a:r>
              <a:rPr lang="en-GB" sz="1100" dirty="0">
                <a:solidFill>
                  <a:schemeClr val="tx1"/>
                </a:solidFill>
                <a:latin typeface="+mn-lt"/>
              </a:rPr>
              <a:t> </a:t>
            </a:r>
            <a:r>
              <a:rPr lang="en-GB" sz="1000" dirty="0">
                <a:solidFill>
                  <a:schemeClr val="tx1"/>
                </a:solidFill>
                <a:latin typeface="+mn-lt"/>
              </a:rPr>
              <a:t>miTLS</a:t>
            </a:r>
            <a:r>
              <a:rPr lang="en-GB" sz="1800" dirty="0">
                <a:solidFill>
                  <a:schemeClr val="tx1"/>
                </a:solidFill>
                <a:latin typeface="+mn-lt"/>
              </a:rPr>
              <a:t> </a:t>
            </a:r>
            <a:endParaRPr lang="en-GB" sz="3600" dirty="0">
              <a:solidFill>
                <a:schemeClr val="tx1"/>
              </a:solidFill>
              <a:latin typeface="+mn-lt"/>
            </a:endParaRPr>
          </a:p>
          <a:p>
            <a:pPr marL="236546" lvl="1" indent="0">
              <a:buNone/>
            </a:pPr>
            <a:r>
              <a:rPr lang="en-GB" sz="1600" dirty="0"/>
              <a:t>Large C++ codebase (400K LOC), many forks </a:t>
            </a:r>
            <a:r>
              <a:rPr lang="en-GB" sz="1600" dirty="0">
                <a:hlinkClick r:id="rId4"/>
              </a:rPr>
              <a:t>https://github.com/openssl/openssl</a:t>
            </a:r>
            <a:r>
              <a:rPr lang="en-GB" sz="1600" dirty="0"/>
              <a:t> </a:t>
            </a:r>
            <a:br>
              <a:rPr lang="en-GB" sz="1600" dirty="0"/>
            </a:br>
            <a:r>
              <a:rPr lang="en-GB" sz="1600" dirty="0"/>
              <a:t>Optimized cryptography for 50 platforms </a:t>
            </a:r>
            <a:br>
              <a:rPr lang="en-GB" sz="1600" dirty="0"/>
            </a:br>
            <a:r>
              <a:rPr lang="en-GB" sz="1600" dirty="0"/>
              <a:t>Terrible API</a:t>
            </a:r>
            <a:br>
              <a:rPr lang="en-GB" sz="1600" dirty="0"/>
            </a:br>
            <a:r>
              <a:rPr lang="en-GB" sz="1600" dirty="0"/>
              <a:t>Frequent critical patches </a:t>
            </a:r>
            <a:r>
              <a:rPr lang="en-GB" sz="1600" dirty="0">
                <a:hlinkClick r:id="rId5"/>
              </a:rPr>
              <a:t>https://openssl.org/news/vulnerabilities.html</a:t>
            </a:r>
            <a:r>
              <a:rPr lang="en-GB" sz="1600" dirty="0"/>
              <a:t> </a:t>
            </a:r>
            <a:br>
              <a:rPr lang="en-GB" sz="1600" dirty="0"/>
            </a:br>
            <a:r>
              <a:rPr lang="en-GB" sz="1600" b="1" dirty="0"/>
              <a:t>Never secure so far</a:t>
            </a:r>
          </a:p>
        </p:txBody>
      </p:sp>
      <p:sp>
        <p:nvSpPr>
          <p:cNvPr id="2" name="Title 1"/>
          <p:cNvSpPr>
            <a:spLocks noGrp="1"/>
          </p:cNvSpPr>
          <p:nvPr>
            <p:ph type="title"/>
          </p:nvPr>
        </p:nvSpPr>
        <p:spPr/>
        <p:txBody>
          <a:bodyPr/>
          <a:lstStyle/>
          <a:p>
            <a:pPr algn="ctr"/>
            <a:r>
              <a:rPr lang="en-US" dirty="0"/>
              <a:t>Cryptographic protocol: TLS</a:t>
            </a:r>
          </a:p>
        </p:txBody>
      </p:sp>
    </p:spTree>
    <p:custDataLst>
      <p:tags r:id="rId1"/>
    </p:custDataLst>
    <p:extLst>
      <p:ext uri="{BB962C8B-B14F-4D97-AF65-F5344CB8AC3E}">
        <p14:creationId xmlns:p14="http://schemas.microsoft.com/office/powerpoint/2010/main" val="164190592"/>
      </p:ext>
    </p:extLst>
  </p:cSld>
  <p:clrMapOvr>
    <a:masterClrMapping/>
  </p:clrMapOvr>
  <mc:AlternateContent xmlns:mc="http://schemas.openxmlformats.org/markup-compatibility/2006" xmlns:p14="http://schemas.microsoft.com/office/powerpoint/2010/main">
    <mc:Choice Requires="p14">
      <p:transition p14:dur="0" advTm="71588"/>
    </mc:Choice>
    <mc:Fallback xmlns="">
      <p:transition advTm="7158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8.7|17.6|15.1"/>
</p:tagLst>
</file>

<file path=ppt/tags/tag2.xml><?xml version="1.0" encoding="utf-8"?>
<p:tagLst xmlns:a="http://schemas.openxmlformats.org/drawingml/2006/main" xmlns:r="http://schemas.openxmlformats.org/officeDocument/2006/relationships" xmlns:p="http://schemas.openxmlformats.org/presentationml/2006/main">
  <p:tag name="TIMING" val="|24.9|11.6|5.6"/>
</p:tagLst>
</file>

<file path=ppt/tags/tag3.xml><?xml version="1.0" encoding="utf-8"?>
<p:tagLst xmlns:a="http://schemas.openxmlformats.org/drawingml/2006/main" xmlns:r="http://schemas.openxmlformats.org/officeDocument/2006/relationships" xmlns:p="http://schemas.openxmlformats.org/presentationml/2006/main">
  <p:tag name="TIMING" val="|52.4"/>
</p:tagLst>
</file>

<file path=ppt/theme/theme1.xml><?xml version="1.0" encoding="utf-8"?>
<a:theme xmlns:a="http://schemas.openxmlformats.org/drawingml/2006/main" name="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3.xml><?xml version="1.0" encoding="utf-8"?>
<a:theme xmlns:a="http://schemas.openxmlformats.org/drawingml/2006/main" name="2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4.xml><?xml version="1.0" encoding="utf-8"?>
<a:theme xmlns:a="http://schemas.openxmlformats.org/drawingml/2006/main" name="5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5.xml><?xml version="1.0" encoding="utf-8"?>
<a:theme xmlns:a="http://schemas.openxmlformats.org/drawingml/2006/main" name="6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6.xml><?xml version="1.0" encoding="utf-8"?>
<a:theme xmlns:a="http://schemas.openxmlformats.org/drawingml/2006/main" name="7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7.xml><?xml version="1.0" encoding="utf-8"?>
<a:theme xmlns:a="http://schemas.openxmlformats.org/drawingml/2006/main" name="13_TFTemplate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16x9" id="{09D7E618-0FA4-493D-B290-7A2E6215D746}" vid="{074D2BD1-8FEF-4AE1-A019-47AFC44A1372}"/>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43171</TotalTime>
  <Words>2714</Words>
  <Application>Microsoft Office PowerPoint</Application>
  <PresentationFormat>Widescreen</PresentationFormat>
  <Paragraphs>621</Paragraphs>
  <Slides>30</Slides>
  <Notes>24</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30</vt:i4>
      </vt:variant>
    </vt:vector>
  </HeadingPairs>
  <TitlesOfParts>
    <vt:vector size="48" baseType="lpstr">
      <vt:lpstr>Arial</vt:lpstr>
      <vt:lpstr>Calibri</vt:lpstr>
      <vt:lpstr>Calibri Light</vt:lpstr>
      <vt:lpstr>Consolas</vt:lpstr>
      <vt:lpstr>Courier New</vt:lpstr>
      <vt:lpstr>Segoe UI</vt:lpstr>
      <vt:lpstr>Segoe UI Light</vt:lpstr>
      <vt:lpstr>Wingdings</vt:lpstr>
      <vt:lpstr>TFTemplate16X9</vt:lpstr>
      <vt:lpstr>1_TFTemplate16X9</vt:lpstr>
      <vt:lpstr>2_TFTemplate16X9</vt:lpstr>
      <vt:lpstr>5_TFTemplate16X9</vt:lpstr>
      <vt:lpstr>6_TFTemplate16X9</vt:lpstr>
      <vt:lpstr>7_TFTemplate16X9</vt:lpstr>
      <vt:lpstr>13_TFTemplate16X9</vt:lpstr>
      <vt:lpstr>1_Office Theme</vt:lpstr>
      <vt:lpstr>2_Office Theme</vt:lpstr>
      <vt:lpstr>4_Office Theme</vt:lpstr>
      <vt:lpstr>Towards a Verified Drop-in Replacement of HTTPS   Everest*</vt:lpstr>
      <vt:lpstr>The HTTPS Ecosystem is critical</vt:lpstr>
      <vt:lpstr>The HTTPS Ecosystem is complex</vt:lpstr>
      <vt:lpstr>The HTTPS Ecosystem is broken</vt:lpstr>
      <vt:lpstr>Everest Goals</vt:lpstr>
      <vt:lpstr>Where we are today Everest in cURL client</vt:lpstr>
      <vt:lpstr>Team Members</vt:lpstr>
      <vt:lpstr>https://ecosystem</vt:lpstr>
      <vt:lpstr>Cryptographic protocol: TLS</vt:lpstr>
      <vt:lpstr>PowerPoint Presentation</vt:lpstr>
      <vt:lpstr>TLS 1.3: a new hope</vt:lpstr>
      <vt:lpstr>Building  Performant Verified  Code</vt:lpstr>
      <vt:lpstr>TLS Verification Goal: Secure Channel</vt:lpstr>
      <vt:lpstr>Modelling  Cryptographic Security</vt:lpstr>
      <vt:lpstr>Modelling Secure Data Streams</vt:lpstr>
      <vt:lpstr>A key technical problem  Separation and monotonicity</vt:lpstr>
      <vt:lpstr>A key technical problem  Separation and monotonicity</vt:lpstr>
      <vt:lpstr>A key technical problem  Separation and monotonicity</vt:lpstr>
      <vt:lpstr>PowerPoint Presentation</vt:lpstr>
      <vt:lpstr>Low*, a subset of F*  for verified C-style programming</vt:lpstr>
      <vt:lpstr>From Low* to C in several stages,  using KreMLin</vt:lpstr>
      <vt:lpstr>PowerPoint Presentation</vt:lpstr>
      <vt:lpstr>Vale: extensible, assembly language verification</vt:lpstr>
      <vt:lpstr>Vale Perf</vt:lpstr>
      <vt:lpstr>Everest Goals</vt:lpstr>
      <vt:lpstr> Open  Questions</vt:lpstr>
      <vt:lpstr>Research questions</vt:lpstr>
      <vt:lpstr>Developer acceptance and maintenance</vt:lpstr>
      <vt:lpstr>Developer acceptance approach</vt:lpstr>
      <vt:lpstr>Maintenance approach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Markulf Kohlweiss;Cedric Fournet</dc:creator>
  <cp:lastModifiedBy>Nikhil Swamy</cp:lastModifiedBy>
  <cp:revision>699</cp:revision>
  <cp:lastPrinted>2016-04-03T20:07:15Z</cp:lastPrinted>
  <dcterms:created xsi:type="dcterms:W3CDTF">2014-11-13T13:26:30Z</dcterms:created>
  <dcterms:modified xsi:type="dcterms:W3CDTF">2017-05-15T21:38:23Z</dcterms:modified>
</cp:coreProperties>
</file>