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4.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saveSubsetFonts="1">
  <p:sldMasterIdLst>
    <p:sldMasterId id="2147483648" r:id="rId1"/>
    <p:sldMasterId id="2147483751" r:id="rId2"/>
  </p:sldMasterIdLst>
  <p:notesMasterIdLst>
    <p:notesMasterId r:id="rId76"/>
  </p:notesMasterIdLst>
  <p:handoutMasterIdLst>
    <p:handoutMasterId r:id="rId77"/>
  </p:handoutMasterIdLst>
  <p:sldIdLst>
    <p:sldId id="976" r:id="rId3"/>
    <p:sldId id="2037" r:id="rId4"/>
    <p:sldId id="2038" r:id="rId5"/>
    <p:sldId id="2096" r:id="rId6"/>
    <p:sldId id="1925" r:id="rId7"/>
    <p:sldId id="1926" r:id="rId8"/>
    <p:sldId id="1933" r:id="rId9"/>
    <p:sldId id="2073" r:id="rId10"/>
    <p:sldId id="2074" r:id="rId11"/>
    <p:sldId id="1928" r:id="rId12"/>
    <p:sldId id="1906" r:id="rId13"/>
    <p:sldId id="1929" r:id="rId14"/>
    <p:sldId id="1930" r:id="rId15"/>
    <p:sldId id="2039" r:id="rId16"/>
    <p:sldId id="2006" r:id="rId17"/>
    <p:sldId id="2005" r:id="rId18"/>
    <p:sldId id="2071" r:id="rId19"/>
    <p:sldId id="2072" r:id="rId20"/>
    <p:sldId id="2067" r:id="rId21"/>
    <p:sldId id="2068" r:id="rId22"/>
    <p:sldId id="2115" r:id="rId23"/>
    <p:sldId id="2107" r:id="rId24"/>
    <p:sldId id="2040" r:id="rId25"/>
    <p:sldId id="2041" r:id="rId26"/>
    <p:sldId id="2042" r:id="rId27"/>
    <p:sldId id="2043" r:id="rId28"/>
    <p:sldId id="2044" r:id="rId29"/>
    <p:sldId id="2045" r:id="rId30"/>
    <p:sldId id="2046" r:id="rId31"/>
    <p:sldId id="2047" r:id="rId32"/>
    <p:sldId id="2048" r:id="rId33"/>
    <p:sldId id="2049" r:id="rId34"/>
    <p:sldId id="2050" r:id="rId35"/>
    <p:sldId id="2051" r:id="rId36"/>
    <p:sldId id="2052" r:id="rId37"/>
    <p:sldId id="2053" r:id="rId38"/>
    <p:sldId id="2054" r:id="rId39"/>
    <p:sldId id="2055" r:id="rId40"/>
    <p:sldId id="2056" r:id="rId41"/>
    <p:sldId id="2114" r:id="rId42"/>
    <p:sldId id="2108" r:id="rId43"/>
    <p:sldId id="2076" r:id="rId44"/>
    <p:sldId id="2077" r:id="rId45"/>
    <p:sldId id="2078" r:id="rId46"/>
    <p:sldId id="2079" r:id="rId47"/>
    <p:sldId id="2062" r:id="rId48"/>
    <p:sldId id="2080" r:id="rId49"/>
    <p:sldId id="2081" r:id="rId50"/>
    <p:sldId id="2082" r:id="rId51"/>
    <p:sldId id="2116" r:id="rId52"/>
    <p:sldId id="2106" r:id="rId53"/>
    <p:sldId id="2112" r:id="rId54"/>
    <p:sldId id="2113" r:id="rId55"/>
    <p:sldId id="1991" r:id="rId56"/>
    <p:sldId id="1992" r:id="rId57"/>
    <p:sldId id="2085" r:id="rId58"/>
    <p:sldId id="2087" r:id="rId59"/>
    <p:sldId id="2086" r:id="rId60"/>
    <p:sldId id="2117" r:id="rId61"/>
    <p:sldId id="1997" r:id="rId62"/>
    <p:sldId id="1998" r:id="rId63"/>
    <p:sldId id="1999" r:id="rId64"/>
    <p:sldId id="2109" r:id="rId65"/>
    <p:sldId id="2088" r:id="rId66"/>
    <p:sldId id="2089" r:id="rId67"/>
    <p:sldId id="2110" r:id="rId68"/>
    <p:sldId id="2094" r:id="rId69"/>
    <p:sldId id="2092" r:id="rId70"/>
    <p:sldId id="2093" r:id="rId71"/>
    <p:sldId id="2097" r:id="rId72"/>
    <p:sldId id="2090" r:id="rId73"/>
    <p:sldId id="2091" r:id="rId74"/>
    <p:sldId id="2098" r:id="rId75"/>
  </p:sldIdLst>
  <p:sldSz cx="9144000" cy="6858000" type="screen4x3"/>
  <p:notesSz cx="7023100" cy="9309100"/>
  <p:embeddedFontLst>
    <p:embeddedFont>
      <p:font typeface="Consolas" panose="020B0609020204030204" pitchFamily="49" charset="0"/>
      <p:regular r:id="rId78"/>
      <p:bold r:id="rId79"/>
      <p:italic r:id="rId80"/>
      <p:boldItalic r:id="rId81"/>
    </p:embeddedFont>
    <p:embeddedFont>
      <p:font typeface="Cambria Math" panose="02040503050406030204" pitchFamily="18" charset="0"/>
      <p:regular r:id="rId82"/>
    </p:embeddedFont>
    <p:embeddedFont>
      <p:font typeface="Gill Sans MT" panose="020B0502020104020203" pitchFamily="34" charset="0"/>
      <p:regular r:id="rId83"/>
      <p:bold r:id="rId84"/>
      <p:italic r:id="rId85"/>
      <p:boldItalic r:id="rId86"/>
    </p:embeddedFont>
    <p:embeddedFont>
      <p:font typeface="Segoe UI Semilight" panose="020B0402040204020203" pitchFamily="34" charset="0"/>
      <p:regular r:id="rId87"/>
      <p:italic r:id="rId88"/>
    </p:embeddedFont>
    <p:embeddedFont>
      <p:font typeface="Segoe UI" panose="020B0502040204020203" pitchFamily="34" charset="0"/>
      <p:regular r:id="rId89"/>
      <p:bold r:id="rId90"/>
      <p:italic r:id="rId91"/>
      <p:boldItalic r:id="rId92"/>
    </p:embeddedFont>
    <p:embeddedFont>
      <p:font typeface="MingLiU_HKSCS-ExtB" panose="02020500000000000000" pitchFamily="18" charset="-120"/>
      <p:regular r:id="rId93"/>
    </p:embeddedFont>
    <p:embeddedFont>
      <p:font typeface="Bookman Old Style" panose="02050604050505020204" pitchFamily="18" charset="0"/>
      <p:regular r:id="rId94"/>
      <p:bold r:id="rId95"/>
      <p:italic r:id="rId96"/>
      <p:boldItalic r:id="rId97"/>
    </p:embeddedFont>
    <p:embeddedFont>
      <p:font typeface="Segoe UI Light" panose="020B0502040204020203" pitchFamily="34" charset="0"/>
      <p:regular r:id="rId98"/>
      <p:italic r:id="rId99"/>
    </p:embeddedFont>
    <p:embeddedFont>
      <p:font typeface="Calibri" panose="020F0502020204030204" pitchFamily="34" charset="0"/>
      <p:regular r:id="rId100"/>
      <p:bold r:id="rId101"/>
      <p:italic r:id="rId102"/>
      <p:boldItalic r:id="rId103"/>
    </p:embeddedFont>
    <p:embeddedFont>
      <p:font typeface="Comic Sans MS" panose="030F0702030302020204" pitchFamily="66" charset="0"/>
      <p:regular r:id="rId104"/>
      <p:bold r:id="rId105"/>
      <p:italic r:id="rId106"/>
      <p:boldItalic r:id="rId107"/>
    </p:embeddedFont>
  </p:embeddedFontLst>
  <p:custDataLst>
    <p:tags r:id="rId108"/>
  </p:custDataLst>
  <p:defaultTextStyle>
    <a:defPPr>
      <a:defRPr lang="en-US"/>
    </a:defPPr>
    <a:lvl1pPr algn="l" rtl="0" fontAlgn="base">
      <a:spcBef>
        <a:spcPct val="50000"/>
      </a:spcBef>
      <a:spcAft>
        <a:spcPct val="0"/>
      </a:spcAft>
      <a:defRPr sz="2000" kern="1200">
        <a:solidFill>
          <a:schemeClr val="tx1"/>
        </a:solidFill>
        <a:latin typeface="Comic Sans MS" pitchFamily="66" charset="0"/>
        <a:ea typeface="+mn-ea"/>
        <a:cs typeface="+mn-cs"/>
      </a:defRPr>
    </a:lvl1pPr>
    <a:lvl2pPr marL="457200" algn="l" rtl="0" fontAlgn="base">
      <a:spcBef>
        <a:spcPct val="50000"/>
      </a:spcBef>
      <a:spcAft>
        <a:spcPct val="0"/>
      </a:spcAft>
      <a:defRPr sz="2000" kern="1200">
        <a:solidFill>
          <a:schemeClr val="tx1"/>
        </a:solidFill>
        <a:latin typeface="Comic Sans MS" pitchFamily="66" charset="0"/>
        <a:ea typeface="+mn-ea"/>
        <a:cs typeface="+mn-cs"/>
      </a:defRPr>
    </a:lvl2pPr>
    <a:lvl3pPr marL="914400" algn="l" rtl="0" fontAlgn="base">
      <a:spcBef>
        <a:spcPct val="50000"/>
      </a:spcBef>
      <a:spcAft>
        <a:spcPct val="0"/>
      </a:spcAft>
      <a:defRPr sz="2000" kern="1200">
        <a:solidFill>
          <a:schemeClr val="tx1"/>
        </a:solidFill>
        <a:latin typeface="Comic Sans MS" pitchFamily="66" charset="0"/>
        <a:ea typeface="+mn-ea"/>
        <a:cs typeface="+mn-cs"/>
      </a:defRPr>
    </a:lvl3pPr>
    <a:lvl4pPr marL="1371600" algn="l" rtl="0" fontAlgn="base">
      <a:spcBef>
        <a:spcPct val="50000"/>
      </a:spcBef>
      <a:spcAft>
        <a:spcPct val="0"/>
      </a:spcAft>
      <a:defRPr sz="2000" kern="1200">
        <a:solidFill>
          <a:schemeClr val="tx1"/>
        </a:solidFill>
        <a:latin typeface="Comic Sans MS" pitchFamily="66" charset="0"/>
        <a:ea typeface="+mn-ea"/>
        <a:cs typeface="+mn-cs"/>
      </a:defRPr>
    </a:lvl4pPr>
    <a:lvl5pPr marL="1828800" algn="l" rtl="0" fontAlgn="base">
      <a:spcBef>
        <a:spcPct val="50000"/>
      </a:spcBef>
      <a:spcAft>
        <a:spcPct val="0"/>
      </a:spcAft>
      <a:defRPr sz="2000" kern="1200">
        <a:solidFill>
          <a:schemeClr val="tx1"/>
        </a:solidFill>
        <a:latin typeface="Comic Sans MS" pitchFamily="66" charset="0"/>
        <a:ea typeface="+mn-ea"/>
        <a:cs typeface="+mn-cs"/>
      </a:defRPr>
    </a:lvl5pPr>
    <a:lvl6pPr marL="2286000" algn="l" defTabSz="914400" rtl="0" eaLnBrk="1" latinLnBrk="0" hangingPunct="1">
      <a:defRPr sz="2000" kern="1200">
        <a:solidFill>
          <a:schemeClr val="tx1"/>
        </a:solidFill>
        <a:latin typeface="Comic Sans MS" pitchFamily="66" charset="0"/>
        <a:ea typeface="+mn-ea"/>
        <a:cs typeface="+mn-cs"/>
      </a:defRPr>
    </a:lvl6pPr>
    <a:lvl7pPr marL="2743200" algn="l" defTabSz="914400" rtl="0" eaLnBrk="1" latinLnBrk="0" hangingPunct="1">
      <a:defRPr sz="2000" kern="1200">
        <a:solidFill>
          <a:schemeClr val="tx1"/>
        </a:solidFill>
        <a:latin typeface="Comic Sans MS" pitchFamily="66" charset="0"/>
        <a:ea typeface="+mn-ea"/>
        <a:cs typeface="+mn-cs"/>
      </a:defRPr>
    </a:lvl7pPr>
    <a:lvl8pPr marL="3200400" algn="l" defTabSz="914400" rtl="0" eaLnBrk="1" latinLnBrk="0" hangingPunct="1">
      <a:defRPr sz="2000" kern="1200">
        <a:solidFill>
          <a:schemeClr val="tx1"/>
        </a:solidFill>
        <a:latin typeface="Comic Sans MS" pitchFamily="66" charset="0"/>
        <a:ea typeface="+mn-ea"/>
        <a:cs typeface="+mn-cs"/>
      </a:defRPr>
    </a:lvl8pPr>
    <a:lvl9pPr marL="3657600" algn="l" defTabSz="914400" rtl="0" eaLnBrk="1" latinLnBrk="0" hangingPunct="1">
      <a:defRPr sz="2000" kern="1200">
        <a:solidFill>
          <a:schemeClr val="tx1"/>
        </a:solidFill>
        <a:latin typeface="Comic Sans MS" pitchFamily="66" charset="0"/>
        <a:ea typeface="+mn-ea"/>
        <a:cs typeface="+mn-cs"/>
      </a:defRPr>
    </a:lvl9pPr>
  </p:defaultTextStyle>
  <p:extLst>
    <p:ext uri="{521415D9-36F7-43E2-AB2F-B90AF26B5E84}">
      <p14:sectionLst xmlns:p14="http://schemas.microsoft.com/office/powerpoint/2010/main">
        <p14:section name="Default Section" id="{F9698884-B735-49BE-A6EA-6061035B615C}">
          <p14:sldIdLst>
            <p14:sldId id="976"/>
            <p14:sldId id="2037"/>
            <p14:sldId id="2038"/>
            <p14:sldId id="2096"/>
          </p14:sldIdLst>
        </p14:section>
        <p14:section name="Applications" id="{A3164E95-0781-4D94-970D-7EE249B1DAF9}">
          <p14:sldIdLst>
            <p14:sldId id="1925"/>
            <p14:sldId id="1926"/>
            <p14:sldId id="1933"/>
            <p14:sldId id="2073"/>
            <p14:sldId id="2074"/>
            <p14:sldId id="1928"/>
            <p14:sldId id="1906"/>
            <p14:sldId id="1929"/>
            <p14:sldId id="1930"/>
            <p14:sldId id="2039"/>
            <p14:sldId id="2006"/>
            <p14:sldId id="2005"/>
            <p14:sldId id="2071"/>
            <p14:sldId id="2072"/>
            <p14:sldId id="2067"/>
            <p14:sldId id="2068"/>
          </p14:sldIdLst>
        </p14:section>
        <p14:section name="DSL" id="{CFC5006B-C1A6-4B58-A1BC-82E1E060C38A}">
          <p14:sldIdLst>
            <p14:sldId id="2115"/>
            <p14:sldId id="2107"/>
            <p14:sldId id="2040"/>
            <p14:sldId id="2041"/>
            <p14:sldId id="2042"/>
            <p14:sldId id="2043"/>
            <p14:sldId id="2044"/>
            <p14:sldId id="2045"/>
            <p14:sldId id="2046"/>
            <p14:sldId id="2047"/>
            <p14:sldId id="2048"/>
            <p14:sldId id="2049"/>
            <p14:sldId id="2050"/>
            <p14:sldId id="2051"/>
            <p14:sldId id="2052"/>
            <p14:sldId id="2053"/>
            <p14:sldId id="2054"/>
            <p14:sldId id="2055"/>
            <p14:sldId id="2056"/>
          </p14:sldIdLst>
        </p14:section>
        <p14:section name="Search" id="{7B456FB2-214F-4A3D-ACFE-5C9ECB6678DC}">
          <p14:sldIdLst>
            <p14:sldId id="2114"/>
            <p14:sldId id="2108"/>
            <p14:sldId id="2076"/>
            <p14:sldId id="2077"/>
            <p14:sldId id="2078"/>
            <p14:sldId id="2079"/>
            <p14:sldId id="2062"/>
            <p14:sldId id="2080"/>
            <p14:sldId id="2081"/>
            <p14:sldId id="2082"/>
          </p14:sldIdLst>
        </p14:section>
        <p14:section name="Ranking" id="{CF663794-0540-4C42-819E-DD490B119FFF}">
          <p14:sldIdLst>
            <p14:sldId id="2116"/>
            <p14:sldId id="2106"/>
            <p14:sldId id="2112"/>
            <p14:sldId id="2113"/>
            <p14:sldId id="1991"/>
            <p14:sldId id="1992"/>
            <p14:sldId id="2085"/>
            <p14:sldId id="2087"/>
            <p14:sldId id="2086"/>
          </p14:sldIdLst>
        </p14:section>
        <p14:section name="User Interaction Models" id="{404E7BF7-8663-4372-88E4-B66E96983C1D}">
          <p14:sldIdLst>
            <p14:sldId id="2117"/>
            <p14:sldId id="1997"/>
            <p14:sldId id="1998"/>
            <p14:sldId id="1999"/>
            <p14:sldId id="2109"/>
            <p14:sldId id="2088"/>
            <p14:sldId id="2089"/>
            <p14:sldId id="2110"/>
            <p14:sldId id="2094"/>
            <p14:sldId id="2092"/>
            <p14:sldId id="2093"/>
            <p14:sldId id="2097"/>
            <p14:sldId id="2090"/>
            <p14:sldId id="2091"/>
            <p14:sldId id="2098"/>
          </p14:sldIdLst>
        </p14:section>
      </p14:sectionLst>
    </p:ext>
    <p:ext uri="{EFAFB233-063F-42B5-8137-9DF3F51BA10A}">
      <p15:sldGuideLst xmlns:p15="http://schemas.microsoft.com/office/powerpoint/2012/main">
        <p15:guide id="1" orient="horz" pos="2256">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mit Gulwani" initials="SG" lastIdx="1" clrIdx="0">
    <p:extLst>
      <p:ext uri="{19B8F6BF-5375-455C-9EA6-DF929625EA0E}">
        <p15:presenceInfo xmlns:p15="http://schemas.microsoft.com/office/powerpoint/2012/main" userId="S-1-5-21-2127521184-1604012920-1887927527-24775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CC6600"/>
    <a:srgbClr val="008000"/>
    <a:srgbClr val="FF99FF"/>
    <a:srgbClr val="0066FF"/>
    <a:srgbClr val="009900"/>
    <a:srgbClr val="FF9900"/>
    <a:srgbClr val="FFFFFF"/>
    <a:srgbClr val="FFFF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99" autoAdjust="0"/>
    <p:restoredTop sz="84401" autoAdjust="0"/>
  </p:normalViewPr>
  <p:slideViewPr>
    <p:cSldViewPr snapToGrid="0">
      <p:cViewPr varScale="1">
        <p:scale>
          <a:sx n="83" d="100"/>
          <a:sy n="83" d="100"/>
        </p:scale>
        <p:origin x="1320" y="30"/>
      </p:cViewPr>
      <p:guideLst>
        <p:guide orient="horz" pos="225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9104"/>
    </p:cViewPr>
  </p:sorterViewPr>
  <p:notesViewPr>
    <p:cSldViewPr snapToGrid="0">
      <p:cViewPr varScale="1">
        <p:scale>
          <a:sx n="51" d="100"/>
          <a:sy n="51" d="100"/>
        </p:scale>
        <p:origin x="-2285" y="-86"/>
      </p:cViewPr>
      <p:guideLst>
        <p:guide orient="horz" pos="2932"/>
        <p:guide pos="2212"/>
      </p:guideLst>
    </p:cSldViewPr>
  </p:notesViewPr>
  <p:gridSpacing cx="38405" cy="38405"/>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7.fntdata"/><Relationship Id="rId89" Type="http://schemas.openxmlformats.org/officeDocument/2006/relationships/font" Target="fonts/font12.fntdata"/><Relationship Id="rId112" Type="http://schemas.openxmlformats.org/officeDocument/2006/relationships/theme" Target="theme/theme1.xml"/><Relationship Id="rId16" Type="http://schemas.openxmlformats.org/officeDocument/2006/relationships/slide" Target="slides/slide14.xml"/><Relationship Id="rId107" Type="http://schemas.openxmlformats.org/officeDocument/2006/relationships/font" Target="fonts/font30.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font" Target="fonts/font2.fntdata"/><Relationship Id="rId102" Type="http://schemas.openxmlformats.org/officeDocument/2006/relationships/font" Target="fonts/font25.fntdata"/><Relationship Id="rId5" Type="http://schemas.openxmlformats.org/officeDocument/2006/relationships/slide" Target="slides/slide3.xml"/><Relationship Id="rId90" Type="http://schemas.openxmlformats.org/officeDocument/2006/relationships/font" Target="fonts/font13.fntdata"/><Relationship Id="rId95" Type="http://schemas.openxmlformats.org/officeDocument/2006/relationships/font" Target="fonts/font18.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ableStyles" Target="tableStyles.xml"/><Relationship Id="rId80" Type="http://schemas.openxmlformats.org/officeDocument/2006/relationships/font" Target="fonts/font3.fntdata"/><Relationship Id="rId85" Type="http://schemas.openxmlformats.org/officeDocument/2006/relationships/font" Target="fonts/font8.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26.fntdata"/><Relationship Id="rId108" Type="http://schemas.openxmlformats.org/officeDocument/2006/relationships/tags" Target="tags/tag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font" Target="fonts/font14.fntdata"/><Relationship Id="rId96"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font" Target="fonts/font29.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font" Target="fonts/font17.fntdata"/><Relationship Id="rId99" Type="http://schemas.openxmlformats.org/officeDocument/2006/relationships/font" Target="fonts/font22.fntdata"/><Relationship Id="rId101" Type="http://schemas.openxmlformats.org/officeDocument/2006/relationships/font" Target="fonts/font24.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commentAuthors" Target="commentAuthor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97" Type="http://schemas.openxmlformats.org/officeDocument/2006/relationships/font" Target="fonts/font20.fntdata"/><Relationship Id="rId104" Type="http://schemas.openxmlformats.org/officeDocument/2006/relationships/font" Target="fonts/font27.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5.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0.fntdata"/><Relationship Id="rId110" Type="http://schemas.openxmlformats.org/officeDocument/2006/relationships/presProps" Target="presProps.xml"/><Relationship Id="rId61" Type="http://schemas.openxmlformats.org/officeDocument/2006/relationships/slide" Target="slides/slide59.xml"/><Relationship Id="rId82" Type="http://schemas.openxmlformats.org/officeDocument/2006/relationships/font" Target="fonts/font5.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handoutMaster" Target="handoutMasters/handoutMaster1.xml"/><Relationship Id="rId100" Type="http://schemas.openxmlformats.org/officeDocument/2006/relationships/font" Target="fonts/font23.fntdata"/><Relationship Id="rId105" Type="http://schemas.openxmlformats.org/officeDocument/2006/relationships/font" Target="fonts/font2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16.fntdata"/><Relationship Id="rId98" Type="http://schemas.openxmlformats.org/officeDocument/2006/relationships/font" Target="fonts/font21.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font" Target="fonts/font6.fntdata"/><Relationship Id="rId88" Type="http://schemas.openxmlformats.org/officeDocument/2006/relationships/font" Target="fonts/font11.fntdata"/><Relationship Id="rId11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hdr" sz="quarter"/>
          </p:nvPr>
        </p:nvSpPr>
        <p:spPr bwMode="auto">
          <a:xfrm>
            <a:off x="0" y="0"/>
            <a:ext cx="3043033" cy="464517"/>
          </a:xfrm>
          <a:prstGeom prst="rect">
            <a:avLst/>
          </a:prstGeom>
          <a:noFill/>
          <a:ln w="9525">
            <a:noFill/>
            <a:miter lim="800000"/>
            <a:headEnd/>
            <a:tailEnd/>
          </a:ln>
          <a:effectLst/>
        </p:spPr>
        <p:txBody>
          <a:bodyPr vert="horz" wrap="square" lIns="93306" tIns="46654" rIns="93306" bIns="46654" numCol="1" anchor="t" anchorCtr="0" compatLnSpc="1">
            <a:prstTxWarp prst="textNoShape">
              <a:avLst/>
            </a:prstTxWarp>
          </a:bodyPr>
          <a:lstStyle>
            <a:lvl1pPr defTabSz="933281">
              <a:spcBef>
                <a:spcPct val="0"/>
              </a:spcBef>
              <a:defRPr sz="1300">
                <a:latin typeface="Times New Roman" pitchFamily="18" charset="0"/>
              </a:defRPr>
            </a:lvl1pPr>
          </a:lstStyle>
          <a:p>
            <a:pPr>
              <a:defRPr/>
            </a:pPr>
            <a:endParaRPr lang="en-US"/>
          </a:p>
        </p:txBody>
      </p:sp>
      <p:sp>
        <p:nvSpPr>
          <p:cNvPr id="133123" name="Rectangle 3"/>
          <p:cNvSpPr>
            <a:spLocks noGrp="1" noChangeArrowheads="1"/>
          </p:cNvSpPr>
          <p:nvPr>
            <p:ph type="dt" sz="quarter" idx="1"/>
          </p:nvPr>
        </p:nvSpPr>
        <p:spPr bwMode="auto">
          <a:xfrm>
            <a:off x="3980068" y="0"/>
            <a:ext cx="3043032" cy="464517"/>
          </a:xfrm>
          <a:prstGeom prst="rect">
            <a:avLst/>
          </a:prstGeom>
          <a:noFill/>
          <a:ln w="9525">
            <a:noFill/>
            <a:miter lim="800000"/>
            <a:headEnd/>
            <a:tailEnd/>
          </a:ln>
          <a:effectLst/>
        </p:spPr>
        <p:txBody>
          <a:bodyPr vert="horz" wrap="square" lIns="93306" tIns="46654" rIns="93306" bIns="46654" numCol="1" anchor="t" anchorCtr="0" compatLnSpc="1">
            <a:prstTxWarp prst="textNoShape">
              <a:avLst/>
            </a:prstTxWarp>
          </a:bodyPr>
          <a:lstStyle>
            <a:lvl1pPr algn="r" defTabSz="933281">
              <a:spcBef>
                <a:spcPct val="0"/>
              </a:spcBef>
              <a:defRPr sz="1300">
                <a:latin typeface="Times New Roman" pitchFamily="18" charset="0"/>
              </a:defRPr>
            </a:lvl1pPr>
          </a:lstStyle>
          <a:p>
            <a:pPr>
              <a:defRPr/>
            </a:pPr>
            <a:endParaRPr lang="en-US"/>
          </a:p>
        </p:txBody>
      </p:sp>
      <p:sp>
        <p:nvSpPr>
          <p:cNvPr id="133124" name="Rectangle 4"/>
          <p:cNvSpPr>
            <a:spLocks noGrp="1" noChangeArrowheads="1"/>
          </p:cNvSpPr>
          <p:nvPr>
            <p:ph type="ftr" sz="quarter" idx="2"/>
          </p:nvPr>
        </p:nvSpPr>
        <p:spPr bwMode="auto">
          <a:xfrm>
            <a:off x="0" y="8844584"/>
            <a:ext cx="3043033" cy="464516"/>
          </a:xfrm>
          <a:prstGeom prst="rect">
            <a:avLst/>
          </a:prstGeom>
          <a:noFill/>
          <a:ln w="9525">
            <a:noFill/>
            <a:miter lim="800000"/>
            <a:headEnd/>
            <a:tailEnd/>
          </a:ln>
          <a:effectLst/>
        </p:spPr>
        <p:txBody>
          <a:bodyPr vert="horz" wrap="square" lIns="93306" tIns="46654" rIns="93306" bIns="46654" numCol="1" anchor="b" anchorCtr="0" compatLnSpc="1">
            <a:prstTxWarp prst="textNoShape">
              <a:avLst/>
            </a:prstTxWarp>
          </a:bodyPr>
          <a:lstStyle>
            <a:lvl1pPr defTabSz="933281">
              <a:spcBef>
                <a:spcPct val="0"/>
              </a:spcBef>
              <a:defRPr sz="1300">
                <a:latin typeface="Times New Roman" pitchFamily="18" charset="0"/>
              </a:defRPr>
            </a:lvl1pPr>
          </a:lstStyle>
          <a:p>
            <a:pPr>
              <a:defRPr/>
            </a:pPr>
            <a:endParaRPr lang="en-US"/>
          </a:p>
        </p:txBody>
      </p:sp>
      <p:sp>
        <p:nvSpPr>
          <p:cNvPr id="133125" name="Rectangle 5"/>
          <p:cNvSpPr>
            <a:spLocks noGrp="1" noChangeArrowheads="1"/>
          </p:cNvSpPr>
          <p:nvPr>
            <p:ph type="sldNum" sz="quarter" idx="3"/>
          </p:nvPr>
        </p:nvSpPr>
        <p:spPr bwMode="auto">
          <a:xfrm>
            <a:off x="3980068" y="8844584"/>
            <a:ext cx="3043032" cy="464516"/>
          </a:xfrm>
          <a:prstGeom prst="rect">
            <a:avLst/>
          </a:prstGeom>
          <a:noFill/>
          <a:ln w="9525">
            <a:noFill/>
            <a:miter lim="800000"/>
            <a:headEnd/>
            <a:tailEnd/>
          </a:ln>
          <a:effectLst/>
        </p:spPr>
        <p:txBody>
          <a:bodyPr vert="horz" wrap="square" lIns="93306" tIns="46654" rIns="93306" bIns="46654" numCol="1" anchor="b" anchorCtr="0" compatLnSpc="1">
            <a:prstTxWarp prst="textNoShape">
              <a:avLst/>
            </a:prstTxWarp>
          </a:bodyPr>
          <a:lstStyle>
            <a:lvl1pPr algn="r" defTabSz="933281">
              <a:spcBef>
                <a:spcPct val="0"/>
              </a:spcBef>
              <a:defRPr sz="1300">
                <a:latin typeface="Times New Roman" pitchFamily="18" charset="0"/>
              </a:defRPr>
            </a:lvl1pPr>
          </a:lstStyle>
          <a:p>
            <a:pPr>
              <a:defRPr/>
            </a:pPr>
            <a:fld id="{C804160D-1AB6-4612-B7C0-444BA323A207}" type="slidenum">
              <a:rPr lang="en-US"/>
              <a:pPr>
                <a:defRPr/>
              </a:pPr>
              <a:t>‹#›</a:t>
            </a:fld>
            <a:endParaRPr lang="en-US"/>
          </a:p>
        </p:txBody>
      </p:sp>
    </p:spTree>
    <p:extLst>
      <p:ext uri="{BB962C8B-B14F-4D97-AF65-F5344CB8AC3E}">
        <p14:creationId xmlns:p14="http://schemas.microsoft.com/office/powerpoint/2010/main" val="3316685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43033" cy="464517"/>
          </a:xfrm>
          <a:prstGeom prst="rect">
            <a:avLst/>
          </a:prstGeom>
          <a:noFill/>
          <a:ln w="9525">
            <a:noFill/>
            <a:miter lim="800000"/>
            <a:headEnd/>
            <a:tailEnd/>
          </a:ln>
          <a:effectLst/>
        </p:spPr>
        <p:txBody>
          <a:bodyPr vert="horz" wrap="square" lIns="93306" tIns="46654" rIns="93306" bIns="46654" numCol="1" anchor="t" anchorCtr="0" compatLnSpc="1">
            <a:prstTxWarp prst="textNoShape">
              <a:avLst/>
            </a:prstTxWarp>
          </a:bodyPr>
          <a:lstStyle>
            <a:lvl1pPr defTabSz="933281">
              <a:spcBef>
                <a:spcPct val="0"/>
              </a:spcBef>
              <a:defRPr sz="1300">
                <a:latin typeface="Times New Roman" pitchFamily="18" charset="0"/>
              </a:defRPr>
            </a:lvl1pPr>
          </a:lstStyle>
          <a:p>
            <a:pPr>
              <a:defRPr/>
            </a:pPr>
            <a:endParaRPr lang="en-US"/>
          </a:p>
        </p:txBody>
      </p:sp>
      <p:sp>
        <p:nvSpPr>
          <p:cNvPr id="6147" name="Rectangle 3"/>
          <p:cNvSpPr>
            <a:spLocks noGrp="1" noChangeArrowheads="1"/>
          </p:cNvSpPr>
          <p:nvPr>
            <p:ph type="dt" idx="1"/>
          </p:nvPr>
        </p:nvSpPr>
        <p:spPr bwMode="auto">
          <a:xfrm>
            <a:off x="3980068" y="0"/>
            <a:ext cx="3043032" cy="464517"/>
          </a:xfrm>
          <a:prstGeom prst="rect">
            <a:avLst/>
          </a:prstGeom>
          <a:noFill/>
          <a:ln w="9525">
            <a:noFill/>
            <a:miter lim="800000"/>
            <a:headEnd/>
            <a:tailEnd/>
          </a:ln>
          <a:effectLst/>
        </p:spPr>
        <p:txBody>
          <a:bodyPr vert="horz" wrap="square" lIns="93306" tIns="46654" rIns="93306" bIns="46654" numCol="1" anchor="t" anchorCtr="0" compatLnSpc="1">
            <a:prstTxWarp prst="textNoShape">
              <a:avLst/>
            </a:prstTxWarp>
          </a:bodyPr>
          <a:lstStyle>
            <a:lvl1pPr algn="r" defTabSz="933281">
              <a:spcBef>
                <a:spcPct val="0"/>
              </a:spcBef>
              <a:defRPr sz="1300">
                <a:latin typeface="Times New Roman" pitchFamily="18" charset="0"/>
              </a:defRPr>
            </a:lvl1pPr>
          </a:lstStyle>
          <a:p>
            <a:pPr>
              <a:defRPr/>
            </a:pPr>
            <a:endParaRPr lang="en-US"/>
          </a:p>
        </p:txBody>
      </p:sp>
      <p:sp>
        <p:nvSpPr>
          <p:cNvPr id="29700"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37036" y="4421511"/>
            <a:ext cx="5149028" cy="4188469"/>
          </a:xfrm>
          <a:prstGeom prst="rect">
            <a:avLst/>
          </a:prstGeom>
          <a:noFill/>
          <a:ln w="9525">
            <a:noFill/>
            <a:miter lim="800000"/>
            <a:headEnd/>
            <a:tailEnd/>
          </a:ln>
          <a:effectLst/>
        </p:spPr>
        <p:txBody>
          <a:bodyPr vert="horz" wrap="square" lIns="93306" tIns="46654" rIns="93306" bIns="4665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1" name="Rectangle 7"/>
          <p:cNvSpPr>
            <a:spLocks noGrp="1" noChangeArrowheads="1"/>
          </p:cNvSpPr>
          <p:nvPr>
            <p:ph type="sldNum" sz="quarter" idx="5"/>
          </p:nvPr>
        </p:nvSpPr>
        <p:spPr bwMode="auto">
          <a:xfrm>
            <a:off x="3980068" y="8844584"/>
            <a:ext cx="3043032" cy="464516"/>
          </a:xfrm>
          <a:prstGeom prst="rect">
            <a:avLst/>
          </a:prstGeom>
          <a:noFill/>
          <a:ln w="9525">
            <a:noFill/>
            <a:miter lim="800000"/>
            <a:headEnd/>
            <a:tailEnd/>
          </a:ln>
          <a:effectLst/>
        </p:spPr>
        <p:txBody>
          <a:bodyPr vert="horz" wrap="square" lIns="93306" tIns="46654" rIns="93306" bIns="46654" numCol="1" anchor="b" anchorCtr="0" compatLnSpc="1">
            <a:prstTxWarp prst="textNoShape">
              <a:avLst/>
            </a:prstTxWarp>
          </a:bodyPr>
          <a:lstStyle>
            <a:lvl1pPr algn="r" defTabSz="933281">
              <a:spcBef>
                <a:spcPct val="0"/>
              </a:spcBef>
              <a:defRPr sz="1300">
                <a:latin typeface="Times New Roman" pitchFamily="18" charset="0"/>
              </a:defRPr>
            </a:lvl1pPr>
          </a:lstStyle>
          <a:p>
            <a:pPr>
              <a:defRPr/>
            </a:pPr>
            <a:fld id="{5A5FE0CD-297A-4E4C-9143-A88652F4FA57}" type="slidenum">
              <a:rPr lang="en-US" smtClean="0"/>
              <a:pPr>
                <a:defRPr/>
              </a:pPr>
              <a:t>‹#›</a:t>
            </a:fld>
            <a:r>
              <a:rPr lang="en-US" dirty="0" smtClean="0"/>
              <a:t>/15</a:t>
            </a:r>
            <a:endParaRPr lang="en-US" dirty="0"/>
          </a:p>
        </p:txBody>
      </p:sp>
      <p:sp>
        <p:nvSpPr>
          <p:cNvPr id="2" name="Footer Placeholder 1"/>
          <p:cNvSpPr>
            <a:spLocks noGrp="1"/>
          </p:cNvSpPr>
          <p:nvPr>
            <p:ph type="ftr" sz="quarter" idx="4"/>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8545065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0846499C-1D18-4228-A5AB-E405494E3CB5}" type="slidenum">
              <a:rPr lang="en-US" smtClean="0">
                <a:solidFill>
                  <a:prstClr val="black"/>
                </a:solidFill>
              </a:rPr>
              <a:pPr/>
              <a:t>0</a:t>
            </a:fld>
            <a:endParaRPr lang="en-US" dirty="0" smtClean="0">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830141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9</a:t>
            </a:fld>
            <a:r>
              <a:rPr lang="en-US" smtClean="0"/>
              <a:t>/15</a:t>
            </a:r>
            <a:endParaRPr lang="en-US" dirty="0"/>
          </a:p>
        </p:txBody>
      </p:sp>
    </p:spTree>
    <p:extLst>
      <p:ext uri="{BB962C8B-B14F-4D97-AF65-F5344CB8AC3E}">
        <p14:creationId xmlns:p14="http://schemas.microsoft.com/office/powerpoint/2010/main" val="830818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10</a:t>
            </a:fld>
            <a:r>
              <a:rPr lang="en-US" smtClean="0"/>
              <a:t>/15</a:t>
            </a:r>
            <a:endParaRPr lang="en-US" dirty="0"/>
          </a:p>
        </p:txBody>
      </p:sp>
    </p:spTree>
    <p:extLst>
      <p:ext uri="{BB962C8B-B14F-4D97-AF65-F5344CB8AC3E}">
        <p14:creationId xmlns:p14="http://schemas.microsoft.com/office/powerpoint/2010/main" val="909161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11</a:t>
            </a:fld>
            <a:r>
              <a:rPr lang="en-US" smtClean="0"/>
              <a:t>/15</a:t>
            </a:r>
            <a:endParaRPr lang="en-US" dirty="0"/>
          </a:p>
        </p:txBody>
      </p:sp>
    </p:spTree>
    <p:extLst>
      <p:ext uri="{BB962C8B-B14F-4D97-AF65-F5344CB8AC3E}">
        <p14:creationId xmlns:p14="http://schemas.microsoft.com/office/powerpoint/2010/main" val="4226989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12</a:t>
            </a:fld>
            <a:r>
              <a:rPr lang="en-US" smtClean="0"/>
              <a:t>/15</a:t>
            </a:r>
            <a:endParaRPr lang="en-US" dirty="0"/>
          </a:p>
        </p:txBody>
      </p:sp>
    </p:spTree>
    <p:extLst>
      <p:ext uri="{BB962C8B-B14F-4D97-AF65-F5344CB8AC3E}">
        <p14:creationId xmlns:p14="http://schemas.microsoft.com/office/powerpoint/2010/main" val="776897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45620C-E6E7-4610-B905-850544DCF49A}" type="slidenum">
              <a:rPr lang="en-US"/>
              <a:t>13</a:t>
            </a:fld>
            <a:endParaRPr lang="en-US"/>
          </a:p>
        </p:txBody>
      </p:sp>
    </p:spTree>
    <p:extLst>
      <p:ext uri="{BB962C8B-B14F-4D97-AF65-F5344CB8AC3E}">
        <p14:creationId xmlns:p14="http://schemas.microsoft.com/office/powerpoint/2010/main" val="292322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14</a:t>
            </a:fld>
            <a:r>
              <a:rPr lang="en-US" smtClean="0"/>
              <a:t>/15</a:t>
            </a:r>
            <a:endParaRPr lang="en-US" dirty="0"/>
          </a:p>
        </p:txBody>
      </p:sp>
    </p:spTree>
    <p:extLst>
      <p:ext uri="{BB962C8B-B14F-4D97-AF65-F5344CB8AC3E}">
        <p14:creationId xmlns:p14="http://schemas.microsoft.com/office/powerpoint/2010/main" val="1954960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15</a:t>
            </a:fld>
            <a:r>
              <a:rPr lang="en-US" smtClean="0"/>
              <a:t>/15</a:t>
            </a:r>
            <a:endParaRPr lang="en-US" dirty="0"/>
          </a:p>
        </p:txBody>
      </p:sp>
    </p:spTree>
    <p:extLst>
      <p:ext uri="{BB962C8B-B14F-4D97-AF65-F5344CB8AC3E}">
        <p14:creationId xmlns:p14="http://schemas.microsoft.com/office/powerpoint/2010/main" val="3541293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Times New Roman" pitchFamily="18" charset="0"/>
                <a:ea typeface="+mn-ea"/>
                <a:cs typeface="+mn-cs"/>
              </a:rPr>
              <a:t>Many IDEs and Static Analysis tools automate these transformations. For instance, Visual Studio and </a:t>
            </a:r>
            <a:r>
              <a:rPr lang="en-US" sz="1200" kern="1200" dirty="0" err="1" smtClean="0">
                <a:solidFill>
                  <a:schemeClr val="tx1"/>
                </a:solidFill>
                <a:effectLst/>
                <a:latin typeface="Times New Roman" pitchFamily="18" charset="0"/>
                <a:ea typeface="+mn-ea"/>
                <a:cs typeface="+mn-cs"/>
              </a:rPr>
              <a:t>Resharper</a:t>
            </a:r>
            <a:r>
              <a:rPr lang="en-US" sz="1200" kern="1200" dirty="0" smtClean="0">
                <a:solidFill>
                  <a:schemeClr val="tx1"/>
                </a:solidFill>
                <a:effectLst/>
                <a:latin typeface="Times New Roman" pitchFamily="18" charset="0"/>
                <a:ea typeface="+mn-ea"/>
                <a:cs typeface="+mn-cs"/>
              </a:rPr>
              <a:t> automate programming </a:t>
            </a:r>
            <a:r>
              <a:rPr lang="en-US" sz="1200" kern="1200" dirty="0" err="1" smtClean="0">
                <a:solidFill>
                  <a:schemeClr val="tx1"/>
                </a:solidFill>
                <a:effectLst/>
                <a:latin typeface="Times New Roman" pitchFamily="18" charset="0"/>
                <a:ea typeface="+mn-ea"/>
                <a:cs typeface="+mn-cs"/>
              </a:rPr>
              <a:t>refactorings</a:t>
            </a:r>
            <a:r>
              <a:rPr lang="en-US" sz="1200" kern="1200" dirty="0" smtClean="0">
                <a:solidFill>
                  <a:schemeClr val="tx1"/>
                </a:solidFill>
                <a:effectLst/>
                <a:latin typeface="Times New Roman" pitchFamily="18" charset="0"/>
                <a:ea typeface="+mn-ea"/>
                <a:cs typeface="+mn-cs"/>
              </a:rPr>
              <a:t> and bug fixes for software developers in general and </a:t>
            </a:r>
            <a:r>
              <a:rPr lang="en-US" sz="1200" b="1" kern="1200" dirty="0" smtClean="0">
                <a:solidFill>
                  <a:schemeClr val="tx1"/>
                </a:solidFill>
                <a:effectLst/>
                <a:latin typeface="Times New Roman" pitchFamily="18" charset="0"/>
                <a:ea typeface="+mn-ea"/>
                <a:cs typeface="+mn-cs"/>
              </a:rPr>
              <a:t>also</a:t>
            </a:r>
            <a:r>
              <a:rPr lang="en-US" sz="1200" kern="1200" dirty="0" smtClean="0">
                <a:solidFill>
                  <a:schemeClr val="tx1"/>
                </a:solidFill>
                <a:effectLst/>
                <a:latin typeface="Times New Roman" pitchFamily="18" charset="0"/>
                <a:ea typeface="+mn-ea"/>
                <a:cs typeface="+mn-cs"/>
              </a:rPr>
              <a:t> Auto Grader proposed in PLDI thirteen automates common bug fixes in programming assignments. These tools rely on pre-defined classes of transformations. Thus, it is hard to extend them to allow other types of transformations that are not included in this set. Developers have to identify the </a:t>
            </a:r>
            <a:r>
              <a:rPr lang="en-US" sz="1200" b="1" kern="1200" dirty="0" smtClean="0">
                <a:solidFill>
                  <a:schemeClr val="tx1"/>
                </a:solidFill>
                <a:effectLst/>
                <a:latin typeface="Times New Roman" pitchFamily="18" charset="0"/>
                <a:ea typeface="+mn-ea"/>
                <a:cs typeface="+mn-cs"/>
              </a:rPr>
              <a:t>other</a:t>
            </a:r>
            <a:r>
              <a:rPr lang="en-US" sz="1200" kern="1200" dirty="0" smtClean="0">
                <a:solidFill>
                  <a:schemeClr val="tx1"/>
                </a:solidFill>
                <a:effectLst/>
                <a:latin typeface="Times New Roman" pitchFamily="18" charset="0"/>
                <a:ea typeface="+mn-ea"/>
                <a:cs typeface="+mn-cs"/>
              </a:rPr>
              <a:t> transformations that should be implemented, and</a:t>
            </a:r>
            <a:r>
              <a:rPr lang="en-US" sz="1200" b="1" kern="1200" dirty="0" smtClean="0">
                <a:solidFill>
                  <a:schemeClr val="tx1"/>
                </a:solidFill>
                <a:effectLst/>
                <a:latin typeface="Times New Roman" pitchFamily="18" charset="0"/>
                <a:ea typeface="+mn-ea"/>
                <a:cs typeface="+mn-cs"/>
              </a:rPr>
              <a:t> also </a:t>
            </a:r>
            <a:r>
              <a:rPr lang="en-US" sz="1200" kern="1200" dirty="0" smtClean="0">
                <a:solidFill>
                  <a:schemeClr val="tx1"/>
                </a:solidFill>
                <a:effectLst/>
                <a:latin typeface="Times New Roman" pitchFamily="18" charset="0"/>
                <a:ea typeface="+mn-ea"/>
                <a:cs typeface="+mn-cs"/>
              </a:rPr>
              <a:t>developers need to have very specific skills to implement these transformations.</a:t>
            </a:r>
            <a:endParaRPr lang="pt-BR" sz="1200" kern="1200" dirty="0" smtClean="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16</a:t>
            </a:fld>
            <a:r>
              <a:rPr lang="en-US" smtClean="0"/>
              <a:t>/15</a:t>
            </a:r>
            <a:endParaRPr lang="en-US" dirty="0"/>
          </a:p>
        </p:txBody>
      </p:sp>
    </p:spTree>
    <p:extLst>
      <p:ext uri="{BB962C8B-B14F-4D97-AF65-F5344CB8AC3E}">
        <p14:creationId xmlns:p14="http://schemas.microsoft.com/office/powerpoint/2010/main" val="100405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17</a:t>
            </a:fld>
            <a:r>
              <a:rPr lang="en-US" smtClean="0"/>
              <a:t>/15</a:t>
            </a:r>
            <a:endParaRPr lang="en-US" dirty="0"/>
          </a:p>
        </p:txBody>
      </p:sp>
    </p:spTree>
    <p:extLst>
      <p:ext uri="{BB962C8B-B14F-4D97-AF65-F5344CB8AC3E}">
        <p14:creationId xmlns:p14="http://schemas.microsoft.com/office/powerpoint/2010/main" val="3710223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Many code edits have already been performed in the past. Sometimes, by the same developer. For instance, </a:t>
            </a:r>
            <a:r>
              <a:rPr lang="en-US" sz="1200" b="1" kern="1200" dirty="0">
                <a:solidFill>
                  <a:schemeClr val="tx1"/>
                </a:solidFill>
                <a:effectLst/>
                <a:latin typeface="+mn-lt"/>
                <a:ea typeface="+mn-ea"/>
                <a:cs typeface="+mn-cs"/>
              </a:rPr>
              <a:t>here</a:t>
            </a:r>
            <a:r>
              <a:rPr lang="en-US" sz="1200" kern="1200" dirty="0">
                <a:solidFill>
                  <a:schemeClr val="tx1"/>
                </a:solidFill>
                <a:effectLst/>
                <a:latin typeface="+mn-lt"/>
                <a:ea typeface="+mn-ea"/>
                <a:cs typeface="+mn-cs"/>
              </a:rPr>
              <a:t>, the same developer performed these edits into the </a:t>
            </a:r>
            <a:r>
              <a:rPr lang="en-US" sz="1200" b="1" kern="1200" dirty="0">
                <a:solidFill>
                  <a:schemeClr val="tx1"/>
                </a:solidFill>
                <a:effectLst/>
                <a:latin typeface="+mn-lt"/>
                <a:ea typeface="+mn-ea"/>
                <a:cs typeface="+mn-cs"/>
              </a:rPr>
              <a:t>Roslyn</a:t>
            </a:r>
            <a:r>
              <a:rPr lang="en-US" sz="1200" kern="1200" dirty="0">
                <a:solidFill>
                  <a:schemeClr val="tx1"/>
                </a:solidFill>
                <a:effectLst/>
                <a:latin typeface="+mn-lt"/>
                <a:ea typeface="+mn-ea"/>
                <a:cs typeface="+mn-cs"/>
              </a:rPr>
              <a:t> project, replacing the equals expressions that uses the </a:t>
            </a:r>
            <a:r>
              <a:rPr lang="en-US" sz="1200" kern="1200" dirty="0" err="1">
                <a:solidFill>
                  <a:schemeClr val="tx1"/>
                </a:solidFill>
                <a:effectLst/>
                <a:latin typeface="+mn-lt"/>
                <a:ea typeface="+mn-ea"/>
                <a:cs typeface="+mn-cs"/>
              </a:rPr>
              <a:t>CSharp</a:t>
            </a:r>
            <a:r>
              <a:rPr lang="en-US" sz="1200" kern="1200" dirty="0">
                <a:solidFill>
                  <a:schemeClr val="tx1"/>
                </a:solidFill>
                <a:effectLst/>
                <a:latin typeface="+mn-lt"/>
                <a:ea typeface="+mn-ea"/>
                <a:cs typeface="+mn-cs"/>
              </a:rPr>
              <a:t> Kind method to </a:t>
            </a:r>
            <a:r>
              <a:rPr lang="en-US" sz="1200" b="0" kern="1200" dirty="0">
                <a:solidFill>
                  <a:schemeClr val="tx1"/>
                </a:solidFill>
                <a:effectLst/>
                <a:latin typeface="+mn-lt"/>
                <a:ea typeface="+mn-ea"/>
                <a:cs typeface="+mn-cs"/>
              </a:rPr>
              <a:t>the</a:t>
            </a:r>
            <a:r>
              <a:rPr lang="en-US" sz="1200" kern="1200" dirty="0">
                <a:solidFill>
                  <a:schemeClr val="tx1"/>
                </a:solidFill>
                <a:effectLst/>
                <a:latin typeface="+mn-lt"/>
                <a:ea typeface="+mn-ea"/>
                <a:cs typeface="+mn-cs"/>
              </a:rPr>
              <a:t> new invocation for the Is Kind method. In other scenarios, different developers may perform similar edits to different programs. In this case, for instance, more than one hundred students at UC Berkeley performed the same bug fix to their program code. </a:t>
            </a:r>
            <a:r>
              <a:rPr lang="en-US" sz="1200" b="1" kern="1200" dirty="0">
                <a:solidFill>
                  <a:schemeClr val="tx1"/>
                </a:solidFill>
                <a:effectLst/>
                <a:latin typeface="+mn-lt"/>
                <a:ea typeface="+mn-ea"/>
                <a:cs typeface="+mn-cs"/>
              </a:rPr>
              <a:t>Here</a:t>
            </a:r>
            <a:r>
              <a:rPr lang="en-US" sz="1200" kern="1200" dirty="0">
                <a:solidFill>
                  <a:schemeClr val="tx1"/>
                </a:solidFill>
                <a:effectLst/>
                <a:latin typeface="+mn-lt"/>
                <a:ea typeface="+mn-ea"/>
                <a:cs typeface="+mn-cs"/>
              </a:rPr>
              <a:t>, to fix a bug, they just add a call to the term function. </a:t>
            </a:r>
            <a:endParaRPr lang="en-US" dirty="0"/>
          </a:p>
        </p:txBody>
      </p:sp>
      <p:sp>
        <p:nvSpPr>
          <p:cNvPr id="4" name="Slide Number Placeholder 3"/>
          <p:cNvSpPr>
            <a:spLocks noGrp="1"/>
          </p:cNvSpPr>
          <p:nvPr>
            <p:ph type="sldNum" sz="quarter" idx="10"/>
          </p:nvPr>
        </p:nvSpPr>
        <p:spPr/>
        <p:txBody>
          <a:bodyPr/>
          <a:lstStyle/>
          <a:p>
            <a:fld id="{96AA18C1-CD23-495B-B58E-A7A70568137B}" type="slidenum">
              <a:rPr lang="pt-BR" smtClean="0"/>
              <a:t>18</a:t>
            </a:fld>
            <a:endParaRPr lang="pt-BR"/>
          </a:p>
        </p:txBody>
      </p:sp>
    </p:spTree>
    <p:extLst>
      <p:ext uri="{BB962C8B-B14F-4D97-AF65-F5344CB8AC3E}">
        <p14:creationId xmlns:p14="http://schemas.microsoft.com/office/powerpoint/2010/main" val="888725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1</a:t>
            </a:fld>
            <a:r>
              <a:rPr lang="en-US" smtClean="0"/>
              <a:t>/15</a:t>
            </a:r>
            <a:endParaRPr lang="en-US" dirty="0"/>
          </a:p>
        </p:txBody>
      </p:sp>
    </p:spTree>
    <p:extLst>
      <p:ext uri="{BB962C8B-B14F-4D97-AF65-F5344CB8AC3E}">
        <p14:creationId xmlns:p14="http://schemas.microsoft.com/office/powerpoint/2010/main" val="3735656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edits have the same structure. For instance, if </a:t>
            </a:r>
            <a:r>
              <a:rPr lang="en-US" sz="1200" b="1" kern="1200" dirty="0">
                <a:solidFill>
                  <a:schemeClr val="tx1"/>
                </a:solidFill>
                <a:effectLst/>
                <a:latin typeface="+mn-lt"/>
                <a:ea typeface="+mn-ea"/>
                <a:cs typeface="+mn-cs"/>
              </a:rPr>
              <a:t>we</a:t>
            </a:r>
            <a:r>
              <a:rPr lang="en-US" sz="1200" kern="1200" dirty="0">
                <a:solidFill>
                  <a:schemeClr val="tx1"/>
                </a:solidFill>
                <a:effectLst/>
                <a:latin typeface="+mn-lt"/>
                <a:ea typeface="+mn-ea"/>
                <a:cs typeface="+mn-cs"/>
              </a:rPr>
              <a:t> represent them </a:t>
            </a:r>
            <a:r>
              <a:rPr lang="en-US" sz="1200" b="1" kern="1200" dirty="0">
                <a:solidFill>
                  <a:schemeClr val="tx1"/>
                </a:solidFill>
                <a:effectLst/>
                <a:latin typeface="+mn-lt"/>
                <a:ea typeface="+mn-ea"/>
                <a:cs typeface="+mn-cs"/>
              </a:rPr>
              <a:t>as</a:t>
            </a:r>
            <a:r>
              <a:rPr lang="en-US" sz="1200" kern="1200" dirty="0">
                <a:solidFill>
                  <a:schemeClr val="tx1"/>
                </a:solidFill>
                <a:effectLst/>
                <a:latin typeface="+mn-lt"/>
                <a:ea typeface="+mn-ea"/>
                <a:cs typeface="+mn-cs"/>
              </a:rPr>
              <a:t> tree edit in the abstract syntax tree of the program. On the left-hand side, we replace the node k to term k. On the right-hand side, we replace the node </a:t>
            </a:r>
            <a:r>
              <a:rPr lang="en-US" sz="1200" b="1" kern="1200" dirty="0">
                <a:solidFill>
                  <a:schemeClr val="tx1"/>
                </a:solidFill>
                <a:effectLst/>
                <a:latin typeface="+mn-lt"/>
                <a:ea typeface="+mn-ea"/>
                <a:cs typeface="+mn-cs"/>
              </a:rPr>
              <a:t>n</a:t>
            </a:r>
            <a:r>
              <a:rPr lang="en-US" sz="1200" kern="1200" dirty="0">
                <a:solidFill>
                  <a:schemeClr val="tx1"/>
                </a:solidFill>
                <a:effectLst/>
                <a:latin typeface="+mn-lt"/>
                <a:ea typeface="+mn-ea"/>
                <a:cs typeface="+mn-cs"/>
              </a:rPr>
              <a:t> to term </a:t>
            </a:r>
            <a:r>
              <a:rPr lang="en-US" sz="1200" b="1" kern="1200" dirty="0">
                <a:solidFill>
                  <a:schemeClr val="tx1"/>
                </a:solidFill>
                <a:effectLst/>
                <a:latin typeface="+mn-lt"/>
                <a:ea typeface="+mn-ea"/>
                <a:cs typeface="+mn-cs"/>
              </a:rPr>
              <a:t>n</a:t>
            </a:r>
            <a:r>
              <a:rPr lang="en-US" sz="1200" kern="1200" dirty="0">
                <a:solidFill>
                  <a:schemeClr val="tx1"/>
                </a:solidFill>
                <a:effectLst/>
                <a:latin typeface="+mn-lt"/>
                <a:ea typeface="+mn-ea"/>
                <a:cs typeface="+mn-cs"/>
              </a:rPr>
              <a:t>. So, they share the same structure but have different expressions. In this case, different variable names.  </a:t>
            </a:r>
            <a:endParaRPr lang="pt-B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6AA18C1-CD23-495B-B58E-A7A70568137B}" type="slidenum">
              <a:rPr lang="pt-BR" smtClean="0"/>
              <a:t>19</a:t>
            </a:fld>
            <a:endParaRPr lang="pt-BR"/>
          </a:p>
        </p:txBody>
      </p:sp>
    </p:spTree>
    <p:extLst>
      <p:ext uri="{BB962C8B-B14F-4D97-AF65-F5344CB8AC3E}">
        <p14:creationId xmlns:p14="http://schemas.microsoft.com/office/powerpoint/2010/main" val="7714625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20</a:t>
            </a:fld>
            <a:r>
              <a:rPr lang="en-US" smtClean="0"/>
              <a:t>/15</a:t>
            </a:r>
            <a:endParaRPr lang="en-US" dirty="0"/>
          </a:p>
        </p:txBody>
      </p:sp>
    </p:spTree>
    <p:extLst>
      <p:ext uri="{BB962C8B-B14F-4D97-AF65-F5344CB8AC3E}">
        <p14:creationId xmlns:p14="http://schemas.microsoft.com/office/powerpoint/2010/main" val="1642364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7" name="Date Placeholder 6"/>
          <p:cNvSpPr>
            <a:spLocks noGrp="1"/>
          </p:cNvSpPr>
          <p:nvPr>
            <p:ph type="dt" idx="10"/>
          </p:nvPr>
        </p:nvSpPr>
        <p:spPr/>
        <p:txBody>
          <a:bodyPr/>
          <a:lstStyle/>
          <a:p>
            <a:fld id="{502B9ADA-8C77-48C9-B428-39A902B0ACC4}" type="datetime8">
              <a:rPr lang="en-US" smtClean="0"/>
              <a:t>6/27/2017 10:33 AM</a:t>
            </a:fld>
            <a:endParaRPr lang="en-US" dirty="0"/>
          </a:p>
        </p:txBody>
      </p:sp>
      <p:sp>
        <p:nvSpPr>
          <p:cNvPr id="8" name="Footer Placeholder 7"/>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12"/>
          </p:nvPr>
        </p:nvSpPr>
        <p:spPr/>
        <p:txBody>
          <a:bodyPr/>
          <a:lstStyle/>
          <a:p>
            <a:fld id="{B4008EB6-D09E-4580-8CD6-DDB14511944F}" type="slidenum">
              <a:rPr lang="en-US" smtClean="0"/>
              <a:pPr/>
              <a:t>21</a:t>
            </a:fld>
            <a:endParaRPr lang="en-US" dirty="0"/>
          </a:p>
        </p:txBody>
      </p:sp>
      <p:sp>
        <p:nvSpPr>
          <p:cNvPr id="11" name="Header Placeholder 10"/>
          <p:cNvSpPr>
            <a:spLocks noGrp="1"/>
          </p:cNvSpPr>
          <p:nvPr>
            <p:ph type="hdr" sz="quarter" idx="13"/>
          </p:nvPr>
        </p:nvSpPr>
        <p:spPr/>
        <p:txBody>
          <a:bodyPr/>
          <a:lstStyle/>
          <a:p>
            <a:r>
              <a:rPr lang="en-US"/>
              <a:t>Machine Learning, Analytics, &amp; Data Science Conference</a:t>
            </a:r>
            <a:endParaRPr lang="en-US" dirty="0"/>
          </a:p>
        </p:txBody>
      </p:sp>
    </p:spTree>
    <p:extLst>
      <p:ext uri="{BB962C8B-B14F-4D97-AF65-F5344CB8AC3E}">
        <p14:creationId xmlns:p14="http://schemas.microsoft.com/office/powerpoint/2010/main" val="3544616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22</a:t>
            </a:fld>
            <a:r>
              <a:rPr lang="en-US" smtClean="0"/>
              <a:t>/15</a:t>
            </a:r>
            <a:endParaRPr lang="en-US" dirty="0"/>
          </a:p>
        </p:txBody>
      </p:sp>
    </p:spTree>
    <p:extLst>
      <p:ext uri="{BB962C8B-B14F-4D97-AF65-F5344CB8AC3E}">
        <p14:creationId xmlns:p14="http://schemas.microsoft.com/office/powerpoint/2010/main" val="2037274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23</a:t>
            </a:fld>
            <a:r>
              <a:rPr lang="en-US" smtClean="0"/>
              <a:t>/15</a:t>
            </a:r>
            <a:endParaRPr lang="en-US" dirty="0"/>
          </a:p>
        </p:txBody>
      </p:sp>
    </p:spTree>
    <p:extLst>
      <p:ext uri="{BB962C8B-B14F-4D97-AF65-F5344CB8AC3E}">
        <p14:creationId xmlns:p14="http://schemas.microsoft.com/office/powerpoint/2010/main" val="35780997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Composition: First</a:t>
            </a:r>
            <a:r>
              <a:rPr lang="en-US" baseline="0" dirty="0" smtClean="0"/>
              <a:t> do this, then do that (relative position extraction, </a:t>
            </a:r>
            <a:r>
              <a:rPr lang="en-US" baseline="0" dirty="0" err="1" smtClean="0"/>
              <a:t>FlashExtract</a:t>
            </a:r>
            <a:r>
              <a:rPr lang="en-US" baseline="0" dirty="0" smtClean="0"/>
              <a:t> filter and map)</a:t>
            </a:r>
          </a:p>
          <a:p>
            <a:endParaRPr lang="en-US" dirty="0"/>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24</a:t>
            </a:fld>
            <a:r>
              <a:rPr lang="en-US" smtClean="0"/>
              <a:t>/15</a:t>
            </a:r>
            <a:endParaRPr lang="en-US" dirty="0"/>
          </a:p>
        </p:txBody>
      </p:sp>
    </p:spTree>
    <p:extLst>
      <p:ext uri="{BB962C8B-B14F-4D97-AF65-F5344CB8AC3E}">
        <p14:creationId xmlns:p14="http://schemas.microsoft.com/office/powerpoint/2010/main" val="2532203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25</a:t>
            </a:fld>
            <a:r>
              <a:rPr lang="en-US" smtClean="0"/>
              <a:t>/15</a:t>
            </a:r>
            <a:endParaRPr lang="en-US" dirty="0"/>
          </a:p>
        </p:txBody>
      </p:sp>
    </p:spTree>
    <p:extLst>
      <p:ext uri="{BB962C8B-B14F-4D97-AF65-F5344CB8AC3E}">
        <p14:creationId xmlns:p14="http://schemas.microsoft.com/office/powerpoint/2010/main" val="2765224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26</a:t>
            </a:fld>
            <a:r>
              <a:rPr lang="en-US" smtClean="0"/>
              <a:t>/15</a:t>
            </a:r>
            <a:endParaRPr lang="en-US" dirty="0"/>
          </a:p>
        </p:txBody>
      </p:sp>
    </p:spTree>
    <p:extLst>
      <p:ext uri="{BB962C8B-B14F-4D97-AF65-F5344CB8AC3E}">
        <p14:creationId xmlns:p14="http://schemas.microsoft.com/office/powerpoint/2010/main" val="16907145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27</a:t>
            </a:fld>
            <a:r>
              <a:rPr lang="en-US" smtClean="0"/>
              <a:t>/15</a:t>
            </a:r>
            <a:endParaRPr lang="en-US" dirty="0"/>
          </a:p>
        </p:txBody>
      </p:sp>
    </p:spTree>
    <p:extLst>
      <p:ext uri="{BB962C8B-B14F-4D97-AF65-F5344CB8AC3E}">
        <p14:creationId xmlns:p14="http://schemas.microsoft.com/office/powerpoint/2010/main" val="2413525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28</a:t>
            </a:fld>
            <a:r>
              <a:rPr lang="en-US" smtClean="0"/>
              <a:t>/15</a:t>
            </a:r>
            <a:endParaRPr lang="en-US" dirty="0"/>
          </a:p>
        </p:txBody>
      </p:sp>
    </p:spTree>
    <p:extLst>
      <p:ext uri="{BB962C8B-B14F-4D97-AF65-F5344CB8AC3E}">
        <p14:creationId xmlns:p14="http://schemas.microsoft.com/office/powerpoint/2010/main" val="132059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2</a:t>
            </a:fld>
            <a:r>
              <a:rPr lang="en-US" smtClean="0"/>
              <a:t>/15</a:t>
            </a:r>
            <a:endParaRPr lang="en-US" dirty="0"/>
          </a:p>
        </p:txBody>
      </p:sp>
    </p:spTree>
    <p:extLst>
      <p:ext uri="{BB962C8B-B14F-4D97-AF65-F5344CB8AC3E}">
        <p14:creationId xmlns:p14="http://schemas.microsoft.com/office/powerpoint/2010/main" val="9785141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29</a:t>
            </a:fld>
            <a:r>
              <a:rPr lang="en-US" smtClean="0"/>
              <a:t>/15</a:t>
            </a:r>
            <a:endParaRPr lang="en-US" dirty="0"/>
          </a:p>
        </p:txBody>
      </p:sp>
    </p:spTree>
    <p:extLst>
      <p:ext uri="{BB962C8B-B14F-4D97-AF65-F5344CB8AC3E}">
        <p14:creationId xmlns:p14="http://schemas.microsoft.com/office/powerpoint/2010/main" val="2967225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30</a:t>
            </a:fld>
            <a:r>
              <a:rPr lang="en-US" smtClean="0"/>
              <a:t>/15</a:t>
            </a:r>
            <a:endParaRPr lang="en-US" dirty="0"/>
          </a:p>
        </p:txBody>
      </p:sp>
    </p:spTree>
    <p:extLst>
      <p:ext uri="{BB962C8B-B14F-4D97-AF65-F5344CB8AC3E}">
        <p14:creationId xmlns:p14="http://schemas.microsoft.com/office/powerpoint/2010/main" val="36309909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31</a:t>
            </a:fld>
            <a:r>
              <a:rPr lang="en-US" smtClean="0"/>
              <a:t>/15</a:t>
            </a:r>
            <a:endParaRPr lang="en-US" dirty="0"/>
          </a:p>
        </p:txBody>
      </p:sp>
    </p:spTree>
    <p:extLst>
      <p:ext uri="{BB962C8B-B14F-4D97-AF65-F5344CB8AC3E}">
        <p14:creationId xmlns:p14="http://schemas.microsoft.com/office/powerpoint/2010/main" val="14917963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32</a:t>
            </a:fld>
            <a:r>
              <a:rPr lang="en-US" smtClean="0"/>
              <a:t>/15</a:t>
            </a:r>
            <a:endParaRPr lang="en-US" dirty="0"/>
          </a:p>
        </p:txBody>
      </p:sp>
    </p:spTree>
    <p:extLst>
      <p:ext uri="{BB962C8B-B14F-4D97-AF65-F5344CB8AC3E}">
        <p14:creationId xmlns:p14="http://schemas.microsoft.com/office/powerpoint/2010/main" val="36942370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33</a:t>
            </a:fld>
            <a:r>
              <a:rPr lang="en-US" smtClean="0"/>
              <a:t>/15</a:t>
            </a:r>
            <a:endParaRPr lang="en-US" dirty="0"/>
          </a:p>
        </p:txBody>
      </p:sp>
    </p:spTree>
    <p:extLst>
      <p:ext uri="{BB962C8B-B14F-4D97-AF65-F5344CB8AC3E}">
        <p14:creationId xmlns:p14="http://schemas.microsoft.com/office/powerpoint/2010/main" val="26384029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34</a:t>
            </a:fld>
            <a:r>
              <a:rPr lang="en-US" smtClean="0"/>
              <a:t>/15</a:t>
            </a:r>
            <a:endParaRPr lang="en-US" dirty="0"/>
          </a:p>
        </p:txBody>
      </p:sp>
    </p:spTree>
    <p:extLst>
      <p:ext uri="{BB962C8B-B14F-4D97-AF65-F5344CB8AC3E}">
        <p14:creationId xmlns:p14="http://schemas.microsoft.com/office/powerpoint/2010/main" val="38690198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45620C-E6E7-4610-B905-850544DCF49A}" type="slidenum">
              <a:rPr lang="en-US"/>
              <a:t>35</a:t>
            </a:fld>
            <a:endParaRPr lang="en-US"/>
          </a:p>
        </p:txBody>
      </p:sp>
    </p:spTree>
    <p:extLst>
      <p:ext uri="{BB962C8B-B14F-4D97-AF65-F5344CB8AC3E}">
        <p14:creationId xmlns:p14="http://schemas.microsoft.com/office/powerpoint/2010/main" val="25507337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36</a:t>
            </a:fld>
            <a:r>
              <a:rPr lang="en-US" smtClean="0"/>
              <a:t>/15</a:t>
            </a:r>
            <a:endParaRPr lang="en-US" dirty="0"/>
          </a:p>
        </p:txBody>
      </p:sp>
    </p:spTree>
    <p:extLst>
      <p:ext uri="{BB962C8B-B14F-4D97-AF65-F5344CB8AC3E}">
        <p14:creationId xmlns:p14="http://schemas.microsoft.com/office/powerpoint/2010/main" val="4936790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37</a:t>
            </a:fld>
            <a:r>
              <a:rPr lang="en-US" smtClean="0"/>
              <a:t>/15</a:t>
            </a:r>
            <a:endParaRPr lang="en-US" dirty="0"/>
          </a:p>
        </p:txBody>
      </p:sp>
    </p:spTree>
    <p:extLst>
      <p:ext uri="{BB962C8B-B14F-4D97-AF65-F5344CB8AC3E}">
        <p14:creationId xmlns:p14="http://schemas.microsoft.com/office/powerpoint/2010/main" val="3899635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38</a:t>
            </a:fld>
            <a:r>
              <a:rPr lang="en-US" smtClean="0"/>
              <a:t>/15</a:t>
            </a:r>
            <a:endParaRPr lang="en-US" dirty="0"/>
          </a:p>
        </p:txBody>
      </p:sp>
    </p:spTree>
    <p:extLst>
      <p:ext uri="{BB962C8B-B14F-4D97-AF65-F5344CB8AC3E}">
        <p14:creationId xmlns:p14="http://schemas.microsoft.com/office/powerpoint/2010/main" val="136455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F45620C-E6E7-4610-B905-850544DCF49A}" type="slidenum">
              <a:rPr lang="en-US" smtClean="0"/>
              <a:pPr/>
              <a:t>3</a:t>
            </a:fld>
            <a:endParaRPr lang="en-US" dirty="0"/>
          </a:p>
        </p:txBody>
      </p:sp>
    </p:spTree>
    <p:extLst>
      <p:ext uri="{BB962C8B-B14F-4D97-AF65-F5344CB8AC3E}">
        <p14:creationId xmlns:p14="http://schemas.microsoft.com/office/powerpoint/2010/main" val="9490807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39</a:t>
            </a:fld>
            <a:r>
              <a:rPr lang="en-US" smtClean="0"/>
              <a:t>/15</a:t>
            </a:r>
            <a:endParaRPr lang="en-US" dirty="0"/>
          </a:p>
        </p:txBody>
      </p:sp>
    </p:spTree>
    <p:extLst>
      <p:ext uri="{BB962C8B-B14F-4D97-AF65-F5344CB8AC3E}">
        <p14:creationId xmlns:p14="http://schemas.microsoft.com/office/powerpoint/2010/main" val="31737306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7" name="Date Placeholder 6"/>
          <p:cNvSpPr>
            <a:spLocks noGrp="1"/>
          </p:cNvSpPr>
          <p:nvPr>
            <p:ph type="dt" idx="10"/>
          </p:nvPr>
        </p:nvSpPr>
        <p:spPr/>
        <p:txBody>
          <a:bodyPr/>
          <a:lstStyle/>
          <a:p>
            <a:fld id="{502B9ADA-8C77-48C9-B428-39A902B0ACC4}" type="datetime8">
              <a:rPr lang="en-US" smtClean="0"/>
              <a:t>6/27/2017 10:33 AM</a:t>
            </a:fld>
            <a:endParaRPr lang="en-US" dirty="0"/>
          </a:p>
        </p:txBody>
      </p:sp>
      <p:sp>
        <p:nvSpPr>
          <p:cNvPr id="8" name="Footer Placeholder 7"/>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12"/>
          </p:nvPr>
        </p:nvSpPr>
        <p:spPr/>
        <p:txBody>
          <a:bodyPr/>
          <a:lstStyle/>
          <a:p>
            <a:fld id="{B4008EB6-D09E-4580-8CD6-DDB14511944F}" type="slidenum">
              <a:rPr lang="en-US" smtClean="0"/>
              <a:pPr/>
              <a:t>40</a:t>
            </a:fld>
            <a:endParaRPr lang="en-US" dirty="0"/>
          </a:p>
        </p:txBody>
      </p:sp>
      <p:sp>
        <p:nvSpPr>
          <p:cNvPr id="11" name="Header Placeholder 10"/>
          <p:cNvSpPr>
            <a:spLocks noGrp="1"/>
          </p:cNvSpPr>
          <p:nvPr>
            <p:ph type="hdr" sz="quarter" idx="13"/>
          </p:nvPr>
        </p:nvSpPr>
        <p:spPr/>
        <p:txBody>
          <a:bodyPr/>
          <a:lstStyle/>
          <a:p>
            <a:r>
              <a:rPr lang="en-US"/>
              <a:t>Machine Learning, Analytics, &amp; Data Science Conference</a:t>
            </a:r>
            <a:endParaRPr lang="en-US" dirty="0"/>
          </a:p>
        </p:txBody>
      </p:sp>
    </p:spTree>
    <p:extLst>
      <p:ext uri="{BB962C8B-B14F-4D97-AF65-F5344CB8AC3E}">
        <p14:creationId xmlns:p14="http://schemas.microsoft.com/office/powerpoint/2010/main" val="2461060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41</a:t>
            </a:fld>
            <a:r>
              <a:rPr lang="en-US" smtClean="0"/>
              <a:t>/15</a:t>
            </a:r>
            <a:endParaRPr lang="en-US" dirty="0"/>
          </a:p>
        </p:txBody>
      </p:sp>
    </p:spTree>
    <p:extLst>
      <p:ext uri="{BB962C8B-B14F-4D97-AF65-F5344CB8AC3E}">
        <p14:creationId xmlns:p14="http://schemas.microsoft.com/office/powerpoint/2010/main" val="33394473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42</a:t>
            </a:fld>
            <a:r>
              <a:rPr lang="en-US"/>
              <a:t>/15</a:t>
            </a:r>
            <a:endParaRPr lang="en-US" dirty="0"/>
          </a:p>
        </p:txBody>
      </p:sp>
    </p:spTree>
    <p:extLst>
      <p:ext uri="{BB962C8B-B14F-4D97-AF65-F5344CB8AC3E}">
        <p14:creationId xmlns:p14="http://schemas.microsoft.com/office/powerpoint/2010/main" val="2778045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43</a:t>
            </a:fld>
            <a:r>
              <a:rPr lang="en-US"/>
              <a:t>/15</a:t>
            </a:r>
            <a:endParaRPr lang="en-US" dirty="0"/>
          </a:p>
        </p:txBody>
      </p:sp>
    </p:spTree>
    <p:extLst>
      <p:ext uri="{BB962C8B-B14F-4D97-AF65-F5344CB8AC3E}">
        <p14:creationId xmlns:p14="http://schemas.microsoft.com/office/powerpoint/2010/main" val="38939508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44</a:t>
            </a:fld>
            <a:r>
              <a:rPr lang="en-US"/>
              <a:t>/15</a:t>
            </a:r>
            <a:endParaRPr lang="en-US" dirty="0"/>
          </a:p>
        </p:txBody>
      </p:sp>
    </p:spTree>
    <p:extLst>
      <p:ext uri="{BB962C8B-B14F-4D97-AF65-F5344CB8AC3E}">
        <p14:creationId xmlns:p14="http://schemas.microsoft.com/office/powerpoint/2010/main" val="31839300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45</a:t>
            </a:fld>
            <a:r>
              <a:rPr lang="en-US"/>
              <a:t>/15</a:t>
            </a:r>
            <a:endParaRPr lang="en-US" dirty="0"/>
          </a:p>
        </p:txBody>
      </p:sp>
    </p:spTree>
    <p:extLst>
      <p:ext uri="{BB962C8B-B14F-4D97-AF65-F5344CB8AC3E}">
        <p14:creationId xmlns:p14="http://schemas.microsoft.com/office/powerpoint/2010/main" val="19402848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46</a:t>
            </a:fld>
            <a:r>
              <a:rPr lang="en-US" smtClean="0"/>
              <a:t>/15</a:t>
            </a:r>
            <a:endParaRPr lang="en-US" dirty="0"/>
          </a:p>
        </p:txBody>
      </p:sp>
    </p:spTree>
    <p:extLst>
      <p:ext uri="{BB962C8B-B14F-4D97-AF65-F5344CB8AC3E}">
        <p14:creationId xmlns:p14="http://schemas.microsoft.com/office/powerpoint/2010/main" val="11000039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47</a:t>
            </a:fld>
            <a:r>
              <a:rPr lang="en-US" smtClean="0"/>
              <a:t>/15</a:t>
            </a:r>
            <a:endParaRPr lang="en-US" dirty="0"/>
          </a:p>
        </p:txBody>
      </p:sp>
    </p:spTree>
    <p:extLst>
      <p:ext uri="{BB962C8B-B14F-4D97-AF65-F5344CB8AC3E}">
        <p14:creationId xmlns:p14="http://schemas.microsoft.com/office/powerpoint/2010/main" val="13146722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48</a:t>
            </a:fld>
            <a:r>
              <a:rPr lang="en-US"/>
              <a:t>/15</a:t>
            </a:r>
            <a:endParaRPr lang="en-US" dirty="0"/>
          </a:p>
        </p:txBody>
      </p:sp>
    </p:spTree>
    <p:extLst>
      <p:ext uri="{BB962C8B-B14F-4D97-AF65-F5344CB8AC3E}">
        <p14:creationId xmlns:p14="http://schemas.microsoft.com/office/powerpoint/2010/main" val="1273668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4</a:t>
            </a:fld>
            <a:r>
              <a:rPr lang="en-US" smtClean="0"/>
              <a:t>/15</a:t>
            </a:r>
            <a:endParaRPr lang="en-US" dirty="0"/>
          </a:p>
        </p:txBody>
      </p:sp>
    </p:spTree>
    <p:extLst>
      <p:ext uri="{BB962C8B-B14F-4D97-AF65-F5344CB8AC3E}">
        <p14:creationId xmlns:p14="http://schemas.microsoft.com/office/powerpoint/2010/main" val="36572357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49</a:t>
            </a:fld>
            <a:r>
              <a:rPr lang="en-US" smtClean="0"/>
              <a:t>/15</a:t>
            </a:r>
            <a:endParaRPr lang="en-US" dirty="0"/>
          </a:p>
        </p:txBody>
      </p:sp>
    </p:spTree>
    <p:extLst>
      <p:ext uri="{BB962C8B-B14F-4D97-AF65-F5344CB8AC3E}">
        <p14:creationId xmlns:p14="http://schemas.microsoft.com/office/powerpoint/2010/main" val="11518048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7" name="Date Placeholder 6"/>
          <p:cNvSpPr>
            <a:spLocks noGrp="1"/>
          </p:cNvSpPr>
          <p:nvPr>
            <p:ph type="dt" idx="10"/>
          </p:nvPr>
        </p:nvSpPr>
        <p:spPr/>
        <p:txBody>
          <a:bodyPr/>
          <a:lstStyle/>
          <a:p>
            <a:fld id="{502B9ADA-8C77-48C9-B428-39A902B0ACC4}" type="datetime8">
              <a:rPr lang="en-US" smtClean="0"/>
              <a:t>6/27/2017 10:33 AM</a:t>
            </a:fld>
            <a:endParaRPr lang="en-US" dirty="0"/>
          </a:p>
        </p:txBody>
      </p:sp>
      <p:sp>
        <p:nvSpPr>
          <p:cNvPr id="8" name="Footer Placeholder 7"/>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12"/>
          </p:nvPr>
        </p:nvSpPr>
        <p:spPr/>
        <p:txBody>
          <a:bodyPr/>
          <a:lstStyle/>
          <a:p>
            <a:fld id="{B4008EB6-D09E-4580-8CD6-DDB14511944F}" type="slidenum">
              <a:rPr lang="en-US" smtClean="0"/>
              <a:pPr/>
              <a:t>50</a:t>
            </a:fld>
            <a:endParaRPr lang="en-US" dirty="0"/>
          </a:p>
        </p:txBody>
      </p:sp>
      <p:sp>
        <p:nvSpPr>
          <p:cNvPr id="11" name="Header Placeholder 10"/>
          <p:cNvSpPr>
            <a:spLocks noGrp="1"/>
          </p:cNvSpPr>
          <p:nvPr>
            <p:ph type="hdr" sz="quarter" idx="13"/>
          </p:nvPr>
        </p:nvSpPr>
        <p:spPr/>
        <p:txBody>
          <a:bodyPr/>
          <a:lstStyle/>
          <a:p>
            <a:r>
              <a:rPr lang="en-US"/>
              <a:t>Machine Learning, Analytics, &amp; Data Science Conference</a:t>
            </a:r>
            <a:endParaRPr lang="en-US" dirty="0"/>
          </a:p>
        </p:txBody>
      </p:sp>
    </p:spTree>
    <p:extLst>
      <p:ext uri="{BB962C8B-B14F-4D97-AF65-F5344CB8AC3E}">
        <p14:creationId xmlns:p14="http://schemas.microsoft.com/office/powerpoint/2010/main" val="40102907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51</a:t>
            </a:fld>
            <a:r>
              <a:rPr lang="en-US"/>
              <a:t>/15</a:t>
            </a:r>
            <a:endParaRPr lang="en-US" dirty="0"/>
          </a:p>
        </p:txBody>
      </p:sp>
    </p:spTree>
    <p:extLst>
      <p:ext uri="{BB962C8B-B14F-4D97-AF65-F5344CB8AC3E}">
        <p14:creationId xmlns:p14="http://schemas.microsoft.com/office/powerpoint/2010/main" val="5190969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52</a:t>
            </a:fld>
            <a:r>
              <a:rPr lang="en-US"/>
              <a:t>/15</a:t>
            </a:r>
            <a:endParaRPr lang="en-US" dirty="0"/>
          </a:p>
        </p:txBody>
      </p:sp>
    </p:spTree>
    <p:extLst>
      <p:ext uri="{BB962C8B-B14F-4D97-AF65-F5344CB8AC3E}">
        <p14:creationId xmlns:p14="http://schemas.microsoft.com/office/powerpoint/2010/main" val="27108775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53</a:t>
            </a:fld>
            <a:r>
              <a:rPr lang="en-US" smtClean="0"/>
              <a:t>/15</a:t>
            </a:r>
            <a:endParaRPr lang="en-US" dirty="0"/>
          </a:p>
        </p:txBody>
      </p:sp>
    </p:spTree>
    <p:extLst>
      <p:ext uri="{BB962C8B-B14F-4D97-AF65-F5344CB8AC3E}">
        <p14:creationId xmlns:p14="http://schemas.microsoft.com/office/powerpoint/2010/main" val="15335385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54</a:t>
            </a:fld>
            <a:r>
              <a:rPr lang="en-US" smtClean="0"/>
              <a:t>/15</a:t>
            </a:r>
            <a:endParaRPr lang="en-US" dirty="0"/>
          </a:p>
        </p:txBody>
      </p:sp>
    </p:spTree>
    <p:extLst>
      <p:ext uri="{BB962C8B-B14F-4D97-AF65-F5344CB8AC3E}">
        <p14:creationId xmlns:p14="http://schemas.microsoft.com/office/powerpoint/2010/main" val="38292987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55</a:t>
            </a:fld>
            <a:r>
              <a:rPr lang="en-US"/>
              <a:t>/15</a:t>
            </a:r>
            <a:endParaRPr lang="en-US" dirty="0"/>
          </a:p>
        </p:txBody>
      </p:sp>
    </p:spTree>
    <p:extLst>
      <p:ext uri="{BB962C8B-B14F-4D97-AF65-F5344CB8AC3E}">
        <p14:creationId xmlns:p14="http://schemas.microsoft.com/office/powerpoint/2010/main" val="41192184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56</a:t>
            </a:fld>
            <a:r>
              <a:rPr lang="en-US"/>
              <a:t>/15</a:t>
            </a:r>
            <a:endParaRPr lang="en-US" dirty="0"/>
          </a:p>
        </p:txBody>
      </p:sp>
    </p:spTree>
    <p:extLst>
      <p:ext uri="{BB962C8B-B14F-4D97-AF65-F5344CB8AC3E}">
        <p14:creationId xmlns:p14="http://schemas.microsoft.com/office/powerpoint/2010/main" val="41560613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57</a:t>
            </a:fld>
            <a:r>
              <a:rPr lang="en-US"/>
              <a:t>/15</a:t>
            </a:r>
            <a:endParaRPr lang="en-US" dirty="0"/>
          </a:p>
        </p:txBody>
      </p:sp>
    </p:spTree>
    <p:extLst>
      <p:ext uri="{BB962C8B-B14F-4D97-AF65-F5344CB8AC3E}">
        <p14:creationId xmlns:p14="http://schemas.microsoft.com/office/powerpoint/2010/main" val="36012696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58</a:t>
            </a:fld>
            <a:r>
              <a:rPr lang="en-US" smtClean="0"/>
              <a:t>/15</a:t>
            </a:r>
            <a:endParaRPr lang="en-US" dirty="0"/>
          </a:p>
        </p:txBody>
      </p:sp>
    </p:spTree>
    <p:extLst>
      <p:ext uri="{BB962C8B-B14F-4D97-AF65-F5344CB8AC3E}">
        <p14:creationId xmlns:p14="http://schemas.microsoft.com/office/powerpoint/2010/main" val="1510149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5</a:t>
            </a:fld>
            <a:r>
              <a:rPr lang="en-US" smtClean="0"/>
              <a:t>/15</a:t>
            </a:r>
            <a:endParaRPr lang="en-US" dirty="0"/>
          </a:p>
        </p:txBody>
      </p:sp>
    </p:spTree>
    <p:extLst>
      <p:ext uri="{BB962C8B-B14F-4D97-AF65-F5344CB8AC3E}">
        <p14:creationId xmlns:p14="http://schemas.microsoft.com/office/powerpoint/2010/main" val="11008354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59</a:t>
            </a:fld>
            <a:r>
              <a:rPr lang="en-US" smtClean="0"/>
              <a:t>/15</a:t>
            </a:r>
            <a:endParaRPr lang="en-US" dirty="0"/>
          </a:p>
        </p:txBody>
      </p:sp>
    </p:spTree>
    <p:extLst>
      <p:ext uri="{BB962C8B-B14F-4D97-AF65-F5344CB8AC3E}">
        <p14:creationId xmlns:p14="http://schemas.microsoft.com/office/powerpoint/2010/main" val="22452314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60</a:t>
            </a:fld>
            <a:r>
              <a:rPr lang="en-US" smtClean="0"/>
              <a:t>/15</a:t>
            </a:r>
            <a:endParaRPr lang="en-US" dirty="0"/>
          </a:p>
        </p:txBody>
      </p:sp>
    </p:spTree>
    <p:extLst>
      <p:ext uri="{BB962C8B-B14F-4D97-AF65-F5344CB8AC3E}">
        <p14:creationId xmlns:p14="http://schemas.microsoft.com/office/powerpoint/2010/main" val="2414894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61</a:t>
            </a:fld>
            <a:r>
              <a:rPr lang="en-US" smtClean="0"/>
              <a:t>/15</a:t>
            </a:r>
            <a:endParaRPr lang="en-US" dirty="0"/>
          </a:p>
        </p:txBody>
      </p:sp>
    </p:spTree>
    <p:extLst>
      <p:ext uri="{BB962C8B-B14F-4D97-AF65-F5344CB8AC3E}">
        <p14:creationId xmlns:p14="http://schemas.microsoft.com/office/powerpoint/2010/main" val="28118858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7" name="Date Placeholder 6"/>
          <p:cNvSpPr>
            <a:spLocks noGrp="1"/>
          </p:cNvSpPr>
          <p:nvPr>
            <p:ph type="dt" idx="10"/>
          </p:nvPr>
        </p:nvSpPr>
        <p:spPr/>
        <p:txBody>
          <a:bodyPr/>
          <a:lstStyle/>
          <a:p>
            <a:fld id="{502B9ADA-8C77-48C9-B428-39A902B0ACC4}" type="datetime8">
              <a:rPr lang="en-US" smtClean="0"/>
              <a:t>6/27/2017 10:33 AM</a:t>
            </a:fld>
            <a:endParaRPr lang="en-US" dirty="0"/>
          </a:p>
        </p:txBody>
      </p:sp>
      <p:sp>
        <p:nvSpPr>
          <p:cNvPr id="8" name="Footer Placeholder 7"/>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12"/>
          </p:nvPr>
        </p:nvSpPr>
        <p:spPr/>
        <p:txBody>
          <a:bodyPr/>
          <a:lstStyle/>
          <a:p>
            <a:fld id="{B4008EB6-D09E-4580-8CD6-DDB14511944F}" type="slidenum">
              <a:rPr lang="en-US" smtClean="0"/>
              <a:pPr/>
              <a:t>62</a:t>
            </a:fld>
            <a:endParaRPr lang="en-US" dirty="0"/>
          </a:p>
        </p:txBody>
      </p:sp>
      <p:sp>
        <p:nvSpPr>
          <p:cNvPr id="11" name="Header Placeholder 10"/>
          <p:cNvSpPr>
            <a:spLocks noGrp="1"/>
          </p:cNvSpPr>
          <p:nvPr>
            <p:ph type="hdr" sz="quarter" idx="13"/>
          </p:nvPr>
        </p:nvSpPr>
        <p:spPr/>
        <p:txBody>
          <a:bodyPr/>
          <a:lstStyle/>
          <a:p>
            <a:r>
              <a:rPr lang="en-US"/>
              <a:t>Machine Learning, Analytics, &amp; Data Science Conference</a:t>
            </a:r>
            <a:endParaRPr lang="en-US" dirty="0"/>
          </a:p>
        </p:txBody>
      </p:sp>
    </p:spTree>
    <p:extLst>
      <p:ext uri="{BB962C8B-B14F-4D97-AF65-F5344CB8AC3E}">
        <p14:creationId xmlns:p14="http://schemas.microsoft.com/office/powerpoint/2010/main" val="36742356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63</a:t>
            </a:fld>
            <a:r>
              <a:rPr lang="en-US" smtClean="0"/>
              <a:t>/15</a:t>
            </a:r>
            <a:endParaRPr lang="en-US" dirty="0"/>
          </a:p>
        </p:txBody>
      </p:sp>
    </p:spTree>
    <p:extLst>
      <p:ext uri="{BB962C8B-B14F-4D97-AF65-F5344CB8AC3E}">
        <p14:creationId xmlns:p14="http://schemas.microsoft.com/office/powerpoint/2010/main" val="29838662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64</a:t>
            </a:fld>
            <a:r>
              <a:rPr lang="en-US" smtClean="0"/>
              <a:t>/15</a:t>
            </a:r>
            <a:endParaRPr lang="en-US" dirty="0"/>
          </a:p>
        </p:txBody>
      </p:sp>
    </p:spTree>
    <p:extLst>
      <p:ext uri="{BB962C8B-B14F-4D97-AF65-F5344CB8AC3E}">
        <p14:creationId xmlns:p14="http://schemas.microsoft.com/office/powerpoint/2010/main" val="29857824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7" name="Date Placeholder 6"/>
          <p:cNvSpPr>
            <a:spLocks noGrp="1"/>
          </p:cNvSpPr>
          <p:nvPr>
            <p:ph type="dt" idx="10"/>
          </p:nvPr>
        </p:nvSpPr>
        <p:spPr/>
        <p:txBody>
          <a:bodyPr/>
          <a:lstStyle/>
          <a:p>
            <a:fld id="{502B9ADA-8C77-48C9-B428-39A902B0ACC4}" type="datetime8">
              <a:rPr lang="en-US" smtClean="0"/>
              <a:t>6/27/2017 10:33 AM</a:t>
            </a:fld>
            <a:endParaRPr lang="en-US" dirty="0"/>
          </a:p>
        </p:txBody>
      </p:sp>
      <p:sp>
        <p:nvSpPr>
          <p:cNvPr id="8" name="Footer Placeholder 7"/>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12"/>
          </p:nvPr>
        </p:nvSpPr>
        <p:spPr/>
        <p:txBody>
          <a:bodyPr/>
          <a:lstStyle/>
          <a:p>
            <a:fld id="{B4008EB6-D09E-4580-8CD6-DDB14511944F}" type="slidenum">
              <a:rPr lang="en-US" smtClean="0"/>
              <a:pPr/>
              <a:t>65</a:t>
            </a:fld>
            <a:endParaRPr lang="en-US" dirty="0"/>
          </a:p>
        </p:txBody>
      </p:sp>
      <p:sp>
        <p:nvSpPr>
          <p:cNvPr id="11" name="Header Placeholder 10"/>
          <p:cNvSpPr>
            <a:spLocks noGrp="1"/>
          </p:cNvSpPr>
          <p:nvPr>
            <p:ph type="hdr" sz="quarter" idx="13"/>
          </p:nvPr>
        </p:nvSpPr>
        <p:spPr/>
        <p:txBody>
          <a:bodyPr/>
          <a:lstStyle/>
          <a:p>
            <a:r>
              <a:rPr lang="en-US"/>
              <a:t>Machine Learning, Analytics, &amp; Data Science Conference</a:t>
            </a:r>
            <a:endParaRPr lang="en-US" dirty="0"/>
          </a:p>
        </p:txBody>
      </p:sp>
    </p:spTree>
    <p:extLst>
      <p:ext uri="{BB962C8B-B14F-4D97-AF65-F5344CB8AC3E}">
        <p14:creationId xmlns:p14="http://schemas.microsoft.com/office/powerpoint/2010/main" val="15422002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66</a:t>
            </a:fld>
            <a:r>
              <a:rPr lang="en-US" smtClean="0"/>
              <a:t>/15</a:t>
            </a:r>
            <a:endParaRPr lang="en-US" dirty="0"/>
          </a:p>
        </p:txBody>
      </p:sp>
    </p:spTree>
    <p:extLst>
      <p:ext uri="{BB962C8B-B14F-4D97-AF65-F5344CB8AC3E}">
        <p14:creationId xmlns:p14="http://schemas.microsoft.com/office/powerpoint/2010/main" val="27642100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67</a:t>
            </a:fld>
            <a:r>
              <a:rPr lang="en-US" smtClean="0"/>
              <a:t>/15</a:t>
            </a:r>
            <a:endParaRPr lang="en-US" dirty="0"/>
          </a:p>
        </p:txBody>
      </p:sp>
    </p:spTree>
    <p:extLst>
      <p:ext uri="{BB962C8B-B14F-4D97-AF65-F5344CB8AC3E}">
        <p14:creationId xmlns:p14="http://schemas.microsoft.com/office/powerpoint/2010/main" val="8646235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68</a:t>
            </a:fld>
            <a:r>
              <a:rPr lang="en-US" smtClean="0"/>
              <a:t>/15</a:t>
            </a:r>
            <a:endParaRPr lang="en-US" dirty="0"/>
          </a:p>
        </p:txBody>
      </p:sp>
    </p:spTree>
    <p:extLst>
      <p:ext uri="{BB962C8B-B14F-4D97-AF65-F5344CB8AC3E}">
        <p14:creationId xmlns:p14="http://schemas.microsoft.com/office/powerpoint/2010/main" val="387901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6</a:t>
            </a:fld>
            <a:r>
              <a:rPr lang="en-US" smtClean="0"/>
              <a:t>/15</a:t>
            </a:r>
            <a:endParaRPr lang="en-US" dirty="0"/>
          </a:p>
        </p:txBody>
      </p:sp>
    </p:spTree>
    <p:extLst>
      <p:ext uri="{BB962C8B-B14F-4D97-AF65-F5344CB8AC3E}">
        <p14:creationId xmlns:p14="http://schemas.microsoft.com/office/powerpoint/2010/main" val="40316150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69</a:t>
            </a:fld>
            <a:r>
              <a:rPr lang="en-US" smtClean="0"/>
              <a:t>/15</a:t>
            </a:r>
            <a:endParaRPr lang="en-US" dirty="0"/>
          </a:p>
        </p:txBody>
      </p:sp>
    </p:spTree>
    <p:extLst>
      <p:ext uri="{BB962C8B-B14F-4D97-AF65-F5344CB8AC3E}">
        <p14:creationId xmlns:p14="http://schemas.microsoft.com/office/powerpoint/2010/main" val="23174295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70</a:t>
            </a:fld>
            <a:r>
              <a:rPr lang="en-US" smtClean="0"/>
              <a:t>/15</a:t>
            </a:r>
            <a:endParaRPr lang="en-US" dirty="0"/>
          </a:p>
        </p:txBody>
      </p:sp>
    </p:spTree>
    <p:extLst>
      <p:ext uri="{BB962C8B-B14F-4D97-AF65-F5344CB8AC3E}">
        <p14:creationId xmlns:p14="http://schemas.microsoft.com/office/powerpoint/2010/main" val="23179339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71</a:t>
            </a:fld>
            <a:r>
              <a:rPr lang="en-US" smtClean="0"/>
              <a:t>/15</a:t>
            </a:r>
            <a:endParaRPr lang="en-US" dirty="0"/>
          </a:p>
        </p:txBody>
      </p:sp>
    </p:spTree>
    <p:extLst>
      <p:ext uri="{BB962C8B-B14F-4D97-AF65-F5344CB8AC3E}">
        <p14:creationId xmlns:p14="http://schemas.microsoft.com/office/powerpoint/2010/main" val="35996858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72</a:t>
            </a:fld>
            <a:r>
              <a:rPr lang="en-US" smtClean="0"/>
              <a:t>/15</a:t>
            </a:r>
            <a:endParaRPr lang="en-US" dirty="0"/>
          </a:p>
        </p:txBody>
      </p:sp>
    </p:spTree>
    <p:extLst>
      <p:ext uri="{BB962C8B-B14F-4D97-AF65-F5344CB8AC3E}">
        <p14:creationId xmlns:p14="http://schemas.microsoft.com/office/powerpoint/2010/main" val="1520464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7</a:t>
            </a:fld>
            <a:r>
              <a:rPr lang="en-US" smtClean="0"/>
              <a:t>/15</a:t>
            </a:r>
            <a:endParaRPr lang="en-US" dirty="0"/>
          </a:p>
        </p:txBody>
      </p:sp>
    </p:spTree>
    <p:extLst>
      <p:ext uri="{BB962C8B-B14F-4D97-AF65-F5344CB8AC3E}">
        <p14:creationId xmlns:p14="http://schemas.microsoft.com/office/powerpoint/2010/main" val="2374300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A5FE0CD-297A-4E4C-9143-A88652F4FA57}" type="slidenum">
              <a:rPr lang="en-US" smtClean="0"/>
              <a:pPr>
                <a:defRPr/>
              </a:pPr>
              <a:t>8</a:t>
            </a:fld>
            <a:r>
              <a:rPr lang="en-US" smtClean="0"/>
              <a:t>/15</a:t>
            </a:r>
            <a:endParaRPr lang="en-US" dirty="0"/>
          </a:p>
        </p:txBody>
      </p:sp>
    </p:spTree>
    <p:extLst>
      <p:ext uri="{BB962C8B-B14F-4D97-AF65-F5344CB8AC3E}">
        <p14:creationId xmlns:p14="http://schemas.microsoft.com/office/powerpoint/2010/main" val="1252115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t>3/30/2009</a:t>
            </a:r>
            <a:endParaRPr lang="en-US" dirty="0"/>
          </a:p>
        </p:txBody>
      </p:sp>
      <p:sp>
        <p:nvSpPr>
          <p:cNvPr id="5" name="Rectangle 6"/>
          <p:cNvSpPr>
            <a:spLocks noGrp="1" noChangeArrowheads="1"/>
          </p:cNvSpPr>
          <p:nvPr>
            <p:ph type="sldNum" sz="quarter" idx="11"/>
          </p:nvPr>
        </p:nvSpPr>
        <p:spPr>
          <a:xfrm>
            <a:off x="7165597" y="6324600"/>
            <a:ext cx="1905000" cy="381000"/>
          </a:xfrm>
        </p:spPr>
        <p:txBody>
          <a:bodyPr/>
          <a:lstStyle>
            <a:lvl1pPr>
              <a:defRPr/>
            </a:lvl1pPr>
          </a:lstStyle>
          <a:p>
            <a:pPr>
              <a:defRPr/>
            </a:pPr>
            <a:fld id="{1099E645-D355-4FDE-B443-868FCDFF59F7}" type="slidenum">
              <a:rPr lang="en-US" smtClean="0"/>
              <a:pPr>
                <a:defRPr/>
              </a:pPr>
              <a:t>‹#›</a:t>
            </a:fld>
            <a:endParaRPr lang="en-US" dirty="0"/>
          </a:p>
        </p:txBody>
      </p:sp>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a:defRPr/>
            </a:lvl1pPr>
          </a:lstStyle>
          <a:p>
            <a:pPr>
              <a:defRPr/>
            </a:pPr>
            <a:r>
              <a:rPr lang="en-US" smtClean="0"/>
              <a:t>3/30/2009</a:t>
            </a:r>
            <a:endParaRPr lang="en-US" dirty="0"/>
          </a:p>
        </p:txBody>
      </p:sp>
      <p:sp>
        <p:nvSpPr>
          <p:cNvPr id="5" name="Rectangle 6"/>
          <p:cNvSpPr>
            <a:spLocks noGrp="1" noChangeArrowheads="1"/>
          </p:cNvSpPr>
          <p:nvPr>
            <p:ph type="sldNum" sz="quarter" idx="11"/>
          </p:nvPr>
        </p:nvSpPr>
        <p:spPr>
          <a:xfrm>
            <a:off x="7123652" y="6450435"/>
            <a:ext cx="1905000" cy="381000"/>
          </a:xfrm>
        </p:spPr>
        <p:txBody>
          <a:bodyPr/>
          <a:lstStyle>
            <a:lvl1pPr>
              <a:defRPr/>
            </a:lvl1pPr>
          </a:lstStyle>
          <a:p>
            <a:pPr>
              <a:defRPr/>
            </a:pPr>
            <a:fld id="{5D07661B-1E0D-4001-BF89-AF1DFB53F904}" type="slidenum">
              <a:rPr lang="en-US" smtClean="0"/>
              <a:pPr>
                <a:defRPr/>
              </a:pPr>
              <a:t>‹#›</a:t>
            </a:fld>
            <a:endParaRPr lang="en-US" dirty="0"/>
          </a:p>
        </p:txBody>
      </p:sp>
      <p:sp>
        <p:nvSpPr>
          <p:cNvPr id="6" name="Title 5"/>
          <p:cNvSpPr>
            <a:spLocks noGrp="1"/>
          </p:cNvSpPr>
          <p:nvPr>
            <p:ph type="title"/>
          </p:nvPr>
        </p:nvSpPr>
        <p:spPr/>
        <p:txBody>
          <a:bodyPr/>
          <a:lstStyle/>
          <a:p>
            <a:r>
              <a:rPr lang="en-US" dirty="0" smtClean="0"/>
              <a:t>Click to edit Master title style</a:t>
            </a:r>
            <a:endParaRPr lang="en-US" dirty="0"/>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1"/>
            <a:ext cx="8363938" cy="666387"/>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389436" y="1447800"/>
            <a:ext cx="8363938" cy="946413"/>
          </a:xfrm>
        </p:spPr>
        <p:txBody>
          <a:bodyPr/>
          <a:lstStyle>
            <a:lvl1pPr marL="0" indent="0">
              <a:spcBef>
                <a:spcPts val="0"/>
              </a:spcBef>
              <a:spcAft>
                <a:spcPts val="900"/>
              </a:spcAft>
              <a:buNone/>
              <a:defRPr sz="4000" spc="-100" baseline="0">
                <a:latin typeface="Segoe UI Light" pitchFamily="34" charset="0"/>
              </a:defRPr>
            </a:lvl1pPr>
            <a:lvl2pPr marL="0" indent="0">
              <a:spcBef>
                <a:spcPts val="0"/>
              </a:spcBef>
              <a:spcAft>
                <a:spcPts val="400"/>
              </a:spcAft>
              <a:buNone/>
              <a:defRPr sz="2000" spc="-50" baseline="0"/>
            </a:lvl2pPr>
            <a:lvl3pPr marL="0" indent="0">
              <a:spcBef>
                <a:spcPts val="0"/>
              </a:spcBef>
              <a:spcAft>
                <a:spcPts val="400"/>
              </a:spcAft>
              <a:buNone/>
              <a:defRPr sz="2000"/>
            </a:lvl3pPr>
            <a:lvl4pPr marL="0" indent="0">
              <a:spcBef>
                <a:spcPts val="0"/>
              </a:spcBef>
              <a:spcAft>
                <a:spcPts val="400"/>
              </a:spcAft>
              <a:buNone/>
              <a:defRPr/>
            </a:lvl4pPr>
            <a:lvl5pPr marL="0" indent="0">
              <a:spcBef>
                <a:spcPts val="0"/>
              </a:spcBef>
              <a:spcAft>
                <a:spcPts val="400"/>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424498385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F3FEDE9-15DC-49DC-9340-4807A35B6536}" type="datetimeFigureOut">
              <a:rPr lang="en-US" smtClean="0"/>
              <a:t>6/27/2017</a:t>
            </a:fld>
            <a:endParaRPr lang="en-US"/>
          </a:p>
        </p:txBody>
      </p:sp>
      <p:sp>
        <p:nvSpPr>
          <p:cNvPr id="5" name="Footer Placeholder 4"/>
          <p:cNvSpPr>
            <a:spLocks noGrp="1"/>
          </p:cNvSpPr>
          <p:nvPr>
            <p:ph type="ftr" sz="quarter" idx="11"/>
          </p:nvPr>
        </p:nvSpPr>
        <p:spPr>
          <a:xfrm>
            <a:off x="594360" y="6355846"/>
            <a:ext cx="568071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B3BF7B6-38A6-479D-9D6B-B0D15876FE4C}" type="slidenum">
              <a:rPr lang="en-US" smtClean="0"/>
              <a:t>‹#›</a:t>
            </a:fld>
            <a:endParaRPr lang="en-US"/>
          </a:p>
        </p:txBody>
      </p:sp>
    </p:spTree>
    <p:extLst>
      <p:ext uri="{BB962C8B-B14F-4D97-AF65-F5344CB8AC3E}">
        <p14:creationId xmlns:p14="http://schemas.microsoft.com/office/powerpoint/2010/main" val="59184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E4D822-189C-45BA-8D89-791FA7632C4F}" type="datetimeFigureOut">
              <a:rPr lang="en-US" smtClean="0"/>
              <a:t>6/27/2017</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F809A764-CA72-49EF-8EDB-C7059022EF2B}" type="slidenum">
              <a:rPr lang="en-US" smtClean="0"/>
              <a:t>‹#›</a:t>
            </a:fld>
            <a:endParaRPr lang="en-US"/>
          </a:p>
        </p:txBody>
      </p:sp>
    </p:spTree>
    <p:extLst>
      <p:ext uri="{BB962C8B-B14F-4D97-AF65-F5344CB8AC3E}">
        <p14:creationId xmlns:p14="http://schemas.microsoft.com/office/powerpoint/2010/main" val="1243201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9144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4292" tIns="34292" rIns="34292" bIns="34292" numCol="1" spcCol="0" rtlCol="0" fromWordArt="0" anchor="ctr" anchorCtr="0" forceAA="0" compatLnSpc="1">
            <a:prstTxWarp prst="textNoShape">
              <a:avLst/>
            </a:prstTxWarp>
            <a:noAutofit/>
          </a:bodyPr>
          <a:lstStyle/>
          <a:p>
            <a:pPr algn="ctr" defTabSz="685647" fontAlgn="base">
              <a:spcBef>
                <a:spcPct val="0"/>
              </a:spcBef>
              <a:spcAft>
                <a:spcPct val="0"/>
              </a:spcAft>
            </a:pPr>
            <a:endParaRPr lang="en-US" sz="1471"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01930" y="1197322"/>
            <a:ext cx="8740141" cy="1956973"/>
          </a:xfrm>
        </p:spPr>
        <p:txBody>
          <a:bodyPr/>
          <a:lstStyle>
            <a:lvl1pPr marL="0" indent="0">
              <a:buNone/>
              <a:defRPr sz="2426">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25482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42986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59894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7727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064945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rPr>
              <a:t>3/30/2009</a:t>
            </a:r>
            <a:endParaRPr lang="en-US" dirty="0">
              <a:solidFill>
                <a:srgbClr val="000000"/>
              </a:solidFill>
            </a:endParaRPr>
          </a:p>
        </p:txBody>
      </p:sp>
      <p:sp>
        <p:nvSpPr>
          <p:cNvPr id="5" name="Rectangle 6"/>
          <p:cNvSpPr>
            <a:spLocks noGrp="1" noChangeArrowheads="1"/>
          </p:cNvSpPr>
          <p:nvPr>
            <p:ph type="sldNum" sz="quarter" idx="11"/>
          </p:nvPr>
        </p:nvSpPr>
        <p:spPr>
          <a:xfrm>
            <a:off x="7165597" y="6324600"/>
            <a:ext cx="1905000" cy="381000"/>
          </a:xfrm>
        </p:spPr>
        <p:txBody>
          <a:bodyPr/>
          <a:lstStyle>
            <a:lvl1pPr>
              <a:defRPr/>
            </a:lvl1pPr>
          </a:lstStyle>
          <a:p>
            <a:pPr>
              <a:defRPr/>
            </a:pPr>
            <a:fld id="{1099E645-D355-4FDE-B443-868FCDFF59F7}" type="slidenum">
              <a:rPr lang="en-US" smtClean="0">
                <a:solidFill>
                  <a:srgbClr val="000000"/>
                </a:solidFill>
              </a:rPr>
              <a:pPr>
                <a:defRPr/>
              </a:pPr>
              <a:t>‹#›</a:t>
            </a:fld>
            <a:endParaRPr lang="en-US" dirty="0">
              <a:solidFill>
                <a:srgbClr val="000000"/>
              </a:solidFill>
            </a:endParaRPr>
          </a:p>
        </p:txBody>
      </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p:txBody>
          <a:bodyPr/>
          <a:lstStyle>
            <a:lvl1pPr>
              <a:defRPr/>
            </a:lvl1pPr>
          </a:lstStyle>
          <a:p>
            <a:pPr>
              <a:defRPr/>
            </a:pPr>
            <a:r>
              <a:rPr lang="en-US" smtClean="0">
                <a:solidFill>
                  <a:srgbClr val="000000"/>
                </a:solidFill>
              </a:rPr>
              <a:t>3/30/2009</a:t>
            </a:r>
            <a:endParaRPr lang="en-US" dirty="0">
              <a:solidFill>
                <a:srgbClr val="000000"/>
              </a:solidFill>
            </a:endParaRPr>
          </a:p>
        </p:txBody>
      </p:sp>
      <p:sp>
        <p:nvSpPr>
          <p:cNvPr id="5" name="Rectangle 6"/>
          <p:cNvSpPr>
            <a:spLocks noGrp="1" noChangeArrowheads="1"/>
          </p:cNvSpPr>
          <p:nvPr>
            <p:ph type="sldNum" sz="quarter" idx="11"/>
          </p:nvPr>
        </p:nvSpPr>
        <p:spPr>
          <a:xfrm>
            <a:off x="7123652" y="6450435"/>
            <a:ext cx="1905000" cy="381000"/>
          </a:xfrm>
        </p:spPr>
        <p:txBody>
          <a:bodyPr/>
          <a:lstStyle>
            <a:lvl1pPr>
              <a:defRPr/>
            </a:lvl1pPr>
          </a:lstStyle>
          <a:p>
            <a:pPr>
              <a:defRPr/>
            </a:pPr>
            <a:fld id="{5D07661B-1E0D-4001-BF89-AF1DFB53F904}" type="slidenum">
              <a:rPr lang="en-US" smtClean="0">
                <a:solidFill>
                  <a:srgbClr val="000000"/>
                </a:solidFill>
              </a:rPr>
              <a:pPr>
                <a:defRPr/>
              </a:pPr>
              <a:t>‹#›</a:t>
            </a:fld>
            <a:endParaRPr lang="en-US" dirty="0">
              <a:solidFill>
                <a:srgbClr val="000000"/>
              </a:solidFill>
            </a:endParaRPr>
          </a:p>
        </p:txBody>
      </p:sp>
      <p:sp>
        <p:nvSpPr>
          <p:cNvPr id="6" name="Title 5"/>
          <p:cNvSpPr>
            <a:spLocks noGrp="1"/>
          </p:cNvSpPr>
          <p:nvPr>
            <p:ph type="title"/>
          </p:nvPr>
        </p:nvSpPr>
        <p:spPr/>
        <p:txBody>
          <a:bodyPr/>
          <a:lstStyle/>
          <a:p>
            <a:r>
              <a:rPr lang="en-US" dirty="0" smtClean="0"/>
              <a:t>Click to edit Master title style</a:t>
            </a:r>
            <a:endParaRPr lang="en-US" dirty="0"/>
          </a:p>
        </p:txBody>
      </p:sp>
    </p:spTree>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048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143000"/>
            <a:ext cx="77724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3246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8" charset="0"/>
              </a:defRPr>
            </a:lvl1pPr>
          </a:lstStyle>
          <a:p>
            <a:pPr>
              <a:defRPr/>
            </a:pPr>
            <a:r>
              <a:rPr lang="en-US" smtClean="0"/>
              <a:t>3/30/2009</a:t>
            </a:r>
            <a:endParaRPr lang="en-US" dirty="0"/>
          </a:p>
        </p:txBody>
      </p:sp>
      <p:sp>
        <p:nvSpPr>
          <p:cNvPr id="1030" name="Rectangle 6"/>
          <p:cNvSpPr>
            <a:spLocks noGrp="1" noChangeArrowheads="1"/>
          </p:cNvSpPr>
          <p:nvPr>
            <p:ph type="sldNum" sz="quarter" idx="4"/>
          </p:nvPr>
        </p:nvSpPr>
        <p:spPr bwMode="auto">
          <a:xfrm>
            <a:off x="6553200" y="63246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Times New Roman" pitchFamily="18" charset="0"/>
              </a:defRPr>
            </a:lvl1pPr>
          </a:lstStyle>
          <a:p>
            <a:pPr>
              <a:defRPr/>
            </a:pPr>
            <a:fld id="{D0D9DFD6-4969-45EA-B86D-E0000C936B8F}" type="slidenum">
              <a:rPr lang="en-US" smtClean="0"/>
              <a:pPr>
                <a:defRPr/>
              </a:pPr>
              <a:t>‹#›</a:t>
            </a:fld>
            <a:endParaRPr lang="en-US" dirty="0"/>
          </a:p>
        </p:txBody>
      </p:sp>
      <p:sp>
        <p:nvSpPr>
          <p:cNvPr id="1031" name="Line 7"/>
          <p:cNvSpPr>
            <a:spLocks noChangeShapeType="1"/>
          </p:cNvSpPr>
          <p:nvPr/>
        </p:nvSpPr>
        <p:spPr bwMode="auto">
          <a:xfrm>
            <a:off x="381000" y="914400"/>
            <a:ext cx="8369300" cy="0"/>
          </a:xfrm>
          <a:prstGeom prst="line">
            <a:avLst/>
          </a:prstGeom>
          <a:noFill/>
          <a:ln w="50800">
            <a:solidFill>
              <a:srgbClr val="008080"/>
            </a:solidFill>
            <a:round/>
            <a:headEnd type="none" w="sm" len="sm"/>
            <a:tailEnd type="none" w="sm" len="sm"/>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55" r:id="rId3"/>
    <p:sldLayoutId id="2147483756" r:id="rId4"/>
    <p:sldLayoutId id="2147483757" r:id="rId5"/>
    <p:sldLayoutId id="2147483758" r:id="rId6"/>
  </p:sldLayoutIdLst>
  <p:transition/>
  <p:timing>
    <p:tnLst>
      <p:par>
        <p:cTn id="1" dur="indefinite" restart="never" nodeType="tmRoot"/>
      </p:par>
    </p:tnLst>
  </p:timing>
  <p:hf hd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Comic Sans MS" pitchFamily="66" charset="0"/>
        </a:defRPr>
      </a:lvl2pPr>
      <a:lvl3pPr algn="ctr" rtl="0" eaLnBrk="0" fontAlgn="base" hangingPunct="0">
        <a:spcBef>
          <a:spcPct val="0"/>
        </a:spcBef>
        <a:spcAft>
          <a:spcPct val="0"/>
        </a:spcAft>
        <a:defRPr sz="2800">
          <a:solidFill>
            <a:schemeClr val="tx2"/>
          </a:solidFill>
          <a:latin typeface="Comic Sans MS" pitchFamily="66" charset="0"/>
        </a:defRPr>
      </a:lvl3pPr>
      <a:lvl4pPr algn="ctr" rtl="0" eaLnBrk="0" fontAlgn="base" hangingPunct="0">
        <a:spcBef>
          <a:spcPct val="0"/>
        </a:spcBef>
        <a:spcAft>
          <a:spcPct val="0"/>
        </a:spcAft>
        <a:defRPr sz="2800">
          <a:solidFill>
            <a:schemeClr val="tx2"/>
          </a:solidFill>
          <a:latin typeface="Comic Sans MS" pitchFamily="66" charset="0"/>
        </a:defRPr>
      </a:lvl4pPr>
      <a:lvl5pPr algn="ctr" rtl="0" eaLnBrk="0" fontAlgn="base" hangingPunct="0">
        <a:spcBef>
          <a:spcPct val="0"/>
        </a:spcBef>
        <a:spcAft>
          <a:spcPct val="0"/>
        </a:spcAft>
        <a:defRPr sz="2800">
          <a:solidFill>
            <a:schemeClr val="tx2"/>
          </a:solidFill>
          <a:latin typeface="Comic Sans MS" pitchFamily="66" charset="0"/>
        </a:defRPr>
      </a:lvl5pPr>
      <a:lvl6pPr marL="457200" algn="ctr" rtl="0" fontAlgn="base">
        <a:spcBef>
          <a:spcPct val="0"/>
        </a:spcBef>
        <a:spcAft>
          <a:spcPct val="0"/>
        </a:spcAft>
        <a:defRPr sz="2800">
          <a:solidFill>
            <a:schemeClr val="tx2"/>
          </a:solidFill>
          <a:latin typeface="Comic Sans MS" pitchFamily="66" charset="0"/>
        </a:defRPr>
      </a:lvl6pPr>
      <a:lvl7pPr marL="914400" algn="ctr" rtl="0" fontAlgn="base">
        <a:spcBef>
          <a:spcPct val="0"/>
        </a:spcBef>
        <a:spcAft>
          <a:spcPct val="0"/>
        </a:spcAft>
        <a:defRPr sz="2800">
          <a:solidFill>
            <a:schemeClr val="tx2"/>
          </a:solidFill>
          <a:latin typeface="Comic Sans MS" pitchFamily="66" charset="0"/>
        </a:defRPr>
      </a:lvl7pPr>
      <a:lvl8pPr marL="1371600" algn="ctr" rtl="0" fontAlgn="base">
        <a:spcBef>
          <a:spcPct val="0"/>
        </a:spcBef>
        <a:spcAft>
          <a:spcPct val="0"/>
        </a:spcAft>
        <a:defRPr sz="2800">
          <a:solidFill>
            <a:schemeClr val="tx2"/>
          </a:solidFill>
          <a:latin typeface="Comic Sans MS" pitchFamily="66" charset="0"/>
        </a:defRPr>
      </a:lvl8pPr>
      <a:lvl9pPr marL="1828800" algn="ctr" rtl="0" fontAlgn="base">
        <a:spcBef>
          <a:spcPct val="0"/>
        </a:spcBef>
        <a:spcAft>
          <a:spcPct val="0"/>
        </a:spcAft>
        <a:defRPr sz="28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048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143000"/>
            <a:ext cx="77724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3246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8" charset="0"/>
              </a:defRPr>
            </a:lvl1pPr>
          </a:lstStyle>
          <a:p>
            <a:pPr>
              <a:defRPr/>
            </a:pPr>
            <a:r>
              <a:rPr lang="en-US" smtClean="0">
                <a:solidFill>
                  <a:srgbClr val="000000"/>
                </a:solidFill>
              </a:rPr>
              <a:t>3/30/2009</a:t>
            </a: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3246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atin typeface="Times New Roman" pitchFamily="18" charset="0"/>
              </a:defRPr>
            </a:lvl1pPr>
          </a:lstStyle>
          <a:p>
            <a:pPr>
              <a:defRPr/>
            </a:pPr>
            <a:fld id="{D0D9DFD6-4969-45EA-B86D-E0000C936B8F}" type="slidenum">
              <a:rPr lang="en-US" smtClean="0">
                <a:solidFill>
                  <a:srgbClr val="000000"/>
                </a:solidFill>
              </a:rPr>
              <a:pPr>
                <a:defRPr/>
              </a:pPr>
              <a:t>‹#›</a:t>
            </a:fld>
            <a:endParaRPr lang="en-US" dirty="0">
              <a:solidFill>
                <a:srgbClr val="000000"/>
              </a:solidFill>
            </a:endParaRPr>
          </a:p>
        </p:txBody>
      </p:sp>
      <p:sp>
        <p:nvSpPr>
          <p:cNvPr id="1031" name="Line 7"/>
          <p:cNvSpPr>
            <a:spLocks noChangeShapeType="1"/>
          </p:cNvSpPr>
          <p:nvPr/>
        </p:nvSpPr>
        <p:spPr bwMode="auto">
          <a:xfrm>
            <a:off x="381000" y="914400"/>
            <a:ext cx="8369300" cy="0"/>
          </a:xfrm>
          <a:prstGeom prst="line">
            <a:avLst/>
          </a:prstGeom>
          <a:noFill/>
          <a:ln w="50800">
            <a:solidFill>
              <a:srgbClr val="008080"/>
            </a:solidFill>
            <a:round/>
            <a:headEnd type="none" w="sm" len="sm"/>
            <a:tailEnd type="none" w="sm" len="sm"/>
          </a:ln>
          <a:effectLst/>
        </p:spPr>
        <p:txBody>
          <a:bodyPr wrap="none" anchor="ctr"/>
          <a:lstStyle/>
          <a:p>
            <a:pPr>
              <a:defRPr/>
            </a:pPr>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Lst>
  <p:transition/>
  <p:timing>
    <p:tnLst>
      <p:par>
        <p:cTn id="1" dur="indefinite" restart="never" nodeType="tmRoot"/>
      </p:par>
    </p:tnLst>
  </p:timing>
  <p:hf hdr="0" dt="0"/>
  <p:txStyles>
    <p:title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Comic Sans MS" pitchFamily="66" charset="0"/>
        </a:defRPr>
      </a:lvl2pPr>
      <a:lvl3pPr algn="ctr" rtl="0" eaLnBrk="0" fontAlgn="base" hangingPunct="0">
        <a:spcBef>
          <a:spcPct val="0"/>
        </a:spcBef>
        <a:spcAft>
          <a:spcPct val="0"/>
        </a:spcAft>
        <a:defRPr sz="2800">
          <a:solidFill>
            <a:schemeClr val="tx2"/>
          </a:solidFill>
          <a:latin typeface="Comic Sans MS" pitchFamily="66" charset="0"/>
        </a:defRPr>
      </a:lvl3pPr>
      <a:lvl4pPr algn="ctr" rtl="0" eaLnBrk="0" fontAlgn="base" hangingPunct="0">
        <a:spcBef>
          <a:spcPct val="0"/>
        </a:spcBef>
        <a:spcAft>
          <a:spcPct val="0"/>
        </a:spcAft>
        <a:defRPr sz="2800">
          <a:solidFill>
            <a:schemeClr val="tx2"/>
          </a:solidFill>
          <a:latin typeface="Comic Sans MS" pitchFamily="66" charset="0"/>
        </a:defRPr>
      </a:lvl4pPr>
      <a:lvl5pPr algn="ctr" rtl="0" eaLnBrk="0" fontAlgn="base" hangingPunct="0">
        <a:spcBef>
          <a:spcPct val="0"/>
        </a:spcBef>
        <a:spcAft>
          <a:spcPct val="0"/>
        </a:spcAft>
        <a:defRPr sz="2800">
          <a:solidFill>
            <a:schemeClr val="tx2"/>
          </a:solidFill>
          <a:latin typeface="Comic Sans MS" pitchFamily="66" charset="0"/>
        </a:defRPr>
      </a:lvl5pPr>
      <a:lvl6pPr marL="457200" algn="ctr" rtl="0" fontAlgn="base">
        <a:spcBef>
          <a:spcPct val="0"/>
        </a:spcBef>
        <a:spcAft>
          <a:spcPct val="0"/>
        </a:spcAft>
        <a:defRPr sz="2800">
          <a:solidFill>
            <a:schemeClr val="tx2"/>
          </a:solidFill>
          <a:latin typeface="Comic Sans MS" pitchFamily="66" charset="0"/>
        </a:defRPr>
      </a:lvl6pPr>
      <a:lvl7pPr marL="914400" algn="ctr" rtl="0" fontAlgn="base">
        <a:spcBef>
          <a:spcPct val="0"/>
        </a:spcBef>
        <a:spcAft>
          <a:spcPct val="0"/>
        </a:spcAft>
        <a:defRPr sz="2800">
          <a:solidFill>
            <a:schemeClr val="tx2"/>
          </a:solidFill>
          <a:latin typeface="Comic Sans MS" pitchFamily="66" charset="0"/>
        </a:defRPr>
      </a:lvl7pPr>
      <a:lvl8pPr marL="1371600" algn="ctr" rtl="0" fontAlgn="base">
        <a:spcBef>
          <a:spcPct val="0"/>
        </a:spcBef>
        <a:spcAft>
          <a:spcPct val="0"/>
        </a:spcAft>
        <a:defRPr sz="2800">
          <a:solidFill>
            <a:schemeClr val="tx2"/>
          </a:solidFill>
          <a:latin typeface="Comic Sans MS" pitchFamily="66" charset="0"/>
        </a:defRPr>
      </a:lvl8pPr>
      <a:lvl9pPr marL="1828800" algn="ctr" rtl="0" fontAlgn="base">
        <a:spcBef>
          <a:spcPct val="0"/>
        </a:spcBef>
        <a:spcAft>
          <a:spcPct val="0"/>
        </a:spcAft>
        <a:defRPr sz="28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tags" Target="../tags/tag2.xml"/><Relationship Id="rId1" Type="http://schemas.openxmlformats.org/officeDocument/2006/relationships/themeOverride" Target="../theme/themeOverride1.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22.jpeg"/></Relationships>
</file>

<file path=ppt/slides/_rels/slide3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46.png"/><Relationship Id="rId7" Type="http://schemas.openxmlformats.org/officeDocument/2006/relationships/image" Target="../media/image33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20.png"/><Relationship Id="rId5" Type="http://schemas.openxmlformats.org/officeDocument/2006/relationships/image" Target="../media/image310.png"/><Relationship Id="rId10" Type="http://schemas.openxmlformats.org/officeDocument/2006/relationships/image" Target="../media/image370.png"/><Relationship Id="rId4" Type="http://schemas.openxmlformats.org/officeDocument/2006/relationships/image" Target="../media/image300.png"/><Relationship Id="rId9" Type="http://schemas.openxmlformats.org/officeDocument/2006/relationships/image" Target="../media/image350.png"/></Relationships>
</file>

<file path=ppt/slides/_rels/slide44.xml.rels><?xml version="1.0" encoding="UTF-8" standalone="yes"?>
<Relationships xmlns="http://schemas.openxmlformats.org/package/2006/relationships"><Relationship Id="rId3" Type="http://schemas.openxmlformats.org/officeDocument/2006/relationships/image" Target="../media/image431.png"/><Relationship Id="rId7" Type="http://schemas.openxmlformats.org/officeDocument/2006/relationships/image" Target="../media/image39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90.png"/><Relationship Id="rId5" Type="http://schemas.openxmlformats.org/officeDocument/2006/relationships/image" Target="../media/image380.png"/><Relationship Id="rId4" Type="http://schemas.openxmlformats.org/officeDocument/2006/relationships/image" Target="../media/image440.png"/></Relationships>
</file>

<file path=ppt/slides/_rels/slide4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1.png"/><Relationship Id="rId7"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90.png"/><Relationship Id="rId11" Type="http://schemas.openxmlformats.org/officeDocument/2006/relationships/image" Target="../media/image420.png"/><Relationship Id="rId10" Type="http://schemas.openxmlformats.org/officeDocument/2006/relationships/image" Target="../media/image41.png"/><Relationship Id="rId4" Type="http://schemas.openxmlformats.org/officeDocument/2006/relationships/image" Target="../media/image440.png"/><Relationship Id="rId9" Type="http://schemas.openxmlformats.org/officeDocument/2006/relationships/image" Target="../media/image40.png"/></Relationships>
</file>

<file path=ppt/slides/_rels/slide4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57.png"/><Relationship Id="rId7" Type="http://schemas.openxmlformats.org/officeDocument/2006/relationships/image" Target="../media/image33.JP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10" Type="http://schemas.openxmlformats.org/officeDocument/2006/relationships/image" Target="../media/image1900.png"/><Relationship Id="rId4" Type="http://schemas.openxmlformats.org/officeDocument/2006/relationships/image" Target="../media/image30.GIF"/><Relationship Id="rId9" Type="http://schemas.openxmlformats.org/officeDocument/2006/relationships/image" Target="../media/image182.png"/></Relationships>
</file>

<file path=ppt/slides/_rels/slide4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30.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9.jp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6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8.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59.jpe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8.png"/><Relationship Id="rId5" Type="http://schemas.openxmlformats.org/officeDocument/2006/relationships/image" Target="../media/image61.emf"/><Relationship Id="rId10" Type="http://schemas.openxmlformats.org/officeDocument/2006/relationships/image" Target="../media/image67.jpeg"/><Relationship Id="rId4" Type="http://schemas.openxmlformats.org/officeDocument/2006/relationships/image" Target="../media/image60.emf"/><Relationship Id="rId9" Type="http://schemas.openxmlformats.org/officeDocument/2006/relationships/image" Target="../media/image66.emf"/></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37000"/>
          </a:schemeClr>
        </a:solidFill>
        <a:effectLst/>
      </p:bgPr>
    </p:bg>
    <p:spTree>
      <p:nvGrpSpPr>
        <p:cNvPr id="1" name=""/>
        <p:cNvGrpSpPr/>
        <p:nvPr/>
      </p:nvGrpSpPr>
      <p:grpSpPr>
        <a:xfrm>
          <a:off x="0" y="0"/>
          <a:ext cx="0" cy="0"/>
          <a:chOff x="0" y="0"/>
          <a:chExt cx="0" cy="0"/>
        </a:xfrm>
      </p:grpSpPr>
      <p:sp>
        <p:nvSpPr>
          <p:cNvPr id="2" name="TextBox 1"/>
          <p:cNvSpPr txBox="1"/>
          <p:nvPr/>
        </p:nvSpPr>
        <p:spPr>
          <a:xfrm>
            <a:off x="4610911" y="5778217"/>
            <a:ext cx="4600823" cy="1079783"/>
          </a:xfrm>
          <a:prstGeom prst="rect">
            <a:avLst/>
          </a:prstGeom>
          <a:noFill/>
        </p:spPr>
        <p:txBody>
          <a:bodyPr wrap="square" rtlCol="0">
            <a:spAutoFit/>
          </a:bodyPr>
          <a:lstStyle/>
          <a:p>
            <a:pPr algn="ctr">
              <a:spcBef>
                <a:spcPts val="500"/>
              </a:spcBef>
            </a:pPr>
            <a:r>
              <a:rPr lang="en-US" sz="3000" dirty="0" smtClean="0">
                <a:solidFill>
                  <a:schemeClr val="accent2"/>
                </a:solidFill>
              </a:rPr>
              <a:t>UPMARC Lectures</a:t>
            </a:r>
          </a:p>
          <a:p>
            <a:pPr algn="ctr">
              <a:spcBef>
                <a:spcPts val="500"/>
              </a:spcBef>
            </a:pPr>
            <a:r>
              <a:rPr lang="en-US" sz="3000" dirty="0" smtClean="0">
                <a:solidFill>
                  <a:schemeClr val="accent2"/>
                </a:solidFill>
              </a:rPr>
              <a:t>June 2017</a:t>
            </a:r>
          </a:p>
        </p:txBody>
      </p:sp>
      <p:sp>
        <p:nvSpPr>
          <p:cNvPr id="12" name="Rectangle 3"/>
          <p:cNvSpPr txBox="1">
            <a:spLocks noChangeArrowheads="1"/>
          </p:cNvSpPr>
          <p:nvPr/>
        </p:nvSpPr>
        <p:spPr bwMode="auto">
          <a:xfrm>
            <a:off x="-107502" y="5634065"/>
            <a:ext cx="3024553" cy="4755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spcBef>
                <a:spcPct val="20000"/>
              </a:spcBef>
              <a:defRPr/>
            </a:pPr>
            <a:r>
              <a:rPr lang="en-US" sz="3400" kern="0" dirty="0" smtClean="0">
                <a:solidFill>
                  <a:schemeClr val="accent2"/>
                </a:solidFill>
                <a:latin typeface="Comic Sans MS"/>
              </a:rPr>
              <a:t>Sumit Gulwani</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171" y="5954285"/>
            <a:ext cx="3233222" cy="118932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018" y="1931959"/>
            <a:ext cx="3061339" cy="296209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81135" y="2047618"/>
            <a:ext cx="2976017" cy="2990935"/>
          </a:xfrm>
          <a:prstGeom prst="rect">
            <a:avLst/>
          </a:prstGeom>
        </p:spPr>
      </p:pic>
      <p:sp>
        <p:nvSpPr>
          <p:cNvPr id="9" name="Right Arrow 8"/>
          <p:cNvSpPr/>
          <p:nvPr/>
        </p:nvSpPr>
        <p:spPr bwMode="auto">
          <a:xfrm>
            <a:off x="3978186" y="3364014"/>
            <a:ext cx="1087120" cy="358144"/>
          </a:xfrm>
          <a:prstGeom prst="right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10" name="TextBox 9"/>
          <p:cNvSpPr txBox="1"/>
          <p:nvPr/>
        </p:nvSpPr>
        <p:spPr>
          <a:xfrm>
            <a:off x="-168242" y="294646"/>
            <a:ext cx="9379976" cy="1154162"/>
          </a:xfrm>
          <a:prstGeom prst="rect">
            <a:avLst/>
          </a:prstGeom>
          <a:noFill/>
        </p:spPr>
        <p:txBody>
          <a:bodyPr wrap="square" rtlCol="0">
            <a:spAutoFit/>
          </a:bodyPr>
          <a:lstStyle/>
          <a:p>
            <a:pPr algn="ctr">
              <a:spcBef>
                <a:spcPts val="0"/>
              </a:spcBef>
              <a:spcAft>
                <a:spcPts val="0"/>
              </a:spcAft>
            </a:pPr>
            <a:r>
              <a:rPr lang="en-US" sz="3900" dirty="0">
                <a:solidFill>
                  <a:schemeClr val="accent2"/>
                </a:solidFill>
                <a:latin typeface="Bookman Old Style" panose="02050604050505020204" pitchFamily="18" charset="0"/>
              </a:rPr>
              <a:t>Programming by Examples</a:t>
            </a:r>
          </a:p>
          <a:p>
            <a:pPr algn="ctr">
              <a:spcBef>
                <a:spcPts val="0"/>
              </a:spcBef>
              <a:spcAft>
                <a:spcPts val="0"/>
              </a:spcAft>
            </a:pPr>
            <a:r>
              <a:rPr lang="en-US" sz="2900" dirty="0">
                <a:solidFill>
                  <a:srgbClr val="3333FF"/>
                </a:solidFill>
                <a:latin typeface="Bookman Old Style" panose="02050604050505020204" pitchFamily="18" charset="0"/>
              </a:rPr>
              <a:t>Applications, Algorithms &amp; Ambiguity Resolution</a:t>
            </a:r>
          </a:p>
        </p:txBody>
      </p:sp>
    </p:spTree>
    <p:custDataLst>
      <p:tags r:id="rId2"/>
    </p:custData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08330" y="2009581"/>
            <a:ext cx="5609724" cy="368084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8193" y="1153606"/>
            <a:ext cx="887279" cy="692078"/>
          </a:xfrm>
          <a:prstGeom prst="rect">
            <a:avLst/>
          </a:prstGeom>
        </p:spPr>
      </p:pic>
      <p:pic>
        <p:nvPicPr>
          <p:cNvPr id="9" name="Picture 8"/>
          <p:cNvPicPr>
            <a:picLocks noChangeAspect="1"/>
          </p:cNvPicPr>
          <p:nvPr/>
        </p:nvPicPr>
        <p:blipFill>
          <a:blip r:embed="rId5"/>
          <a:stretch>
            <a:fillRect/>
          </a:stretch>
        </p:blipFill>
        <p:spPr>
          <a:xfrm>
            <a:off x="4815429" y="2405279"/>
            <a:ext cx="4279106" cy="2371725"/>
          </a:xfrm>
          <a:prstGeom prst="rect">
            <a:avLst/>
          </a:prstGeom>
        </p:spPr>
      </p:pic>
      <p:sp>
        <p:nvSpPr>
          <p:cNvPr id="11" name="Right Arrow 10"/>
          <p:cNvSpPr/>
          <p:nvPr/>
        </p:nvSpPr>
        <p:spPr>
          <a:xfrm>
            <a:off x="4524483" y="3332017"/>
            <a:ext cx="457200" cy="31692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a:p>
        </p:txBody>
      </p:sp>
      <p:pic>
        <p:nvPicPr>
          <p:cNvPr id="13" name="Picture 12"/>
          <p:cNvPicPr>
            <a:picLocks noChangeAspect="1"/>
          </p:cNvPicPr>
          <p:nvPr/>
        </p:nvPicPr>
        <p:blipFill>
          <a:blip r:embed="rId6"/>
          <a:stretch>
            <a:fillRect/>
          </a:stretch>
        </p:blipFill>
        <p:spPr>
          <a:xfrm>
            <a:off x="628650" y="4181301"/>
            <a:ext cx="8033580" cy="644372"/>
          </a:xfrm>
          <a:prstGeom prst="rect">
            <a:avLst/>
          </a:prstGeom>
          <a:ln w="60325">
            <a:solidFill>
              <a:schemeClr val="accent1"/>
            </a:solidFill>
          </a:ln>
        </p:spPr>
      </p:pic>
      <p:sp>
        <p:nvSpPr>
          <p:cNvPr id="14" name="TextBox 13"/>
          <p:cNvSpPr txBox="1"/>
          <p:nvPr/>
        </p:nvSpPr>
        <p:spPr>
          <a:xfrm>
            <a:off x="602217" y="3827074"/>
            <a:ext cx="2292927" cy="323165"/>
          </a:xfrm>
          <a:prstGeom prst="rect">
            <a:avLst/>
          </a:prstGeom>
          <a:solidFill>
            <a:schemeClr val="bg1"/>
          </a:solidFill>
          <a:ln w="60325">
            <a:noFill/>
          </a:ln>
        </p:spPr>
        <p:txBody>
          <a:bodyPr wrap="square" rtlCol="0">
            <a:spAutoFit/>
          </a:bodyPr>
          <a:lstStyle/>
          <a:p>
            <a:r>
              <a:rPr lang="en-US" sz="1500" dirty="0">
                <a:solidFill>
                  <a:srgbClr val="FF0000"/>
                </a:solidFill>
                <a:latin typeface="Gill Sans MT" panose="020B0502020104020203" pitchFamily="34" charset="0"/>
              </a:rPr>
              <a:t>To get Started!</a:t>
            </a:r>
          </a:p>
        </p:txBody>
      </p:sp>
      <p:sp>
        <p:nvSpPr>
          <p:cNvPr id="3" name="Title 2"/>
          <p:cNvSpPr>
            <a:spLocks noGrp="1"/>
          </p:cNvSpPr>
          <p:nvPr>
            <p:ph type="title"/>
          </p:nvPr>
        </p:nvSpPr>
        <p:spPr/>
        <p:txBody>
          <a:bodyPr/>
          <a:lstStyle/>
          <a:p>
            <a:r>
              <a:rPr lang="en-US" dirty="0" smtClean="0">
                <a:latin typeface="Segoe UI" panose="020B0502040204020203" pitchFamily="34" charset="0"/>
                <a:cs typeface="Segoe UI" panose="020B0502040204020203" pitchFamily="34" charset="0"/>
              </a:rPr>
              <a:t>Data Science Class Assignment</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4819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smtClean="0"/>
          </a:p>
          <a:p>
            <a:pPr marL="0" indent="0" algn="ctr">
              <a:buNone/>
            </a:pPr>
            <a:r>
              <a:rPr lang="en-US" sz="4000" dirty="0" err="1" smtClean="0">
                <a:solidFill>
                  <a:schemeClr val="accent2"/>
                </a:solidFill>
                <a:latin typeface="Segoe UI" panose="020B0502040204020203" pitchFamily="34" charset="0"/>
                <a:cs typeface="Segoe UI" panose="020B0502040204020203" pitchFamily="34" charset="0"/>
              </a:rPr>
              <a:t>FlashExtract</a:t>
            </a:r>
            <a:r>
              <a:rPr lang="en-US" sz="4000" dirty="0" smtClean="0">
                <a:solidFill>
                  <a:schemeClr val="accent2"/>
                </a:solidFill>
                <a:latin typeface="Segoe UI" panose="020B0502040204020203" pitchFamily="34" charset="0"/>
                <a:cs typeface="Segoe UI" panose="020B0502040204020203" pitchFamily="34" charset="0"/>
              </a:rPr>
              <a:t> Demo</a:t>
            </a:r>
            <a:endParaRPr lang="en-US" sz="4000" dirty="0">
              <a:solidFill>
                <a:schemeClr val="accent2"/>
              </a:solidFill>
              <a:latin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10</a:t>
            </a:fld>
            <a:endParaRPr lang="en-US" dirty="0"/>
          </a:p>
        </p:txBody>
      </p:sp>
      <p:sp>
        <p:nvSpPr>
          <p:cNvPr id="4" name="TextBox 3"/>
          <p:cNvSpPr txBox="1"/>
          <p:nvPr/>
        </p:nvSpPr>
        <p:spPr>
          <a:xfrm>
            <a:off x="0" y="6048629"/>
            <a:ext cx="9144000" cy="707886"/>
          </a:xfrm>
          <a:prstGeom prst="rect">
            <a:avLst/>
          </a:prstGeom>
          <a:noFill/>
        </p:spPr>
        <p:txBody>
          <a:bodyPr wrap="square" rtlCol="0">
            <a:spAutoFit/>
          </a:bodyPr>
          <a:lstStyle/>
          <a:p>
            <a:pPr>
              <a:spcBef>
                <a:spcPts val="0"/>
              </a:spcBef>
            </a:pPr>
            <a:r>
              <a:rPr lang="en-US" dirty="0" smtClean="0">
                <a:solidFill>
                  <a:srgbClr val="C00000"/>
                </a:solidFill>
                <a:latin typeface="Segoe UI" panose="020B0502040204020203" pitchFamily="34" charset="0"/>
                <a:cs typeface="Segoe UI" panose="020B0502040204020203" pitchFamily="34" charset="0"/>
              </a:rPr>
              <a:t>“</a:t>
            </a:r>
            <a:r>
              <a:rPr lang="en-US" i="1" dirty="0" err="1" smtClean="0">
                <a:solidFill>
                  <a:srgbClr val="C00000"/>
                </a:solidFill>
                <a:latin typeface="Segoe UI" panose="020B0502040204020203" pitchFamily="34" charset="0"/>
                <a:cs typeface="Segoe UI" panose="020B0502040204020203" pitchFamily="34" charset="0"/>
              </a:rPr>
              <a:t>FlashExtract</a:t>
            </a:r>
            <a:r>
              <a:rPr lang="en-US" i="1" dirty="0" smtClean="0">
                <a:solidFill>
                  <a:srgbClr val="C00000"/>
                </a:solidFill>
                <a:latin typeface="Segoe UI" panose="020B0502040204020203" pitchFamily="34" charset="0"/>
                <a:cs typeface="Segoe UI" panose="020B0502040204020203" pitchFamily="34" charset="0"/>
              </a:rPr>
              <a:t>: A Framework for data extraction by examples”; </a:t>
            </a:r>
          </a:p>
          <a:p>
            <a:pPr>
              <a:spcBef>
                <a:spcPts val="0"/>
              </a:spcBef>
            </a:pPr>
            <a:r>
              <a:rPr lang="en-US" dirty="0" smtClean="0">
                <a:solidFill>
                  <a:srgbClr val="C00000"/>
                </a:solidFill>
                <a:latin typeface="Segoe UI" panose="020B0502040204020203" pitchFamily="34" charset="0"/>
                <a:cs typeface="Segoe UI" panose="020B0502040204020203" pitchFamily="34" charset="0"/>
              </a:rPr>
              <a:t>PLDI 2014</a:t>
            </a:r>
            <a:r>
              <a:rPr lang="en-US" i="1" dirty="0" smtClean="0">
                <a:solidFill>
                  <a:srgbClr val="C00000"/>
                </a:solidFill>
                <a:latin typeface="Segoe UI" panose="020B0502040204020203" pitchFamily="34" charset="0"/>
                <a:cs typeface="Segoe UI" panose="020B0502040204020203" pitchFamily="34" charset="0"/>
              </a:rPr>
              <a:t>; </a:t>
            </a:r>
            <a:r>
              <a:rPr lang="en-US" dirty="0" smtClean="0">
                <a:solidFill>
                  <a:srgbClr val="C00000"/>
                </a:solidFill>
                <a:latin typeface="Segoe UI" panose="020B0502040204020203" pitchFamily="34" charset="0"/>
                <a:cs typeface="Segoe UI" panose="020B0502040204020203" pitchFamily="34" charset="0"/>
              </a:rPr>
              <a:t>Vu Le, Sumit Gulwani</a:t>
            </a:r>
          </a:p>
        </p:txBody>
      </p:sp>
    </p:spTree>
    <p:extLst>
      <p:ext uri="{BB962C8B-B14F-4D97-AF65-F5344CB8AC3E}">
        <p14:creationId xmlns:p14="http://schemas.microsoft.com/office/powerpoint/2010/main" val="2242174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108330" y="2009581"/>
            <a:ext cx="5609724" cy="368084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378" y="2011186"/>
            <a:ext cx="5536623" cy="3676854"/>
          </a:xfrm>
          <a:prstGeom prst="rect">
            <a:avLst/>
          </a:prstGeom>
        </p:spPr>
      </p:pic>
      <p:sp>
        <p:nvSpPr>
          <p:cNvPr id="3" name="Title 2"/>
          <p:cNvSpPr>
            <a:spLocks noGrp="1"/>
          </p:cNvSpPr>
          <p:nvPr>
            <p:ph type="title"/>
          </p:nvPr>
        </p:nvSpPr>
        <p:spPr/>
        <p:txBody>
          <a:bodyPr/>
          <a:lstStyle/>
          <a:p>
            <a:r>
              <a:rPr lang="en-US" dirty="0" err="1" smtClean="0">
                <a:latin typeface="Segoe UI" panose="020B0502040204020203" pitchFamily="34" charset="0"/>
                <a:cs typeface="Segoe UI" panose="020B0502040204020203" pitchFamily="34" charset="0"/>
              </a:rPr>
              <a:t>FlashExtract</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91677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8500" y="2008799"/>
            <a:ext cx="5803900" cy="45317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p:txBody>
          <a:bodyPr/>
          <a:lstStyle/>
          <a:p>
            <a:r>
              <a:rPr lang="en-US" dirty="0" err="1" smtClean="0">
                <a:latin typeface="Segoe UI" panose="020B0502040204020203" pitchFamily="34" charset="0"/>
                <a:cs typeface="Segoe UI" panose="020B0502040204020203" pitchFamily="34" charset="0"/>
              </a:rPr>
              <a:t>FlashExtract</a:t>
            </a:r>
            <a:endParaRPr lang="en-US" dirty="0">
              <a:latin typeface="Segoe UI" panose="020B0502040204020203" pitchFamily="34" charset="0"/>
              <a:cs typeface="Segoe UI" panose="020B0502040204020203" pitchFamily="34" charset="0"/>
            </a:endParaRPr>
          </a:p>
        </p:txBody>
      </p:sp>
      <p:pic>
        <p:nvPicPr>
          <p:cNvPr id="5" name="Picture 9"/>
          <p:cNvPicPr>
            <a:picLocks noChangeAspect="1"/>
          </p:cNvPicPr>
          <p:nvPr/>
        </p:nvPicPr>
        <p:blipFill>
          <a:blip r:embed="rId3"/>
          <a:stretch>
            <a:fillRect/>
          </a:stretch>
        </p:blipFill>
        <p:spPr>
          <a:xfrm>
            <a:off x="126378" y="2008799"/>
            <a:ext cx="5536623" cy="3681628"/>
          </a:xfrm>
          <a:prstGeom prst="rect">
            <a:avLst/>
          </a:prstGeom>
        </p:spPr>
      </p:pic>
    </p:spTree>
    <p:extLst>
      <p:ext uri="{BB962C8B-B14F-4D97-AF65-F5344CB8AC3E}">
        <p14:creationId xmlns:p14="http://schemas.microsoft.com/office/powerpoint/2010/main" val="2296073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image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3669" y="1064285"/>
            <a:ext cx="2777008" cy="191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2059" y="999531"/>
            <a:ext cx="1063473" cy="307777"/>
          </a:xfrm>
          <a:prstGeom prst="rect">
            <a:avLst/>
          </a:prstGeom>
          <a:noFill/>
        </p:spPr>
        <p:txBody>
          <a:bodyPr wrap="square" rtlCol="0">
            <a:spAutoFit/>
          </a:bodyPr>
          <a:lstStyle/>
          <a:p>
            <a:r>
              <a:rPr lang="en-US" sz="1400" dirty="0">
                <a:latin typeface="Segoe UI Semilight" panose="020B0402040204020203" pitchFamily="34" charset="0"/>
                <a:cs typeface="Segoe UI Semilight" panose="020B0402040204020203" pitchFamily="34" charset="0"/>
              </a:rPr>
              <a:t>Start with:</a:t>
            </a:r>
          </a:p>
        </p:txBody>
      </p:sp>
      <p:grpSp>
        <p:nvGrpSpPr>
          <p:cNvPr id="27" name="Group 26"/>
          <p:cNvGrpSpPr/>
          <p:nvPr/>
        </p:nvGrpSpPr>
        <p:grpSpPr>
          <a:xfrm>
            <a:off x="5452511" y="1033287"/>
            <a:ext cx="3561619" cy="1451767"/>
            <a:chOff x="6828667" y="757304"/>
            <a:chExt cx="5133873" cy="1936111"/>
          </a:xfrm>
        </p:grpSpPr>
        <p:sp>
          <p:nvSpPr>
            <p:cNvPr id="8" name="TextBox 7"/>
            <p:cNvSpPr txBox="1"/>
            <p:nvPr/>
          </p:nvSpPr>
          <p:spPr>
            <a:xfrm>
              <a:off x="6828667" y="757304"/>
              <a:ext cx="1295621" cy="410459"/>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End goal:</a:t>
              </a:r>
            </a:p>
          </p:txBody>
        </p:sp>
        <p:pic>
          <p:nvPicPr>
            <p:cNvPr id="1027" name="Picture 2" descr="image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1531" y="807092"/>
              <a:ext cx="3921009" cy="188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p:cNvSpPr txBox="1"/>
          <p:nvPr/>
        </p:nvSpPr>
        <p:spPr>
          <a:xfrm>
            <a:off x="192082" y="3057092"/>
            <a:ext cx="3746344" cy="553998"/>
          </a:xfrm>
          <a:prstGeom prst="rect">
            <a:avLst/>
          </a:prstGeom>
          <a:noFill/>
        </p:spPr>
        <p:txBody>
          <a:bodyPr wrap="square" rtlCol="0">
            <a:spAutoFit/>
          </a:bodyPr>
          <a:lstStyle/>
          <a:p>
            <a:pPr lvl="0"/>
            <a:r>
              <a:rPr lang="en-US" sz="1500" dirty="0" err="1" smtClean="0">
                <a:solidFill>
                  <a:srgbClr val="C00000"/>
                </a:solidFill>
                <a:latin typeface="Segoe UI" panose="020B0502040204020203" pitchFamily="34" charset="0"/>
                <a:cs typeface="Segoe UI" panose="020B0502040204020203" pitchFamily="34" charset="0"/>
              </a:rPr>
              <a:t>Trifacta</a:t>
            </a:r>
            <a:r>
              <a:rPr lang="en-US" sz="1500" dirty="0" smtClean="0">
                <a:solidFill>
                  <a:srgbClr val="C00000"/>
                </a:solidFill>
                <a:latin typeface="Segoe UI" panose="020B0502040204020203" pitchFamily="34" charset="0"/>
                <a:cs typeface="Segoe UI" panose="020B0502040204020203" pitchFamily="34" charset="0"/>
              </a:rPr>
              <a:t> facilitates the transformation through a series of recommended steps</a:t>
            </a:r>
            <a:endParaRPr lang="en-US" sz="1500" dirty="0">
              <a:solidFill>
                <a:srgbClr val="C00000"/>
              </a:solidFill>
              <a:latin typeface="Segoe UI" panose="020B0502040204020203" pitchFamily="34" charset="0"/>
              <a:cs typeface="Segoe UI" panose="020B0502040204020203" pitchFamily="34" charset="0"/>
            </a:endParaRPr>
          </a:p>
        </p:txBody>
      </p:sp>
      <p:grpSp>
        <p:nvGrpSpPr>
          <p:cNvPr id="16" name="Group 15"/>
          <p:cNvGrpSpPr/>
          <p:nvPr/>
        </p:nvGrpSpPr>
        <p:grpSpPr>
          <a:xfrm>
            <a:off x="192082" y="3836348"/>
            <a:ext cx="2411004" cy="1497211"/>
            <a:chOff x="2850538" y="4253097"/>
            <a:chExt cx="2859475" cy="2036038"/>
          </a:xfrm>
        </p:grpSpPr>
        <p:sp>
          <p:nvSpPr>
            <p:cNvPr id="11" name="TextBox 10"/>
            <p:cNvSpPr txBox="1"/>
            <p:nvPr/>
          </p:nvSpPr>
          <p:spPr>
            <a:xfrm>
              <a:off x="2850538" y="4253097"/>
              <a:ext cx="2228788" cy="418542"/>
            </a:xfrm>
            <a:prstGeom prst="rect">
              <a:avLst/>
            </a:prstGeom>
            <a:noFill/>
          </p:spPr>
          <p:txBody>
            <a:bodyPr wrap="none" rtlCol="0">
              <a:spAutoFit/>
            </a:bodyPr>
            <a:lstStyle/>
            <a:p>
              <a:r>
                <a:rPr lang="en-US" sz="1125" dirty="0">
                  <a:latin typeface="Segoe UI Semilight" panose="020B0402040204020203" pitchFamily="34" charset="0"/>
                  <a:cs typeface="Segoe UI Semilight" panose="020B0402040204020203" pitchFamily="34" charset="0"/>
                </a:rPr>
                <a:t>1</a:t>
              </a:r>
              <a:r>
                <a:rPr lang="en-US" sz="1400" dirty="0">
                  <a:latin typeface="Segoe UI Semilight" panose="020B0402040204020203" pitchFamily="34" charset="0"/>
                  <a:cs typeface="Segoe UI Semilight" panose="020B0402040204020203" pitchFamily="34" charset="0"/>
                </a:rPr>
                <a:t>. </a:t>
              </a:r>
              <a:r>
                <a:rPr lang="en-US" sz="1400" dirty="0">
                  <a:solidFill>
                    <a:srgbClr val="C00000"/>
                  </a:solidFill>
                  <a:latin typeface="Segoe UI Semilight" panose="020B0402040204020203" pitchFamily="34" charset="0"/>
                  <a:cs typeface="Segoe UI Semilight" panose="020B0402040204020203" pitchFamily="34" charset="0"/>
                </a:rPr>
                <a:t>Split on “:” Delimiter</a:t>
              </a:r>
            </a:p>
          </p:txBody>
        </p:sp>
        <p:pic>
          <p:nvPicPr>
            <p:cNvPr id="15" name="Picture 14"/>
            <p:cNvPicPr>
              <a:picLocks noChangeAspect="1"/>
            </p:cNvPicPr>
            <p:nvPr/>
          </p:nvPicPr>
          <p:blipFill>
            <a:blip r:embed="rId5"/>
            <a:stretch>
              <a:fillRect/>
            </a:stretch>
          </p:blipFill>
          <p:spPr>
            <a:xfrm>
              <a:off x="3185527" y="4700088"/>
              <a:ext cx="2524486" cy="1589047"/>
            </a:xfrm>
            <a:prstGeom prst="rect">
              <a:avLst/>
            </a:prstGeom>
          </p:spPr>
        </p:pic>
      </p:grpSp>
      <p:grpSp>
        <p:nvGrpSpPr>
          <p:cNvPr id="23" name="Group 22"/>
          <p:cNvGrpSpPr/>
          <p:nvPr/>
        </p:nvGrpSpPr>
        <p:grpSpPr>
          <a:xfrm>
            <a:off x="3368871" y="3881636"/>
            <a:ext cx="2242867" cy="1451923"/>
            <a:chOff x="5875100" y="4087524"/>
            <a:chExt cx="3001078" cy="1926974"/>
          </a:xfrm>
        </p:grpSpPr>
        <p:sp>
          <p:nvSpPr>
            <p:cNvPr id="19" name="TextBox 18"/>
            <p:cNvSpPr txBox="1"/>
            <p:nvPr/>
          </p:nvSpPr>
          <p:spPr>
            <a:xfrm>
              <a:off x="5875100" y="4087524"/>
              <a:ext cx="2477537" cy="408478"/>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2. </a:t>
              </a:r>
              <a:r>
                <a:rPr lang="en-US" sz="1400" dirty="0">
                  <a:solidFill>
                    <a:srgbClr val="C00000"/>
                  </a:solidFill>
                  <a:latin typeface="Segoe UI Semilight" panose="020B0402040204020203" pitchFamily="34" charset="0"/>
                  <a:cs typeface="Segoe UI Semilight" panose="020B0402040204020203" pitchFamily="34" charset="0"/>
                </a:rPr>
                <a:t>Delete Empty Rows</a:t>
              </a:r>
            </a:p>
          </p:txBody>
        </p:sp>
        <p:pic>
          <p:nvPicPr>
            <p:cNvPr id="17" name="Picture 16"/>
            <p:cNvPicPr>
              <a:picLocks noChangeAspect="1"/>
            </p:cNvPicPr>
            <p:nvPr/>
          </p:nvPicPr>
          <p:blipFill>
            <a:blip r:embed="rId6"/>
            <a:stretch>
              <a:fillRect/>
            </a:stretch>
          </p:blipFill>
          <p:spPr>
            <a:xfrm>
              <a:off x="5875100" y="4587756"/>
              <a:ext cx="3001078" cy="1426742"/>
            </a:xfrm>
            <a:prstGeom prst="rect">
              <a:avLst/>
            </a:prstGeom>
          </p:spPr>
        </p:pic>
      </p:grpSp>
      <p:grpSp>
        <p:nvGrpSpPr>
          <p:cNvPr id="25" name="Group 24"/>
          <p:cNvGrpSpPr/>
          <p:nvPr/>
        </p:nvGrpSpPr>
        <p:grpSpPr>
          <a:xfrm>
            <a:off x="6577511" y="3836348"/>
            <a:ext cx="2110775" cy="1422471"/>
            <a:chOff x="8988428" y="4129749"/>
            <a:chExt cx="3073839" cy="1922486"/>
          </a:xfrm>
        </p:grpSpPr>
        <p:sp>
          <p:nvSpPr>
            <p:cNvPr id="22" name="TextBox 21"/>
            <p:cNvSpPr txBox="1"/>
            <p:nvPr/>
          </p:nvSpPr>
          <p:spPr>
            <a:xfrm>
              <a:off x="8988428" y="4129749"/>
              <a:ext cx="2355774" cy="415964"/>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3. </a:t>
              </a:r>
              <a:r>
                <a:rPr lang="en-US" sz="1400" dirty="0">
                  <a:solidFill>
                    <a:srgbClr val="C00000"/>
                  </a:solidFill>
                  <a:latin typeface="Segoe UI Semilight" panose="020B0402040204020203" pitchFamily="34" charset="0"/>
                  <a:cs typeface="Segoe UI Semilight" panose="020B0402040204020203" pitchFamily="34" charset="0"/>
                </a:rPr>
                <a:t>Fill Values Down</a:t>
              </a:r>
            </a:p>
          </p:txBody>
        </p:sp>
        <p:pic>
          <p:nvPicPr>
            <p:cNvPr id="20" name="Picture 19"/>
            <p:cNvPicPr>
              <a:picLocks noChangeAspect="1"/>
            </p:cNvPicPr>
            <p:nvPr/>
          </p:nvPicPr>
          <p:blipFill>
            <a:blip r:embed="rId7"/>
            <a:stretch>
              <a:fillRect/>
            </a:stretch>
          </p:blipFill>
          <p:spPr>
            <a:xfrm>
              <a:off x="8988428" y="4555094"/>
              <a:ext cx="3073839" cy="1497141"/>
            </a:xfrm>
            <a:prstGeom prst="rect">
              <a:avLst/>
            </a:prstGeom>
          </p:spPr>
        </p:pic>
      </p:grpSp>
      <p:grpSp>
        <p:nvGrpSpPr>
          <p:cNvPr id="28" name="Group 27"/>
          <p:cNvGrpSpPr/>
          <p:nvPr/>
        </p:nvGrpSpPr>
        <p:grpSpPr>
          <a:xfrm>
            <a:off x="6472083" y="2592468"/>
            <a:ext cx="2105385" cy="943460"/>
            <a:chOff x="9473920" y="2431497"/>
            <a:chExt cx="3742903" cy="1677262"/>
          </a:xfrm>
        </p:grpSpPr>
        <p:sp>
          <p:nvSpPr>
            <p:cNvPr id="24" name="TextBox 23"/>
            <p:cNvSpPr txBox="1"/>
            <p:nvPr/>
          </p:nvSpPr>
          <p:spPr>
            <a:xfrm>
              <a:off x="9473920" y="2431497"/>
              <a:ext cx="3742903" cy="547159"/>
            </a:xfrm>
            <a:prstGeom prst="rect">
              <a:avLst/>
            </a:prstGeom>
            <a:noFill/>
          </p:spPr>
          <p:txBody>
            <a:bodyPr wrap="none" rtlCol="0">
              <a:spAutoFit/>
            </a:bodyPr>
            <a:lstStyle/>
            <a:p>
              <a:r>
                <a:rPr lang="en-US" sz="1400" dirty="0">
                  <a:latin typeface="Segoe UI Semilight" panose="020B0402040204020203" pitchFamily="34" charset="0"/>
                  <a:cs typeface="Segoe UI Semilight" panose="020B0402040204020203" pitchFamily="34" charset="0"/>
                </a:rPr>
                <a:t>4. </a:t>
              </a:r>
              <a:r>
                <a:rPr lang="en-US" sz="1400" dirty="0">
                  <a:solidFill>
                    <a:srgbClr val="C00000"/>
                  </a:solidFill>
                  <a:latin typeface="Segoe UI Semilight" panose="020B0402040204020203" pitchFamily="34" charset="0"/>
                  <a:cs typeface="Segoe UI Semilight" panose="020B0402040204020203" pitchFamily="34" charset="0"/>
                </a:rPr>
                <a:t>Pivot Number on Type</a:t>
              </a:r>
            </a:p>
          </p:txBody>
        </p:sp>
        <p:sp>
          <p:nvSpPr>
            <p:cNvPr id="26" name="Up Arrow 25"/>
            <p:cNvSpPr/>
            <p:nvPr/>
          </p:nvSpPr>
          <p:spPr>
            <a:xfrm>
              <a:off x="10970518" y="3123842"/>
              <a:ext cx="401008" cy="984917"/>
            </a:xfrm>
            <a:prstGeom prst="upArrow">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solidFill>
                  <a:schemeClr val="tx1">
                    <a:lumMod val="50000"/>
                    <a:lumOff val="50000"/>
                  </a:schemeClr>
                </a:solidFill>
                <a:latin typeface="Segoe UI Semilight" panose="020B0402040204020203" pitchFamily="34" charset="0"/>
                <a:cs typeface="Segoe UI Semilight" panose="020B0402040204020203" pitchFamily="34" charset="0"/>
              </a:endParaRPr>
            </a:p>
          </p:txBody>
        </p:sp>
      </p:grpSp>
      <p:grpSp>
        <p:nvGrpSpPr>
          <p:cNvPr id="3" name="Group 2"/>
          <p:cNvGrpSpPr/>
          <p:nvPr/>
        </p:nvGrpSpPr>
        <p:grpSpPr>
          <a:xfrm>
            <a:off x="3616430" y="1737225"/>
            <a:ext cx="2683473" cy="1015663"/>
            <a:chOff x="3788610" y="2032677"/>
            <a:chExt cx="2683473" cy="1015663"/>
          </a:xfrm>
        </p:grpSpPr>
        <p:sp>
          <p:nvSpPr>
            <p:cNvPr id="32" name="TextBox 31"/>
            <p:cNvSpPr txBox="1"/>
            <p:nvPr/>
          </p:nvSpPr>
          <p:spPr>
            <a:xfrm>
              <a:off x="3788610" y="2032677"/>
              <a:ext cx="2683473" cy="1015663"/>
            </a:xfrm>
            <a:prstGeom prst="rect">
              <a:avLst/>
            </a:prstGeom>
            <a:noFill/>
          </p:spPr>
          <p:txBody>
            <a:bodyPr wrap="square" rtlCol="0">
              <a:spAutoFit/>
            </a:bodyPr>
            <a:lstStyle/>
            <a:p>
              <a:pPr algn="ctr">
                <a:spcBef>
                  <a:spcPts val="0"/>
                </a:spcBef>
              </a:pPr>
              <a:r>
                <a:rPr lang="en-US" sz="1500" dirty="0" err="1" smtClean="0">
                  <a:solidFill>
                    <a:srgbClr val="009644"/>
                  </a:solidFill>
                  <a:latin typeface="Segoe UI" panose="020B0502040204020203" pitchFamily="34" charset="0"/>
                  <a:cs typeface="Segoe UI" panose="020B0502040204020203" pitchFamily="34" charset="0"/>
                </a:rPr>
                <a:t>FlashRelate</a:t>
              </a:r>
              <a:endParaRPr lang="en-US" sz="1500" dirty="0" smtClean="0">
                <a:solidFill>
                  <a:srgbClr val="009644"/>
                </a:solidFill>
                <a:latin typeface="Segoe UI" panose="020B0502040204020203" pitchFamily="34" charset="0"/>
                <a:cs typeface="Segoe UI" panose="020B0502040204020203" pitchFamily="34" charset="0"/>
              </a:endParaRPr>
            </a:p>
            <a:p>
              <a:pPr algn="ctr">
                <a:spcBef>
                  <a:spcPts val="0"/>
                </a:spcBef>
              </a:pPr>
              <a:endParaRPr lang="en-US" sz="1500" dirty="0">
                <a:solidFill>
                  <a:srgbClr val="009644"/>
                </a:solidFill>
                <a:latin typeface="Segoe UI" panose="020B0502040204020203" pitchFamily="34" charset="0"/>
                <a:cs typeface="Segoe UI" panose="020B0502040204020203" pitchFamily="34" charset="0"/>
              </a:endParaRPr>
            </a:p>
            <a:p>
              <a:pPr algn="ctr">
                <a:spcBef>
                  <a:spcPts val="0"/>
                </a:spcBef>
              </a:pPr>
              <a:r>
                <a:rPr lang="en-US" sz="1500" dirty="0">
                  <a:solidFill>
                    <a:srgbClr val="009644"/>
                  </a:solidFill>
                  <a:latin typeface="Segoe UI" panose="020B0502040204020203" pitchFamily="34" charset="0"/>
                  <a:cs typeface="Segoe UI" panose="020B0502040204020203" pitchFamily="34" charset="0"/>
                </a:rPr>
                <a:t>(from few examples of records </a:t>
              </a:r>
              <a:r>
                <a:rPr lang="en-US" sz="1500" dirty="0" smtClean="0">
                  <a:solidFill>
                    <a:srgbClr val="009644"/>
                  </a:solidFill>
                  <a:latin typeface="Segoe UI" panose="020B0502040204020203" pitchFamily="34" charset="0"/>
                  <a:cs typeface="Segoe UI" panose="020B0502040204020203" pitchFamily="34" charset="0"/>
                </a:rPr>
                <a:t>in </a:t>
              </a:r>
              <a:r>
                <a:rPr lang="en-US" sz="1500" dirty="0">
                  <a:solidFill>
                    <a:srgbClr val="009644"/>
                  </a:solidFill>
                  <a:latin typeface="Segoe UI" panose="020B0502040204020203" pitchFamily="34" charset="0"/>
                  <a:cs typeface="Segoe UI" panose="020B0502040204020203" pitchFamily="34" charset="0"/>
                </a:rPr>
                <a:t>output table)</a:t>
              </a:r>
            </a:p>
          </p:txBody>
        </p:sp>
        <p:sp>
          <p:nvSpPr>
            <p:cNvPr id="31" name="Right Arrow 30"/>
            <p:cNvSpPr/>
            <p:nvPr/>
          </p:nvSpPr>
          <p:spPr>
            <a:xfrm>
              <a:off x="4122421" y="2288444"/>
              <a:ext cx="1993234" cy="241972"/>
            </a:xfrm>
            <a:prstGeom prst="rightArrow">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solidFill>
                  <a:schemeClr val="tx1">
                    <a:lumMod val="50000"/>
                    <a:lumOff val="50000"/>
                  </a:schemeClr>
                </a:solidFill>
                <a:latin typeface="Segoe UI Semilight" panose="020B0402040204020203" pitchFamily="34" charset="0"/>
                <a:cs typeface="Segoe UI Semilight" panose="020B0402040204020203" pitchFamily="34" charset="0"/>
              </a:endParaRPr>
            </a:p>
          </p:txBody>
        </p:sp>
      </p:grpSp>
      <p:sp>
        <p:nvSpPr>
          <p:cNvPr id="29" name="Title 1"/>
          <p:cNvSpPr>
            <a:spLocks noGrp="1"/>
          </p:cNvSpPr>
          <p:nvPr>
            <p:ph type="title"/>
          </p:nvPr>
        </p:nvSpPr>
        <p:spPr>
          <a:xfrm>
            <a:off x="437226" y="364787"/>
            <a:ext cx="7886700" cy="411956"/>
          </a:xfrm>
        </p:spPr>
        <p:txBody>
          <a:bodyPr>
            <a:normAutofit fontScale="90000"/>
          </a:bodyPr>
          <a:lstStyle/>
          <a:p>
            <a:r>
              <a:rPr lang="en-US" dirty="0" err="1">
                <a:solidFill>
                  <a:schemeClr val="tx1"/>
                </a:solidFill>
                <a:latin typeface="Segoe UI" panose="020B0502040204020203" pitchFamily="34" charset="0"/>
                <a:cs typeface="Segoe UI" panose="020B0502040204020203" pitchFamily="34" charset="0"/>
              </a:rPr>
              <a:t>FlashRelate</a:t>
            </a:r>
            <a:r>
              <a:rPr lang="en-US" dirty="0">
                <a:solidFill>
                  <a:schemeClr val="tx1"/>
                </a:solidFill>
                <a:latin typeface="Segoe UI" panose="020B0502040204020203" pitchFamily="34" charset="0"/>
                <a:cs typeface="Segoe UI" panose="020B0502040204020203" pitchFamily="34" charset="0"/>
              </a:rPr>
              <a:t>: Table Reshaping by Examples</a:t>
            </a:r>
          </a:p>
        </p:txBody>
      </p:sp>
      <p:sp>
        <p:nvSpPr>
          <p:cNvPr id="30" name="Rectangle 29"/>
          <p:cNvSpPr/>
          <p:nvPr/>
        </p:nvSpPr>
        <p:spPr>
          <a:xfrm>
            <a:off x="309833" y="5509059"/>
            <a:ext cx="8834167" cy="854080"/>
          </a:xfrm>
          <a:prstGeom prst="rect">
            <a:avLst/>
          </a:prstGeom>
        </p:spPr>
        <p:txBody>
          <a:bodyPr wrap="square">
            <a:spAutoFit/>
          </a:bodyPr>
          <a:lstStyle/>
          <a:p>
            <a:pPr marL="257175" indent="-257175">
              <a:spcBef>
                <a:spcPts val="0"/>
              </a:spcBef>
              <a:buFont typeface="Arial" panose="020B0604020202020204" pitchFamily="34" charset="0"/>
              <a:buChar char="•"/>
            </a:pPr>
            <a:r>
              <a:rPr lang="en-US" sz="1650" dirty="0">
                <a:latin typeface="Segoe UI" panose="020B0502040204020203" pitchFamily="34" charset="0"/>
                <a:cs typeface="Segoe UI" panose="020B0502040204020203" pitchFamily="34" charset="0"/>
              </a:rPr>
              <a:t>50% Excel spreadsheets (e.g., financial reports) are </a:t>
            </a:r>
            <a:r>
              <a:rPr lang="en-US" sz="1650" dirty="0" smtClean="0">
                <a:latin typeface="Segoe UI" panose="020B0502040204020203" pitchFamily="34" charset="0"/>
                <a:cs typeface="Segoe UI" panose="020B0502040204020203" pitchFamily="34" charset="0"/>
              </a:rPr>
              <a:t>semi-structured. </a:t>
            </a:r>
          </a:p>
          <a:p>
            <a:pPr marL="257175" indent="-257175">
              <a:spcBef>
                <a:spcPts val="0"/>
              </a:spcBef>
              <a:buFont typeface="Arial" panose="020B0604020202020204" pitchFamily="34" charset="0"/>
              <a:buChar char="•"/>
            </a:pPr>
            <a:r>
              <a:rPr lang="en-US" sz="1650" dirty="0" smtClean="0">
                <a:latin typeface="Segoe UI" panose="020B0502040204020203" pitchFamily="34" charset="0"/>
                <a:cs typeface="Segoe UI" panose="020B0502040204020203" pitchFamily="34" charset="0"/>
              </a:rPr>
              <a:t>The </a:t>
            </a:r>
            <a:r>
              <a:rPr lang="en-US" sz="1650" dirty="0">
                <a:latin typeface="Segoe UI" panose="020B0502040204020203" pitchFamily="34" charset="0"/>
                <a:cs typeface="Segoe UI" panose="020B0502040204020203" pitchFamily="34" charset="0"/>
              </a:rPr>
              <a:t>need to canonicalize similar information across varying formats is huge.</a:t>
            </a:r>
          </a:p>
          <a:p>
            <a:pPr marL="600075" lvl="1" indent="-257175">
              <a:spcBef>
                <a:spcPts val="0"/>
              </a:spcBef>
              <a:buFont typeface="Courier New" panose="02070309020205020404" pitchFamily="49" charset="0"/>
              <a:buChar char="o"/>
            </a:pPr>
            <a:r>
              <a:rPr lang="en-US" sz="1650" dirty="0">
                <a:latin typeface="Segoe UI" panose="020B0502040204020203" pitchFamily="34" charset="0"/>
                <a:cs typeface="Segoe UI" panose="020B0502040204020203" pitchFamily="34" charset="0"/>
              </a:rPr>
              <a:t>Companies </a:t>
            </a:r>
            <a:r>
              <a:rPr lang="en-US" sz="1650" dirty="0" smtClean="0">
                <a:latin typeface="Segoe UI" panose="020B0502040204020203" pitchFamily="34" charset="0"/>
                <a:cs typeface="Segoe UI" panose="020B0502040204020203" pitchFamily="34" charset="0"/>
              </a:rPr>
              <a:t>like </a:t>
            </a:r>
            <a:r>
              <a:rPr lang="en-US" sz="1650" dirty="0">
                <a:latin typeface="Segoe UI" panose="020B0502040204020203" pitchFamily="34" charset="0"/>
                <a:cs typeface="Segoe UI" panose="020B0502040204020203" pitchFamily="34" charset="0"/>
              </a:rPr>
              <a:t>KPMG, Deloitte </a:t>
            </a:r>
            <a:r>
              <a:rPr lang="en-US" sz="1650" dirty="0" smtClean="0">
                <a:latin typeface="Segoe UI" panose="020B0502040204020203" pitchFamily="34" charset="0"/>
                <a:cs typeface="Segoe UI" panose="020B0502040204020203" pitchFamily="34" charset="0"/>
              </a:rPr>
              <a:t>can budget </a:t>
            </a:r>
            <a:r>
              <a:rPr lang="en-US" sz="1650" dirty="0">
                <a:latin typeface="Segoe UI" panose="020B0502040204020203" pitchFamily="34" charset="0"/>
                <a:cs typeface="Segoe UI" panose="020B0502040204020203" pitchFamily="34" charset="0"/>
              </a:rPr>
              <a:t>millions of dollars each to </a:t>
            </a:r>
            <a:r>
              <a:rPr lang="en-US" sz="1650" dirty="0" smtClean="0">
                <a:latin typeface="Segoe UI" panose="020B0502040204020203" pitchFamily="34" charset="0"/>
                <a:cs typeface="Segoe UI" panose="020B0502040204020203" pitchFamily="34" charset="0"/>
              </a:rPr>
              <a:t>solve this.</a:t>
            </a:r>
            <a:endParaRPr lang="en-US" sz="165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8467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smtClean="0"/>
          </a:p>
          <a:p>
            <a:pPr marL="0" indent="0" algn="ctr">
              <a:buNone/>
            </a:pPr>
            <a:r>
              <a:rPr lang="en-US" sz="4000" dirty="0" err="1" smtClean="0">
                <a:solidFill>
                  <a:schemeClr val="accent2"/>
                </a:solidFill>
                <a:latin typeface="Segoe UI" panose="020B0502040204020203" pitchFamily="34" charset="0"/>
                <a:cs typeface="Segoe UI" panose="020B0502040204020203" pitchFamily="34" charset="0"/>
              </a:rPr>
              <a:t>FlashRelate</a:t>
            </a:r>
            <a:r>
              <a:rPr lang="en-US" sz="4000" dirty="0" smtClean="0">
                <a:solidFill>
                  <a:schemeClr val="accent2"/>
                </a:solidFill>
                <a:latin typeface="Segoe UI" panose="020B0502040204020203" pitchFamily="34" charset="0"/>
                <a:cs typeface="Segoe UI" panose="020B0502040204020203" pitchFamily="34" charset="0"/>
              </a:rPr>
              <a:t> Demo</a:t>
            </a:r>
            <a:endParaRPr lang="en-US" sz="4000" dirty="0">
              <a:solidFill>
                <a:schemeClr val="accent2"/>
              </a:solidFill>
              <a:latin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14</a:t>
            </a:fld>
            <a:endParaRPr lang="en-US" dirty="0"/>
          </a:p>
        </p:txBody>
      </p:sp>
      <p:sp>
        <p:nvSpPr>
          <p:cNvPr id="5" name="TextBox 4"/>
          <p:cNvSpPr txBox="1"/>
          <p:nvPr/>
        </p:nvSpPr>
        <p:spPr>
          <a:xfrm>
            <a:off x="0" y="5737685"/>
            <a:ext cx="9028652" cy="1015663"/>
          </a:xfrm>
          <a:prstGeom prst="rect">
            <a:avLst/>
          </a:prstGeom>
          <a:noFill/>
        </p:spPr>
        <p:txBody>
          <a:bodyPr wrap="square" rtlCol="0">
            <a:spAutoFit/>
          </a:bodyPr>
          <a:lstStyle/>
          <a:p>
            <a:pPr>
              <a:spcBef>
                <a:spcPts val="0"/>
              </a:spcBef>
            </a:pPr>
            <a:r>
              <a:rPr lang="en-US" i="1" dirty="0" smtClean="0">
                <a:solidFill>
                  <a:srgbClr val="C00000"/>
                </a:solidFill>
                <a:latin typeface="Segoe UI" panose="020B0502040204020203" pitchFamily="34" charset="0"/>
                <a:cs typeface="Segoe UI" panose="020B0502040204020203" pitchFamily="34" charset="0"/>
              </a:rPr>
              <a:t>“</a:t>
            </a:r>
            <a:r>
              <a:rPr lang="en-US" i="1" dirty="0" err="1">
                <a:solidFill>
                  <a:srgbClr val="C00000"/>
                </a:solidFill>
                <a:latin typeface="Segoe UI" panose="020B0502040204020203" pitchFamily="34" charset="0"/>
                <a:cs typeface="Segoe UI" panose="020B0502040204020203" pitchFamily="34" charset="0"/>
              </a:rPr>
              <a:t>FlashRelate</a:t>
            </a:r>
            <a:r>
              <a:rPr lang="en-US" i="1" dirty="0">
                <a:solidFill>
                  <a:srgbClr val="C00000"/>
                </a:solidFill>
                <a:latin typeface="Segoe UI" panose="020B0502040204020203" pitchFamily="34" charset="0"/>
                <a:cs typeface="Segoe UI" panose="020B0502040204020203" pitchFamily="34" charset="0"/>
              </a:rPr>
              <a:t>: Extracting Relational Data from </a:t>
            </a:r>
            <a:r>
              <a:rPr lang="en-US" i="1" dirty="0" smtClean="0">
                <a:solidFill>
                  <a:srgbClr val="C00000"/>
                </a:solidFill>
                <a:latin typeface="Segoe UI" panose="020B0502040204020203" pitchFamily="34" charset="0"/>
                <a:cs typeface="Segoe UI" panose="020B0502040204020203" pitchFamily="34" charset="0"/>
              </a:rPr>
              <a:t>Semi-Structured Spreadsheets </a:t>
            </a:r>
            <a:r>
              <a:rPr lang="en-US" i="1" dirty="0">
                <a:solidFill>
                  <a:srgbClr val="C00000"/>
                </a:solidFill>
                <a:latin typeface="Segoe UI" panose="020B0502040204020203" pitchFamily="34" charset="0"/>
                <a:cs typeface="Segoe UI" panose="020B0502040204020203" pitchFamily="34" charset="0"/>
              </a:rPr>
              <a:t>Using </a:t>
            </a:r>
            <a:r>
              <a:rPr lang="en-US" i="1" dirty="0" smtClean="0">
                <a:solidFill>
                  <a:srgbClr val="C00000"/>
                </a:solidFill>
                <a:latin typeface="Segoe UI" panose="020B0502040204020203" pitchFamily="34" charset="0"/>
                <a:cs typeface="Segoe UI" panose="020B0502040204020203" pitchFamily="34" charset="0"/>
              </a:rPr>
              <a:t>Examples”;</a:t>
            </a:r>
            <a:r>
              <a:rPr lang="en-US" dirty="0" smtClean="0">
                <a:solidFill>
                  <a:srgbClr val="C00000"/>
                </a:solidFill>
                <a:latin typeface="Segoe UI" panose="020B0502040204020203" pitchFamily="34" charset="0"/>
                <a:cs typeface="Segoe UI" panose="020B0502040204020203" pitchFamily="34" charset="0"/>
              </a:rPr>
              <a:t> </a:t>
            </a:r>
          </a:p>
          <a:p>
            <a:pPr>
              <a:spcBef>
                <a:spcPts val="0"/>
              </a:spcBef>
            </a:pPr>
            <a:r>
              <a:rPr lang="en-US" dirty="0" smtClean="0">
                <a:solidFill>
                  <a:srgbClr val="C00000"/>
                </a:solidFill>
                <a:latin typeface="Segoe UI" panose="020B0502040204020203" pitchFamily="34" charset="0"/>
                <a:cs typeface="Segoe UI" panose="020B0502040204020203" pitchFamily="34" charset="0"/>
              </a:rPr>
              <a:t>PLDI 2015; Barowy, Gulwani, Hart, Zorn</a:t>
            </a:r>
          </a:p>
        </p:txBody>
      </p:sp>
    </p:spTree>
    <p:extLst>
      <p:ext uri="{BB962C8B-B14F-4D97-AF65-F5344CB8AC3E}">
        <p14:creationId xmlns:p14="http://schemas.microsoft.com/office/powerpoint/2010/main" val="131779583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0338" y="1031508"/>
            <a:ext cx="9214338" cy="5738445"/>
          </a:xfrm>
        </p:spPr>
        <p:txBody>
          <a:bodyPr/>
          <a:lstStyle/>
          <a:p>
            <a:pPr marL="0" indent="0">
              <a:buNone/>
            </a:pPr>
            <a:r>
              <a:rPr lang="en-US" u="sng" dirty="0" smtClean="0">
                <a:latin typeface="Segoe UI" panose="020B0502040204020203" pitchFamily="34" charset="0"/>
                <a:cs typeface="Segoe UI" panose="020B0502040204020203" pitchFamily="34" charset="0"/>
              </a:rPr>
              <a:t>Extraction</a:t>
            </a:r>
          </a:p>
          <a:p>
            <a:r>
              <a:rPr lang="en-US" sz="2000" dirty="0" err="1" smtClean="0">
                <a:latin typeface="Segoe UI" panose="020B0502040204020203" pitchFamily="34" charset="0"/>
                <a:cs typeface="Segoe UI" panose="020B0502040204020203" pitchFamily="34" charset="0"/>
              </a:rPr>
              <a:t>FlashExtract</a:t>
            </a:r>
            <a:r>
              <a:rPr lang="en-US" sz="2000" dirty="0" smtClean="0">
                <a:latin typeface="Segoe UI" panose="020B0502040204020203" pitchFamily="34" charset="0"/>
                <a:cs typeface="Segoe UI" panose="020B0502040204020203" pitchFamily="34" charset="0"/>
              </a:rPr>
              <a:t>: </a:t>
            </a:r>
            <a:r>
              <a:rPr lang="en-US" sz="2000" dirty="0">
                <a:latin typeface="Segoe UI" panose="020B0502040204020203" pitchFamily="34" charset="0"/>
                <a:cs typeface="Segoe UI" panose="020B0502040204020203" pitchFamily="34" charset="0"/>
              </a:rPr>
              <a:t>E</a:t>
            </a:r>
            <a:r>
              <a:rPr lang="en-US" sz="2000" dirty="0" smtClean="0">
                <a:latin typeface="Segoe UI" panose="020B0502040204020203" pitchFamily="34" charset="0"/>
                <a:cs typeface="Segoe UI" panose="020B0502040204020203" pitchFamily="34" charset="0"/>
              </a:rPr>
              <a:t>xtract data from text files, web pages </a:t>
            </a:r>
            <a:r>
              <a:rPr lang="en-US" sz="1800" dirty="0">
                <a:solidFill>
                  <a:srgbClr val="C00000"/>
                </a:solidFill>
                <a:latin typeface="Segoe UI" panose="020B0502040204020203" pitchFamily="34" charset="0"/>
                <a:cs typeface="Segoe UI" panose="020B0502040204020203" pitchFamily="34" charset="0"/>
              </a:rPr>
              <a:t>[</a:t>
            </a:r>
            <a:r>
              <a:rPr lang="en-US" sz="1800" dirty="0" smtClean="0">
                <a:solidFill>
                  <a:srgbClr val="C00000"/>
                </a:solidFill>
                <a:latin typeface="Segoe UI" panose="020B0502040204020203" pitchFamily="34" charset="0"/>
                <a:cs typeface="Segoe UI" panose="020B0502040204020203" pitchFamily="34" charset="0"/>
              </a:rPr>
              <a:t>PLDI 2014; </a:t>
            </a:r>
            <a:r>
              <a:rPr lang="en-US" sz="1800" dirty="0" err="1" smtClean="0">
                <a:solidFill>
                  <a:srgbClr val="C00000"/>
                </a:solidFill>
                <a:latin typeface="Segoe UI" panose="020B0502040204020203" pitchFamily="34" charset="0"/>
                <a:cs typeface="Segoe UI" panose="020B0502040204020203" pitchFamily="34" charset="0"/>
              </a:rPr>
              <a:t>Powershell</a:t>
            </a:r>
            <a:r>
              <a:rPr lang="en-US" sz="1800" dirty="0" smtClean="0">
                <a:solidFill>
                  <a:srgbClr val="C00000"/>
                </a:solidFill>
                <a:latin typeface="Segoe UI" panose="020B0502040204020203" pitchFamily="34" charset="0"/>
                <a:cs typeface="Segoe UI" panose="020B0502040204020203" pitchFamily="34" charset="0"/>
              </a:rPr>
              <a:t> </a:t>
            </a:r>
            <a:r>
              <a:rPr lang="en-US" sz="1800" dirty="0" err="1" smtClean="0">
                <a:solidFill>
                  <a:srgbClr val="C00000"/>
                </a:solidFill>
                <a:latin typeface="Segoe UI" panose="020B0502040204020203" pitchFamily="34" charset="0"/>
                <a:cs typeface="Segoe UI" panose="020B0502040204020203" pitchFamily="34" charset="0"/>
              </a:rPr>
              <a:t>convertFrom</a:t>
            </a:r>
            <a:r>
              <a:rPr lang="en-US" sz="1800" dirty="0" smtClean="0">
                <a:solidFill>
                  <a:srgbClr val="C00000"/>
                </a:solidFill>
                <a:latin typeface="Segoe UI" panose="020B0502040204020203" pitchFamily="34" charset="0"/>
                <a:cs typeface="Segoe UI" panose="020B0502040204020203" pitchFamily="34" charset="0"/>
              </a:rPr>
              <a:t>-string cmdlet</a:t>
            </a:r>
          </a:p>
          <a:p>
            <a:endParaRPr lang="en-US" sz="1800" dirty="0" smtClean="0">
              <a:solidFill>
                <a:srgbClr val="C00000"/>
              </a:solidFill>
              <a:latin typeface="Segoe UI" panose="020B0502040204020203" pitchFamily="34" charset="0"/>
              <a:cs typeface="Segoe UI" panose="020B0502040204020203" pitchFamily="34" charset="0"/>
            </a:endParaRPr>
          </a:p>
          <a:p>
            <a:pPr marL="0" indent="0">
              <a:buNone/>
            </a:pPr>
            <a:endParaRPr lang="en-US" sz="1000" dirty="0" smtClean="0">
              <a:latin typeface="Segoe UI" panose="020B0502040204020203" pitchFamily="34" charset="0"/>
              <a:cs typeface="Segoe UI" panose="020B0502040204020203" pitchFamily="34" charset="0"/>
            </a:endParaRPr>
          </a:p>
          <a:p>
            <a:pPr marL="0" indent="0">
              <a:buNone/>
            </a:pPr>
            <a:r>
              <a:rPr lang="en-US" u="sng" dirty="0" smtClean="0">
                <a:latin typeface="Segoe UI" panose="020B0502040204020203" pitchFamily="34" charset="0"/>
                <a:cs typeface="Segoe UI" panose="020B0502040204020203" pitchFamily="34" charset="0"/>
              </a:rPr>
              <a:t>Transformation</a:t>
            </a:r>
          </a:p>
          <a:p>
            <a:r>
              <a:rPr lang="en-US" sz="2200" dirty="0" smtClean="0">
                <a:latin typeface="Segoe UI" panose="020B0502040204020203" pitchFamily="34" charset="0"/>
                <a:cs typeface="Segoe UI" panose="020B0502040204020203" pitchFamily="34" charset="0"/>
              </a:rPr>
              <a:t>Flash Fill: Excel feature for Syntactic String Transformations </a:t>
            </a:r>
            <a:r>
              <a:rPr lang="en-US" sz="1900" dirty="0">
                <a:solidFill>
                  <a:srgbClr val="C00000"/>
                </a:solidFill>
                <a:latin typeface="Segoe UI" panose="020B0502040204020203" pitchFamily="34" charset="0"/>
                <a:cs typeface="Segoe UI" panose="020B0502040204020203" pitchFamily="34" charset="0"/>
              </a:rPr>
              <a:t>[</a:t>
            </a:r>
            <a:r>
              <a:rPr lang="en-US" sz="1900" dirty="0" smtClean="0">
                <a:solidFill>
                  <a:srgbClr val="C00000"/>
                </a:solidFill>
                <a:latin typeface="Segoe UI" panose="020B0502040204020203" pitchFamily="34" charset="0"/>
                <a:cs typeface="Segoe UI" panose="020B0502040204020203" pitchFamily="34" charset="0"/>
              </a:rPr>
              <a:t>POPL 2011]</a:t>
            </a:r>
          </a:p>
          <a:p>
            <a:r>
              <a:rPr lang="en-US" sz="2200" dirty="0" smtClean="0">
                <a:latin typeface="Segoe UI" panose="020B0502040204020203" pitchFamily="34" charset="0"/>
                <a:cs typeface="Segoe UI" panose="020B0502040204020203" pitchFamily="34" charset="0"/>
              </a:rPr>
              <a:t>Semantic String Transformations </a:t>
            </a:r>
            <a:r>
              <a:rPr lang="en-US" sz="1900" dirty="0">
                <a:solidFill>
                  <a:srgbClr val="C00000"/>
                </a:solidFill>
                <a:latin typeface="Segoe UI" panose="020B0502040204020203" pitchFamily="34" charset="0"/>
                <a:cs typeface="Segoe UI" panose="020B0502040204020203" pitchFamily="34" charset="0"/>
              </a:rPr>
              <a:t>[</a:t>
            </a:r>
            <a:r>
              <a:rPr lang="en-US" sz="1900" dirty="0" smtClean="0">
                <a:solidFill>
                  <a:srgbClr val="C00000"/>
                </a:solidFill>
                <a:latin typeface="Segoe UI" panose="020B0502040204020203" pitchFamily="34" charset="0"/>
                <a:cs typeface="Segoe UI" panose="020B0502040204020203" pitchFamily="34" charset="0"/>
              </a:rPr>
              <a:t>VLDB 2012]</a:t>
            </a:r>
          </a:p>
          <a:p>
            <a:r>
              <a:rPr lang="en-US" sz="2200" dirty="0" smtClean="0">
                <a:latin typeface="Segoe UI" panose="020B0502040204020203" pitchFamily="34" charset="0"/>
                <a:cs typeface="Segoe UI" panose="020B0502040204020203" pitchFamily="34" charset="0"/>
              </a:rPr>
              <a:t>Number Transformations </a:t>
            </a:r>
            <a:r>
              <a:rPr lang="en-US" sz="1900" dirty="0">
                <a:solidFill>
                  <a:srgbClr val="C00000"/>
                </a:solidFill>
                <a:latin typeface="Segoe UI" panose="020B0502040204020203" pitchFamily="34" charset="0"/>
                <a:cs typeface="Segoe UI" panose="020B0502040204020203" pitchFamily="34" charset="0"/>
              </a:rPr>
              <a:t>[</a:t>
            </a:r>
            <a:r>
              <a:rPr lang="en-US" sz="1900" dirty="0" smtClean="0">
                <a:solidFill>
                  <a:srgbClr val="C00000"/>
                </a:solidFill>
                <a:latin typeface="Segoe UI" panose="020B0502040204020203" pitchFamily="34" charset="0"/>
                <a:cs typeface="Segoe UI" panose="020B0502040204020203" pitchFamily="34" charset="0"/>
              </a:rPr>
              <a:t>CAV 2013]</a:t>
            </a:r>
          </a:p>
          <a:p>
            <a:r>
              <a:rPr lang="en-US" sz="2200" dirty="0" err="1" smtClean="0">
                <a:latin typeface="Segoe UI" panose="020B0502040204020203" pitchFamily="34" charset="0"/>
                <a:cs typeface="Segoe UI" panose="020B0502040204020203" pitchFamily="34" charset="0"/>
              </a:rPr>
              <a:t>FlashNormalize</a:t>
            </a:r>
            <a:r>
              <a:rPr lang="en-US" sz="2200" dirty="0" smtClean="0">
                <a:latin typeface="Segoe UI" panose="020B0502040204020203" pitchFamily="34" charset="0"/>
                <a:cs typeface="Segoe UI" panose="020B0502040204020203" pitchFamily="34" charset="0"/>
              </a:rPr>
              <a:t>: Text normalization </a:t>
            </a:r>
            <a:r>
              <a:rPr lang="en-US" sz="1900" dirty="0" smtClean="0">
                <a:solidFill>
                  <a:srgbClr val="C00000"/>
                </a:solidFill>
                <a:latin typeface="Segoe UI" panose="020B0502040204020203" pitchFamily="34" charset="0"/>
                <a:cs typeface="Segoe UI" panose="020B0502040204020203" pitchFamily="34" charset="0"/>
              </a:rPr>
              <a:t>[IJCAI 2015]</a:t>
            </a:r>
          </a:p>
          <a:p>
            <a:pPr marL="457200" lvl="1" indent="0">
              <a:buNone/>
            </a:pPr>
            <a:endParaRPr lang="en-US" sz="1000" dirty="0">
              <a:latin typeface="Segoe UI" panose="020B0502040204020203" pitchFamily="34" charset="0"/>
              <a:cs typeface="Segoe UI" panose="020B0502040204020203" pitchFamily="34" charset="0"/>
            </a:endParaRPr>
          </a:p>
          <a:p>
            <a:pPr marL="0" indent="0">
              <a:buNone/>
            </a:pPr>
            <a:r>
              <a:rPr lang="en-US" u="sng" dirty="0" smtClean="0">
                <a:latin typeface="Segoe UI" panose="020B0502040204020203" pitchFamily="34" charset="0"/>
                <a:cs typeface="Segoe UI" panose="020B0502040204020203" pitchFamily="34" charset="0"/>
              </a:rPr>
              <a:t>Formatting</a:t>
            </a:r>
          </a:p>
          <a:p>
            <a:r>
              <a:rPr lang="en-US" sz="2200" dirty="0" err="1">
                <a:latin typeface="Segoe UI" panose="020B0502040204020203" pitchFamily="34" charset="0"/>
                <a:cs typeface="Segoe UI" panose="020B0502040204020203" pitchFamily="34" charset="0"/>
              </a:rPr>
              <a:t>FlashRelate</a:t>
            </a:r>
            <a:r>
              <a:rPr lang="en-US" sz="2200" dirty="0">
                <a:latin typeface="Segoe UI" panose="020B0502040204020203" pitchFamily="34" charset="0"/>
                <a:cs typeface="Segoe UI" panose="020B0502040204020203" pitchFamily="34" charset="0"/>
              </a:rPr>
              <a:t>: Extract data from spreadsheets </a:t>
            </a:r>
            <a:r>
              <a:rPr lang="en-US" sz="1900" dirty="0">
                <a:solidFill>
                  <a:srgbClr val="C00000"/>
                </a:solidFill>
                <a:latin typeface="Segoe UI" panose="020B0502040204020203" pitchFamily="34" charset="0"/>
                <a:cs typeface="Segoe UI" panose="020B0502040204020203" pitchFamily="34" charset="0"/>
              </a:rPr>
              <a:t>[PLDI </a:t>
            </a:r>
            <a:r>
              <a:rPr lang="en-US" sz="1900" dirty="0" smtClean="0">
                <a:solidFill>
                  <a:srgbClr val="C00000"/>
                </a:solidFill>
                <a:latin typeface="Segoe UI" panose="020B0502040204020203" pitchFamily="34" charset="0"/>
                <a:cs typeface="Segoe UI" panose="020B0502040204020203" pitchFamily="34" charset="0"/>
              </a:rPr>
              <a:t>2015, PLDI 2011]</a:t>
            </a:r>
            <a:endParaRPr lang="en-US" sz="1900" dirty="0">
              <a:latin typeface="Segoe UI" panose="020B0502040204020203" pitchFamily="34" charset="0"/>
              <a:cs typeface="Segoe UI" panose="020B0502040204020203" pitchFamily="34" charset="0"/>
            </a:endParaRPr>
          </a:p>
          <a:p>
            <a:r>
              <a:rPr lang="en-US" sz="2200" dirty="0" err="1" smtClean="0">
                <a:latin typeface="Segoe UI" panose="020B0502040204020203" pitchFamily="34" charset="0"/>
                <a:cs typeface="Segoe UI" panose="020B0502040204020203" pitchFamily="34" charset="0"/>
              </a:rPr>
              <a:t>FlashFormat</a:t>
            </a:r>
            <a:r>
              <a:rPr lang="en-US" sz="2200" dirty="0" smtClean="0">
                <a:latin typeface="Segoe UI" panose="020B0502040204020203" pitchFamily="34" charset="0"/>
                <a:cs typeface="Segoe UI" panose="020B0502040204020203" pitchFamily="34" charset="0"/>
              </a:rPr>
              <a:t>: a </a:t>
            </a:r>
            <a:r>
              <a:rPr lang="en-US" sz="2200" dirty="0" err="1" smtClean="0">
                <a:latin typeface="Segoe UI" panose="020B0502040204020203" pitchFamily="34" charset="0"/>
                <a:cs typeface="Segoe UI" panose="020B0502040204020203" pitchFamily="34" charset="0"/>
              </a:rPr>
              <a:t>Powerpoint</a:t>
            </a:r>
            <a:r>
              <a:rPr lang="en-US" sz="2200" dirty="0" smtClean="0">
                <a:latin typeface="Segoe UI" panose="020B0502040204020203" pitchFamily="34" charset="0"/>
                <a:cs typeface="Segoe UI" panose="020B0502040204020203" pitchFamily="34" charset="0"/>
              </a:rPr>
              <a:t> add-in </a:t>
            </a:r>
            <a:r>
              <a:rPr lang="en-US" sz="1900" dirty="0">
                <a:solidFill>
                  <a:srgbClr val="C00000"/>
                </a:solidFill>
                <a:latin typeface="Segoe UI" panose="020B0502040204020203" pitchFamily="34" charset="0"/>
                <a:cs typeface="Segoe UI" panose="020B0502040204020203" pitchFamily="34" charset="0"/>
              </a:rPr>
              <a:t>[</a:t>
            </a:r>
            <a:r>
              <a:rPr lang="en-US" sz="1900" dirty="0" smtClean="0">
                <a:solidFill>
                  <a:srgbClr val="C00000"/>
                </a:solidFill>
                <a:latin typeface="Segoe UI" panose="020B0502040204020203" pitchFamily="34" charset="0"/>
                <a:cs typeface="Segoe UI" panose="020B0502040204020203" pitchFamily="34" charset="0"/>
              </a:rPr>
              <a:t>AAAI 2014]</a:t>
            </a:r>
          </a:p>
          <a:p>
            <a:endParaRPr lang="en-US" dirty="0"/>
          </a:p>
          <a:p>
            <a:endParaRPr lang="en-US" dirty="0" smtClean="0"/>
          </a:p>
          <a:p>
            <a:endParaRPr lang="en-US" dirty="0"/>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15</a:t>
            </a:fld>
            <a:endParaRPr lang="en-US" dirty="0"/>
          </a:p>
        </p:txBody>
      </p:sp>
      <p:sp>
        <p:nvSpPr>
          <p:cNvPr id="4" name="Title 3"/>
          <p:cNvSpPr>
            <a:spLocks noGrp="1"/>
          </p:cNvSpPr>
          <p:nvPr>
            <p:ph type="title"/>
          </p:nvPr>
        </p:nvSpPr>
        <p:spPr/>
        <p:txBody>
          <a:bodyPr/>
          <a:lstStyle/>
          <a:p>
            <a:r>
              <a:rPr lang="en-US" dirty="0" smtClean="0">
                <a:latin typeface="Segoe UI" panose="020B0502040204020203" pitchFamily="34" charset="0"/>
                <a:cs typeface="Segoe UI" panose="020B0502040204020203" pitchFamily="34" charset="0"/>
              </a:rPr>
              <a:t>PBE tools for Data Manipulation</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46712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US" dirty="0" smtClean="0">
              <a:latin typeface="Segoe UI" panose="020B0502040204020203" pitchFamily="34" charset="0"/>
              <a:cs typeface="Segoe UI" panose="020B0502040204020203" pitchFamily="34" charset="0"/>
            </a:endParaRPr>
          </a:p>
          <a:p>
            <a:r>
              <a:rPr lang="en-US" dirty="0" smtClean="0">
                <a:latin typeface="Segoe UI" panose="020B0502040204020203" pitchFamily="34" charset="0"/>
                <a:cs typeface="Segoe UI" panose="020B0502040204020203" pitchFamily="34" charset="0"/>
              </a:rPr>
              <a:t>Migration</a:t>
            </a:r>
          </a:p>
          <a:p>
            <a:pPr lvl="1"/>
            <a:r>
              <a:rPr lang="en-US" dirty="0" smtClean="0">
                <a:latin typeface="Segoe UI" panose="020B0502040204020203" pitchFamily="34" charset="0"/>
                <a:cs typeface="Segoe UI" panose="020B0502040204020203" pitchFamily="34" charset="0"/>
              </a:rPr>
              <a:t>old version to new version</a:t>
            </a:r>
          </a:p>
          <a:p>
            <a:pPr lvl="1"/>
            <a:r>
              <a:rPr lang="en-US" dirty="0" smtClean="0">
                <a:latin typeface="Segoe UI" panose="020B0502040204020203" pitchFamily="34" charset="0"/>
                <a:cs typeface="Segoe UI" panose="020B0502040204020203" pitchFamily="34" charset="0"/>
              </a:rPr>
              <a:t>Company 1 to company 2</a:t>
            </a:r>
          </a:p>
          <a:p>
            <a:pPr lvl="1"/>
            <a:r>
              <a:rPr lang="en-US" dirty="0" smtClean="0">
                <a:latin typeface="Segoe UI" panose="020B0502040204020203" pitchFamily="34" charset="0"/>
                <a:cs typeface="Segoe UI" panose="020B0502040204020203" pitchFamily="34" charset="0"/>
              </a:rPr>
              <a:t>On prem to cloud </a:t>
            </a:r>
          </a:p>
          <a:p>
            <a:endParaRPr lang="en-US" dirty="0" smtClean="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API changes</a:t>
            </a:r>
          </a:p>
          <a:p>
            <a:pPr marL="0" indent="0">
              <a:buNone/>
            </a:pPr>
            <a:endParaRPr lang="en-US" dirty="0" smtClean="0">
              <a:latin typeface="Segoe UI" panose="020B0502040204020203" pitchFamily="34" charset="0"/>
              <a:cs typeface="Segoe UI" panose="020B0502040204020203" pitchFamily="34" charset="0"/>
            </a:endParaRPr>
          </a:p>
          <a:p>
            <a:r>
              <a:rPr lang="en-US" dirty="0" smtClean="0">
                <a:latin typeface="Segoe UI" panose="020B0502040204020203" pitchFamily="34" charset="0"/>
                <a:cs typeface="Segoe UI" panose="020B0502040204020203" pitchFamily="34" charset="0"/>
              </a:rPr>
              <a:t>Corrections in student assignments</a:t>
            </a:r>
          </a:p>
          <a:p>
            <a:pPr marL="0" indent="0">
              <a:buNone/>
            </a:pPr>
            <a:endParaRPr lang="en-US" dirty="0">
              <a:latin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16</a:t>
            </a:fld>
            <a:endParaRPr lang="en-US" dirty="0"/>
          </a:p>
        </p:txBody>
      </p:sp>
      <p:sp>
        <p:nvSpPr>
          <p:cNvPr id="4" name="Title 3"/>
          <p:cNvSpPr>
            <a:spLocks noGrp="1"/>
          </p:cNvSpPr>
          <p:nvPr>
            <p:ph type="title"/>
          </p:nvPr>
        </p:nvSpPr>
        <p:spPr/>
        <p:txBody>
          <a:bodyPr/>
          <a:lstStyle/>
          <a:p>
            <a:r>
              <a:rPr lang="en-US" dirty="0" smtClean="0">
                <a:latin typeface="Segoe UI" panose="020B0502040204020203" pitchFamily="34" charset="0"/>
                <a:cs typeface="Segoe UI" panose="020B0502040204020203" pitchFamily="34" charset="0"/>
              </a:rPr>
              <a:t>Repetitive Code Transformations</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0510524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17</a:t>
            </a:fld>
            <a:endParaRPr lang="en-US" dirty="0"/>
          </a:p>
        </p:txBody>
      </p:sp>
      <p:sp>
        <p:nvSpPr>
          <p:cNvPr id="4" name="Title 3"/>
          <p:cNvSpPr>
            <a:spLocks noGrp="1"/>
          </p:cNvSpPr>
          <p:nvPr>
            <p:ph type="title"/>
          </p:nvPr>
        </p:nvSpPr>
        <p:spPr/>
        <p:txBody>
          <a:bodyPr/>
          <a:lstStyle/>
          <a:p>
            <a:r>
              <a:rPr lang="en-US" dirty="0" smtClean="0">
                <a:latin typeface="Segoe UI" panose="020B0502040204020203" pitchFamily="34" charset="0"/>
                <a:cs typeface="Segoe UI" panose="020B0502040204020203" pitchFamily="34" charset="0"/>
              </a:rPr>
              <a:t>Repetitive Code Migration</a:t>
            </a:r>
            <a:endParaRPr lang="en-US" dirty="0">
              <a:latin typeface="Segoe UI" panose="020B0502040204020203" pitchFamily="34" charset="0"/>
              <a:cs typeface="Segoe UI" panose="020B0502040204020203"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874887144"/>
              </p:ext>
            </p:extLst>
          </p:nvPr>
        </p:nvGraphicFramePr>
        <p:xfrm>
          <a:off x="121351" y="1943725"/>
          <a:ext cx="4243615" cy="1844040"/>
        </p:xfrm>
        <a:graphic>
          <a:graphicData uri="http://schemas.openxmlformats.org/drawingml/2006/table">
            <a:tbl>
              <a:tblPr firstRow="1" bandRow="1"/>
              <a:tblGrid>
                <a:gridCol w="4243615">
                  <a:extLst>
                    <a:ext uri="{9D8B030D-6E8A-4147-A177-3AD203B41FA5}">
                      <a16:colId xmlns:a16="http://schemas.microsoft.com/office/drawing/2014/main" val="3649857162"/>
                    </a:ext>
                  </a:extLst>
                </a:gridCol>
              </a:tblGrid>
              <a:tr h="307996">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Segoe UI" panose="020B0502040204020203" pitchFamily="34" charset="0"/>
                          <a:cs typeface="Segoe UI" panose="020B0502040204020203" pitchFamily="34" charset="0"/>
                        </a:rPr>
                        <a:t>Old</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963582389"/>
                  </a:ext>
                </a:extLst>
              </a:tr>
              <a:tr h="75944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700" kern="1200" dirty="0">
                          <a:solidFill>
                            <a:schemeClr val="dk1"/>
                          </a:solidFill>
                          <a:effectLst/>
                          <a:latin typeface="Segoe UI" panose="020B0502040204020203" pitchFamily="34" charset="0"/>
                          <a:ea typeface="+mn-ea"/>
                          <a:cs typeface="Segoe UI" panose="020B0502040204020203" pitchFamily="34" charset="0"/>
                        </a:rPr>
                        <a:t>SELECT foo, bar</a:t>
                      </a:r>
                    </a:p>
                    <a:p>
                      <a:r>
                        <a:rPr lang="en-US" sz="1700" kern="1200" dirty="0">
                          <a:solidFill>
                            <a:schemeClr val="dk1"/>
                          </a:solidFill>
                          <a:effectLst/>
                          <a:latin typeface="Segoe UI" panose="020B0502040204020203" pitchFamily="34" charset="0"/>
                          <a:ea typeface="+mn-ea"/>
                          <a:cs typeface="Segoe UI" panose="020B0502040204020203" pitchFamily="34" charset="0"/>
                        </a:rPr>
                        <a:t>  FROM </a:t>
                      </a:r>
                      <a:r>
                        <a:rPr lang="en-US" sz="1700" kern="1200" dirty="0" err="1">
                          <a:solidFill>
                            <a:schemeClr val="dk1"/>
                          </a:solidFill>
                          <a:effectLst/>
                          <a:latin typeface="Segoe UI" panose="020B0502040204020203" pitchFamily="34" charset="0"/>
                          <a:ea typeface="+mn-ea"/>
                          <a:cs typeface="Segoe UI" panose="020B0502040204020203" pitchFamily="34" charset="0"/>
                        </a:rPr>
                        <a:t>dbo.splunge</a:t>
                      </a:r>
                      <a:endParaRPr lang="en-US" sz="1700" kern="1200" dirty="0">
                        <a:solidFill>
                          <a:schemeClr val="dk1"/>
                        </a:solidFill>
                        <a:effectLst/>
                        <a:latin typeface="Segoe UI" panose="020B0502040204020203" pitchFamily="34" charset="0"/>
                        <a:ea typeface="+mn-ea"/>
                        <a:cs typeface="Segoe UI" panose="020B0502040204020203" pitchFamily="34" charset="0"/>
                      </a:endParaRPr>
                    </a:p>
                    <a:p>
                      <a:r>
                        <a:rPr lang="en-US" sz="1700" kern="1200" dirty="0">
                          <a:solidFill>
                            <a:schemeClr val="dk1"/>
                          </a:solidFill>
                          <a:effectLst/>
                          <a:latin typeface="Segoe UI" panose="020B0502040204020203" pitchFamily="34" charset="0"/>
                          <a:ea typeface="+mn-ea"/>
                          <a:cs typeface="Segoe UI" panose="020B0502040204020203" pitchFamily="34" charset="0"/>
                        </a:rPr>
                        <a:t>  ORDER BY 1, 2 DESC;</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93107586"/>
                  </a:ext>
                </a:extLst>
              </a:tr>
              <a:tr h="53161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700" kern="1200" dirty="0">
                          <a:solidFill>
                            <a:schemeClr val="dk1"/>
                          </a:solidFill>
                          <a:effectLst/>
                          <a:latin typeface="Segoe UI" panose="020B0502040204020203" pitchFamily="34" charset="0"/>
                          <a:ea typeface="+mn-ea"/>
                          <a:cs typeface="Segoe UI" panose="020B0502040204020203" pitchFamily="34" charset="0"/>
                        </a:rPr>
                        <a:t>RAISERROR @err @message</a:t>
                      </a:r>
                    </a:p>
                    <a:p>
                      <a:r>
                        <a:rPr lang="en-US" sz="1700" kern="1200" dirty="0">
                          <a:solidFill>
                            <a:schemeClr val="dk1"/>
                          </a:solidFill>
                          <a:effectLst/>
                          <a:latin typeface="Segoe UI" panose="020B0502040204020203" pitchFamily="34" charset="0"/>
                          <a:ea typeface="+mn-ea"/>
                          <a:cs typeface="Segoe UI" panose="020B0502040204020203" pitchFamily="34" charset="0"/>
                        </a:rPr>
                        <a:t>RAISERROR ('RAISERROR TEST',16,1)</a:t>
                      </a:r>
                      <a:endParaRPr lang="en-US" sz="1700" dirty="0">
                        <a:latin typeface="Segoe UI" panose="020B0502040204020203" pitchFamily="34" charset="0"/>
                        <a:cs typeface="Segoe UI" panose="020B0502040204020203"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4121232322"/>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852292609"/>
              </p:ext>
            </p:extLst>
          </p:nvPr>
        </p:nvGraphicFramePr>
        <p:xfrm>
          <a:off x="4991490" y="1918234"/>
          <a:ext cx="4037162" cy="1869531"/>
        </p:xfrm>
        <a:graphic>
          <a:graphicData uri="http://schemas.openxmlformats.org/drawingml/2006/table">
            <a:tbl>
              <a:tblPr firstRow="1" bandRow="1"/>
              <a:tblGrid>
                <a:gridCol w="4037162">
                  <a:extLst>
                    <a:ext uri="{9D8B030D-6E8A-4147-A177-3AD203B41FA5}">
                      <a16:colId xmlns:a16="http://schemas.microsoft.com/office/drawing/2014/main" val="196813961"/>
                    </a:ext>
                  </a:extLst>
                </a:gridCol>
              </a:tblGrid>
              <a:tr h="3912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dirty="0">
                          <a:latin typeface="Segoe UI" panose="020B0502040204020203" pitchFamily="34" charset="0"/>
                          <a:cs typeface="Segoe UI" panose="020B0502040204020203" pitchFamily="34" charset="0"/>
                        </a:rPr>
                        <a:t>New</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963582389"/>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700" kern="1200" dirty="0">
                          <a:solidFill>
                            <a:schemeClr val="dk1"/>
                          </a:solidFill>
                          <a:effectLst/>
                          <a:latin typeface="Segoe UI" panose="020B0502040204020203" pitchFamily="34" charset="0"/>
                          <a:ea typeface="+mn-ea"/>
                          <a:cs typeface="Segoe UI" panose="020B0502040204020203" pitchFamily="34" charset="0"/>
                        </a:rPr>
                        <a:t>SELECT foo, bar</a:t>
                      </a:r>
                    </a:p>
                    <a:p>
                      <a:r>
                        <a:rPr lang="en-US" sz="1700" kern="1200" dirty="0">
                          <a:solidFill>
                            <a:schemeClr val="dk1"/>
                          </a:solidFill>
                          <a:effectLst/>
                          <a:latin typeface="Segoe UI" panose="020B0502040204020203" pitchFamily="34" charset="0"/>
                          <a:ea typeface="+mn-ea"/>
                          <a:cs typeface="Segoe UI" panose="020B0502040204020203" pitchFamily="34" charset="0"/>
                        </a:rPr>
                        <a:t>  FROM </a:t>
                      </a:r>
                      <a:r>
                        <a:rPr lang="en-US" sz="1700" kern="1200" dirty="0" err="1">
                          <a:solidFill>
                            <a:schemeClr val="dk1"/>
                          </a:solidFill>
                          <a:effectLst/>
                          <a:latin typeface="Segoe UI" panose="020B0502040204020203" pitchFamily="34" charset="0"/>
                          <a:ea typeface="+mn-ea"/>
                          <a:cs typeface="Segoe UI" panose="020B0502040204020203" pitchFamily="34" charset="0"/>
                        </a:rPr>
                        <a:t>dbo.splunge</a:t>
                      </a:r>
                      <a:endParaRPr lang="en-US" sz="1700" kern="1200" dirty="0">
                        <a:solidFill>
                          <a:schemeClr val="dk1"/>
                        </a:solidFill>
                        <a:effectLst/>
                        <a:latin typeface="Segoe UI" panose="020B0502040204020203" pitchFamily="34" charset="0"/>
                        <a:ea typeface="+mn-ea"/>
                        <a:cs typeface="Segoe UI" panose="020B0502040204020203" pitchFamily="34" charset="0"/>
                      </a:endParaRPr>
                    </a:p>
                    <a:p>
                      <a:r>
                        <a:rPr lang="en-US" sz="1700" kern="1200" dirty="0">
                          <a:solidFill>
                            <a:schemeClr val="dk1"/>
                          </a:solidFill>
                          <a:effectLst/>
                          <a:latin typeface="Segoe UI" panose="020B0502040204020203" pitchFamily="34" charset="0"/>
                          <a:ea typeface="+mn-ea"/>
                          <a:cs typeface="Segoe UI" panose="020B0502040204020203" pitchFamily="34" charset="0"/>
                        </a:rPr>
                        <a:t>  ORDER BY foo, bar DESC;</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40000"/>
                      </a:srgbClr>
                    </a:solidFill>
                  </a:tcPr>
                </a:tc>
                <a:extLst>
                  <a:ext uri="{0D108BD9-81ED-4DB2-BD59-A6C34878D82A}">
                    <a16:rowId xmlns:a16="http://schemas.microsoft.com/office/drawing/2014/main" val="193107586"/>
                  </a:ext>
                </a:extLst>
              </a:tr>
              <a:tr h="3708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700" kern="1200" dirty="0">
                          <a:solidFill>
                            <a:schemeClr val="dk1"/>
                          </a:solidFill>
                          <a:effectLst/>
                          <a:latin typeface="Segoe UI" panose="020B0502040204020203" pitchFamily="34" charset="0"/>
                          <a:ea typeface="+mn-ea"/>
                          <a:cs typeface="Segoe UI" panose="020B0502040204020203" pitchFamily="34" charset="0"/>
                        </a:rPr>
                        <a:t>throw @err, @message, 1</a:t>
                      </a:r>
                    </a:p>
                    <a:p>
                      <a:r>
                        <a:rPr lang="en-US" sz="1700" kern="1200" dirty="0">
                          <a:solidFill>
                            <a:schemeClr val="dk1"/>
                          </a:solidFill>
                          <a:effectLst/>
                          <a:latin typeface="Segoe UI" panose="020B0502040204020203" pitchFamily="34" charset="0"/>
                          <a:ea typeface="+mn-ea"/>
                          <a:cs typeface="Segoe UI" panose="020B0502040204020203" pitchFamily="34" charset="0"/>
                        </a:rPr>
                        <a:t>Throw 99999, 'RAISERROR TEST', 1</a:t>
                      </a:r>
                      <a:endParaRPr lang="en-US" sz="1700" dirty="0">
                        <a:latin typeface="Segoe UI" panose="020B0502040204020203" pitchFamily="34" charset="0"/>
                        <a:cs typeface="Segoe UI" panose="020B0502040204020203"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4121232322"/>
                  </a:ext>
                </a:extLst>
              </a:tr>
            </a:tbl>
          </a:graphicData>
        </a:graphic>
      </p:graphicFrame>
      <p:sp>
        <p:nvSpPr>
          <p:cNvPr id="12" name="Right Arrow 13"/>
          <p:cNvSpPr/>
          <p:nvPr/>
        </p:nvSpPr>
        <p:spPr bwMode="auto">
          <a:xfrm>
            <a:off x="4417895" y="2743707"/>
            <a:ext cx="520665" cy="244075"/>
          </a:xfrm>
          <a:prstGeom prst="rightArrow">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endParaRPr>
          </a:p>
        </p:txBody>
      </p:sp>
      <p:sp>
        <p:nvSpPr>
          <p:cNvPr id="15" name="TextBox 14"/>
          <p:cNvSpPr txBox="1"/>
          <p:nvPr/>
        </p:nvSpPr>
        <p:spPr>
          <a:xfrm>
            <a:off x="1935191" y="4419110"/>
            <a:ext cx="5906219" cy="2031325"/>
          </a:xfrm>
          <a:prstGeom prst="rect">
            <a:avLst/>
          </a:prstGeom>
          <a:noFill/>
        </p:spPr>
        <p:txBody>
          <a:bodyPr wrap="square" rtlCol="0">
            <a:spAutoFit/>
          </a:bodyPr>
          <a:lstStyle/>
          <a:p>
            <a:pPr marL="800100" lvl="1" indent="-342900">
              <a:buFont typeface="Arial" panose="020B0604020202020204" pitchFamily="34" charset="0"/>
              <a:buChar char="•"/>
            </a:pPr>
            <a:r>
              <a:rPr lang="en-US" sz="2400" dirty="0" smtClean="0">
                <a:latin typeface="Segoe UI" panose="020B0502040204020203" pitchFamily="34" charset="0"/>
                <a:cs typeface="Segoe UI" panose="020B0502040204020203" pitchFamily="34" charset="0"/>
              </a:rPr>
              <a:t>Old </a:t>
            </a:r>
            <a:r>
              <a:rPr lang="en-US" sz="2400" dirty="0">
                <a:latin typeface="Segoe UI" panose="020B0502040204020203" pitchFamily="34" charset="0"/>
                <a:cs typeface="Segoe UI" panose="020B0502040204020203" pitchFamily="34" charset="0"/>
              </a:rPr>
              <a:t>version to new </a:t>
            </a:r>
            <a:r>
              <a:rPr lang="en-US" sz="2400" dirty="0" smtClean="0">
                <a:latin typeface="Segoe UI" panose="020B0502040204020203" pitchFamily="34" charset="0"/>
                <a:cs typeface="Segoe UI" panose="020B0502040204020203" pitchFamily="34" charset="0"/>
              </a:rPr>
              <a:t>version</a:t>
            </a:r>
          </a:p>
          <a:p>
            <a:pPr marL="800100" lvl="1" indent="-342900">
              <a:buFont typeface="Arial" panose="020B0604020202020204" pitchFamily="34" charset="0"/>
              <a:buChar char="•"/>
            </a:pPr>
            <a:r>
              <a:rPr lang="en-US" sz="2400" dirty="0" smtClean="0">
                <a:latin typeface="Segoe UI" panose="020B0502040204020203" pitchFamily="34" charset="0"/>
                <a:cs typeface="Segoe UI" panose="020B0502040204020203" pitchFamily="34" charset="0"/>
              </a:rPr>
              <a:t>Company </a:t>
            </a:r>
            <a:r>
              <a:rPr lang="en-US" sz="2400" dirty="0">
                <a:latin typeface="Segoe UI" panose="020B0502040204020203" pitchFamily="34" charset="0"/>
                <a:cs typeface="Segoe UI" panose="020B0502040204020203" pitchFamily="34" charset="0"/>
              </a:rPr>
              <a:t>1 to company </a:t>
            </a:r>
            <a:r>
              <a:rPr lang="en-US" sz="2400" dirty="0" smtClean="0">
                <a:latin typeface="Segoe UI" panose="020B0502040204020203" pitchFamily="34" charset="0"/>
                <a:cs typeface="Segoe UI" panose="020B0502040204020203" pitchFamily="34" charset="0"/>
              </a:rPr>
              <a:t>2</a:t>
            </a:r>
          </a:p>
          <a:p>
            <a:pPr marL="800100" lvl="1" indent="-342900">
              <a:buFont typeface="Arial" panose="020B0604020202020204" pitchFamily="34" charset="0"/>
              <a:buChar char="•"/>
            </a:pPr>
            <a:r>
              <a:rPr lang="en-US" sz="2400" dirty="0" smtClean="0">
                <a:latin typeface="Segoe UI" panose="020B0502040204020203" pitchFamily="34" charset="0"/>
                <a:cs typeface="Segoe UI" panose="020B0502040204020203" pitchFamily="34" charset="0"/>
              </a:rPr>
              <a:t>On-prem </a:t>
            </a:r>
            <a:r>
              <a:rPr lang="en-US" sz="2400" dirty="0">
                <a:latin typeface="Segoe UI" panose="020B0502040204020203" pitchFamily="34" charset="0"/>
                <a:cs typeface="Segoe UI" panose="020B0502040204020203" pitchFamily="34" charset="0"/>
              </a:rPr>
              <a:t>to cloud </a:t>
            </a:r>
          </a:p>
          <a:p>
            <a:endParaRPr lang="en-US" dirty="0"/>
          </a:p>
        </p:txBody>
      </p:sp>
    </p:spTree>
    <p:extLst>
      <p:ext uri="{BB962C8B-B14F-4D97-AF65-F5344CB8AC3E}">
        <p14:creationId xmlns:p14="http://schemas.microsoft.com/office/powerpoint/2010/main" val="209384081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Segoe UI" panose="020B0502040204020203" pitchFamily="34" charset="0"/>
                <a:cs typeface="Segoe UI" panose="020B0502040204020203" pitchFamily="34" charset="0"/>
              </a:rPr>
              <a:t>Repetitive API Changes</a:t>
            </a:r>
            <a:endParaRPr lang="en-US" dirty="0">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2BE3D730-B6C1-4454-B756-D4267B456D66}"/>
              </a:ext>
            </a:extLst>
          </p:cNvPr>
          <p:cNvSpPr/>
          <p:nvPr/>
        </p:nvSpPr>
        <p:spPr>
          <a:xfrm>
            <a:off x="59013" y="1156912"/>
            <a:ext cx="9020260" cy="923330"/>
          </a:xfrm>
          <a:prstGeom prst="rect">
            <a:avLst/>
          </a:prstGeom>
          <a:ln>
            <a:solidFill>
              <a:schemeClr val="tx1"/>
            </a:solidFill>
          </a:ln>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800" b="0" i="0" u="none" strike="noStrike" kern="1200" cap="none" spc="20" normalizeH="0" baseline="0" noProof="0" dirty="0" smtClean="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800" b="1" i="0" u="none" strike="noStrike" kern="1200" cap="none" spc="20" normalizeH="0" baseline="0" noProof="0" dirty="0" smtClean="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while</a:t>
            </a:r>
            <a:r>
              <a:rPr kumimoji="0" lang="en-US" sz="1800" b="0" i="0" u="none" strike="noStrike" kern="1200" cap="none" spc="20" normalizeH="0" baseline="0" noProof="0" dirty="0" smtClean="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800" b="0" i="0" u="none" strike="noStrike" kern="1200" cap="none" spc="20" normalizeH="0" baseline="0" noProof="0" dirty="0" err="1" smtClean="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receiver.CSharpKind</a:t>
            </a:r>
            <a:r>
              <a:rPr kumimoji="0" lang="en-US" sz="1800" b="0" i="0" u="none" strike="noStrike" kern="1200" cap="none" spc="20" normalizeH="0" baseline="0" noProof="0" dirty="0" smtClean="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 == </a:t>
            </a:r>
            <a:r>
              <a:rPr kumimoji="0" lang="en-US" sz="1800" b="0" i="0" u="none" strike="noStrike" kern="1200" cap="none" spc="20" normalizeH="0" baseline="0" noProof="0" dirty="0" err="1" smtClean="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SyntaxKind.ParenthesizedExpression</a:t>
            </a:r>
            <a:r>
              <a:rPr kumimoji="0" lang="en-US" sz="1800" b="0" i="0" u="none" strike="noStrike" kern="1200" cap="none" spc="20" normalizeH="0" baseline="0" noProof="0" dirty="0" smtClean="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pt-BR" sz="1800" b="0" i="0" u="none" strike="noStrike" kern="1200" cap="none" spc="0" normalizeH="0" baseline="0" noProof="0" dirty="0" smtClean="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800" b="0" i="0" u="none" strike="noStrike" kern="1200" cap="none" spc="20" normalizeH="0" baseline="0" noProof="0" dirty="0" smtClean="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800" b="1" i="0" u="none" strike="noStrike" kern="1200" cap="none" spc="20" normalizeH="0" baseline="0" noProof="0" dirty="0" smtClean="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while</a:t>
            </a:r>
            <a:r>
              <a:rPr kumimoji="0" lang="en-US" sz="1800" b="0" i="0" u="none" strike="noStrike" kern="1200" cap="none" spc="20" normalizeH="0" baseline="0" noProof="0" dirty="0" smtClean="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800" b="0" i="0" u="none" strike="noStrike" kern="1200" cap="none" spc="20" normalizeH="0" baseline="0" noProof="0" dirty="0" err="1" smtClean="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receiver.IsKind</a:t>
            </a:r>
            <a:r>
              <a:rPr kumimoji="0" lang="en-US" sz="1800" b="0" i="0" u="none" strike="noStrike" kern="1200" cap="none" spc="20" normalizeH="0" baseline="0" noProof="0" dirty="0" smtClean="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800" b="0" i="0" u="none" strike="noStrike" kern="1200" cap="none" spc="20" normalizeH="0" baseline="0" noProof="0" dirty="0" err="1" smtClean="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SyntaxKind.ParenthesizedExpression</a:t>
            </a:r>
            <a:r>
              <a:rPr kumimoji="0" lang="en-US" sz="1800" b="0" i="0" u="none" strike="noStrike" kern="1200" cap="none" spc="20" normalizeH="0" baseline="0" noProof="0" dirty="0" smtClean="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a:t>
            </a:r>
            <a:endParaRPr kumimoji="0" lang="pt-BR" sz="1800" b="0" i="0" u="none" strike="noStrike" kern="1200" cap="none" spc="0" normalizeH="0" baseline="0" noProof="0" dirty="0" smtClean="0">
              <a:ln>
                <a:noFill/>
              </a:ln>
              <a:solidFill>
                <a:srgbClr val="000099"/>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800" b="0" i="0" u="none" strike="noStrike" kern="1200" cap="none" spc="20" normalizeH="0" baseline="0" noProof="0" dirty="0" smtClean="0">
                <a:ln>
                  <a:noFill/>
                </a:ln>
                <a:solidFill>
                  <a:prstClr val="black"/>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endParaRPr kumimoji="0" lang="pt-BR" sz="1800" b="0"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2BE3D730-B6C1-4454-B756-D4267B456D66}"/>
              </a:ext>
            </a:extLst>
          </p:cNvPr>
          <p:cNvSpPr/>
          <p:nvPr/>
        </p:nvSpPr>
        <p:spPr>
          <a:xfrm>
            <a:off x="305975" y="2237022"/>
            <a:ext cx="8640000" cy="1200329"/>
          </a:xfrm>
          <a:prstGeom prst="rect">
            <a:avLst/>
          </a:prstGeom>
          <a:ln>
            <a:solidFill>
              <a:schemeClr val="tx1"/>
            </a:solidFill>
          </a:ln>
        </p:spPr>
        <p:style>
          <a:lnRef idx="2">
            <a:schemeClr val="accent3"/>
          </a:lnRef>
          <a:fillRef idx="1">
            <a:schemeClr val="lt1"/>
          </a:fillRef>
          <a:effectRef idx="0">
            <a:schemeClr val="accent3"/>
          </a:effectRef>
          <a:fontRef idx="minor">
            <a:schemeClr val="dk1"/>
          </a:fontRef>
        </p:style>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800" b="1" i="0" u="none" strike="noStrike" kern="1200" cap="none" spc="20" normalizeH="0" baseline="0" noProof="0" dirty="0" err="1" smtClean="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foreach</a:t>
            </a:r>
            <a:r>
              <a:rPr kumimoji="0" lang="en-US" sz="1800" b="0" i="0" u="none" strike="noStrike" kern="1200" cap="none" spc="20" normalizeH="0" baseline="0" noProof="0" dirty="0" smtClean="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800" b="0" i="0" u="none" strike="noStrike" kern="1200" cap="none" spc="20" normalizeH="0" baseline="0" noProof="0" dirty="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800" b="0" i="0" u="none" strike="noStrike" kern="1200" cap="none" spc="20" normalizeH="0" baseline="0" noProof="0" dirty="0" err="1">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var</a:t>
            </a:r>
            <a:r>
              <a:rPr kumimoji="0" lang="en-US" sz="1800" b="0" i="0" u="none" strike="noStrike" kern="1200" cap="none" spc="20" normalizeH="0" baseline="0" noProof="0" dirty="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 m </a:t>
            </a:r>
            <a:r>
              <a:rPr kumimoji="0" lang="en-US" sz="1800" b="1" i="0" u="none" strike="noStrike" kern="1200" cap="none" spc="20" normalizeH="0" baseline="0" noProof="0" dirty="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in</a:t>
            </a:r>
            <a:r>
              <a:rPr kumimoji="0" lang="en-US" sz="1800" b="0" i="0" u="none" strike="noStrike" kern="1200" cap="none" spc="20" normalizeH="0" baseline="0" noProof="0" dirty="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 modifiers) </a:t>
            </a:r>
            <a:endParaRPr lang="en-US" sz="1800" spc="20" dirty="0">
              <a:solidFill>
                <a:srgbClr val="C00000"/>
              </a:solidFill>
              <a:latin typeface="Consolas" panose="020B0609020204030204" pitchFamily="49" charset="0"/>
              <a:ea typeface="Times New Roman" panose="02020603050405020304" pitchFamily="18" charset="0"/>
              <a:cs typeface="Courier New" panose="02070309020205020404" pitchFamily="49" charset="0"/>
            </a:endParaRPr>
          </a:p>
          <a:p>
            <a:pPr marR="0" lvl="0" algn="l" defTabSz="457200" rtl="0" eaLnBrk="1" fontAlgn="auto" latinLnBrk="0" hangingPunct="1">
              <a:lnSpc>
                <a:spcPct val="100000"/>
              </a:lnSpc>
              <a:spcBef>
                <a:spcPts val="0"/>
              </a:spcBef>
              <a:spcAft>
                <a:spcPts val="0"/>
              </a:spcAft>
              <a:buClrTx/>
              <a:buSzTx/>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800" b="0" i="0" u="none" strike="noStrike" kern="1200" cap="none" spc="20" normalizeH="0" noProof="0" dirty="0" smtClean="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800" b="0" i="0" u="none" strike="noStrike" kern="1200" cap="none" spc="20" normalizeH="0" baseline="0" noProof="0" dirty="0" smtClean="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800" b="1" i="0" u="none" strike="noStrike" kern="1200" cap="none" spc="20" normalizeH="0" baseline="0" noProof="0" dirty="0" smtClean="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if</a:t>
            </a:r>
            <a:r>
              <a:rPr kumimoji="0" lang="en-US" sz="1800" b="0" i="0" u="none" strike="noStrike" kern="1200" cap="none" spc="20" normalizeH="0" baseline="0" noProof="0" dirty="0" smtClean="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800" b="0" i="0" u="none" strike="noStrike" kern="1200" cap="none" spc="20" normalizeH="0" baseline="0" noProof="0" dirty="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800" b="0" i="0" u="none" strike="noStrike" kern="1200" cap="none" spc="20" normalizeH="0" baseline="0" noProof="0" dirty="0" err="1">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m.CSharpKind</a:t>
            </a:r>
            <a:r>
              <a:rPr kumimoji="0" lang="en-US" sz="1800" b="0" i="0" u="none" strike="noStrike" kern="1200" cap="none" spc="20" normalizeH="0" baseline="0" noProof="0" dirty="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 == modifier) </a:t>
            </a:r>
            <a:r>
              <a:rPr kumimoji="0" lang="en-US" sz="1800" b="1" i="0" u="none" strike="noStrike" kern="1200" cap="none" spc="20" normalizeH="0" baseline="0" noProof="0" dirty="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return</a:t>
            </a:r>
            <a:r>
              <a:rPr kumimoji="0" lang="en-US" sz="1800" b="0" i="0" u="none" strike="noStrike" kern="1200" cap="none" spc="20" normalizeH="0" baseline="0" noProof="0" dirty="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800" b="1" i="0" u="none" strike="noStrike" kern="1200" cap="none" spc="20" normalizeH="0" baseline="0" noProof="0" dirty="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true</a:t>
            </a:r>
            <a:r>
              <a:rPr kumimoji="0" lang="en-US" sz="1800" b="0" i="0" u="none" strike="noStrike" kern="1200" cap="none" spc="20" normalizeH="0" baseline="0" noProof="0" dirty="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endParaRPr kumimoji="0" lang="pt-BR" sz="18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800" b="0" i="0" u="none" strike="noStrike" kern="1200" cap="none" spc="20" normalizeH="0" baseline="0" noProof="0" dirty="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800" b="1" i="0" u="none" strike="noStrike" kern="1200" cap="none" spc="20" normalizeH="0" baseline="0" noProof="0" dirty="0" err="1" smtClean="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foreach</a:t>
            </a:r>
            <a:r>
              <a:rPr kumimoji="0" lang="en-US" sz="1800" b="0" i="0" u="none" strike="noStrike" kern="1200" cap="none" spc="20" normalizeH="0" baseline="0" noProof="0" dirty="0" smtClean="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800" b="0" i="0" u="none" strike="noStrike" kern="1200" cap="none" spc="20" normalizeH="0" baseline="0" noProof="0" dirty="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800" b="0" i="0" u="none" strike="noStrike" kern="1200" cap="none" spc="20" normalizeH="0" baseline="0" noProof="0" dirty="0" err="1">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var</a:t>
            </a:r>
            <a:r>
              <a:rPr kumimoji="0" lang="en-US" sz="1800" b="0" i="0" u="none" strike="noStrike" kern="1200" cap="none" spc="20" normalizeH="0" baseline="0" noProof="0" dirty="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 m </a:t>
            </a:r>
            <a:r>
              <a:rPr kumimoji="0" lang="en-US" sz="1800" b="1" i="0" u="none" strike="noStrike" kern="1200" cap="none" spc="20" normalizeH="0" baseline="0" noProof="0" dirty="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in</a:t>
            </a:r>
            <a:r>
              <a:rPr kumimoji="0" lang="en-US" sz="1800" b="0" i="0" u="none" strike="noStrike" kern="1200" cap="none" spc="20" normalizeH="0" baseline="0" noProof="0" dirty="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 modifiers) </a:t>
            </a:r>
            <a:endParaRPr lang="en-US" sz="1800" spc="20" dirty="0">
              <a:solidFill>
                <a:srgbClr val="000099"/>
              </a:solidFill>
              <a:latin typeface="Consolas" panose="020B0609020204030204" pitchFamily="49" charset="0"/>
              <a:ea typeface="Times New Roman" panose="02020603050405020304" pitchFamily="18" charset="0"/>
              <a:cs typeface="Courier New" panose="02070309020205020404" pitchFamily="49" charset="0"/>
            </a:endParaRPr>
          </a:p>
          <a:p>
            <a:pPr marL="0" marR="0" lvl="0" indent="0" algn="l" defTabSz="457200" rtl="0" eaLnBrk="1" fontAlgn="auto" latinLnBrk="0" hangingPunct="1">
              <a:lnSpc>
                <a:spcPct val="100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800" b="0" i="0" u="none" strike="noStrike" kern="1200" cap="none" spc="20" normalizeH="0" noProof="0" dirty="0" smtClean="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800" b="0" i="0" u="none" strike="noStrike" kern="1200" cap="none" spc="20" normalizeH="0" baseline="0" noProof="0" dirty="0" smtClean="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800" b="1" i="0" u="none" strike="noStrike" kern="1200" cap="none" spc="20" normalizeH="0" baseline="0" noProof="0" dirty="0" smtClean="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if</a:t>
            </a:r>
            <a:r>
              <a:rPr kumimoji="0" lang="en-US" sz="1800" b="0" i="0" u="none" strike="noStrike" kern="1200" cap="none" spc="20" normalizeH="0" baseline="0" noProof="0" dirty="0" smtClean="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800" b="0" i="0" u="none" strike="noStrike" kern="1200" cap="none" spc="20" normalizeH="0" baseline="0" noProof="0" dirty="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a:t>
            </a:r>
            <a:r>
              <a:rPr kumimoji="0" lang="en-US" sz="1800" b="0" i="0" u="none" strike="noStrike" kern="1200" cap="none" spc="20" normalizeH="0" baseline="0" noProof="0" dirty="0" err="1">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m.IsKind</a:t>
            </a:r>
            <a:r>
              <a:rPr kumimoji="0" lang="en-US" sz="1800" b="0" i="0" u="none" strike="noStrike" kern="1200" cap="none" spc="20" normalizeH="0" baseline="0" noProof="0" dirty="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(modifier)) </a:t>
            </a:r>
            <a:r>
              <a:rPr kumimoji="0" lang="en-US" sz="1800" b="1" i="0" u="none" strike="noStrike" kern="1200" cap="none" spc="20" normalizeH="0" baseline="0" noProof="0" dirty="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return</a:t>
            </a:r>
            <a:r>
              <a:rPr kumimoji="0" lang="en-US" sz="1800" b="0" i="0" u="none" strike="noStrike" kern="1200" cap="none" spc="20" normalizeH="0" baseline="0" noProof="0" dirty="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800" b="1" i="0" u="none" strike="noStrike" kern="1200" cap="none" spc="20" normalizeH="0" baseline="0" noProof="0" dirty="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true</a:t>
            </a:r>
            <a:r>
              <a:rPr kumimoji="0" lang="en-US" sz="1800" b="0" i="0" u="none" strike="noStrike" kern="1200" cap="none" spc="20" normalizeH="0" baseline="0" noProof="0" dirty="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endParaRPr kumimoji="0" lang="pt-BR" sz="1800" b="0" i="0" u="none" strike="noStrike" kern="1200" cap="none" spc="0" normalizeH="0" baseline="0" noProof="0" dirty="0">
              <a:ln>
                <a:noFill/>
              </a:ln>
              <a:solidFill>
                <a:srgbClr val="000099"/>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p:cNvSpPr/>
          <p:nvPr/>
        </p:nvSpPr>
        <p:spPr>
          <a:xfrm>
            <a:off x="-70641" y="3767833"/>
            <a:ext cx="4556913" cy="49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C00000"/>
                </a:solidFill>
                <a:latin typeface="Consolas" panose="020B0609020204030204" pitchFamily="49" charset="0"/>
              </a:rPr>
              <a:t>receiver.CSharpKind</a:t>
            </a:r>
            <a:r>
              <a:rPr lang="en-US" sz="1800" dirty="0">
                <a:solidFill>
                  <a:srgbClr val="C00000"/>
                </a:solidFill>
                <a:latin typeface="Consolas" panose="020B0609020204030204" pitchFamily="49" charset="0"/>
              </a:rPr>
              <a:t>() == </a:t>
            </a:r>
            <a:r>
              <a:rPr lang="en-US" sz="1800" dirty="0" err="1">
                <a:solidFill>
                  <a:srgbClr val="C00000"/>
                </a:solidFill>
                <a:latin typeface="Consolas" panose="020B0609020204030204" pitchFamily="49" charset="0"/>
              </a:rPr>
              <a:t>SyntaxKind.ParenthesizedExpression</a:t>
            </a:r>
            <a:endParaRPr lang="en-US" sz="1800" dirty="0">
              <a:solidFill>
                <a:srgbClr val="C00000"/>
              </a:solidFill>
              <a:latin typeface="Consolas" panose="020B0609020204030204" pitchFamily="49" charset="0"/>
            </a:endParaRPr>
          </a:p>
        </p:txBody>
      </p:sp>
      <p:sp>
        <p:nvSpPr>
          <p:cNvPr id="18" name="Arrow: Right 7"/>
          <p:cNvSpPr/>
          <p:nvPr/>
        </p:nvSpPr>
        <p:spPr>
          <a:xfrm>
            <a:off x="4426622" y="3815088"/>
            <a:ext cx="728533" cy="27643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0" name="Rectangle 19"/>
          <p:cNvSpPr/>
          <p:nvPr/>
        </p:nvSpPr>
        <p:spPr>
          <a:xfrm>
            <a:off x="5275551" y="3713454"/>
            <a:ext cx="3592241" cy="49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solidFill>
                  <a:schemeClr val="accent2"/>
                </a:solidFill>
                <a:latin typeface="Consolas" panose="020B0609020204030204" pitchFamily="49" charset="0"/>
              </a:rPr>
              <a:t>receiver.IsKind</a:t>
            </a:r>
            <a:r>
              <a:rPr lang="en-US" sz="1800" dirty="0" smtClean="0">
                <a:solidFill>
                  <a:schemeClr val="accent2"/>
                </a:solidFill>
                <a:latin typeface="Consolas" panose="020B0609020204030204" pitchFamily="49" charset="0"/>
              </a:rPr>
              <a:t>(</a:t>
            </a:r>
            <a:r>
              <a:rPr lang="en-US" sz="1800" dirty="0" err="1" smtClean="0">
                <a:solidFill>
                  <a:schemeClr val="accent2"/>
                </a:solidFill>
                <a:latin typeface="Consolas" panose="020B0609020204030204" pitchFamily="49" charset="0"/>
              </a:rPr>
              <a:t>SyntaxKind.ParenthesizedExpression</a:t>
            </a:r>
            <a:r>
              <a:rPr lang="en-US" sz="1800" dirty="0">
                <a:solidFill>
                  <a:schemeClr val="accent2"/>
                </a:solidFill>
                <a:latin typeface="Consolas" panose="020B0609020204030204" pitchFamily="49" charset="0"/>
              </a:rPr>
              <a:t>)</a:t>
            </a:r>
          </a:p>
        </p:txBody>
      </p:sp>
      <p:sp>
        <p:nvSpPr>
          <p:cNvPr id="21" name="Rectangle 20"/>
          <p:cNvSpPr/>
          <p:nvPr/>
        </p:nvSpPr>
        <p:spPr>
          <a:xfrm>
            <a:off x="342179" y="4478751"/>
            <a:ext cx="4093910" cy="49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C00000"/>
                </a:solidFill>
                <a:latin typeface="Consolas" panose="020B0609020204030204" pitchFamily="49" charset="0"/>
              </a:rPr>
              <a:t>m.CSharpKind</a:t>
            </a:r>
            <a:r>
              <a:rPr lang="en-US" sz="1800" dirty="0">
                <a:solidFill>
                  <a:srgbClr val="C00000"/>
                </a:solidFill>
                <a:latin typeface="Consolas" panose="020B0609020204030204" pitchFamily="49" charset="0"/>
              </a:rPr>
              <a:t>() == modifier</a:t>
            </a:r>
          </a:p>
        </p:txBody>
      </p:sp>
      <p:sp>
        <p:nvSpPr>
          <p:cNvPr id="22" name="Arrow: Right 12"/>
          <p:cNvSpPr/>
          <p:nvPr/>
        </p:nvSpPr>
        <p:spPr>
          <a:xfrm>
            <a:off x="4179628" y="4605041"/>
            <a:ext cx="779031" cy="27235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4" name="Rectangle 23"/>
          <p:cNvSpPr/>
          <p:nvPr/>
        </p:nvSpPr>
        <p:spPr>
          <a:xfrm>
            <a:off x="4958659" y="4494640"/>
            <a:ext cx="2512625" cy="49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accent2"/>
                </a:solidFill>
                <a:latin typeface="Consolas" panose="020B0609020204030204" pitchFamily="49" charset="0"/>
              </a:rPr>
              <a:t>m.IsKind</a:t>
            </a:r>
            <a:r>
              <a:rPr lang="en-US" sz="1800" dirty="0">
                <a:solidFill>
                  <a:schemeClr val="accent2"/>
                </a:solidFill>
                <a:latin typeface="Consolas" panose="020B0609020204030204" pitchFamily="49" charset="0"/>
              </a:rPr>
              <a:t>(modifier)</a:t>
            </a:r>
          </a:p>
        </p:txBody>
      </p:sp>
      <p:sp>
        <p:nvSpPr>
          <p:cNvPr id="25" name="Right Brace 24"/>
          <p:cNvSpPr/>
          <p:nvPr/>
        </p:nvSpPr>
        <p:spPr>
          <a:xfrm rot="5400000">
            <a:off x="4156607" y="1947117"/>
            <a:ext cx="558964" cy="6583311"/>
          </a:xfrm>
          <a:prstGeom prst="rightBrace">
            <a:avLst/>
          </a:prstGeom>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27" name="TextBox 26"/>
          <p:cNvSpPr txBox="1"/>
          <p:nvPr/>
        </p:nvSpPr>
        <p:spPr>
          <a:xfrm>
            <a:off x="93391" y="5723858"/>
            <a:ext cx="4123427" cy="400110"/>
          </a:xfrm>
          <a:prstGeom prst="rect">
            <a:avLst/>
          </a:prstGeom>
          <a:noFill/>
        </p:spPr>
        <p:txBody>
          <a:bodyPr wrap="square" rtlCol="0">
            <a:spAutoFit/>
          </a:bodyPr>
          <a:lstStyle/>
          <a:p>
            <a:r>
              <a:rPr lang="en-US" dirty="0">
                <a:solidFill>
                  <a:srgbClr val="C00000"/>
                </a:solidFill>
                <a:latin typeface="Consolas" panose="020B0609020204030204" pitchFamily="49" charset="0"/>
              </a:rPr>
              <a:t>&lt;</a:t>
            </a:r>
            <a:r>
              <a:rPr lang="en-US" i="1" dirty="0">
                <a:solidFill>
                  <a:srgbClr val="00B050"/>
                </a:solidFill>
                <a:latin typeface="Consolas" panose="020B0609020204030204" pitchFamily="49" charset="0"/>
              </a:rPr>
              <a:t>name</a:t>
            </a:r>
            <a:r>
              <a:rPr lang="en-US" dirty="0">
                <a:solidFill>
                  <a:srgbClr val="C00000"/>
                </a:solidFill>
                <a:latin typeface="Consolas" panose="020B0609020204030204" pitchFamily="49" charset="0"/>
              </a:rPr>
              <a:t>&gt;.</a:t>
            </a:r>
            <a:r>
              <a:rPr lang="en-US" dirty="0" err="1">
                <a:solidFill>
                  <a:srgbClr val="C00000"/>
                </a:solidFill>
                <a:latin typeface="Consolas" panose="020B0609020204030204" pitchFamily="49" charset="0"/>
              </a:rPr>
              <a:t>CSharpKind</a:t>
            </a:r>
            <a:r>
              <a:rPr lang="en-US" dirty="0">
                <a:solidFill>
                  <a:srgbClr val="C00000"/>
                </a:solidFill>
                <a:latin typeface="Consolas" panose="020B0609020204030204" pitchFamily="49" charset="0"/>
              </a:rPr>
              <a:t>() == &lt;</a:t>
            </a:r>
            <a:r>
              <a:rPr lang="en-US" i="1" dirty="0" err="1">
                <a:solidFill>
                  <a:srgbClr val="00B050"/>
                </a:solidFill>
                <a:latin typeface="Consolas" panose="020B0609020204030204" pitchFamily="49" charset="0"/>
              </a:rPr>
              <a:t>exp</a:t>
            </a:r>
            <a:r>
              <a:rPr lang="en-US" dirty="0">
                <a:solidFill>
                  <a:srgbClr val="C00000"/>
                </a:solidFill>
                <a:latin typeface="Consolas" panose="020B0609020204030204" pitchFamily="49" charset="0"/>
              </a:rPr>
              <a:t>&gt;</a:t>
            </a:r>
            <a:endParaRPr lang="pt-BR" dirty="0">
              <a:solidFill>
                <a:srgbClr val="C00000"/>
              </a:solidFill>
              <a:latin typeface="Consolas" panose="020B0609020204030204" pitchFamily="49" charset="0"/>
            </a:endParaRPr>
          </a:p>
        </p:txBody>
      </p:sp>
      <p:sp>
        <p:nvSpPr>
          <p:cNvPr id="28" name="TextBox 27"/>
          <p:cNvSpPr txBox="1"/>
          <p:nvPr/>
        </p:nvSpPr>
        <p:spPr>
          <a:xfrm>
            <a:off x="5129193" y="5723858"/>
            <a:ext cx="3386157" cy="400110"/>
          </a:xfrm>
          <a:prstGeom prst="rect">
            <a:avLst/>
          </a:prstGeom>
          <a:noFill/>
        </p:spPr>
        <p:txBody>
          <a:bodyPr wrap="square" rtlCol="0">
            <a:spAutoFit/>
          </a:bodyPr>
          <a:lstStyle/>
          <a:p>
            <a:r>
              <a:rPr lang="en-US" dirty="0">
                <a:solidFill>
                  <a:schemeClr val="accent6"/>
                </a:solidFill>
                <a:latin typeface="Consolas" panose="020B0609020204030204" pitchFamily="49" charset="0"/>
              </a:rPr>
              <a:t>&lt;</a:t>
            </a:r>
            <a:r>
              <a:rPr lang="en-US" i="1" dirty="0">
                <a:solidFill>
                  <a:srgbClr val="00B050"/>
                </a:solidFill>
                <a:latin typeface="Consolas" panose="020B0609020204030204" pitchFamily="49" charset="0"/>
              </a:rPr>
              <a:t>name</a:t>
            </a:r>
            <a:r>
              <a:rPr lang="en-US" dirty="0">
                <a:solidFill>
                  <a:schemeClr val="accent6"/>
                </a:solidFill>
                <a:latin typeface="Consolas" panose="020B0609020204030204" pitchFamily="49" charset="0"/>
              </a:rPr>
              <a:t>&gt;.</a:t>
            </a:r>
            <a:r>
              <a:rPr lang="en-US" dirty="0" err="1">
                <a:solidFill>
                  <a:schemeClr val="accent6"/>
                </a:solidFill>
                <a:latin typeface="Consolas" panose="020B0609020204030204" pitchFamily="49" charset="0"/>
              </a:rPr>
              <a:t>IsKind</a:t>
            </a:r>
            <a:r>
              <a:rPr lang="en-US" dirty="0">
                <a:solidFill>
                  <a:schemeClr val="accent6"/>
                </a:solidFill>
                <a:latin typeface="Consolas" panose="020B0609020204030204" pitchFamily="49" charset="0"/>
              </a:rPr>
              <a:t>(&lt;</a:t>
            </a:r>
            <a:r>
              <a:rPr lang="en-US" i="1" dirty="0" err="1">
                <a:solidFill>
                  <a:srgbClr val="00B050"/>
                </a:solidFill>
                <a:latin typeface="Consolas" panose="020B0609020204030204" pitchFamily="49" charset="0"/>
              </a:rPr>
              <a:t>exp</a:t>
            </a:r>
            <a:r>
              <a:rPr lang="en-US" dirty="0">
                <a:solidFill>
                  <a:schemeClr val="accent6"/>
                </a:solidFill>
                <a:latin typeface="Consolas" panose="020B0609020204030204" pitchFamily="49" charset="0"/>
              </a:rPr>
              <a:t>&gt;)</a:t>
            </a:r>
            <a:endParaRPr lang="pt-BR" dirty="0">
              <a:solidFill>
                <a:schemeClr val="accent6"/>
              </a:solidFill>
              <a:latin typeface="Consolas" panose="020B0609020204030204" pitchFamily="49" charset="0"/>
            </a:endParaRPr>
          </a:p>
        </p:txBody>
      </p:sp>
      <p:sp>
        <p:nvSpPr>
          <p:cNvPr id="33" name="Arrow: Right 7"/>
          <p:cNvSpPr/>
          <p:nvPr/>
        </p:nvSpPr>
        <p:spPr>
          <a:xfrm>
            <a:off x="4216818" y="5790055"/>
            <a:ext cx="818314" cy="273327"/>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6" name="TextBox 15"/>
          <p:cNvSpPr txBox="1"/>
          <p:nvPr/>
        </p:nvSpPr>
        <p:spPr>
          <a:xfrm>
            <a:off x="-17253" y="6271369"/>
            <a:ext cx="7890294" cy="646331"/>
          </a:xfrm>
          <a:prstGeom prst="rect">
            <a:avLst/>
          </a:prstGeom>
          <a:noFill/>
        </p:spPr>
        <p:txBody>
          <a:bodyPr wrap="square" rtlCol="0">
            <a:spAutoFit/>
          </a:bodyPr>
          <a:lstStyle/>
          <a:p>
            <a:pPr>
              <a:spcBef>
                <a:spcPts val="0"/>
              </a:spcBef>
            </a:pPr>
            <a:r>
              <a:rPr lang="en-US" sz="1800" i="1" dirty="0" smtClean="0">
                <a:solidFill>
                  <a:srgbClr val="C00000"/>
                </a:solidFill>
                <a:latin typeface="Segoe UI" panose="020B0502040204020203" pitchFamily="34" charset="0"/>
                <a:cs typeface="Segoe UI" panose="020B0502040204020203" pitchFamily="34" charset="0"/>
              </a:rPr>
              <a:t>Learning Syntactic Program Transformations from Examples</a:t>
            </a:r>
            <a:endParaRPr lang="en-US" sz="1800" i="1" dirty="0">
              <a:solidFill>
                <a:srgbClr val="C00000"/>
              </a:solidFill>
              <a:latin typeface="Segoe UI" panose="020B0502040204020203" pitchFamily="34" charset="0"/>
              <a:cs typeface="Segoe UI" panose="020B0502040204020203" pitchFamily="34" charset="0"/>
            </a:endParaRPr>
          </a:p>
          <a:p>
            <a:pPr>
              <a:spcBef>
                <a:spcPts val="0"/>
              </a:spcBef>
            </a:pPr>
            <a:r>
              <a:rPr lang="en-US" sz="1800" dirty="0" smtClean="0">
                <a:solidFill>
                  <a:srgbClr val="C00000"/>
                </a:solidFill>
                <a:latin typeface="Segoe UI" panose="020B0502040204020203" pitchFamily="34" charset="0"/>
                <a:cs typeface="Segoe UI" panose="020B0502040204020203" pitchFamily="34" charset="0"/>
              </a:rPr>
              <a:t>ICSE 2017; Rolim, Soares, Antoni, Polozov, Gulwani, Gheyi, Suzuki, Hartmann</a:t>
            </a:r>
          </a:p>
        </p:txBody>
      </p:sp>
    </p:spTree>
    <p:custDataLst>
      <p:tags r:id="rId1"/>
    </p:custDataLst>
    <p:extLst>
      <p:ext uri="{BB962C8B-B14F-4D97-AF65-F5344CB8AC3E}">
        <p14:creationId xmlns:p14="http://schemas.microsoft.com/office/powerpoint/2010/main" val="4577884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20" grpId="0"/>
      <p:bldP spid="21" grpId="0"/>
      <p:bldP spid="22" grpId="0" animBg="1"/>
      <p:bldP spid="24" grpId="0"/>
      <p:bldP spid="25" grpId="0" animBg="1"/>
      <p:bldP spid="27" grpId="0"/>
      <p:bldP spid="28" grpId="0"/>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1</a:t>
            </a:fld>
            <a:endParaRPr lang="en-US" dirty="0"/>
          </a:p>
        </p:txBody>
      </p:sp>
      <p:sp>
        <p:nvSpPr>
          <p:cNvPr id="4" name="Title 3"/>
          <p:cNvSpPr>
            <a:spLocks noGrp="1"/>
          </p:cNvSpPr>
          <p:nvPr>
            <p:ph type="title"/>
          </p:nvPr>
        </p:nvSpPr>
        <p:spPr/>
        <p:txBody>
          <a:bodyPr/>
          <a:lstStyle/>
          <a:p>
            <a:r>
              <a:rPr lang="en-US" dirty="0" smtClean="0">
                <a:latin typeface="Segoe UI" panose="020B0502040204020203" pitchFamily="34" charset="0"/>
                <a:cs typeface="Segoe UI" panose="020B0502040204020203" pitchFamily="34" charset="0"/>
              </a:rPr>
              <a:t>Programming by Examples</a:t>
            </a:r>
            <a:endParaRPr lang="en-US" dirty="0">
              <a:latin typeface="Segoe UI" panose="020B0502040204020203" pitchFamily="34" charset="0"/>
              <a:cs typeface="Segoe UI" panose="020B0502040204020203" pitchFamily="34" charset="0"/>
            </a:endParaRPr>
          </a:p>
        </p:txBody>
      </p:sp>
      <p:sp>
        <p:nvSpPr>
          <p:cNvPr id="16" name="TextBox 15"/>
          <p:cNvSpPr txBox="1"/>
          <p:nvPr/>
        </p:nvSpPr>
        <p:spPr>
          <a:xfrm>
            <a:off x="131066" y="1099398"/>
            <a:ext cx="8696632" cy="5524589"/>
          </a:xfrm>
          <a:prstGeom prst="rect">
            <a:avLst/>
          </a:prstGeom>
          <a:noFill/>
        </p:spPr>
        <p:txBody>
          <a:bodyPr wrap="square" rtlCol="0">
            <a:spAutoFit/>
          </a:bodyPr>
          <a:lstStyle/>
          <a:p>
            <a:pPr>
              <a:spcBef>
                <a:spcPts val="0"/>
              </a:spcBef>
            </a:pPr>
            <a:r>
              <a:rPr lang="en-US" sz="2400" u="sng" dirty="0" smtClean="0">
                <a:latin typeface="Segoe UI" panose="020B0502040204020203" pitchFamily="34" charset="0"/>
                <a:cs typeface="Segoe UI" panose="020B0502040204020203" pitchFamily="34" charset="0"/>
              </a:rPr>
              <a:t>Program synthesis: </a:t>
            </a:r>
            <a:r>
              <a:rPr lang="en-US" sz="2400" dirty="0" smtClean="0">
                <a:latin typeface="Segoe UI" panose="020B0502040204020203" pitchFamily="34" charset="0"/>
                <a:cs typeface="Segoe UI" panose="020B0502040204020203" pitchFamily="34" charset="0"/>
              </a:rPr>
              <a:t>Generate a </a:t>
            </a:r>
            <a:r>
              <a:rPr lang="en-US" sz="2400" dirty="0">
                <a:latin typeface="Segoe UI" panose="020B0502040204020203" pitchFamily="34" charset="0"/>
                <a:cs typeface="Segoe UI" panose="020B0502040204020203" pitchFamily="34" charset="0"/>
              </a:rPr>
              <a:t>program in </a:t>
            </a:r>
            <a:r>
              <a:rPr lang="en-US" sz="2400" dirty="0" smtClean="0">
                <a:latin typeface="Segoe UI" panose="020B0502040204020203" pitchFamily="34" charset="0"/>
                <a:cs typeface="Segoe UI" panose="020B0502040204020203" pitchFamily="34" charset="0"/>
              </a:rPr>
              <a:t>an </a:t>
            </a:r>
            <a:r>
              <a:rPr lang="en-US" sz="2400" dirty="0">
                <a:solidFill>
                  <a:srgbClr val="C00000"/>
                </a:solidFill>
                <a:latin typeface="Segoe UI" panose="020B0502040204020203" pitchFamily="34" charset="0"/>
                <a:cs typeface="Segoe UI" panose="020B0502040204020203" pitchFamily="34" charset="0"/>
              </a:rPr>
              <a:t>underlying language</a:t>
            </a:r>
            <a:r>
              <a:rPr lang="en-US" sz="2400" dirty="0">
                <a:latin typeface="Segoe UI" panose="020B0502040204020203" pitchFamily="34" charset="0"/>
                <a:cs typeface="Segoe UI" panose="020B0502040204020203" pitchFamily="34" charset="0"/>
              </a:rPr>
              <a:t> from </a:t>
            </a:r>
            <a:r>
              <a:rPr lang="en-US" sz="2400" dirty="0">
                <a:solidFill>
                  <a:srgbClr val="C00000"/>
                </a:solidFill>
                <a:latin typeface="Segoe UI" panose="020B0502040204020203" pitchFamily="34" charset="0"/>
                <a:cs typeface="Segoe UI" panose="020B0502040204020203" pitchFamily="34" charset="0"/>
              </a:rPr>
              <a:t>user </a:t>
            </a:r>
            <a:r>
              <a:rPr lang="en-US" sz="2400" dirty="0" smtClean="0">
                <a:solidFill>
                  <a:srgbClr val="C00000"/>
                </a:solidFill>
                <a:latin typeface="Segoe UI" panose="020B0502040204020203" pitchFamily="34" charset="0"/>
                <a:cs typeface="Segoe UI" panose="020B0502040204020203" pitchFamily="34" charset="0"/>
              </a:rPr>
              <a:t>specification </a:t>
            </a:r>
            <a:r>
              <a:rPr lang="en-US" sz="2400" dirty="0">
                <a:latin typeface="Segoe UI" panose="020B0502040204020203" pitchFamily="34" charset="0"/>
                <a:cs typeface="Segoe UI" panose="020B0502040204020203" pitchFamily="34" charset="0"/>
              </a:rPr>
              <a:t>using a</a:t>
            </a:r>
            <a:r>
              <a:rPr lang="en-US" sz="2400" dirty="0" smtClean="0">
                <a:latin typeface="Segoe UI" panose="020B0502040204020203" pitchFamily="34" charset="0"/>
                <a:cs typeface="Segoe UI" panose="020B0502040204020203" pitchFamily="34" charset="0"/>
              </a:rPr>
              <a:t> </a:t>
            </a:r>
            <a:r>
              <a:rPr lang="en-US" sz="2400" dirty="0">
                <a:solidFill>
                  <a:srgbClr val="C00000"/>
                </a:solidFill>
                <a:latin typeface="Segoe UI" panose="020B0502040204020203" pitchFamily="34" charset="0"/>
                <a:cs typeface="Segoe UI" panose="020B0502040204020203" pitchFamily="34" charset="0"/>
              </a:rPr>
              <a:t>search algorithm</a:t>
            </a:r>
            <a:r>
              <a:rPr lang="en-US" sz="2400" dirty="0" smtClean="0">
                <a:latin typeface="Segoe UI" panose="020B0502040204020203" pitchFamily="34" charset="0"/>
                <a:cs typeface="Segoe UI" panose="020B0502040204020203" pitchFamily="34" charset="0"/>
              </a:rPr>
              <a:t>.</a:t>
            </a:r>
          </a:p>
          <a:p>
            <a:pPr>
              <a:spcBef>
                <a:spcPts val="0"/>
              </a:spcBef>
            </a:pPr>
            <a:endParaRPr lang="en-US" sz="1000" dirty="0" smtClean="0">
              <a:latin typeface="Segoe UI" panose="020B0502040204020203" pitchFamily="34" charset="0"/>
              <a:cs typeface="Segoe UI" panose="020B0502040204020203" pitchFamily="34" charset="0"/>
            </a:endParaRPr>
          </a:p>
          <a:p>
            <a:pPr>
              <a:spcBef>
                <a:spcPts val="0"/>
              </a:spcBef>
            </a:pPr>
            <a:endParaRPr lang="en-US" sz="700" dirty="0" smtClean="0">
              <a:latin typeface="Segoe UI" panose="020B0502040204020203" pitchFamily="34" charset="0"/>
              <a:cs typeface="Segoe UI" panose="020B0502040204020203" pitchFamily="34" charset="0"/>
            </a:endParaRPr>
          </a:p>
          <a:p>
            <a:pPr>
              <a:spcBef>
                <a:spcPts val="0"/>
              </a:spcBef>
            </a:pPr>
            <a:r>
              <a:rPr lang="en-US" sz="2400" u="sng" dirty="0" smtClean="0">
                <a:latin typeface="Segoe UI" panose="020B0502040204020203" pitchFamily="34" charset="0"/>
                <a:cs typeface="Segoe UI" panose="020B0502040204020203" pitchFamily="34" charset="0"/>
              </a:rPr>
              <a:t>Programming by Examples </a:t>
            </a:r>
            <a:r>
              <a:rPr lang="en-US" sz="2400" dirty="0" smtClean="0">
                <a:latin typeface="Segoe UI" panose="020B0502040204020203" pitchFamily="34" charset="0"/>
                <a:cs typeface="Segoe UI" panose="020B0502040204020203" pitchFamily="34" charset="0"/>
              </a:rPr>
              <a:t>is a subfield of Program Synthesis where the specification is in the form of examples.</a:t>
            </a:r>
          </a:p>
          <a:p>
            <a:pPr>
              <a:spcBef>
                <a:spcPts val="0"/>
              </a:spcBef>
            </a:pPr>
            <a:endParaRPr lang="en-US" sz="2400" dirty="0" smtClean="0">
              <a:latin typeface="Segoe UI" panose="020B0502040204020203" pitchFamily="34" charset="0"/>
              <a:cs typeface="Segoe UI" panose="020B0502040204020203" pitchFamily="34" charset="0"/>
            </a:endParaRPr>
          </a:p>
          <a:p>
            <a:pPr>
              <a:spcBef>
                <a:spcPts val="0"/>
              </a:spcBef>
            </a:pPr>
            <a:r>
              <a:rPr lang="en-US" sz="2400" dirty="0" smtClean="0">
                <a:latin typeface="Segoe UI" panose="020B0502040204020203" pitchFamily="34" charset="0"/>
                <a:cs typeface="Segoe UI" panose="020B0502040204020203" pitchFamily="34" charset="0"/>
              </a:rPr>
              <a:t>An old problem but enabled </a:t>
            </a:r>
            <a:r>
              <a:rPr lang="en-US" sz="2400" dirty="0">
                <a:latin typeface="Segoe UI" panose="020B0502040204020203" pitchFamily="34" charset="0"/>
                <a:cs typeface="Segoe UI" panose="020B0502040204020203" pitchFamily="34" charset="0"/>
              </a:rPr>
              <a:t>today by </a:t>
            </a:r>
            <a:endParaRPr lang="en-US" sz="2400" dirty="0" smtClean="0">
              <a:latin typeface="Segoe UI" panose="020B0502040204020203" pitchFamily="34" charset="0"/>
              <a:cs typeface="Segoe UI" panose="020B0502040204020203" pitchFamily="34" charset="0"/>
            </a:endParaRPr>
          </a:p>
          <a:p>
            <a:pPr>
              <a:spcBef>
                <a:spcPts val="0"/>
              </a:spcBef>
            </a:pPr>
            <a:r>
              <a:rPr lang="en-US" sz="2400" dirty="0" smtClean="0">
                <a:latin typeface="Segoe UI" panose="020B0502040204020203" pitchFamily="34" charset="0"/>
                <a:cs typeface="Segoe UI" panose="020B0502040204020203" pitchFamily="34" charset="0"/>
              </a:rPr>
              <a:t>better </a:t>
            </a:r>
            <a:r>
              <a:rPr lang="en-US" sz="2400" dirty="0">
                <a:latin typeface="Segoe UI" panose="020B0502040204020203" pitchFamily="34" charset="0"/>
                <a:cs typeface="Segoe UI" panose="020B0502040204020203" pitchFamily="34" charset="0"/>
              </a:rPr>
              <a:t>algorithms &amp;</a:t>
            </a:r>
            <a:r>
              <a:rPr lang="en-US" sz="2400" dirty="0" smtClean="0">
                <a:latin typeface="Segoe UI" panose="020B0502040204020203" pitchFamily="34" charset="0"/>
                <a:cs typeface="Segoe UI" panose="020B0502040204020203" pitchFamily="34" charset="0"/>
              </a:rPr>
              <a:t> </a:t>
            </a:r>
            <a:r>
              <a:rPr lang="en-US" sz="2400" dirty="0">
                <a:latin typeface="Segoe UI" panose="020B0502040204020203" pitchFamily="34" charset="0"/>
                <a:cs typeface="Segoe UI" panose="020B0502040204020203" pitchFamily="34" charset="0"/>
              </a:rPr>
              <a:t>faster </a:t>
            </a:r>
            <a:r>
              <a:rPr lang="en-US" sz="2400" dirty="0" smtClean="0">
                <a:latin typeface="Segoe UI" panose="020B0502040204020203" pitchFamily="34" charset="0"/>
                <a:cs typeface="Segoe UI" panose="020B0502040204020203" pitchFamily="34" charset="0"/>
              </a:rPr>
              <a:t>machines.</a:t>
            </a:r>
            <a:endParaRPr lang="en-US" sz="2400" dirty="0">
              <a:latin typeface="Segoe UI" panose="020B0502040204020203" pitchFamily="34" charset="0"/>
              <a:cs typeface="Segoe UI" panose="020B0502040204020203" pitchFamily="34" charset="0"/>
            </a:endParaRPr>
          </a:p>
          <a:p>
            <a:pPr>
              <a:spcBef>
                <a:spcPts val="0"/>
              </a:spcBef>
            </a:pPr>
            <a:endParaRPr lang="en-US" sz="2400" dirty="0">
              <a:latin typeface="Segoe UI" panose="020B0502040204020203" pitchFamily="34" charset="0"/>
              <a:cs typeface="Segoe UI" panose="020B0502040204020203" pitchFamily="34" charset="0"/>
            </a:endParaRPr>
          </a:p>
          <a:p>
            <a:pPr>
              <a:spcBef>
                <a:spcPts val="0"/>
              </a:spcBef>
            </a:pPr>
            <a:r>
              <a:rPr lang="en-US" sz="2400" dirty="0">
                <a:latin typeface="Segoe UI" panose="020B0502040204020203" pitchFamily="34" charset="0"/>
                <a:cs typeface="Segoe UI" panose="020B0502040204020203" pitchFamily="34" charset="0"/>
              </a:rPr>
              <a:t>The new programming </a:t>
            </a:r>
            <a:r>
              <a:rPr lang="en-US" sz="2400" dirty="0" smtClean="0">
                <a:latin typeface="Segoe UI" panose="020B0502040204020203" pitchFamily="34" charset="0"/>
                <a:cs typeface="Segoe UI" panose="020B0502040204020203" pitchFamily="34" charset="0"/>
              </a:rPr>
              <a:t>revolution</a:t>
            </a:r>
          </a:p>
          <a:p>
            <a:pPr marL="342900" indent="-342900">
              <a:spcBef>
                <a:spcPts val="0"/>
              </a:spcBef>
              <a:buFont typeface="Arial" panose="020B0604020202020204" pitchFamily="34" charset="0"/>
              <a:buChar char="•"/>
            </a:pPr>
            <a:r>
              <a:rPr lang="en-US" sz="2200" dirty="0" smtClean="0">
                <a:latin typeface="Segoe UI" panose="020B0502040204020203" pitchFamily="34" charset="0"/>
                <a:cs typeface="Segoe UI" panose="020B0502040204020203" pitchFamily="34" charset="0"/>
              </a:rPr>
              <a:t>Enables </a:t>
            </a:r>
            <a:r>
              <a:rPr lang="en-US" sz="2200" dirty="0">
                <a:latin typeface="Segoe UI" panose="020B0502040204020203" pitchFamily="34" charset="0"/>
                <a:cs typeface="Segoe UI" panose="020B0502040204020203" pitchFamily="34" charset="0"/>
              </a:rPr>
              <a:t>10-100x productivity for programmers.</a:t>
            </a:r>
          </a:p>
          <a:p>
            <a:pPr>
              <a:spcBef>
                <a:spcPts val="0"/>
              </a:spcBef>
            </a:pPr>
            <a:endParaRPr lang="en-US" sz="2400" dirty="0" smtClean="0">
              <a:latin typeface="Segoe UI" panose="020B0502040204020203" pitchFamily="34" charset="0"/>
              <a:cs typeface="Segoe UI" panose="020B0502040204020203" pitchFamily="34" charset="0"/>
            </a:endParaRPr>
          </a:p>
          <a:p>
            <a:pPr>
              <a:spcBef>
                <a:spcPts val="0"/>
              </a:spcBef>
            </a:pPr>
            <a:r>
              <a:rPr lang="en-US" sz="2400" dirty="0" smtClean="0">
                <a:latin typeface="Segoe UI" panose="020B0502040204020203" pitchFamily="34" charset="0"/>
                <a:cs typeface="Segoe UI" panose="020B0502040204020203" pitchFamily="34" charset="0"/>
              </a:rPr>
              <a:t>The </a:t>
            </a:r>
            <a:r>
              <a:rPr lang="en-US" sz="2400" dirty="0">
                <a:latin typeface="Segoe UI" panose="020B0502040204020203" pitchFamily="34" charset="0"/>
                <a:cs typeface="Segoe UI" panose="020B0502040204020203" pitchFamily="34" charset="0"/>
              </a:rPr>
              <a:t>new </a:t>
            </a:r>
            <a:r>
              <a:rPr lang="en-US" sz="2400" dirty="0" smtClean="0">
                <a:latin typeface="Segoe UI" panose="020B0502040204020203" pitchFamily="34" charset="0"/>
                <a:cs typeface="Segoe UI" panose="020B0502040204020203" pitchFamily="34" charset="0"/>
              </a:rPr>
              <a:t>computer user </a:t>
            </a:r>
            <a:r>
              <a:rPr lang="en-US" sz="2400" dirty="0">
                <a:latin typeface="Segoe UI" panose="020B0502040204020203" pitchFamily="34" charset="0"/>
                <a:cs typeface="Segoe UI" panose="020B0502040204020203" pitchFamily="34" charset="0"/>
              </a:rPr>
              <a:t>experience</a:t>
            </a:r>
          </a:p>
          <a:p>
            <a:pPr marL="342900" indent="-342900">
              <a:spcBef>
                <a:spcPts val="0"/>
              </a:spcBef>
              <a:buFont typeface="Arial" panose="020B0604020202020204" pitchFamily="34" charset="0"/>
              <a:buChar char="•"/>
            </a:pPr>
            <a:r>
              <a:rPr lang="en-US" sz="2200" dirty="0">
                <a:latin typeface="Segoe UI" panose="020B0502040204020203" pitchFamily="34" charset="0"/>
                <a:cs typeface="Segoe UI" panose="020B0502040204020203" pitchFamily="34" charset="0"/>
              </a:rPr>
              <a:t>99% </a:t>
            </a:r>
            <a:r>
              <a:rPr lang="en-US" sz="2200" dirty="0" smtClean="0">
                <a:latin typeface="Segoe UI" panose="020B0502040204020203" pitchFamily="34" charset="0"/>
                <a:cs typeface="Segoe UI" panose="020B0502040204020203" pitchFamily="34" charset="0"/>
              </a:rPr>
              <a:t>users </a:t>
            </a:r>
            <a:r>
              <a:rPr lang="en-US" sz="2200" dirty="0">
                <a:latin typeface="Segoe UI" panose="020B0502040204020203" pitchFamily="34" charset="0"/>
                <a:cs typeface="Segoe UI" panose="020B0502040204020203" pitchFamily="34" charset="0"/>
              </a:rPr>
              <a:t>can’t </a:t>
            </a:r>
            <a:r>
              <a:rPr lang="en-US" sz="2200" dirty="0" smtClean="0">
                <a:latin typeface="Segoe UI" panose="020B0502040204020203" pitchFamily="34" charset="0"/>
                <a:cs typeface="Segoe UI" panose="020B0502040204020203" pitchFamily="34" charset="0"/>
              </a:rPr>
              <a:t>program and struggle with repetitive tasks.</a:t>
            </a:r>
          </a:p>
          <a:p>
            <a:pPr marL="342900" indent="-342900">
              <a:spcBef>
                <a:spcPts val="0"/>
              </a:spcBef>
              <a:buFont typeface="Arial" panose="020B0604020202020204" pitchFamily="34" charset="0"/>
              <a:buChar char="•"/>
            </a:pPr>
            <a:r>
              <a:rPr lang="en-US" sz="2200" dirty="0">
                <a:latin typeface="Segoe UI" panose="020B0502040204020203" pitchFamily="34" charset="0"/>
                <a:cs typeface="Segoe UI" panose="020B0502040204020203" pitchFamily="34" charset="0"/>
              </a:rPr>
              <a:t>N</a:t>
            </a:r>
            <a:r>
              <a:rPr lang="en-US" sz="2200" dirty="0" smtClean="0">
                <a:latin typeface="Segoe UI" panose="020B0502040204020203" pitchFamily="34" charset="0"/>
                <a:cs typeface="Segoe UI" panose="020B0502040204020203" pitchFamily="34" charset="0"/>
              </a:rPr>
              <a:t>on-programmers can now </a:t>
            </a:r>
            <a:r>
              <a:rPr lang="en-US" sz="2200" dirty="0">
                <a:latin typeface="Segoe UI" panose="020B0502040204020203" pitchFamily="34" charset="0"/>
                <a:cs typeface="Segoe UI" panose="020B0502040204020203" pitchFamily="34" charset="0"/>
              </a:rPr>
              <a:t>create scripts &amp; achieve more</a:t>
            </a:r>
            <a:r>
              <a:rPr lang="en-US" sz="2200" dirty="0" smtClean="0">
                <a:latin typeface="Segoe UI" panose="020B0502040204020203" pitchFamily="34" charset="0"/>
                <a:cs typeface="Segoe UI" panose="020B0502040204020203" pitchFamily="34" charset="0"/>
              </a:rPr>
              <a:t>.</a:t>
            </a:r>
            <a:endParaRPr lang="en-US" sz="2200" dirty="0">
              <a:latin typeface="Segoe UI" panose="020B0502040204020203" pitchFamily="34" charset="0"/>
              <a:cs typeface="Segoe UI" panose="020B0502040204020203"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726" y="2860665"/>
            <a:ext cx="2359926" cy="2326686"/>
          </a:xfrm>
          <a:prstGeom prst="rect">
            <a:avLst/>
          </a:prstGeom>
        </p:spPr>
      </p:pic>
    </p:spTree>
    <p:extLst>
      <p:ext uri="{BB962C8B-B14F-4D97-AF65-F5344CB8AC3E}">
        <p14:creationId xmlns:p14="http://schemas.microsoft.com/office/powerpoint/2010/main" val="40258358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9565" y="304800"/>
            <a:ext cx="8308675" cy="609600"/>
          </a:xfrm>
        </p:spPr>
        <p:txBody>
          <a:bodyPr/>
          <a:lstStyle/>
          <a:p>
            <a:r>
              <a:rPr lang="en-US" dirty="0" smtClean="0">
                <a:latin typeface="Segoe UI" panose="020B0502040204020203" pitchFamily="34" charset="0"/>
                <a:cs typeface="Segoe UI" panose="020B0502040204020203" pitchFamily="34" charset="0"/>
              </a:rPr>
              <a:t>Repetitive Corrections in Student Assignments</a:t>
            </a:r>
            <a:endParaRPr lang="en-US" dirty="0">
              <a:latin typeface="Segoe UI" panose="020B0502040204020203" pitchFamily="34" charset="0"/>
              <a:cs typeface="Segoe UI" panose="020B0502040204020203" pitchFamily="34" charset="0"/>
            </a:endParaRPr>
          </a:p>
        </p:txBody>
      </p:sp>
      <p:sp>
        <p:nvSpPr>
          <p:cNvPr id="16" name="Right Brace 15"/>
          <p:cNvSpPr/>
          <p:nvPr/>
        </p:nvSpPr>
        <p:spPr>
          <a:xfrm rot="5400000">
            <a:off x="4120329" y="1360425"/>
            <a:ext cx="558964" cy="6583311"/>
          </a:xfrm>
          <a:prstGeom prst="rightBrace">
            <a:avLst/>
          </a:prstGeom>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16"/>
          <p:cNvSpPr/>
          <p:nvPr/>
        </p:nvSpPr>
        <p:spPr>
          <a:xfrm>
            <a:off x="1197793" y="3947785"/>
            <a:ext cx="493277" cy="49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Consolas" panose="020B0609020204030204" pitchFamily="49" charset="0"/>
                <a:ea typeface="+mn-ea"/>
                <a:cs typeface="+mn-cs"/>
              </a:rPr>
              <a:t>k</a:t>
            </a:r>
          </a:p>
        </p:txBody>
      </p:sp>
      <p:sp>
        <p:nvSpPr>
          <p:cNvPr id="18" name="Arrow: Right 19"/>
          <p:cNvSpPr/>
          <p:nvPr/>
        </p:nvSpPr>
        <p:spPr>
          <a:xfrm>
            <a:off x="1711261" y="4015842"/>
            <a:ext cx="461563" cy="39601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Rectangle 27"/>
          <p:cNvSpPr/>
          <p:nvPr/>
        </p:nvSpPr>
        <p:spPr>
          <a:xfrm>
            <a:off x="2154074" y="3967267"/>
            <a:ext cx="1024630" cy="49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2"/>
                </a:solidFill>
                <a:effectLst/>
                <a:uLnTx/>
                <a:uFillTx/>
                <a:latin typeface="Consolas" panose="020B0609020204030204" pitchFamily="49" charset="0"/>
                <a:ea typeface="+mn-ea"/>
                <a:cs typeface="+mn-cs"/>
              </a:rPr>
              <a:t>term(k)</a:t>
            </a:r>
          </a:p>
        </p:txBody>
      </p:sp>
      <p:sp>
        <p:nvSpPr>
          <p:cNvPr id="29" name="Rectangle 28"/>
          <p:cNvSpPr/>
          <p:nvPr/>
        </p:nvSpPr>
        <p:spPr>
          <a:xfrm>
            <a:off x="5462238" y="3901450"/>
            <a:ext cx="493277" cy="49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C00000"/>
                </a:solidFill>
                <a:effectLst/>
                <a:uLnTx/>
                <a:uFillTx/>
                <a:latin typeface="Consolas" panose="020B0609020204030204" pitchFamily="49" charset="0"/>
                <a:ea typeface="+mn-ea"/>
                <a:cs typeface="+mn-cs"/>
              </a:rPr>
              <a:t>n</a:t>
            </a:r>
          </a:p>
        </p:txBody>
      </p:sp>
      <p:sp>
        <p:nvSpPr>
          <p:cNvPr id="30" name="Arrow: Right 24"/>
          <p:cNvSpPr/>
          <p:nvPr/>
        </p:nvSpPr>
        <p:spPr>
          <a:xfrm>
            <a:off x="5975706" y="3969507"/>
            <a:ext cx="461563" cy="396011"/>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Rectangle 31"/>
          <p:cNvSpPr/>
          <p:nvPr/>
        </p:nvSpPr>
        <p:spPr>
          <a:xfrm>
            <a:off x="6418519" y="3920932"/>
            <a:ext cx="1024630" cy="493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2"/>
                </a:solidFill>
                <a:effectLst/>
                <a:uLnTx/>
                <a:uFillTx/>
                <a:latin typeface="Consolas" panose="020B0609020204030204" pitchFamily="49" charset="0"/>
                <a:ea typeface="+mn-ea"/>
                <a:cs typeface="+mn-cs"/>
              </a:rPr>
              <a:t>term(n)</a:t>
            </a:r>
          </a:p>
        </p:txBody>
      </p:sp>
      <p:sp>
        <p:nvSpPr>
          <p:cNvPr id="33" name="Arrow: Right 38"/>
          <p:cNvSpPr/>
          <p:nvPr/>
        </p:nvSpPr>
        <p:spPr>
          <a:xfrm>
            <a:off x="4032445" y="5676036"/>
            <a:ext cx="734732" cy="283703"/>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TextBox 34"/>
          <p:cNvSpPr txBox="1"/>
          <p:nvPr/>
        </p:nvSpPr>
        <p:spPr>
          <a:xfrm>
            <a:off x="3074723" y="5604637"/>
            <a:ext cx="97691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Consolas" panose="020B0609020204030204" pitchFamily="49" charset="0"/>
                <a:ea typeface="+mn-ea"/>
                <a:cs typeface="+mn-cs"/>
              </a:rPr>
              <a:t>&lt;</a:t>
            </a:r>
            <a:r>
              <a:rPr kumimoji="0" lang="en-US" sz="1800" b="0" i="1" u="none" strike="noStrike" kern="1200" cap="none" spc="0" normalizeH="0" baseline="0" noProof="0" dirty="0">
                <a:ln>
                  <a:noFill/>
                </a:ln>
                <a:solidFill>
                  <a:srgbClr val="00B050"/>
                </a:solidFill>
                <a:effectLst/>
                <a:uLnTx/>
                <a:uFillTx/>
                <a:latin typeface="Consolas" panose="020B0609020204030204" pitchFamily="49" charset="0"/>
                <a:ea typeface="+mn-ea"/>
                <a:cs typeface="+mn-cs"/>
              </a:rPr>
              <a:t>name</a:t>
            </a:r>
            <a:r>
              <a:rPr kumimoji="0" lang="en-US" sz="1800" b="0" i="0" u="none" strike="noStrike" kern="1200" cap="none" spc="0" normalizeH="0" baseline="0" noProof="0" dirty="0">
                <a:ln>
                  <a:noFill/>
                </a:ln>
                <a:solidFill>
                  <a:srgbClr val="C00000"/>
                </a:solidFill>
                <a:effectLst/>
                <a:uLnTx/>
                <a:uFillTx/>
                <a:latin typeface="Consolas" panose="020B0609020204030204" pitchFamily="49" charset="0"/>
                <a:ea typeface="+mn-ea"/>
                <a:cs typeface="+mn-cs"/>
              </a:rPr>
              <a:t>&gt;</a:t>
            </a:r>
            <a:endParaRPr kumimoji="0" lang="pt-BR" sz="1800" b="0" i="0" u="none" strike="noStrike" kern="1200" cap="none" spc="0" normalizeH="0" baseline="0" noProof="0" dirty="0">
              <a:ln>
                <a:noFill/>
              </a:ln>
              <a:solidFill>
                <a:srgbClr val="C00000"/>
              </a:solidFill>
              <a:effectLst/>
              <a:uLnTx/>
              <a:uFillTx/>
              <a:latin typeface="Consolas" panose="020B0609020204030204" pitchFamily="49" charset="0"/>
              <a:ea typeface="+mn-ea"/>
              <a:cs typeface="+mn-cs"/>
            </a:endParaRPr>
          </a:p>
        </p:txBody>
      </p:sp>
      <p:sp>
        <p:nvSpPr>
          <p:cNvPr id="36" name="TextBox 35"/>
          <p:cNvSpPr txBox="1"/>
          <p:nvPr/>
        </p:nvSpPr>
        <p:spPr>
          <a:xfrm>
            <a:off x="4841508" y="5601664"/>
            <a:ext cx="197703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2"/>
                </a:solidFill>
                <a:effectLst/>
                <a:uLnTx/>
                <a:uFillTx/>
                <a:latin typeface="Consolas" panose="020B0609020204030204" pitchFamily="49" charset="0"/>
                <a:ea typeface="+mn-ea"/>
                <a:cs typeface="+mn-cs"/>
              </a:rPr>
              <a:t>term(&lt;</a:t>
            </a:r>
            <a:r>
              <a:rPr kumimoji="0" lang="en-US" sz="1800" b="0" i="1" u="none" strike="noStrike" kern="1200" cap="none" spc="0" normalizeH="0" baseline="0" noProof="0" dirty="0">
                <a:ln>
                  <a:noFill/>
                </a:ln>
                <a:solidFill>
                  <a:srgbClr val="00B050"/>
                </a:solidFill>
                <a:effectLst/>
                <a:uLnTx/>
                <a:uFillTx/>
                <a:latin typeface="Consolas" panose="020B0609020204030204" pitchFamily="49" charset="0"/>
                <a:ea typeface="+mn-ea"/>
                <a:cs typeface="+mn-cs"/>
              </a:rPr>
              <a:t>name</a:t>
            </a:r>
            <a:r>
              <a:rPr kumimoji="0" lang="en-US" sz="1800" b="0" i="0" u="none" strike="noStrike" kern="1200" cap="none" spc="0" normalizeH="0" baseline="0" noProof="0" dirty="0">
                <a:ln>
                  <a:noFill/>
                </a:ln>
                <a:solidFill>
                  <a:schemeClr val="accent2"/>
                </a:solidFill>
                <a:effectLst/>
                <a:uLnTx/>
                <a:uFillTx/>
                <a:latin typeface="Consolas" panose="020B0609020204030204" pitchFamily="49" charset="0"/>
                <a:ea typeface="+mn-ea"/>
                <a:cs typeface="+mn-cs"/>
              </a:rPr>
              <a:t>&gt;)</a:t>
            </a:r>
            <a:endParaRPr kumimoji="0" lang="pt-BR" sz="1800" b="0" i="0" u="none" strike="noStrike" kern="1200" cap="none" spc="0" normalizeH="0" baseline="0" noProof="0" dirty="0">
              <a:ln>
                <a:noFill/>
              </a:ln>
              <a:solidFill>
                <a:schemeClr val="accent2"/>
              </a:solidFill>
              <a:effectLst/>
              <a:uLnTx/>
              <a:uFillTx/>
              <a:latin typeface="Consolas" panose="020B0609020204030204" pitchFamily="49" charset="0"/>
              <a:ea typeface="+mn-ea"/>
              <a:cs typeface="+mn-cs"/>
            </a:endParaRPr>
          </a:p>
        </p:txBody>
      </p:sp>
      <p:sp>
        <p:nvSpPr>
          <p:cNvPr id="37" name="Rectangle 36">
            <a:extLst>
              <a:ext uri="{FF2B5EF4-FFF2-40B4-BE49-F238E27FC236}">
                <a16:creationId xmlns:a16="http://schemas.microsoft.com/office/drawing/2014/main" id="{540361CE-348C-4FDD-846E-6360867723BC}"/>
              </a:ext>
            </a:extLst>
          </p:cNvPr>
          <p:cNvSpPr/>
          <p:nvPr/>
        </p:nvSpPr>
        <p:spPr>
          <a:xfrm>
            <a:off x="4276763" y="1949760"/>
            <a:ext cx="4700460" cy="1477328"/>
          </a:xfrm>
          <a:prstGeom prst="rect">
            <a:avLst/>
          </a:prstGeom>
          <a:ln>
            <a:solidFill>
              <a:schemeClr val="tx1"/>
            </a:solidFill>
          </a:ln>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800" b="1" i="0" u="none" strike="noStrike" kern="1200" cap="none" spc="20" normalizeH="0" baseline="0" noProof="0" dirty="0">
                <a:ln>
                  <a:noFill/>
                </a:ln>
                <a:solidFill>
                  <a:prstClr val="black"/>
                </a:solidFill>
                <a:effectLst/>
                <a:uLnTx/>
                <a:uFillTx/>
                <a:latin typeface="Consolas" panose="020B0609020204030204" pitchFamily="49" charset="0"/>
                <a:ea typeface="Times New Roman" panose="02020603050405020304" pitchFamily="18" charset="0"/>
                <a:cs typeface="Courier New" panose="02070309020205020404" pitchFamily="49" charset="0"/>
              </a:rPr>
              <a:t>def</a:t>
            </a:r>
            <a:r>
              <a:rPr kumimoji="0" lang="en-US" sz="1800" b="0" i="0" u="none" strike="noStrike" kern="1200" cap="none" spc="20" normalizeH="0" baseline="0" noProof="0" dirty="0">
                <a:ln>
                  <a:noFill/>
                </a:ln>
                <a:solidFill>
                  <a:prstClr val="black"/>
                </a:solidFill>
                <a:effectLst/>
                <a:uLnTx/>
                <a:uFillTx/>
                <a:latin typeface="Consolas" panose="020B0609020204030204" pitchFamily="49" charset="0"/>
                <a:ea typeface="Times New Roman" panose="02020603050405020304" pitchFamily="18" charset="0"/>
                <a:cs typeface="Courier New" panose="02070309020205020404" pitchFamily="49" charset="0"/>
              </a:rPr>
              <a:t> product(n, term):</a:t>
            </a:r>
            <a:endParaRPr kumimoji="0" lang="pt-B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pt-BR" sz="1800" b="1" i="0" u="none" strike="noStrike" kern="1200" cap="none" spc="2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800" b="1" i="0" u="none" strike="noStrike" kern="1200" cap="none" spc="20" normalizeH="0" baseline="0" noProof="0" dirty="0">
                <a:ln>
                  <a:noFill/>
                </a:ln>
                <a:solidFill>
                  <a:prstClr val="black"/>
                </a:solidFill>
                <a:effectLst/>
                <a:uLnTx/>
                <a:uFillTx/>
                <a:latin typeface="Consolas" panose="020B0609020204030204" pitchFamily="49" charset="0"/>
                <a:ea typeface="Times New Roman" panose="02020603050405020304" pitchFamily="18" charset="0"/>
                <a:cs typeface="Courier New" panose="02070309020205020404" pitchFamily="49" charset="0"/>
              </a:rPr>
              <a:t>if</a:t>
            </a:r>
            <a:r>
              <a:rPr kumimoji="0" lang="en-US" sz="1800" b="0" i="0" u="none" strike="noStrike" kern="1200" cap="none" spc="20" normalizeH="0" baseline="0" noProof="0" dirty="0">
                <a:ln>
                  <a:noFill/>
                </a:ln>
                <a:solidFill>
                  <a:prstClr val="black"/>
                </a:solidFill>
                <a:effectLst/>
                <a:uLnTx/>
                <a:uFillTx/>
                <a:latin typeface="Consolas" panose="020B0609020204030204" pitchFamily="49" charset="0"/>
                <a:ea typeface="Times New Roman" panose="02020603050405020304" pitchFamily="18" charset="0"/>
                <a:cs typeface="Courier New" panose="02070309020205020404" pitchFamily="49" charset="0"/>
              </a:rPr>
              <a:t>(n == 1):</a:t>
            </a:r>
            <a:endParaRPr kumimoji="0" lang="pt-B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pt-BR" sz="1800" b="1" i="0" u="none" strike="noStrike" kern="1200" cap="none" spc="2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800" b="1" i="0" u="none" strike="noStrike" kern="1200" cap="none" spc="20" normalizeH="0" baseline="0" noProof="0" dirty="0">
                <a:ln>
                  <a:noFill/>
                </a:ln>
                <a:solidFill>
                  <a:prstClr val="black"/>
                </a:solidFill>
                <a:effectLst/>
                <a:uLnTx/>
                <a:uFillTx/>
                <a:latin typeface="Consolas" panose="020B0609020204030204" pitchFamily="49" charset="0"/>
                <a:ea typeface="Times New Roman" panose="02020603050405020304" pitchFamily="18" charset="0"/>
                <a:cs typeface="Courier New" panose="02070309020205020404" pitchFamily="49" charset="0"/>
              </a:rPr>
              <a:t>return</a:t>
            </a:r>
            <a:r>
              <a:rPr kumimoji="0" lang="en-US" sz="1800" b="0" i="0" u="none" strike="noStrike" kern="1200" cap="none" spc="20" normalizeH="0" baseline="0" noProof="0" dirty="0">
                <a:ln>
                  <a:noFill/>
                </a:ln>
                <a:solidFill>
                  <a:prstClr val="black"/>
                </a:solidFill>
                <a:effectLst/>
                <a:uLnTx/>
                <a:uFillTx/>
                <a:latin typeface="Consolas" panose="020B0609020204030204" pitchFamily="49" charset="0"/>
                <a:ea typeface="Times New Roman" panose="02020603050405020304" pitchFamily="18" charset="0"/>
                <a:cs typeface="Courier New" panose="02070309020205020404" pitchFamily="49" charset="0"/>
              </a:rPr>
              <a:t> 1</a:t>
            </a:r>
            <a:endParaRPr kumimoji="0" lang="pt-B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800" b="0" i="0" u="none" strike="noStrike" kern="1200" cap="none" spc="20" normalizeH="0" baseline="0" noProof="0" dirty="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en-US" sz="1800" b="1" i="0" u="none" strike="noStrike" kern="1200" cap="none" spc="20" normalizeH="0" baseline="0" noProof="0" dirty="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return</a:t>
            </a:r>
            <a:r>
              <a:rPr kumimoji="0" lang="en-US" sz="1800" b="0" i="0" u="none" strike="noStrike" kern="1200" cap="none" spc="20" normalizeH="0" baseline="0" noProof="0" dirty="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 product(n-1, term)*n</a:t>
            </a:r>
            <a:endParaRPr kumimoji="0" lang="pt-BR" sz="18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800" b="0" i="0" u="none" strike="noStrike" kern="1200" cap="none" spc="20" normalizeH="0" baseline="0" noProof="0" dirty="0">
                <a:ln>
                  <a:noFill/>
                </a:ln>
                <a:solidFill>
                  <a:srgbClr val="000099"/>
                </a:solidFill>
                <a:effectLst/>
                <a:uLnTx/>
                <a:uFillTx/>
                <a:latin typeface="Consolas" panose="020B0609020204030204" pitchFamily="49" charset="0"/>
                <a:cs typeface="Courier New" panose="02070309020205020404" pitchFamily="49" charset="0"/>
              </a:rPr>
              <a:t>+ </a:t>
            </a:r>
            <a:r>
              <a:rPr kumimoji="0" lang="en-US" sz="1800" b="1" i="0" u="none" strike="noStrike" kern="1200" cap="none" spc="20" normalizeH="0" baseline="0" noProof="0" dirty="0">
                <a:ln>
                  <a:noFill/>
                </a:ln>
                <a:solidFill>
                  <a:srgbClr val="000099"/>
                </a:solidFill>
                <a:effectLst/>
                <a:uLnTx/>
                <a:uFillTx/>
                <a:latin typeface="Consolas" panose="020B0609020204030204" pitchFamily="49" charset="0"/>
                <a:cs typeface="Courier New" panose="02070309020205020404" pitchFamily="49" charset="0"/>
              </a:rPr>
              <a:t>return</a:t>
            </a:r>
            <a:r>
              <a:rPr kumimoji="0" lang="en-US" sz="1800" b="0" i="0" u="none" strike="noStrike" kern="1200" cap="none" spc="20" normalizeH="0" baseline="0" noProof="0" dirty="0">
                <a:ln>
                  <a:noFill/>
                </a:ln>
                <a:solidFill>
                  <a:srgbClr val="000099"/>
                </a:solidFill>
                <a:effectLst/>
                <a:uLnTx/>
                <a:uFillTx/>
                <a:latin typeface="Consolas" panose="020B0609020204030204" pitchFamily="49" charset="0"/>
                <a:cs typeface="Courier New" panose="02070309020205020404" pitchFamily="49" charset="0"/>
              </a:rPr>
              <a:t> product(n-1, term)*term(n</a:t>
            </a:r>
            <a:r>
              <a:rPr kumimoji="0" lang="en-US" sz="1800" b="0" i="0" u="none" strike="noStrike" kern="1200" cap="none" spc="20" normalizeH="0" baseline="0" noProof="0" dirty="0" smtClean="0">
                <a:ln>
                  <a:noFill/>
                </a:ln>
                <a:solidFill>
                  <a:srgbClr val="000099"/>
                </a:solidFill>
                <a:effectLst/>
                <a:uLnTx/>
                <a:uFillTx/>
                <a:latin typeface="Consolas" panose="020B0609020204030204" pitchFamily="49" charset="0"/>
                <a:cs typeface="Courier New" panose="02070309020205020404" pitchFamily="49" charset="0"/>
              </a:rPr>
              <a:t>)</a:t>
            </a:r>
            <a:endParaRPr kumimoji="0" lang="en-US" sz="1800" b="0" i="0" u="none" strike="noStrike" kern="1200" cap="none" spc="20" normalizeH="0" baseline="0" noProof="0" dirty="0">
              <a:ln>
                <a:noFill/>
              </a:ln>
              <a:solidFill>
                <a:srgbClr val="000099"/>
              </a:solidFill>
              <a:effectLst/>
              <a:uLnTx/>
              <a:uFillTx/>
              <a:latin typeface="Consolas" panose="020B0609020204030204" pitchFamily="49" charset="0"/>
              <a:cs typeface="Courier New" panose="02070309020205020404" pitchFamily="49" charset="0"/>
            </a:endParaRPr>
          </a:p>
        </p:txBody>
      </p:sp>
      <p:sp>
        <p:nvSpPr>
          <p:cNvPr id="38" name="Rectangle 37">
            <a:extLst>
              <a:ext uri="{FF2B5EF4-FFF2-40B4-BE49-F238E27FC236}">
                <a16:creationId xmlns:a16="http://schemas.microsoft.com/office/drawing/2014/main" id="{42B6DD02-D23A-4667-8111-D5614BD7FF40}"/>
              </a:ext>
            </a:extLst>
          </p:cNvPr>
          <p:cNvSpPr/>
          <p:nvPr/>
        </p:nvSpPr>
        <p:spPr>
          <a:xfrm>
            <a:off x="141928" y="1635230"/>
            <a:ext cx="3808689" cy="2031325"/>
          </a:xfrm>
          <a:prstGeom prst="rect">
            <a:avLst/>
          </a:prstGeom>
          <a:ln>
            <a:solidFill>
              <a:schemeClr val="tx1"/>
            </a:solidFill>
          </a:ln>
        </p:spPr>
        <p:style>
          <a:lnRef idx="2">
            <a:schemeClr val="accent3"/>
          </a:lnRef>
          <a:fillRef idx="1">
            <a:schemeClr val="lt1"/>
          </a:fillRef>
          <a:effectRef idx="0">
            <a:schemeClr val="accent3"/>
          </a:effectRef>
          <a:fontRef idx="minor">
            <a:schemeClr val="dk1"/>
          </a:fontRef>
        </p:style>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800" b="1" i="0" u="none" strike="noStrike" kern="1200" cap="none" spc="20" normalizeH="0" baseline="0" noProof="0" dirty="0">
                <a:ln>
                  <a:noFill/>
                </a:ln>
                <a:solidFill>
                  <a:prstClr val="black"/>
                </a:solidFill>
                <a:effectLst/>
                <a:uLnTx/>
                <a:uFillTx/>
                <a:latin typeface="Consolas" panose="020B0609020204030204" pitchFamily="49" charset="0"/>
                <a:ea typeface="Times New Roman" panose="02020603050405020304" pitchFamily="18" charset="0"/>
                <a:cs typeface="Courier New" panose="02070309020205020404" pitchFamily="49" charset="0"/>
              </a:rPr>
              <a:t>def</a:t>
            </a:r>
            <a:r>
              <a:rPr kumimoji="0" lang="en-US" sz="1800" b="0" i="0" u="none" strike="noStrike" kern="1200" cap="none" spc="20" normalizeH="0" baseline="0" noProof="0" dirty="0">
                <a:ln>
                  <a:noFill/>
                </a:ln>
                <a:solidFill>
                  <a:prstClr val="black"/>
                </a:solidFill>
                <a:effectLst/>
                <a:uLnTx/>
                <a:uFillTx/>
                <a:latin typeface="Consolas" panose="020B0609020204030204" pitchFamily="49" charset="0"/>
                <a:ea typeface="Times New Roman" panose="02020603050405020304" pitchFamily="18" charset="0"/>
                <a:cs typeface="Courier New" panose="02070309020205020404" pitchFamily="49" charset="0"/>
              </a:rPr>
              <a:t> product(n, term):</a:t>
            </a:r>
            <a:endParaRPr kumimoji="0" lang="pt-BR" sz="1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pt-BR" sz="1800" b="0" i="0" u="none" strike="noStrike" kern="1200" cap="none" spc="2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800" b="0" i="0" u="none" strike="noStrike" kern="1200" cap="none" spc="20" normalizeH="0" baseline="0" noProof="0" dirty="0">
                <a:ln>
                  <a:noFill/>
                </a:ln>
                <a:solidFill>
                  <a:prstClr val="black"/>
                </a:solidFill>
                <a:effectLst/>
                <a:uLnTx/>
                <a:uFillTx/>
                <a:latin typeface="Consolas" panose="020B0609020204030204" pitchFamily="49" charset="0"/>
                <a:ea typeface="Times New Roman" panose="02020603050405020304" pitchFamily="18" charset="0"/>
                <a:cs typeface="Courier New" panose="02070309020205020404" pitchFamily="49" charset="0"/>
              </a:rPr>
              <a:t>total, k = 1, 1</a:t>
            </a:r>
            <a:endParaRPr kumimoji="0" lang="pt-B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800" b="1" i="0" u="none" strike="noStrike" kern="1200" cap="none" spc="20" normalizeH="0" baseline="0" noProof="0" dirty="0">
                <a:ln>
                  <a:noFill/>
                </a:ln>
                <a:solidFill>
                  <a:prstClr val="black"/>
                </a:solidFill>
                <a:effectLst/>
                <a:uLnTx/>
                <a:uFillTx/>
                <a:latin typeface="Consolas" panose="020B0609020204030204" pitchFamily="49" charset="0"/>
                <a:ea typeface="Times New Roman" panose="02020603050405020304" pitchFamily="18" charset="0"/>
                <a:cs typeface="Courier New" panose="02070309020205020404" pitchFamily="49" charset="0"/>
              </a:rPr>
              <a:t>  while</a:t>
            </a:r>
            <a:r>
              <a:rPr kumimoji="0" lang="en-US" sz="1800" b="0" i="0" u="none" strike="noStrike" kern="1200" cap="none" spc="20" normalizeH="0" baseline="0" noProof="0" dirty="0">
                <a:ln>
                  <a:noFill/>
                </a:ln>
                <a:solidFill>
                  <a:prstClr val="black"/>
                </a:solidFill>
                <a:effectLst/>
                <a:uLnTx/>
                <a:uFillTx/>
                <a:latin typeface="Consolas" panose="020B0609020204030204" pitchFamily="49" charset="0"/>
                <a:ea typeface="Times New Roman" panose="02020603050405020304" pitchFamily="18" charset="0"/>
                <a:cs typeface="Courier New" panose="02070309020205020404" pitchFamily="49" charset="0"/>
              </a:rPr>
              <a:t> k&lt;=n:</a:t>
            </a:r>
            <a:endParaRPr kumimoji="0" lang="pt-B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800" b="0" i="0" u="none" strike="noStrike" kern="1200" cap="none" spc="20" normalizeH="0" baseline="0" noProof="0" dirty="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lang="en-US" sz="1800" spc="20" dirty="0">
                <a:solidFill>
                  <a:srgbClr val="C00000"/>
                </a:solidFill>
                <a:latin typeface="Consolas" panose="020B0609020204030204" pitchFamily="49" charset="0"/>
                <a:ea typeface="Times New Roman" panose="02020603050405020304" pitchFamily="18" charset="0"/>
                <a:cs typeface="Courier New" panose="02070309020205020404" pitchFamily="49" charset="0"/>
              </a:rPr>
              <a:t> </a:t>
            </a:r>
            <a:r>
              <a:rPr kumimoji="0" lang="en-US" sz="1800" b="0" i="0" u="none" strike="noStrike" kern="1200" cap="none" spc="20" normalizeH="0" baseline="0" noProof="0" dirty="0" smtClean="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total </a:t>
            </a:r>
            <a:r>
              <a:rPr kumimoji="0" lang="en-US" sz="1800" b="0" i="0" u="none" strike="noStrike" kern="1200" cap="none" spc="20" normalizeH="0" baseline="0" noProof="0" dirty="0">
                <a:ln>
                  <a:noFill/>
                </a:ln>
                <a:solidFill>
                  <a:srgbClr val="C00000"/>
                </a:solidFill>
                <a:effectLst/>
                <a:uLnTx/>
                <a:uFillTx/>
                <a:latin typeface="Consolas" panose="020B0609020204030204" pitchFamily="49" charset="0"/>
                <a:ea typeface="Times New Roman" panose="02020603050405020304" pitchFamily="18" charset="0"/>
                <a:cs typeface="Courier New" panose="02070309020205020404" pitchFamily="49" charset="0"/>
              </a:rPr>
              <a:t>= total * k</a:t>
            </a:r>
            <a:endParaRPr kumimoji="0" lang="pt-BR" sz="1800" b="0"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800" b="0" i="0" u="none" strike="noStrike" kern="1200" cap="none" spc="20" normalizeH="0" baseline="0" noProof="0" dirty="0">
                <a:ln>
                  <a:noFill/>
                </a:ln>
                <a:solidFill>
                  <a:srgbClr val="000099"/>
                </a:solidFill>
                <a:effectLst/>
                <a:uLnTx/>
                <a:uFillTx/>
                <a:latin typeface="Consolas" panose="020B0609020204030204" pitchFamily="49" charset="0"/>
                <a:ea typeface="Times New Roman" panose="02020603050405020304" pitchFamily="18" charset="0"/>
                <a:cs typeface="Courier New" panose="02070309020205020404" pitchFamily="49" charset="0"/>
              </a:rPr>
              <a:t>+	total = total * term(k)</a:t>
            </a:r>
            <a:endParaRPr kumimoji="0" lang="pt-BR" sz="1800" b="0" i="0" u="none" strike="noStrike" kern="1200" cap="none" spc="0" normalizeH="0" baseline="0" noProof="0" dirty="0">
              <a:ln>
                <a:noFill/>
              </a:ln>
              <a:solidFill>
                <a:srgbClr val="000099"/>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800" b="0" i="0" u="none" strike="noStrike" kern="1200" cap="none" spc="20" normalizeH="0" baseline="0" noProof="0" dirty="0">
                <a:ln>
                  <a:noFill/>
                </a:ln>
                <a:solidFill>
                  <a:prstClr val="black"/>
                </a:solidFill>
                <a:effectLst/>
                <a:uLnTx/>
                <a:uFillTx/>
                <a:latin typeface="Consolas" panose="020B0609020204030204" pitchFamily="49" charset="0"/>
                <a:ea typeface="Times New Roman" panose="02020603050405020304" pitchFamily="18" charset="0"/>
                <a:cs typeface="Courier New" panose="02070309020205020404" pitchFamily="49" charset="0"/>
              </a:rPr>
              <a:t>	k = k + 1</a:t>
            </a:r>
            <a:endParaRPr kumimoji="0" lang="pt-B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defRPr/>
            </a:pPr>
            <a:r>
              <a:rPr kumimoji="0" lang="en-US" sz="1800" b="1" i="0" u="none" strike="noStrike" kern="1200" cap="none" spc="20" normalizeH="0" baseline="0" noProof="0" dirty="0">
                <a:ln>
                  <a:noFill/>
                </a:ln>
                <a:solidFill>
                  <a:prstClr val="black"/>
                </a:solidFill>
                <a:effectLst/>
                <a:uLnTx/>
                <a:uFillTx/>
                <a:latin typeface="Consolas" panose="020B0609020204030204" pitchFamily="49" charset="0"/>
                <a:ea typeface="Times New Roman" panose="02020603050405020304" pitchFamily="18" charset="0"/>
                <a:cs typeface="Courier New" panose="02070309020205020404" pitchFamily="49" charset="0"/>
              </a:rPr>
              <a:t>  </a:t>
            </a:r>
            <a:r>
              <a:rPr kumimoji="0" lang="pt-BR" sz="1800" b="1" i="0" u="none" strike="noStrike" kern="1200" cap="none" spc="20" normalizeH="0" baseline="0" noProof="0" dirty="0" err="1">
                <a:ln>
                  <a:noFill/>
                </a:ln>
                <a:solidFill>
                  <a:prstClr val="black"/>
                </a:solidFill>
                <a:effectLst/>
                <a:uLnTx/>
                <a:uFillTx/>
                <a:latin typeface="Consolas" panose="020B0609020204030204" pitchFamily="49" charset="0"/>
                <a:ea typeface="Times New Roman" panose="02020603050405020304" pitchFamily="18" charset="0"/>
                <a:cs typeface="Courier New" panose="02070309020205020404" pitchFamily="49" charset="0"/>
              </a:rPr>
              <a:t>return</a:t>
            </a:r>
            <a:r>
              <a:rPr kumimoji="0" lang="pt-BR" sz="1800" b="0" i="0" u="none" strike="noStrike" kern="1200" cap="none" spc="20" normalizeH="0" baseline="0" noProof="0" dirty="0">
                <a:ln>
                  <a:noFill/>
                </a:ln>
                <a:solidFill>
                  <a:prstClr val="black"/>
                </a:solidFill>
                <a:effectLst/>
                <a:uLnTx/>
                <a:uFillTx/>
                <a:latin typeface="Consolas" panose="020B0609020204030204" pitchFamily="49" charset="0"/>
                <a:ea typeface="Times New Roman" panose="02020603050405020304" pitchFamily="18" charset="0"/>
                <a:cs typeface="Courier New" panose="02070309020205020404" pitchFamily="49" charset="0"/>
              </a:rPr>
              <a:t> total</a:t>
            </a:r>
            <a:endParaRPr kumimoji="0" lang="pt-BR"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9" name="TextBox 18"/>
          <p:cNvSpPr txBox="1"/>
          <p:nvPr/>
        </p:nvSpPr>
        <p:spPr>
          <a:xfrm>
            <a:off x="-17253" y="6271369"/>
            <a:ext cx="7890294" cy="646331"/>
          </a:xfrm>
          <a:prstGeom prst="rect">
            <a:avLst/>
          </a:prstGeom>
          <a:noFill/>
        </p:spPr>
        <p:txBody>
          <a:bodyPr wrap="square" rtlCol="0">
            <a:spAutoFit/>
          </a:bodyPr>
          <a:lstStyle/>
          <a:p>
            <a:pPr>
              <a:spcBef>
                <a:spcPts val="0"/>
              </a:spcBef>
            </a:pPr>
            <a:r>
              <a:rPr lang="en-US" sz="1800" i="1" dirty="0" smtClean="0">
                <a:solidFill>
                  <a:srgbClr val="C00000"/>
                </a:solidFill>
                <a:latin typeface="Segoe UI" panose="020B0502040204020203" pitchFamily="34" charset="0"/>
                <a:cs typeface="Segoe UI" panose="020B0502040204020203" pitchFamily="34" charset="0"/>
              </a:rPr>
              <a:t>Learning Syntactic Program Transformations from Examples</a:t>
            </a:r>
            <a:endParaRPr lang="en-US" sz="1800" i="1" dirty="0">
              <a:solidFill>
                <a:srgbClr val="C00000"/>
              </a:solidFill>
              <a:latin typeface="Segoe UI" panose="020B0502040204020203" pitchFamily="34" charset="0"/>
              <a:cs typeface="Segoe UI" panose="020B0502040204020203" pitchFamily="34" charset="0"/>
            </a:endParaRPr>
          </a:p>
          <a:p>
            <a:pPr>
              <a:spcBef>
                <a:spcPts val="0"/>
              </a:spcBef>
            </a:pPr>
            <a:r>
              <a:rPr lang="en-US" sz="1800" dirty="0" smtClean="0">
                <a:solidFill>
                  <a:srgbClr val="C00000"/>
                </a:solidFill>
                <a:latin typeface="Segoe UI" panose="020B0502040204020203" pitchFamily="34" charset="0"/>
                <a:cs typeface="Segoe UI" panose="020B0502040204020203" pitchFamily="34" charset="0"/>
              </a:rPr>
              <a:t>ICSE 2017; Rolim, Soares, Antoni, Polozov, Gulwani, Gheyi, Suzuki, Hartmann</a:t>
            </a:r>
          </a:p>
        </p:txBody>
      </p:sp>
    </p:spTree>
    <p:extLst>
      <p:ext uri="{BB962C8B-B14F-4D97-AF65-F5344CB8AC3E}">
        <p14:creationId xmlns:p14="http://schemas.microsoft.com/office/powerpoint/2010/main" val="12390071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28" grpId="0"/>
      <p:bldP spid="29" grpId="0"/>
      <p:bldP spid="30" grpId="0" animBg="1"/>
      <p:bldP spid="32" grpId="0"/>
      <p:bldP spid="33" grpId="0" animBg="1"/>
      <p:bldP spid="35"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3360" y="1143000"/>
            <a:ext cx="8696960" cy="5029200"/>
          </a:xfrm>
        </p:spPr>
        <p:txBody>
          <a:bodyPr/>
          <a:lstStyle/>
          <a:p>
            <a:r>
              <a:rPr lang="en-US" dirty="0" smtClean="0">
                <a:latin typeface="Segoe UI" panose="020B0502040204020203" pitchFamily="34" charset="0"/>
                <a:cs typeface="Segoe UI" panose="020B0502040204020203" pitchFamily="34" charset="0"/>
              </a:rPr>
              <a:t>Applications</a:t>
            </a:r>
          </a:p>
          <a:p>
            <a:pPr lvl="1"/>
            <a:r>
              <a:rPr lang="en-US" dirty="0" smtClean="0">
                <a:latin typeface="Segoe UI" panose="020B0502040204020203" pitchFamily="34" charset="0"/>
                <a:cs typeface="Segoe UI" panose="020B0502040204020203" pitchFamily="34" charset="0"/>
              </a:rPr>
              <a:t>Data transformations</a:t>
            </a:r>
          </a:p>
          <a:p>
            <a:pPr lvl="1"/>
            <a:r>
              <a:rPr lang="en-US" dirty="0" smtClean="0">
                <a:latin typeface="Segoe UI" panose="020B0502040204020203" pitchFamily="34" charset="0"/>
                <a:cs typeface="Segoe UI" panose="020B0502040204020203" pitchFamily="34" charset="0"/>
              </a:rPr>
              <a:t>Code transformations</a:t>
            </a:r>
          </a:p>
          <a:p>
            <a:endParaRPr lang="en-US" dirty="0" smtClean="0">
              <a:latin typeface="Segoe UI" panose="020B0502040204020203" pitchFamily="34" charset="0"/>
              <a:cs typeface="Segoe UI" panose="020B0502040204020203" pitchFamily="34" charset="0"/>
            </a:endParaRPr>
          </a:p>
          <a:p>
            <a:r>
              <a:rPr lang="en-US" dirty="0" smtClean="0">
                <a:latin typeface="Segoe UI" panose="020B0502040204020203" pitchFamily="34" charset="0"/>
                <a:cs typeface="Segoe UI" panose="020B0502040204020203" pitchFamily="34" charset="0"/>
              </a:rPr>
              <a:t>Algorithms</a:t>
            </a:r>
          </a:p>
          <a:p>
            <a:pPr lvl="1">
              <a:buFont typeface="Wingdings" panose="05000000000000000000" pitchFamily="2" charset="2"/>
              <a:buChar char="Ø"/>
            </a:pPr>
            <a:r>
              <a:rPr lang="en-US" dirty="0" smtClean="0">
                <a:solidFill>
                  <a:schemeClr val="accent2"/>
                </a:solidFill>
                <a:latin typeface="Segoe UI" panose="020B0502040204020203" pitchFamily="34" charset="0"/>
                <a:cs typeface="Segoe UI" panose="020B0502040204020203" pitchFamily="34" charset="0"/>
              </a:rPr>
              <a:t>Domain-specific language</a:t>
            </a:r>
          </a:p>
          <a:p>
            <a:pPr lvl="1"/>
            <a:r>
              <a:rPr lang="en-US" dirty="0" smtClean="0">
                <a:latin typeface="Segoe UI" panose="020B0502040204020203" pitchFamily="34" charset="0"/>
                <a:cs typeface="Segoe UI" panose="020B0502040204020203" pitchFamily="34" charset="0"/>
              </a:rPr>
              <a:t>Top-down/backward propagation based search</a:t>
            </a:r>
          </a:p>
          <a:p>
            <a:pPr lvl="1"/>
            <a:endParaRPr lang="en-US" dirty="0" smtClean="0">
              <a:latin typeface="Segoe UI" panose="020B0502040204020203" pitchFamily="34" charset="0"/>
              <a:cs typeface="Segoe UI" panose="020B0502040204020203" pitchFamily="34" charset="0"/>
            </a:endParaRPr>
          </a:p>
          <a:p>
            <a:r>
              <a:rPr lang="en-US" dirty="0" smtClean="0">
                <a:latin typeface="Segoe UI" panose="020B0502040204020203" pitchFamily="34" charset="0"/>
                <a:cs typeface="Segoe UI" panose="020B0502040204020203" pitchFamily="34" charset="0"/>
              </a:rPr>
              <a:t>Ambiguity Resolution</a:t>
            </a:r>
          </a:p>
          <a:p>
            <a:pPr lvl="1"/>
            <a:r>
              <a:rPr lang="en-US" dirty="0" smtClean="0">
                <a:latin typeface="Segoe UI" panose="020B0502040204020203" pitchFamily="34" charset="0"/>
                <a:cs typeface="Segoe UI" panose="020B0502040204020203" pitchFamily="34" charset="0"/>
              </a:rPr>
              <a:t>Ranking</a:t>
            </a:r>
          </a:p>
          <a:p>
            <a:pPr lvl="1"/>
            <a:r>
              <a:rPr lang="en-US" dirty="0" smtClean="0">
                <a:latin typeface="Segoe UI" panose="020B0502040204020203" pitchFamily="34" charset="0"/>
                <a:cs typeface="Segoe UI" panose="020B0502040204020203" pitchFamily="34" charset="0"/>
              </a:rPr>
              <a:t>Interactivity</a:t>
            </a:r>
          </a:p>
          <a:p>
            <a:pPr marL="0" indent="0">
              <a:buNone/>
            </a:pPr>
            <a:endParaRPr lang="en-US" dirty="0" smtClean="0">
              <a:latin typeface="Segoe UI" panose="020B0502040204020203" pitchFamily="34" charset="0"/>
              <a:cs typeface="Segoe UI" panose="020B0502040204020203" pitchFamily="34" charset="0"/>
            </a:endParaRPr>
          </a:p>
          <a:p>
            <a:pPr marL="0" indent="0">
              <a:buNone/>
            </a:pPr>
            <a:endParaRPr lang="en-US" dirty="0" smtClean="0"/>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20</a:t>
            </a:fld>
            <a:endParaRPr lang="en-US" dirty="0"/>
          </a:p>
        </p:txBody>
      </p:sp>
      <p:sp>
        <p:nvSpPr>
          <p:cNvPr id="4" name="Title 3"/>
          <p:cNvSpPr>
            <a:spLocks noGrp="1"/>
          </p:cNvSpPr>
          <p:nvPr>
            <p:ph type="title"/>
          </p:nvPr>
        </p:nvSpPr>
        <p:spPr/>
        <p:txBody>
          <a:bodyPr/>
          <a:lstStyle/>
          <a:p>
            <a:r>
              <a:rPr lang="en-US" dirty="0" smtClean="0">
                <a:latin typeface="Segoe UI" panose="020B0502040204020203" pitchFamily="34" charset="0"/>
                <a:cs typeface="Segoe UI" panose="020B0502040204020203" pitchFamily="34" charset="0"/>
              </a:rPr>
              <a:t>Outline</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6470619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415" y="1911969"/>
            <a:ext cx="1649095" cy="1649095"/>
          </a:xfrm>
          <a:prstGeom prst="rect">
            <a:avLst/>
          </a:prstGeom>
          <a:ln>
            <a:noFill/>
          </a:ln>
        </p:spPr>
      </p:pic>
      <p:sp>
        <p:nvSpPr>
          <p:cNvPr id="4" name="Title 3"/>
          <p:cNvSpPr>
            <a:spLocks noGrp="1"/>
          </p:cNvSpPr>
          <p:nvPr>
            <p:ph type="title"/>
          </p:nvPr>
        </p:nvSpPr>
        <p:spPr/>
        <p:txBody>
          <a:bodyPr/>
          <a:lstStyle/>
          <a:p>
            <a:r>
              <a:rPr lang="en-US" dirty="0">
                <a:latin typeface="Seoge UI"/>
              </a:rPr>
              <a:t>Programming-by-Examples Architecture</a:t>
            </a:r>
          </a:p>
        </p:txBody>
      </p:sp>
      <p:sp>
        <p:nvSpPr>
          <p:cNvPr id="10" name="TextBox 9"/>
          <p:cNvSpPr txBox="1"/>
          <p:nvPr/>
        </p:nvSpPr>
        <p:spPr>
          <a:xfrm>
            <a:off x="945482" y="2643487"/>
            <a:ext cx="2064471" cy="646331"/>
          </a:xfrm>
          <a:prstGeom prst="rect">
            <a:avLst/>
          </a:prstGeom>
          <a:noFill/>
        </p:spPr>
        <p:txBody>
          <a:bodyPr wrap="square" rtlCol="0">
            <a:spAutoFit/>
          </a:bodyPr>
          <a:lstStyle/>
          <a:p>
            <a:pPr algn="ctr"/>
            <a:r>
              <a:rPr lang="en-US" sz="1800" dirty="0">
                <a:latin typeface="Seoge UI"/>
                <a:ea typeface="MingLiU_HKSCS-ExtB" panose="02020500000000000000" pitchFamily="18" charset="-120"/>
                <a:cs typeface="Segoe UI Semilight" panose="020B0402040204020203" pitchFamily="34" charset="0"/>
              </a:rPr>
              <a:t>Example-based Intent</a:t>
            </a:r>
          </a:p>
        </p:txBody>
      </p:sp>
      <p:sp>
        <p:nvSpPr>
          <p:cNvPr id="11" name="TextBox 10"/>
          <p:cNvSpPr txBox="1"/>
          <p:nvPr/>
        </p:nvSpPr>
        <p:spPr>
          <a:xfrm>
            <a:off x="5459022" y="2704055"/>
            <a:ext cx="2355421" cy="784830"/>
          </a:xfrm>
          <a:prstGeom prst="rect">
            <a:avLst/>
          </a:prstGeom>
          <a:noFill/>
          <a:ln>
            <a:noFill/>
          </a:ln>
        </p:spPr>
        <p:txBody>
          <a:bodyPr wrap="square" rtlCol="0">
            <a:spAutoFit/>
          </a:bodyPr>
          <a:lstStyle/>
          <a:p>
            <a:pPr>
              <a:spcBef>
                <a:spcPts val="0"/>
              </a:spcBef>
            </a:pPr>
            <a:endParaRPr lang="en-US" sz="100" dirty="0">
              <a:solidFill>
                <a:srgbClr val="000000"/>
              </a:solidFill>
              <a:latin typeface="Seoge UI"/>
              <a:ea typeface="MingLiU_HKSCS-ExtB" panose="02020500000000000000" pitchFamily="18" charset="-120"/>
              <a:cs typeface="Segoe UI Semilight" panose="020B0402040204020203" pitchFamily="34" charset="0"/>
            </a:endParaRPr>
          </a:p>
          <a:p>
            <a:pPr>
              <a:spcBef>
                <a:spcPts val="0"/>
              </a:spcBef>
            </a:pPr>
            <a:endParaRPr lang="en-US" sz="1000" dirty="0">
              <a:solidFill>
                <a:srgbClr val="000000"/>
              </a:solidFill>
              <a:latin typeface="Seoge UI"/>
              <a:ea typeface="MingLiU_HKSCS-ExtB" panose="02020500000000000000" pitchFamily="18" charset="-120"/>
              <a:cs typeface="Segoe UI Semilight" panose="020B0402040204020203" pitchFamily="34" charset="0"/>
            </a:endParaRPr>
          </a:p>
          <a:p>
            <a:pPr>
              <a:spcBef>
                <a:spcPts val="0"/>
              </a:spcBef>
            </a:pPr>
            <a:r>
              <a:rPr lang="en-US" sz="1700" dirty="0">
                <a:solidFill>
                  <a:srgbClr val="000000"/>
                </a:solidFill>
                <a:latin typeface="Seoge UI"/>
                <a:ea typeface="MingLiU_HKSCS-ExtB" panose="02020500000000000000" pitchFamily="18" charset="-120"/>
                <a:cs typeface="Segoe UI Semilight" panose="020B0402040204020203" pitchFamily="34" charset="0"/>
              </a:rPr>
              <a:t>Program set </a:t>
            </a:r>
          </a:p>
          <a:p>
            <a:pPr>
              <a:spcBef>
                <a:spcPts val="0"/>
              </a:spcBef>
            </a:pPr>
            <a:r>
              <a:rPr lang="en-US" sz="1700" dirty="0">
                <a:solidFill>
                  <a:srgbClr val="000000"/>
                </a:solidFill>
                <a:latin typeface="Seoge UI"/>
                <a:ea typeface="MingLiU_HKSCS-ExtB" panose="02020500000000000000" pitchFamily="18" charset="-120"/>
                <a:cs typeface="Segoe UI Semilight" panose="020B0402040204020203" pitchFamily="34" charset="0"/>
              </a:rPr>
              <a:t>(a sub-DSL of D)</a:t>
            </a:r>
          </a:p>
        </p:txBody>
      </p:sp>
      <p:cxnSp>
        <p:nvCxnSpPr>
          <p:cNvPr id="12" name="Straight Arrow Connector 11"/>
          <p:cNvCxnSpPr/>
          <p:nvPr/>
        </p:nvCxnSpPr>
        <p:spPr>
          <a:xfrm>
            <a:off x="2738086" y="3090224"/>
            <a:ext cx="552426" cy="91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0" idx="3"/>
            <a:endCxn id="11" idx="1"/>
          </p:cNvCxnSpPr>
          <p:nvPr/>
        </p:nvCxnSpPr>
        <p:spPr>
          <a:xfrm flipV="1">
            <a:off x="5093507" y="3096470"/>
            <a:ext cx="365515" cy="29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36328" y="4715848"/>
            <a:ext cx="987793" cy="369332"/>
          </a:xfrm>
          <a:prstGeom prst="rect">
            <a:avLst/>
          </a:prstGeom>
          <a:noFill/>
          <a:ln>
            <a:noFill/>
          </a:ln>
        </p:spPr>
        <p:txBody>
          <a:bodyPr wrap="square" rtlCol="0">
            <a:spAutoFit/>
          </a:bodyPr>
          <a:lstStyle/>
          <a:p>
            <a:r>
              <a:rPr lang="en-US" sz="1800" dirty="0">
                <a:solidFill>
                  <a:srgbClr val="000000"/>
                </a:solidFill>
                <a:latin typeface="Seoge UI"/>
              </a:rPr>
              <a:t>DSL</a:t>
            </a:r>
            <a:r>
              <a:rPr lang="en-US" sz="1800" dirty="0">
                <a:solidFill>
                  <a:srgbClr val="000000"/>
                </a:solidFill>
                <a:latin typeface="Seoge UI"/>
                <a:ea typeface="MingLiU_HKSCS-ExtB" panose="02020500000000000000" pitchFamily="18" charset="-120"/>
                <a:cs typeface="Segoe UI Semilight" panose="020B0402040204020203" pitchFamily="34" charset="0"/>
              </a:rPr>
              <a:t> D</a:t>
            </a:r>
          </a:p>
        </p:txBody>
      </p:sp>
      <p:cxnSp>
        <p:nvCxnSpPr>
          <p:cNvPr id="15" name="Straight Arrow Connector 14"/>
          <p:cNvCxnSpPr/>
          <p:nvPr/>
        </p:nvCxnSpPr>
        <p:spPr>
          <a:xfrm flipV="1">
            <a:off x="4665925" y="4104192"/>
            <a:ext cx="0" cy="6194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434298" y="3396306"/>
            <a:ext cx="1524776" cy="707886"/>
          </a:xfrm>
          <a:prstGeom prst="rect">
            <a:avLst/>
          </a:prstGeom>
        </p:spPr>
        <p:txBody>
          <a:bodyPr wrap="none">
            <a:spAutoFit/>
          </a:bodyPr>
          <a:lstStyle/>
          <a:p>
            <a:pPr>
              <a:spcBef>
                <a:spcPts val="0"/>
              </a:spcBef>
            </a:pPr>
            <a:r>
              <a:rPr lang="en-US" dirty="0">
                <a:solidFill>
                  <a:srgbClr val="0078D7"/>
                </a:solidFill>
                <a:latin typeface="Seoge UI"/>
              </a:rPr>
              <a:t>Program </a:t>
            </a:r>
          </a:p>
          <a:p>
            <a:pPr>
              <a:spcBef>
                <a:spcPts val="0"/>
              </a:spcBef>
            </a:pPr>
            <a:r>
              <a:rPr lang="en-US" dirty="0">
                <a:solidFill>
                  <a:srgbClr val="0078D7"/>
                </a:solidFill>
                <a:latin typeface="Seoge UI"/>
              </a:rPr>
              <a:t>Synthesizer</a:t>
            </a:r>
          </a:p>
        </p:txBody>
      </p:sp>
      <p:sp>
        <p:nvSpPr>
          <p:cNvPr id="50" name="Rectangle 49"/>
          <p:cNvSpPr/>
          <p:nvPr/>
        </p:nvSpPr>
        <p:spPr bwMode="auto">
          <a:xfrm>
            <a:off x="3300903" y="2094575"/>
            <a:ext cx="1792604" cy="2009617"/>
          </a:xfrm>
          <a:prstGeom prst="rect">
            <a:avLst/>
          </a:prstGeom>
          <a:no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647">
              <a:spcBef>
                <a:spcPct val="0"/>
              </a:spcBef>
            </a:pPr>
            <a:endParaRPr lang="en-US" sz="1471" dirty="0">
              <a:gradFill>
                <a:gsLst>
                  <a:gs pos="0">
                    <a:srgbClr val="FFFFFF"/>
                  </a:gs>
                  <a:gs pos="100000">
                    <a:srgbClr val="FFFFFF"/>
                  </a:gs>
                </a:gsLst>
                <a:lin ang="5400000" scaled="0"/>
              </a:gradFill>
            </a:endParaRPr>
          </a:p>
        </p:txBody>
      </p:sp>
      <p:sp>
        <p:nvSpPr>
          <p:cNvPr id="16" name="Slide Number Placeholder 2"/>
          <p:cNvSpPr txBox="1">
            <a:spLocks/>
          </p:cNvSpPr>
          <p:nvPr/>
        </p:nvSpPr>
        <p:spPr>
          <a:xfrm>
            <a:off x="7123652" y="6450435"/>
            <a:ext cx="1905000" cy="381000"/>
          </a:xfrm>
          <a:prstGeom prst="rect">
            <a:avLst/>
          </a:prstGeom>
        </p:spPr>
        <p:txBody>
          <a:bodyPr/>
          <a:lstStyle>
            <a:defPPr>
              <a:defRPr lang="en-US"/>
            </a:defPPr>
            <a:lvl1pPr algn="l" rtl="0" fontAlgn="base">
              <a:spcBef>
                <a:spcPct val="50000"/>
              </a:spcBef>
              <a:spcAft>
                <a:spcPct val="0"/>
              </a:spcAft>
              <a:defRPr sz="2000" kern="1200">
                <a:solidFill>
                  <a:schemeClr val="tx1"/>
                </a:solidFill>
                <a:latin typeface="Comic Sans MS" pitchFamily="66" charset="0"/>
                <a:ea typeface="+mn-ea"/>
                <a:cs typeface="+mn-cs"/>
              </a:defRPr>
            </a:lvl1pPr>
            <a:lvl2pPr marL="457200" algn="l" rtl="0" fontAlgn="base">
              <a:spcBef>
                <a:spcPct val="50000"/>
              </a:spcBef>
              <a:spcAft>
                <a:spcPct val="0"/>
              </a:spcAft>
              <a:defRPr sz="2000" kern="1200">
                <a:solidFill>
                  <a:schemeClr val="tx1"/>
                </a:solidFill>
                <a:latin typeface="Comic Sans MS" pitchFamily="66" charset="0"/>
                <a:ea typeface="+mn-ea"/>
                <a:cs typeface="+mn-cs"/>
              </a:defRPr>
            </a:lvl2pPr>
            <a:lvl3pPr marL="914400" algn="l" rtl="0" fontAlgn="base">
              <a:spcBef>
                <a:spcPct val="50000"/>
              </a:spcBef>
              <a:spcAft>
                <a:spcPct val="0"/>
              </a:spcAft>
              <a:defRPr sz="2000" kern="1200">
                <a:solidFill>
                  <a:schemeClr val="tx1"/>
                </a:solidFill>
                <a:latin typeface="Comic Sans MS" pitchFamily="66" charset="0"/>
                <a:ea typeface="+mn-ea"/>
                <a:cs typeface="+mn-cs"/>
              </a:defRPr>
            </a:lvl3pPr>
            <a:lvl4pPr marL="1371600" algn="l" rtl="0" fontAlgn="base">
              <a:spcBef>
                <a:spcPct val="50000"/>
              </a:spcBef>
              <a:spcAft>
                <a:spcPct val="0"/>
              </a:spcAft>
              <a:defRPr sz="2000" kern="1200">
                <a:solidFill>
                  <a:schemeClr val="tx1"/>
                </a:solidFill>
                <a:latin typeface="Comic Sans MS" pitchFamily="66" charset="0"/>
                <a:ea typeface="+mn-ea"/>
                <a:cs typeface="+mn-cs"/>
              </a:defRPr>
            </a:lvl4pPr>
            <a:lvl5pPr marL="1828800" algn="l" rtl="0" fontAlgn="base">
              <a:spcBef>
                <a:spcPct val="50000"/>
              </a:spcBef>
              <a:spcAft>
                <a:spcPct val="0"/>
              </a:spcAft>
              <a:defRPr sz="2000" kern="1200">
                <a:solidFill>
                  <a:schemeClr val="tx1"/>
                </a:solidFill>
                <a:latin typeface="Comic Sans MS" pitchFamily="66" charset="0"/>
                <a:ea typeface="+mn-ea"/>
                <a:cs typeface="+mn-cs"/>
              </a:defRPr>
            </a:lvl5pPr>
            <a:lvl6pPr marL="2286000" algn="l" defTabSz="914400" rtl="0" eaLnBrk="1" latinLnBrk="0" hangingPunct="1">
              <a:defRPr sz="2000" kern="1200">
                <a:solidFill>
                  <a:schemeClr val="tx1"/>
                </a:solidFill>
                <a:latin typeface="Comic Sans MS" pitchFamily="66" charset="0"/>
                <a:ea typeface="+mn-ea"/>
                <a:cs typeface="+mn-cs"/>
              </a:defRPr>
            </a:lvl6pPr>
            <a:lvl7pPr marL="2743200" algn="l" defTabSz="914400" rtl="0" eaLnBrk="1" latinLnBrk="0" hangingPunct="1">
              <a:defRPr sz="2000" kern="1200">
                <a:solidFill>
                  <a:schemeClr val="tx1"/>
                </a:solidFill>
                <a:latin typeface="Comic Sans MS" pitchFamily="66" charset="0"/>
                <a:ea typeface="+mn-ea"/>
                <a:cs typeface="+mn-cs"/>
              </a:defRPr>
            </a:lvl7pPr>
            <a:lvl8pPr marL="3200400" algn="l" defTabSz="914400" rtl="0" eaLnBrk="1" latinLnBrk="0" hangingPunct="1">
              <a:defRPr sz="2000" kern="1200">
                <a:solidFill>
                  <a:schemeClr val="tx1"/>
                </a:solidFill>
                <a:latin typeface="Comic Sans MS" pitchFamily="66" charset="0"/>
                <a:ea typeface="+mn-ea"/>
                <a:cs typeface="+mn-cs"/>
              </a:defRPr>
            </a:lvl8pPr>
            <a:lvl9pPr marL="3657600" algn="l" defTabSz="914400" rtl="0" eaLnBrk="1" latinLnBrk="0" hangingPunct="1">
              <a:defRPr sz="2000" kern="1200">
                <a:solidFill>
                  <a:schemeClr val="tx1"/>
                </a:solidFill>
                <a:latin typeface="Comic Sans MS" pitchFamily="66" charset="0"/>
                <a:ea typeface="+mn-ea"/>
                <a:cs typeface="+mn-cs"/>
              </a:defRPr>
            </a:lvl9pPr>
          </a:lstStyle>
          <a:p>
            <a:pPr algn="r">
              <a:defRPr/>
            </a:pPr>
            <a:fld id="{5D07661B-1E0D-4001-BF89-AF1DFB53F904}" type="slidenum">
              <a:rPr lang="en-US" sz="1400" smtClean="0">
                <a:latin typeface="Times New Roman" panose="02020603050405020304" pitchFamily="18" charset="0"/>
                <a:cs typeface="Times New Roman" panose="02020603050405020304" pitchFamily="18" charset="0"/>
              </a:rPr>
              <a:pPr algn="r">
                <a:defRPr/>
              </a:pPr>
              <a:t>21</a:t>
            </a:fld>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8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3199" y="1070430"/>
            <a:ext cx="8454417" cy="4198257"/>
          </a:xfrm>
        </p:spPr>
        <p:txBody>
          <a:bodyPr/>
          <a:lstStyle/>
          <a:p>
            <a:r>
              <a:rPr lang="en-US" dirty="0" smtClean="0">
                <a:latin typeface="Segoe UI" panose="020B0502040204020203" pitchFamily="34" charset="0"/>
                <a:cs typeface="Segoe UI" panose="020B0502040204020203" pitchFamily="34" charset="0"/>
              </a:rPr>
              <a:t>Balanced Expressiveness</a:t>
            </a:r>
          </a:p>
          <a:p>
            <a:pPr lvl="1"/>
            <a:r>
              <a:rPr lang="en-US" dirty="0" smtClean="0">
                <a:latin typeface="Segoe UI" panose="020B0502040204020203" pitchFamily="34" charset="0"/>
                <a:cs typeface="Segoe UI" panose="020B0502040204020203" pitchFamily="34" charset="0"/>
              </a:rPr>
              <a:t>Expressive enough to cover wide range of tasks</a:t>
            </a:r>
          </a:p>
          <a:p>
            <a:pPr lvl="1"/>
            <a:r>
              <a:rPr lang="en-US" dirty="0" smtClean="0">
                <a:latin typeface="Segoe UI" panose="020B0502040204020203" pitchFamily="34" charset="0"/>
                <a:cs typeface="Segoe UI" panose="020B0502040204020203" pitchFamily="34" charset="0"/>
              </a:rPr>
              <a:t>Restricted enough to enable efficient search</a:t>
            </a:r>
          </a:p>
          <a:p>
            <a:pPr lvl="2"/>
            <a:r>
              <a:rPr lang="en-US" dirty="0" smtClean="0">
                <a:latin typeface="Segoe UI" panose="020B0502040204020203" pitchFamily="34" charset="0"/>
                <a:cs typeface="Segoe UI" panose="020B0502040204020203" pitchFamily="34" charset="0"/>
              </a:rPr>
              <a:t>Restricted set of operators </a:t>
            </a:r>
          </a:p>
          <a:p>
            <a:pPr lvl="3"/>
            <a:r>
              <a:rPr lang="en-US" dirty="0" smtClean="0">
                <a:latin typeface="Segoe UI" panose="020B0502040204020203" pitchFamily="34" charset="0"/>
                <a:cs typeface="Segoe UI" panose="020B0502040204020203" pitchFamily="34" charset="0"/>
              </a:rPr>
              <a:t>those with small inverse sets</a:t>
            </a:r>
          </a:p>
          <a:p>
            <a:pPr lvl="2"/>
            <a:r>
              <a:rPr lang="en-US" dirty="0" smtClean="0">
                <a:latin typeface="Segoe UI" panose="020B0502040204020203" pitchFamily="34" charset="0"/>
                <a:cs typeface="Segoe UI" panose="020B0502040204020203" pitchFamily="34" charset="0"/>
              </a:rPr>
              <a:t>Restricted syntactic composition of those operators </a:t>
            </a:r>
          </a:p>
          <a:p>
            <a:pPr marL="0" indent="0">
              <a:buNone/>
            </a:pPr>
            <a:endParaRPr lang="en-US" dirty="0" smtClean="0">
              <a:latin typeface="Segoe UI" panose="020B0502040204020203" pitchFamily="34" charset="0"/>
              <a:cs typeface="Segoe UI" panose="020B0502040204020203" pitchFamily="34" charset="0"/>
            </a:endParaRPr>
          </a:p>
          <a:p>
            <a:r>
              <a:rPr lang="en-US" dirty="0" smtClean="0">
                <a:latin typeface="Segoe UI" panose="020B0502040204020203" pitchFamily="34" charset="0"/>
                <a:cs typeface="Segoe UI" panose="020B0502040204020203" pitchFamily="34" charset="0"/>
              </a:rPr>
              <a:t>Natural computation patterns</a:t>
            </a:r>
          </a:p>
          <a:p>
            <a:pPr lvl="1"/>
            <a:r>
              <a:rPr lang="en-US" dirty="0" smtClean="0">
                <a:latin typeface="Segoe UI" panose="020B0502040204020203" pitchFamily="34" charset="0"/>
                <a:cs typeface="Segoe UI" panose="020B0502040204020203" pitchFamily="34" charset="0"/>
              </a:rPr>
              <a:t>Increased user understanding/confidence</a:t>
            </a:r>
          </a:p>
          <a:p>
            <a:pPr lvl="1"/>
            <a:r>
              <a:rPr lang="en-US" dirty="0" smtClean="0">
                <a:latin typeface="Segoe UI" panose="020B0502040204020203" pitchFamily="34" charset="0"/>
                <a:cs typeface="Segoe UI" panose="020B0502040204020203" pitchFamily="34" charset="0"/>
              </a:rPr>
              <a:t>Enables selection between programs, editing</a:t>
            </a:r>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22</a:t>
            </a:fld>
            <a:endParaRPr lang="en-US" dirty="0"/>
          </a:p>
        </p:txBody>
      </p:sp>
      <p:sp>
        <p:nvSpPr>
          <p:cNvPr id="4" name="Title 3"/>
          <p:cNvSpPr>
            <a:spLocks noGrp="1"/>
          </p:cNvSpPr>
          <p:nvPr>
            <p:ph type="title"/>
          </p:nvPr>
        </p:nvSpPr>
        <p:spPr/>
        <p:txBody>
          <a:bodyPr/>
          <a:lstStyle/>
          <a:p>
            <a:r>
              <a:rPr lang="en-US" dirty="0" smtClean="0">
                <a:latin typeface="Segoe UI" panose="020B0502040204020203" pitchFamily="34" charset="0"/>
                <a:cs typeface="Segoe UI" panose="020B0502040204020203" pitchFamily="34" charset="0"/>
              </a:rPr>
              <a:t>Domain-specific Language (DSL)</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59661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685800" y="1188719"/>
                <a:ext cx="7772400" cy="5642715"/>
              </a:xfrm>
            </p:spPr>
            <p:txBody>
              <a:bodyPr/>
              <a:lstStyle/>
              <a:p>
                <a:pPr marL="0" indent="0" algn="ctr">
                  <a:buNone/>
                </a:pPr>
                <a:r>
                  <a:rPr lang="en-US" dirty="0" smtClean="0">
                    <a:solidFill>
                      <a:srgbClr val="0070C0"/>
                    </a:solidFill>
                  </a:rPr>
                  <a:t>   </a:t>
                </a:r>
                <a14:m>
                  <m:oMath xmlns:m="http://schemas.openxmlformats.org/officeDocument/2006/math">
                    <m:r>
                      <a:rPr lang="en-US" i="1" dirty="0" smtClean="0">
                        <a:solidFill>
                          <a:srgbClr val="C00000"/>
                        </a:solidFill>
                        <a:latin typeface="Cambria Math" panose="02040503050406030204" pitchFamily="18" charset="0"/>
                      </a:rPr>
                      <m:t>𝑇𝑢𝑝𝑙𝑒</m:t>
                    </m:r>
                    <m:d>
                      <m:dPr>
                        <m:ctrlPr>
                          <a:rPr lang="en-US" i="1" dirty="0" smtClean="0">
                            <a:solidFill>
                              <a:srgbClr val="C00000"/>
                            </a:solidFill>
                            <a:latin typeface="Cambria Math" panose="02040503050406030204" pitchFamily="18" charset="0"/>
                          </a:rPr>
                        </m:ctrlPr>
                      </m:dPr>
                      <m:e>
                        <m:r>
                          <a:rPr lang="en-US" i="1" dirty="0" smtClean="0">
                            <a:solidFill>
                              <a:srgbClr val="C00000"/>
                            </a:solidFill>
                            <a:latin typeface="Cambria Math" panose="02040503050406030204" pitchFamily="18" charset="0"/>
                          </a:rPr>
                          <m:t>𝑆𝑡𝑟𝑖𝑛𝑔</m:t>
                        </m:r>
                        <m:r>
                          <a:rPr lang="en-US" b="0" i="1" dirty="0" smtClean="0">
                            <a:solidFill>
                              <a:srgbClr val="C00000"/>
                            </a:solidFill>
                            <a:latin typeface="Cambria Math" panose="02040503050406030204" pitchFamily="18" charset="0"/>
                          </a:rPr>
                          <m:t> </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1</m:t>
                            </m:r>
                          </m:sub>
                        </m:sSub>
                        <m:r>
                          <a:rPr lang="en-US" i="1" dirty="0" smtClean="0">
                            <a:solidFill>
                              <a:srgbClr val="C00000"/>
                            </a:solidFill>
                            <a:latin typeface="Cambria Math" panose="02040503050406030204" pitchFamily="18" charset="0"/>
                          </a:rPr>
                          <m:t>,…,</m:t>
                        </m:r>
                        <m:r>
                          <a:rPr lang="en-US" i="1" dirty="0" smtClean="0">
                            <a:solidFill>
                              <a:srgbClr val="C00000"/>
                            </a:solidFill>
                            <a:latin typeface="Cambria Math" panose="02040503050406030204" pitchFamily="18" charset="0"/>
                          </a:rPr>
                          <m:t>𝑆𝑡𝑟𝑖𝑛𝑔</m:t>
                        </m:r>
                        <m:r>
                          <a:rPr lang="en-US" b="0" i="1" dirty="0" smtClean="0">
                            <a:solidFill>
                              <a:srgbClr val="C00000"/>
                            </a:solidFill>
                            <a:latin typeface="Cambria Math" panose="02040503050406030204" pitchFamily="18" charset="0"/>
                          </a:rPr>
                          <m:t> </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𝑥</m:t>
                            </m:r>
                          </m:e>
                          <m:sub>
                            <m:r>
                              <a:rPr lang="en-US" b="0" i="1" dirty="0" smtClean="0">
                                <a:solidFill>
                                  <a:srgbClr val="C00000"/>
                                </a:solidFill>
                                <a:latin typeface="Cambria Math" panose="02040503050406030204" pitchFamily="18" charset="0"/>
                              </a:rPr>
                              <m:t>𝑛</m:t>
                            </m:r>
                          </m:sub>
                        </m:sSub>
                      </m:e>
                    </m:d>
                    <m:r>
                      <a:rPr lang="en-US" i="1" dirty="0" smtClean="0">
                        <a:solidFill>
                          <a:srgbClr val="C00000"/>
                        </a:solidFill>
                        <a:latin typeface="Cambria Math" panose="02040503050406030204" pitchFamily="18" charset="0"/>
                      </a:rPr>
                      <m:t>→ </m:t>
                    </m:r>
                    <m:r>
                      <a:rPr lang="en-US" i="1" dirty="0" smtClean="0">
                        <a:solidFill>
                          <a:srgbClr val="C00000"/>
                        </a:solidFill>
                        <a:latin typeface="Cambria Math" panose="02040503050406030204" pitchFamily="18" charset="0"/>
                      </a:rPr>
                      <m:t>𝑆𝑡𝑟𝑖𝑛𝑔</m:t>
                    </m:r>
                  </m:oMath>
                </a14:m>
                <a:endParaRPr lang="en-US" dirty="0" smtClean="0">
                  <a:solidFill>
                    <a:srgbClr val="0070C0"/>
                  </a:solidFill>
                  <a:latin typeface="Segoe UI" panose="020B0502040204020203" pitchFamily="34" charset="0"/>
                  <a:cs typeface="Segoe UI" panose="020B0502040204020203" pitchFamily="34" charset="0"/>
                </a:endParaRPr>
              </a:p>
              <a:p>
                <a:pPr marL="0" indent="0">
                  <a:buNone/>
                </a:pPr>
                <a:endParaRPr lang="en-US" sz="1500" dirty="0" smtClean="0">
                  <a:solidFill>
                    <a:srgbClr val="0070C0"/>
                  </a:solidFill>
                  <a:latin typeface="Segoe UI" panose="020B0502040204020203" pitchFamily="34" charset="0"/>
                  <a:cs typeface="Segoe UI" panose="020B0502040204020203" pitchFamily="34" charset="0"/>
                </a:endParaRPr>
              </a:p>
              <a:p>
                <a:pPr marL="0" indent="0">
                  <a:buNone/>
                </a:pPr>
                <a:r>
                  <a:rPr lang="en-US" dirty="0" smtClean="0">
                    <a:solidFill>
                      <a:srgbClr val="0070C0"/>
                    </a:solidFill>
                    <a:latin typeface="Segoe UI" panose="020B0502040204020203" pitchFamily="34" charset="0"/>
                    <a:cs typeface="Segoe UI" panose="020B0502040204020203" pitchFamily="34" charset="0"/>
                  </a:rPr>
                  <a:t>top-level </a:t>
                </a:r>
                <a:r>
                  <a:rPr lang="en-US" dirty="0">
                    <a:solidFill>
                      <a:srgbClr val="0070C0"/>
                    </a:solidFill>
                    <a:latin typeface="Segoe UI" panose="020B0502040204020203" pitchFamily="34" charset="0"/>
                    <a:cs typeface="Segoe UI" panose="020B0502040204020203" pitchFamily="34" charset="0"/>
                  </a:rPr>
                  <a:t>e</a:t>
                </a:r>
                <a:r>
                  <a:rPr lang="en-US" dirty="0" smtClean="0">
                    <a:solidFill>
                      <a:srgbClr val="0070C0"/>
                    </a:solidFill>
                    <a:latin typeface="Segoe UI" panose="020B0502040204020203" pitchFamily="34" charset="0"/>
                    <a:cs typeface="Segoe UI" panose="020B0502040204020203" pitchFamily="34" charset="0"/>
                  </a:rPr>
                  <a:t>xpr </a:t>
                </a:r>
                <a:r>
                  <a:rPr lang="en-US" dirty="0" smtClean="0">
                    <a:latin typeface="Segoe UI" panose="020B0502040204020203" pitchFamily="34" charset="0"/>
                    <a:cs typeface="Segoe UI" panose="020B0502040204020203" pitchFamily="34" charset="0"/>
                  </a:rPr>
                  <a:t>T := </a:t>
                </a:r>
                <a:r>
                  <a:rPr lang="en-US" dirty="0" smtClean="0">
                    <a:solidFill>
                      <a:srgbClr val="008000"/>
                    </a:solidFill>
                    <a:latin typeface="Segoe UI" panose="020B0502040204020203" pitchFamily="34" charset="0"/>
                    <a:cs typeface="Segoe UI" panose="020B0502040204020203" pitchFamily="34" charset="0"/>
                  </a:rPr>
                  <a:t>if-then-else</a:t>
                </a:r>
                <a:r>
                  <a:rPr lang="en-US" dirty="0" smtClean="0">
                    <a:latin typeface="Segoe UI" panose="020B0502040204020203" pitchFamily="34" charset="0"/>
                    <a:cs typeface="Segoe UI" panose="020B0502040204020203" pitchFamily="34" charset="0"/>
                  </a:rPr>
                  <a:t>(B,C,T)</a:t>
                </a:r>
              </a:p>
              <a:p>
                <a:pPr marL="0" indent="0">
                  <a:buNone/>
                </a:pPr>
                <a:r>
                  <a:rPr lang="en-US" dirty="0">
                    <a:latin typeface="Segoe UI" panose="020B0502040204020203" pitchFamily="34" charset="0"/>
                    <a:cs typeface="Segoe UI" panose="020B0502040204020203" pitchFamily="34" charset="0"/>
                  </a:rPr>
                  <a:t> </a:t>
                </a:r>
                <a:r>
                  <a:rPr lang="en-US" dirty="0" smtClean="0">
                    <a:latin typeface="Segoe UI" panose="020B0502040204020203" pitchFamily="34" charset="0"/>
                    <a:cs typeface="Segoe UI" panose="020B0502040204020203" pitchFamily="34" charset="0"/>
                  </a:rPr>
                  <a:t>                          |  C</a:t>
                </a:r>
              </a:p>
              <a:p>
                <a:pPr marL="0" indent="0">
                  <a:buNone/>
                </a:pPr>
                <a:endParaRPr lang="en-US" sz="1500" dirty="0">
                  <a:latin typeface="Segoe UI" panose="020B0502040204020203" pitchFamily="34" charset="0"/>
                  <a:cs typeface="Segoe UI" panose="020B0502040204020203" pitchFamily="34" charset="0"/>
                </a:endParaRPr>
              </a:p>
              <a:p>
                <a:pPr marL="0" indent="0">
                  <a:buNone/>
                </a:pPr>
                <a:r>
                  <a:rPr lang="en-US" dirty="0">
                    <a:solidFill>
                      <a:srgbClr val="0070C0"/>
                    </a:solidFill>
                    <a:latin typeface="Segoe UI" panose="020B0502040204020203" pitchFamily="34" charset="0"/>
                    <a:cs typeface="Segoe UI" panose="020B0502040204020203" pitchFamily="34" charset="0"/>
                  </a:rPr>
                  <a:t>c</a:t>
                </a:r>
                <a:r>
                  <a:rPr lang="en-US" dirty="0" smtClean="0">
                    <a:solidFill>
                      <a:srgbClr val="0070C0"/>
                    </a:solidFill>
                    <a:latin typeface="Segoe UI" panose="020B0502040204020203" pitchFamily="34" charset="0"/>
                    <a:cs typeface="Segoe UI" panose="020B0502040204020203" pitchFamily="34" charset="0"/>
                  </a:rPr>
                  <a:t>ondition-free </a:t>
                </a:r>
                <a:r>
                  <a:rPr lang="en-US" dirty="0">
                    <a:solidFill>
                      <a:srgbClr val="0070C0"/>
                    </a:solidFill>
                    <a:latin typeface="Segoe UI" panose="020B0502040204020203" pitchFamily="34" charset="0"/>
                    <a:cs typeface="Segoe UI" panose="020B0502040204020203" pitchFamily="34" charset="0"/>
                  </a:rPr>
                  <a:t>e</a:t>
                </a:r>
                <a:r>
                  <a:rPr lang="en-US" dirty="0" smtClean="0">
                    <a:solidFill>
                      <a:srgbClr val="0070C0"/>
                    </a:solidFill>
                    <a:latin typeface="Segoe UI" panose="020B0502040204020203" pitchFamily="34" charset="0"/>
                    <a:cs typeface="Segoe UI" panose="020B0502040204020203" pitchFamily="34" charset="0"/>
                  </a:rPr>
                  <a:t>xpr </a:t>
                </a:r>
                <a:r>
                  <a:rPr lang="en-US" dirty="0" smtClean="0">
                    <a:latin typeface="Segoe UI" panose="020B0502040204020203" pitchFamily="34" charset="0"/>
                    <a:cs typeface="Segoe UI" panose="020B0502040204020203" pitchFamily="34" charset="0"/>
                  </a:rPr>
                  <a:t>C := </a:t>
                </a:r>
              </a:p>
              <a:p>
                <a:pPr marL="0" indent="0">
                  <a:buNone/>
                </a:pPr>
                <a:r>
                  <a:rPr lang="en-US" dirty="0">
                    <a:latin typeface="Segoe UI" panose="020B0502040204020203" pitchFamily="34" charset="0"/>
                    <a:cs typeface="Segoe UI" panose="020B0502040204020203" pitchFamily="34" charset="0"/>
                  </a:rPr>
                  <a:t> </a:t>
                </a:r>
                <a:r>
                  <a:rPr lang="en-US" dirty="0" smtClean="0">
                    <a:latin typeface="Segoe UI" panose="020B0502040204020203" pitchFamily="34" charset="0"/>
                    <a:cs typeface="Segoe UI" panose="020B0502040204020203" pitchFamily="34" charset="0"/>
                  </a:rPr>
                  <a:t>                                  |  A</a:t>
                </a:r>
              </a:p>
              <a:p>
                <a:pPr marL="0" indent="0">
                  <a:buNone/>
                </a:pPr>
                <a:endParaRPr lang="en-US" sz="1500" dirty="0" smtClean="0">
                  <a:latin typeface="Segoe UI" panose="020B0502040204020203" pitchFamily="34" charset="0"/>
                  <a:cs typeface="Segoe UI" panose="020B0502040204020203" pitchFamily="34" charset="0"/>
                </a:endParaRPr>
              </a:p>
              <a:p>
                <a:pPr marL="0" indent="0">
                  <a:buNone/>
                </a:pPr>
                <a:r>
                  <a:rPr lang="en-US" dirty="0">
                    <a:solidFill>
                      <a:srgbClr val="0070C0"/>
                    </a:solidFill>
                    <a:latin typeface="Segoe UI" panose="020B0502040204020203" pitchFamily="34" charset="0"/>
                    <a:cs typeface="Segoe UI" panose="020B0502040204020203" pitchFamily="34" charset="0"/>
                  </a:rPr>
                  <a:t>a</a:t>
                </a:r>
                <a:r>
                  <a:rPr lang="en-US" dirty="0" smtClean="0">
                    <a:solidFill>
                      <a:srgbClr val="0070C0"/>
                    </a:solidFill>
                    <a:latin typeface="Segoe UI" panose="020B0502040204020203" pitchFamily="34" charset="0"/>
                    <a:cs typeface="Segoe UI" panose="020B0502040204020203" pitchFamily="34" charset="0"/>
                  </a:rPr>
                  <a:t>tomic expression </a:t>
                </a:r>
                <a:r>
                  <a:rPr lang="en-US" dirty="0" smtClean="0">
                    <a:latin typeface="Segoe UI" panose="020B0502040204020203" pitchFamily="34" charset="0"/>
                    <a:cs typeface="Segoe UI" panose="020B0502040204020203" pitchFamily="34" charset="0"/>
                  </a:rPr>
                  <a:t>A :=</a:t>
                </a:r>
              </a:p>
              <a:p>
                <a:pPr marL="0" indent="0">
                  <a:buNone/>
                </a:pPr>
                <a:r>
                  <a:rPr lang="en-US" dirty="0">
                    <a:latin typeface="Segoe UI" panose="020B0502040204020203" pitchFamily="34" charset="0"/>
                    <a:cs typeface="Segoe UI" panose="020B0502040204020203" pitchFamily="34" charset="0"/>
                  </a:rPr>
                  <a:t> </a:t>
                </a:r>
                <a:r>
                  <a:rPr lang="en-US" dirty="0" smtClean="0">
                    <a:latin typeface="Segoe UI" panose="020B0502040204020203" pitchFamily="34" charset="0"/>
                    <a:cs typeface="Segoe UI" panose="020B0502040204020203" pitchFamily="34" charset="0"/>
                  </a:rPr>
                  <a:t>                                 | </a:t>
                </a:r>
                <a:r>
                  <a:rPr lang="en-US" dirty="0" err="1" smtClean="0">
                    <a:latin typeface="Segoe UI" panose="020B0502040204020203" pitchFamily="34" charset="0"/>
                    <a:cs typeface="Segoe UI" panose="020B0502040204020203" pitchFamily="34" charset="0"/>
                  </a:rPr>
                  <a:t>ConstantString</a:t>
                </a:r>
                <a:endParaRPr lang="en-US" dirty="0" smtClean="0">
                  <a:latin typeface="Segoe UI" panose="020B0502040204020203" pitchFamily="34" charset="0"/>
                  <a:cs typeface="Segoe UI" panose="020B0502040204020203" pitchFamily="34" charset="0"/>
                </a:endParaRPr>
              </a:p>
              <a:p>
                <a:pPr marL="0" indent="0">
                  <a:buNone/>
                </a:pPr>
                <a:endParaRPr lang="en-US" sz="1500" dirty="0">
                  <a:latin typeface="Segoe UI" panose="020B0502040204020203" pitchFamily="34" charset="0"/>
                  <a:cs typeface="Segoe UI" panose="020B0502040204020203" pitchFamily="34" charset="0"/>
                </a:endParaRPr>
              </a:p>
              <a:p>
                <a:pPr marL="0" indent="0">
                  <a:buNone/>
                </a:pPr>
                <a:r>
                  <a:rPr lang="en-US" dirty="0">
                    <a:solidFill>
                      <a:srgbClr val="0070C0"/>
                    </a:solidFill>
                    <a:latin typeface="Segoe UI" panose="020B0502040204020203" pitchFamily="34" charset="0"/>
                    <a:cs typeface="Segoe UI" panose="020B0502040204020203" pitchFamily="34" charset="0"/>
                  </a:rPr>
                  <a:t>i</a:t>
                </a:r>
                <a:r>
                  <a:rPr lang="en-US" dirty="0" smtClean="0">
                    <a:solidFill>
                      <a:srgbClr val="0070C0"/>
                    </a:solidFill>
                    <a:latin typeface="Segoe UI" panose="020B0502040204020203" pitchFamily="34" charset="0"/>
                    <a:cs typeface="Segoe UI" panose="020B0502040204020203" pitchFamily="34" charset="0"/>
                  </a:rPr>
                  <a:t>nput string </a:t>
                </a:r>
                <a:r>
                  <a:rPr lang="en-US" dirty="0" smtClean="0">
                    <a:latin typeface="Segoe UI" panose="020B0502040204020203" pitchFamily="34" charset="0"/>
                    <a:cs typeface="Segoe UI" panose="020B0502040204020203" pitchFamily="34" charset="0"/>
                  </a:rPr>
                  <a:t>X := x</a:t>
                </a:r>
                <a:r>
                  <a:rPr lang="en-US" baseline="-25000" dirty="0" smtClean="0">
                    <a:latin typeface="Segoe UI" panose="020B0502040204020203" pitchFamily="34" charset="0"/>
                    <a:cs typeface="Segoe UI" panose="020B0502040204020203" pitchFamily="34" charset="0"/>
                  </a:rPr>
                  <a:t>1</a:t>
                </a:r>
                <a:r>
                  <a:rPr lang="en-US" dirty="0" smtClean="0">
                    <a:latin typeface="Segoe UI" panose="020B0502040204020203" pitchFamily="34" charset="0"/>
                    <a:cs typeface="Segoe UI" panose="020B0502040204020203" pitchFamily="34" charset="0"/>
                  </a:rPr>
                  <a:t> | x</a:t>
                </a:r>
                <a:r>
                  <a:rPr lang="en-US" baseline="-25000" dirty="0" smtClean="0">
                    <a:latin typeface="Segoe UI" panose="020B0502040204020203" pitchFamily="34" charset="0"/>
                    <a:cs typeface="Segoe UI" panose="020B0502040204020203" pitchFamily="34" charset="0"/>
                  </a:rPr>
                  <a:t>2</a:t>
                </a:r>
                <a:r>
                  <a:rPr lang="en-US" dirty="0" smtClean="0">
                    <a:latin typeface="Segoe UI" panose="020B0502040204020203" pitchFamily="34" charset="0"/>
                    <a:cs typeface="Segoe UI" panose="020B0502040204020203" pitchFamily="34" charset="0"/>
                  </a:rPr>
                  <a:t> | … </a:t>
                </a:r>
              </a:p>
              <a:p>
                <a:pPr marL="0" indent="0">
                  <a:buNone/>
                </a:pPr>
                <a:endParaRPr lang="en-US" sz="1500" dirty="0" smtClean="0">
                  <a:solidFill>
                    <a:srgbClr val="0070C0"/>
                  </a:solidFill>
                  <a:latin typeface="Segoe UI" panose="020B0502040204020203" pitchFamily="34" charset="0"/>
                  <a:cs typeface="Segoe UI" panose="020B0502040204020203" pitchFamily="34" charset="0"/>
                </a:endParaRPr>
              </a:p>
              <a:p>
                <a:pPr marL="0" indent="0">
                  <a:buNone/>
                </a:pPr>
                <a:r>
                  <a:rPr lang="en-US" dirty="0" err="1" smtClean="0">
                    <a:solidFill>
                      <a:srgbClr val="0070C0"/>
                    </a:solidFill>
                    <a:latin typeface="Segoe UI" panose="020B0502040204020203" pitchFamily="34" charset="0"/>
                    <a:cs typeface="Segoe UI" panose="020B0502040204020203" pitchFamily="34" charset="0"/>
                  </a:rPr>
                  <a:t>boolean</a:t>
                </a:r>
                <a:r>
                  <a:rPr lang="en-US" dirty="0" smtClean="0">
                    <a:solidFill>
                      <a:srgbClr val="0070C0"/>
                    </a:solidFill>
                    <a:latin typeface="Segoe UI" panose="020B0502040204020203" pitchFamily="34" charset="0"/>
                    <a:cs typeface="Segoe UI" panose="020B0502040204020203" pitchFamily="34" charset="0"/>
                  </a:rPr>
                  <a:t> expression </a:t>
                </a:r>
                <a:r>
                  <a:rPr lang="en-US" dirty="0" smtClean="0">
                    <a:latin typeface="Segoe UI" panose="020B0502040204020203" pitchFamily="34" charset="0"/>
                    <a:cs typeface="Segoe UI" panose="020B0502040204020203" pitchFamily="34" charset="0"/>
                  </a:rPr>
                  <a:t>B := …</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685800" y="1188719"/>
                <a:ext cx="7772400" cy="5642715"/>
              </a:xfrm>
              <a:blipFill>
                <a:blip r:embed="rId3"/>
                <a:stretch>
                  <a:fillRect l="-1255"/>
                </a:stretch>
              </a:blipFill>
            </p:spPr>
            <p:txBody>
              <a:bodyPr/>
              <a:lstStyle/>
              <a:p>
                <a:r>
                  <a:rPr lang="en-US">
                    <a:noFill/>
                  </a:rPr>
                  <a:t> </a:t>
                </a:r>
              </a:p>
            </p:txBody>
          </p:sp>
        </mc:Fallback>
      </mc:AlternateContent>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23</a:t>
            </a:fld>
            <a:endParaRPr lang="en-US" dirty="0"/>
          </a:p>
        </p:txBody>
      </p:sp>
      <p:sp>
        <p:nvSpPr>
          <p:cNvPr id="4" name="Title 3"/>
          <p:cNvSpPr>
            <a:spLocks noGrp="1"/>
          </p:cNvSpPr>
          <p:nvPr>
            <p:ph type="title"/>
          </p:nvPr>
        </p:nvSpPr>
        <p:spPr/>
        <p:txBody>
          <a:bodyPr/>
          <a:lstStyle/>
          <a:p>
            <a:r>
              <a:rPr lang="en-US" dirty="0" err="1" smtClean="0">
                <a:latin typeface="Segoe UI" panose="020B0502040204020203" pitchFamily="34" charset="0"/>
                <a:cs typeface="Segoe UI" panose="020B0502040204020203" pitchFamily="34" charset="0"/>
              </a:rPr>
              <a:t>FlashFill</a:t>
            </a:r>
            <a:r>
              <a:rPr lang="en-US" dirty="0" smtClean="0">
                <a:latin typeface="Segoe UI" panose="020B0502040204020203" pitchFamily="34" charset="0"/>
                <a:cs typeface="Segoe UI" panose="020B0502040204020203" pitchFamily="34" charset="0"/>
              </a:rPr>
              <a:t> DSL </a:t>
            </a:r>
            <a:endParaRPr lang="en-US" dirty="0">
              <a:latin typeface="Segoe UI" panose="020B0502040204020203" pitchFamily="34" charset="0"/>
              <a:cs typeface="Segoe UI" panose="020B0502040204020203" pitchFamily="34" charset="0"/>
            </a:endParaRPr>
          </a:p>
        </p:txBody>
      </p:sp>
      <p:sp>
        <p:nvSpPr>
          <p:cNvPr id="5" name="TextBox 4"/>
          <p:cNvSpPr txBox="1"/>
          <p:nvPr/>
        </p:nvSpPr>
        <p:spPr>
          <a:xfrm>
            <a:off x="4207732" y="3061040"/>
            <a:ext cx="2885440" cy="461665"/>
          </a:xfrm>
          <a:prstGeom prst="rect">
            <a:avLst/>
          </a:prstGeom>
          <a:noFill/>
        </p:spPr>
        <p:txBody>
          <a:bodyPr wrap="square" rtlCol="0">
            <a:spAutoFit/>
          </a:bodyPr>
          <a:lstStyle/>
          <a:p>
            <a:r>
              <a:rPr lang="en-US" sz="2400" dirty="0">
                <a:solidFill>
                  <a:srgbClr val="008000"/>
                </a:solidFill>
                <a:latin typeface="Segoe UI" panose="020B0502040204020203" pitchFamily="34" charset="0"/>
                <a:cs typeface="Segoe UI" panose="020B0502040204020203" pitchFamily="34" charset="0"/>
              </a:rPr>
              <a:t>Concatenate</a:t>
            </a:r>
            <a:r>
              <a:rPr lang="en-US" sz="2400" dirty="0">
                <a:latin typeface="Segoe UI" panose="020B0502040204020203" pitchFamily="34" charset="0"/>
                <a:cs typeface="Segoe UI" panose="020B0502040204020203" pitchFamily="34" charset="0"/>
              </a:rPr>
              <a:t>(A, C</a:t>
            </a:r>
            <a:r>
              <a:rPr lang="en-US" sz="2400" dirty="0" smtClean="0">
                <a:latin typeface="Segoe UI" panose="020B0502040204020203" pitchFamily="34" charset="0"/>
                <a:cs typeface="Segoe UI" panose="020B0502040204020203" pitchFamily="34" charset="0"/>
              </a:rPr>
              <a:t>)</a:t>
            </a:r>
            <a:endParaRPr lang="en-US" sz="2400" dirty="0">
              <a:latin typeface="Segoe UI" panose="020B0502040204020203" pitchFamily="34" charset="0"/>
              <a:cs typeface="Segoe UI" panose="020B0502040204020203" pitchFamily="34" charset="0"/>
            </a:endParaRPr>
          </a:p>
        </p:txBody>
      </p:sp>
      <p:sp>
        <p:nvSpPr>
          <p:cNvPr id="6" name="TextBox 5"/>
          <p:cNvSpPr txBox="1"/>
          <p:nvPr/>
        </p:nvSpPr>
        <p:spPr>
          <a:xfrm>
            <a:off x="3992880" y="4196080"/>
            <a:ext cx="2397760" cy="461665"/>
          </a:xfrm>
          <a:prstGeom prst="rect">
            <a:avLst/>
          </a:prstGeom>
          <a:noFill/>
        </p:spPr>
        <p:txBody>
          <a:bodyPr wrap="square" rtlCol="0">
            <a:spAutoFit/>
          </a:bodyPr>
          <a:lstStyle/>
          <a:p>
            <a:r>
              <a:rPr lang="en-US" sz="2400" dirty="0" err="1">
                <a:solidFill>
                  <a:srgbClr val="008000"/>
                </a:solidFill>
                <a:latin typeface="Segoe UI" panose="020B0502040204020203" pitchFamily="34" charset="0"/>
                <a:cs typeface="Segoe UI" panose="020B0502040204020203" pitchFamily="34" charset="0"/>
              </a:rPr>
              <a:t>SubStr</a:t>
            </a:r>
            <a:r>
              <a:rPr lang="en-US" sz="2400" dirty="0">
                <a:latin typeface="Segoe UI" panose="020B0502040204020203" pitchFamily="34" charset="0"/>
                <a:cs typeface="Segoe UI" panose="020B0502040204020203" pitchFamily="34" charset="0"/>
              </a:rPr>
              <a:t>(X, </a:t>
            </a:r>
            <a:r>
              <a:rPr lang="en-US" sz="2400" dirty="0" smtClean="0">
                <a:latin typeface="Segoe UI" panose="020B0502040204020203" pitchFamily="34" charset="0"/>
                <a:cs typeface="Segoe UI" panose="020B0502040204020203" pitchFamily="34" charset="0"/>
              </a:rPr>
              <a:t>…)</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34729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2103" y="1143000"/>
            <a:ext cx="8608978" cy="5029200"/>
          </a:xfrm>
        </p:spPr>
        <p:txBody>
          <a:bodyPr/>
          <a:lstStyle/>
          <a:p>
            <a:pPr marL="0" indent="0">
              <a:buNone/>
            </a:pPr>
            <a:r>
              <a:rPr lang="en-US" dirty="0" smtClean="0">
                <a:latin typeface="Segoe UI" panose="020B0502040204020203" pitchFamily="34" charset="0"/>
                <a:cs typeface="Segoe UI" panose="020B0502040204020203" pitchFamily="34" charset="0"/>
              </a:rPr>
              <a:t>What is a good choice for … in </a:t>
            </a:r>
            <a:r>
              <a:rPr lang="en-US" dirty="0" err="1" smtClean="0">
                <a:latin typeface="Segoe UI" panose="020B0502040204020203" pitchFamily="34" charset="0"/>
                <a:cs typeface="Segoe UI" panose="020B0502040204020203" pitchFamily="34" charset="0"/>
              </a:rPr>
              <a:t>SubStr</a:t>
            </a:r>
            <a:r>
              <a:rPr lang="en-US" dirty="0" smtClean="0">
                <a:latin typeface="Segoe UI" panose="020B0502040204020203" pitchFamily="34" charset="0"/>
                <a:cs typeface="Segoe UI" panose="020B0502040204020203" pitchFamily="34" charset="0"/>
              </a:rPr>
              <a:t>(X</a:t>
            </a:r>
            <a:r>
              <a:rPr lang="en-US" i="1" dirty="0" smtClean="0">
                <a:latin typeface="Segoe UI" panose="020B0502040204020203" pitchFamily="34" charset="0"/>
                <a:cs typeface="Segoe UI" panose="020B0502040204020203" pitchFamily="34" charset="0"/>
              </a:rPr>
              <a:t>,</a:t>
            </a:r>
            <a:r>
              <a:rPr lang="en-US" dirty="0" smtClean="0">
                <a:latin typeface="Segoe UI" panose="020B0502040204020203" pitchFamily="34" charset="0"/>
                <a:cs typeface="Segoe UI" panose="020B0502040204020203" pitchFamily="34" charset="0"/>
              </a:rPr>
              <a:t> …) ?</a:t>
            </a:r>
          </a:p>
          <a:p>
            <a:pPr marL="0" indent="0">
              <a:buNone/>
            </a:pPr>
            <a:endParaRPr lang="en-US" dirty="0" smtClean="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R</a:t>
            </a:r>
            <a:r>
              <a:rPr lang="en-US" dirty="0" smtClean="0">
                <a:latin typeface="Segoe UI" panose="020B0502040204020203" pitchFamily="34" charset="0"/>
                <a:cs typeface="Segoe UI" panose="020B0502040204020203" pitchFamily="34" charset="0"/>
              </a:rPr>
              <a:t>egular expression</a:t>
            </a:r>
          </a:p>
          <a:p>
            <a:pPr lvl="1"/>
            <a:r>
              <a:rPr lang="en-US" dirty="0" smtClean="0">
                <a:latin typeface="Segoe UI" panose="020B0502040204020203" pitchFamily="34" charset="0"/>
                <a:cs typeface="Segoe UI" panose="020B0502040204020203" pitchFamily="34" charset="0"/>
              </a:rPr>
              <a:t>Not very expressive. Does not take context into account.</a:t>
            </a:r>
          </a:p>
          <a:p>
            <a:pPr lvl="1"/>
            <a:r>
              <a:rPr lang="en-US" dirty="0" smtClean="0">
                <a:latin typeface="Segoe UI" panose="020B0502040204020203" pitchFamily="34" charset="0"/>
                <a:cs typeface="Segoe UI" panose="020B0502040204020203" pitchFamily="34" charset="0"/>
              </a:rPr>
              <a:t>For instance: content within parenthesis, second word</a:t>
            </a:r>
          </a:p>
          <a:p>
            <a:pPr lvl="1"/>
            <a:endParaRPr lang="en-US" dirty="0">
              <a:latin typeface="Segoe UI" panose="020B0502040204020203" pitchFamily="34" charset="0"/>
              <a:cs typeface="Segoe UI" panose="020B0502040204020203" pitchFamily="34" charset="0"/>
            </a:endParaRPr>
          </a:p>
          <a:p>
            <a:r>
              <a:rPr lang="en-US" dirty="0" smtClean="0">
                <a:latin typeface="Segoe UI" panose="020B0502040204020203" pitchFamily="34" charset="0"/>
                <a:cs typeface="Segoe UI" panose="020B0502040204020203" pitchFamily="34" charset="0"/>
              </a:rPr>
              <a:t>Extended regular expression</a:t>
            </a:r>
          </a:p>
          <a:p>
            <a:pPr lvl="1"/>
            <a:r>
              <a:rPr lang="en-US" dirty="0" smtClean="0">
                <a:latin typeface="Segoe UI" panose="020B0502040204020203" pitchFamily="34" charset="0"/>
                <a:cs typeface="Segoe UI" panose="020B0502040204020203" pitchFamily="34" charset="0"/>
              </a:rPr>
              <a:t>Too sophisticated for learning and readability. </a:t>
            </a:r>
          </a:p>
          <a:p>
            <a:pPr lvl="1"/>
            <a:endParaRPr lang="en-US" dirty="0">
              <a:latin typeface="Segoe UI" panose="020B0502040204020203" pitchFamily="34" charset="0"/>
              <a:cs typeface="Segoe UI" panose="020B0502040204020203" pitchFamily="34" charset="0"/>
            </a:endParaRPr>
          </a:p>
          <a:p>
            <a:pPr marL="0" indent="0">
              <a:buNone/>
            </a:pPr>
            <a:r>
              <a:rPr lang="en-US" dirty="0" smtClean="0">
                <a:latin typeface="Segoe UI" panose="020B0502040204020203" pitchFamily="34" charset="0"/>
                <a:cs typeface="Segoe UI" panose="020B0502040204020203" pitchFamily="34" charset="0"/>
              </a:rPr>
              <a:t>Desired computational pattern:</a:t>
            </a:r>
          </a:p>
          <a:p>
            <a:r>
              <a:rPr lang="en-US" dirty="0" smtClean="0">
                <a:latin typeface="Segoe UI" panose="020B0502040204020203" pitchFamily="34" charset="0"/>
                <a:cs typeface="Segoe UI" panose="020B0502040204020203" pitchFamily="34" charset="0"/>
              </a:rPr>
              <a:t>Should involve simple regexes. </a:t>
            </a:r>
          </a:p>
          <a:p>
            <a:r>
              <a:rPr lang="en-US" dirty="0" smtClean="0">
                <a:latin typeface="Segoe UI" panose="020B0502040204020203" pitchFamily="34" charset="0"/>
                <a:cs typeface="Segoe UI" panose="020B0502040204020203" pitchFamily="34" charset="0"/>
              </a:rPr>
              <a:t>Take context into account. </a:t>
            </a:r>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24</a:t>
            </a:fld>
            <a:endParaRPr lang="en-US" dirty="0"/>
          </a:p>
        </p:txBody>
      </p:sp>
      <p:sp>
        <p:nvSpPr>
          <p:cNvPr id="4" name="Title 3"/>
          <p:cNvSpPr>
            <a:spLocks noGrp="1"/>
          </p:cNvSpPr>
          <p:nvPr>
            <p:ph type="title"/>
          </p:nvPr>
        </p:nvSpPr>
        <p:spPr>
          <a:xfrm>
            <a:off x="700392" y="255165"/>
            <a:ext cx="7772400" cy="609600"/>
          </a:xfrm>
        </p:spPr>
        <p:txBody>
          <a:bodyPr/>
          <a:lstStyle/>
          <a:p>
            <a:r>
              <a:rPr lang="en-US" dirty="0" smtClean="0">
                <a:latin typeface="Segoe UI" panose="020B0502040204020203" pitchFamily="34" charset="0"/>
                <a:cs typeface="Segoe UI" panose="020B0502040204020203" pitchFamily="34" charset="0"/>
              </a:rPr>
              <a:t>Substring Operator</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46911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60671" y="2049880"/>
            <a:ext cx="7704769" cy="1935502"/>
          </a:xfrm>
        </p:spPr>
        <p:txBody>
          <a:bodyPr/>
          <a:lstStyle/>
          <a:p>
            <a:pPr marL="0" indent="0">
              <a:buNone/>
            </a:pPr>
            <a:endParaRPr lang="en-US" sz="1000" dirty="0" smtClean="0"/>
          </a:p>
          <a:p>
            <a:pPr marL="0" indent="0">
              <a:buNone/>
            </a:pPr>
            <a:endParaRPr lang="en-US" sz="1000" dirty="0"/>
          </a:p>
          <a:p>
            <a:pPr marL="0" indent="0">
              <a:buNone/>
            </a:pPr>
            <a:endParaRPr lang="en-US" sz="1000" dirty="0" smtClean="0"/>
          </a:p>
          <a:p>
            <a:pPr marL="0" indent="0">
              <a:buNone/>
            </a:pPr>
            <a:endParaRPr lang="en-US" dirty="0" smtClean="0"/>
          </a:p>
          <a:p>
            <a:pPr marL="0" indent="0">
              <a:buNone/>
            </a:pPr>
            <a:r>
              <a:rPr lang="en-US" dirty="0" smtClean="0">
                <a:solidFill>
                  <a:srgbClr val="0070C0"/>
                </a:solidFill>
                <a:latin typeface="Segoe UI" panose="020B0502040204020203" pitchFamily="34" charset="0"/>
                <a:cs typeface="Segoe UI" panose="020B0502040204020203" pitchFamily="34" charset="0"/>
              </a:rPr>
              <a:t>position expr </a:t>
            </a:r>
            <a:r>
              <a:rPr lang="en-US" dirty="0" smtClean="0">
                <a:latin typeface="Segoe UI" panose="020B0502040204020203" pitchFamily="34" charset="0"/>
                <a:cs typeface="Segoe UI" panose="020B0502040204020203" pitchFamily="34" charset="0"/>
              </a:rPr>
              <a:t>P  := </a:t>
            </a:r>
          </a:p>
          <a:p>
            <a:pPr marL="0" indent="0">
              <a:buNone/>
            </a:pPr>
            <a:endParaRPr lang="en-US" dirty="0" smtClean="0"/>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25</a:t>
            </a:fld>
            <a:endParaRPr lang="en-US" dirty="0"/>
          </a:p>
        </p:txBody>
      </p:sp>
      <p:sp>
        <p:nvSpPr>
          <p:cNvPr id="4" name="Title 3"/>
          <p:cNvSpPr>
            <a:spLocks noGrp="1"/>
          </p:cNvSpPr>
          <p:nvPr>
            <p:ph type="title"/>
          </p:nvPr>
        </p:nvSpPr>
        <p:spPr/>
        <p:txBody>
          <a:bodyPr/>
          <a:lstStyle/>
          <a:p>
            <a:r>
              <a:rPr lang="en-US" dirty="0" smtClean="0">
                <a:latin typeface="Segoe UI" panose="020B0502040204020203" pitchFamily="34" charset="0"/>
                <a:cs typeface="Segoe UI" panose="020B0502040204020203" pitchFamily="34" charset="0"/>
              </a:rPr>
              <a:t>Substring Operator</a:t>
            </a:r>
            <a:endParaRPr lang="en-US" dirty="0">
              <a:latin typeface="Segoe UI" panose="020B0502040204020203" pitchFamily="34" charset="0"/>
              <a:cs typeface="Segoe UI" panose="020B0502040204020203" pitchFamily="34" charset="0"/>
            </a:endParaRPr>
          </a:p>
        </p:txBody>
      </p:sp>
      <p:sp>
        <p:nvSpPr>
          <p:cNvPr id="10" name="TextBox 9"/>
          <p:cNvSpPr txBox="1"/>
          <p:nvPr/>
        </p:nvSpPr>
        <p:spPr>
          <a:xfrm>
            <a:off x="2946441" y="3093127"/>
            <a:ext cx="2438359" cy="461665"/>
          </a:xfrm>
          <a:prstGeom prst="rect">
            <a:avLst/>
          </a:prstGeom>
          <a:noFill/>
        </p:spPr>
        <p:txBody>
          <a:bodyPr wrap="square" rtlCol="0">
            <a:spAutoFit/>
          </a:bodyPr>
          <a:lstStyle/>
          <a:p>
            <a:r>
              <a:rPr lang="en-US" sz="2400" dirty="0" err="1" smtClean="0">
                <a:solidFill>
                  <a:srgbClr val="008000"/>
                </a:solidFill>
                <a:latin typeface="Segoe UI" panose="020B0502040204020203" pitchFamily="34" charset="0"/>
                <a:cs typeface="Segoe UI" panose="020B0502040204020203" pitchFamily="34" charset="0"/>
              </a:rPr>
              <a:t>Pos</a:t>
            </a:r>
            <a:r>
              <a:rPr lang="en-US" sz="2400" dirty="0" smtClean="0">
                <a:latin typeface="Segoe UI" panose="020B0502040204020203" pitchFamily="34" charset="0"/>
                <a:cs typeface="Segoe UI" panose="020B0502040204020203" pitchFamily="34" charset="0"/>
              </a:rPr>
              <a:t>(X, R</a:t>
            </a:r>
            <a:r>
              <a:rPr lang="en-US" sz="2400" baseline="-25000" dirty="0" smtClean="0">
                <a:latin typeface="Segoe UI" panose="020B0502040204020203" pitchFamily="34" charset="0"/>
                <a:cs typeface="Segoe UI" panose="020B0502040204020203" pitchFamily="34" charset="0"/>
              </a:rPr>
              <a:t>1</a:t>
            </a:r>
            <a:r>
              <a:rPr lang="en-US" sz="2400" dirty="0" smtClean="0">
                <a:latin typeface="Segoe UI" panose="020B0502040204020203" pitchFamily="34" charset="0"/>
                <a:cs typeface="Segoe UI" panose="020B0502040204020203" pitchFamily="34" charset="0"/>
              </a:rPr>
              <a:t>, R</a:t>
            </a:r>
            <a:r>
              <a:rPr lang="en-US" sz="2400" baseline="-25000" dirty="0" smtClean="0">
                <a:latin typeface="Segoe UI" panose="020B0502040204020203" pitchFamily="34" charset="0"/>
                <a:cs typeface="Segoe UI" panose="020B0502040204020203" pitchFamily="34" charset="0"/>
              </a:rPr>
              <a:t>2</a:t>
            </a:r>
            <a:r>
              <a:rPr lang="en-US" sz="2400" dirty="0" smtClean="0">
                <a:latin typeface="Segoe UI" panose="020B0502040204020203" pitchFamily="34" charset="0"/>
                <a:cs typeface="Segoe UI" panose="020B0502040204020203" pitchFamily="34" charset="0"/>
              </a:rPr>
              <a:t>, K)</a:t>
            </a:r>
            <a:endParaRPr lang="en-US" sz="2400" dirty="0">
              <a:latin typeface="Segoe UI" panose="020B0502040204020203" pitchFamily="34" charset="0"/>
              <a:cs typeface="Segoe UI" panose="020B0502040204020203" pitchFamily="34" charset="0"/>
            </a:endParaRPr>
          </a:p>
        </p:txBody>
      </p:sp>
      <p:sp>
        <p:nvSpPr>
          <p:cNvPr id="7" name="TextBox 6"/>
          <p:cNvSpPr txBox="1"/>
          <p:nvPr/>
        </p:nvSpPr>
        <p:spPr>
          <a:xfrm>
            <a:off x="2946441" y="2294555"/>
            <a:ext cx="2611120" cy="461665"/>
          </a:xfrm>
          <a:prstGeom prst="rect">
            <a:avLst/>
          </a:prstGeom>
          <a:noFill/>
        </p:spPr>
        <p:txBody>
          <a:bodyPr wrap="square" rtlCol="0">
            <a:spAutoFit/>
          </a:bodyPr>
          <a:lstStyle/>
          <a:p>
            <a:r>
              <a:rPr lang="en-US" sz="2400" dirty="0" err="1" smtClean="0">
                <a:solidFill>
                  <a:srgbClr val="008000"/>
                </a:solidFill>
                <a:latin typeface="Segoe UI" panose="020B0502040204020203" pitchFamily="34" charset="0"/>
                <a:cs typeface="Segoe UI" panose="020B0502040204020203" pitchFamily="34" charset="0"/>
              </a:rPr>
              <a:t>SubStr</a:t>
            </a:r>
            <a:r>
              <a:rPr lang="en-US" sz="2400" dirty="0" smtClean="0">
                <a:latin typeface="Segoe UI" panose="020B0502040204020203" pitchFamily="34" charset="0"/>
                <a:cs typeface="Segoe UI" panose="020B0502040204020203" pitchFamily="34" charset="0"/>
              </a:rPr>
              <a:t>(X, P, P’)</a:t>
            </a:r>
            <a:endParaRPr lang="en-US" sz="2400" dirty="0">
              <a:latin typeface="Segoe UI" panose="020B0502040204020203" pitchFamily="34" charset="0"/>
              <a:cs typeface="Segoe UI" panose="020B0502040204020203" pitchFamily="34" charset="0"/>
            </a:endParaRPr>
          </a:p>
        </p:txBody>
      </p:sp>
      <p:sp>
        <p:nvSpPr>
          <p:cNvPr id="12" name="Rectangle 11"/>
          <p:cNvSpPr/>
          <p:nvPr/>
        </p:nvSpPr>
        <p:spPr>
          <a:xfrm>
            <a:off x="2946441" y="3538134"/>
            <a:ext cx="5018999" cy="830997"/>
          </a:xfrm>
          <a:prstGeom prst="rect">
            <a:avLst/>
          </a:prstGeom>
        </p:spPr>
        <p:txBody>
          <a:bodyPr wrap="square">
            <a:spAutoFit/>
          </a:bodyPr>
          <a:lstStyle/>
          <a:p>
            <a:pPr marL="0" indent="0">
              <a:spcBef>
                <a:spcPts val="0"/>
              </a:spcBef>
              <a:buNone/>
            </a:pPr>
            <a:r>
              <a:rPr lang="en-US" sz="2400" dirty="0" smtClean="0">
                <a:latin typeface="Segoe UI" panose="020B0502040204020203" pitchFamily="34" charset="0"/>
                <a:cs typeface="Segoe UI" panose="020B0502040204020203" pitchFamily="34" charset="0"/>
              </a:rPr>
              <a:t>K</a:t>
            </a:r>
            <a:r>
              <a:rPr lang="en-US" sz="2400" baseline="30000" dirty="0" smtClean="0">
                <a:latin typeface="Segoe UI" panose="020B0502040204020203" pitchFamily="34" charset="0"/>
                <a:cs typeface="Segoe UI" panose="020B0502040204020203" pitchFamily="34" charset="0"/>
              </a:rPr>
              <a:t>th</a:t>
            </a:r>
            <a:r>
              <a:rPr lang="en-US" sz="2400" dirty="0" smtClean="0">
                <a:latin typeface="Segoe UI" panose="020B0502040204020203" pitchFamily="34" charset="0"/>
                <a:cs typeface="Segoe UI" panose="020B0502040204020203" pitchFamily="34" charset="0"/>
              </a:rPr>
              <a:t> </a:t>
            </a:r>
            <a:r>
              <a:rPr lang="en-US" sz="2400" dirty="0">
                <a:latin typeface="Segoe UI" panose="020B0502040204020203" pitchFamily="34" charset="0"/>
                <a:cs typeface="Segoe UI" panose="020B0502040204020203" pitchFamily="34" charset="0"/>
              </a:rPr>
              <a:t>position in </a:t>
            </a:r>
            <a:r>
              <a:rPr lang="en-US" sz="2400" dirty="0" smtClean="0">
                <a:latin typeface="Segoe UI" panose="020B0502040204020203" pitchFamily="34" charset="0"/>
                <a:cs typeface="Segoe UI" panose="020B0502040204020203" pitchFamily="34" charset="0"/>
              </a:rPr>
              <a:t>X </a:t>
            </a:r>
            <a:r>
              <a:rPr lang="en-US" sz="2400" dirty="0">
                <a:latin typeface="Segoe UI" panose="020B0502040204020203" pitchFamily="34" charset="0"/>
                <a:cs typeface="Segoe UI" panose="020B0502040204020203" pitchFamily="34" charset="0"/>
              </a:rPr>
              <a:t>whose </a:t>
            </a:r>
            <a:r>
              <a:rPr lang="en-US" sz="2400" dirty="0" smtClean="0">
                <a:latin typeface="Segoe UI" panose="020B0502040204020203" pitchFamily="34" charset="0"/>
                <a:cs typeface="Segoe UI" panose="020B0502040204020203" pitchFamily="34" charset="0"/>
              </a:rPr>
              <a:t>left/right   side </a:t>
            </a:r>
            <a:r>
              <a:rPr lang="en-US" sz="2400" dirty="0">
                <a:latin typeface="Segoe UI" panose="020B0502040204020203" pitchFamily="34" charset="0"/>
                <a:cs typeface="Segoe UI" panose="020B0502040204020203" pitchFamily="34" charset="0"/>
              </a:rPr>
              <a:t>matches with </a:t>
            </a:r>
            <a:r>
              <a:rPr lang="en-US" sz="2400" dirty="0" smtClean="0">
                <a:latin typeface="Segoe UI" panose="020B0502040204020203" pitchFamily="34" charset="0"/>
                <a:cs typeface="Segoe UI" panose="020B0502040204020203" pitchFamily="34" charset="0"/>
              </a:rPr>
              <a:t>R</a:t>
            </a:r>
            <a:r>
              <a:rPr lang="en-US" sz="2400" baseline="-25000" dirty="0" smtClean="0">
                <a:latin typeface="Segoe UI" panose="020B0502040204020203" pitchFamily="34" charset="0"/>
                <a:cs typeface="Segoe UI" panose="020B0502040204020203" pitchFamily="34" charset="0"/>
              </a:rPr>
              <a:t>1</a:t>
            </a:r>
            <a:r>
              <a:rPr lang="en-US" sz="2400" dirty="0" smtClean="0">
                <a:latin typeface="Segoe UI" panose="020B0502040204020203" pitchFamily="34" charset="0"/>
                <a:cs typeface="Segoe UI" panose="020B0502040204020203" pitchFamily="34" charset="0"/>
              </a:rPr>
              <a:t>/R</a:t>
            </a:r>
            <a:r>
              <a:rPr lang="en-US" sz="2400" baseline="-25000" dirty="0" smtClean="0">
                <a:latin typeface="Segoe UI" panose="020B0502040204020203" pitchFamily="34" charset="0"/>
                <a:cs typeface="Segoe UI" panose="020B0502040204020203" pitchFamily="34" charset="0"/>
              </a:rPr>
              <a:t>2</a:t>
            </a:r>
            <a:r>
              <a:rPr lang="en-US" sz="2400" dirty="0" smtClean="0">
                <a:latin typeface="Segoe UI" panose="020B0502040204020203" pitchFamily="34" charset="0"/>
                <a:cs typeface="Segoe UI" panose="020B0502040204020203" pitchFamily="34" charset="0"/>
              </a:rPr>
              <a:t>.</a:t>
            </a:r>
            <a:endParaRPr lang="en-US" sz="2400" baseline="-25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089443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3200" y="991600"/>
            <a:ext cx="8825452" cy="908370"/>
          </a:xfrm>
        </p:spPr>
        <p:txBody>
          <a:bodyPr/>
          <a:lstStyle/>
          <a:p>
            <a:pPr marL="0" indent="0">
              <a:buNone/>
            </a:pPr>
            <a:r>
              <a:rPr lang="en-US" dirty="0" smtClean="0">
                <a:latin typeface="Segoe UI" panose="020B0502040204020203" pitchFamily="34" charset="0"/>
                <a:cs typeface="Segoe UI" panose="020B0502040204020203" pitchFamily="34" charset="0"/>
              </a:rPr>
              <a:t>Evaluation of Expr </a:t>
            </a:r>
            <a:r>
              <a:rPr lang="en-US" dirty="0" err="1" smtClean="0">
                <a:solidFill>
                  <a:srgbClr val="CC00CC"/>
                </a:solidFill>
                <a:latin typeface="Segoe UI" panose="020B0502040204020203" pitchFamily="34" charset="0"/>
                <a:cs typeface="Segoe UI" panose="020B0502040204020203" pitchFamily="34" charset="0"/>
              </a:rPr>
              <a:t>SubStr</a:t>
            </a:r>
            <a:r>
              <a:rPr lang="en-US" dirty="0" smtClean="0">
                <a:solidFill>
                  <a:srgbClr val="CC00CC"/>
                </a:solidFill>
                <a:latin typeface="Segoe UI" panose="020B0502040204020203" pitchFamily="34" charset="0"/>
                <a:cs typeface="Segoe UI" panose="020B0502040204020203" pitchFamily="34" charset="0"/>
              </a:rPr>
              <a:t>(</a:t>
            </a:r>
            <a:r>
              <a:rPr lang="en-US" dirty="0" err="1">
                <a:solidFill>
                  <a:srgbClr val="CC00CC"/>
                </a:solidFill>
                <a:latin typeface="Segoe UI" panose="020B0502040204020203" pitchFamily="34" charset="0"/>
                <a:cs typeface="Segoe UI" panose="020B0502040204020203" pitchFamily="34" charset="0"/>
              </a:rPr>
              <a:t>x</a:t>
            </a:r>
            <a:r>
              <a:rPr lang="en-US" dirty="0" err="1" smtClean="0">
                <a:solidFill>
                  <a:srgbClr val="CC00CC"/>
                </a:solidFill>
                <a:latin typeface="Segoe UI" panose="020B0502040204020203" pitchFamily="34" charset="0"/>
                <a:cs typeface="Segoe UI" panose="020B0502040204020203" pitchFamily="34" charset="0"/>
              </a:rPr>
              <a:t>,p,p</a:t>
            </a:r>
            <a:r>
              <a:rPr lang="en-US" dirty="0" smtClean="0">
                <a:solidFill>
                  <a:srgbClr val="CC00CC"/>
                </a:solidFill>
                <a:latin typeface="Segoe UI" panose="020B0502040204020203" pitchFamily="34" charset="0"/>
                <a:cs typeface="Segoe UI" panose="020B0502040204020203" pitchFamily="34" charset="0"/>
              </a:rPr>
              <a:t>’) </a:t>
            </a:r>
            <a:r>
              <a:rPr lang="en-US" dirty="0" smtClean="0">
                <a:latin typeface="Segoe UI" panose="020B0502040204020203" pitchFamily="34" charset="0"/>
                <a:cs typeface="Segoe UI" panose="020B0502040204020203" pitchFamily="34" charset="0"/>
              </a:rPr>
              <a:t>, where </a:t>
            </a:r>
            <a:r>
              <a:rPr lang="en-US" dirty="0" smtClean="0">
                <a:solidFill>
                  <a:srgbClr val="CC00CC"/>
                </a:solidFill>
                <a:latin typeface="Segoe UI" panose="020B0502040204020203" pitchFamily="34" charset="0"/>
                <a:cs typeface="Segoe UI" panose="020B0502040204020203" pitchFamily="34" charset="0"/>
              </a:rPr>
              <a:t>p=</a:t>
            </a:r>
            <a:r>
              <a:rPr lang="en-US" dirty="0" err="1" smtClean="0">
                <a:solidFill>
                  <a:srgbClr val="CC00CC"/>
                </a:solidFill>
                <a:latin typeface="Segoe UI" panose="020B0502040204020203" pitchFamily="34" charset="0"/>
                <a:cs typeface="Segoe UI" panose="020B0502040204020203" pitchFamily="34" charset="0"/>
              </a:rPr>
              <a:t>Pos</a:t>
            </a:r>
            <a:r>
              <a:rPr lang="en-US" dirty="0" smtClean="0">
                <a:solidFill>
                  <a:srgbClr val="CC00CC"/>
                </a:solidFill>
                <a:latin typeface="Segoe UI" panose="020B0502040204020203" pitchFamily="34" charset="0"/>
                <a:cs typeface="Segoe UI" panose="020B0502040204020203" pitchFamily="34" charset="0"/>
              </a:rPr>
              <a:t>(x,r</a:t>
            </a:r>
            <a:r>
              <a:rPr lang="en-US" baseline="-25000" dirty="0" smtClean="0">
                <a:solidFill>
                  <a:srgbClr val="CC00CC"/>
                </a:solidFill>
                <a:latin typeface="Segoe UI" panose="020B0502040204020203" pitchFamily="34" charset="0"/>
                <a:cs typeface="Segoe UI" panose="020B0502040204020203" pitchFamily="34" charset="0"/>
              </a:rPr>
              <a:t>1,</a:t>
            </a:r>
            <a:r>
              <a:rPr lang="en-US" dirty="0" smtClean="0">
                <a:solidFill>
                  <a:srgbClr val="CC00CC"/>
                </a:solidFill>
                <a:latin typeface="Segoe UI" panose="020B0502040204020203" pitchFamily="34" charset="0"/>
                <a:cs typeface="Segoe UI" panose="020B0502040204020203" pitchFamily="34" charset="0"/>
              </a:rPr>
              <a:t>r</a:t>
            </a:r>
            <a:r>
              <a:rPr lang="en-US" baseline="-25000" dirty="0" smtClean="0">
                <a:solidFill>
                  <a:srgbClr val="CC00CC"/>
                </a:solidFill>
                <a:latin typeface="Segoe UI" panose="020B0502040204020203" pitchFamily="34" charset="0"/>
                <a:cs typeface="Segoe UI" panose="020B0502040204020203" pitchFamily="34" charset="0"/>
              </a:rPr>
              <a:t>2</a:t>
            </a:r>
            <a:r>
              <a:rPr lang="en-US" dirty="0" smtClean="0">
                <a:solidFill>
                  <a:srgbClr val="CC00CC"/>
                </a:solidFill>
                <a:latin typeface="Segoe UI" panose="020B0502040204020203" pitchFamily="34" charset="0"/>
                <a:cs typeface="Segoe UI" panose="020B0502040204020203" pitchFamily="34" charset="0"/>
              </a:rPr>
              <a:t>,k)</a:t>
            </a:r>
            <a:r>
              <a:rPr lang="en-US" dirty="0" smtClean="0">
                <a:latin typeface="Segoe UI" panose="020B0502040204020203" pitchFamily="34" charset="0"/>
                <a:cs typeface="Segoe UI" panose="020B0502040204020203" pitchFamily="34" charset="0"/>
              </a:rPr>
              <a:t> &amp;</a:t>
            </a:r>
          </a:p>
          <a:p>
            <a:pPr marL="0" indent="0">
              <a:buNone/>
            </a:pPr>
            <a:r>
              <a:rPr lang="en-US" dirty="0" smtClean="0">
                <a:latin typeface="Segoe UI" panose="020B0502040204020203" pitchFamily="34" charset="0"/>
                <a:cs typeface="Segoe UI" panose="020B0502040204020203" pitchFamily="34" charset="0"/>
              </a:rPr>
              <a:t>                                                                 </a:t>
            </a:r>
            <a:r>
              <a:rPr lang="en-US" dirty="0" smtClean="0">
                <a:solidFill>
                  <a:srgbClr val="CC00CC"/>
                </a:solidFill>
                <a:latin typeface="Segoe UI" panose="020B0502040204020203" pitchFamily="34" charset="0"/>
                <a:cs typeface="Segoe UI" panose="020B0502040204020203" pitchFamily="34" charset="0"/>
              </a:rPr>
              <a:t>p’=</a:t>
            </a:r>
            <a:r>
              <a:rPr lang="en-US" dirty="0" err="1" smtClean="0">
                <a:solidFill>
                  <a:srgbClr val="CC00CC"/>
                </a:solidFill>
                <a:latin typeface="Segoe UI" panose="020B0502040204020203" pitchFamily="34" charset="0"/>
                <a:cs typeface="Segoe UI" panose="020B0502040204020203" pitchFamily="34" charset="0"/>
              </a:rPr>
              <a:t>Pos</a:t>
            </a:r>
            <a:r>
              <a:rPr lang="en-US" dirty="0" smtClean="0">
                <a:solidFill>
                  <a:srgbClr val="CC00CC"/>
                </a:solidFill>
                <a:latin typeface="Segoe UI" panose="020B0502040204020203" pitchFamily="34" charset="0"/>
                <a:cs typeface="Segoe UI" panose="020B0502040204020203" pitchFamily="34" charset="0"/>
              </a:rPr>
              <a:t>(x,r</a:t>
            </a:r>
            <a:r>
              <a:rPr lang="en-US" baseline="-25000" dirty="0" smtClean="0">
                <a:solidFill>
                  <a:srgbClr val="CC00CC"/>
                </a:solidFill>
                <a:latin typeface="Segoe UI" panose="020B0502040204020203" pitchFamily="34" charset="0"/>
                <a:cs typeface="Segoe UI" panose="020B0502040204020203" pitchFamily="34" charset="0"/>
              </a:rPr>
              <a:t>1</a:t>
            </a:r>
            <a:r>
              <a:rPr lang="en-US" dirty="0" smtClean="0">
                <a:solidFill>
                  <a:srgbClr val="CC00CC"/>
                </a:solidFill>
                <a:latin typeface="Segoe UI" panose="020B0502040204020203" pitchFamily="34" charset="0"/>
                <a:cs typeface="Segoe UI" panose="020B0502040204020203" pitchFamily="34" charset="0"/>
              </a:rPr>
              <a:t>’,r</a:t>
            </a:r>
            <a:r>
              <a:rPr lang="en-US" baseline="-25000" dirty="0" smtClean="0">
                <a:solidFill>
                  <a:srgbClr val="CC00CC"/>
                </a:solidFill>
                <a:latin typeface="Segoe UI" panose="020B0502040204020203" pitchFamily="34" charset="0"/>
                <a:cs typeface="Segoe UI" panose="020B0502040204020203" pitchFamily="34" charset="0"/>
              </a:rPr>
              <a:t>2</a:t>
            </a:r>
            <a:r>
              <a:rPr lang="en-US" dirty="0" smtClean="0">
                <a:solidFill>
                  <a:srgbClr val="CC00CC"/>
                </a:solidFill>
                <a:latin typeface="Segoe UI" panose="020B0502040204020203" pitchFamily="34" charset="0"/>
                <a:cs typeface="Segoe UI" panose="020B0502040204020203" pitchFamily="34" charset="0"/>
              </a:rPr>
              <a:t>’,k’)</a:t>
            </a:r>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26</a:t>
            </a:fld>
            <a:endParaRPr lang="en-US" dirty="0"/>
          </a:p>
        </p:txBody>
      </p:sp>
      <p:sp>
        <p:nvSpPr>
          <p:cNvPr id="4" name="Title 3"/>
          <p:cNvSpPr>
            <a:spLocks noGrp="1"/>
          </p:cNvSpPr>
          <p:nvPr>
            <p:ph type="title"/>
          </p:nvPr>
        </p:nvSpPr>
        <p:spPr/>
        <p:txBody>
          <a:bodyPr/>
          <a:lstStyle/>
          <a:p>
            <a:r>
              <a:rPr lang="en-US" dirty="0" smtClean="0">
                <a:latin typeface="Segoe UI" panose="020B0502040204020203" pitchFamily="34" charset="0"/>
                <a:cs typeface="Segoe UI" panose="020B0502040204020203" pitchFamily="34" charset="0"/>
              </a:rPr>
              <a:t>Substring Operator</a:t>
            </a:r>
            <a:endParaRPr lang="en-US" dirty="0">
              <a:latin typeface="Segoe UI" panose="020B0502040204020203" pitchFamily="34" charset="0"/>
              <a:cs typeface="Segoe UI" panose="020B0502040204020203" pitchFamily="34" charset="0"/>
            </a:endParaRPr>
          </a:p>
        </p:txBody>
      </p:sp>
      <p:cxnSp>
        <p:nvCxnSpPr>
          <p:cNvPr id="6" name="Straight Connector 5"/>
          <p:cNvCxnSpPr/>
          <p:nvPr/>
        </p:nvCxnSpPr>
        <p:spPr bwMode="auto">
          <a:xfrm>
            <a:off x="284314" y="2759024"/>
            <a:ext cx="5681272" cy="0"/>
          </a:xfrm>
          <a:prstGeom prst="line">
            <a:avLst/>
          </a:prstGeom>
          <a:noFill/>
          <a:ln w="28575" cap="flat" cmpd="sng" algn="ctr">
            <a:solidFill>
              <a:schemeClr val="accent2"/>
            </a:solidFill>
            <a:prstDash val="solid"/>
            <a:round/>
            <a:headEnd type="none" w="med" len="med"/>
            <a:tailEnd type="none" w="med" len="med"/>
          </a:ln>
          <a:effectLst/>
        </p:spPr>
      </p:cxnSp>
      <p:sp>
        <p:nvSpPr>
          <p:cNvPr id="10" name="Right Brace 9"/>
          <p:cNvSpPr/>
          <p:nvPr/>
        </p:nvSpPr>
        <p:spPr bwMode="auto">
          <a:xfrm rot="5400000">
            <a:off x="2904119" y="1874802"/>
            <a:ext cx="534098" cy="3075483"/>
          </a:xfrm>
          <a:prstGeom prst="rightBrace">
            <a:avLst>
              <a:gd name="adj1" fmla="val 8333"/>
              <a:gd name="adj2" fmla="val 5052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11" name="TextBox 10"/>
          <p:cNvSpPr txBox="1"/>
          <p:nvPr/>
        </p:nvSpPr>
        <p:spPr>
          <a:xfrm>
            <a:off x="2997533" y="4098635"/>
            <a:ext cx="284813" cy="461665"/>
          </a:xfrm>
          <a:prstGeom prst="rect">
            <a:avLst/>
          </a:prstGeom>
          <a:noFill/>
        </p:spPr>
        <p:txBody>
          <a:bodyPr wrap="square" rtlCol="0">
            <a:spAutoFit/>
          </a:bodyPr>
          <a:lstStyle/>
          <a:p>
            <a:r>
              <a:rPr lang="en-US" sz="2400" dirty="0">
                <a:solidFill>
                  <a:schemeClr val="accent2"/>
                </a:solidFill>
                <a:latin typeface="Segoe UI" panose="020B0502040204020203" pitchFamily="34" charset="0"/>
                <a:cs typeface="Segoe UI" panose="020B0502040204020203" pitchFamily="34" charset="0"/>
              </a:rPr>
              <a:t>x</a:t>
            </a:r>
          </a:p>
        </p:txBody>
      </p:sp>
      <p:cxnSp>
        <p:nvCxnSpPr>
          <p:cNvPr id="13" name="Straight Connector 12"/>
          <p:cNvCxnSpPr/>
          <p:nvPr/>
        </p:nvCxnSpPr>
        <p:spPr bwMode="auto">
          <a:xfrm>
            <a:off x="1648418" y="2683101"/>
            <a:ext cx="0" cy="137634"/>
          </a:xfrm>
          <a:prstGeom prst="line">
            <a:avLst/>
          </a:prstGeom>
          <a:noFill/>
          <a:ln w="19050" cap="flat" cmpd="sng" algn="ctr">
            <a:solidFill>
              <a:srgbClr val="009900"/>
            </a:solidFill>
            <a:prstDash val="solid"/>
            <a:round/>
            <a:headEnd type="none" w="med" len="med"/>
            <a:tailEnd type="none" w="med" len="med"/>
          </a:ln>
          <a:effectLst/>
        </p:spPr>
      </p:cxnSp>
      <p:sp>
        <p:nvSpPr>
          <p:cNvPr id="14" name="TextBox 13"/>
          <p:cNvSpPr txBox="1"/>
          <p:nvPr/>
        </p:nvSpPr>
        <p:spPr>
          <a:xfrm>
            <a:off x="1453543" y="2679735"/>
            <a:ext cx="419724" cy="461665"/>
          </a:xfrm>
          <a:prstGeom prst="rect">
            <a:avLst/>
          </a:prstGeom>
          <a:noFill/>
        </p:spPr>
        <p:txBody>
          <a:bodyPr wrap="square" rtlCol="0">
            <a:spAutoFit/>
          </a:bodyPr>
          <a:lstStyle/>
          <a:p>
            <a:r>
              <a:rPr lang="en-US" sz="2400" dirty="0" smtClean="0">
                <a:solidFill>
                  <a:srgbClr val="009900"/>
                </a:solidFill>
                <a:latin typeface="Segoe UI" panose="020B0502040204020203" pitchFamily="34" charset="0"/>
                <a:cs typeface="Segoe UI" panose="020B0502040204020203" pitchFamily="34" charset="0"/>
              </a:rPr>
              <a:t>p</a:t>
            </a:r>
            <a:endParaRPr lang="en-US" sz="2400" dirty="0">
              <a:solidFill>
                <a:srgbClr val="009900"/>
              </a:solidFill>
              <a:latin typeface="Segoe UI" panose="020B0502040204020203" pitchFamily="34" charset="0"/>
              <a:cs typeface="Segoe UI" panose="020B0502040204020203" pitchFamily="34" charset="0"/>
            </a:endParaRPr>
          </a:p>
        </p:txBody>
      </p:sp>
      <p:cxnSp>
        <p:nvCxnSpPr>
          <p:cNvPr id="17" name="Straight Connector 16"/>
          <p:cNvCxnSpPr/>
          <p:nvPr/>
        </p:nvCxnSpPr>
        <p:spPr bwMode="auto">
          <a:xfrm>
            <a:off x="4708910" y="2683101"/>
            <a:ext cx="0" cy="137634"/>
          </a:xfrm>
          <a:prstGeom prst="line">
            <a:avLst/>
          </a:prstGeom>
          <a:noFill/>
          <a:ln w="19050" cap="flat" cmpd="sng" algn="ctr">
            <a:solidFill>
              <a:srgbClr val="009900"/>
            </a:solidFill>
            <a:prstDash val="solid"/>
            <a:round/>
            <a:headEnd type="none" w="med" len="med"/>
            <a:tailEnd type="none" w="med" len="med"/>
          </a:ln>
          <a:effectLst/>
        </p:spPr>
      </p:cxnSp>
      <p:sp>
        <p:nvSpPr>
          <p:cNvPr id="18" name="TextBox 17"/>
          <p:cNvSpPr txBox="1"/>
          <p:nvPr/>
        </p:nvSpPr>
        <p:spPr>
          <a:xfrm>
            <a:off x="4544018" y="2729044"/>
            <a:ext cx="447208" cy="461665"/>
          </a:xfrm>
          <a:prstGeom prst="rect">
            <a:avLst/>
          </a:prstGeom>
          <a:noFill/>
        </p:spPr>
        <p:txBody>
          <a:bodyPr wrap="square" rtlCol="0">
            <a:spAutoFit/>
          </a:bodyPr>
          <a:lstStyle/>
          <a:p>
            <a:r>
              <a:rPr lang="en-US" sz="2400" dirty="0" smtClean="0">
                <a:solidFill>
                  <a:srgbClr val="009900"/>
                </a:solidFill>
                <a:latin typeface="Segoe UI" panose="020B0502040204020203" pitchFamily="34" charset="0"/>
                <a:cs typeface="Segoe UI" panose="020B0502040204020203" pitchFamily="34" charset="0"/>
              </a:rPr>
              <a:t>p’</a:t>
            </a:r>
            <a:endParaRPr lang="en-US" sz="2400" dirty="0">
              <a:solidFill>
                <a:srgbClr val="009900"/>
              </a:solidFill>
              <a:latin typeface="Segoe UI" panose="020B0502040204020203" pitchFamily="34" charset="0"/>
              <a:cs typeface="Segoe UI" panose="020B0502040204020203" pitchFamily="34" charset="0"/>
            </a:endParaRPr>
          </a:p>
        </p:txBody>
      </p:sp>
      <p:sp>
        <p:nvSpPr>
          <p:cNvPr id="19" name="Left Brace 18"/>
          <p:cNvSpPr/>
          <p:nvPr/>
        </p:nvSpPr>
        <p:spPr bwMode="auto">
          <a:xfrm rot="5400000">
            <a:off x="1203409" y="2094856"/>
            <a:ext cx="193460" cy="666575"/>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20" name="Left Brace 19"/>
          <p:cNvSpPr/>
          <p:nvPr/>
        </p:nvSpPr>
        <p:spPr bwMode="auto">
          <a:xfrm rot="5400000">
            <a:off x="1929943" y="2085174"/>
            <a:ext cx="193460" cy="666575"/>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21" name="Left Brace 20"/>
          <p:cNvSpPr/>
          <p:nvPr/>
        </p:nvSpPr>
        <p:spPr bwMode="auto">
          <a:xfrm rot="5400000">
            <a:off x="4278892" y="2152337"/>
            <a:ext cx="193460" cy="666575"/>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22" name="Left Brace 21"/>
          <p:cNvSpPr/>
          <p:nvPr/>
        </p:nvSpPr>
        <p:spPr bwMode="auto">
          <a:xfrm rot="5400000">
            <a:off x="5004179" y="2137567"/>
            <a:ext cx="193460" cy="666575"/>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23" name="Right Brace 22"/>
          <p:cNvSpPr/>
          <p:nvPr/>
        </p:nvSpPr>
        <p:spPr bwMode="auto">
          <a:xfrm rot="5400000">
            <a:off x="2825002" y="1082459"/>
            <a:ext cx="599896" cy="5681272"/>
          </a:xfrm>
          <a:prstGeom prst="rightBrace">
            <a:avLst>
              <a:gd name="adj1" fmla="val 8333"/>
              <a:gd name="adj2" fmla="val 5052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24" name="TextBox 23"/>
          <p:cNvSpPr txBox="1"/>
          <p:nvPr/>
        </p:nvSpPr>
        <p:spPr>
          <a:xfrm>
            <a:off x="3102465" y="3454594"/>
            <a:ext cx="284813" cy="461665"/>
          </a:xfrm>
          <a:prstGeom prst="rect">
            <a:avLst/>
          </a:prstGeom>
          <a:noFill/>
        </p:spPr>
        <p:txBody>
          <a:bodyPr wrap="square" rtlCol="0">
            <a:spAutoFit/>
          </a:bodyPr>
          <a:lstStyle/>
          <a:p>
            <a:r>
              <a:rPr lang="en-US" sz="2400" dirty="0" smtClean="0">
                <a:solidFill>
                  <a:schemeClr val="accent2"/>
                </a:solidFill>
                <a:latin typeface="Segoe UI" panose="020B0502040204020203" pitchFamily="34" charset="0"/>
                <a:cs typeface="Segoe UI" panose="020B0502040204020203" pitchFamily="34" charset="0"/>
              </a:rPr>
              <a:t>w</a:t>
            </a:r>
            <a:endParaRPr lang="en-US" sz="2400" dirty="0">
              <a:solidFill>
                <a:schemeClr val="accent2"/>
              </a:solidFill>
              <a:latin typeface="Segoe UI" panose="020B0502040204020203" pitchFamily="34" charset="0"/>
              <a:cs typeface="Segoe UI" panose="020B0502040204020203" pitchFamily="34" charset="0"/>
            </a:endParaRPr>
          </a:p>
        </p:txBody>
      </p:sp>
      <p:sp>
        <p:nvSpPr>
          <p:cNvPr id="25" name="TextBox 24"/>
          <p:cNvSpPr txBox="1"/>
          <p:nvPr/>
        </p:nvSpPr>
        <p:spPr>
          <a:xfrm>
            <a:off x="290549" y="1942492"/>
            <a:ext cx="1415809" cy="430887"/>
          </a:xfrm>
          <a:prstGeom prst="rect">
            <a:avLst/>
          </a:prstGeom>
          <a:noFill/>
        </p:spPr>
        <p:txBody>
          <a:bodyPr wrap="square" rtlCol="0">
            <a:spAutoFit/>
          </a:bodyPr>
          <a:lstStyle/>
          <a:p>
            <a:pPr>
              <a:spcBef>
                <a:spcPts val="0"/>
              </a:spcBef>
            </a:pPr>
            <a:r>
              <a:rPr lang="en-US" sz="1800" dirty="0">
                <a:solidFill>
                  <a:schemeClr val="accent2"/>
                </a:solidFill>
                <a:latin typeface="Segoe UI" panose="020B0502040204020203" pitchFamily="34" charset="0"/>
                <a:cs typeface="Segoe UI" panose="020B0502040204020203" pitchFamily="34" charset="0"/>
              </a:rPr>
              <a:t>m</a:t>
            </a:r>
            <a:r>
              <a:rPr lang="en-US" sz="1800" dirty="0" smtClean="0">
                <a:solidFill>
                  <a:schemeClr val="accent2"/>
                </a:solidFill>
                <a:latin typeface="Segoe UI" panose="020B0502040204020203" pitchFamily="34" charset="0"/>
                <a:cs typeface="Segoe UI" panose="020B0502040204020203" pitchFamily="34" charset="0"/>
              </a:rPr>
              <a:t>atches </a:t>
            </a:r>
            <a:r>
              <a:rPr lang="en-US" sz="2100" dirty="0" smtClean="0">
                <a:solidFill>
                  <a:schemeClr val="accent2"/>
                </a:solidFill>
                <a:latin typeface="Segoe UI" panose="020B0502040204020203" pitchFamily="34" charset="0"/>
                <a:cs typeface="Segoe UI" panose="020B0502040204020203" pitchFamily="34" charset="0"/>
              </a:rPr>
              <a:t>r</a:t>
            </a:r>
            <a:r>
              <a:rPr lang="en-US" sz="2100" baseline="-25000" dirty="0" smtClean="0">
                <a:solidFill>
                  <a:schemeClr val="accent2"/>
                </a:solidFill>
                <a:latin typeface="Segoe UI" panose="020B0502040204020203" pitchFamily="34" charset="0"/>
                <a:cs typeface="Segoe UI" panose="020B0502040204020203" pitchFamily="34" charset="0"/>
              </a:rPr>
              <a:t>1</a:t>
            </a:r>
            <a:endParaRPr lang="en-US" sz="2100" dirty="0">
              <a:solidFill>
                <a:schemeClr val="accent2"/>
              </a:solidFill>
              <a:latin typeface="Segoe UI" panose="020B0502040204020203" pitchFamily="34" charset="0"/>
              <a:cs typeface="Segoe UI" panose="020B0502040204020203" pitchFamily="34" charset="0"/>
            </a:endParaRPr>
          </a:p>
        </p:txBody>
      </p:sp>
      <p:sp>
        <p:nvSpPr>
          <p:cNvPr id="26" name="TextBox 25"/>
          <p:cNvSpPr txBox="1"/>
          <p:nvPr/>
        </p:nvSpPr>
        <p:spPr>
          <a:xfrm>
            <a:off x="1621844" y="1928849"/>
            <a:ext cx="1682151" cy="415498"/>
          </a:xfrm>
          <a:prstGeom prst="rect">
            <a:avLst/>
          </a:prstGeom>
          <a:noFill/>
        </p:spPr>
        <p:txBody>
          <a:bodyPr wrap="square" rtlCol="0">
            <a:spAutoFit/>
          </a:bodyPr>
          <a:lstStyle/>
          <a:p>
            <a:r>
              <a:rPr lang="en-US" sz="1800" dirty="0">
                <a:solidFill>
                  <a:schemeClr val="accent2"/>
                </a:solidFill>
                <a:latin typeface="Segoe UI" panose="020B0502040204020203" pitchFamily="34" charset="0"/>
                <a:cs typeface="Segoe UI" panose="020B0502040204020203" pitchFamily="34" charset="0"/>
              </a:rPr>
              <a:t>m</a:t>
            </a:r>
            <a:r>
              <a:rPr lang="en-US" sz="1800" dirty="0" smtClean="0">
                <a:solidFill>
                  <a:schemeClr val="accent2"/>
                </a:solidFill>
                <a:latin typeface="Segoe UI" panose="020B0502040204020203" pitchFamily="34" charset="0"/>
                <a:cs typeface="Segoe UI" panose="020B0502040204020203" pitchFamily="34" charset="0"/>
              </a:rPr>
              <a:t>atches </a:t>
            </a:r>
            <a:r>
              <a:rPr lang="en-US" sz="2100" dirty="0" smtClean="0">
                <a:solidFill>
                  <a:schemeClr val="accent2"/>
                </a:solidFill>
                <a:latin typeface="Segoe UI" panose="020B0502040204020203" pitchFamily="34" charset="0"/>
                <a:cs typeface="Segoe UI" panose="020B0502040204020203" pitchFamily="34" charset="0"/>
              </a:rPr>
              <a:t>r</a:t>
            </a:r>
            <a:r>
              <a:rPr lang="en-US" sz="2100" baseline="-25000" dirty="0" smtClean="0">
                <a:solidFill>
                  <a:schemeClr val="accent2"/>
                </a:solidFill>
                <a:latin typeface="Segoe UI" panose="020B0502040204020203" pitchFamily="34" charset="0"/>
                <a:cs typeface="Segoe UI" panose="020B0502040204020203" pitchFamily="34" charset="0"/>
              </a:rPr>
              <a:t>2</a:t>
            </a:r>
            <a:endParaRPr lang="en-US" sz="2100" dirty="0">
              <a:solidFill>
                <a:schemeClr val="accent2"/>
              </a:solidFill>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sp>
            <p:nvSpPr>
              <p:cNvPr id="30" name="TextBox 29"/>
              <p:cNvSpPr txBox="1"/>
              <p:nvPr/>
            </p:nvSpPr>
            <p:spPr>
              <a:xfrm>
                <a:off x="-20320" y="4456366"/>
                <a:ext cx="9306560" cy="2246769"/>
              </a:xfrm>
              <a:prstGeom prst="rect">
                <a:avLst/>
              </a:prstGeom>
              <a:noFill/>
            </p:spPr>
            <p:txBody>
              <a:bodyPr wrap="square" rtlCol="0">
                <a:spAutoFit/>
              </a:bodyPr>
              <a:lstStyle/>
              <a:p>
                <a:pPr>
                  <a:spcBef>
                    <a:spcPts val="0"/>
                  </a:spcBef>
                </a:pPr>
                <a:r>
                  <a:rPr lang="en-US" sz="2400" dirty="0" smtClean="0">
                    <a:latin typeface="Segoe UI" panose="020B0502040204020203" pitchFamily="34" charset="0"/>
                    <a:cs typeface="Segoe UI" panose="020B0502040204020203" pitchFamily="34" charset="0"/>
                  </a:rPr>
                  <a:t>Two special cases:</a:t>
                </a:r>
              </a:p>
              <a:p>
                <a:pPr marL="342900" indent="-342900">
                  <a:spcBef>
                    <a:spcPts val="0"/>
                  </a:spcBef>
                  <a:buFont typeface="Arial" panose="020B0604020202020204" pitchFamily="34" charset="0"/>
                  <a:buChar char="•"/>
                </a:pPr>
                <a:r>
                  <a:rPr lang="en-US" sz="2400" dirty="0" smtClean="0">
                    <a:latin typeface="Segoe UI" panose="020B0502040204020203" pitchFamily="34" charset="0"/>
                    <a:cs typeface="Segoe UI" panose="020B0502040204020203" pitchFamily="34" charset="0"/>
                  </a:rPr>
                  <a:t>r</a:t>
                </a:r>
                <a:r>
                  <a:rPr lang="en-US" sz="2400" baseline="-25000" dirty="0" smtClean="0">
                    <a:latin typeface="Segoe UI" panose="020B0502040204020203" pitchFamily="34" charset="0"/>
                    <a:cs typeface="Segoe UI" panose="020B0502040204020203" pitchFamily="34" charset="0"/>
                  </a:rPr>
                  <a:t>1 </a:t>
                </a:r>
                <a:r>
                  <a:rPr lang="en-US" sz="2400" dirty="0" smtClean="0">
                    <a:latin typeface="Segoe UI" panose="020B0502040204020203" pitchFamily="34" charset="0"/>
                    <a:cs typeface="Segoe UI" panose="020B0502040204020203" pitchFamily="34" charset="0"/>
                  </a:rPr>
                  <a:t>= r</a:t>
                </a:r>
                <a:r>
                  <a:rPr lang="en-US" sz="2400" baseline="-25000" dirty="0" smtClean="0">
                    <a:latin typeface="Segoe UI" panose="020B0502040204020203" pitchFamily="34" charset="0"/>
                    <a:cs typeface="Segoe UI" panose="020B0502040204020203" pitchFamily="34" charset="0"/>
                  </a:rPr>
                  <a:t>2</a:t>
                </a:r>
                <a:r>
                  <a:rPr lang="en-US" sz="2400" dirty="0" smtClean="0">
                    <a:latin typeface="Segoe UI" panose="020B0502040204020203" pitchFamily="34" charset="0"/>
                    <a:cs typeface="Segoe UI" panose="020B0502040204020203" pitchFamily="34" charset="0"/>
                  </a:rPr>
                  <a:t>’ = </a:t>
                </a:r>
                <a14:m>
                  <m:oMath xmlns:m="http://schemas.openxmlformats.org/officeDocument/2006/math">
                    <m:r>
                      <a:rPr lang="en-US" sz="2400" b="0" i="1" smtClean="0">
                        <a:latin typeface="Cambria Math" panose="02040503050406030204" pitchFamily="18" charset="0"/>
                      </a:rPr>
                      <m:t>𝜖</m:t>
                    </m:r>
                  </m:oMath>
                </a14:m>
                <a:r>
                  <a:rPr lang="en-US" sz="2400" dirty="0" smtClean="0">
                    <a:latin typeface="Segoe UI" panose="020B0502040204020203" pitchFamily="34" charset="0"/>
                    <a:cs typeface="Segoe UI" panose="020B0502040204020203" pitchFamily="34" charset="0"/>
                  </a:rPr>
                  <a:t> : This describes the substring</a:t>
                </a:r>
              </a:p>
              <a:p>
                <a:pPr marL="342900" indent="-342900">
                  <a:spcBef>
                    <a:spcPts val="0"/>
                  </a:spcBef>
                  <a:buFont typeface="Arial" panose="020B0604020202020204" pitchFamily="34" charset="0"/>
                  <a:buChar char="•"/>
                </a:pPr>
                <a:r>
                  <a:rPr lang="en-US" sz="2400" dirty="0" smtClean="0">
                    <a:latin typeface="Segoe UI" panose="020B0502040204020203" pitchFamily="34" charset="0"/>
                    <a:cs typeface="Segoe UI" panose="020B0502040204020203" pitchFamily="34" charset="0"/>
                  </a:rPr>
                  <a:t>r</a:t>
                </a:r>
                <a:r>
                  <a:rPr lang="en-US" sz="2400" baseline="-25000" dirty="0" smtClean="0">
                    <a:latin typeface="Segoe UI" panose="020B0502040204020203" pitchFamily="34" charset="0"/>
                    <a:cs typeface="Segoe UI" panose="020B0502040204020203" pitchFamily="34" charset="0"/>
                  </a:rPr>
                  <a:t>2 </a:t>
                </a:r>
                <a:r>
                  <a:rPr lang="en-US" sz="2400" dirty="0" smtClean="0">
                    <a:latin typeface="Segoe UI" panose="020B0502040204020203" pitchFamily="34" charset="0"/>
                    <a:cs typeface="Segoe UI" panose="020B0502040204020203" pitchFamily="34" charset="0"/>
                  </a:rPr>
                  <a:t>= r</a:t>
                </a:r>
                <a:r>
                  <a:rPr lang="en-US" sz="2400" baseline="-25000" dirty="0" smtClean="0">
                    <a:latin typeface="Segoe UI" panose="020B0502040204020203" pitchFamily="34" charset="0"/>
                    <a:cs typeface="Segoe UI" panose="020B0502040204020203" pitchFamily="34" charset="0"/>
                  </a:rPr>
                  <a:t>1</a:t>
                </a:r>
                <a:r>
                  <a:rPr lang="en-US" sz="2400" dirty="0" smtClean="0">
                    <a:latin typeface="Segoe UI" panose="020B0502040204020203" pitchFamily="34" charset="0"/>
                    <a:cs typeface="Segoe UI" panose="020B0502040204020203" pitchFamily="34" charset="0"/>
                  </a:rPr>
                  <a:t>’ </a:t>
                </a:r>
                <a:r>
                  <a:rPr lang="en-US" sz="2400" dirty="0">
                    <a:latin typeface="Segoe UI" panose="020B0502040204020203" pitchFamily="34" charset="0"/>
                    <a:cs typeface="Segoe UI" panose="020B0502040204020203" pitchFamily="34" charset="0"/>
                  </a:rPr>
                  <a:t>= </a:t>
                </a:r>
                <a14:m>
                  <m:oMath xmlns:m="http://schemas.openxmlformats.org/officeDocument/2006/math">
                    <m:r>
                      <a:rPr lang="en-US" sz="2400" i="1">
                        <a:latin typeface="Cambria Math" panose="02040503050406030204" pitchFamily="18" charset="0"/>
                      </a:rPr>
                      <m:t>𝜖</m:t>
                    </m:r>
                  </m:oMath>
                </a14:m>
                <a:r>
                  <a:rPr lang="en-US" sz="2400" dirty="0" smtClean="0">
                    <a:latin typeface="Segoe UI" panose="020B0502040204020203" pitchFamily="34" charset="0"/>
                    <a:cs typeface="Segoe UI" panose="020B0502040204020203" pitchFamily="34" charset="0"/>
                  </a:rPr>
                  <a:t> : This describes the context around the substring</a:t>
                </a:r>
              </a:p>
              <a:p>
                <a:pPr marL="342900" indent="-342900">
                  <a:spcBef>
                    <a:spcPts val="0"/>
                  </a:spcBef>
                  <a:buFont typeface="Arial" panose="020B0604020202020204" pitchFamily="34" charset="0"/>
                  <a:buChar char="•"/>
                </a:pPr>
                <a:endParaRPr lang="en-US" sz="1000" dirty="0" smtClean="0">
                  <a:latin typeface="Segoe UI" panose="020B0502040204020203" pitchFamily="34" charset="0"/>
                  <a:cs typeface="Segoe UI" panose="020B0502040204020203" pitchFamily="34" charset="0"/>
                </a:endParaRPr>
              </a:p>
              <a:p>
                <a:pPr>
                  <a:spcBef>
                    <a:spcPts val="0"/>
                  </a:spcBef>
                </a:pPr>
                <a:r>
                  <a:rPr lang="en-US" sz="2400" dirty="0" smtClean="0">
                    <a:latin typeface="Segoe UI" panose="020B0502040204020203" pitchFamily="34" charset="0"/>
                    <a:cs typeface="Segoe UI" panose="020B0502040204020203" pitchFamily="34" charset="0"/>
                  </a:rPr>
                  <a:t>General case is very expressive (describes substring &amp; context)</a:t>
                </a:r>
              </a:p>
              <a:p>
                <a:pPr>
                  <a:spcBef>
                    <a:spcPts val="0"/>
                  </a:spcBef>
                </a:pPr>
                <a:endParaRPr lang="en-US" sz="1000" dirty="0" smtClean="0">
                  <a:latin typeface="Segoe UI" panose="020B0502040204020203" pitchFamily="34" charset="0"/>
                  <a:cs typeface="Segoe UI" panose="020B0502040204020203" pitchFamily="34" charset="0"/>
                </a:endParaRPr>
              </a:p>
              <a:p>
                <a:pPr>
                  <a:spcBef>
                    <a:spcPts val="0"/>
                  </a:spcBef>
                </a:pPr>
                <a:r>
                  <a:rPr lang="en-US" sz="2400" dirty="0" smtClean="0">
                    <a:latin typeface="Segoe UI" panose="020B0502040204020203" pitchFamily="34" charset="0"/>
                    <a:cs typeface="Segoe UI" panose="020B0502040204020203" pitchFamily="34" charset="0"/>
                  </a:rPr>
                  <a:t>Regular </a:t>
                </a:r>
                <a:r>
                  <a:rPr lang="en-US" sz="2400" dirty="0" err="1">
                    <a:latin typeface="Segoe UI" panose="020B0502040204020203" pitchFamily="34" charset="0"/>
                    <a:cs typeface="Segoe UI" panose="020B0502040204020203" pitchFamily="34" charset="0"/>
                  </a:rPr>
                  <a:t>e</a:t>
                </a:r>
                <a:r>
                  <a:rPr lang="en-US" sz="2400" dirty="0" err="1" smtClean="0">
                    <a:latin typeface="Segoe UI" panose="020B0502040204020203" pitchFamily="34" charset="0"/>
                    <a:cs typeface="Segoe UI" panose="020B0502040204020203" pitchFamily="34" charset="0"/>
                  </a:rPr>
                  <a:t>xprs</a:t>
                </a:r>
                <a:r>
                  <a:rPr lang="en-US" sz="2400" dirty="0" smtClean="0">
                    <a:latin typeface="Segoe UI" panose="020B0502040204020203" pitchFamily="34" charset="0"/>
                    <a:cs typeface="Segoe UI" panose="020B0502040204020203" pitchFamily="34" charset="0"/>
                  </a:rPr>
                  <a:t> are simple (they describe local properties).</a:t>
                </a:r>
                <a:endParaRPr lang="en-US" sz="2400" dirty="0">
                  <a:latin typeface="Segoe UI" panose="020B0502040204020203" pitchFamily="34" charset="0"/>
                  <a:cs typeface="Segoe UI" panose="020B0502040204020203" pitchFamily="34"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20320" y="4456366"/>
                <a:ext cx="9306560" cy="2246769"/>
              </a:xfrm>
              <a:prstGeom prst="rect">
                <a:avLst/>
              </a:prstGeom>
              <a:blipFill>
                <a:blip r:embed="rId3"/>
                <a:stretch>
                  <a:fillRect l="-1048" t="-1897" b="-5420"/>
                </a:stretch>
              </a:blipFill>
            </p:spPr>
            <p:txBody>
              <a:bodyPr/>
              <a:lstStyle/>
              <a:p>
                <a:r>
                  <a:rPr lang="en-US">
                    <a:noFill/>
                  </a:rPr>
                  <a:t> </a:t>
                </a:r>
              </a:p>
            </p:txBody>
          </p:sp>
        </mc:Fallback>
      </mc:AlternateContent>
      <p:sp>
        <p:nvSpPr>
          <p:cNvPr id="32" name="TextBox 31"/>
          <p:cNvSpPr txBox="1"/>
          <p:nvPr/>
        </p:nvSpPr>
        <p:spPr>
          <a:xfrm>
            <a:off x="3358094" y="1911177"/>
            <a:ext cx="1415809" cy="415498"/>
          </a:xfrm>
          <a:prstGeom prst="rect">
            <a:avLst/>
          </a:prstGeom>
          <a:noFill/>
        </p:spPr>
        <p:txBody>
          <a:bodyPr wrap="square" rtlCol="0">
            <a:spAutoFit/>
          </a:bodyPr>
          <a:lstStyle/>
          <a:p>
            <a:pPr>
              <a:spcBef>
                <a:spcPts val="0"/>
              </a:spcBef>
            </a:pPr>
            <a:r>
              <a:rPr lang="en-US" sz="1800" dirty="0">
                <a:solidFill>
                  <a:schemeClr val="accent2"/>
                </a:solidFill>
                <a:latin typeface="Segoe UI" panose="020B0502040204020203" pitchFamily="34" charset="0"/>
                <a:cs typeface="Segoe UI" panose="020B0502040204020203" pitchFamily="34" charset="0"/>
              </a:rPr>
              <a:t>m</a:t>
            </a:r>
            <a:r>
              <a:rPr lang="en-US" sz="1800" dirty="0" smtClean="0">
                <a:solidFill>
                  <a:schemeClr val="accent2"/>
                </a:solidFill>
                <a:latin typeface="Segoe UI" panose="020B0502040204020203" pitchFamily="34" charset="0"/>
                <a:cs typeface="Segoe UI" panose="020B0502040204020203" pitchFamily="34" charset="0"/>
              </a:rPr>
              <a:t>atches </a:t>
            </a:r>
            <a:r>
              <a:rPr lang="en-US" sz="2100" dirty="0" smtClean="0">
                <a:solidFill>
                  <a:schemeClr val="accent2"/>
                </a:solidFill>
                <a:latin typeface="Segoe UI" panose="020B0502040204020203" pitchFamily="34" charset="0"/>
                <a:cs typeface="Segoe UI" panose="020B0502040204020203" pitchFamily="34" charset="0"/>
              </a:rPr>
              <a:t>r</a:t>
            </a:r>
            <a:r>
              <a:rPr lang="en-US" sz="2100" baseline="-25000" dirty="0" smtClean="0">
                <a:solidFill>
                  <a:schemeClr val="accent2"/>
                </a:solidFill>
                <a:latin typeface="Segoe UI" panose="020B0502040204020203" pitchFamily="34" charset="0"/>
                <a:cs typeface="Segoe UI" panose="020B0502040204020203" pitchFamily="34" charset="0"/>
              </a:rPr>
              <a:t>1</a:t>
            </a:r>
            <a:r>
              <a:rPr lang="en-US" sz="2100" dirty="0" smtClean="0">
                <a:solidFill>
                  <a:schemeClr val="accent2"/>
                </a:solidFill>
                <a:latin typeface="Segoe UI" panose="020B0502040204020203" pitchFamily="34" charset="0"/>
                <a:cs typeface="Segoe UI" panose="020B0502040204020203" pitchFamily="34" charset="0"/>
              </a:rPr>
              <a:t>’</a:t>
            </a:r>
            <a:endParaRPr lang="en-US" sz="2100" dirty="0">
              <a:solidFill>
                <a:schemeClr val="accent2"/>
              </a:solidFill>
              <a:latin typeface="Segoe UI" panose="020B0502040204020203" pitchFamily="34" charset="0"/>
              <a:cs typeface="Segoe UI" panose="020B0502040204020203" pitchFamily="34" charset="0"/>
            </a:endParaRPr>
          </a:p>
        </p:txBody>
      </p:sp>
      <p:sp>
        <p:nvSpPr>
          <p:cNvPr id="33" name="TextBox 32"/>
          <p:cNvSpPr txBox="1"/>
          <p:nvPr/>
        </p:nvSpPr>
        <p:spPr>
          <a:xfrm>
            <a:off x="4773903" y="1920774"/>
            <a:ext cx="1546289" cy="415498"/>
          </a:xfrm>
          <a:prstGeom prst="rect">
            <a:avLst/>
          </a:prstGeom>
          <a:noFill/>
        </p:spPr>
        <p:txBody>
          <a:bodyPr wrap="square" rtlCol="0">
            <a:spAutoFit/>
          </a:bodyPr>
          <a:lstStyle/>
          <a:p>
            <a:pPr>
              <a:spcBef>
                <a:spcPts val="0"/>
              </a:spcBef>
            </a:pPr>
            <a:r>
              <a:rPr lang="en-US" sz="1800" dirty="0">
                <a:solidFill>
                  <a:schemeClr val="accent2"/>
                </a:solidFill>
                <a:latin typeface="Segoe UI" panose="020B0502040204020203" pitchFamily="34" charset="0"/>
                <a:cs typeface="Segoe UI" panose="020B0502040204020203" pitchFamily="34" charset="0"/>
              </a:rPr>
              <a:t>m</a:t>
            </a:r>
            <a:r>
              <a:rPr lang="en-US" sz="1800" dirty="0" smtClean="0">
                <a:solidFill>
                  <a:schemeClr val="accent2"/>
                </a:solidFill>
                <a:latin typeface="Segoe UI" panose="020B0502040204020203" pitchFamily="34" charset="0"/>
                <a:cs typeface="Segoe UI" panose="020B0502040204020203" pitchFamily="34" charset="0"/>
              </a:rPr>
              <a:t>atches </a:t>
            </a:r>
            <a:r>
              <a:rPr lang="en-US" sz="2100" dirty="0" smtClean="0">
                <a:solidFill>
                  <a:schemeClr val="accent2"/>
                </a:solidFill>
                <a:latin typeface="Segoe UI" panose="020B0502040204020203" pitchFamily="34" charset="0"/>
                <a:cs typeface="Segoe UI" panose="020B0502040204020203" pitchFamily="34" charset="0"/>
              </a:rPr>
              <a:t>r</a:t>
            </a:r>
            <a:r>
              <a:rPr lang="en-US" sz="2100" baseline="-25000" dirty="0">
                <a:solidFill>
                  <a:schemeClr val="accent2"/>
                </a:solidFill>
                <a:latin typeface="Segoe UI" panose="020B0502040204020203" pitchFamily="34" charset="0"/>
                <a:cs typeface="Segoe UI" panose="020B0502040204020203" pitchFamily="34" charset="0"/>
              </a:rPr>
              <a:t>2</a:t>
            </a:r>
            <a:r>
              <a:rPr lang="en-US" sz="2100" dirty="0" smtClean="0">
                <a:solidFill>
                  <a:schemeClr val="accent2"/>
                </a:solidFill>
                <a:latin typeface="Segoe UI" panose="020B0502040204020203" pitchFamily="34" charset="0"/>
                <a:cs typeface="Segoe UI" panose="020B0502040204020203" pitchFamily="34" charset="0"/>
              </a:rPr>
              <a:t>’</a:t>
            </a:r>
            <a:endParaRPr lang="en-US" sz="2100" dirty="0">
              <a:solidFill>
                <a:schemeClr val="accent2"/>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1255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
                                            <p:txEl>
                                              <p:pRg st="0" end="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xEl>
                                              <p:pRg st="1" end="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4" grpId="0"/>
      <p:bldP spid="18" grpId="0"/>
      <p:bldP spid="19" grpId="0" animBg="1"/>
      <p:bldP spid="20" grpId="0" animBg="1"/>
      <p:bldP spid="21" grpId="0" animBg="1"/>
      <p:bldP spid="22" grpId="0" animBg="1"/>
      <p:bldP spid="23" grpId="0" animBg="1"/>
      <p:bldP spid="24" grpId="0"/>
      <p:bldP spid="25" grpId="0"/>
      <p:bldP spid="26" grpId="0"/>
      <p:bldP spid="32"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27</a:t>
            </a:fld>
            <a:endParaRPr lang="en-US" dirty="0"/>
          </a:p>
        </p:txBody>
      </p:sp>
      <p:sp>
        <p:nvSpPr>
          <p:cNvPr id="4" name="Title 3"/>
          <p:cNvSpPr>
            <a:spLocks noGrp="1"/>
          </p:cNvSpPr>
          <p:nvPr>
            <p:ph type="title"/>
          </p:nvPr>
        </p:nvSpPr>
        <p:spPr/>
        <p:txBody>
          <a:bodyPr/>
          <a:lstStyle/>
          <a:p>
            <a:r>
              <a:rPr lang="en-US" dirty="0" smtClean="0">
                <a:latin typeface="Segoe UI" panose="020B0502040204020203" pitchFamily="34" charset="0"/>
                <a:cs typeface="Segoe UI" panose="020B0502040204020203" pitchFamily="34" charset="0"/>
              </a:rPr>
              <a:t>Substring Operator</a:t>
            </a:r>
            <a:endParaRPr lang="en-US" dirty="0">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sp>
            <p:nvSpPr>
              <p:cNvPr id="8" name="Content Placeholder 1"/>
              <p:cNvSpPr txBox="1">
                <a:spLocks/>
              </p:cNvSpPr>
              <p:nvPr/>
            </p:nvSpPr>
            <p:spPr bwMode="auto">
              <a:xfrm>
                <a:off x="685800" y="1186280"/>
                <a:ext cx="8194040" cy="249164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buFontTx/>
                  <a:buNone/>
                </a:pPr>
                <a:r>
                  <a:rPr lang="en-US" kern="0" dirty="0" smtClean="0"/>
                  <a:t>             </a:t>
                </a:r>
                <a:r>
                  <a:rPr lang="en-US" kern="0" dirty="0" smtClean="0">
                    <a:solidFill>
                      <a:srgbClr val="008000"/>
                    </a:solidFill>
                  </a:rPr>
                  <a:t>               </a:t>
                </a:r>
                <a:r>
                  <a:rPr lang="en-US" kern="0" dirty="0" err="1" smtClean="0">
                    <a:solidFill>
                      <a:srgbClr val="008000"/>
                    </a:solidFill>
                    <a:latin typeface="Segoe UI" panose="020B0502040204020203" pitchFamily="34" charset="0"/>
                    <a:cs typeface="Segoe UI" panose="020B0502040204020203" pitchFamily="34" charset="0"/>
                  </a:rPr>
                  <a:t>SubStr</a:t>
                </a:r>
                <a:r>
                  <a:rPr lang="en-US" kern="0" dirty="0" smtClean="0">
                    <a:latin typeface="Segoe UI" panose="020B0502040204020203" pitchFamily="34" charset="0"/>
                    <a:cs typeface="Segoe UI" panose="020B0502040204020203" pitchFamily="34" charset="0"/>
                  </a:rPr>
                  <a:t>(X, P, P’)</a:t>
                </a:r>
              </a:p>
              <a:p>
                <a:pPr marL="0" indent="0">
                  <a:buFontTx/>
                  <a:buNone/>
                </a:pPr>
                <a:endParaRPr lang="en-US" sz="1000" kern="0" dirty="0" smtClean="0">
                  <a:latin typeface="Segoe UI" panose="020B0502040204020203" pitchFamily="34" charset="0"/>
                  <a:cs typeface="Segoe UI" panose="020B0502040204020203" pitchFamily="34" charset="0"/>
                </a:endParaRPr>
              </a:p>
              <a:p>
                <a:pPr marL="0" indent="0">
                  <a:buFontTx/>
                  <a:buNone/>
                </a:pPr>
                <a:r>
                  <a:rPr lang="en-US" kern="0" dirty="0" smtClean="0">
                    <a:solidFill>
                      <a:srgbClr val="0070C0"/>
                    </a:solidFill>
                    <a:latin typeface="Segoe UI" panose="020B0502040204020203" pitchFamily="34" charset="0"/>
                    <a:cs typeface="Segoe UI" panose="020B0502040204020203" pitchFamily="34" charset="0"/>
                  </a:rPr>
                  <a:t>position expr </a:t>
                </a:r>
                <a:r>
                  <a:rPr lang="en-US" kern="0" dirty="0" smtClean="0">
                    <a:latin typeface="Segoe UI" panose="020B0502040204020203" pitchFamily="34" charset="0"/>
                    <a:cs typeface="Segoe UI" panose="020B0502040204020203" pitchFamily="34" charset="0"/>
                  </a:rPr>
                  <a:t>P  := </a:t>
                </a:r>
                <a:r>
                  <a:rPr lang="en-US" kern="0" dirty="0" err="1" smtClean="0">
                    <a:solidFill>
                      <a:srgbClr val="008000"/>
                    </a:solidFill>
                    <a:latin typeface="Segoe UI" panose="020B0502040204020203" pitchFamily="34" charset="0"/>
                    <a:cs typeface="Segoe UI" panose="020B0502040204020203" pitchFamily="34" charset="0"/>
                  </a:rPr>
                  <a:t>Pos</a:t>
                </a:r>
                <a:r>
                  <a:rPr lang="en-US" kern="0" dirty="0" smtClean="0">
                    <a:latin typeface="Segoe UI" panose="020B0502040204020203" pitchFamily="34" charset="0"/>
                    <a:cs typeface="Segoe UI" panose="020B0502040204020203" pitchFamily="34" charset="0"/>
                  </a:rPr>
                  <a:t>(X, R, R, K)</a:t>
                </a:r>
              </a:p>
              <a:p>
                <a:pPr marL="0" indent="0">
                  <a:buFontTx/>
                  <a:buNone/>
                </a:pPr>
                <a:r>
                  <a:rPr lang="en-US" kern="0" dirty="0">
                    <a:latin typeface="Segoe UI" panose="020B0502040204020203" pitchFamily="34" charset="0"/>
                    <a:cs typeface="Segoe UI" panose="020B0502040204020203" pitchFamily="34" charset="0"/>
                  </a:rPr>
                  <a:t> </a:t>
                </a:r>
                <a:r>
                  <a:rPr lang="en-US" kern="0" dirty="0" smtClean="0">
                    <a:latin typeface="Segoe UI" panose="020B0502040204020203" pitchFamily="34" charset="0"/>
                    <a:cs typeface="Segoe UI" panose="020B0502040204020203" pitchFamily="34" charset="0"/>
                  </a:rPr>
                  <a:t>                          </a:t>
                </a:r>
                <a:r>
                  <a:rPr lang="en-US" kern="0" dirty="0" smtClean="0">
                    <a:solidFill>
                      <a:srgbClr val="CC00CC"/>
                    </a:solidFill>
                    <a:latin typeface="Segoe UI" panose="020B0502040204020203" pitchFamily="34" charset="0"/>
                    <a:cs typeface="Segoe UI" panose="020B0502040204020203" pitchFamily="34" charset="0"/>
                  </a:rPr>
                  <a:t>| K</a:t>
                </a:r>
              </a:p>
              <a:p>
                <a:pPr marL="0" indent="0">
                  <a:buFontTx/>
                  <a:buNone/>
                </a:pPr>
                <a:endParaRPr lang="en-US" sz="700" kern="0" dirty="0">
                  <a:latin typeface="Segoe UI" panose="020B0502040204020203" pitchFamily="34" charset="0"/>
                  <a:cs typeface="Segoe UI" panose="020B0502040204020203" pitchFamily="34" charset="0"/>
                </a:endParaRPr>
              </a:p>
              <a:p>
                <a:pPr marL="0" indent="0">
                  <a:buNone/>
                </a:pPr>
                <a:r>
                  <a:rPr lang="en-US" dirty="0" smtClean="0">
                    <a:solidFill>
                      <a:srgbClr val="0070C0"/>
                    </a:solidFill>
                    <a:latin typeface="Segoe UI" panose="020B0502040204020203" pitchFamily="34" charset="0"/>
                    <a:cs typeface="Segoe UI" panose="020B0502040204020203" pitchFamily="34" charset="0"/>
                  </a:rPr>
                  <a:t>regular expr </a:t>
                </a:r>
                <a:r>
                  <a:rPr lang="en-US" dirty="0" smtClean="0">
                    <a:solidFill>
                      <a:schemeClr val="tx1"/>
                    </a:solidFill>
                    <a:latin typeface="Segoe UI" panose="020B0502040204020203" pitchFamily="34" charset="0"/>
                    <a:cs typeface="Segoe UI" panose="020B0502040204020203" pitchFamily="34" charset="0"/>
                  </a:rPr>
                  <a:t>R  </a:t>
                </a:r>
                <a:r>
                  <a:rPr lang="en-US" dirty="0">
                    <a:solidFill>
                      <a:schemeClr val="tx1"/>
                    </a:solidFill>
                    <a:latin typeface="Segoe UI" panose="020B0502040204020203" pitchFamily="34" charset="0"/>
                    <a:cs typeface="Segoe UI" panose="020B0502040204020203" pitchFamily="34" charset="0"/>
                  </a:rPr>
                  <a:t>:=  </a:t>
                </a:r>
                <a:r>
                  <a:rPr lang="en-US" dirty="0" err="1">
                    <a:solidFill>
                      <a:schemeClr val="tx1"/>
                    </a:solidFill>
                    <a:latin typeface="Segoe UI" panose="020B0502040204020203" pitchFamily="34" charset="0"/>
                    <a:cs typeface="Segoe UI" panose="020B0502040204020203" pitchFamily="34" charset="0"/>
                  </a:rPr>
                  <a:t>Seq</a:t>
                </a:r>
                <a:r>
                  <a:rPr lang="en-US" dirty="0">
                    <a:solidFill>
                      <a:schemeClr val="tx1"/>
                    </a:solidFill>
                    <a:latin typeface="Segoe UI" panose="020B0502040204020203" pitchFamily="34" charset="0"/>
                    <a:cs typeface="Segoe UI" panose="020B0502040204020203" pitchFamily="34" charset="0"/>
                  </a:rPr>
                  <a:t>(Token</a:t>
                </a:r>
                <a:r>
                  <a:rPr lang="en-US" baseline="-25000" dirty="0">
                    <a:solidFill>
                      <a:schemeClr val="tx1"/>
                    </a:solidFill>
                    <a:latin typeface="Segoe UI" panose="020B0502040204020203" pitchFamily="34" charset="0"/>
                    <a:cs typeface="Segoe UI" panose="020B0502040204020203" pitchFamily="34" charset="0"/>
                  </a:rPr>
                  <a:t>1</a:t>
                </a:r>
                <a:r>
                  <a:rPr lang="en-US" dirty="0">
                    <a:solidFill>
                      <a:schemeClr val="tx1"/>
                    </a:solidFill>
                    <a:latin typeface="Segoe UI" panose="020B0502040204020203" pitchFamily="34" charset="0"/>
                    <a:cs typeface="Segoe UI" panose="020B0502040204020203" pitchFamily="34" charset="0"/>
                  </a:rPr>
                  <a:t>, …, </a:t>
                </a:r>
                <a:r>
                  <a:rPr lang="en-US" dirty="0" err="1">
                    <a:solidFill>
                      <a:schemeClr val="tx1"/>
                    </a:solidFill>
                    <a:latin typeface="Segoe UI" panose="020B0502040204020203" pitchFamily="34" charset="0"/>
                    <a:cs typeface="Segoe UI" panose="020B0502040204020203" pitchFamily="34" charset="0"/>
                  </a:rPr>
                  <a:t>Token</a:t>
                </a:r>
                <a:r>
                  <a:rPr lang="en-US" baseline="-25000" dirty="0" err="1">
                    <a:solidFill>
                      <a:schemeClr val="tx1"/>
                    </a:solidFill>
                    <a:latin typeface="Segoe UI" panose="020B0502040204020203" pitchFamily="34" charset="0"/>
                    <a:cs typeface="Segoe UI" panose="020B0502040204020203" pitchFamily="34" charset="0"/>
                  </a:rPr>
                  <a:t>n</a:t>
                </a:r>
                <a:r>
                  <a:rPr lang="en-US" dirty="0">
                    <a:solidFill>
                      <a:schemeClr val="tx1"/>
                    </a:solidFill>
                    <a:latin typeface="Segoe UI" panose="020B0502040204020203" pitchFamily="34" charset="0"/>
                    <a:cs typeface="Segoe UI" panose="020B0502040204020203" pitchFamily="34" charset="0"/>
                  </a:rPr>
                  <a:t>), where n </a:t>
                </a:r>
                <a14:m>
                  <m:oMath xmlns:m="http://schemas.openxmlformats.org/officeDocument/2006/math">
                    <m:r>
                      <a:rPr lang="en-US" i="1" dirty="0">
                        <a:solidFill>
                          <a:schemeClr val="tx1"/>
                        </a:solidFill>
                        <a:latin typeface="Cambria Math" panose="02040503050406030204" pitchFamily="18" charset="0"/>
                        <a:ea typeface="Cambria Math" panose="02040503050406030204" pitchFamily="18" charset="0"/>
                      </a:rPr>
                      <m:t>≤</m:t>
                    </m:r>
                  </m:oMath>
                </a14:m>
                <a:r>
                  <a:rPr lang="en-US" dirty="0">
                    <a:solidFill>
                      <a:schemeClr val="tx1"/>
                    </a:solidFill>
                    <a:latin typeface="Segoe UI" panose="020B0502040204020203" pitchFamily="34" charset="0"/>
                    <a:cs typeface="Segoe UI" panose="020B0502040204020203" pitchFamily="34" charset="0"/>
                  </a:rPr>
                  <a:t>3.</a:t>
                </a:r>
              </a:p>
              <a:p>
                <a:pPr marL="0" indent="0">
                  <a:buNone/>
                </a:pPr>
                <a:r>
                  <a:rPr lang="en-US" dirty="0">
                    <a:solidFill>
                      <a:srgbClr val="0070C0"/>
                    </a:solidFill>
                    <a:latin typeface="Segoe UI" panose="020B0502040204020203" pitchFamily="34" charset="0"/>
                    <a:cs typeface="Segoe UI" panose="020B0502040204020203" pitchFamily="34" charset="0"/>
                  </a:rPr>
                  <a:t>T</a:t>
                </a:r>
                <a:r>
                  <a:rPr lang="en-US" dirty="0" smtClean="0">
                    <a:solidFill>
                      <a:srgbClr val="0070C0"/>
                    </a:solidFill>
                    <a:latin typeface="Segoe UI" panose="020B0502040204020203" pitchFamily="34" charset="0"/>
                    <a:cs typeface="Segoe UI" panose="020B0502040204020203" pitchFamily="34" charset="0"/>
                  </a:rPr>
                  <a:t>oken</a:t>
                </a:r>
                <a:r>
                  <a:rPr lang="en-US" dirty="0" smtClean="0">
                    <a:solidFill>
                      <a:schemeClr val="tx1"/>
                    </a:solidFill>
                    <a:latin typeface="Segoe UI" panose="020B0502040204020203" pitchFamily="34" charset="0"/>
                    <a:cs typeface="Segoe UI" panose="020B0502040204020203" pitchFamily="34" charset="0"/>
                  </a:rPr>
                  <a:t> </a:t>
                </a:r>
                <a:r>
                  <a:rPr lang="en-US" dirty="0">
                    <a:latin typeface="Segoe UI" panose="020B0502040204020203" pitchFamily="34" charset="0"/>
                    <a:cs typeface="Segoe UI" panose="020B0502040204020203" pitchFamily="34" charset="0"/>
                  </a:rPr>
                  <a:t>:=  Word | Number | Alphanumeric | ‘[‘ | … </a:t>
                </a:r>
              </a:p>
              <a:p>
                <a:pPr marL="0" indent="0">
                  <a:buFontTx/>
                  <a:buNone/>
                </a:pPr>
                <a:endParaRPr lang="en-US" kern="0" dirty="0" smtClean="0"/>
              </a:p>
              <a:p>
                <a:pPr marL="0" indent="0">
                  <a:buFontTx/>
                  <a:buNone/>
                </a:pPr>
                <a:endParaRPr lang="en-US" kern="0" dirty="0" smtClean="0"/>
              </a:p>
            </p:txBody>
          </p:sp>
        </mc:Choice>
        <mc:Fallback xmlns="">
          <p:sp>
            <p:nvSpPr>
              <p:cNvPr id="8" name="Content Placeholder 1"/>
              <p:cNvSpPr txBox="1">
                <a:spLocks noRot="1" noChangeAspect="1" noMove="1" noResize="1" noEditPoints="1" noAdjustHandles="1" noChangeArrowheads="1" noChangeShapeType="1" noTextEdit="1"/>
              </p:cNvSpPr>
              <p:nvPr/>
            </p:nvSpPr>
            <p:spPr bwMode="auto">
              <a:xfrm>
                <a:off x="685800" y="1186280"/>
                <a:ext cx="8194040" cy="2491640"/>
              </a:xfrm>
              <a:prstGeom prst="rect">
                <a:avLst/>
              </a:prstGeom>
              <a:blipFill>
                <a:blip r:embed="rId3"/>
                <a:stretch>
                  <a:fillRect l="-1190" t="-1961" b="-7353"/>
                </a:stretch>
              </a:blipFill>
              <a:ln w="9525">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81280" y="4963256"/>
                <a:ext cx="9144000" cy="1791260"/>
              </a:xfrm>
              <a:prstGeom prst="rect">
                <a:avLst/>
              </a:prstGeom>
            </p:spPr>
            <p:txBody>
              <a:bodyPr wrap="square">
                <a:spAutoFit/>
              </a:bodyPr>
              <a:lstStyle/>
              <a:p>
                <a:pPr marL="342900" lvl="0" indent="-342900" eaLnBrk="0" hangingPunct="0">
                  <a:spcBef>
                    <a:spcPct val="20000"/>
                  </a:spcBef>
                  <a:buFontTx/>
                  <a:buChar char="•"/>
                </a:pPr>
                <a:r>
                  <a:rPr lang="en-US" sz="2400" kern="0" dirty="0" smtClean="0">
                    <a:solidFill>
                      <a:srgbClr val="C00000"/>
                    </a:solidFill>
                    <a:latin typeface="Segoe UI" panose="020B0502040204020203" pitchFamily="34" charset="0"/>
                    <a:cs typeface="Segoe UI" panose="020B0502040204020203" pitchFamily="34" charset="0"/>
                  </a:rPr>
                  <a:t>2nd </a:t>
                </a:r>
                <a:r>
                  <a:rPr lang="en-US" sz="2400" kern="0" dirty="0">
                    <a:solidFill>
                      <a:srgbClr val="C00000"/>
                    </a:solidFill>
                    <a:latin typeface="Segoe UI" panose="020B0502040204020203" pitchFamily="34" charset="0"/>
                    <a:cs typeface="Segoe UI" panose="020B0502040204020203" pitchFamily="34" charset="0"/>
                  </a:rPr>
                  <a:t>Word</a:t>
                </a:r>
                <a:r>
                  <a:rPr lang="en-US" sz="2400" kern="0" dirty="0">
                    <a:solidFill>
                      <a:srgbClr val="000000"/>
                    </a:solidFill>
                    <a:latin typeface="Segoe UI" panose="020B0502040204020203" pitchFamily="34" charset="0"/>
                    <a:cs typeface="Segoe UI" panose="020B0502040204020203" pitchFamily="34" charset="0"/>
                  </a:rPr>
                  <a:t>: </a:t>
                </a:r>
                <a:r>
                  <a:rPr lang="en-US" sz="2400" kern="0" dirty="0" err="1" smtClean="0">
                    <a:solidFill>
                      <a:srgbClr val="000000"/>
                    </a:solidFill>
                    <a:latin typeface="Segoe UI" panose="020B0502040204020203" pitchFamily="34" charset="0"/>
                    <a:cs typeface="Segoe UI" panose="020B0502040204020203" pitchFamily="34" charset="0"/>
                  </a:rPr>
                  <a:t>SubStr</a:t>
                </a:r>
                <a:r>
                  <a:rPr lang="en-US" sz="2400" kern="0" dirty="0" smtClean="0">
                    <a:solidFill>
                      <a:srgbClr val="000000"/>
                    </a:solidFill>
                    <a:latin typeface="Segoe UI" panose="020B0502040204020203" pitchFamily="34" charset="0"/>
                    <a:cs typeface="Segoe UI" panose="020B0502040204020203" pitchFamily="34" charset="0"/>
                  </a:rPr>
                  <a:t>(x, </a:t>
                </a:r>
                <a:r>
                  <a:rPr lang="en-US" sz="2400" kern="0" dirty="0" err="1" smtClean="0">
                    <a:solidFill>
                      <a:srgbClr val="000000"/>
                    </a:solidFill>
                    <a:latin typeface="Segoe UI" panose="020B0502040204020203" pitchFamily="34" charset="0"/>
                    <a:cs typeface="Segoe UI" panose="020B0502040204020203" pitchFamily="34" charset="0"/>
                  </a:rPr>
                  <a:t>Pos</a:t>
                </a:r>
                <a:r>
                  <a:rPr lang="en-US" sz="2400" kern="0" dirty="0" smtClean="0">
                    <a:solidFill>
                      <a:srgbClr val="000000"/>
                    </a:solidFill>
                    <a:latin typeface="Segoe UI" panose="020B0502040204020203" pitchFamily="34" charset="0"/>
                    <a:cs typeface="Segoe UI" panose="020B0502040204020203" pitchFamily="34" charset="0"/>
                  </a:rPr>
                  <a:t>(x,</a:t>
                </a:r>
                <a14:m>
                  <m:oMath xmlns:m="http://schemas.openxmlformats.org/officeDocument/2006/math">
                    <m:r>
                      <a:rPr lang="en-US" sz="2400" i="1" kern="0" dirty="0">
                        <a:solidFill>
                          <a:srgbClr val="000000"/>
                        </a:solidFill>
                        <a:latin typeface="Cambria Math" panose="02040503050406030204" pitchFamily="18" charset="0"/>
                      </a:rPr>
                      <m:t>𝜖</m:t>
                    </m:r>
                  </m:oMath>
                </a14:m>
                <a:r>
                  <a:rPr lang="en-US" sz="2400" kern="0" dirty="0">
                    <a:solidFill>
                      <a:srgbClr val="000000"/>
                    </a:solidFill>
                    <a:latin typeface="Segoe UI" panose="020B0502040204020203" pitchFamily="34" charset="0"/>
                    <a:cs typeface="Segoe UI" panose="020B0502040204020203" pitchFamily="34" charset="0"/>
                  </a:rPr>
                  <a:t>,Word,2), </a:t>
                </a:r>
                <a:r>
                  <a:rPr lang="en-US" sz="2400" kern="0" dirty="0" err="1" smtClean="0">
                    <a:solidFill>
                      <a:srgbClr val="000000"/>
                    </a:solidFill>
                    <a:latin typeface="Segoe UI" panose="020B0502040204020203" pitchFamily="34" charset="0"/>
                    <a:cs typeface="Segoe UI" panose="020B0502040204020203" pitchFamily="34" charset="0"/>
                  </a:rPr>
                  <a:t>Pos</a:t>
                </a:r>
                <a:r>
                  <a:rPr lang="en-US" sz="2400" kern="0" dirty="0" smtClean="0">
                    <a:solidFill>
                      <a:srgbClr val="000000"/>
                    </a:solidFill>
                    <a:latin typeface="Segoe UI" panose="020B0502040204020203" pitchFamily="34" charset="0"/>
                    <a:cs typeface="Segoe UI" panose="020B0502040204020203" pitchFamily="34" charset="0"/>
                  </a:rPr>
                  <a:t>(</a:t>
                </a:r>
                <a:r>
                  <a:rPr lang="en-US" sz="2400" kern="0" dirty="0" err="1" smtClean="0">
                    <a:solidFill>
                      <a:srgbClr val="000000"/>
                    </a:solidFill>
                    <a:latin typeface="Segoe UI" panose="020B0502040204020203" pitchFamily="34" charset="0"/>
                    <a:cs typeface="Segoe UI" panose="020B0502040204020203" pitchFamily="34" charset="0"/>
                  </a:rPr>
                  <a:t>x,Word</a:t>
                </a:r>
                <a:r>
                  <a:rPr lang="en-US" sz="2400" kern="0" dirty="0">
                    <a:solidFill>
                      <a:srgbClr val="000000"/>
                    </a:solidFill>
                    <a:latin typeface="Segoe UI" panose="020B0502040204020203" pitchFamily="34" charset="0"/>
                    <a:cs typeface="Segoe UI" panose="020B0502040204020203" pitchFamily="34" charset="0"/>
                  </a:rPr>
                  <a:t>,</a:t>
                </a:r>
                <a14:m>
                  <m:oMath xmlns:m="http://schemas.openxmlformats.org/officeDocument/2006/math">
                    <m:r>
                      <a:rPr lang="en-US" sz="2400" i="1" kern="0" dirty="0">
                        <a:solidFill>
                          <a:srgbClr val="000000"/>
                        </a:solidFill>
                        <a:latin typeface="Cambria Math" panose="02040503050406030204" pitchFamily="18" charset="0"/>
                      </a:rPr>
                      <m:t>𝜖</m:t>
                    </m:r>
                    <m:r>
                      <a:rPr lang="en-US" sz="2400" i="1" kern="0" dirty="0">
                        <a:solidFill>
                          <a:srgbClr val="000000"/>
                        </a:solidFill>
                        <a:latin typeface="Cambria Math" panose="02040503050406030204" pitchFamily="18" charset="0"/>
                      </a:rPr>
                      <m:t>,</m:t>
                    </m:r>
                  </m:oMath>
                </a14:m>
                <a:r>
                  <a:rPr lang="en-US" sz="2400" kern="0" dirty="0">
                    <a:solidFill>
                      <a:srgbClr val="000000"/>
                    </a:solidFill>
                    <a:latin typeface="Segoe UI" panose="020B0502040204020203" pitchFamily="34" charset="0"/>
                    <a:cs typeface="Segoe UI" panose="020B0502040204020203" pitchFamily="34" charset="0"/>
                  </a:rPr>
                  <a:t>2))</a:t>
                </a:r>
              </a:p>
              <a:p>
                <a:pPr marL="342900" lvl="0" indent="-342900" eaLnBrk="0" hangingPunct="0">
                  <a:spcBef>
                    <a:spcPct val="20000"/>
                  </a:spcBef>
                  <a:buFontTx/>
                  <a:buChar char="•"/>
                </a:pPr>
                <a:r>
                  <a:rPr lang="en-US" sz="2400" kern="0" dirty="0">
                    <a:solidFill>
                      <a:srgbClr val="C00000"/>
                    </a:solidFill>
                    <a:latin typeface="Segoe UI" panose="020B0502040204020203" pitchFamily="34" charset="0"/>
                    <a:cs typeface="Segoe UI" panose="020B0502040204020203" pitchFamily="34" charset="0"/>
                  </a:rPr>
                  <a:t>Content within brackets:</a:t>
                </a:r>
                <a:r>
                  <a:rPr lang="en-US" sz="2400" kern="0" dirty="0">
                    <a:solidFill>
                      <a:srgbClr val="000000"/>
                    </a:solidFill>
                    <a:latin typeface="Segoe UI" panose="020B0502040204020203" pitchFamily="34" charset="0"/>
                    <a:cs typeface="Segoe UI" panose="020B0502040204020203" pitchFamily="34" charset="0"/>
                  </a:rPr>
                  <a:t> </a:t>
                </a:r>
                <a:r>
                  <a:rPr lang="en-US" sz="2400" kern="0" dirty="0" err="1" smtClean="0">
                    <a:solidFill>
                      <a:srgbClr val="000000"/>
                    </a:solidFill>
                    <a:latin typeface="Segoe UI" panose="020B0502040204020203" pitchFamily="34" charset="0"/>
                    <a:cs typeface="Segoe UI" panose="020B0502040204020203" pitchFamily="34" charset="0"/>
                  </a:rPr>
                  <a:t>SubStr</a:t>
                </a:r>
                <a:r>
                  <a:rPr lang="en-US" sz="2400" kern="0" dirty="0" smtClean="0">
                    <a:solidFill>
                      <a:srgbClr val="000000"/>
                    </a:solidFill>
                    <a:latin typeface="Segoe UI" panose="020B0502040204020203" pitchFamily="34" charset="0"/>
                    <a:cs typeface="Segoe UI" panose="020B0502040204020203" pitchFamily="34" charset="0"/>
                  </a:rPr>
                  <a:t>(x, </a:t>
                </a:r>
                <a:r>
                  <a:rPr lang="en-US" sz="2400" kern="0" dirty="0" err="1">
                    <a:solidFill>
                      <a:srgbClr val="000000"/>
                    </a:solidFill>
                    <a:latin typeface="Segoe UI" panose="020B0502040204020203" pitchFamily="34" charset="0"/>
                    <a:cs typeface="Segoe UI" panose="020B0502040204020203" pitchFamily="34" charset="0"/>
                  </a:rPr>
                  <a:t>Pos</a:t>
                </a:r>
                <a:r>
                  <a:rPr lang="en-US" sz="2400" kern="0" dirty="0">
                    <a:solidFill>
                      <a:srgbClr val="000000"/>
                    </a:solidFill>
                    <a:latin typeface="Segoe UI" panose="020B0502040204020203" pitchFamily="34" charset="0"/>
                    <a:cs typeface="Segoe UI" panose="020B0502040204020203" pitchFamily="34" charset="0"/>
                  </a:rPr>
                  <a:t>(s,’[‘,</a:t>
                </a:r>
                <a14:m>
                  <m:oMath xmlns:m="http://schemas.openxmlformats.org/officeDocument/2006/math">
                    <m:r>
                      <a:rPr lang="en-US" sz="2400" i="1" kern="0" dirty="0">
                        <a:solidFill>
                          <a:srgbClr val="000000"/>
                        </a:solidFill>
                        <a:latin typeface="Cambria Math" panose="02040503050406030204" pitchFamily="18" charset="0"/>
                      </a:rPr>
                      <m:t>𝜖</m:t>
                    </m:r>
                  </m:oMath>
                </a14:m>
                <a:r>
                  <a:rPr lang="en-US" sz="2400" kern="0" dirty="0">
                    <a:solidFill>
                      <a:srgbClr val="000000"/>
                    </a:solidFill>
                    <a:latin typeface="Segoe UI" panose="020B0502040204020203" pitchFamily="34" charset="0"/>
                    <a:cs typeface="Segoe UI" panose="020B0502040204020203" pitchFamily="34" charset="0"/>
                  </a:rPr>
                  <a:t>,1), </a:t>
                </a:r>
                <a:r>
                  <a:rPr lang="en-US" sz="2400" kern="0" dirty="0" err="1" smtClean="0">
                    <a:solidFill>
                      <a:srgbClr val="000000"/>
                    </a:solidFill>
                    <a:latin typeface="Segoe UI" panose="020B0502040204020203" pitchFamily="34" charset="0"/>
                    <a:cs typeface="Segoe UI" panose="020B0502040204020203" pitchFamily="34" charset="0"/>
                  </a:rPr>
                  <a:t>Pos</a:t>
                </a:r>
                <a:r>
                  <a:rPr lang="en-US" sz="2400" kern="0" dirty="0" smtClean="0">
                    <a:solidFill>
                      <a:srgbClr val="000000"/>
                    </a:solidFill>
                    <a:latin typeface="Segoe UI" panose="020B0502040204020203" pitchFamily="34" charset="0"/>
                    <a:cs typeface="Segoe UI" panose="020B0502040204020203" pitchFamily="34" charset="0"/>
                  </a:rPr>
                  <a:t>(x,</a:t>
                </a:r>
                <a14:m>
                  <m:oMath xmlns:m="http://schemas.openxmlformats.org/officeDocument/2006/math">
                    <m:r>
                      <a:rPr lang="en-US" sz="2400" i="1" kern="0" dirty="0">
                        <a:solidFill>
                          <a:srgbClr val="000000"/>
                        </a:solidFill>
                        <a:latin typeface="Cambria Math" panose="02040503050406030204" pitchFamily="18" charset="0"/>
                      </a:rPr>
                      <m:t>𝜖</m:t>
                    </m:r>
                    <m:r>
                      <a:rPr lang="en-US" sz="2400" i="1" kern="0" dirty="0">
                        <a:solidFill>
                          <a:srgbClr val="000000"/>
                        </a:solidFill>
                        <a:latin typeface="Cambria Math" panose="02040503050406030204" pitchFamily="18" charset="0"/>
                      </a:rPr>
                      <m:t>,</m:t>
                    </m:r>
                  </m:oMath>
                </a14:m>
                <a:r>
                  <a:rPr lang="en-US" sz="2400" kern="0" dirty="0">
                    <a:solidFill>
                      <a:srgbClr val="000000"/>
                    </a:solidFill>
                    <a:latin typeface="Segoe UI" panose="020B0502040204020203" pitchFamily="34" charset="0"/>
                    <a:cs typeface="Segoe UI" panose="020B0502040204020203" pitchFamily="34" charset="0"/>
                  </a:rPr>
                  <a:t>’]’,1))</a:t>
                </a:r>
              </a:p>
              <a:p>
                <a:pPr marL="342900" lvl="0" indent="-342900" eaLnBrk="0" hangingPunct="0">
                  <a:spcBef>
                    <a:spcPct val="20000"/>
                  </a:spcBef>
                  <a:buFontTx/>
                  <a:buChar char="•"/>
                </a:pPr>
                <a:r>
                  <a:rPr lang="en-US" sz="2400" kern="0" dirty="0">
                    <a:solidFill>
                      <a:srgbClr val="C00000"/>
                    </a:solidFill>
                    <a:latin typeface="Segoe UI" panose="020B0502040204020203" pitchFamily="34" charset="0"/>
                    <a:cs typeface="Segoe UI" panose="020B0502040204020203" pitchFamily="34" charset="0"/>
                  </a:rPr>
                  <a:t>First 7 characters</a:t>
                </a:r>
                <a:r>
                  <a:rPr lang="en-US" sz="2400" kern="0" dirty="0" smtClean="0">
                    <a:solidFill>
                      <a:srgbClr val="C00000"/>
                    </a:solidFill>
                    <a:latin typeface="Segoe UI" panose="020B0502040204020203" pitchFamily="34" charset="0"/>
                    <a:cs typeface="Segoe UI" panose="020B0502040204020203" pitchFamily="34" charset="0"/>
                  </a:rPr>
                  <a:t>:</a:t>
                </a:r>
              </a:p>
              <a:p>
                <a:pPr marL="342900" lvl="0" indent="-342900" eaLnBrk="0" hangingPunct="0">
                  <a:spcBef>
                    <a:spcPct val="20000"/>
                  </a:spcBef>
                  <a:buFontTx/>
                  <a:buChar char="•"/>
                </a:pPr>
                <a:r>
                  <a:rPr lang="en-US" sz="2400" kern="0" dirty="0" smtClean="0">
                    <a:solidFill>
                      <a:srgbClr val="C00000"/>
                    </a:solidFill>
                    <a:latin typeface="Segoe UI" panose="020B0502040204020203" pitchFamily="34" charset="0"/>
                    <a:cs typeface="Segoe UI" panose="020B0502040204020203" pitchFamily="34" charset="0"/>
                  </a:rPr>
                  <a:t>Last 7 characters:</a:t>
                </a:r>
                <a:r>
                  <a:rPr lang="en-US" sz="2400" kern="0" dirty="0" smtClean="0">
                    <a:solidFill>
                      <a:srgbClr val="000000"/>
                    </a:solidFill>
                    <a:latin typeface="Segoe UI" panose="020B0502040204020203" pitchFamily="34" charset="0"/>
                    <a:cs typeface="Segoe UI" panose="020B0502040204020203" pitchFamily="34" charset="0"/>
                  </a:rPr>
                  <a:t> </a:t>
                </a:r>
                <a:endParaRPr lang="en-US" sz="2400" kern="0" dirty="0">
                  <a:solidFill>
                    <a:srgbClr val="000000"/>
                  </a:solidFill>
                  <a:latin typeface="Segoe UI" panose="020B0502040204020203" pitchFamily="34" charset="0"/>
                  <a:cs typeface="Segoe UI" panose="020B0502040204020203"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1280" y="4963256"/>
                <a:ext cx="9144000" cy="1791260"/>
              </a:xfrm>
              <a:prstGeom prst="rect">
                <a:avLst/>
              </a:prstGeom>
              <a:blipFill>
                <a:blip r:embed="rId4"/>
                <a:stretch>
                  <a:fillRect l="-1267" t="-5102" b="-8844"/>
                </a:stretch>
              </a:blipFill>
            </p:spPr>
            <p:txBody>
              <a:bodyPr/>
              <a:lstStyle/>
              <a:p>
                <a:r>
                  <a:rPr lang="en-US">
                    <a:noFill/>
                  </a:rPr>
                  <a:t> </a:t>
                </a:r>
              </a:p>
            </p:txBody>
          </p:sp>
        </mc:Fallback>
      </mc:AlternateContent>
      <p:sp>
        <p:nvSpPr>
          <p:cNvPr id="10" name="TextBox 9"/>
          <p:cNvSpPr txBox="1"/>
          <p:nvPr/>
        </p:nvSpPr>
        <p:spPr>
          <a:xfrm>
            <a:off x="3229428" y="5849652"/>
            <a:ext cx="2685143" cy="461665"/>
          </a:xfrm>
          <a:prstGeom prst="rect">
            <a:avLst/>
          </a:prstGeom>
          <a:noFill/>
        </p:spPr>
        <p:txBody>
          <a:bodyPr wrap="square" rtlCol="0">
            <a:spAutoFit/>
          </a:bodyPr>
          <a:lstStyle/>
          <a:p>
            <a:r>
              <a:rPr lang="en-US" sz="2400" dirty="0" err="1" smtClean="0">
                <a:latin typeface="Segoe UI" panose="020B0502040204020203" pitchFamily="34" charset="0"/>
                <a:cs typeface="Segoe UI" panose="020B0502040204020203" pitchFamily="34" charset="0"/>
              </a:rPr>
              <a:t>SubStr</a:t>
            </a:r>
            <a:r>
              <a:rPr lang="en-US" sz="2400" dirty="0" smtClean="0">
                <a:latin typeface="Segoe UI" panose="020B0502040204020203" pitchFamily="34" charset="0"/>
                <a:cs typeface="Segoe UI" panose="020B0502040204020203" pitchFamily="34" charset="0"/>
              </a:rPr>
              <a:t>(x, </a:t>
            </a:r>
            <a:r>
              <a:rPr lang="en-US" sz="2400" dirty="0">
                <a:latin typeface="Segoe UI" panose="020B0502040204020203" pitchFamily="34" charset="0"/>
                <a:cs typeface="Segoe UI" panose="020B0502040204020203" pitchFamily="34" charset="0"/>
              </a:rPr>
              <a:t>0, 7</a:t>
            </a:r>
            <a:r>
              <a:rPr lang="en-US" sz="2400" dirty="0" smtClean="0">
                <a:latin typeface="Segoe UI" panose="020B0502040204020203" pitchFamily="34" charset="0"/>
                <a:cs typeface="Segoe UI" panose="020B0502040204020203" pitchFamily="34" charset="0"/>
              </a:rPr>
              <a:t>)</a:t>
            </a:r>
            <a:endParaRPr lang="en-US" sz="2400" dirty="0">
              <a:latin typeface="Segoe UI" panose="020B0502040204020203" pitchFamily="34" charset="0"/>
              <a:cs typeface="Segoe UI" panose="020B0502040204020203" pitchFamily="34" charset="0"/>
            </a:endParaRPr>
          </a:p>
        </p:txBody>
      </p:sp>
      <p:sp>
        <p:nvSpPr>
          <p:cNvPr id="9" name="TextBox 8"/>
          <p:cNvSpPr txBox="1"/>
          <p:nvPr/>
        </p:nvSpPr>
        <p:spPr>
          <a:xfrm>
            <a:off x="3178628" y="6283618"/>
            <a:ext cx="2685143" cy="461665"/>
          </a:xfrm>
          <a:prstGeom prst="rect">
            <a:avLst/>
          </a:prstGeom>
          <a:noFill/>
        </p:spPr>
        <p:txBody>
          <a:bodyPr wrap="square" rtlCol="0">
            <a:spAutoFit/>
          </a:bodyPr>
          <a:lstStyle/>
          <a:p>
            <a:r>
              <a:rPr lang="en-US" sz="2400" dirty="0" err="1" smtClean="0">
                <a:latin typeface="Segoe UI" panose="020B0502040204020203" pitchFamily="34" charset="0"/>
                <a:cs typeface="Segoe UI" panose="020B0502040204020203" pitchFamily="34" charset="0"/>
              </a:rPr>
              <a:t>SubStr</a:t>
            </a:r>
            <a:r>
              <a:rPr lang="en-US" sz="2400" dirty="0" smtClean="0">
                <a:latin typeface="Segoe UI" panose="020B0502040204020203" pitchFamily="34" charset="0"/>
                <a:cs typeface="Segoe UI" panose="020B0502040204020203" pitchFamily="34" charset="0"/>
              </a:rPr>
              <a:t>(x, -8, -1)</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00425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1383" y="2689960"/>
            <a:ext cx="6608537" cy="1394360"/>
          </a:xfrm>
          <a:ln>
            <a:solidFill>
              <a:schemeClr val="tx1"/>
            </a:solidFill>
          </a:ln>
        </p:spPr>
        <p:txBody>
          <a:bodyPr/>
          <a:lstStyle/>
          <a:p>
            <a:pPr marL="0" indent="0">
              <a:spcBef>
                <a:spcPts val="0"/>
              </a:spcBef>
              <a:buNone/>
            </a:pPr>
            <a:r>
              <a:rPr lang="en-US" dirty="0" smtClean="0">
                <a:solidFill>
                  <a:srgbClr val="CC00CC"/>
                </a:solidFill>
                <a:latin typeface="Segoe UI" panose="020B0502040204020203" pitchFamily="34" charset="0"/>
                <a:cs typeface="Segoe UI" panose="020B0502040204020203" pitchFamily="34" charset="0"/>
              </a:rPr>
              <a:t>                            let </a:t>
            </a:r>
            <a:r>
              <a:rPr lang="en-US" dirty="0">
                <a:solidFill>
                  <a:srgbClr val="CC00CC"/>
                </a:solidFill>
                <a:latin typeface="Segoe UI" panose="020B0502040204020203" pitchFamily="34" charset="0"/>
                <a:cs typeface="Segoe UI" panose="020B0502040204020203" pitchFamily="34" charset="0"/>
              </a:rPr>
              <a:t>x = X </a:t>
            </a:r>
            <a:r>
              <a:rPr lang="en-US" dirty="0" smtClean="0">
                <a:solidFill>
                  <a:srgbClr val="CC00CC"/>
                </a:solidFill>
                <a:latin typeface="Segoe UI" panose="020B0502040204020203" pitchFamily="34" charset="0"/>
                <a:cs typeface="Segoe UI" panose="020B0502040204020203" pitchFamily="34" charset="0"/>
              </a:rPr>
              <a:t>in</a:t>
            </a:r>
          </a:p>
          <a:p>
            <a:pPr marL="0" indent="0">
              <a:spcBef>
                <a:spcPts val="0"/>
              </a:spcBef>
              <a:buNone/>
            </a:pPr>
            <a:r>
              <a:rPr lang="en-US" dirty="0" smtClean="0">
                <a:solidFill>
                  <a:srgbClr val="008000"/>
                </a:solidFill>
                <a:latin typeface="Segoe UI" panose="020B0502040204020203" pitchFamily="34" charset="0"/>
                <a:cs typeface="Segoe UI" panose="020B0502040204020203" pitchFamily="34" charset="0"/>
              </a:rPr>
              <a:t>                            </a:t>
            </a:r>
            <a:r>
              <a:rPr lang="en-US" dirty="0" err="1" smtClean="0">
                <a:solidFill>
                  <a:srgbClr val="008000"/>
                </a:solidFill>
                <a:latin typeface="Segoe UI" panose="020B0502040204020203" pitchFamily="34" charset="0"/>
                <a:cs typeface="Segoe UI" panose="020B0502040204020203" pitchFamily="34" charset="0"/>
              </a:rPr>
              <a:t>SubStr</a:t>
            </a:r>
            <a:r>
              <a:rPr lang="en-US" dirty="0" smtClean="0">
                <a:latin typeface="Segoe UI" panose="020B0502040204020203" pitchFamily="34" charset="0"/>
                <a:cs typeface="Segoe UI" panose="020B0502040204020203" pitchFamily="34" charset="0"/>
              </a:rPr>
              <a:t>(</a:t>
            </a:r>
            <a:r>
              <a:rPr lang="en-US" dirty="0" smtClean="0">
                <a:solidFill>
                  <a:srgbClr val="CC00CC"/>
                </a:solidFill>
                <a:latin typeface="Segoe UI" panose="020B0502040204020203" pitchFamily="34" charset="0"/>
                <a:cs typeface="Segoe UI" panose="020B0502040204020203" pitchFamily="34" charset="0"/>
              </a:rPr>
              <a:t>x</a:t>
            </a:r>
            <a:r>
              <a:rPr lang="en-US" dirty="0">
                <a:latin typeface="Segoe UI" panose="020B0502040204020203" pitchFamily="34" charset="0"/>
                <a:cs typeface="Segoe UI" panose="020B0502040204020203" pitchFamily="34" charset="0"/>
              </a:rPr>
              <a:t>, P, </a:t>
            </a:r>
            <a:r>
              <a:rPr lang="en-US" dirty="0" smtClean="0">
                <a:latin typeface="Segoe UI" panose="020B0502040204020203" pitchFamily="34" charset="0"/>
                <a:cs typeface="Segoe UI" panose="020B0502040204020203" pitchFamily="34" charset="0"/>
              </a:rPr>
              <a:t>P)</a:t>
            </a:r>
          </a:p>
          <a:p>
            <a:pPr marL="0" indent="0">
              <a:buNone/>
            </a:pPr>
            <a:endParaRPr lang="en-US" sz="700" dirty="0" smtClean="0">
              <a:latin typeface="Segoe UI" panose="020B0502040204020203" pitchFamily="34" charset="0"/>
              <a:cs typeface="Segoe UI" panose="020B0502040204020203" pitchFamily="34" charset="0"/>
            </a:endParaRPr>
          </a:p>
          <a:p>
            <a:pPr marL="0" indent="0">
              <a:buNone/>
            </a:pPr>
            <a:r>
              <a:rPr lang="en-US" dirty="0" smtClean="0">
                <a:solidFill>
                  <a:srgbClr val="0070C0"/>
                </a:solidFill>
                <a:latin typeface="Segoe UI" panose="020B0502040204020203" pitchFamily="34" charset="0"/>
                <a:cs typeface="Segoe UI" panose="020B0502040204020203" pitchFamily="34" charset="0"/>
              </a:rPr>
              <a:t>position expr </a:t>
            </a:r>
            <a:r>
              <a:rPr lang="en-US" dirty="0" smtClean="0">
                <a:latin typeface="Segoe UI" panose="020B0502040204020203" pitchFamily="34" charset="0"/>
                <a:cs typeface="Segoe UI" panose="020B0502040204020203" pitchFamily="34" charset="0"/>
              </a:rPr>
              <a:t>P  := </a:t>
            </a:r>
            <a:r>
              <a:rPr lang="en-US" dirty="0" err="1">
                <a:solidFill>
                  <a:srgbClr val="008000"/>
                </a:solidFill>
                <a:latin typeface="Segoe UI" panose="020B0502040204020203" pitchFamily="34" charset="0"/>
                <a:cs typeface="Segoe UI" panose="020B0502040204020203" pitchFamily="34" charset="0"/>
              </a:rPr>
              <a:t>Pos</a:t>
            </a:r>
            <a:r>
              <a:rPr lang="en-US" dirty="0">
                <a:latin typeface="Segoe UI" panose="020B0502040204020203" pitchFamily="34" charset="0"/>
                <a:cs typeface="Segoe UI" panose="020B0502040204020203" pitchFamily="34" charset="0"/>
              </a:rPr>
              <a:t>(</a:t>
            </a:r>
            <a:r>
              <a:rPr lang="en-US" dirty="0">
                <a:solidFill>
                  <a:srgbClr val="CC00CC"/>
                </a:solidFill>
                <a:latin typeface="Segoe UI" panose="020B0502040204020203" pitchFamily="34" charset="0"/>
                <a:cs typeface="Segoe UI" panose="020B0502040204020203" pitchFamily="34" charset="0"/>
              </a:rPr>
              <a:t>x</a:t>
            </a:r>
            <a:r>
              <a:rPr lang="en-US" dirty="0">
                <a:latin typeface="Segoe UI" panose="020B0502040204020203" pitchFamily="34" charset="0"/>
                <a:cs typeface="Segoe UI" panose="020B0502040204020203" pitchFamily="34" charset="0"/>
              </a:rPr>
              <a:t>, </a:t>
            </a:r>
            <a:r>
              <a:rPr lang="en-US" dirty="0" smtClean="0">
                <a:latin typeface="Segoe UI" panose="020B0502040204020203" pitchFamily="34" charset="0"/>
                <a:cs typeface="Segoe UI" panose="020B0502040204020203" pitchFamily="34" charset="0"/>
              </a:rPr>
              <a:t>R, R, </a:t>
            </a:r>
            <a:r>
              <a:rPr lang="en-US" dirty="0">
                <a:latin typeface="Segoe UI" panose="020B0502040204020203" pitchFamily="34" charset="0"/>
                <a:cs typeface="Segoe UI" panose="020B0502040204020203" pitchFamily="34" charset="0"/>
              </a:rPr>
              <a:t>K</a:t>
            </a:r>
            <a:r>
              <a:rPr lang="en-US" dirty="0" smtClean="0">
                <a:latin typeface="Segoe UI" panose="020B0502040204020203" pitchFamily="34" charset="0"/>
                <a:cs typeface="Segoe UI" panose="020B0502040204020203" pitchFamily="34" charset="0"/>
              </a:rPr>
              <a:t>) | K</a:t>
            </a:r>
          </a:p>
          <a:p>
            <a:pPr marL="0" indent="0">
              <a:buNone/>
            </a:pPr>
            <a:endParaRPr lang="en-US" dirty="0" smtClean="0"/>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28</a:t>
            </a:fld>
            <a:endParaRPr lang="en-US" dirty="0"/>
          </a:p>
        </p:txBody>
      </p:sp>
      <p:sp>
        <p:nvSpPr>
          <p:cNvPr id="4" name="Title 3"/>
          <p:cNvSpPr>
            <a:spLocks noGrp="1"/>
          </p:cNvSpPr>
          <p:nvPr>
            <p:ph type="title"/>
          </p:nvPr>
        </p:nvSpPr>
        <p:spPr/>
        <p:txBody>
          <a:bodyPr/>
          <a:lstStyle/>
          <a:p>
            <a:r>
              <a:rPr lang="en-US" dirty="0" smtClean="0">
                <a:latin typeface="Segoe UI" panose="020B0502040204020203" pitchFamily="34" charset="0"/>
                <a:cs typeface="Segoe UI" panose="020B0502040204020203" pitchFamily="34" charset="0"/>
              </a:rPr>
              <a:t>Substring Operator</a:t>
            </a:r>
            <a:endParaRPr lang="en-US" dirty="0">
              <a:latin typeface="Segoe UI" panose="020B0502040204020203" pitchFamily="34" charset="0"/>
              <a:cs typeface="Segoe UI" panose="020B0502040204020203" pitchFamily="34" charset="0"/>
            </a:endParaRPr>
          </a:p>
        </p:txBody>
      </p:sp>
      <p:sp>
        <p:nvSpPr>
          <p:cNvPr id="8" name="Content Placeholder 1"/>
          <p:cNvSpPr txBox="1">
            <a:spLocks/>
          </p:cNvSpPr>
          <p:nvPr/>
        </p:nvSpPr>
        <p:spPr bwMode="auto">
          <a:xfrm>
            <a:off x="371383" y="1033880"/>
            <a:ext cx="6608537" cy="987960"/>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buFontTx/>
              <a:buNone/>
            </a:pPr>
            <a:r>
              <a:rPr lang="en-US" kern="0" dirty="0" smtClean="0"/>
              <a:t>             </a:t>
            </a:r>
            <a:r>
              <a:rPr lang="en-US" kern="0" dirty="0" smtClean="0">
                <a:solidFill>
                  <a:srgbClr val="008000"/>
                </a:solidFill>
              </a:rPr>
              <a:t>               </a:t>
            </a:r>
            <a:r>
              <a:rPr lang="en-US" kern="0" dirty="0" err="1" smtClean="0">
                <a:solidFill>
                  <a:srgbClr val="008000"/>
                </a:solidFill>
                <a:latin typeface="Segoe UI" panose="020B0502040204020203" pitchFamily="34" charset="0"/>
                <a:cs typeface="Segoe UI" panose="020B0502040204020203" pitchFamily="34" charset="0"/>
              </a:rPr>
              <a:t>SubStr</a:t>
            </a:r>
            <a:r>
              <a:rPr lang="en-US" kern="0" dirty="0" smtClean="0">
                <a:latin typeface="Segoe UI" panose="020B0502040204020203" pitchFamily="34" charset="0"/>
                <a:cs typeface="Segoe UI" panose="020B0502040204020203" pitchFamily="34" charset="0"/>
              </a:rPr>
              <a:t>(X, P, P)</a:t>
            </a:r>
          </a:p>
          <a:p>
            <a:pPr marL="0" indent="0">
              <a:buFontTx/>
              <a:buNone/>
            </a:pPr>
            <a:endParaRPr lang="en-US" sz="700" kern="0" dirty="0" smtClean="0">
              <a:latin typeface="Segoe UI" panose="020B0502040204020203" pitchFamily="34" charset="0"/>
              <a:cs typeface="Segoe UI" panose="020B0502040204020203" pitchFamily="34" charset="0"/>
            </a:endParaRPr>
          </a:p>
          <a:p>
            <a:pPr marL="0" indent="0">
              <a:buFontTx/>
              <a:buNone/>
            </a:pPr>
            <a:r>
              <a:rPr lang="en-US" kern="0" dirty="0" smtClean="0">
                <a:solidFill>
                  <a:srgbClr val="0070C0"/>
                </a:solidFill>
                <a:latin typeface="Segoe UI" panose="020B0502040204020203" pitchFamily="34" charset="0"/>
                <a:cs typeface="Segoe UI" panose="020B0502040204020203" pitchFamily="34" charset="0"/>
              </a:rPr>
              <a:t>position expr </a:t>
            </a:r>
            <a:r>
              <a:rPr lang="en-US" kern="0" dirty="0" smtClean="0">
                <a:latin typeface="Segoe UI" panose="020B0502040204020203" pitchFamily="34" charset="0"/>
                <a:cs typeface="Segoe UI" panose="020B0502040204020203" pitchFamily="34" charset="0"/>
              </a:rPr>
              <a:t>P  := </a:t>
            </a:r>
            <a:r>
              <a:rPr lang="en-US" kern="0" dirty="0" err="1" smtClean="0">
                <a:solidFill>
                  <a:srgbClr val="008000"/>
                </a:solidFill>
                <a:latin typeface="Segoe UI" panose="020B0502040204020203" pitchFamily="34" charset="0"/>
                <a:cs typeface="Segoe UI" panose="020B0502040204020203" pitchFamily="34" charset="0"/>
              </a:rPr>
              <a:t>Pos</a:t>
            </a:r>
            <a:r>
              <a:rPr lang="en-US" kern="0" dirty="0" smtClean="0">
                <a:latin typeface="Segoe UI" panose="020B0502040204020203" pitchFamily="34" charset="0"/>
                <a:cs typeface="Segoe UI" panose="020B0502040204020203" pitchFamily="34" charset="0"/>
              </a:rPr>
              <a:t>(X, R, R, K) | K</a:t>
            </a:r>
          </a:p>
        </p:txBody>
      </p:sp>
      <p:sp>
        <p:nvSpPr>
          <p:cNvPr id="9" name="Content Placeholder 1"/>
          <p:cNvSpPr txBox="1">
            <a:spLocks/>
          </p:cNvSpPr>
          <p:nvPr/>
        </p:nvSpPr>
        <p:spPr bwMode="auto">
          <a:xfrm>
            <a:off x="371383" y="4649675"/>
            <a:ext cx="6608537" cy="2076245"/>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buFontTx/>
              <a:buNone/>
            </a:pPr>
            <a:r>
              <a:rPr lang="en-US" kern="0" dirty="0" smtClean="0"/>
              <a:t>                             </a:t>
            </a:r>
            <a:r>
              <a:rPr lang="en-US" kern="0" dirty="0" smtClean="0">
                <a:latin typeface="Segoe UI" panose="020B0502040204020203" pitchFamily="34" charset="0"/>
                <a:cs typeface="Segoe UI" panose="020B0502040204020203" pitchFamily="34" charset="0"/>
              </a:rPr>
              <a:t>let x = X in</a:t>
            </a:r>
          </a:p>
          <a:p>
            <a:pPr marL="0" indent="0">
              <a:spcBef>
                <a:spcPts val="0"/>
              </a:spcBef>
              <a:buFontTx/>
              <a:buNone/>
            </a:pPr>
            <a:r>
              <a:rPr lang="en-US" kern="0" dirty="0">
                <a:latin typeface="Segoe UI" panose="020B0502040204020203" pitchFamily="34" charset="0"/>
                <a:cs typeface="Segoe UI" panose="020B0502040204020203" pitchFamily="34" charset="0"/>
              </a:rPr>
              <a:t> </a:t>
            </a:r>
            <a:r>
              <a:rPr lang="en-US" kern="0" dirty="0" smtClean="0">
                <a:latin typeface="Segoe UI" panose="020B0502040204020203" pitchFamily="34" charset="0"/>
                <a:cs typeface="Segoe UI" panose="020B0502040204020203" pitchFamily="34" charset="0"/>
              </a:rPr>
              <a:t>                            </a:t>
            </a:r>
            <a:r>
              <a:rPr lang="en-US" kern="0" dirty="0" smtClean="0">
                <a:solidFill>
                  <a:srgbClr val="CC00CC"/>
                </a:solidFill>
                <a:latin typeface="Segoe UI" panose="020B0502040204020203" pitchFamily="34" charset="0"/>
                <a:cs typeface="Segoe UI" panose="020B0502040204020203" pitchFamily="34" charset="0"/>
              </a:rPr>
              <a:t>let p</a:t>
            </a:r>
            <a:r>
              <a:rPr lang="en-US" kern="0" baseline="-25000" dirty="0" smtClean="0">
                <a:solidFill>
                  <a:srgbClr val="CC00CC"/>
                </a:solidFill>
                <a:latin typeface="Segoe UI" panose="020B0502040204020203" pitchFamily="34" charset="0"/>
                <a:cs typeface="Segoe UI" panose="020B0502040204020203" pitchFamily="34" charset="0"/>
              </a:rPr>
              <a:t>1</a:t>
            </a:r>
            <a:r>
              <a:rPr lang="en-US" kern="0" dirty="0" smtClean="0">
                <a:solidFill>
                  <a:srgbClr val="CC00CC"/>
                </a:solidFill>
                <a:latin typeface="Segoe UI" panose="020B0502040204020203" pitchFamily="34" charset="0"/>
                <a:cs typeface="Segoe UI" panose="020B0502040204020203" pitchFamily="34" charset="0"/>
              </a:rPr>
              <a:t> = P[x] in</a:t>
            </a:r>
          </a:p>
          <a:p>
            <a:pPr marL="0" indent="0">
              <a:spcBef>
                <a:spcPts val="0"/>
              </a:spcBef>
              <a:buFontTx/>
              <a:buNone/>
            </a:pPr>
            <a:r>
              <a:rPr lang="en-US" kern="0" dirty="0">
                <a:solidFill>
                  <a:srgbClr val="CC00CC"/>
                </a:solidFill>
                <a:latin typeface="Segoe UI" panose="020B0502040204020203" pitchFamily="34" charset="0"/>
                <a:cs typeface="Segoe UI" panose="020B0502040204020203" pitchFamily="34" charset="0"/>
              </a:rPr>
              <a:t> </a:t>
            </a:r>
            <a:r>
              <a:rPr lang="en-US" kern="0" dirty="0" smtClean="0">
                <a:solidFill>
                  <a:srgbClr val="CC00CC"/>
                </a:solidFill>
                <a:latin typeface="Segoe UI" panose="020B0502040204020203" pitchFamily="34" charset="0"/>
                <a:cs typeface="Segoe UI" panose="020B0502040204020203" pitchFamily="34" charset="0"/>
              </a:rPr>
              <a:t>                            let p</a:t>
            </a:r>
            <a:r>
              <a:rPr lang="en-US" kern="0" baseline="-25000" dirty="0" smtClean="0">
                <a:solidFill>
                  <a:srgbClr val="CC00CC"/>
                </a:solidFill>
                <a:latin typeface="Segoe UI" panose="020B0502040204020203" pitchFamily="34" charset="0"/>
                <a:cs typeface="Segoe UI" panose="020B0502040204020203" pitchFamily="34" charset="0"/>
              </a:rPr>
              <a:t>2</a:t>
            </a:r>
            <a:r>
              <a:rPr lang="en-US" kern="0" dirty="0" smtClean="0">
                <a:solidFill>
                  <a:srgbClr val="CC00CC"/>
                </a:solidFill>
                <a:latin typeface="Segoe UI" panose="020B0502040204020203" pitchFamily="34" charset="0"/>
                <a:cs typeface="Segoe UI" panose="020B0502040204020203" pitchFamily="34" charset="0"/>
              </a:rPr>
              <a:t> = P[x] in</a:t>
            </a:r>
          </a:p>
          <a:p>
            <a:pPr marL="0" indent="0">
              <a:spcBef>
                <a:spcPts val="0"/>
              </a:spcBef>
              <a:buFontTx/>
              <a:buNone/>
            </a:pPr>
            <a:r>
              <a:rPr lang="en-US" kern="0" dirty="0">
                <a:solidFill>
                  <a:srgbClr val="008000"/>
                </a:solidFill>
                <a:latin typeface="Segoe UI" panose="020B0502040204020203" pitchFamily="34" charset="0"/>
                <a:cs typeface="Segoe UI" panose="020B0502040204020203" pitchFamily="34" charset="0"/>
              </a:rPr>
              <a:t> </a:t>
            </a:r>
            <a:r>
              <a:rPr lang="en-US" kern="0" dirty="0" smtClean="0">
                <a:solidFill>
                  <a:srgbClr val="008000"/>
                </a:solidFill>
                <a:latin typeface="Segoe UI" panose="020B0502040204020203" pitchFamily="34" charset="0"/>
                <a:cs typeface="Segoe UI" panose="020B0502040204020203" pitchFamily="34" charset="0"/>
              </a:rPr>
              <a:t>                           </a:t>
            </a:r>
            <a:r>
              <a:rPr lang="en-US" kern="0" dirty="0" err="1" smtClean="0">
                <a:solidFill>
                  <a:srgbClr val="008000"/>
                </a:solidFill>
                <a:latin typeface="Segoe UI" panose="020B0502040204020203" pitchFamily="34" charset="0"/>
                <a:cs typeface="Segoe UI" panose="020B0502040204020203" pitchFamily="34" charset="0"/>
              </a:rPr>
              <a:t>SubStr</a:t>
            </a:r>
            <a:r>
              <a:rPr lang="en-US" kern="0" dirty="0" smtClean="0">
                <a:latin typeface="Segoe UI" panose="020B0502040204020203" pitchFamily="34" charset="0"/>
                <a:cs typeface="Segoe UI" panose="020B0502040204020203" pitchFamily="34" charset="0"/>
              </a:rPr>
              <a:t>(x, </a:t>
            </a:r>
            <a:r>
              <a:rPr lang="en-US" kern="0" dirty="0" smtClean="0">
                <a:solidFill>
                  <a:srgbClr val="CC00CC"/>
                </a:solidFill>
                <a:latin typeface="Segoe UI" panose="020B0502040204020203" pitchFamily="34" charset="0"/>
                <a:cs typeface="Segoe UI" panose="020B0502040204020203" pitchFamily="34" charset="0"/>
              </a:rPr>
              <a:t>p</a:t>
            </a:r>
            <a:r>
              <a:rPr lang="en-US" kern="0" baseline="-25000" dirty="0" smtClean="0">
                <a:solidFill>
                  <a:srgbClr val="CC00CC"/>
                </a:solidFill>
                <a:latin typeface="Segoe UI" panose="020B0502040204020203" pitchFamily="34" charset="0"/>
                <a:cs typeface="Segoe UI" panose="020B0502040204020203" pitchFamily="34" charset="0"/>
              </a:rPr>
              <a:t>1</a:t>
            </a:r>
            <a:r>
              <a:rPr lang="en-US" kern="0" dirty="0" smtClean="0">
                <a:latin typeface="Segoe UI" panose="020B0502040204020203" pitchFamily="34" charset="0"/>
                <a:cs typeface="Segoe UI" panose="020B0502040204020203" pitchFamily="34" charset="0"/>
              </a:rPr>
              <a:t>, </a:t>
            </a:r>
            <a:r>
              <a:rPr lang="en-US" kern="0" dirty="0" smtClean="0">
                <a:solidFill>
                  <a:srgbClr val="CC00CC"/>
                </a:solidFill>
                <a:latin typeface="Segoe UI" panose="020B0502040204020203" pitchFamily="34" charset="0"/>
                <a:cs typeface="Segoe UI" panose="020B0502040204020203" pitchFamily="34" charset="0"/>
              </a:rPr>
              <a:t>p</a:t>
            </a:r>
            <a:r>
              <a:rPr lang="en-US" kern="0" baseline="-25000" dirty="0">
                <a:solidFill>
                  <a:srgbClr val="CC00CC"/>
                </a:solidFill>
                <a:latin typeface="Segoe UI" panose="020B0502040204020203" pitchFamily="34" charset="0"/>
                <a:cs typeface="Segoe UI" panose="020B0502040204020203" pitchFamily="34" charset="0"/>
              </a:rPr>
              <a:t>2</a:t>
            </a:r>
            <a:r>
              <a:rPr lang="en-US" kern="0" dirty="0" smtClean="0">
                <a:latin typeface="Segoe UI" panose="020B0502040204020203" pitchFamily="34" charset="0"/>
                <a:cs typeface="Segoe UI" panose="020B0502040204020203" pitchFamily="34" charset="0"/>
              </a:rPr>
              <a:t>)</a:t>
            </a:r>
          </a:p>
          <a:p>
            <a:pPr marL="0" indent="0">
              <a:buFontTx/>
              <a:buNone/>
            </a:pPr>
            <a:endParaRPr lang="en-US" sz="700" kern="0" dirty="0" smtClean="0">
              <a:latin typeface="Segoe UI" panose="020B0502040204020203" pitchFamily="34" charset="0"/>
              <a:cs typeface="Segoe UI" panose="020B0502040204020203" pitchFamily="34" charset="0"/>
            </a:endParaRPr>
          </a:p>
          <a:p>
            <a:pPr marL="0" indent="0">
              <a:buFontTx/>
              <a:buNone/>
            </a:pPr>
            <a:r>
              <a:rPr lang="en-US" kern="0" dirty="0" smtClean="0">
                <a:solidFill>
                  <a:srgbClr val="0070C0"/>
                </a:solidFill>
                <a:latin typeface="Segoe UI" panose="020B0502040204020203" pitchFamily="34" charset="0"/>
                <a:cs typeface="Segoe UI" panose="020B0502040204020203" pitchFamily="34" charset="0"/>
              </a:rPr>
              <a:t>position expr </a:t>
            </a:r>
            <a:r>
              <a:rPr lang="en-US" kern="0" dirty="0" smtClean="0">
                <a:latin typeface="Segoe UI" panose="020B0502040204020203" pitchFamily="34" charset="0"/>
                <a:cs typeface="Segoe UI" panose="020B0502040204020203" pitchFamily="34" charset="0"/>
              </a:rPr>
              <a:t>P</a:t>
            </a:r>
            <a:r>
              <a:rPr lang="en-US" kern="0" dirty="0" smtClean="0">
                <a:solidFill>
                  <a:srgbClr val="CC00CC"/>
                </a:solidFill>
                <a:latin typeface="Segoe UI" panose="020B0502040204020203" pitchFamily="34" charset="0"/>
                <a:cs typeface="Segoe UI" panose="020B0502040204020203" pitchFamily="34" charset="0"/>
              </a:rPr>
              <a:t>[y]</a:t>
            </a:r>
            <a:r>
              <a:rPr lang="en-US" kern="0" dirty="0" smtClean="0">
                <a:latin typeface="Segoe UI" panose="020B0502040204020203" pitchFamily="34" charset="0"/>
                <a:cs typeface="Segoe UI" panose="020B0502040204020203" pitchFamily="34" charset="0"/>
              </a:rPr>
              <a:t>  := </a:t>
            </a:r>
            <a:r>
              <a:rPr lang="en-US" kern="0" dirty="0" err="1" smtClean="0">
                <a:solidFill>
                  <a:srgbClr val="008000"/>
                </a:solidFill>
                <a:latin typeface="Segoe UI" panose="020B0502040204020203" pitchFamily="34" charset="0"/>
                <a:cs typeface="Segoe UI" panose="020B0502040204020203" pitchFamily="34" charset="0"/>
              </a:rPr>
              <a:t>Pos</a:t>
            </a:r>
            <a:r>
              <a:rPr lang="en-US" kern="0" dirty="0" smtClean="0">
                <a:latin typeface="Segoe UI" panose="020B0502040204020203" pitchFamily="34" charset="0"/>
                <a:cs typeface="Segoe UI" panose="020B0502040204020203" pitchFamily="34" charset="0"/>
              </a:rPr>
              <a:t>(</a:t>
            </a:r>
            <a:r>
              <a:rPr lang="en-US" kern="0" dirty="0" smtClean="0">
                <a:solidFill>
                  <a:srgbClr val="CC00CC"/>
                </a:solidFill>
                <a:latin typeface="Segoe UI" panose="020B0502040204020203" pitchFamily="34" charset="0"/>
                <a:cs typeface="Segoe UI" panose="020B0502040204020203" pitchFamily="34" charset="0"/>
              </a:rPr>
              <a:t>y</a:t>
            </a:r>
            <a:r>
              <a:rPr lang="en-US" kern="0" dirty="0" smtClean="0">
                <a:latin typeface="Segoe UI" panose="020B0502040204020203" pitchFamily="34" charset="0"/>
                <a:cs typeface="Segoe UI" panose="020B0502040204020203" pitchFamily="34" charset="0"/>
              </a:rPr>
              <a:t>, R, R, K) | K</a:t>
            </a:r>
          </a:p>
          <a:p>
            <a:pPr marL="0" indent="0">
              <a:buFontTx/>
              <a:buNone/>
            </a:pPr>
            <a:endParaRPr lang="en-US" kern="0" dirty="0" smtClean="0"/>
          </a:p>
        </p:txBody>
      </p:sp>
      <p:sp>
        <p:nvSpPr>
          <p:cNvPr id="5" name="Curved Left Arrow 4"/>
          <p:cNvSpPr/>
          <p:nvPr/>
        </p:nvSpPr>
        <p:spPr bwMode="auto">
          <a:xfrm>
            <a:off x="7123652" y="1452880"/>
            <a:ext cx="628428" cy="1889760"/>
          </a:xfrm>
          <a:prstGeom prst="curvedLeftArrow">
            <a:avLst/>
          </a:prstGeom>
          <a:solidFill>
            <a:srgbClr val="FF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6" name="TextBox 5"/>
          <p:cNvSpPr txBox="1"/>
          <p:nvPr/>
        </p:nvSpPr>
        <p:spPr>
          <a:xfrm>
            <a:off x="7123652" y="2089540"/>
            <a:ext cx="1849120" cy="461665"/>
          </a:xfrm>
          <a:prstGeom prst="rect">
            <a:avLst/>
          </a:prstGeom>
          <a:noFill/>
        </p:spPr>
        <p:txBody>
          <a:bodyPr wrap="square" rtlCol="0">
            <a:spAutoFit/>
          </a:bodyPr>
          <a:lstStyle/>
          <a:p>
            <a:r>
              <a:rPr lang="en-US" sz="2400" dirty="0" smtClean="0">
                <a:solidFill>
                  <a:srgbClr val="CC00CC"/>
                </a:solidFill>
                <a:latin typeface="Segoe UI" panose="020B0502040204020203" pitchFamily="34" charset="0"/>
                <a:cs typeface="Segoe UI" panose="020B0502040204020203" pitchFamily="34" charset="0"/>
              </a:rPr>
              <a:t>Restriction</a:t>
            </a:r>
            <a:endParaRPr lang="en-US" sz="2400" dirty="0">
              <a:solidFill>
                <a:srgbClr val="CC00CC"/>
              </a:solidFill>
              <a:latin typeface="Segoe UI" panose="020B0502040204020203" pitchFamily="34" charset="0"/>
              <a:cs typeface="Segoe UI" panose="020B0502040204020203" pitchFamily="34" charset="0"/>
            </a:endParaRPr>
          </a:p>
        </p:txBody>
      </p:sp>
      <p:sp>
        <p:nvSpPr>
          <p:cNvPr id="11" name="Curved Left Arrow 10"/>
          <p:cNvSpPr/>
          <p:nvPr/>
        </p:nvSpPr>
        <p:spPr bwMode="auto">
          <a:xfrm>
            <a:off x="7179532" y="3715305"/>
            <a:ext cx="628428" cy="1889760"/>
          </a:xfrm>
          <a:prstGeom prst="curvedLeftArrow">
            <a:avLst/>
          </a:prstGeom>
          <a:solidFill>
            <a:srgbClr val="FF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12" name="TextBox 11"/>
          <p:cNvSpPr txBox="1"/>
          <p:nvPr/>
        </p:nvSpPr>
        <p:spPr>
          <a:xfrm>
            <a:off x="7179532" y="4351965"/>
            <a:ext cx="1849120" cy="461665"/>
          </a:xfrm>
          <a:prstGeom prst="rect">
            <a:avLst/>
          </a:prstGeom>
          <a:noFill/>
        </p:spPr>
        <p:txBody>
          <a:bodyPr wrap="square" rtlCol="0">
            <a:spAutoFit/>
          </a:bodyPr>
          <a:lstStyle/>
          <a:p>
            <a:r>
              <a:rPr lang="en-US" sz="2400" dirty="0" smtClean="0">
                <a:solidFill>
                  <a:srgbClr val="CC00CC"/>
                </a:solidFill>
                <a:latin typeface="Segoe UI" panose="020B0502040204020203" pitchFamily="34" charset="0"/>
                <a:cs typeface="Segoe UI" panose="020B0502040204020203" pitchFamily="34" charset="0"/>
              </a:rPr>
              <a:t>Elegance</a:t>
            </a:r>
            <a:endParaRPr lang="en-US" sz="2400" dirty="0">
              <a:solidFill>
                <a:srgbClr val="CC00CC"/>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6565367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9" grpId="0" animBg="1"/>
      <p:bldP spid="5" grpId="0" animBg="1"/>
      <p:bldP spid="6" grpId="0"/>
      <p:bldP spid="11"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3360" y="1143000"/>
            <a:ext cx="8696960" cy="5029200"/>
          </a:xfrm>
        </p:spPr>
        <p:txBody>
          <a:bodyPr/>
          <a:lstStyle/>
          <a:p>
            <a:r>
              <a:rPr lang="en-US" dirty="0" smtClean="0">
                <a:latin typeface="Segoe UI" panose="020B0502040204020203" pitchFamily="34" charset="0"/>
                <a:cs typeface="Segoe UI" panose="020B0502040204020203" pitchFamily="34" charset="0"/>
              </a:rPr>
              <a:t>Applications</a:t>
            </a:r>
          </a:p>
          <a:p>
            <a:pPr lvl="1"/>
            <a:r>
              <a:rPr lang="en-US" dirty="0" smtClean="0">
                <a:latin typeface="Segoe UI" panose="020B0502040204020203" pitchFamily="34" charset="0"/>
                <a:cs typeface="Segoe UI" panose="020B0502040204020203" pitchFamily="34" charset="0"/>
              </a:rPr>
              <a:t>Data transformations</a:t>
            </a:r>
          </a:p>
          <a:p>
            <a:pPr lvl="1"/>
            <a:r>
              <a:rPr lang="en-US" dirty="0" smtClean="0">
                <a:latin typeface="Segoe UI" panose="020B0502040204020203" pitchFamily="34" charset="0"/>
                <a:cs typeface="Segoe UI" panose="020B0502040204020203" pitchFamily="34" charset="0"/>
              </a:rPr>
              <a:t>Code transformations</a:t>
            </a:r>
          </a:p>
          <a:p>
            <a:endParaRPr lang="en-US" dirty="0" smtClean="0">
              <a:latin typeface="Segoe UI" panose="020B0502040204020203" pitchFamily="34" charset="0"/>
              <a:cs typeface="Segoe UI" panose="020B0502040204020203" pitchFamily="34" charset="0"/>
            </a:endParaRPr>
          </a:p>
          <a:p>
            <a:r>
              <a:rPr lang="en-US" dirty="0" smtClean="0">
                <a:latin typeface="Segoe UI" panose="020B0502040204020203" pitchFamily="34" charset="0"/>
                <a:cs typeface="Segoe UI" panose="020B0502040204020203" pitchFamily="34" charset="0"/>
              </a:rPr>
              <a:t>Algorithms</a:t>
            </a:r>
          </a:p>
          <a:p>
            <a:pPr lvl="1"/>
            <a:r>
              <a:rPr lang="en-US" dirty="0" smtClean="0">
                <a:latin typeface="Segoe UI" panose="020B0502040204020203" pitchFamily="34" charset="0"/>
                <a:cs typeface="Segoe UI" panose="020B0502040204020203" pitchFamily="34" charset="0"/>
              </a:rPr>
              <a:t>Domain-specific language</a:t>
            </a:r>
          </a:p>
          <a:p>
            <a:pPr lvl="1"/>
            <a:r>
              <a:rPr lang="en-US" dirty="0" smtClean="0">
                <a:latin typeface="Segoe UI" panose="020B0502040204020203" pitchFamily="34" charset="0"/>
                <a:cs typeface="Segoe UI" panose="020B0502040204020203" pitchFamily="34" charset="0"/>
              </a:rPr>
              <a:t>Top-down/backward propagation based search</a:t>
            </a:r>
          </a:p>
          <a:p>
            <a:pPr lvl="1"/>
            <a:endParaRPr lang="en-US" dirty="0" smtClean="0">
              <a:latin typeface="Segoe UI" panose="020B0502040204020203" pitchFamily="34" charset="0"/>
              <a:cs typeface="Segoe UI" panose="020B0502040204020203" pitchFamily="34" charset="0"/>
            </a:endParaRPr>
          </a:p>
          <a:p>
            <a:r>
              <a:rPr lang="en-US" dirty="0" smtClean="0">
                <a:latin typeface="Segoe UI" panose="020B0502040204020203" pitchFamily="34" charset="0"/>
                <a:cs typeface="Segoe UI" panose="020B0502040204020203" pitchFamily="34" charset="0"/>
              </a:rPr>
              <a:t>Ambiguity Resolution</a:t>
            </a:r>
          </a:p>
          <a:p>
            <a:pPr lvl="1"/>
            <a:r>
              <a:rPr lang="en-US" dirty="0" smtClean="0">
                <a:latin typeface="Segoe UI" panose="020B0502040204020203" pitchFamily="34" charset="0"/>
                <a:cs typeface="Segoe UI" panose="020B0502040204020203" pitchFamily="34" charset="0"/>
              </a:rPr>
              <a:t>Ranking</a:t>
            </a:r>
          </a:p>
          <a:p>
            <a:pPr lvl="1"/>
            <a:r>
              <a:rPr lang="en-US" dirty="0" smtClean="0">
                <a:latin typeface="Segoe UI" panose="020B0502040204020203" pitchFamily="34" charset="0"/>
                <a:cs typeface="Segoe UI" panose="020B0502040204020203" pitchFamily="34" charset="0"/>
              </a:rPr>
              <a:t>Interactivity</a:t>
            </a:r>
          </a:p>
          <a:p>
            <a:pPr marL="0" indent="0">
              <a:buNone/>
            </a:pPr>
            <a:endParaRPr lang="en-US" dirty="0" smtClean="0">
              <a:latin typeface="Segoe UI" panose="020B0502040204020203" pitchFamily="34" charset="0"/>
              <a:cs typeface="Segoe UI" panose="020B0502040204020203" pitchFamily="34" charset="0"/>
            </a:endParaRPr>
          </a:p>
          <a:p>
            <a:pPr marL="0" indent="0">
              <a:buNone/>
            </a:pPr>
            <a:endParaRPr lang="en-US" dirty="0" smtClean="0"/>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2</a:t>
            </a:fld>
            <a:endParaRPr lang="en-US" dirty="0"/>
          </a:p>
        </p:txBody>
      </p:sp>
      <p:sp>
        <p:nvSpPr>
          <p:cNvPr id="4" name="Title 3"/>
          <p:cNvSpPr>
            <a:spLocks noGrp="1"/>
          </p:cNvSpPr>
          <p:nvPr>
            <p:ph type="title"/>
          </p:nvPr>
        </p:nvSpPr>
        <p:spPr/>
        <p:txBody>
          <a:bodyPr/>
          <a:lstStyle/>
          <a:p>
            <a:r>
              <a:rPr lang="en-US" dirty="0" smtClean="0">
                <a:latin typeface="Segoe UI" panose="020B0502040204020203" pitchFamily="34" charset="0"/>
                <a:cs typeface="Segoe UI" panose="020B0502040204020203" pitchFamily="34" charset="0"/>
              </a:rPr>
              <a:t>Outline</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2883881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29</a:t>
            </a:fld>
            <a:endParaRPr lang="en-US" dirty="0"/>
          </a:p>
        </p:txBody>
      </p:sp>
      <p:sp>
        <p:nvSpPr>
          <p:cNvPr id="4" name="Title 3"/>
          <p:cNvSpPr>
            <a:spLocks noGrp="1"/>
          </p:cNvSpPr>
          <p:nvPr>
            <p:ph type="title"/>
          </p:nvPr>
        </p:nvSpPr>
        <p:spPr/>
        <p:txBody>
          <a:bodyPr/>
          <a:lstStyle/>
          <a:p>
            <a:r>
              <a:rPr lang="en-US" dirty="0" smtClean="0">
                <a:latin typeface="Segoe UI" panose="020B0502040204020203" pitchFamily="34" charset="0"/>
                <a:cs typeface="Segoe UI" panose="020B0502040204020203" pitchFamily="34" charset="0"/>
              </a:rPr>
              <a:t>Substring Operator</a:t>
            </a:r>
            <a:endParaRPr lang="en-US" dirty="0">
              <a:latin typeface="Segoe UI" panose="020B0502040204020203" pitchFamily="34" charset="0"/>
              <a:cs typeface="Segoe UI" panose="020B0502040204020203" pitchFamily="34" charset="0"/>
            </a:endParaRPr>
          </a:p>
        </p:txBody>
      </p:sp>
      <p:sp>
        <p:nvSpPr>
          <p:cNvPr id="9" name="Content Placeholder 1"/>
          <p:cNvSpPr txBox="1">
            <a:spLocks/>
          </p:cNvSpPr>
          <p:nvPr/>
        </p:nvSpPr>
        <p:spPr bwMode="auto">
          <a:xfrm>
            <a:off x="76743" y="1042875"/>
            <a:ext cx="6608537" cy="2076245"/>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buFontTx/>
              <a:buNone/>
            </a:pPr>
            <a:r>
              <a:rPr lang="en-US" kern="0" dirty="0" smtClean="0"/>
              <a:t>                             </a:t>
            </a:r>
            <a:r>
              <a:rPr lang="en-US" kern="0" dirty="0" smtClean="0">
                <a:latin typeface="Segoe UI" panose="020B0502040204020203" pitchFamily="34" charset="0"/>
                <a:cs typeface="Segoe UI" panose="020B0502040204020203" pitchFamily="34" charset="0"/>
              </a:rPr>
              <a:t>let x = X in</a:t>
            </a:r>
          </a:p>
          <a:p>
            <a:pPr marL="0" indent="0">
              <a:spcBef>
                <a:spcPts val="0"/>
              </a:spcBef>
              <a:buFontTx/>
              <a:buNone/>
            </a:pPr>
            <a:r>
              <a:rPr lang="en-US" kern="0" dirty="0">
                <a:latin typeface="Segoe UI" panose="020B0502040204020203" pitchFamily="34" charset="0"/>
                <a:cs typeface="Segoe UI" panose="020B0502040204020203" pitchFamily="34" charset="0"/>
              </a:rPr>
              <a:t> </a:t>
            </a:r>
            <a:r>
              <a:rPr lang="en-US" kern="0" dirty="0" smtClean="0">
                <a:latin typeface="Segoe UI" panose="020B0502040204020203" pitchFamily="34" charset="0"/>
                <a:cs typeface="Segoe UI" panose="020B0502040204020203" pitchFamily="34" charset="0"/>
              </a:rPr>
              <a:t>                            let p</a:t>
            </a:r>
            <a:r>
              <a:rPr lang="en-US" kern="0" baseline="-25000" dirty="0" smtClean="0">
                <a:latin typeface="Segoe UI" panose="020B0502040204020203" pitchFamily="34" charset="0"/>
                <a:cs typeface="Segoe UI" panose="020B0502040204020203" pitchFamily="34" charset="0"/>
              </a:rPr>
              <a:t>1</a:t>
            </a:r>
            <a:r>
              <a:rPr lang="en-US" kern="0" dirty="0" smtClean="0">
                <a:latin typeface="Segoe UI" panose="020B0502040204020203" pitchFamily="34" charset="0"/>
                <a:cs typeface="Segoe UI" panose="020B0502040204020203" pitchFamily="34" charset="0"/>
              </a:rPr>
              <a:t> = P[x] in</a:t>
            </a:r>
          </a:p>
          <a:p>
            <a:pPr marL="0" indent="0">
              <a:spcBef>
                <a:spcPts val="0"/>
              </a:spcBef>
              <a:buFontTx/>
              <a:buNone/>
            </a:pPr>
            <a:r>
              <a:rPr lang="en-US" kern="0" dirty="0">
                <a:latin typeface="Segoe UI" panose="020B0502040204020203" pitchFamily="34" charset="0"/>
                <a:cs typeface="Segoe UI" panose="020B0502040204020203" pitchFamily="34" charset="0"/>
              </a:rPr>
              <a:t> </a:t>
            </a:r>
            <a:r>
              <a:rPr lang="en-US" kern="0" dirty="0" smtClean="0">
                <a:latin typeface="Segoe UI" panose="020B0502040204020203" pitchFamily="34" charset="0"/>
                <a:cs typeface="Segoe UI" panose="020B0502040204020203" pitchFamily="34" charset="0"/>
              </a:rPr>
              <a:t>                            let p</a:t>
            </a:r>
            <a:r>
              <a:rPr lang="en-US" kern="0" baseline="-25000" dirty="0" smtClean="0">
                <a:latin typeface="Segoe UI" panose="020B0502040204020203" pitchFamily="34" charset="0"/>
                <a:cs typeface="Segoe UI" panose="020B0502040204020203" pitchFamily="34" charset="0"/>
              </a:rPr>
              <a:t>2</a:t>
            </a:r>
            <a:r>
              <a:rPr lang="en-US" kern="0" dirty="0" smtClean="0">
                <a:latin typeface="Segoe UI" panose="020B0502040204020203" pitchFamily="34" charset="0"/>
                <a:cs typeface="Segoe UI" panose="020B0502040204020203" pitchFamily="34" charset="0"/>
              </a:rPr>
              <a:t> = P[x] in</a:t>
            </a:r>
          </a:p>
          <a:p>
            <a:pPr marL="0" indent="0">
              <a:spcBef>
                <a:spcPts val="0"/>
              </a:spcBef>
              <a:buFontTx/>
              <a:buNone/>
            </a:pPr>
            <a:r>
              <a:rPr lang="en-US" kern="0" dirty="0">
                <a:solidFill>
                  <a:srgbClr val="008000"/>
                </a:solidFill>
                <a:latin typeface="Segoe UI" panose="020B0502040204020203" pitchFamily="34" charset="0"/>
                <a:cs typeface="Segoe UI" panose="020B0502040204020203" pitchFamily="34" charset="0"/>
              </a:rPr>
              <a:t> </a:t>
            </a:r>
            <a:r>
              <a:rPr lang="en-US" kern="0" dirty="0" smtClean="0">
                <a:solidFill>
                  <a:srgbClr val="008000"/>
                </a:solidFill>
                <a:latin typeface="Segoe UI" panose="020B0502040204020203" pitchFamily="34" charset="0"/>
                <a:cs typeface="Segoe UI" panose="020B0502040204020203" pitchFamily="34" charset="0"/>
              </a:rPr>
              <a:t>                           </a:t>
            </a:r>
            <a:r>
              <a:rPr lang="en-US" kern="0" dirty="0" err="1" smtClean="0">
                <a:solidFill>
                  <a:srgbClr val="008000"/>
                </a:solidFill>
                <a:latin typeface="Segoe UI" panose="020B0502040204020203" pitchFamily="34" charset="0"/>
                <a:cs typeface="Segoe UI" panose="020B0502040204020203" pitchFamily="34" charset="0"/>
              </a:rPr>
              <a:t>SubStr</a:t>
            </a:r>
            <a:r>
              <a:rPr lang="en-US" kern="0" dirty="0" smtClean="0">
                <a:latin typeface="Segoe UI" panose="020B0502040204020203" pitchFamily="34" charset="0"/>
                <a:cs typeface="Segoe UI" panose="020B0502040204020203" pitchFamily="34" charset="0"/>
              </a:rPr>
              <a:t>(x, p</a:t>
            </a:r>
            <a:r>
              <a:rPr lang="en-US" kern="0" baseline="-25000" dirty="0" smtClean="0">
                <a:latin typeface="Segoe UI" panose="020B0502040204020203" pitchFamily="34" charset="0"/>
                <a:cs typeface="Segoe UI" panose="020B0502040204020203" pitchFamily="34" charset="0"/>
              </a:rPr>
              <a:t>1</a:t>
            </a:r>
            <a:r>
              <a:rPr lang="en-US" kern="0" dirty="0" smtClean="0">
                <a:latin typeface="Segoe UI" panose="020B0502040204020203" pitchFamily="34" charset="0"/>
                <a:cs typeface="Segoe UI" panose="020B0502040204020203" pitchFamily="34" charset="0"/>
              </a:rPr>
              <a:t>, p</a:t>
            </a:r>
            <a:r>
              <a:rPr lang="en-US" kern="0" baseline="-25000" dirty="0">
                <a:latin typeface="Segoe UI" panose="020B0502040204020203" pitchFamily="34" charset="0"/>
                <a:cs typeface="Segoe UI" panose="020B0502040204020203" pitchFamily="34" charset="0"/>
              </a:rPr>
              <a:t>2</a:t>
            </a:r>
            <a:r>
              <a:rPr lang="en-US" kern="0" dirty="0" smtClean="0">
                <a:latin typeface="Segoe UI" panose="020B0502040204020203" pitchFamily="34" charset="0"/>
                <a:cs typeface="Segoe UI" panose="020B0502040204020203" pitchFamily="34" charset="0"/>
              </a:rPr>
              <a:t>)</a:t>
            </a:r>
          </a:p>
          <a:p>
            <a:pPr marL="0" indent="0">
              <a:buFontTx/>
              <a:buNone/>
            </a:pPr>
            <a:endParaRPr lang="en-US" sz="700" kern="0" dirty="0" smtClean="0">
              <a:latin typeface="Segoe UI" panose="020B0502040204020203" pitchFamily="34" charset="0"/>
              <a:cs typeface="Segoe UI" panose="020B0502040204020203" pitchFamily="34" charset="0"/>
            </a:endParaRPr>
          </a:p>
          <a:p>
            <a:pPr marL="0" indent="0">
              <a:buFontTx/>
              <a:buNone/>
            </a:pPr>
            <a:r>
              <a:rPr lang="en-US" kern="0" dirty="0" smtClean="0">
                <a:solidFill>
                  <a:srgbClr val="0070C0"/>
                </a:solidFill>
                <a:latin typeface="Segoe UI" panose="020B0502040204020203" pitchFamily="34" charset="0"/>
                <a:cs typeface="Segoe UI" panose="020B0502040204020203" pitchFamily="34" charset="0"/>
              </a:rPr>
              <a:t>position expr </a:t>
            </a:r>
            <a:r>
              <a:rPr lang="en-US" kern="0" dirty="0" smtClean="0">
                <a:latin typeface="Segoe UI" panose="020B0502040204020203" pitchFamily="34" charset="0"/>
                <a:cs typeface="Segoe UI" panose="020B0502040204020203" pitchFamily="34" charset="0"/>
              </a:rPr>
              <a:t>P[y]  := </a:t>
            </a:r>
            <a:r>
              <a:rPr lang="en-US" kern="0" dirty="0" err="1" smtClean="0">
                <a:solidFill>
                  <a:srgbClr val="008000"/>
                </a:solidFill>
                <a:latin typeface="Segoe UI" panose="020B0502040204020203" pitchFamily="34" charset="0"/>
                <a:cs typeface="Segoe UI" panose="020B0502040204020203" pitchFamily="34" charset="0"/>
              </a:rPr>
              <a:t>Pos</a:t>
            </a:r>
            <a:r>
              <a:rPr lang="en-US" kern="0" dirty="0" smtClean="0">
                <a:latin typeface="Segoe UI" panose="020B0502040204020203" pitchFamily="34" charset="0"/>
                <a:cs typeface="Segoe UI" panose="020B0502040204020203" pitchFamily="34" charset="0"/>
              </a:rPr>
              <a:t>(y, R, R, K) | K</a:t>
            </a:r>
          </a:p>
          <a:p>
            <a:pPr marL="0" indent="0">
              <a:buFontTx/>
              <a:buNone/>
            </a:pPr>
            <a:endParaRPr lang="en-US" kern="0" dirty="0" smtClean="0"/>
          </a:p>
        </p:txBody>
      </p:sp>
      <p:sp>
        <p:nvSpPr>
          <p:cNvPr id="10" name="Rectangle 9"/>
          <p:cNvSpPr/>
          <p:nvPr/>
        </p:nvSpPr>
        <p:spPr>
          <a:xfrm>
            <a:off x="-50111" y="5684277"/>
            <a:ext cx="3524555" cy="461665"/>
          </a:xfrm>
          <a:prstGeom prst="rect">
            <a:avLst/>
          </a:prstGeom>
        </p:spPr>
        <p:txBody>
          <a:bodyPr wrap="none">
            <a:spAutoFit/>
          </a:bodyPr>
          <a:lstStyle/>
          <a:p>
            <a:r>
              <a:rPr lang="en-US" sz="2400" dirty="0">
                <a:solidFill>
                  <a:srgbClr val="C00000"/>
                </a:solidFill>
                <a:latin typeface="Segoe UI" panose="020B0502040204020203" pitchFamily="34" charset="0"/>
                <a:cs typeface="Segoe UI" panose="020B0502040204020203" pitchFamily="34" charset="0"/>
              </a:rPr>
              <a:t>First 7 chars in 2</a:t>
            </a:r>
            <a:r>
              <a:rPr lang="en-US" sz="2400" baseline="30000" dirty="0">
                <a:solidFill>
                  <a:srgbClr val="C00000"/>
                </a:solidFill>
                <a:latin typeface="Segoe UI" panose="020B0502040204020203" pitchFamily="34" charset="0"/>
                <a:cs typeface="Segoe UI" panose="020B0502040204020203" pitchFamily="34" charset="0"/>
              </a:rPr>
              <a:t>nd</a:t>
            </a:r>
            <a:r>
              <a:rPr lang="en-US" sz="2400" dirty="0">
                <a:solidFill>
                  <a:srgbClr val="C00000"/>
                </a:solidFill>
                <a:latin typeface="Segoe UI" panose="020B0502040204020203" pitchFamily="34" charset="0"/>
                <a:cs typeface="Segoe UI" panose="020B0502040204020203" pitchFamily="34" charset="0"/>
              </a:rPr>
              <a:t> Word:</a:t>
            </a:r>
          </a:p>
        </p:txBody>
      </p:sp>
      <p:sp>
        <p:nvSpPr>
          <p:cNvPr id="13" name="Content Placeholder 1"/>
          <p:cNvSpPr txBox="1">
            <a:spLocks/>
          </p:cNvSpPr>
          <p:nvPr/>
        </p:nvSpPr>
        <p:spPr bwMode="auto">
          <a:xfrm>
            <a:off x="76743" y="3428490"/>
            <a:ext cx="7898857" cy="2076245"/>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buFontTx/>
              <a:buNone/>
            </a:pPr>
            <a:r>
              <a:rPr lang="en-US" kern="0" dirty="0" smtClean="0">
                <a:latin typeface="Segoe UI" panose="020B0502040204020203" pitchFamily="34" charset="0"/>
                <a:cs typeface="Segoe UI" panose="020B0502040204020203" pitchFamily="34" charset="0"/>
              </a:rPr>
              <a:t>                             let x = X in</a:t>
            </a:r>
          </a:p>
          <a:p>
            <a:pPr marL="0" indent="0">
              <a:spcBef>
                <a:spcPts val="0"/>
              </a:spcBef>
              <a:buFontTx/>
              <a:buNone/>
            </a:pPr>
            <a:r>
              <a:rPr lang="en-US" kern="0" dirty="0">
                <a:latin typeface="Segoe UI" panose="020B0502040204020203" pitchFamily="34" charset="0"/>
                <a:cs typeface="Segoe UI" panose="020B0502040204020203" pitchFamily="34" charset="0"/>
              </a:rPr>
              <a:t> </a:t>
            </a:r>
            <a:r>
              <a:rPr lang="en-US" kern="0" dirty="0" smtClean="0">
                <a:latin typeface="Segoe UI" panose="020B0502040204020203" pitchFamily="34" charset="0"/>
                <a:cs typeface="Segoe UI" panose="020B0502040204020203" pitchFamily="34" charset="0"/>
              </a:rPr>
              <a:t>                            let p</a:t>
            </a:r>
            <a:r>
              <a:rPr lang="en-US" kern="0" baseline="-25000" dirty="0" smtClean="0">
                <a:latin typeface="Segoe UI" panose="020B0502040204020203" pitchFamily="34" charset="0"/>
                <a:cs typeface="Segoe UI" panose="020B0502040204020203" pitchFamily="34" charset="0"/>
              </a:rPr>
              <a:t>1</a:t>
            </a:r>
            <a:r>
              <a:rPr lang="en-US" kern="0" dirty="0" smtClean="0">
                <a:latin typeface="Segoe UI" panose="020B0502040204020203" pitchFamily="34" charset="0"/>
                <a:cs typeface="Segoe UI" panose="020B0502040204020203" pitchFamily="34" charset="0"/>
              </a:rPr>
              <a:t> = P[x] in</a:t>
            </a:r>
          </a:p>
          <a:p>
            <a:pPr marL="0" indent="0">
              <a:spcBef>
                <a:spcPts val="0"/>
              </a:spcBef>
              <a:buFontTx/>
              <a:buNone/>
            </a:pPr>
            <a:r>
              <a:rPr lang="en-US" kern="0" dirty="0">
                <a:latin typeface="Segoe UI" panose="020B0502040204020203" pitchFamily="34" charset="0"/>
                <a:cs typeface="Segoe UI" panose="020B0502040204020203" pitchFamily="34" charset="0"/>
              </a:rPr>
              <a:t> </a:t>
            </a:r>
            <a:r>
              <a:rPr lang="en-US" kern="0" dirty="0" smtClean="0">
                <a:latin typeface="Segoe UI" panose="020B0502040204020203" pitchFamily="34" charset="0"/>
                <a:cs typeface="Segoe UI" panose="020B0502040204020203" pitchFamily="34" charset="0"/>
              </a:rPr>
              <a:t>                            let p</a:t>
            </a:r>
            <a:r>
              <a:rPr lang="en-US" kern="0" baseline="-25000" dirty="0" smtClean="0">
                <a:latin typeface="Segoe UI" panose="020B0502040204020203" pitchFamily="34" charset="0"/>
                <a:cs typeface="Segoe UI" panose="020B0502040204020203" pitchFamily="34" charset="0"/>
              </a:rPr>
              <a:t>2</a:t>
            </a:r>
            <a:r>
              <a:rPr lang="en-US" kern="0" dirty="0" smtClean="0">
                <a:latin typeface="Segoe UI" panose="020B0502040204020203" pitchFamily="34" charset="0"/>
                <a:cs typeface="Segoe UI" panose="020B0502040204020203" pitchFamily="34" charset="0"/>
              </a:rPr>
              <a:t> = P[x] </a:t>
            </a:r>
            <a:r>
              <a:rPr lang="en-US" kern="0" dirty="0" smtClean="0">
                <a:solidFill>
                  <a:srgbClr val="CC00CC"/>
                </a:solidFill>
                <a:latin typeface="Segoe UI" panose="020B0502040204020203" pitchFamily="34" charset="0"/>
                <a:cs typeface="Segoe UI" panose="020B0502040204020203" pitchFamily="34" charset="0"/>
              </a:rPr>
              <a:t>| p</a:t>
            </a:r>
            <a:r>
              <a:rPr lang="en-US" kern="0" baseline="-25000" dirty="0" smtClean="0">
                <a:solidFill>
                  <a:srgbClr val="CC00CC"/>
                </a:solidFill>
                <a:latin typeface="Segoe UI" panose="020B0502040204020203" pitchFamily="34" charset="0"/>
                <a:cs typeface="Segoe UI" panose="020B0502040204020203" pitchFamily="34" charset="0"/>
              </a:rPr>
              <a:t>1</a:t>
            </a:r>
            <a:r>
              <a:rPr lang="en-US" kern="0" dirty="0" smtClean="0">
                <a:solidFill>
                  <a:srgbClr val="CC00CC"/>
                </a:solidFill>
                <a:latin typeface="Segoe UI" panose="020B0502040204020203" pitchFamily="34" charset="0"/>
                <a:cs typeface="Segoe UI" panose="020B0502040204020203" pitchFamily="34" charset="0"/>
              </a:rPr>
              <a:t> + P[Suffix(x,p</a:t>
            </a:r>
            <a:r>
              <a:rPr lang="en-US" kern="0" baseline="-25000" dirty="0" smtClean="0">
                <a:solidFill>
                  <a:srgbClr val="CC00CC"/>
                </a:solidFill>
                <a:latin typeface="Segoe UI" panose="020B0502040204020203" pitchFamily="34" charset="0"/>
                <a:cs typeface="Segoe UI" panose="020B0502040204020203" pitchFamily="34" charset="0"/>
              </a:rPr>
              <a:t>1</a:t>
            </a:r>
            <a:r>
              <a:rPr lang="en-US" kern="0" dirty="0" smtClean="0">
                <a:solidFill>
                  <a:srgbClr val="CC00CC"/>
                </a:solidFill>
                <a:latin typeface="Segoe UI" panose="020B0502040204020203" pitchFamily="34" charset="0"/>
                <a:cs typeface="Segoe UI" panose="020B0502040204020203" pitchFamily="34" charset="0"/>
              </a:rPr>
              <a:t>)]</a:t>
            </a:r>
            <a:r>
              <a:rPr lang="en-US" kern="0" dirty="0">
                <a:solidFill>
                  <a:srgbClr val="CC00CC"/>
                </a:solidFill>
                <a:latin typeface="Segoe UI" panose="020B0502040204020203" pitchFamily="34" charset="0"/>
                <a:cs typeface="Segoe UI" panose="020B0502040204020203" pitchFamily="34" charset="0"/>
              </a:rPr>
              <a:t> </a:t>
            </a:r>
            <a:r>
              <a:rPr lang="en-US" kern="0" dirty="0" smtClean="0">
                <a:latin typeface="Segoe UI" panose="020B0502040204020203" pitchFamily="34" charset="0"/>
                <a:cs typeface="Segoe UI" panose="020B0502040204020203" pitchFamily="34" charset="0"/>
              </a:rPr>
              <a:t>in</a:t>
            </a:r>
          </a:p>
          <a:p>
            <a:pPr marL="0" indent="0">
              <a:spcBef>
                <a:spcPts val="0"/>
              </a:spcBef>
              <a:buFontTx/>
              <a:buNone/>
            </a:pPr>
            <a:r>
              <a:rPr lang="en-US" kern="0" dirty="0">
                <a:solidFill>
                  <a:srgbClr val="008000"/>
                </a:solidFill>
                <a:latin typeface="Segoe UI" panose="020B0502040204020203" pitchFamily="34" charset="0"/>
                <a:cs typeface="Segoe UI" panose="020B0502040204020203" pitchFamily="34" charset="0"/>
              </a:rPr>
              <a:t> </a:t>
            </a:r>
            <a:r>
              <a:rPr lang="en-US" kern="0" dirty="0" smtClean="0">
                <a:solidFill>
                  <a:srgbClr val="008000"/>
                </a:solidFill>
                <a:latin typeface="Segoe UI" panose="020B0502040204020203" pitchFamily="34" charset="0"/>
                <a:cs typeface="Segoe UI" panose="020B0502040204020203" pitchFamily="34" charset="0"/>
              </a:rPr>
              <a:t>                           </a:t>
            </a:r>
            <a:r>
              <a:rPr lang="en-US" kern="0" dirty="0" err="1" smtClean="0">
                <a:solidFill>
                  <a:srgbClr val="008000"/>
                </a:solidFill>
                <a:latin typeface="Segoe UI" panose="020B0502040204020203" pitchFamily="34" charset="0"/>
                <a:cs typeface="Segoe UI" panose="020B0502040204020203" pitchFamily="34" charset="0"/>
              </a:rPr>
              <a:t>SubStr</a:t>
            </a:r>
            <a:r>
              <a:rPr lang="en-US" kern="0" dirty="0" smtClean="0">
                <a:latin typeface="Segoe UI" panose="020B0502040204020203" pitchFamily="34" charset="0"/>
                <a:cs typeface="Segoe UI" panose="020B0502040204020203" pitchFamily="34" charset="0"/>
              </a:rPr>
              <a:t>(x, p</a:t>
            </a:r>
            <a:r>
              <a:rPr lang="en-US" kern="0" baseline="-25000" dirty="0" smtClean="0">
                <a:latin typeface="Segoe UI" panose="020B0502040204020203" pitchFamily="34" charset="0"/>
                <a:cs typeface="Segoe UI" panose="020B0502040204020203" pitchFamily="34" charset="0"/>
              </a:rPr>
              <a:t>1</a:t>
            </a:r>
            <a:r>
              <a:rPr lang="en-US" kern="0" dirty="0" smtClean="0">
                <a:latin typeface="Segoe UI" panose="020B0502040204020203" pitchFamily="34" charset="0"/>
                <a:cs typeface="Segoe UI" panose="020B0502040204020203" pitchFamily="34" charset="0"/>
              </a:rPr>
              <a:t>, p</a:t>
            </a:r>
            <a:r>
              <a:rPr lang="en-US" kern="0" baseline="-25000" dirty="0">
                <a:latin typeface="Segoe UI" panose="020B0502040204020203" pitchFamily="34" charset="0"/>
                <a:cs typeface="Segoe UI" panose="020B0502040204020203" pitchFamily="34" charset="0"/>
              </a:rPr>
              <a:t>2</a:t>
            </a:r>
            <a:r>
              <a:rPr lang="en-US" kern="0" dirty="0" smtClean="0">
                <a:latin typeface="Segoe UI" panose="020B0502040204020203" pitchFamily="34" charset="0"/>
                <a:cs typeface="Segoe UI" panose="020B0502040204020203" pitchFamily="34" charset="0"/>
              </a:rPr>
              <a:t>)</a:t>
            </a:r>
          </a:p>
          <a:p>
            <a:pPr marL="0" indent="0">
              <a:buFontTx/>
              <a:buNone/>
            </a:pPr>
            <a:endParaRPr lang="en-US" sz="700" kern="0" dirty="0" smtClean="0">
              <a:latin typeface="Segoe UI" panose="020B0502040204020203" pitchFamily="34" charset="0"/>
              <a:cs typeface="Segoe UI" panose="020B0502040204020203" pitchFamily="34" charset="0"/>
            </a:endParaRPr>
          </a:p>
          <a:p>
            <a:pPr marL="0" indent="0">
              <a:buFontTx/>
              <a:buNone/>
            </a:pPr>
            <a:r>
              <a:rPr lang="en-US" kern="0" dirty="0" smtClean="0">
                <a:solidFill>
                  <a:srgbClr val="0070C0"/>
                </a:solidFill>
                <a:latin typeface="Segoe UI" panose="020B0502040204020203" pitchFamily="34" charset="0"/>
                <a:cs typeface="Segoe UI" panose="020B0502040204020203" pitchFamily="34" charset="0"/>
              </a:rPr>
              <a:t>position expr </a:t>
            </a:r>
            <a:r>
              <a:rPr lang="en-US" kern="0" dirty="0" smtClean="0">
                <a:latin typeface="Segoe UI" panose="020B0502040204020203" pitchFamily="34" charset="0"/>
                <a:cs typeface="Segoe UI" panose="020B0502040204020203" pitchFamily="34" charset="0"/>
              </a:rPr>
              <a:t>P[y]  := </a:t>
            </a:r>
            <a:r>
              <a:rPr lang="en-US" kern="0" dirty="0" err="1" smtClean="0">
                <a:solidFill>
                  <a:srgbClr val="008000"/>
                </a:solidFill>
                <a:latin typeface="Segoe UI" panose="020B0502040204020203" pitchFamily="34" charset="0"/>
                <a:cs typeface="Segoe UI" panose="020B0502040204020203" pitchFamily="34" charset="0"/>
              </a:rPr>
              <a:t>Pos</a:t>
            </a:r>
            <a:r>
              <a:rPr lang="en-US" kern="0" dirty="0" smtClean="0">
                <a:latin typeface="Segoe UI" panose="020B0502040204020203" pitchFamily="34" charset="0"/>
                <a:cs typeface="Segoe UI" panose="020B0502040204020203" pitchFamily="34" charset="0"/>
              </a:rPr>
              <a:t>(y, R, R, K) | K</a:t>
            </a:r>
          </a:p>
          <a:p>
            <a:pPr marL="0" indent="0">
              <a:buFontTx/>
              <a:buNone/>
            </a:pPr>
            <a:endParaRPr lang="en-US" kern="0" dirty="0" smtClean="0"/>
          </a:p>
        </p:txBody>
      </p:sp>
      <p:sp>
        <p:nvSpPr>
          <p:cNvPr id="15" name="Curved Left Arrow 14"/>
          <p:cNvSpPr/>
          <p:nvPr/>
        </p:nvSpPr>
        <p:spPr bwMode="auto">
          <a:xfrm>
            <a:off x="8041640" y="2096445"/>
            <a:ext cx="628428" cy="1889760"/>
          </a:xfrm>
          <a:prstGeom prst="curvedLeftArrow">
            <a:avLst/>
          </a:prstGeom>
          <a:solidFill>
            <a:srgbClr val="FF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16" name="TextBox 15"/>
          <p:cNvSpPr txBox="1"/>
          <p:nvPr/>
        </p:nvSpPr>
        <p:spPr>
          <a:xfrm>
            <a:off x="6860633" y="2520003"/>
            <a:ext cx="2346960" cy="830997"/>
          </a:xfrm>
          <a:prstGeom prst="rect">
            <a:avLst/>
          </a:prstGeom>
          <a:noFill/>
        </p:spPr>
        <p:txBody>
          <a:bodyPr wrap="square" rtlCol="0">
            <a:spAutoFit/>
          </a:bodyPr>
          <a:lstStyle/>
          <a:p>
            <a:pPr algn="ctr"/>
            <a:r>
              <a:rPr lang="en-US" sz="2400" dirty="0" smtClean="0">
                <a:solidFill>
                  <a:srgbClr val="CC00CC"/>
                </a:solidFill>
                <a:latin typeface="Segoe UI" panose="020B0502040204020203" pitchFamily="34" charset="0"/>
                <a:cs typeface="Segoe UI" panose="020B0502040204020203" pitchFamily="34" charset="0"/>
              </a:rPr>
              <a:t>Increased Expressiveness</a:t>
            </a:r>
            <a:endParaRPr lang="en-US" sz="2400" dirty="0">
              <a:solidFill>
                <a:srgbClr val="CC00CC"/>
              </a:solidFill>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sp>
            <p:nvSpPr>
              <p:cNvPr id="17" name="TextBox 16"/>
              <p:cNvSpPr txBox="1"/>
              <p:nvPr/>
            </p:nvSpPr>
            <p:spPr>
              <a:xfrm>
                <a:off x="3850316" y="5684872"/>
                <a:ext cx="5399316" cy="461665"/>
              </a:xfrm>
              <a:prstGeom prst="rect">
                <a:avLst/>
              </a:prstGeom>
              <a:noFill/>
            </p:spPr>
            <p:txBody>
              <a:bodyPr wrap="square" rtlCol="0">
                <a:spAutoFit/>
              </a:bodyPr>
              <a:lstStyle/>
              <a:p>
                <a:r>
                  <a:rPr lang="en-US" sz="2400" dirty="0" err="1" smtClean="0">
                    <a:latin typeface="Segoe UI" panose="020B0502040204020203" pitchFamily="34" charset="0"/>
                    <a:cs typeface="Segoe UI" panose="020B0502040204020203" pitchFamily="34" charset="0"/>
                  </a:rPr>
                  <a:t>SubStr</a:t>
                </a:r>
                <a:r>
                  <a:rPr lang="en-US" sz="2400" dirty="0" smtClean="0">
                    <a:latin typeface="Segoe UI" panose="020B0502040204020203" pitchFamily="34" charset="0"/>
                    <a:cs typeface="Segoe UI" panose="020B0502040204020203" pitchFamily="34" charset="0"/>
                  </a:rPr>
                  <a:t>(x, p</a:t>
                </a:r>
                <a:r>
                  <a:rPr lang="en-US" sz="2400" baseline="-25000" dirty="0" smtClean="0">
                    <a:latin typeface="Segoe UI" panose="020B0502040204020203" pitchFamily="34" charset="0"/>
                    <a:cs typeface="Segoe UI" panose="020B0502040204020203" pitchFamily="34" charset="0"/>
                  </a:rPr>
                  <a:t>1</a:t>
                </a:r>
                <a:r>
                  <a:rPr lang="en-US" sz="2400" dirty="0" smtClean="0">
                    <a:latin typeface="Segoe UI" panose="020B0502040204020203" pitchFamily="34" charset="0"/>
                    <a:cs typeface="Segoe UI" panose="020B0502040204020203" pitchFamily="34" charset="0"/>
                  </a:rPr>
                  <a:t>=</a:t>
                </a:r>
                <a:r>
                  <a:rPr lang="en-US" sz="2400" dirty="0" err="1" smtClean="0">
                    <a:latin typeface="Segoe UI" panose="020B0502040204020203" pitchFamily="34" charset="0"/>
                    <a:cs typeface="Segoe UI" panose="020B0502040204020203" pitchFamily="34" charset="0"/>
                  </a:rPr>
                  <a:t>Pos</a:t>
                </a:r>
                <a:r>
                  <a:rPr lang="en-US" sz="2400" dirty="0" smtClean="0">
                    <a:latin typeface="Segoe UI" panose="020B0502040204020203" pitchFamily="34" charset="0"/>
                    <a:cs typeface="Segoe UI" panose="020B0502040204020203" pitchFamily="34" charset="0"/>
                  </a:rPr>
                  <a:t>(x,</a:t>
                </a:r>
                <a14:m>
                  <m:oMath xmlns:m="http://schemas.openxmlformats.org/officeDocument/2006/math">
                    <m:r>
                      <a:rPr lang="en-US" sz="2400" i="1" dirty="0">
                        <a:latin typeface="Cambria Math" panose="02040503050406030204" pitchFamily="18" charset="0"/>
                      </a:rPr>
                      <m:t>𝜖</m:t>
                    </m:r>
                  </m:oMath>
                </a14:m>
                <a:r>
                  <a:rPr lang="en-US" sz="2400" dirty="0">
                    <a:latin typeface="Segoe UI" panose="020B0502040204020203" pitchFamily="34" charset="0"/>
                    <a:cs typeface="Segoe UI" panose="020B0502040204020203" pitchFamily="34" charset="0"/>
                  </a:rPr>
                  <a:t>,Word,2), p</a:t>
                </a:r>
                <a:r>
                  <a:rPr lang="en-US" sz="2400" baseline="-25000" dirty="0">
                    <a:latin typeface="Segoe UI" panose="020B0502040204020203" pitchFamily="34" charset="0"/>
                    <a:cs typeface="Segoe UI" panose="020B0502040204020203" pitchFamily="34" charset="0"/>
                  </a:rPr>
                  <a:t>1</a:t>
                </a:r>
                <a:r>
                  <a:rPr lang="en-US" sz="2400" dirty="0">
                    <a:latin typeface="Segoe UI" panose="020B0502040204020203" pitchFamily="34" charset="0"/>
                    <a:cs typeface="Segoe UI" panose="020B0502040204020203" pitchFamily="34" charset="0"/>
                  </a:rPr>
                  <a:t>+7</a:t>
                </a:r>
                <a:r>
                  <a:rPr lang="en-US" sz="2400" dirty="0" smtClean="0">
                    <a:latin typeface="Segoe UI" panose="020B0502040204020203" pitchFamily="34" charset="0"/>
                    <a:cs typeface="Segoe UI" panose="020B0502040204020203" pitchFamily="34" charset="0"/>
                  </a:rPr>
                  <a:t>)</a:t>
                </a:r>
                <a:endParaRPr lang="en-US" sz="2400" dirty="0">
                  <a:latin typeface="Segoe UI" panose="020B0502040204020203" pitchFamily="34" charset="0"/>
                  <a:cs typeface="Segoe UI" panose="020B0502040204020203"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850316" y="5684872"/>
                <a:ext cx="5399316" cy="461665"/>
              </a:xfrm>
              <a:prstGeom prst="rect">
                <a:avLst/>
              </a:prstGeom>
              <a:blipFill>
                <a:blip r:embed="rId3"/>
                <a:stretch>
                  <a:fillRect l="-1808" t="-9333" b="-3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203200" y="6339840"/>
                <a:ext cx="5293360" cy="461665"/>
              </a:xfrm>
              <a:prstGeom prst="rect">
                <a:avLst/>
              </a:prstGeom>
              <a:noFill/>
            </p:spPr>
            <p:txBody>
              <a:bodyPr wrap="square" rtlCol="0">
                <a:spAutoFit/>
              </a:bodyPr>
              <a:lstStyle/>
              <a:p>
                <a:r>
                  <a:rPr lang="en-US" sz="2400" dirty="0" smtClean="0">
                    <a:latin typeface="Segoe UI" panose="020B0502040204020203" pitchFamily="34" charset="0"/>
                    <a:cs typeface="Segoe UI" panose="020B0502040204020203" pitchFamily="34" charset="0"/>
                  </a:rPr>
                  <a:t>Suffix(</a:t>
                </a:r>
                <a:r>
                  <a:rPr lang="en-US" sz="2400" dirty="0" err="1" smtClean="0">
                    <a:latin typeface="Segoe UI" panose="020B0502040204020203" pitchFamily="34" charset="0"/>
                    <a:cs typeface="Segoe UI" panose="020B0502040204020203" pitchFamily="34" charset="0"/>
                  </a:rPr>
                  <a:t>x,p</a:t>
                </a:r>
                <a:r>
                  <a:rPr lang="en-US" sz="2400" dirty="0" smtClean="0">
                    <a:latin typeface="Segoe UI" panose="020B0502040204020203" pitchFamily="34" charset="0"/>
                    <a:cs typeface="Segoe UI" panose="020B0502040204020203" pitchFamily="34" charset="0"/>
                  </a:rPr>
                  <a:t>) </a:t>
                </a:r>
                <a14:m>
                  <m:oMath xmlns:m="http://schemas.openxmlformats.org/officeDocument/2006/math">
                    <m:r>
                      <a:rPr lang="en-US" sz="2400" i="1" dirty="0" smtClean="0">
                        <a:latin typeface="Cambria Math" panose="02040503050406030204" pitchFamily="18" charset="0"/>
                      </a:rPr>
                      <m:t>≡ </m:t>
                    </m:r>
                    <m:r>
                      <a:rPr lang="en-US" sz="2400" b="0" i="1" dirty="0" smtClean="0">
                        <a:latin typeface="Cambria Math" panose="02040503050406030204" pitchFamily="18" charset="0"/>
                      </a:rPr>
                      <m:t> </m:t>
                    </m:r>
                  </m:oMath>
                </a14:m>
                <a:r>
                  <a:rPr lang="en-US" sz="2400" dirty="0" err="1" smtClean="0">
                    <a:latin typeface="Segoe UI" panose="020B0502040204020203" pitchFamily="34" charset="0"/>
                    <a:cs typeface="Segoe UI" panose="020B0502040204020203" pitchFamily="34" charset="0"/>
                  </a:rPr>
                  <a:t>SubStr</a:t>
                </a:r>
                <a:r>
                  <a:rPr lang="en-US" sz="2400" dirty="0" smtClean="0">
                    <a:latin typeface="Segoe UI" panose="020B0502040204020203" pitchFamily="34" charset="0"/>
                    <a:cs typeface="Segoe UI" panose="020B0502040204020203" pitchFamily="34" charset="0"/>
                  </a:rPr>
                  <a:t>(x,p,-1)</a:t>
                </a:r>
                <a:endParaRPr lang="en-US" sz="2400" dirty="0">
                  <a:latin typeface="Segoe UI" panose="020B0502040204020203" pitchFamily="34" charset="0"/>
                  <a:cs typeface="Segoe UI" panose="020B0502040204020203" pitchFamily="34"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203200" y="6339840"/>
                <a:ext cx="5293360" cy="461665"/>
              </a:xfrm>
              <a:prstGeom prst="rect">
                <a:avLst/>
              </a:prstGeom>
              <a:blipFill>
                <a:blip r:embed="rId4"/>
                <a:stretch>
                  <a:fillRect l="-1726" t="-9211" b="-30263"/>
                </a:stretch>
              </a:blipFill>
            </p:spPr>
            <p:txBody>
              <a:bodyPr/>
              <a:lstStyle/>
              <a:p>
                <a:r>
                  <a:rPr lang="en-US">
                    <a:noFill/>
                  </a:rPr>
                  <a:t> </a:t>
                </a:r>
              </a:p>
            </p:txBody>
          </p:sp>
        </mc:Fallback>
      </mc:AlternateContent>
    </p:spTree>
    <p:extLst>
      <p:ext uri="{BB962C8B-B14F-4D97-AF65-F5344CB8AC3E}">
        <p14:creationId xmlns:p14="http://schemas.microsoft.com/office/powerpoint/2010/main" val="17243474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5" grpId="0" animBg="1"/>
      <p:bldP spid="16" grpId="0"/>
      <p:bldP spid="17"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30</a:t>
            </a:fld>
            <a:endParaRPr lang="en-US" dirty="0"/>
          </a:p>
        </p:txBody>
      </p:sp>
      <p:sp>
        <p:nvSpPr>
          <p:cNvPr id="4" name="Title 3"/>
          <p:cNvSpPr>
            <a:spLocks noGrp="1"/>
          </p:cNvSpPr>
          <p:nvPr>
            <p:ph type="title"/>
          </p:nvPr>
        </p:nvSpPr>
        <p:spPr/>
        <p:txBody>
          <a:bodyPr/>
          <a:lstStyle/>
          <a:p>
            <a:r>
              <a:rPr lang="en-US" dirty="0" smtClean="0"/>
              <a:t>Substring Operator</a:t>
            </a:r>
            <a:endParaRPr lang="en-US" dirty="0"/>
          </a:p>
        </p:txBody>
      </p:sp>
      <p:sp>
        <p:nvSpPr>
          <p:cNvPr id="10" name="Rectangle 9"/>
          <p:cNvSpPr/>
          <p:nvPr/>
        </p:nvSpPr>
        <p:spPr>
          <a:xfrm>
            <a:off x="-50111" y="5662909"/>
            <a:ext cx="3672929" cy="461665"/>
          </a:xfrm>
          <a:prstGeom prst="rect">
            <a:avLst/>
          </a:prstGeom>
        </p:spPr>
        <p:txBody>
          <a:bodyPr wrap="none">
            <a:spAutoFit/>
          </a:bodyPr>
          <a:lstStyle/>
          <a:p>
            <a:r>
              <a:rPr lang="en-US" sz="2400" dirty="0" smtClean="0">
                <a:solidFill>
                  <a:srgbClr val="C00000"/>
                </a:solidFill>
                <a:latin typeface="Segoe UI" panose="020B0502040204020203" pitchFamily="34" charset="0"/>
                <a:cs typeface="Segoe UI" panose="020B0502040204020203" pitchFamily="34" charset="0"/>
              </a:rPr>
              <a:t>2nd word within brackets:</a:t>
            </a:r>
            <a:endParaRPr lang="en-US" sz="2400" dirty="0">
              <a:solidFill>
                <a:srgbClr val="C00000"/>
              </a:solidFill>
              <a:latin typeface="Segoe UI" panose="020B0502040204020203" pitchFamily="34" charset="0"/>
              <a:cs typeface="Segoe UI" panose="020B0502040204020203" pitchFamily="34" charset="0"/>
            </a:endParaRPr>
          </a:p>
        </p:txBody>
      </p:sp>
      <p:sp>
        <p:nvSpPr>
          <p:cNvPr id="13" name="Content Placeholder 1"/>
          <p:cNvSpPr txBox="1">
            <a:spLocks/>
          </p:cNvSpPr>
          <p:nvPr/>
        </p:nvSpPr>
        <p:spPr bwMode="auto">
          <a:xfrm>
            <a:off x="76743" y="3641851"/>
            <a:ext cx="8843737" cy="1977588"/>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buFontTx/>
              <a:buNone/>
            </a:pPr>
            <a:r>
              <a:rPr lang="en-US" kern="0" dirty="0" smtClean="0"/>
              <a:t>              </a:t>
            </a:r>
            <a:r>
              <a:rPr lang="en-US" kern="0" dirty="0" smtClean="0">
                <a:latin typeface="Segoe UI" panose="020B0502040204020203" pitchFamily="34" charset="0"/>
                <a:cs typeface="Segoe UI" panose="020B0502040204020203" pitchFamily="34" charset="0"/>
              </a:rPr>
              <a:t>let x = X in</a:t>
            </a:r>
          </a:p>
          <a:p>
            <a:pPr marL="0" indent="0">
              <a:spcBef>
                <a:spcPts val="0"/>
              </a:spcBef>
              <a:buNone/>
            </a:pPr>
            <a:r>
              <a:rPr lang="en-US" kern="0" dirty="0">
                <a:latin typeface="Segoe UI" panose="020B0502040204020203" pitchFamily="34" charset="0"/>
                <a:cs typeface="Segoe UI" panose="020B0502040204020203" pitchFamily="34" charset="0"/>
              </a:rPr>
              <a:t> </a:t>
            </a:r>
            <a:r>
              <a:rPr lang="en-US" kern="0" dirty="0" smtClean="0">
                <a:latin typeface="Segoe UI" panose="020B0502040204020203" pitchFamily="34" charset="0"/>
                <a:cs typeface="Segoe UI" panose="020B0502040204020203" pitchFamily="34" charset="0"/>
              </a:rPr>
              <a:t>             let p</a:t>
            </a:r>
            <a:r>
              <a:rPr lang="en-US" kern="0" baseline="-25000" dirty="0" smtClean="0">
                <a:latin typeface="Segoe UI" panose="020B0502040204020203" pitchFamily="34" charset="0"/>
                <a:cs typeface="Segoe UI" panose="020B0502040204020203" pitchFamily="34" charset="0"/>
              </a:rPr>
              <a:t>1</a:t>
            </a:r>
            <a:r>
              <a:rPr lang="en-US" kern="0" dirty="0" smtClean="0">
                <a:latin typeface="Segoe UI" panose="020B0502040204020203" pitchFamily="34" charset="0"/>
                <a:cs typeface="Segoe UI" panose="020B0502040204020203" pitchFamily="34" charset="0"/>
              </a:rPr>
              <a:t> = P[x] </a:t>
            </a:r>
            <a:r>
              <a:rPr lang="en-US" kern="0" dirty="0" smtClean="0">
                <a:solidFill>
                  <a:srgbClr val="CC00CC"/>
                </a:solidFill>
                <a:latin typeface="Segoe UI" panose="020B0502040204020203" pitchFamily="34" charset="0"/>
                <a:cs typeface="Segoe UI" panose="020B0502040204020203" pitchFamily="34" charset="0"/>
              </a:rPr>
              <a:t>|</a:t>
            </a:r>
            <a:r>
              <a:rPr lang="en-US" dirty="0" smtClean="0">
                <a:solidFill>
                  <a:srgbClr val="CC00CC"/>
                </a:solidFill>
                <a:latin typeface="Segoe UI" panose="020B0502040204020203" pitchFamily="34" charset="0"/>
                <a:cs typeface="Segoe UI" panose="020B0502040204020203" pitchFamily="34" charset="0"/>
              </a:rPr>
              <a:t> let </a:t>
            </a:r>
            <a:r>
              <a:rPr lang="en-US" dirty="0">
                <a:solidFill>
                  <a:srgbClr val="CC00CC"/>
                </a:solidFill>
                <a:latin typeface="Segoe UI" panose="020B0502040204020203" pitchFamily="34" charset="0"/>
                <a:cs typeface="Segoe UI" panose="020B0502040204020203" pitchFamily="34" charset="0"/>
              </a:rPr>
              <a:t>p</a:t>
            </a:r>
            <a:r>
              <a:rPr lang="en-US" baseline="-25000" dirty="0">
                <a:solidFill>
                  <a:srgbClr val="CC00CC"/>
                </a:solidFill>
                <a:latin typeface="Segoe UI" panose="020B0502040204020203" pitchFamily="34" charset="0"/>
                <a:cs typeface="Segoe UI" panose="020B0502040204020203" pitchFamily="34" charset="0"/>
              </a:rPr>
              <a:t>0</a:t>
            </a:r>
            <a:r>
              <a:rPr lang="en-US" dirty="0">
                <a:solidFill>
                  <a:srgbClr val="CC00CC"/>
                </a:solidFill>
                <a:latin typeface="Segoe UI" panose="020B0502040204020203" pitchFamily="34" charset="0"/>
                <a:cs typeface="Segoe UI" panose="020B0502040204020203" pitchFamily="34" charset="0"/>
              </a:rPr>
              <a:t> = </a:t>
            </a:r>
            <a:r>
              <a:rPr lang="en-US" dirty="0" smtClean="0">
                <a:solidFill>
                  <a:srgbClr val="CC00CC"/>
                </a:solidFill>
                <a:latin typeface="Segoe UI" panose="020B0502040204020203" pitchFamily="34" charset="0"/>
                <a:cs typeface="Segoe UI" panose="020B0502040204020203" pitchFamily="34" charset="0"/>
              </a:rPr>
              <a:t>P[x] </a:t>
            </a:r>
            <a:r>
              <a:rPr lang="en-US" dirty="0">
                <a:solidFill>
                  <a:srgbClr val="CC00CC"/>
                </a:solidFill>
                <a:latin typeface="Segoe UI" panose="020B0502040204020203" pitchFamily="34" charset="0"/>
                <a:cs typeface="Segoe UI" panose="020B0502040204020203" pitchFamily="34" charset="0"/>
              </a:rPr>
              <a:t>in (p</a:t>
            </a:r>
            <a:r>
              <a:rPr lang="en-US" baseline="-25000" dirty="0">
                <a:solidFill>
                  <a:srgbClr val="CC00CC"/>
                </a:solidFill>
                <a:latin typeface="Segoe UI" panose="020B0502040204020203" pitchFamily="34" charset="0"/>
                <a:cs typeface="Segoe UI" panose="020B0502040204020203" pitchFamily="34" charset="0"/>
              </a:rPr>
              <a:t>0</a:t>
            </a:r>
            <a:r>
              <a:rPr lang="en-US" dirty="0">
                <a:solidFill>
                  <a:srgbClr val="CC00CC"/>
                </a:solidFill>
                <a:latin typeface="Segoe UI" panose="020B0502040204020203" pitchFamily="34" charset="0"/>
                <a:cs typeface="Segoe UI" panose="020B0502040204020203" pitchFamily="34" charset="0"/>
              </a:rPr>
              <a:t> + P[Suffix(s, p</a:t>
            </a:r>
            <a:r>
              <a:rPr lang="en-US" baseline="-25000" dirty="0">
                <a:solidFill>
                  <a:srgbClr val="CC00CC"/>
                </a:solidFill>
                <a:latin typeface="Segoe UI" panose="020B0502040204020203" pitchFamily="34" charset="0"/>
                <a:cs typeface="Segoe UI" panose="020B0502040204020203" pitchFamily="34" charset="0"/>
              </a:rPr>
              <a:t>0</a:t>
            </a:r>
            <a:r>
              <a:rPr lang="en-US" dirty="0" smtClean="0">
                <a:solidFill>
                  <a:srgbClr val="CC00CC"/>
                </a:solidFill>
                <a:latin typeface="Segoe UI" panose="020B0502040204020203" pitchFamily="34" charset="0"/>
                <a:cs typeface="Segoe UI" panose="020B0502040204020203" pitchFamily="34" charset="0"/>
              </a:rPr>
              <a:t>)]) </a:t>
            </a:r>
            <a:r>
              <a:rPr lang="en-US" dirty="0" smtClean="0">
                <a:latin typeface="Segoe UI" panose="020B0502040204020203" pitchFamily="34" charset="0"/>
                <a:cs typeface="Segoe UI" panose="020B0502040204020203" pitchFamily="34" charset="0"/>
              </a:rPr>
              <a:t>in</a:t>
            </a:r>
            <a:endParaRPr lang="en-US" kern="0" dirty="0" smtClean="0">
              <a:latin typeface="Segoe UI" panose="020B0502040204020203" pitchFamily="34" charset="0"/>
              <a:cs typeface="Segoe UI" panose="020B0502040204020203" pitchFamily="34" charset="0"/>
            </a:endParaRPr>
          </a:p>
          <a:p>
            <a:pPr marL="0" indent="0">
              <a:spcBef>
                <a:spcPts val="0"/>
              </a:spcBef>
              <a:buFontTx/>
              <a:buNone/>
            </a:pPr>
            <a:r>
              <a:rPr lang="en-US" kern="0" dirty="0">
                <a:latin typeface="Segoe UI" panose="020B0502040204020203" pitchFamily="34" charset="0"/>
                <a:cs typeface="Segoe UI" panose="020B0502040204020203" pitchFamily="34" charset="0"/>
              </a:rPr>
              <a:t> </a:t>
            </a:r>
            <a:r>
              <a:rPr lang="en-US" kern="0" dirty="0" smtClean="0">
                <a:latin typeface="Segoe UI" panose="020B0502040204020203" pitchFamily="34" charset="0"/>
                <a:cs typeface="Segoe UI" panose="020B0502040204020203" pitchFamily="34" charset="0"/>
              </a:rPr>
              <a:t>             let p</a:t>
            </a:r>
            <a:r>
              <a:rPr lang="en-US" kern="0" baseline="-25000" dirty="0" smtClean="0">
                <a:latin typeface="Segoe UI" panose="020B0502040204020203" pitchFamily="34" charset="0"/>
                <a:cs typeface="Segoe UI" panose="020B0502040204020203" pitchFamily="34" charset="0"/>
              </a:rPr>
              <a:t>2</a:t>
            </a:r>
            <a:r>
              <a:rPr lang="en-US" kern="0" dirty="0" smtClean="0">
                <a:latin typeface="Segoe UI" panose="020B0502040204020203" pitchFamily="34" charset="0"/>
                <a:cs typeface="Segoe UI" panose="020B0502040204020203" pitchFamily="34" charset="0"/>
              </a:rPr>
              <a:t> = P[x] | p</a:t>
            </a:r>
            <a:r>
              <a:rPr lang="en-US" kern="0" baseline="-25000" dirty="0" smtClean="0">
                <a:latin typeface="Segoe UI" panose="020B0502040204020203" pitchFamily="34" charset="0"/>
                <a:cs typeface="Segoe UI" panose="020B0502040204020203" pitchFamily="34" charset="0"/>
              </a:rPr>
              <a:t>1</a:t>
            </a:r>
            <a:r>
              <a:rPr lang="en-US" kern="0" dirty="0" smtClean="0">
                <a:latin typeface="Segoe UI" panose="020B0502040204020203" pitchFamily="34" charset="0"/>
                <a:cs typeface="Segoe UI" panose="020B0502040204020203" pitchFamily="34" charset="0"/>
              </a:rPr>
              <a:t> + P[</a:t>
            </a:r>
            <a:r>
              <a:rPr lang="en-US" kern="0" dirty="0" smtClean="0">
                <a:solidFill>
                  <a:srgbClr val="008000"/>
                </a:solidFill>
                <a:latin typeface="Segoe UI" panose="020B0502040204020203" pitchFamily="34" charset="0"/>
                <a:cs typeface="Segoe UI" panose="020B0502040204020203" pitchFamily="34" charset="0"/>
              </a:rPr>
              <a:t>Suffix</a:t>
            </a:r>
            <a:r>
              <a:rPr lang="en-US" kern="0" dirty="0" smtClean="0">
                <a:latin typeface="Segoe UI" panose="020B0502040204020203" pitchFamily="34" charset="0"/>
                <a:cs typeface="Segoe UI" panose="020B0502040204020203" pitchFamily="34" charset="0"/>
              </a:rPr>
              <a:t>(x,p</a:t>
            </a:r>
            <a:r>
              <a:rPr lang="en-US" kern="0" baseline="-25000" dirty="0" smtClean="0">
                <a:latin typeface="Segoe UI" panose="020B0502040204020203" pitchFamily="34" charset="0"/>
                <a:cs typeface="Segoe UI" panose="020B0502040204020203" pitchFamily="34" charset="0"/>
              </a:rPr>
              <a:t>1</a:t>
            </a:r>
            <a:r>
              <a:rPr lang="en-US" kern="0" dirty="0" smtClean="0">
                <a:latin typeface="Segoe UI" panose="020B0502040204020203" pitchFamily="34" charset="0"/>
                <a:cs typeface="Segoe UI" panose="020B0502040204020203" pitchFamily="34" charset="0"/>
              </a:rPr>
              <a:t>)]</a:t>
            </a:r>
            <a:r>
              <a:rPr lang="en-US" kern="0" dirty="0">
                <a:latin typeface="Segoe UI" panose="020B0502040204020203" pitchFamily="34" charset="0"/>
                <a:cs typeface="Segoe UI" panose="020B0502040204020203" pitchFamily="34" charset="0"/>
              </a:rPr>
              <a:t> </a:t>
            </a:r>
            <a:r>
              <a:rPr lang="en-US" kern="0" dirty="0" smtClean="0">
                <a:latin typeface="Segoe UI" panose="020B0502040204020203" pitchFamily="34" charset="0"/>
                <a:cs typeface="Segoe UI" panose="020B0502040204020203" pitchFamily="34" charset="0"/>
              </a:rPr>
              <a:t>in</a:t>
            </a:r>
          </a:p>
          <a:p>
            <a:pPr marL="0" indent="0">
              <a:spcBef>
                <a:spcPts val="0"/>
              </a:spcBef>
              <a:buFontTx/>
              <a:buNone/>
            </a:pPr>
            <a:r>
              <a:rPr lang="en-US" kern="0" dirty="0">
                <a:solidFill>
                  <a:srgbClr val="008000"/>
                </a:solidFill>
                <a:latin typeface="Segoe UI" panose="020B0502040204020203" pitchFamily="34" charset="0"/>
                <a:cs typeface="Segoe UI" panose="020B0502040204020203" pitchFamily="34" charset="0"/>
              </a:rPr>
              <a:t> </a:t>
            </a:r>
            <a:r>
              <a:rPr lang="en-US" kern="0" dirty="0" smtClean="0">
                <a:solidFill>
                  <a:srgbClr val="008000"/>
                </a:solidFill>
                <a:latin typeface="Segoe UI" panose="020B0502040204020203" pitchFamily="34" charset="0"/>
                <a:cs typeface="Segoe UI" panose="020B0502040204020203" pitchFamily="34" charset="0"/>
              </a:rPr>
              <a:t>             </a:t>
            </a:r>
            <a:r>
              <a:rPr lang="en-US" kern="0" dirty="0" err="1" smtClean="0">
                <a:solidFill>
                  <a:srgbClr val="008000"/>
                </a:solidFill>
                <a:latin typeface="Segoe UI" panose="020B0502040204020203" pitchFamily="34" charset="0"/>
                <a:cs typeface="Segoe UI" panose="020B0502040204020203" pitchFamily="34" charset="0"/>
              </a:rPr>
              <a:t>SubStr</a:t>
            </a:r>
            <a:r>
              <a:rPr lang="en-US" kern="0" dirty="0" smtClean="0">
                <a:latin typeface="Segoe UI" panose="020B0502040204020203" pitchFamily="34" charset="0"/>
                <a:cs typeface="Segoe UI" panose="020B0502040204020203" pitchFamily="34" charset="0"/>
              </a:rPr>
              <a:t>(x, p</a:t>
            </a:r>
            <a:r>
              <a:rPr lang="en-US" kern="0" baseline="-25000" dirty="0" smtClean="0">
                <a:latin typeface="Segoe UI" panose="020B0502040204020203" pitchFamily="34" charset="0"/>
                <a:cs typeface="Segoe UI" panose="020B0502040204020203" pitchFamily="34" charset="0"/>
              </a:rPr>
              <a:t>1</a:t>
            </a:r>
            <a:r>
              <a:rPr lang="en-US" kern="0" dirty="0" smtClean="0">
                <a:latin typeface="Segoe UI" panose="020B0502040204020203" pitchFamily="34" charset="0"/>
                <a:cs typeface="Segoe UI" panose="020B0502040204020203" pitchFamily="34" charset="0"/>
              </a:rPr>
              <a:t>, p</a:t>
            </a:r>
            <a:r>
              <a:rPr lang="en-US" kern="0" baseline="-25000" dirty="0">
                <a:latin typeface="Segoe UI" panose="020B0502040204020203" pitchFamily="34" charset="0"/>
                <a:cs typeface="Segoe UI" panose="020B0502040204020203" pitchFamily="34" charset="0"/>
              </a:rPr>
              <a:t>2</a:t>
            </a:r>
            <a:r>
              <a:rPr lang="en-US" kern="0" dirty="0" smtClean="0">
                <a:latin typeface="Segoe UI" panose="020B0502040204020203" pitchFamily="34" charset="0"/>
                <a:cs typeface="Segoe UI" panose="020B0502040204020203" pitchFamily="34" charset="0"/>
              </a:rPr>
              <a:t>)</a:t>
            </a:r>
            <a:endParaRPr lang="en-US" sz="700" kern="0" dirty="0" smtClean="0">
              <a:latin typeface="Segoe UI" panose="020B0502040204020203" pitchFamily="34" charset="0"/>
              <a:cs typeface="Segoe UI" panose="020B0502040204020203" pitchFamily="34" charset="0"/>
            </a:endParaRPr>
          </a:p>
          <a:p>
            <a:pPr marL="0" indent="0">
              <a:buFontTx/>
              <a:buNone/>
            </a:pPr>
            <a:r>
              <a:rPr lang="en-US" kern="0" dirty="0" smtClean="0">
                <a:solidFill>
                  <a:srgbClr val="0070C0"/>
                </a:solidFill>
                <a:latin typeface="Segoe UI" panose="020B0502040204020203" pitchFamily="34" charset="0"/>
                <a:cs typeface="Segoe UI" panose="020B0502040204020203" pitchFamily="34" charset="0"/>
              </a:rPr>
              <a:t>position expr </a:t>
            </a:r>
            <a:r>
              <a:rPr lang="en-US" kern="0" dirty="0" smtClean="0">
                <a:latin typeface="Segoe UI" panose="020B0502040204020203" pitchFamily="34" charset="0"/>
                <a:cs typeface="Segoe UI" panose="020B0502040204020203" pitchFamily="34" charset="0"/>
              </a:rPr>
              <a:t>P[y]  := </a:t>
            </a:r>
            <a:r>
              <a:rPr lang="en-US" kern="0" dirty="0" err="1" smtClean="0">
                <a:solidFill>
                  <a:srgbClr val="008000"/>
                </a:solidFill>
                <a:latin typeface="Segoe UI" panose="020B0502040204020203" pitchFamily="34" charset="0"/>
                <a:cs typeface="Segoe UI" panose="020B0502040204020203" pitchFamily="34" charset="0"/>
              </a:rPr>
              <a:t>Pos</a:t>
            </a:r>
            <a:r>
              <a:rPr lang="en-US" kern="0" dirty="0" smtClean="0">
                <a:latin typeface="Segoe UI" panose="020B0502040204020203" pitchFamily="34" charset="0"/>
                <a:cs typeface="Segoe UI" panose="020B0502040204020203" pitchFamily="34" charset="0"/>
              </a:rPr>
              <a:t>(y, R, R, K) | K</a:t>
            </a:r>
          </a:p>
          <a:p>
            <a:pPr marL="0" indent="0">
              <a:buFontTx/>
              <a:buNone/>
            </a:pPr>
            <a:endParaRPr lang="en-US" kern="0" dirty="0" smtClean="0"/>
          </a:p>
        </p:txBody>
      </p:sp>
      <p:sp>
        <p:nvSpPr>
          <p:cNvPr id="15" name="Curved Left Arrow 14"/>
          <p:cNvSpPr/>
          <p:nvPr/>
        </p:nvSpPr>
        <p:spPr bwMode="auto">
          <a:xfrm>
            <a:off x="7703649" y="1599497"/>
            <a:ext cx="628428" cy="1889760"/>
          </a:xfrm>
          <a:prstGeom prst="curvedLeftArrow">
            <a:avLst/>
          </a:prstGeom>
          <a:solidFill>
            <a:srgbClr val="FF99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16" name="TextBox 15"/>
          <p:cNvSpPr txBox="1"/>
          <p:nvPr/>
        </p:nvSpPr>
        <p:spPr>
          <a:xfrm>
            <a:off x="6844383" y="2125757"/>
            <a:ext cx="2346960" cy="830997"/>
          </a:xfrm>
          <a:prstGeom prst="rect">
            <a:avLst/>
          </a:prstGeom>
          <a:noFill/>
        </p:spPr>
        <p:txBody>
          <a:bodyPr wrap="square" rtlCol="0">
            <a:spAutoFit/>
          </a:bodyPr>
          <a:lstStyle/>
          <a:p>
            <a:pPr algn="ctr"/>
            <a:r>
              <a:rPr lang="en-US" sz="2400" dirty="0" smtClean="0">
                <a:solidFill>
                  <a:srgbClr val="CC00CC"/>
                </a:solidFill>
                <a:latin typeface="Segoe UI" panose="020B0502040204020203" pitchFamily="34" charset="0"/>
                <a:cs typeface="Segoe UI" panose="020B0502040204020203" pitchFamily="34" charset="0"/>
              </a:rPr>
              <a:t>Increased Expressiveness</a:t>
            </a:r>
            <a:endParaRPr lang="en-US" sz="2400" dirty="0">
              <a:solidFill>
                <a:srgbClr val="CC00CC"/>
              </a:solidFill>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sp>
            <p:nvSpPr>
              <p:cNvPr id="17" name="TextBox 16"/>
              <p:cNvSpPr txBox="1"/>
              <p:nvPr/>
            </p:nvSpPr>
            <p:spPr>
              <a:xfrm>
                <a:off x="441260" y="5687412"/>
                <a:ext cx="8702740" cy="1200329"/>
              </a:xfrm>
              <a:prstGeom prst="rect">
                <a:avLst/>
              </a:prstGeom>
              <a:noFill/>
            </p:spPr>
            <p:txBody>
              <a:bodyPr wrap="square" rtlCol="0">
                <a:spAutoFit/>
              </a:bodyPr>
              <a:lstStyle/>
              <a:p>
                <a:pPr>
                  <a:spcBef>
                    <a:spcPts val="0"/>
                  </a:spcBef>
                </a:pPr>
                <a:r>
                  <a:rPr lang="en-US" sz="2400" dirty="0" smtClean="0"/>
                  <a:t> 			      </a:t>
                </a:r>
                <a:r>
                  <a:rPr lang="en-US" sz="2400" dirty="0" smtClean="0">
                    <a:latin typeface="Segoe UI" panose="020B0502040204020203" pitchFamily="34" charset="0"/>
                    <a:cs typeface="Segoe UI" panose="020B0502040204020203" pitchFamily="34" charset="0"/>
                  </a:rPr>
                  <a:t>let p</a:t>
                </a:r>
                <a:r>
                  <a:rPr lang="en-US" sz="2400" baseline="-25000" dirty="0" smtClean="0">
                    <a:latin typeface="Segoe UI" panose="020B0502040204020203" pitchFamily="34" charset="0"/>
                    <a:cs typeface="Segoe UI" panose="020B0502040204020203" pitchFamily="34" charset="0"/>
                  </a:rPr>
                  <a:t>0</a:t>
                </a:r>
                <a:r>
                  <a:rPr lang="en-US" sz="2400" dirty="0" smtClean="0">
                    <a:latin typeface="Segoe UI" panose="020B0502040204020203" pitchFamily="34" charset="0"/>
                    <a:cs typeface="Segoe UI" panose="020B0502040204020203" pitchFamily="34" charset="0"/>
                  </a:rPr>
                  <a:t> = </a:t>
                </a:r>
                <a:r>
                  <a:rPr lang="en-US" sz="2400" dirty="0" err="1" smtClean="0">
                    <a:latin typeface="Segoe UI" panose="020B0502040204020203" pitchFamily="34" charset="0"/>
                    <a:cs typeface="Segoe UI" panose="020B0502040204020203" pitchFamily="34" charset="0"/>
                  </a:rPr>
                  <a:t>Pos</a:t>
                </a:r>
                <a:r>
                  <a:rPr lang="en-US" sz="2400" dirty="0" smtClean="0">
                    <a:latin typeface="Segoe UI" panose="020B0502040204020203" pitchFamily="34" charset="0"/>
                    <a:cs typeface="Segoe UI" panose="020B0502040204020203" pitchFamily="34" charset="0"/>
                  </a:rPr>
                  <a:t>(x,’[‘,</a:t>
                </a:r>
                <a14:m>
                  <m:oMath xmlns:m="http://schemas.openxmlformats.org/officeDocument/2006/math">
                    <m:r>
                      <a:rPr lang="en-US" sz="2400" i="1" dirty="0">
                        <a:latin typeface="Cambria Math" panose="02040503050406030204" pitchFamily="18" charset="0"/>
                      </a:rPr>
                      <m:t>𝜖</m:t>
                    </m:r>
                  </m:oMath>
                </a14:m>
                <a:r>
                  <a:rPr lang="en-US" sz="2400" dirty="0">
                    <a:latin typeface="Segoe UI" panose="020B0502040204020203" pitchFamily="34" charset="0"/>
                    <a:cs typeface="Segoe UI" panose="020B0502040204020203" pitchFamily="34" charset="0"/>
                  </a:rPr>
                  <a:t>,1) </a:t>
                </a:r>
                <a:r>
                  <a:rPr lang="en-US" sz="2400" dirty="0" smtClean="0">
                    <a:latin typeface="Segoe UI" panose="020B0502040204020203" pitchFamily="34" charset="0"/>
                    <a:cs typeface="Segoe UI" panose="020B0502040204020203" pitchFamily="34" charset="0"/>
                  </a:rPr>
                  <a:t>in</a:t>
                </a:r>
              </a:p>
              <a:p>
                <a:pPr>
                  <a:spcBef>
                    <a:spcPts val="0"/>
                  </a:spcBef>
                </a:pPr>
                <a:r>
                  <a:rPr lang="en-US" sz="2400" dirty="0" smtClean="0">
                    <a:latin typeface="Segoe UI" panose="020B0502040204020203" pitchFamily="34" charset="0"/>
                    <a:cs typeface="Segoe UI" panose="020B0502040204020203" pitchFamily="34" charset="0"/>
                  </a:rPr>
                  <a:t>                 </a:t>
                </a:r>
                <a:r>
                  <a:rPr lang="en-US" sz="2400" dirty="0" err="1" smtClean="0">
                    <a:latin typeface="Segoe UI" panose="020B0502040204020203" pitchFamily="34" charset="0"/>
                    <a:cs typeface="Segoe UI" panose="020B0502040204020203" pitchFamily="34" charset="0"/>
                  </a:rPr>
                  <a:t>SubStr</a:t>
                </a:r>
                <a:r>
                  <a:rPr lang="en-US" sz="2400" dirty="0" smtClean="0">
                    <a:latin typeface="Segoe UI" panose="020B0502040204020203" pitchFamily="34" charset="0"/>
                    <a:cs typeface="Segoe UI" panose="020B0502040204020203" pitchFamily="34" charset="0"/>
                  </a:rPr>
                  <a:t>(x, </a:t>
                </a:r>
                <a:r>
                  <a:rPr lang="en-US" sz="2400" dirty="0">
                    <a:latin typeface="Segoe UI" panose="020B0502040204020203" pitchFamily="34" charset="0"/>
                    <a:cs typeface="Segoe UI" panose="020B0502040204020203" pitchFamily="34" charset="0"/>
                  </a:rPr>
                  <a:t>p</a:t>
                </a:r>
                <a:r>
                  <a:rPr lang="en-US" sz="2400" baseline="-25000" dirty="0">
                    <a:latin typeface="Segoe UI" panose="020B0502040204020203" pitchFamily="34" charset="0"/>
                    <a:cs typeface="Segoe UI" panose="020B0502040204020203" pitchFamily="34" charset="0"/>
                  </a:rPr>
                  <a:t>1</a:t>
                </a:r>
                <a:r>
                  <a:rPr lang="en-US" sz="2400" dirty="0">
                    <a:latin typeface="Segoe UI" panose="020B0502040204020203" pitchFamily="34" charset="0"/>
                    <a:cs typeface="Segoe UI" panose="020B0502040204020203" pitchFamily="34" charset="0"/>
                  </a:rPr>
                  <a:t> = </a:t>
                </a:r>
                <a:r>
                  <a:rPr lang="en-US" sz="2400" dirty="0" smtClean="0">
                    <a:latin typeface="Segoe UI" panose="020B0502040204020203" pitchFamily="34" charset="0"/>
                    <a:cs typeface="Segoe UI" panose="020B0502040204020203" pitchFamily="34" charset="0"/>
                  </a:rPr>
                  <a:t>p</a:t>
                </a:r>
                <a:r>
                  <a:rPr lang="en-US" sz="2400" baseline="-25000" dirty="0" smtClean="0">
                    <a:latin typeface="Segoe UI" panose="020B0502040204020203" pitchFamily="34" charset="0"/>
                    <a:cs typeface="Segoe UI" panose="020B0502040204020203" pitchFamily="34" charset="0"/>
                  </a:rPr>
                  <a:t>0</a:t>
                </a:r>
                <a:r>
                  <a:rPr lang="en-US" sz="2400" dirty="0" smtClean="0">
                    <a:latin typeface="Segoe UI" panose="020B0502040204020203" pitchFamily="34" charset="0"/>
                    <a:cs typeface="Segoe UI" panose="020B0502040204020203" pitchFamily="34" charset="0"/>
                  </a:rPr>
                  <a:t>+Pos(Suffix(x,p</a:t>
                </a:r>
                <a:r>
                  <a:rPr lang="en-US" sz="2400" baseline="-25000" dirty="0" smtClean="0">
                    <a:latin typeface="Segoe UI" panose="020B0502040204020203" pitchFamily="34" charset="0"/>
                    <a:cs typeface="Segoe UI" panose="020B0502040204020203" pitchFamily="34" charset="0"/>
                  </a:rPr>
                  <a:t>0</a:t>
                </a:r>
                <a:r>
                  <a:rPr lang="en-US" sz="2400" dirty="0">
                    <a:latin typeface="Segoe UI" panose="020B0502040204020203" pitchFamily="34" charset="0"/>
                    <a:cs typeface="Segoe UI" panose="020B0502040204020203" pitchFamily="34" charset="0"/>
                  </a:rPr>
                  <a:t>),</a:t>
                </a:r>
                <a:r>
                  <a:rPr lang="en-US" sz="2400" dirty="0" smtClean="0">
                    <a:latin typeface="Segoe UI" panose="020B0502040204020203" pitchFamily="34" charset="0"/>
                    <a:cs typeface="Segoe UI" panose="020B0502040204020203" pitchFamily="34" charset="0"/>
                  </a:rPr>
                  <a:t> </a:t>
                </a:r>
                <a14:m>
                  <m:oMath xmlns:m="http://schemas.openxmlformats.org/officeDocument/2006/math">
                    <m:r>
                      <a:rPr lang="en-US" sz="2400" i="1" dirty="0">
                        <a:latin typeface="Cambria Math" panose="02040503050406030204" pitchFamily="18" charset="0"/>
                      </a:rPr>
                      <m:t>𝜖</m:t>
                    </m:r>
                  </m:oMath>
                </a14:m>
                <a:r>
                  <a:rPr lang="en-US" sz="2400" dirty="0" smtClean="0">
                    <a:latin typeface="Segoe UI" panose="020B0502040204020203" pitchFamily="34" charset="0"/>
                    <a:cs typeface="Segoe UI" panose="020B0502040204020203" pitchFamily="34" charset="0"/>
                  </a:rPr>
                  <a:t>, Word, 2), </a:t>
                </a:r>
                <a:endParaRPr lang="en-US" sz="2400" dirty="0">
                  <a:latin typeface="Segoe UI" panose="020B0502040204020203" pitchFamily="34" charset="0"/>
                  <a:cs typeface="Segoe UI" panose="020B0502040204020203" pitchFamily="34" charset="0"/>
                </a:endParaRPr>
              </a:p>
              <a:p>
                <a:pPr marL="0" indent="0">
                  <a:spcBef>
                    <a:spcPts val="0"/>
                  </a:spcBef>
                  <a:buNone/>
                </a:pPr>
                <a:r>
                  <a:rPr lang="en-US" sz="2400" dirty="0">
                    <a:latin typeface="Segoe UI" panose="020B0502040204020203" pitchFamily="34" charset="0"/>
                    <a:cs typeface="Segoe UI" panose="020B0502040204020203" pitchFamily="34" charset="0"/>
                  </a:rPr>
                  <a:t>                                   </a:t>
                </a:r>
                <a:r>
                  <a:rPr lang="en-US" sz="2400" dirty="0" smtClean="0">
                    <a:latin typeface="Segoe UI" panose="020B0502040204020203" pitchFamily="34" charset="0"/>
                    <a:cs typeface="Segoe UI" panose="020B0502040204020203" pitchFamily="34" charset="0"/>
                  </a:rPr>
                  <a:t>     p</a:t>
                </a:r>
                <a:r>
                  <a:rPr lang="en-US" sz="2400" baseline="-25000" dirty="0" smtClean="0">
                    <a:latin typeface="Segoe UI" panose="020B0502040204020203" pitchFamily="34" charset="0"/>
                    <a:cs typeface="Segoe UI" panose="020B0502040204020203" pitchFamily="34" charset="0"/>
                  </a:rPr>
                  <a:t>1</a:t>
                </a:r>
                <a:r>
                  <a:rPr lang="en-US" sz="2400" dirty="0" smtClean="0">
                    <a:latin typeface="Segoe UI" panose="020B0502040204020203" pitchFamily="34" charset="0"/>
                    <a:cs typeface="Segoe UI" panose="020B0502040204020203" pitchFamily="34" charset="0"/>
                  </a:rPr>
                  <a:t>+Pos(Suffix(x,p</a:t>
                </a:r>
                <a:r>
                  <a:rPr lang="en-US" sz="2400" baseline="-25000" dirty="0" smtClean="0">
                    <a:latin typeface="Segoe UI" panose="020B0502040204020203" pitchFamily="34" charset="0"/>
                    <a:cs typeface="Segoe UI" panose="020B0502040204020203" pitchFamily="34" charset="0"/>
                  </a:rPr>
                  <a:t>1</a:t>
                </a:r>
                <a:r>
                  <a:rPr lang="en-US" sz="2400" dirty="0" smtClean="0">
                    <a:latin typeface="Segoe UI" panose="020B0502040204020203" pitchFamily="34" charset="0"/>
                    <a:cs typeface="Segoe UI" panose="020B0502040204020203" pitchFamily="34" charset="0"/>
                  </a:rPr>
                  <a:t>), Word, </a:t>
                </a:r>
                <a14:m>
                  <m:oMath xmlns:m="http://schemas.openxmlformats.org/officeDocument/2006/math">
                    <m:r>
                      <a:rPr lang="en-US" sz="2400" i="1" dirty="0">
                        <a:latin typeface="Cambria Math" panose="02040503050406030204" pitchFamily="18" charset="0"/>
                      </a:rPr>
                      <m:t>𝜖</m:t>
                    </m:r>
                  </m:oMath>
                </a14:m>
                <a:r>
                  <a:rPr lang="en-US" sz="2400" dirty="0" smtClean="0">
                    <a:latin typeface="Segoe UI" panose="020B0502040204020203" pitchFamily="34" charset="0"/>
                    <a:cs typeface="Segoe UI" panose="020B0502040204020203" pitchFamily="34" charset="0"/>
                  </a:rPr>
                  <a:t>, 2))</a:t>
                </a:r>
                <a:endParaRPr lang="en-US" sz="2400" dirty="0">
                  <a:latin typeface="Segoe UI" panose="020B0502040204020203" pitchFamily="34" charset="0"/>
                  <a:cs typeface="Segoe UI" panose="020B0502040204020203"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441260" y="5687412"/>
                <a:ext cx="8702740" cy="1200329"/>
              </a:xfrm>
              <a:prstGeom prst="rect">
                <a:avLst/>
              </a:prstGeom>
              <a:blipFill>
                <a:blip r:embed="rId3"/>
                <a:stretch>
                  <a:fillRect t="-4061" b="-11168"/>
                </a:stretch>
              </a:blipFill>
            </p:spPr>
            <p:txBody>
              <a:bodyPr/>
              <a:lstStyle/>
              <a:p>
                <a:r>
                  <a:rPr lang="en-US">
                    <a:noFill/>
                  </a:rPr>
                  <a:t> </a:t>
                </a:r>
              </a:p>
            </p:txBody>
          </p:sp>
        </mc:Fallback>
      </mc:AlternateContent>
      <p:sp>
        <p:nvSpPr>
          <p:cNvPr id="11" name="Content Placeholder 1"/>
          <p:cNvSpPr txBox="1">
            <a:spLocks/>
          </p:cNvSpPr>
          <p:nvPr/>
        </p:nvSpPr>
        <p:spPr bwMode="auto">
          <a:xfrm>
            <a:off x="76743" y="1011971"/>
            <a:ext cx="6689818" cy="1944783"/>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buFontTx/>
              <a:buNone/>
            </a:pPr>
            <a:r>
              <a:rPr lang="en-US" kern="0" dirty="0" smtClean="0"/>
              <a:t>                </a:t>
            </a:r>
            <a:r>
              <a:rPr lang="en-US" kern="0" dirty="0" smtClean="0">
                <a:latin typeface="Segoe UI" panose="020B0502040204020203" pitchFamily="34" charset="0"/>
                <a:cs typeface="Segoe UI" panose="020B0502040204020203" pitchFamily="34" charset="0"/>
              </a:rPr>
              <a:t>let x = X in</a:t>
            </a:r>
          </a:p>
          <a:p>
            <a:pPr marL="0" indent="0">
              <a:spcBef>
                <a:spcPts val="0"/>
              </a:spcBef>
              <a:buFontTx/>
              <a:buNone/>
            </a:pPr>
            <a:r>
              <a:rPr lang="en-US" kern="0" dirty="0">
                <a:latin typeface="Segoe UI" panose="020B0502040204020203" pitchFamily="34" charset="0"/>
                <a:cs typeface="Segoe UI" panose="020B0502040204020203" pitchFamily="34" charset="0"/>
              </a:rPr>
              <a:t> </a:t>
            </a:r>
            <a:r>
              <a:rPr lang="en-US" kern="0" dirty="0" smtClean="0">
                <a:latin typeface="Segoe UI" panose="020B0502040204020203" pitchFamily="34" charset="0"/>
                <a:cs typeface="Segoe UI" panose="020B0502040204020203" pitchFamily="34" charset="0"/>
              </a:rPr>
              <a:t>               let p</a:t>
            </a:r>
            <a:r>
              <a:rPr lang="en-US" kern="0" baseline="-25000" dirty="0" smtClean="0">
                <a:latin typeface="Segoe UI" panose="020B0502040204020203" pitchFamily="34" charset="0"/>
                <a:cs typeface="Segoe UI" panose="020B0502040204020203" pitchFamily="34" charset="0"/>
              </a:rPr>
              <a:t>1</a:t>
            </a:r>
            <a:r>
              <a:rPr lang="en-US" kern="0" dirty="0" smtClean="0">
                <a:latin typeface="Segoe UI" panose="020B0502040204020203" pitchFamily="34" charset="0"/>
                <a:cs typeface="Segoe UI" panose="020B0502040204020203" pitchFamily="34" charset="0"/>
              </a:rPr>
              <a:t> = P[x] in</a:t>
            </a:r>
          </a:p>
          <a:p>
            <a:pPr marL="0" indent="0">
              <a:spcBef>
                <a:spcPts val="0"/>
              </a:spcBef>
              <a:buFontTx/>
              <a:buNone/>
            </a:pPr>
            <a:r>
              <a:rPr lang="en-US" kern="0" dirty="0">
                <a:latin typeface="Segoe UI" panose="020B0502040204020203" pitchFamily="34" charset="0"/>
                <a:cs typeface="Segoe UI" panose="020B0502040204020203" pitchFamily="34" charset="0"/>
              </a:rPr>
              <a:t> </a:t>
            </a:r>
            <a:r>
              <a:rPr lang="en-US" kern="0" dirty="0" smtClean="0">
                <a:latin typeface="Segoe UI" panose="020B0502040204020203" pitchFamily="34" charset="0"/>
                <a:cs typeface="Segoe UI" panose="020B0502040204020203" pitchFamily="34" charset="0"/>
              </a:rPr>
              <a:t>               let p</a:t>
            </a:r>
            <a:r>
              <a:rPr lang="en-US" kern="0" baseline="-25000" dirty="0" smtClean="0">
                <a:latin typeface="Segoe UI" panose="020B0502040204020203" pitchFamily="34" charset="0"/>
                <a:cs typeface="Segoe UI" panose="020B0502040204020203" pitchFamily="34" charset="0"/>
              </a:rPr>
              <a:t>2</a:t>
            </a:r>
            <a:r>
              <a:rPr lang="en-US" kern="0" dirty="0" smtClean="0">
                <a:latin typeface="Segoe UI" panose="020B0502040204020203" pitchFamily="34" charset="0"/>
                <a:cs typeface="Segoe UI" panose="020B0502040204020203" pitchFamily="34" charset="0"/>
              </a:rPr>
              <a:t> = P[x] | p</a:t>
            </a:r>
            <a:r>
              <a:rPr lang="en-US" kern="0" baseline="-25000" dirty="0" smtClean="0">
                <a:latin typeface="Segoe UI" panose="020B0502040204020203" pitchFamily="34" charset="0"/>
                <a:cs typeface="Segoe UI" panose="020B0502040204020203" pitchFamily="34" charset="0"/>
              </a:rPr>
              <a:t>1</a:t>
            </a:r>
            <a:r>
              <a:rPr lang="en-US" kern="0" dirty="0" smtClean="0">
                <a:latin typeface="Segoe UI" panose="020B0502040204020203" pitchFamily="34" charset="0"/>
                <a:cs typeface="Segoe UI" panose="020B0502040204020203" pitchFamily="34" charset="0"/>
              </a:rPr>
              <a:t> + P[</a:t>
            </a:r>
            <a:r>
              <a:rPr lang="en-US" kern="0" dirty="0" smtClean="0">
                <a:solidFill>
                  <a:srgbClr val="008000"/>
                </a:solidFill>
                <a:latin typeface="Segoe UI" panose="020B0502040204020203" pitchFamily="34" charset="0"/>
                <a:cs typeface="Segoe UI" panose="020B0502040204020203" pitchFamily="34" charset="0"/>
              </a:rPr>
              <a:t>Suffix</a:t>
            </a:r>
            <a:r>
              <a:rPr lang="en-US" kern="0" dirty="0" smtClean="0">
                <a:latin typeface="Segoe UI" panose="020B0502040204020203" pitchFamily="34" charset="0"/>
                <a:cs typeface="Segoe UI" panose="020B0502040204020203" pitchFamily="34" charset="0"/>
              </a:rPr>
              <a:t>(x,p</a:t>
            </a:r>
            <a:r>
              <a:rPr lang="en-US" kern="0" baseline="-25000" dirty="0" smtClean="0">
                <a:latin typeface="Segoe UI" panose="020B0502040204020203" pitchFamily="34" charset="0"/>
                <a:cs typeface="Segoe UI" panose="020B0502040204020203" pitchFamily="34" charset="0"/>
              </a:rPr>
              <a:t>1</a:t>
            </a:r>
            <a:r>
              <a:rPr lang="en-US" kern="0" dirty="0" smtClean="0">
                <a:latin typeface="Segoe UI" panose="020B0502040204020203" pitchFamily="34" charset="0"/>
                <a:cs typeface="Segoe UI" panose="020B0502040204020203" pitchFamily="34" charset="0"/>
              </a:rPr>
              <a:t>)]</a:t>
            </a:r>
            <a:r>
              <a:rPr lang="en-US" kern="0" dirty="0">
                <a:latin typeface="Segoe UI" panose="020B0502040204020203" pitchFamily="34" charset="0"/>
                <a:cs typeface="Segoe UI" panose="020B0502040204020203" pitchFamily="34" charset="0"/>
              </a:rPr>
              <a:t> </a:t>
            </a:r>
            <a:r>
              <a:rPr lang="en-US" kern="0" dirty="0" smtClean="0">
                <a:latin typeface="Segoe UI" panose="020B0502040204020203" pitchFamily="34" charset="0"/>
                <a:cs typeface="Segoe UI" panose="020B0502040204020203" pitchFamily="34" charset="0"/>
              </a:rPr>
              <a:t>in</a:t>
            </a:r>
          </a:p>
          <a:p>
            <a:pPr marL="0" indent="0">
              <a:spcBef>
                <a:spcPts val="0"/>
              </a:spcBef>
              <a:buFontTx/>
              <a:buNone/>
            </a:pPr>
            <a:r>
              <a:rPr lang="en-US" kern="0" dirty="0">
                <a:solidFill>
                  <a:srgbClr val="008000"/>
                </a:solidFill>
                <a:latin typeface="Segoe UI" panose="020B0502040204020203" pitchFamily="34" charset="0"/>
                <a:cs typeface="Segoe UI" panose="020B0502040204020203" pitchFamily="34" charset="0"/>
              </a:rPr>
              <a:t> </a:t>
            </a:r>
            <a:r>
              <a:rPr lang="en-US" kern="0" dirty="0" smtClean="0">
                <a:solidFill>
                  <a:srgbClr val="008000"/>
                </a:solidFill>
                <a:latin typeface="Segoe UI" panose="020B0502040204020203" pitchFamily="34" charset="0"/>
                <a:cs typeface="Segoe UI" panose="020B0502040204020203" pitchFamily="34" charset="0"/>
              </a:rPr>
              <a:t>               </a:t>
            </a:r>
            <a:r>
              <a:rPr lang="en-US" kern="0" dirty="0" err="1" smtClean="0">
                <a:solidFill>
                  <a:srgbClr val="008000"/>
                </a:solidFill>
                <a:latin typeface="Segoe UI" panose="020B0502040204020203" pitchFamily="34" charset="0"/>
                <a:cs typeface="Segoe UI" panose="020B0502040204020203" pitchFamily="34" charset="0"/>
              </a:rPr>
              <a:t>SubStr</a:t>
            </a:r>
            <a:r>
              <a:rPr lang="en-US" kern="0" dirty="0" smtClean="0">
                <a:latin typeface="Segoe UI" panose="020B0502040204020203" pitchFamily="34" charset="0"/>
                <a:cs typeface="Segoe UI" panose="020B0502040204020203" pitchFamily="34" charset="0"/>
              </a:rPr>
              <a:t>(x, p</a:t>
            </a:r>
            <a:r>
              <a:rPr lang="en-US" kern="0" baseline="-25000" dirty="0" smtClean="0">
                <a:latin typeface="Segoe UI" panose="020B0502040204020203" pitchFamily="34" charset="0"/>
                <a:cs typeface="Segoe UI" panose="020B0502040204020203" pitchFamily="34" charset="0"/>
              </a:rPr>
              <a:t>1</a:t>
            </a:r>
            <a:r>
              <a:rPr lang="en-US" kern="0" dirty="0" smtClean="0">
                <a:latin typeface="Segoe UI" panose="020B0502040204020203" pitchFamily="34" charset="0"/>
                <a:cs typeface="Segoe UI" panose="020B0502040204020203" pitchFamily="34" charset="0"/>
              </a:rPr>
              <a:t>, p</a:t>
            </a:r>
            <a:r>
              <a:rPr lang="en-US" kern="0" baseline="-25000" dirty="0">
                <a:latin typeface="Segoe UI" panose="020B0502040204020203" pitchFamily="34" charset="0"/>
                <a:cs typeface="Segoe UI" panose="020B0502040204020203" pitchFamily="34" charset="0"/>
              </a:rPr>
              <a:t>2</a:t>
            </a:r>
            <a:r>
              <a:rPr lang="en-US" kern="0" dirty="0" smtClean="0">
                <a:latin typeface="Segoe UI" panose="020B0502040204020203" pitchFamily="34" charset="0"/>
                <a:cs typeface="Segoe UI" panose="020B0502040204020203" pitchFamily="34" charset="0"/>
              </a:rPr>
              <a:t>)</a:t>
            </a:r>
            <a:endParaRPr lang="en-US" sz="700" kern="0" dirty="0" smtClean="0">
              <a:latin typeface="Segoe UI" panose="020B0502040204020203" pitchFamily="34" charset="0"/>
              <a:cs typeface="Segoe UI" panose="020B0502040204020203" pitchFamily="34" charset="0"/>
            </a:endParaRPr>
          </a:p>
          <a:p>
            <a:pPr marL="0" indent="0">
              <a:buFontTx/>
              <a:buNone/>
            </a:pPr>
            <a:r>
              <a:rPr lang="en-US" kern="0" dirty="0" smtClean="0">
                <a:solidFill>
                  <a:srgbClr val="0070C0"/>
                </a:solidFill>
                <a:latin typeface="Segoe UI" panose="020B0502040204020203" pitchFamily="34" charset="0"/>
                <a:cs typeface="Segoe UI" panose="020B0502040204020203" pitchFamily="34" charset="0"/>
              </a:rPr>
              <a:t>position expr </a:t>
            </a:r>
            <a:r>
              <a:rPr lang="en-US" kern="0" dirty="0" smtClean="0">
                <a:latin typeface="Segoe UI" panose="020B0502040204020203" pitchFamily="34" charset="0"/>
                <a:cs typeface="Segoe UI" panose="020B0502040204020203" pitchFamily="34" charset="0"/>
              </a:rPr>
              <a:t>P[y]  := </a:t>
            </a:r>
            <a:r>
              <a:rPr lang="en-US" kern="0" dirty="0" err="1" smtClean="0">
                <a:solidFill>
                  <a:srgbClr val="008000"/>
                </a:solidFill>
                <a:latin typeface="Segoe UI" panose="020B0502040204020203" pitchFamily="34" charset="0"/>
                <a:cs typeface="Segoe UI" panose="020B0502040204020203" pitchFamily="34" charset="0"/>
              </a:rPr>
              <a:t>Pos</a:t>
            </a:r>
            <a:r>
              <a:rPr lang="en-US" kern="0" dirty="0" smtClean="0">
                <a:latin typeface="Segoe UI" panose="020B0502040204020203" pitchFamily="34" charset="0"/>
                <a:cs typeface="Segoe UI" panose="020B0502040204020203" pitchFamily="34" charset="0"/>
              </a:rPr>
              <a:t>(y, R, R, K) | K</a:t>
            </a:r>
          </a:p>
          <a:p>
            <a:pPr marL="0" indent="0">
              <a:buFontTx/>
              <a:buNone/>
            </a:pPr>
            <a:endParaRPr lang="en-US" kern="0" dirty="0" smtClean="0"/>
          </a:p>
        </p:txBody>
      </p:sp>
    </p:spTree>
    <p:extLst>
      <p:ext uri="{BB962C8B-B14F-4D97-AF65-F5344CB8AC3E}">
        <p14:creationId xmlns:p14="http://schemas.microsoft.com/office/powerpoint/2010/main" val="3689643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5" grpId="0" animBg="1"/>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76199" y="863601"/>
                <a:ext cx="9044669" cy="5764634"/>
              </a:xfrm>
            </p:spPr>
            <p:txBody>
              <a:bodyPr/>
              <a:lstStyle/>
              <a:p>
                <a:pPr marL="0" indent="0">
                  <a:buNone/>
                </a:pPr>
                <a:r>
                  <a:rPr lang="en-US" dirty="0" smtClean="0">
                    <a:solidFill>
                      <a:srgbClr val="0070C0"/>
                    </a:solidFill>
                  </a:rPr>
                  <a:t>                   </a:t>
                </a:r>
                <a14:m>
                  <m:oMath xmlns:m="http://schemas.openxmlformats.org/officeDocument/2006/math">
                    <m:r>
                      <a:rPr lang="en-US" i="1" dirty="0" smtClean="0">
                        <a:solidFill>
                          <a:srgbClr val="C00000"/>
                        </a:solidFill>
                        <a:latin typeface="Cambria Math" panose="02040503050406030204" pitchFamily="18" charset="0"/>
                      </a:rPr>
                      <m:t>𝑆𝑡𝑟𝑖𝑛𝑔</m:t>
                    </m:r>
                    <m:r>
                      <a:rPr lang="en-US" b="0" i="1" dirty="0" smtClean="0">
                        <a:solidFill>
                          <a:srgbClr val="C00000"/>
                        </a:solidFill>
                        <a:latin typeface="Cambria Math" panose="02040503050406030204" pitchFamily="18" charset="0"/>
                      </a:rPr>
                      <m:t> </m:t>
                    </m:r>
                    <m:r>
                      <a:rPr lang="en-US" b="0" i="1" dirty="0" smtClean="0">
                        <a:solidFill>
                          <a:srgbClr val="C00000"/>
                        </a:solidFill>
                        <a:latin typeface="Cambria Math" panose="02040503050406030204" pitchFamily="18" charset="0"/>
                      </a:rPr>
                      <m:t>𝑑</m:t>
                    </m:r>
                    <m:r>
                      <a:rPr lang="en-US" b="0" i="1" dirty="0" smtClean="0">
                        <a:solidFill>
                          <a:srgbClr val="C00000"/>
                        </a:solidFill>
                        <a:latin typeface="Cambria Math" panose="02040503050406030204" pitchFamily="18" charset="0"/>
                      </a:rPr>
                      <m:t>→</m:t>
                    </m:r>
                    <m:r>
                      <a:rPr lang="en-US" b="0" i="1" dirty="0" smtClean="0">
                        <a:solidFill>
                          <a:srgbClr val="C00000"/>
                        </a:solidFill>
                        <a:latin typeface="Cambria Math" panose="02040503050406030204" pitchFamily="18" charset="0"/>
                      </a:rPr>
                      <m:t>𝐿𝑖𝑠𝑡</m:t>
                    </m:r>
                    <m:r>
                      <a:rPr lang="en-US" b="0" i="1" dirty="0" smtClean="0">
                        <a:solidFill>
                          <a:srgbClr val="C00000"/>
                        </a:solidFill>
                        <a:latin typeface="Cambria Math" panose="02040503050406030204" pitchFamily="18" charset="0"/>
                      </a:rPr>
                      <m:t>(</m:t>
                    </m:r>
                    <m:r>
                      <a:rPr lang="en-US" b="0" i="1" dirty="0" smtClean="0">
                        <a:solidFill>
                          <a:srgbClr val="C00000"/>
                        </a:solidFill>
                        <a:latin typeface="Cambria Math" panose="02040503050406030204" pitchFamily="18" charset="0"/>
                      </a:rPr>
                      <m:t>𝑃𝑜𝑠𝑃𝑎𝑖𝑟</m:t>
                    </m:r>
                    <m:r>
                      <a:rPr lang="en-US" b="0" i="1" dirty="0" smtClean="0">
                        <a:solidFill>
                          <a:srgbClr val="C00000"/>
                        </a:solidFill>
                        <a:latin typeface="Cambria Math" panose="02040503050406030204" pitchFamily="18" charset="0"/>
                      </a:rPr>
                      <m:t>)</m:t>
                    </m:r>
                  </m:oMath>
                </a14:m>
                <a:endParaRPr lang="en-US" sz="1500" dirty="0" smtClean="0">
                  <a:solidFill>
                    <a:srgbClr val="0070C0"/>
                  </a:solidFill>
                  <a:latin typeface="Segoe UI" panose="020B0502040204020203" pitchFamily="34" charset="0"/>
                  <a:cs typeface="Segoe UI" panose="020B0502040204020203" pitchFamily="34" charset="0"/>
                </a:endParaRPr>
              </a:p>
              <a:p>
                <a:pPr marL="0" indent="0">
                  <a:buNone/>
                </a:pPr>
                <a:endParaRPr lang="en-US" dirty="0" smtClean="0"/>
              </a:p>
              <a:p>
                <a:pPr marL="0" indent="0">
                  <a:buNone/>
                </a:pPr>
                <a:r>
                  <a:rPr lang="en-US" dirty="0"/>
                  <a:t>	 </a:t>
                </a:r>
                <a:r>
                  <a:rPr lang="en-US" dirty="0" smtClean="0"/>
                  <a:t>        </a:t>
                </a:r>
              </a:p>
              <a:p>
                <a:pPr marL="0" indent="0">
                  <a:buNone/>
                </a:pPr>
                <a:r>
                  <a:rPr lang="en-US" dirty="0" smtClean="0">
                    <a:solidFill>
                      <a:srgbClr val="0070C0"/>
                    </a:solidFill>
                  </a:rPr>
                  <a:t>	         </a:t>
                </a:r>
                <a:endParaRPr lang="en-US" dirty="0" smtClean="0"/>
              </a:p>
              <a:p>
                <a:pPr marL="0" indent="0">
                  <a:buNone/>
                </a:pPr>
                <a:endParaRPr lang="en-US" sz="500" dirty="0" smtClean="0"/>
              </a:p>
              <a:p>
                <a:pPr marL="0" indent="0">
                  <a:buNone/>
                </a:pPr>
                <a:r>
                  <a:rPr lang="en-US" dirty="0" smtClean="0">
                    <a:solidFill>
                      <a:srgbClr val="0070C0"/>
                    </a:solidFill>
                    <a:latin typeface="Segoe UI" panose="020B0502040204020203" pitchFamily="34" charset="0"/>
                    <a:cs typeface="Segoe UI" panose="020B0502040204020203" pitchFamily="34" charset="0"/>
                  </a:rPr>
                  <a:t>all lines </a:t>
                </a:r>
                <a:r>
                  <a:rPr lang="en-US" dirty="0">
                    <a:latin typeface="Segoe UI" panose="020B0502040204020203" pitchFamily="34" charset="0"/>
                    <a:cs typeface="Segoe UI" panose="020B0502040204020203" pitchFamily="34" charset="0"/>
                  </a:rPr>
                  <a:t>L</a:t>
                </a:r>
                <a:r>
                  <a:rPr lang="en-US" dirty="0" smtClean="0">
                    <a:latin typeface="Segoe UI" panose="020B0502040204020203" pitchFamily="34" charset="0"/>
                    <a:cs typeface="Segoe UI" panose="020B0502040204020203" pitchFamily="34" charset="0"/>
                  </a:rPr>
                  <a:t> := </a:t>
                </a:r>
                <a:r>
                  <a:rPr lang="en-US" dirty="0" smtClean="0">
                    <a:solidFill>
                      <a:srgbClr val="008000"/>
                    </a:solidFill>
                    <a:latin typeface="Segoe UI" panose="020B0502040204020203" pitchFamily="34" charset="0"/>
                    <a:cs typeface="Segoe UI" panose="020B0502040204020203" pitchFamily="34" charset="0"/>
                  </a:rPr>
                  <a:t>Split</a:t>
                </a:r>
                <a:r>
                  <a:rPr lang="en-US" dirty="0" smtClean="0">
                    <a:latin typeface="Segoe UI" panose="020B0502040204020203" pitchFamily="34" charset="0"/>
                    <a:cs typeface="Segoe UI" panose="020B0502040204020203" pitchFamily="34" charset="0"/>
                  </a:rPr>
                  <a:t>(d,”\n”)</a:t>
                </a:r>
              </a:p>
              <a:p>
                <a:pPr marL="0" indent="0">
                  <a:buNone/>
                </a:pPr>
                <a:endParaRPr lang="en-US" sz="500" dirty="0" smtClean="0">
                  <a:latin typeface="Segoe UI" panose="020B0502040204020203" pitchFamily="34" charset="0"/>
                  <a:cs typeface="Segoe UI" panose="020B0502040204020203" pitchFamily="34" charset="0"/>
                </a:endParaRPr>
              </a:p>
              <a:p>
                <a:pPr marL="0" indent="0">
                  <a:buNone/>
                </a:pPr>
                <a:r>
                  <a:rPr lang="en-US" dirty="0" smtClean="0">
                    <a:solidFill>
                      <a:srgbClr val="0070C0"/>
                    </a:solidFill>
                    <a:latin typeface="Segoe UI" panose="020B0502040204020203" pitchFamily="34" charset="0"/>
                    <a:cs typeface="Segoe UI" panose="020B0502040204020203" pitchFamily="34" charset="0"/>
                  </a:rPr>
                  <a:t>some lines </a:t>
                </a:r>
                <a:r>
                  <a:rPr lang="en-US" dirty="0" smtClean="0">
                    <a:latin typeface="Segoe UI" panose="020B0502040204020203" pitchFamily="34" charset="0"/>
                    <a:cs typeface="Segoe UI" panose="020B0502040204020203" pitchFamily="34" charset="0"/>
                  </a:rPr>
                  <a:t>N := </a:t>
                </a:r>
                <a:r>
                  <a:rPr lang="en-US" dirty="0" smtClean="0">
                    <a:solidFill>
                      <a:srgbClr val="008000"/>
                    </a:solidFill>
                    <a:latin typeface="Segoe UI" panose="020B0502040204020203" pitchFamily="34" charset="0"/>
                    <a:cs typeface="Segoe UI" panose="020B0502040204020203" pitchFamily="34" charset="0"/>
                  </a:rPr>
                  <a:t>Filter</a:t>
                </a:r>
                <a:r>
                  <a:rPr lang="en-US" dirty="0" smtClean="0">
                    <a:latin typeface="Segoe UI" panose="020B0502040204020203" pitchFamily="34" charset="0"/>
                    <a:cs typeface="Segoe UI" panose="020B0502040204020203" pitchFamily="34" charset="0"/>
                  </a:rPr>
                  <a:t>(L, </a:t>
                </a:r>
                <a14:m>
                  <m:oMath xmlns:m="http://schemas.openxmlformats.org/officeDocument/2006/math">
                    <m:r>
                      <a:rPr lang="en-US" i="1" dirty="0" smtClean="0">
                        <a:latin typeface="Cambria Math" panose="02040503050406030204" pitchFamily="18" charset="0"/>
                      </a:rPr>
                      <m:t>𝜆</m:t>
                    </m:r>
                  </m:oMath>
                </a14:m>
                <a:r>
                  <a:rPr lang="en-US" dirty="0" smtClean="0">
                    <a:latin typeface="Segoe UI" panose="020B0502040204020203" pitchFamily="34" charset="0"/>
                    <a:cs typeface="Segoe UI" panose="020B0502040204020203" pitchFamily="34" charset="0"/>
                  </a:rPr>
                  <a:t>z: F[z]) </a:t>
                </a:r>
              </a:p>
              <a:p>
                <a:pPr marL="0" indent="0">
                  <a:buNone/>
                </a:pPr>
                <a:r>
                  <a:rPr lang="en-US" dirty="0">
                    <a:latin typeface="Segoe UI" panose="020B0502040204020203" pitchFamily="34" charset="0"/>
                    <a:cs typeface="Segoe UI" panose="020B0502040204020203" pitchFamily="34" charset="0"/>
                  </a:rPr>
                  <a:t> </a:t>
                </a:r>
                <a:r>
                  <a:rPr lang="en-US" dirty="0" smtClean="0">
                    <a:latin typeface="Segoe UI" panose="020B0502040204020203" pitchFamily="34" charset="0"/>
                    <a:cs typeface="Segoe UI" panose="020B0502040204020203" pitchFamily="34" charset="0"/>
                  </a:rPr>
                  <a:t>                    | </a:t>
                </a:r>
                <a:r>
                  <a:rPr lang="en-US" dirty="0" err="1" smtClean="0">
                    <a:solidFill>
                      <a:srgbClr val="008000"/>
                    </a:solidFill>
                    <a:latin typeface="Segoe UI" panose="020B0502040204020203" pitchFamily="34" charset="0"/>
                    <a:cs typeface="Segoe UI" panose="020B0502040204020203" pitchFamily="34" charset="0"/>
                  </a:rPr>
                  <a:t>FilterByPosition</a:t>
                </a:r>
                <a:r>
                  <a:rPr lang="en-US" dirty="0" smtClean="0">
                    <a:latin typeface="Segoe UI" panose="020B0502040204020203" pitchFamily="34" charset="0"/>
                    <a:cs typeface="Segoe UI" panose="020B0502040204020203" pitchFamily="34" charset="0"/>
                  </a:rPr>
                  <a:t>(L, </a:t>
                </a:r>
                <a:r>
                  <a:rPr lang="en-US" dirty="0" err="1" smtClean="0">
                    <a:latin typeface="Segoe UI" panose="020B0502040204020203" pitchFamily="34" charset="0"/>
                    <a:cs typeface="Segoe UI" panose="020B0502040204020203" pitchFamily="34" charset="0"/>
                  </a:rPr>
                  <a:t>init</a:t>
                </a:r>
                <a:r>
                  <a:rPr lang="en-US" dirty="0" smtClean="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iter</a:t>
                </a:r>
                <a:r>
                  <a:rPr lang="en-US" dirty="0" smtClean="0">
                    <a:latin typeface="Segoe UI" panose="020B0502040204020203" pitchFamily="34" charset="0"/>
                    <a:cs typeface="Segoe UI" panose="020B0502040204020203" pitchFamily="34" charset="0"/>
                  </a:rPr>
                  <a:t>)</a:t>
                </a:r>
              </a:p>
              <a:p>
                <a:pPr marL="0" indent="0">
                  <a:buNone/>
                </a:pPr>
                <a:endParaRPr lang="en-US" sz="500" dirty="0" smtClean="0">
                  <a:solidFill>
                    <a:srgbClr val="008000"/>
                  </a:solidFill>
                  <a:latin typeface="Segoe UI" panose="020B0502040204020203" pitchFamily="34" charset="0"/>
                  <a:cs typeface="Segoe UI" panose="020B0502040204020203" pitchFamily="34" charset="0"/>
                </a:endParaRPr>
              </a:p>
              <a:p>
                <a:pPr marL="0" indent="0">
                  <a:buNone/>
                </a:pPr>
                <a:r>
                  <a:rPr lang="en-US" dirty="0">
                    <a:solidFill>
                      <a:srgbClr val="0070C0"/>
                    </a:solidFill>
                    <a:latin typeface="Segoe UI" panose="020B0502040204020203" pitchFamily="34" charset="0"/>
                    <a:cs typeface="Segoe UI" panose="020B0502040204020203" pitchFamily="34" charset="0"/>
                  </a:rPr>
                  <a:t>l</a:t>
                </a:r>
                <a:r>
                  <a:rPr lang="en-US" dirty="0" smtClean="0">
                    <a:solidFill>
                      <a:srgbClr val="0070C0"/>
                    </a:solidFill>
                    <a:latin typeface="Segoe UI" panose="020B0502040204020203" pitchFamily="34" charset="0"/>
                    <a:cs typeface="Segoe UI" panose="020B0502040204020203" pitchFamily="34" charset="0"/>
                  </a:rPr>
                  <a:t>ine filter function </a:t>
                </a:r>
                <a:r>
                  <a:rPr lang="en-US" dirty="0" smtClean="0">
                    <a:latin typeface="Segoe UI" panose="020B0502040204020203" pitchFamily="34" charset="0"/>
                    <a:cs typeface="Segoe UI" panose="020B0502040204020203" pitchFamily="34" charset="0"/>
                  </a:rPr>
                  <a:t>F[y] := </a:t>
                </a:r>
                <a:r>
                  <a:rPr lang="en-US" dirty="0" smtClean="0">
                    <a:solidFill>
                      <a:srgbClr val="008000"/>
                    </a:solidFill>
                    <a:latin typeface="Segoe UI" panose="020B0502040204020203" pitchFamily="34" charset="0"/>
                    <a:cs typeface="Segoe UI" panose="020B0502040204020203" pitchFamily="34" charset="0"/>
                  </a:rPr>
                  <a:t>Contains</a:t>
                </a:r>
                <a:r>
                  <a:rPr lang="en-US" dirty="0" smtClean="0">
                    <a:latin typeface="Segoe UI" panose="020B0502040204020203" pitchFamily="34" charset="0"/>
                    <a:cs typeface="Segoe UI" panose="020B0502040204020203" pitchFamily="34" charset="0"/>
                  </a:rPr>
                  <a:t>(</a:t>
                </a:r>
                <a:r>
                  <a:rPr lang="en-US" dirty="0" err="1" smtClean="0">
                    <a:latin typeface="Segoe UI" panose="020B0502040204020203" pitchFamily="34" charset="0"/>
                    <a:cs typeface="Segoe UI" panose="020B0502040204020203" pitchFamily="34" charset="0"/>
                  </a:rPr>
                  <a:t>y,r,K</a:t>
                </a:r>
                <a:r>
                  <a:rPr lang="en-US" dirty="0" smtClean="0">
                    <a:latin typeface="Segoe UI" panose="020B0502040204020203" pitchFamily="34" charset="0"/>
                    <a:cs typeface="Segoe UI" panose="020B0502040204020203" pitchFamily="34" charset="0"/>
                  </a:rPr>
                  <a:t>) | </a:t>
                </a:r>
                <a:r>
                  <a:rPr lang="en-US" dirty="0" err="1" smtClean="0">
                    <a:solidFill>
                      <a:srgbClr val="008000"/>
                    </a:solidFill>
                    <a:latin typeface="Segoe UI" panose="020B0502040204020203" pitchFamily="34" charset="0"/>
                    <a:cs typeface="Segoe UI" panose="020B0502040204020203" pitchFamily="34" charset="0"/>
                  </a:rPr>
                  <a:t>startsWith</a:t>
                </a:r>
                <a:r>
                  <a:rPr lang="en-US" dirty="0" smtClean="0">
                    <a:latin typeface="Segoe UI" panose="020B0502040204020203" pitchFamily="34" charset="0"/>
                    <a:cs typeface="Segoe UI" panose="020B0502040204020203" pitchFamily="34" charset="0"/>
                  </a:rPr>
                  <a:t>(</a:t>
                </a:r>
                <a:r>
                  <a:rPr lang="en-US" dirty="0" err="1" smtClean="0">
                    <a:latin typeface="Segoe UI" panose="020B0502040204020203" pitchFamily="34" charset="0"/>
                    <a:cs typeface="Segoe UI" panose="020B0502040204020203" pitchFamily="34" charset="0"/>
                  </a:rPr>
                  <a:t>y,r</a:t>
                </a:r>
                <a:r>
                  <a:rPr lang="en-US" dirty="0" smtClean="0">
                    <a:latin typeface="Segoe UI" panose="020B0502040204020203" pitchFamily="34" charset="0"/>
                    <a:cs typeface="Segoe UI" panose="020B0502040204020203" pitchFamily="34" charset="0"/>
                  </a:rPr>
                  <a:t>)</a:t>
                </a:r>
              </a:p>
              <a:p>
                <a:pPr marL="0" indent="0">
                  <a:buNone/>
                </a:pPr>
                <a:endParaRPr lang="en-US" dirty="0">
                  <a:solidFill>
                    <a:srgbClr val="008000"/>
                  </a:solidFill>
                </a:endParaRPr>
              </a:p>
              <a:p>
                <a:pPr marL="0" indent="0">
                  <a:buNone/>
                </a:pPr>
                <a:endParaRPr lang="en-US" dirty="0" smtClean="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76199" y="863601"/>
                <a:ext cx="9044669" cy="5764634"/>
              </a:xfrm>
              <a:blipFill>
                <a:blip r:embed="rId3"/>
                <a:stretch>
                  <a:fillRect l="-1011"/>
                </a:stretch>
              </a:blipFill>
            </p:spPr>
            <p:txBody>
              <a:bodyPr/>
              <a:lstStyle/>
              <a:p>
                <a:r>
                  <a:rPr lang="en-US">
                    <a:noFill/>
                  </a:rPr>
                  <a:t> </a:t>
                </a:r>
              </a:p>
            </p:txBody>
          </p:sp>
        </mc:Fallback>
      </mc:AlternateContent>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31</a:t>
            </a:fld>
            <a:endParaRPr lang="en-US" dirty="0"/>
          </a:p>
        </p:txBody>
      </p:sp>
      <p:sp>
        <p:nvSpPr>
          <p:cNvPr id="4" name="Title 3"/>
          <p:cNvSpPr>
            <a:spLocks noGrp="1"/>
          </p:cNvSpPr>
          <p:nvPr>
            <p:ph type="title"/>
          </p:nvPr>
        </p:nvSpPr>
        <p:spPr/>
        <p:txBody>
          <a:bodyPr/>
          <a:lstStyle/>
          <a:p>
            <a:r>
              <a:rPr lang="en-US" dirty="0" err="1" smtClean="0">
                <a:latin typeface="Segoe UI" panose="020B0502040204020203" pitchFamily="34" charset="0"/>
                <a:cs typeface="Segoe UI" panose="020B0502040204020203" pitchFamily="34" charset="0"/>
              </a:rPr>
              <a:t>FlashExtract</a:t>
            </a:r>
            <a:r>
              <a:rPr lang="en-US" dirty="0" smtClean="0">
                <a:latin typeface="Segoe UI" panose="020B0502040204020203" pitchFamily="34" charset="0"/>
                <a:cs typeface="Segoe UI" panose="020B0502040204020203" pitchFamily="34" charset="0"/>
              </a:rPr>
              <a:t> DSL </a:t>
            </a:r>
            <a:endParaRPr lang="en-US" dirty="0">
              <a:latin typeface="Segoe UI" panose="020B0502040204020203" pitchFamily="34" charset="0"/>
              <a:cs typeface="Segoe UI" panose="020B0502040204020203" pitchFamily="34" charset="0"/>
            </a:endParaRPr>
          </a:p>
        </p:txBody>
      </p:sp>
      <p:sp>
        <p:nvSpPr>
          <p:cNvPr id="5" name="Content Placeholder 1"/>
          <p:cNvSpPr txBox="1">
            <a:spLocks/>
          </p:cNvSpPr>
          <p:nvPr/>
        </p:nvSpPr>
        <p:spPr bwMode="auto">
          <a:xfrm>
            <a:off x="38371" y="4825907"/>
            <a:ext cx="9186909" cy="1977588"/>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buFontTx/>
              <a:buNone/>
            </a:pPr>
            <a:r>
              <a:rPr lang="en-US" kern="0" dirty="0" smtClean="0"/>
              <a:t>                             </a:t>
            </a:r>
            <a:r>
              <a:rPr lang="en-US" kern="0" dirty="0" smtClean="0">
                <a:latin typeface="Segoe UI" panose="020B0502040204020203" pitchFamily="34" charset="0"/>
                <a:cs typeface="Segoe UI" panose="020B0502040204020203" pitchFamily="34" charset="0"/>
              </a:rPr>
              <a:t>let x = X in</a:t>
            </a:r>
          </a:p>
          <a:p>
            <a:pPr marL="0" indent="0">
              <a:spcBef>
                <a:spcPts val="0"/>
              </a:spcBef>
              <a:buNone/>
            </a:pPr>
            <a:r>
              <a:rPr lang="en-US" sz="2300" kern="0" dirty="0">
                <a:latin typeface="Segoe UI" panose="020B0502040204020203" pitchFamily="34" charset="0"/>
                <a:cs typeface="Segoe UI" panose="020B0502040204020203" pitchFamily="34" charset="0"/>
              </a:rPr>
              <a:t> </a:t>
            </a:r>
            <a:r>
              <a:rPr lang="en-US" sz="2300" kern="0" dirty="0" smtClean="0">
                <a:latin typeface="Segoe UI" panose="020B0502040204020203" pitchFamily="34" charset="0"/>
                <a:cs typeface="Segoe UI" panose="020B0502040204020203" pitchFamily="34" charset="0"/>
              </a:rPr>
              <a:t>                                </a:t>
            </a:r>
            <a:r>
              <a:rPr lang="en-US" sz="2250" kern="0" dirty="0" smtClean="0">
                <a:latin typeface="Segoe UI" panose="020B0502040204020203" pitchFamily="34" charset="0"/>
                <a:cs typeface="Segoe UI" panose="020B0502040204020203" pitchFamily="34" charset="0"/>
              </a:rPr>
              <a:t>let p</a:t>
            </a:r>
            <a:r>
              <a:rPr lang="en-US" sz="2250" kern="0" baseline="-25000" dirty="0" smtClean="0">
                <a:latin typeface="Segoe UI" panose="020B0502040204020203" pitchFamily="34" charset="0"/>
                <a:cs typeface="Segoe UI" panose="020B0502040204020203" pitchFamily="34" charset="0"/>
              </a:rPr>
              <a:t>1</a:t>
            </a:r>
            <a:r>
              <a:rPr lang="en-US" sz="2250" kern="0" dirty="0" smtClean="0">
                <a:latin typeface="Segoe UI" panose="020B0502040204020203" pitchFamily="34" charset="0"/>
                <a:cs typeface="Segoe UI" panose="020B0502040204020203" pitchFamily="34" charset="0"/>
              </a:rPr>
              <a:t>=P[x] |</a:t>
            </a:r>
            <a:r>
              <a:rPr lang="en-US" sz="2250" dirty="0" smtClean="0">
                <a:latin typeface="Segoe UI" panose="020B0502040204020203" pitchFamily="34" charset="0"/>
                <a:cs typeface="Segoe UI" panose="020B0502040204020203" pitchFamily="34" charset="0"/>
              </a:rPr>
              <a:t> let p</a:t>
            </a:r>
            <a:r>
              <a:rPr lang="en-US" sz="2250" baseline="-25000" dirty="0" smtClean="0">
                <a:latin typeface="Segoe UI" panose="020B0502040204020203" pitchFamily="34" charset="0"/>
                <a:cs typeface="Segoe UI" panose="020B0502040204020203" pitchFamily="34" charset="0"/>
              </a:rPr>
              <a:t>0</a:t>
            </a:r>
            <a:r>
              <a:rPr lang="en-US" sz="2250" dirty="0" smtClean="0">
                <a:latin typeface="Segoe UI" panose="020B0502040204020203" pitchFamily="34" charset="0"/>
                <a:cs typeface="Segoe UI" panose="020B0502040204020203" pitchFamily="34" charset="0"/>
              </a:rPr>
              <a:t>=P[x] </a:t>
            </a:r>
            <a:r>
              <a:rPr lang="en-US" sz="2250" dirty="0">
                <a:latin typeface="Segoe UI" panose="020B0502040204020203" pitchFamily="34" charset="0"/>
                <a:cs typeface="Segoe UI" panose="020B0502040204020203" pitchFamily="34" charset="0"/>
              </a:rPr>
              <a:t>in (</a:t>
            </a:r>
            <a:r>
              <a:rPr lang="en-US" sz="2250" dirty="0" smtClean="0">
                <a:latin typeface="Segoe UI" panose="020B0502040204020203" pitchFamily="34" charset="0"/>
                <a:cs typeface="Segoe UI" panose="020B0502040204020203" pitchFamily="34" charset="0"/>
              </a:rPr>
              <a:t>p</a:t>
            </a:r>
            <a:r>
              <a:rPr lang="en-US" sz="2250" baseline="-25000" dirty="0" smtClean="0">
                <a:latin typeface="Segoe UI" panose="020B0502040204020203" pitchFamily="34" charset="0"/>
                <a:cs typeface="Segoe UI" panose="020B0502040204020203" pitchFamily="34" charset="0"/>
              </a:rPr>
              <a:t>0</a:t>
            </a:r>
            <a:r>
              <a:rPr lang="en-US" sz="2250" dirty="0" smtClean="0">
                <a:solidFill>
                  <a:srgbClr val="008000"/>
                </a:solidFill>
                <a:latin typeface="Segoe UI" panose="020B0502040204020203" pitchFamily="34" charset="0"/>
                <a:cs typeface="Segoe UI" panose="020B0502040204020203" pitchFamily="34" charset="0"/>
              </a:rPr>
              <a:t>+</a:t>
            </a:r>
            <a:r>
              <a:rPr lang="en-US" sz="2250" dirty="0" smtClean="0">
                <a:latin typeface="Segoe UI" panose="020B0502040204020203" pitchFamily="34" charset="0"/>
                <a:cs typeface="Segoe UI" panose="020B0502040204020203" pitchFamily="34" charset="0"/>
              </a:rPr>
              <a:t>P[</a:t>
            </a:r>
            <a:r>
              <a:rPr lang="en-US" sz="2250" dirty="0" smtClean="0">
                <a:solidFill>
                  <a:srgbClr val="008000"/>
                </a:solidFill>
                <a:latin typeface="Segoe UI" panose="020B0502040204020203" pitchFamily="34" charset="0"/>
                <a:cs typeface="Segoe UI" panose="020B0502040204020203" pitchFamily="34" charset="0"/>
              </a:rPr>
              <a:t>Suffix</a:t>
            </a:r>
            <a:r>
              <a:rPr lang="en-US" sz="2250" dirty="0" smtClean="0">
                <a:latin typeface="Segoe UI" panose="020B0502040204020203" pitchFamily="34" charset="0"/>
                <a:cs typeface="Segoe UI" panose="020B0502040204020203" pitchFamily="34" charset="0"/>
              </a:rPr>
              <a:t>(s,p</a:t>
            </a:r>
            <a:r>
              <a:rPr lang="en-US" sz="2250" baseline="-25000" dirty="0" smtClean="0">
                <a:latin typeface="Segoe UI" panose="020B0502040204020203" pitchFamily="34" charset="0"/>
                <a:cs typeface="Segoe UI" panose="020B0502040204020203" pitchFamily="34" charset="0"/>
              </a:rPr>
              <a:t>0</a:t>
            </a:r>
            <a:r>
              <a:rPr lang="en-US" sz="2250" dirty="0" smtClean="0">
                <a:latin typeface="Segoe UI" panose="020B0502040204020203" pitchFamily="34" charset="0"/>
                <a:cs typeface="Segoe UI" panose="020B0502040204020203" pitchFamily="34" charset="0"/>
              </a:rPr>
              <a:t>)]) in</a:t>
            </a:r>
            <a:endParaRPr lang="en-US" sz="2250" kern="0" dirty="0" smtClean="0">
              <a:latin typeface="Segoe UI" panose="020B0502040204020203" pitchFamily="34" charset="0"/>
              <a:cs typeface="Segoe UI" panose="020B0502040204020203" pitchFamily="34" charset="0"/>
            </a:endParaRPr>
          </a:p>
          <a:p>
            <a:pPr marL="0" indent="0">
              <a:spcBef>
                <a:spcPts val="0"/>
              </a:spcBef>
              <a:buFontTx/>
              <a:buNone/>
            </a:pPr>
            <a:r>
              <a:rPr lang="en-US" kern="0" dirty="0">
                <a:latin typeface="Segoe UI" panose="020B0502040204020203" pitchFamily="34" charset="0"/>
                <a:cs typeface="Segoe UI" panose="020B0502040204020203" pitchFamily="34" charset="0"/>
              </a:rPr>
              <a:t> </a:t>
            </a:r>
            <a:r>
              <a:rPr lang="en-US" kern="0" dirty="0" smtClean="0">
                <a:latin typeface="Segoe UI" panose="020B0502040204020203" pitchFamily="34" charset="0"/>
                <a:cs typeface="Segoe UI" panose="020B0502040204020203" pitchFamily="34" charset="0"/>
              </a:rPr>
              <a:t>                              let p</a:t>
            </a:r>
            <a:r>
              <a:rPr lang="en-US" kern="0" baseline="-25000" dirty="0" smtClean="0">
                <a:latin typeface="Segoe UI" panose="020B0502040204020203" pitchFamily="34" charset="0"/>
                <a:cs typeface="Segoe UI" panose="020B0502040204020203" pitchFamily="34" charset="0"/>
              </a:rPr>
              <a:t>2</a:t>
            </a:r>
            <a:r>
              <a:rPr lang="en-US" kern="0" dirty="0" smtClean="0">
                <a:latin typeface="Segoe UI" panose="020B0502040204020203" pitchFamily="34" charset="0"/>
                <a:cs typeface="Segoe UI" panose="020B0502040204020203" pitchFamily="34" charset="0"/>
              </a:rPr>
              <a:t> = P[x] | p</a:t>
            </a:r>
            <a:r>
              <a:rPr lang="en-US" kern="0" baseline="-25000" dirty="0" smtClean="0">
                <a:latin typeface="Segoe UI" panose="020B0502040204020203" pitchFamily="34" charset="0"/>
                <a:cs typeface="Segoe UI" panose="020B0502040204020203" pitchFamily="34" charset="0"/>
              </a:rPr>
              <a:t>1</a:t>
            </a:r>
            <a:r>
              <a:rPr lang="en-US" kern="0" dirty="0" smtClean="0">
                <a:solidFill>
                  <a:srgbClr val="008000"/>
                </a:solidFill>
                <a:latin typeface="Segoe UI" panose="020B0502040204020203" pitchFamily="34" charset="0"/>
                <a:cs typeface="Segoe UI" panose="020B0502040204020203" pitchFamily="34" charset="0"/>
              </a:rPr>
              <a:t> + </a:t>
            </a:r>
            <a:r>
              <a:rPr lang="en-US" kern="0" dirty="0" smtClean="0">
                <a:latin typeface="Segoe UI" panose="020B0502040204020203" pitchFamily="34" charset="0"/>
                <a:cs typeface="Segoe UI" panose="020B0502040204020203" pitchFamily="34" charset="0"/>
              </a:rPr>
              <a:t>P[</a:t>
            </a:r>
            <a:r>
              <a:rPr lang="en-US" kern="0" dirty="0" smtClean="0">
                <a:solidFill>
                  <a:srgbClr val="008000"/>
                </a:solidFill>
                <a:latin typeface="Segoe UI" panose="020B0502040204020203" pitchFamily="34" charset="0"/>
                <a:cs typeface="Segoe UI" panose="020B0502040204020203" pitchFamily="34" charset="0"/>
              </a:rPr>
              <a:t>Suffix</a:t>
            </a:r>
            <a:r>
              <a:rPr lang="en-US" kern="0" dirty="0" smtClean="0">
                <a:latin typeface="Segoe UI" panose="020B0502040204020203" pitchFamily="34" charset="0"/>
                <a:cs typeface="Segoe UI" panose="020B0502040204020203" pitchFamily="34" charset="0"/>
              </a:rPr>
              <a:t>(x,p</a:t>
            </a:r>
            <a:r>
              <a:rPr lang="en-US" kern="0" baseline="-25000" dirty="0" smtClean="0">
                <a:latin typeface="Segoe UI" panose="020B0502040204020203" pitchFamily="34" charset="0"/>
                <a:cs typeface="Segoe UI" panose="020B0502040204020203" pitchFamily="34" charset="0"/>
              </a:rPr>
              <a:t>1</a:t>
            </a:r>
            <a:r>
              <a:rPr lang="en-US" kern="0" dirty="0" smtClean="0">
                <a:latin typeface="Segoe UI" panose="020B0502040204020203" pitchFamily="34" charset="0"/>
                <a:cs typeface="Segoe UI" panose="020B0502040204020203" pitchFamily="34" charset="0"/>
              </a:rPr>
              <a:t>)]</a:t>
            </a:r>
            <a:r>
              <a:rPr lang="en-US" kern="0" dirty="0">
                <a:latin typeface="Segoe UI" panose="020B0502040204020203" pitchFamily="34" charset="0"/>
                <a:cs typeface="Segoe UI" panose="020B0502040204020203" pitchFamily="34" charset="0"/>
              </a:rPr>
              <a:t> </a:t>
            </a:r>
            <a:r>
              <a:rPr lang="en-US" kern="0" dirty="0" smtClean="0">
                <a:latin typeface="Segoe UI" panose="020B0502040204020203" pitchFamily="34" charset="0"/>
                <a:cs typeface="Segoe UI" panose="020B0502040204020203" pitchFamily="34" charset="0"/>
              </a:rPr>
              <a:t>in</a:t>
            </a:r>
          </a:p>
          <a:p>
            <a:pPr marL="0" indent="0">
              <a:spcBef>
                <a:spcPts val="0"/>
              </a:spcBef>
              <a:buFontTx/>
              <a:buNone/>
            </a:pPr>
            <a:r>
              <a:rPr lang="en-US" kern="0" dirty="0">
                <a:solidFill>
                  <a:srgbClr val="008000"/>
                </a:solidFill>
                <a:latin typeface="Segoe UI" panose="020B0502040204020203" pitchFamily="34" charset="0"/>
                <a:cs typeface="Segoe UI" panose="020B0502040204020203" pitchFamily="34" charset="0"/>
              </a:rPr>
              <a:t> </a:t>
            </a:r>
            <a:r>
              <a:rPr lang="en-US" kern="0" dirty="0" smtClean="0">
                <a:solidFill>
                  <a:srgbClr val="008000"/>
                </a:solidFill>
                <a:latin typeface="Segoe UI" panose="020B0502040204020203" pitchFamily="34" charset="0"/>
                <a:cs typeface="Segoe UI" panose="020B0502040204020203" pitchFamily="34" charset="0"/>
              </a:rPr>
              <a:t>                              </a:t>
            </a:r>
            <a:r>
              <a:rPr lang="en-US" kern="0" dirty="0" err="1" smtClean="0">
                <a:solidFill>
                  <a:srgbClr val="008000"/>
                </a:solidFill>
                <a:latin typeface="Segoe UI" panose="020B0502040204020203" pitchFamily="34" charset="0"/>
                <a:cs typeface="Segoe UI" panose="020B0502040204020203" pitchFamily="34" charset="0"/>
              </a:rPr>
              <a:t>SubStr</a:t>
            </a:r>
            <a:r>
              <a:rPr lang="en-US" kern="0" dirty="0" smtClean="0">
                <a:latin typeface="Segoe UI" panose="020B0502040204020203" pitchFamily="34" charset="0"/>
                <a:cs typeface="Segoe UI" panose="020B0502040204020203" pitchFamily="34" charset="0"/>
              </a:rPr>
              <a:t>(x, p</a:t>
            </a:r>
            <a:r>
              <a:rPr lang="en-US" kern="0" baseline="-25000" dirty="0" smtClean="0">
                <a:latin typeface="Segoe UI" panose="020B0502040204020203" pitchFamily="34" charset="0"/>
                <a:cs typeface="Segoe UI" panose="020B0502040204020203" pitchFamily="34" charset="0"/>
              </a:rPr>
              <a:t>1</a:t>
            </a:r>
            <a:r>
              <a:rPr lang="en-US" kern="0" dirty="0" smtClean="0">
                <a:latin typeface="Segoe UI" panose="020B0502040204020203" pitchFamily="34" charset="0"/>
                <a:cs typeface="Segoe UI" panose="020B0502040204020203" pitchFamily="34" charset="0"/>
              </a:rPr>
              <a:t>, p</a:t>
            </a:r>
            <a:r>
              <a:rPr lang="en-US" kern="0" baseline="-25000" dirty="0">
                <a:latin typeface="Segoe UI" panose="020B0502040204020203" pitchFamily="34" charset="0"/>
                <a:cs typeface="Segoe UI" panose="020B0502040204020203" pitchFamily="34" charset="0"/>
              </a:rPr>
              <a:t>2</a:t>
            </a:r>
            <a:r>
              <a:rPr lang="en-US" kern="0" dirty="0" smtClean="0">
                <a:latin typeface="Segoe UI" panose="020B0502040204020203" pitchFamily="34" charset="0"/>
                <a:cs typeface="Segoe UI" panose="020B0502040204020203" pitchFamily="34" charset="0"/>
              </a:rPr>
              <a:t>)</a:t>
            </a:r>
            <a:endParaRPr lang="en-US" sz="700" kern="0" dirty="0" smtClean="0">
              <a:latin typeface="Segoe UI" panose="020B0502040204020203" pitchFamily="34" charset="0"/>
              <a:cs typeface="Segoe UI" panose="020B0502040204020203" pitchFamily="34" charset="0"/>
            </a:endParaRPr>
          </a:p>
          <a:p>
            <a:pPr marL="0" indent="0">
              <a:buFontTx/>
              <a:buNone/>
            </a:pPr>
            <a:r>
              <a:rPr lang="en-US" kern="0" dirty="0" smtClean="0">
                <a:solidFill>
                  <a:srgbClr val="0070C0"/>
                </a:solidFill>
                <a:latin typeface="Segoe UI" panose="020B0502040204020203" pitchFamily="34" charset="0"/>
                <a:cs typeface="Segoe UI" panose="020B0502040204020203" pitchFamily="34" charset="0"/>
              </a:rPr>
              <a:t>position expr </a:t>
            </a:r>
            <a:r>
              <a:rPr lang="en-US" kern="0" dirty="0" smtClean="0">
                <a:latin typeface="Segoe UI" panose="020B0502040204020203" pitchFamily="34" charset="0"/>
                <a:cs typeface="Segoe UI" panose="020B0502040204020203" pitchFamily="34" charset="0"/>
              </a:rPr>
              <a:t>P[y]  := </a:t>
            </a:r>
            <a:r>
              <a:rPr lang="en-US" kern="0" dirty="0" err="1" smtClean="0">
                <a:solidFill>
                  <a:srgbClr val="008000"/>
                </a:solidFill>
                <a:latin typeface="Segoe UI" panose="020B0502040204020203" pitchFamily="34" charset="0"/>
                <a:cs typeface="Segoe UI" panose="020B0502040204020203" pitchFamily="34" charset="0"/>
              </a:rPr>
              <a:t>Pos</a:t>
            </a:r>
            <a:r>
              <a:rPr lang="en-US" kern="0" dirty="0" smtClean="0">
                <a:latin typeface="Segoe UI" panose="020B0502040204020203" pitchFamily="34" charset="0"/>
                <a:cs typeface="Segoe UI" panose="020B0502040204020203" pitchFamily="34" charset="0"/>
              </a:rPr>
              <a:t>(y, R, R, K) | K</a:t>
            </a:r>
          </a:p>
          <a:p>
            <a:pPr marL="0" indent="0">
              <a:buFontTx/>
              <a:buNone/>
            </a:pPr>
            <a:endParaRPr lang="en-US" kern="0" dirty="0" smtClean="0"/>
          </a:p>
        </p:txBody>
      </p:sp>
      <p:sp>
        <p:nvSpPr>
          <p:cNvPr id="6" name="TextBox 5"/>
          <p:cNvSpPr txBox="1"/>
          <p:nvPr/>
        </p:nvSpPr>
        <p:spPr>
          <a:xfrm>
            <a:off x="-32749" y="4801379"/>
            <a:ext cx="3002280" cy="461665"/>
          </a:xfrm>
          <a:prstGeom prst="rect">
            <a:avLst/>
          </a:prstGeom>
          <a:noFill/>
        </p:spPr>
        <p:txBody>
          <a:bodyPr wrap="square" rtlCol="0">
            <a:spAutoFit/>
          </a:bodyPr>
          <a:lstStyle/>
          <a:p>
            <a:r>
              <a:rPr lang="en-US" sz="2400" kern="0" dirty="0" err="1">
                <a:solidFill>
                  <a:srgbClr val="0070C0"/>
                </a:solidFill>
                <a:latin typeface="Segoe UI" panose="020B0502040204020203" pitchFamily="34" charset="0"/>
                <a:cs typeface="Segoe UI" panose="020B0502040204020203" pitchFamily="34" charset="0"/>
              </a:rPr>
              <a:t>substr</a:t>
            </a:r>
            <a:r>
              <a:rPr lang="en-US" sz="2400" kern="0" dirty="0">
                <a:solidFill>
                  <a:srgbClr val="0070C0"/>
                </a:solidFill>
                <a:latin typeface="Segoe UI" panose="020B0502040204020203" pitchFamily="34" charset="0"/>
                <a:cs typeface="Segoe UI" panose="020B0502040204020203" pitchFamily="34" charset="0"/>
              </a:rPr>
              <a:t> expr </a:t>
            </a:r>
            <a:r>
              <a:rPr lang="en-US" sz="2400" kern="0" dirty="0" smtClean="0">
                <a:latin typeface="Segoe UI" panose="020B0502040204020203" pitchFamily="34" charset="0"/>
                <a:cs typeface="Segoe UI" panose="020B0502040204020203" pitchFamily="34" charset="0"/>
              </a:rPr>
              <a:t>S     :=</a:t>
            </a:r>
            <a:endParaRPr lang="en-US" sz="2400" dirty="0">
              <a:latin typeface="Segoe UI" panose="020B0502040204020203" pitchFamily="34" charset="0"/>
              <a:cs typeface="Segoe UI" panose="020B0502040204020203" pitchFamily="34" charset="0"/>
            </a:endParaRPr>
          </a:p>
        </p:txBody>
      </p:sp>
      <p:sp>
        <p:nvSpPr>
          <p:cNvPr id="7" name="TextBox 6"/>
          <p:cNvSpPr txBox="1"/>
          <p:nvPr/>
        </p:nvSpPr>
        <p:spPr>
          <a:xfrm>
            <a:off x="1690202" y="4797967"/>
            <a:ext cx="680720" cy="461665"/>
          </a:xfrm>
          <a:prstGeom prst="rect">
            <a:avLst/>
          </a:prstGeom>
          <a:noFill/>
        </p:spPr>
        <p:txBody>
          <a:bodyPr wrap="square" rtlCol="0">
            <a:spAutoFit/>
          </a:bodyPr>
          <a:lstStyle/>
          <a:p>
            <a:r>
              <a:rPr lang="en-US" sz="2400" dirty="0" smtClean="0">
                <a:latin typeface="Segoe UI" panose="020B0502040204020203" pitchFamily="34" charset="0"/>
                <a:cs typeface="Segoe UI" panose="020B0502040204020203" pitchFamily="34" charset="0"/>
              </a:rPr>
              <a:t>[X]</a:t>
            </a:r>
            <a:endParaRPr lang="en-US" sz="2400" dirty="0">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4853668" y="3261360"/>
                <a:ext cx="4371611" cy="461665"/>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 </a:t>
                </a:r>
                <a:r>
                  <a:rPr lang="en-US" sz="2400" dirty="0">
                    <a:solidFill>
                      <a:srgbClr val="008000"/>
                    </a:solidFill>
                    <a:latin typeface="Segoe UI" panose="020B0502040204020203" pitchFamily="34" charset="0"/>
                    <a:cs typeface="Segoe UI" panose="020B0502040204020203" pitchFamily="34" charset="0"/>
                  </a:rPr>
                  <a:t>Filter</a:t>
                </a:r>
                <a:r>
                  <a:rPr lang="en-US" sz="2400" dirty="0">
                    <a:latin typeface="Segoe UI" panose="020B0502040204020203" pitchFamily="34" charset="0"/>
                    <a:cs typeface="Segoe UI" panose="020B0502040204020203" pitchFamily="34" charset="0"/>
                  </a:rPr>
                  <a:t>(L, </a:t>
                </a:r>
                <a14:m>
                  <m:oMath xmlns:m="http://schemas.openxmlformats.org/officeDocument/2006/math">
                    <m:r>
                      <a:rPr lang="en-US" sz="2400" i="1" dirty="0">
                        <a:latin typeface="Cambria Math" panose="02040503050406030204" pitchFamily="18" charset="0"/>
                      </a:rPr>
                      <m:t>𝜆</m:t>
                    </m:r>
                  </m:oMath>
                </a14:m>
                <a:r>
                  <a:rPr lang="en-US" sz="2400" dirty="0">
                    <a:latin typeface="Segoe UI" panose="020B0502040204020203" pitchFamily="34" charset="0"/>
                    <a:cs typeface="Segoe UI" panose="020B0502040204020203" pitchFamily="34" charset="0"/>
                  </a:rPr>
                  <a:t>z: </a:t>
                </a:r>
                <a:r>
                  <a:rPr lang="en-US" sz="2400" dirty="0" smtClean="0">
                    <a:latin typeface="Segoe UI" panose="020B0502040204020203" pitchFamily="34" charset="0"/>
                    <a:cs typeface="Segoe UI" panose="020B0502040204020203" pitchFamily="34" charset="0"/>
                  </a:rPr>
                  <a:t>F[</a:t>
                </a:r>
                <a:r>
                  <a:rPr lang="en-US" sz="2400" dirty="0" err="1" smtClean="0">
                    <a:solidFill>
                      <a:srgbClr val="008000"/>
                    </a:solidFill>
                    <a:latin typeface="Segoe UI" panose="020B0502040204020203" pitchFamily="34" charset="0"/>
                    <a:cs typeface="Segoe UI" panose="020B0502040204020203" pitchFamily="34" charset="0"/>
                  </a:rPr>
                  <a:t>prevLine</a:t>
                </a:r>
                <a:r>
                  <a:rPr lang="en-US" sz="2400" dirty="0" smtClean="0">
                    <a:latin typeface="Segoe UI" panose="020B0502040204020203" pitchFamily="34" charset="0"/>
                    <a:cs typeface="Segoe UI" panose="020B0502040204020203" pitchFamily="34" charset="0"/>
                  </a:rPr>
                  <a:t>(z)])</a:t>
                </a:r>
                <a:endParaRPr lang="en-US" sz="2400" dirty="0">
                  <a:latin typeface="Segoe UI" panose="020B0502040204020203" pitchFamily="34" charset="0"/>
                  <a:cs typeface="Segoe UI" panose="020B0502040204020203"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853668" y="3261360"/>
                <a:ext cx="4371611" cy="461665"/>
              </a:xfrm>
              <a:prstGeom prst="rect">
                <a:avLst/>
              </a:prstGeom>
              <a:blipFill>
                <a:blip r:embed="rId4"/>
                <a:stretch>
                  <a:fillRect l="-2092" t="-9211" b="-30263"/>
                </a:stretch>
              </a:blipFill>
            </p:spPr>
            <p:txBody>
              <a:bodyPr/>
              <a:lstStyle/>
              <a:p>
                <a:r>
                  <a:rPr lang="en-US">
                    <a:noFill/>
                  </a:rPr>
                  <a:t> </a:t>
                </a:r>
              </a:p>
            </p:txBody>
          </p:sp>
        </mc:Fallback>
      </mc:AlternateContent>
    </p:spTree>
    <p:extLst>
      <p:ext uri="{BB962C8B-B14F-4D97-AF65-F5344CB8AC3E}">
        <p14:creationId xmlns:p14="http://schemas.microsoft.com/office/powerpoint/2010/main" val="2637090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76199" y="863601"/>
                <a:ext cx="9044669" cy="5764634"/>
              </a:xfrm>
            </p:spPr>
            <p:txBody>
              <a:bodyPr/>
              <a:lstStyle/>
              <a:p>
                <a:pPr marL="0" indent="0">
                  <a:buNone/>
                </a:pPr>
                <a:r>
                  <a:rPr lang="en-US" dirty="0" smtClean="0">
                    <a:solidFill>
                      <a:srgbClr val="C00000"/>
                    </a:solidFill>
                  </a:rPr>
                  <a:t>                   </a:t>
                </a:r>
                <a14:m>
                  <m:oMath xmlns:m="http://schemas.openxmlformats.org/officeDocument/2006/math">
                    <m:r>
                      <a:rPr lang="en-US" i="1" dirty="0">
                        <a:solidFill>
                          <a:srgbClr val="C00000"/>
                        </a:solidFill>
                        <a:latin typeface="Cambria Math" panose="02040503050406030204" pitchFamily="18" charset="0"/>
                      </a:rPr>
                      <m:t>𝑆𝑡𝑟𝑖𝑛𝑔</m:t>
                    </m:r>
                    <m:r>
                      <a:rPr lang="en-US" i="1" dirty="0">
                        <a:solidFill>
                          <a:srgbClr val="C00000"/>
                        </a:solidFill>
                        <a:latin typeface="Cambria Math" panose="02040503050406030204" pitchFamily="18" charset="0"/>
                      </a:rPr>
                      <m:t> </m:t>
                    </m:r>
                    <m:r>
                      <a:rPr lang="en-US" i="1" dirty="0">
                        <a:solidFill>
                          <a:srgbClr val="C00000"/>
                        </a:solidFill>
                        <a:latin typeface="Cambria Math" panose="02040503050406030204" pitchFamily="18" charset="0"/>
                      </a:rPr>
                      <m:t>𝑑</m:t>
                    </m:r>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𝐿𝑖𝑠𝑡</m:t>
                    </m:r>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𝑃𝑜𝑠𝑃𝑎𝑖𝑟</m:t>
                    </m:r>
                    <m:r>
                      <a:rPr lang="en-US" i="1" dirty="0">
                        <a:solidFill>
                          <a:srgbClr val="C00000"/>
                        </a:solidFill>
                        <a:latin typeface="Cambria Math" panose="02040503050406030204" pitchFamily="18" charset="0"/>
                      </a:rPr>
                      <m:t>)</m:t>
                    </m:r>
                  </m:oMath>
                </a14:m>
                <a:endParaRPr lang="en-US" dirty="0" smtClean="0">
                  <a:solidFill>
                    <a:srgbClr val="0070C0"/>
                  </a:solidFill>
                </a:endParaRPr>
              </a:p>
              <a:p>
                <a:pPr marL="0" indent="0">
                  <a:buNone/>
                </a:pPr>
                <a:r>
                  <a:rPr lang="en-US" dirty="0" err="1" smtClean="0">
                    <a:solidFill>
                      <a:srgbClr val="0070C0"/>
                    </a:solidFill>
                    <a:latin typeface="Segoe UI" panose="020B0502040204020203" pitchFamily="34" charset="0"/>
                    <a:cs typeface="Segoe UI" panose="020B0502040204020203" pitchFamily="34" charset="0"/>
                  </a:rPr>
                  <a:t>Seq</a:t>
                </a:r>
                <a:r>
                  <a:rPr lang="en-US" dirty="0" smtClean="0">
                    <a:solidFill>
                      <a:srgbClr val="0070C0"/>
                    </a:solidFill>
                    <a:latin typeface="Segoe UI" panose="020B0502040204020203" pitchFamily="34" charset="0"/>
                    <a:cs typeface="Segoe UI" panose="020B0502040204020203" pitchFamily="34" charset="0"/>
                  </a:rPr>
                  <a:t> expr </a:t>
                </a:r>
                <a:r>
                  <a:rPr lang="en-US" dirty="0">
                    <a:latin typeface="Segoe UI" panose="020B0502040204020203" pitchFamily="34" charset="0"/>
                    <a:cs typeface="Segoe UI" panose="020B0502040204020203" pitchFamily="34" charset="0"/>
                  </a:rPr>
                  <a:t>E</a:t>
                </a:r>
                <a:r>
                  <a:rPr lang="en-US" dirty="0" smtClean="0">
                    <a:latin typeface="Segoe UI" panose="020B0502040204020203" pitchFamily="34" charset="0"/>
                    <a:cs typeface="Segoe UI" panose="020B0502040204020203" pitchFamily="34" charset="0"/>
                  </a:rPr>
                  <a:t> :=</a:t>
                </a:r>
                <a:r>
                  <a:rPr lang="en-US" dirty="0">
                    <a:solidFill>
                      <a:srgbClr val="008000"/>
                    </a:solidFill>
                    <a:latin typeface="Segoe UI" panose="020B0502040204020203" pitchFamily="34" charset="0"/>
                    <a:cs typeface="Segoe UI" panose="020B0502040204020203" pitchFamily="34" charset="0"/>
                  </a:rPr>
                  <a:t> </a:t>
                </a:r>
                <a:r>
                  <a:rPr lang="en-US" dirty="0" smtClean="0">
                    <a:solidFill>
                      <a:srgbClr val="008000"/>
                    </a:solidFill>
                    <a:latin typeface="Segoe UI" panose="020B0502040204020203" pitchFamily="34" charset="0"/>
                    <a:cs typeface="Segoe UI" panose="020B0502040204020203" pitchFamily="34" charset="0"/>
                  </a:rPr>
                  <a:t>Map</a:t>
                </a:r>
                <a:r>
                  <a:rPr lang="en-US" dirty="0" smtClean="0">
                    <a:latin typeface="Segoe UI" panose="020B0502040204020203" pitchFamily="34" charset="0"/>
                    <a:cs typeface="Segoe UI" panose="020B0502040204020203" pitchFamily="34" charset="0"/>
                  </a:rPr>
                  <a:t>(</a:t>
                </a:r>
                <a14:m>
                  <m:oMath xmlns:m="http://schemas.openxmlformats.org/officeDocument/2006/math">
                    <m:r>
                      <a:rPr lang="en-US" i="1" dirty="0" smtClean="0">
                        <a:latin typeface="Cambria Math" panose="02040503050406030204" pitchFamily="18" charset="0"/>
                      </a:rPr>
                      <m:t>𝜆</m:t>
                    </m:r>
                  </m:oMath>
                </a14:m>
                <a:r>
                  <a:rPr lang="en-US" dirty="0" smtClean="0">
                    <a:latin typeface="Segoe UI" panose="020B0502040204020203" pitchFamily="34" charset="0"/>
                    <a:cs typeface="Segoe UI" panose="020B0502040204020203" pitchFamily="34" charset="0"/>
                  </a:rPr>
                  <a:t>z: PP[z], N)</a:t>
                </a:r>
              </a:p>
              <a:p>
                <a:pPr marL="0" indent="0">
                  <a:buNone/>
                </a:pPr>
                <a:r>
                  <a:rPr lang="en-US" dirty="0">
                    <a:latin typeface="Segoe UI" panose="020B0502040204020203" pitchFamily="34" charset="0"/>
                    <a:cs typeface="Segoe UI" panose="020B0502040204020203" pitchFamily="34" charset="0"/>
                  </a:rPr>
                  <a:t>	 </a:t>
                </a:r>
                <a:r>
                  <a:rPr lang="en-US" dirty="0" smtClean="0">
                    <a:latin typeface="Segoe UI" panose="020B0502040204020203" pitchFamily="34" charset="0"/>
                    <a:cs typeface="Segoe UI" panose="020B0502040204020203" pitchFamily="34" charset="0"/>
                  </a:rPr>
                  <a:t>        | </a:t>
                </a:r>
                <a:r>
                  <a:rPr lang="en-US" dirty="0" smtClean="0">
                    <a:solidFill>
                      <a:srgbClr val="008000"/>
                    </a:solidFill>
                    <a:latin typeface="Segoe UI" panose="020B0502040204020203" pitchFamily="34" charset="0"/>
                    <a:cs typeface="Segoe UI" panose="020B0502040204020203" pitchFamily="34" charset="0"/>
                  </a:rPr>
                  <a:t>Map</a:t>
                </a:r>
                <a:r>
                  <a:rPr lang="en-US" dirty="0" smtClean="0">
                    <a:latin typeface="Segoe UI" panose="020B0502040204020203" pitchFamily="34" charset="0"/>
                    <a:cs typeface="Segoe UI" panose="020B0502040204020203" pitchFamily="34" charset="0"/>
                  </a:rPr>
                  <a:t>(</a:t>
                </a:r>
                <a14:m>
                  <m:oMath xmlns:m="http://schemas.openxmlformats.org/officeDocument/2006/math">
                    <m:r>
                      <a:rPr lang="en-US" i="1" dirty="0" smtClean="0">
                        <a:latin typeface="Cambria Math" panose="02040503050406030204" pitchFamily="18" charset="0"/>
                      </a:rPr>
                      <m:t>𝜆</m:t>
                    </m:r>
                  </m:oMath>
                </a14:m>
                <a:r>
                  <a:rPr lang="en-US" dirty="0" smtClean="0">
                    <a:latin typeface="Segoe UI" panose="020B0502040204020203" pitchFamily="34" charset="0"/>
                    <a:cs typeface="Segoe UI" panose="020B0502040204020203" pitchFamily="34" charset="0"/>
                  </a:rPr>
                  <a:t>z: PP[</a:t>
                </a:r>
                <a:r>
                  <a:rPr lang="en-US" dirty="0" smtClean="0">
                    <a:solidFill>
                      <a:srgbClr val="008000"/>
                    </a:solidFill>
                    <a:latin typeface="Segoe UI" panose="020B0502040204020203" pitchFamily="34" charset="0"/>
                    <a:cs typeface="Segoe UI" panose="020B0502040204020203" pitchFamily="34" charset="0"/>
                  </a:rPr>
                  <a:t>Suffix</a:t>
                </a:r>
                <a:r>
                  <a:rPr lang="en-US" dirty="0" smtClean="0">
                    <a:latin typeface="Segoe UI" panose="020B0502040204020203" pitchFamily="34" charset="0"/>
                    <a:cs typeface="Segoe UI" panose="020B0502040204020203" pitchFamily="34" charset="0"/>
                  </a:rPr>
                  <a:t>(</a:t>
                </a:r>
                <a:r>
                  <a:rPr lang="en-US" dirty="0" err="1" smtClean="0">
                    <a:latin typeface="Segoe UI" panose="020B0502040204020203" pitchFamily="34" charset="0"/>
                    <a:cs typeface="Segoe UI" panose="020B0502040204020203" pitchFamily="34" charset="0"/>
                  </a:rPr>
                  <a:t>d,z</a:t>
                </a:r>
                <a:r>
                  <a:rPr lang="en-US" dirty="0" smtClean="0">
                    <a:latin typeface="Segoe UI" panose="020B0502040204020203" pitchFamily="34" charset="0"/>
                    <a:cs typeface="Segoe UI" panose="020B0502040204020203" pitchFamily="34" charset="0"/>
                  </a:rPr>
                  <a:t>)], </a:t>
                </a:r>
                <a:r>
                  <a:rPr lang="en-US" dirty="0" err="1">
                    <a:solidFill>
                      <a:srgbClr val="008000"/>
                    </a:solidFill>
                    <a:latin typeface="Segoe UI" panose="020B0502040204020203" pitchFamily="34" charset="0"/>
                    <a:cs typeface="Segoe UI" panose="020B0502040204020203" pitchFamily="34" charset="0"/>
                  </a:rPr>
                  <a:t>Pos</a:t>
                </a:r>
                <a:r>
                  <a:rPr lang="en-US" dirty="0">
                    <a:latin typeface="Segoe UI" panose="020B0502040204020203" pitchFamily="34" charset="0"/>
                    <a:cs typeface="Segoe UI" panose="020B0502040204020203" pitchFamily="34" charset="0"/>
                  </a:rPr>
                  <a:t>(</a:t>
                </a:r>
                <a:r>
                  <a:rPr lang="en-US" dirty="0" err="1">
                    <a:latin typeface="Segoe UI" panose="020B0502040204020203" pitchFamily="34" charset="0"/>
                    <a:cs typeface="Segoe UI" panose="020B0502040204020203" pitchFamily="34" charset="0"/>
                  </a:rPr>
                  <a:t>d,R,R</a:t>
                </a:r>
                <a:r>
                  <a:rPr lang="en-US" dirty="0" smtClean="0">
                    <a:latin typeface="Segoe UI" panose="020B0502040204020203" pitchFamily="34" charset="0"/>
                    <a:cs typeface="Segoe UI" panose="020B0502040204020203" pitchFamily="34" charset="0"/>
                  </a:rPr>
                  <a:t>))</a:t>
                </a:r>
              </a:p>
              <a:p>
                <a:pPr marL="0" indent="0">
                  <a:buNone/>
                </a:pPr>
                <a:r>
                  <a:rPr lang="en-US" dirty="0" smtClean="0">
                    <a:solidFill>
                      <a:srgbClr val="0070C0"/>
                    </a:solidFill>
                    <a:latin typeface="Segoe UI" panose="020B0502040204020203" pitchFamily="34" charset="0"/>
                    <a:cs typeface="Segoe UI" panose="020B0502040204020203" pitchFamily="34" charset="0"/>
                  </a:rPr>
                  <a:t>	         </a:t>
                </a:r>
                <a:r>
                  <a:rPr lang="en-US" dirty="0" smtClean="0">
                    <a:latin typeface="Segoe UI" panose="020B0502040204020203" pitchFamily="34" charset="0"/>
                    <a:cs typeface="Segoe UI" panose="020B0502040204020203" pitchFamily="34" charset="0"/>
                  </a:rPr>
                  <a:t>| </a:t>
                </a:r>
                <a:r>
                  <a:rPr lang="en-US" dirty="0" smtClean="0">
                    <a:solidFill>
                      <a:srgbClr val="008000"/>
                    </a:solidFill>
                    <a:latin typeface="Segoe UI" panose="020B0502040204020203" pitchFamily="34" charset="0"/>
                    <a:cs typeface="Segoe UI" panose="020B0502040204020203" pitchFamily="34" charset="0"/>
                  </a:rPr>
                  <a:t>Merge</a:t>
                </a:r>
                <a:r>
                  <a:rPr lang="en-US" dirty="0" smtClean="0">
                    <a:latin typeface="Segoe UI" panose="020B0502040204020203" pitchFamily="34" charset="0"/>
                    <a:cs typeface="Segoe UI" panose="020B0502040204020203" pitchFamily="34" charset="0"/>
                  </a:rPr>
                  <a:t>(T</a:t>
                </a:r>
                <a:r>
                  <a:rPr lang="en-US" baseline="-25000" dirty="0" smtClean="0">
                    <a:latin typeface="Segoe UI" panose="020B0502040204020203" pitchFamily="34" charset="0"/>
                    <a:cs typeface="Segoe UI" panose="020B0502040204020203" pitchFamily="34" charset="0"/>
                  </a:rPr>
                  <a:t>1,</a:t>
                </a:r>
                <a:r>
                  <a:rPr lang="en-US" dirty="0" smtClean="0">
                    <a:latin typeface="Segoe UI" panose="020B0502040204020203" pitchFamily="34" charset="0"/>
                    <a:cs typeface="Segoe UI" panose="020B0502040204020203" pitchFamily="34" charset="0"/>
                  </a:rPr>
                  <a:t> T</a:t>
                </a:r>
                <a:r>
                  <a:rPr lang="en-US" baseline="-25000" dirty="0" smtClean="0">
                    <a:latin typeface="Segoe UI" panose="020B0502040204020203" pitchFamily="34" charset="0"/>
                    <a:cs typeface="Segoe UI" panose="020B0502040204020203" pitchFamily="34" charset="0"/>
                  </a:rPr>
                  <a:t>2</a:t>
                </a:r>
                <a:r>
                  <a:rPr lang="en-US" dirty="0" smtClean="0">
                    <a:latin typeface="Segoe UI" panose="020B0502040204020203" pitchFamily="34" charset="0"/>
                    <a:cs typeface="Segoe UI" panose="020B0502040204020203" pitchFamily="34" charset="0"/>
                  </a:rPr>
                  <a:t>)</a:t>
                </a:r>
              </a:p>
              <a:p>
                <a:pPr marL="0" indent="0">
                  <a:buNone/>
                </a:pPr>
                <a:endParaRPr lang="en-US" sz="500" dirty="0" smtClean="0">
                  <a:latin typeface="Segoe UI" panose="020B0502040204020203" pitchFamily="34" charset="0"/>
                  <a:cs typeface="Segoe UI" panose="020B0502040204020203" pitchFamily="34" charset="0"/>
                </a:endParaRPr>
              </a:p>
              <a:p>
                <a:pPr marL="0" indent="0">
                  <a:buNone/>
                </a:pPr>
                <a:r>
                  <a:rPr lang="en-US" dirty="0" smtClean="0">
                    <a:solidFill>
                      <a:srgbClr val="0070C0"/>
                    </a:solidFill>
                    <a:latin typeface="Segoe UI" panose="020B0502040204020203" pitchFamily="34" charset="0"/>
                    <a:cs typeface="Segoe UI" panose="020B0502040204020203" pitchFamily="34" charset="0"/>
                  </a:rPr>
                  <a:t>all lines </a:t>
                </a:r>
                <a:r>
                  <a:rPr lang="en-US" dirty="0">
                    <a:latin typeface="Segoe UI" panose="020B0502040204020203" pitchFamily="34" charset="0"/>
                    <a:cs typeface="Segoe UI" panose="020B0502040204020203" pitchFamily="34" charset="0"/>
                  </a:rPr>
                  <a:t>L</a:t>
                </a:r>
                <a:r>
                  <a:rPr lang="en-US" dirty="0" smtClean="0">
                    <a:latin typeface="Segoe UI" panose="020B0502040204020203" pitchFamily="34" charset="0"/>
                    <a:cs typeface="Segoe UI" panose="020B0502040204020203" pitchFamily="34" charset="0"/>
                  </a:rPr>
                  <a:t> := </a:t>
                </a:r>
                <a:r>
                  <a:rPr lang="en-US" dirty="0" smtClean="0">
                    <a:solidFill>
                      <a:srgbClr val="008000"/>
                    </a:solidFill>
                    <a:latin typeface="Segoe UI" panose="020B0502040204020203" pitchFamily="34" charset="0"/>
                    <a:cs typeface="Segoe UI" panose="020B0502040204020203" pitchFamily="34" charset="0"/>
                  </a:rPr>
                  <a:t>Split</a:t>
                </a:r>
                <a:r>
                  <a:rPr lang="en-US" dirty="0" smtClean="0">
                    <a:latin typeface="Segoe UI" panose="020B0502040204020203" pitchFamily="34" charset="0"/>
                    <a:cs typeface="Segoe UI" panose="020B0502040204020203" pitchFamily="34" charset="0"/>
                  </a:rPr>
                  <a:t>(d,”\n”)</a:t>
                </a:r>
              </a:p>
              <a:p>
                <a:pPr marL="0" indent="0">
                  <a:buNone/>
                </a:pPr>
                <a:endParaRPr lang="en-US" sz="500" dirty="0" smtClean="0">
                  <a:latin typeface="Segoe UI" panose="020B0502040204020203" pitchFamily="34" charset="0"/>
                  <a:cs typeface="Segoe UI" panose="020B0502040204020203" pitchFamily="34" charset="0"/>
                </a:endParaRPr>
              </a:p>
              <a:p>
                <a:pPr marL="0" indent="0">
                  <a:buNone/>
                </a:pPr>
                <a:r>
                  <a:rPr lang="en-US" dirty="0" smtClean="0">
                    <a:solidFill>
                      <a:srgbClr val="0070C0"/>
                    </a:solidFill>
                    <a:latin typeface="Segoe UI" panose="020B0502040204020203" pitchFamily="34" charset="0"/>
                    <a:cs typeface="Segoe UI" panose="020B0502040204020203" pitchFamily="34" charset="0"/>
                  </a:rPr>
                  <a:t>some lines </a:t>
                </a:r>
                <a:r>
                  <a:rPr lang="en-US" dirty="0" smtClean="0">
                    <a:latin typeface="Segoe UI" panose="020B0502040204020203" pitchFamily="34" charset="0"/>
                    <a:cs typeface="Segoe UI" panose="020B0502040204020203" pitchFamily="34" charset="0"/>
                  </a:rPr>
                  <a:t>N := </a:t>
                </a:r>
                <a:r>
                  <a:rPr lang="en-US" dirty="0" smtClean="0">
                    <a:solidFill>
                      <a:srgbClr val="008000"/>
                    </a:solidFill>
                    <a:latin typeface="Segoe UI" panose="020B0502040204020203" pitchFamily="34" charset="0"/>
                    <a:cs typeface="Segoe UI" panose="020B0502040204020203" pitchFamily="34" charset="0"/>
                  </a:rPr>
                  <a:t>Filter</a:t>
                </a:r>
                <a:r>
                  <a:rPr lang="en-US" dirty="0" smtClean="0">
                    <a:latin typeface="Segoe UI" panose="020B0502040204020203" pitchFamily="34" charset="0"/>
                    <a:cs typeface="Segoe UI" panose="020B0502040204020203" pitchFamily="34" charset="0"/>
                  </a:rPr>
                  <a:t>(L, </a:t>
                </a:r>
                <a14:m>
                  <m:oMath xmlns:m="http://schemas.openxmlformats.org/officeDocument/2006/math">
                    <m:r>
                      <a:rPr lang="en-US" i="1" dirty="0" smtClean="0">
                        <a:latin typeface="Cambria Math" panose="02040503050406030204" pitchFamily="18" charset="0"/>
                      </a:rPr>
                      <m:t>𝜆</m:t>
                    </m:r>
                  </m:oMath>
                </a14:m>
                <a:r>
                  <a:rPr lang="en-US" dirty="0" smtClean="0">
                    <a:latin typeface="Segoe UI" panose="020B0502040204020203" pitchFamily="34" charset="0"/>
                    <a:cs typeface="Segoe UI" panose="020B0502040204020203" pitchFamily="34" charset="0"/>
                  </a:rPr>
                  <a:t>z: F[z]) </a:t>
                </a:r>
              </a:p>
              <a:p>
                <a:pPr marL="0" indent="0">
                  <a:buNone/>
                </a:pPr>
                <a:r>
                  <a:rPr lang="en-US" dirty="0">
                    <a:latin typeface="Segoe UI" panose="020B0502040204020203" pitchFamily="34" charset="0"/>
                    <a:cs typeface="Segoe UI" panose="020B0502040204020203" pitchFamily="34" charset="0"/>
                  </a:rPr>
                  <a:t> </a:t>
                </a:r>
                <a:r>
                  <a:rPr lang="en-US" dirty="0" smtClean="0">
                    <a:latin typeface="Segoe UI" panose="020B0502040204020203" pitchFamily="34" charset="0"/>
                    <a:cs typeface="Segoe UI" panose="020B0502040204020203" pitchFamily="34" charset="0"/>
                  </a:rPr>
                  <a:t>                    | </a:t>
                </a:r>
                <a:r>
                  <a:rPr lang="en-US" dirty="0" err="1" smtClean="0">
                    <a:solidFill>
                      <a:srgbClr val="008000"/>
                    </a:solidFill>
                    <a:latin typeface="Segoe UI" panose="020B0502040204020203" pitchFamily="34" charset="0"/>
                    <a:cs typeface="Segoe UI" panose="020B0502040204020203" pitchFamily="34" charset="0"/>
                  </a:rPr>
                  <a:t>FilterByPosition</a:t>
                </a:r>
                <a:r>
                  <a:rPr lang="en-US" dirty="0" smtClean="0">
                    <a:latin typeface="Segoe UI" panose="020B0502040204020203" pitchFamily="34" charset="0"/>
                    <a:cs typeface="Segoe UI" panose="020B0502040204020203" pitchFamily="34" charset="0"/>
                  </a:rPr>
                  <a:t>(L, </a:t>
                </a:r>
                <a:r>
                  <a:rPr lang="en-US" dirty="0" err="1" smtClean="0">
                    <a:latin typeface="Segoe UI" panose="020B0502040204020203" pitchFamily="34" charset="0"/>
                    <a:cs typeface="Segoe UI" panose="020B0502040204020203" pitchFamily="34" charset="0"/>
                  </a:rPr>
                  <a:t>init</a:t>
                </a:r>
                <a:r>
                  <a:rPr lang="en-US" dirty="0" smtClean="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iter</a:t>
                </a:r>
                <a:r>
                  <a:rPr lang="en-US" dirty="0" smtClean="0">
                    <a:latin typeface="Segoe UI" panose="020B0502040204020203" pitchFamily="34" charset="0"/>
                    <a:cs typeface="Segoe UI" panose="020B0502040204020203" pitchFamily="34" charset="0"/>
                  </a:rPr>
                  <a:t>)</a:t>
                </a:r>
              </a:p>
              <a:p>
                <a:pPr marL="0" indent="0">
                  <a:buNone/>
                </a:pPr>
                <a:endParaRPr lang="en-US" sz="500" dirty="0" smtClean="0">
                  <a:solidFill>
                    <a:srgbClr val="008000"/>
                  </a:solidFill>
                  <a:latin typeface="Segoe UI" panose="020B0502040204020203" pitchFamily="34" charset="0"/>
                  <a:cs typeface="Segoe UI" panose="020B0502040204020203" pitchFamily="34" charset="0"/>
                </a:endParaRPr>
              </a:p>
              <a:p>
                <a:pPr marL="0" indent="0">
                  <a:buNone/>
                </a:pPr>
                <a:r>
                  <a:rPr lang="en-US" dirty="0">
                    <a:solidFill>
                      <a:srgbClr val="0070C0"/>
                    </a:solidFill>
                    <a:latin typeface="Segoe UI" panose="020B0502040204020203" pitchFamily="34" charset="0"/>
                    <a:cs typeface="Segoe UI" panose="020B0502040204020203" pitchFamily="34" charset="0"/>
                  </a:rPr>
                  <a:t>l</a:t>
                </a:r>
                <a:r>
                  <a:rPr lang="en-US" dirty="0" smtClean="0">
                    <a:solidFill>
                      <a:srgbClr val="0070C0"/>
                    </a:solidFill>
                    <a:latin typeface="Segoe UI" panose="020B0502040204020203" pitchFamily="34" charset="0"/>
                    <a:cs typeface="Segoe UI" panose="020B0502040204020203" pitchFamily="34" charset="0"/>
                  </a:rPr>
                  <a:t>ine filter function </a:t>
                </a:r>
                <a:r>
                  <a:rPr lang="en-US" dirty="0" smtClean="0">
                    <a:latin typeface="Segoe UI" panose="020B0502040204020203" pitchFamily="34" charset="0"/>
                    <a:cs typeface="Segoe UI" panose="020B0502040204020203" pitchFamily="34" charset="0"/>
                  </a:rPr>
                  <a:t>F[y] := </a:t>
                </a:r>
                <a:r>
                  <a:rPr lang="en-US" dirty="0" smtClean="0">
                    <a:solidFill>
                      <a:srgbClr val="008000"/>
                    </a:solidFill>
                    <a:latin typeface="Segoe UI" panose="020B0502040204020203" pitchFamily="34" charset="0"/>
                    <a:cs typeface="Segoe UI" panose="020B0502040204020203" pitchFamily="34" charset="0"/>
                  </a:rPr>
                  <a:t>Contains</a:t>
                </a:r>
                <a:r>
                  <a:rPr lang="en-US" dirty="0" smtClean="0">
                    <a:latin typeface="Segoe UI" panose="020B0502040204020203" pitchFamily="34" charset="0"/>
                    <a:cs typeface="Segoe UI" panose="020B0502040204020203" pitchFamily="34" charset="0"/>
                  </a:rPr>
                  <a:t>(</a:t>
                </a:r>
                <a:r>
                  <a:rPr lang="en-US" dirty="0" err="1" smtClean="0">
                    <a:latin typeface="Segoe UI" panose="020B0502040204020203" pitchFamily="34" charset="0"/>
                    <a:cs typeface="Segoe UI" panose="020B0502040204020203" pitchFamily="34" charset="0"/>
                  </a:rPr>
                  <a:t>y,r,K</a:t>
                </a:r>
                <a:r>
                  <a:rPr lang="en-US" dirty="0" smtClean="0">
                    <a:latin typeface="Segoe UI" panose="020B0502040204020203" pitchFamily="34" charset="0"/>
                    <a:cs typeface="Segoe UI" panose="020B0502040204020203" pitchFamily="34" charset="0"/>
                  </a:rPr>
                  <a:t>) | </a:t>
                </a:r>
                <a:r>
                  <a:rPr lang="en-US" dirty="0" err="1" smtClean="0">
                    <a:solidFill>
                      <a:srgbClr val="008000"/>
                    </a:solidFill>
                    <a:latin typeface="Segoe UI" panose="020B0502040204020203" pitchFamily="34" charset="0"/>
                    <a:cs typeface="Segoe UI" panose="020B0502040204020203" pitchFamily="34" charset="0"/>
                  </a:rPr>
                  <a:t>startsWith</a:t>
                </a:r>
                <a:r>
                  <a:rPr lang="en-US" dirty="0" smtClean="0">
                    <a:latin typeface="Segoe UI" panose="020B0502040204020203" pitchFamily="34" charset="0"/>
                    <a:cs typeface="Segoe UI" panose="020B0502040204020203" pitchFamily="34" charset="0"/>
                  </a:rPr>
                  <a:t>(</a:t>
                </a:r>
                <a:r>
                  <a:rPr lang="en-US" dirty="0" err="1" smtClean="0">
                    <a:latin typeface="Segoe UI" panose="020B0502040204020203" pitchFamily="34" charset="0"/>
                    <a:cs typeface="Segoe UI" panose="020B0502040204020203" pitchFamily="34" charset="0"/>
                  </a:rPr>
                  <a:t>y,r</a:t>
                </a:r>
                <a:r>
                  <a:rPr lang="en-US" dirty="0" smtClean="0">
                    <a:latin typeface="Segoe UI" panose="020B0502040204020203" pitchFamily="34" charset="0"/>
                    <a:cs typeface="Segoe UI" panose="020B0502040204020203" pitchFamily="34" charset="0"/>
                  </a:rPr>
                  <a:t>)</a:t>
                </a:r>
              </a:p>
              <a:p>
                <a:pPr marL="0" indent="0">
                  <a:buNone/>
                </a:pPr>
                <a:endParaRPr lang="en-US" dirty="0">
                  <a:solidFill>
                    <a:srgbClr val="008000"/>
                  </a:solidFill>
                </a:endParaRPr>
              </a:p>
              <a:p>
                <a:pPr marL="0" indent="0">
                  <a:buNone/>
                </a:pPr>
                <a:endParaRPr lang="en-US" dirty="0" smtClean="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76199" y="863601"/>
                <a:ext cx="9044669" cy="5764634"/>
              </a:xfrm>
              <a:blipFill>
                <a:blip r:embed="rId3"/>
                <a:stretch>
                  <a:fillRect l="-1011"/>
                </a:stretch>
              </a:blipFill>
            </p:spPr>
            <p:txBody>
              <a:bodyPr/>
              <a:lstStyle/>
              <a:p>
                <a:r>
                  <a:rPr lang="en-US">
                    <a:noFill/>
                  </a:rPr>
                  <a:t> </a:t>
                </a:r>
              </a:p>
            </p:txBody>
          </p:sp>
        </mc:Fallback>
      </mc:AlternateContent>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32</a:t>
            </a:fld>
            <a:endParaRPr lang="en-US" dirty="0"/>
          </a:p>
        </p:txBody>
      </p:sp>
      <p:sp>
        <p:nvSpPr>
          <p:cNvPr id="4" name="Title 3"/>
          <p:cNvSpPr>
            <a:spLocks noGrp="1"/>
          </p:cNvSpPr>
          <p:nvPr>
            <p:ph type="title"/>
          </p:nvPr>
        </p:nvSpPr>
        <p:spPr/>
        <p:txBody>
          <a:bodyPr/>
          <a:lstStyle/>
          <a:p>
            <a:r>
              <a:rPr lang="en-US" dirty="0" err="1" smtClean="0">
                <a:latin typeface="Segoe UI" panose="020B0502040204020203" pitchFamily="34" charset="0"/>
                <a:cs typeface="Segoe UI" panose="020B0502040204020203" pitchFamily="34" charset="0"/>
              </a:rPr>
              <a:t>FlashExtract</a:t>
            </a:r>
            <a:r>
              <a:rPr lang="en-US" dirty="0" smtClean="0">
                <a:latin typeface="Segoe UI" panose="020B0502040204020203" pitchFamily="34" charset="0"/>
                <a:cs typeface="Segoe UI" panose="020B0502040204020203" pitchFamily="34" charset="0"/>
              </a:rPr>
              <a:t> DSL </a:t>
            </a:r>
            <a:endParaRPr lang="en-US" dirty="0">
              <a:latin typeface="Segoe UI" panose="020B0502040204020203" pitchFamily="34" charset="0"/>
              <a:cs typeface="Segoe UI" panose="020B0502040204020203" pitchFamily="34" charset="0"/>
            </a:endParaRPr>
          </a:p>
        </p:txBody>
      </p:sp>
      <p:sp>
        <p:nvSpPr>
          <p:cNvPr id="5" name="Content Placeholder 1"/>
          <p:cNvSpPr txBox="1">
            <a:spLocks/>
          </p:cNvSpPr>
          <p:nvPr/>
        </p:nvSpPr>
        <p:spPr bwMode="auto">
          <a:xfrm>
            <a:off x="38371" y="4825907"/>
            <a:ext cx="9207229" cy="1977588"/>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buFontTx/>
              <a:buNone/>
            </a:pPr>
            <a:r>
              <a:rPr lang="en-US" kern="0" dirty="0" smtClean="0">
                <a:latin typeface="Segoe UI" panose="020B0502040204020203" pitchFamily="34" charset="0"/>
                <a:cs typeface="Segoe UI" panose="020B0502040204020203" pitchFamily="34" charset="0"/>
              </a:rPr>
              <a:t>                             let x = X in </a:t>
            </a:r>
            <a:r>
              <a:rPr lang="en-US" kern="0" dirty="0" err="1">
                <a:solidFill>
                  <a:srgbClr val="008000"/>
                </a:solidFill>
                <a:latin typeface="Segoe UI" panose="020B0502040204020203" pitchFamily="34" charset="0"/>
                <a:cs typeface="Segoe UI" panose="020B0502040204020203" pitchFamily="34" charset="0"/>
              </a:rPr>
              <a:t>SubStr</a:t>
            </a:r>
            <a:r>
              <a:rPr lang="en-US" kern="0" dirty="0">
                <a:latin typeface="Segoe UI" panose="020B0502040204020203" pitchFamily="34" charset="0"/>
                <a:cs typeface="Segoe UI" panose="020B0502040204020203" pitchFamily="34" charset="0"/>
              </a:rPr>
              <a:t>(x, </a:t>
            </a:r>
            <a:r>
              <a:rPr lang="en-US" kern="0" dirty="0" smtClean="0">
                <a:latin typeface="Segoe UI" panose="020B0502040204020203" pitchFamily="34" charset="0"/>
                <a:cs typeface="Segoe UI" panose="020B0502040204020203" pitchFamily="34" charset="0"/>
              </a:rPr>
              <a:t>PP[x])</a:t>
            </a:r>
          </a:p>
          <a:p>
            <a:pPr marL="0" indent="0">
              <a:spcBef>
                <a:spcPts val="0"/>
              </a:spcBef>
              <a:buNone/>
            </a:pPr>
            <a:r>
              <a:rPr lang="en-US" sz="2300" kern="0" dirty="0" smtClean="0">
                <a:solidFill>
                  <a:srgbClr val="0070C0"/>
                </a:solidFill>
                <a:latin typeface="Segoe UI" panose="020B0502040204020203" pitchFamily="34" charset="0"/>
                <a:cs typeface="Segoe UI" panose="020B0502040204020203" pitchFamily="34" charset="0"/>
              </a:rPr>
              <a:t>position pair </a:t>
            </a:r>
            <a:r>
              <a:rPr lang="en-US" sz="2300" kern="0" dirty="0" smtClean="0">
                <a:latin typeface="Segoe UI" panose="020B0502040204020203" pitchFamily="34" charset="0"/>
                <a:cs typeface="Segoe UI" panose="020B0502040204020203" pitchFamily="34" charset="0"/>
              </a:rPr>
              <a:t>PP[x] := </a:t>
            </a:r>
            <a:r>
              <a:rPr lang="en-US" sz="2150" kern="0" dirty="0" smtClean="0">
                <a:latin typeface="Segoe UI" panose="020B0502040204020203" pitchFamily="34" charset="0"/>
                <a:cs typeface="Segoe UI" panose="020B0502040204020203" pitchFamily="34" charset="0"/>
              </a:rPr>
              <a:t>let p</a:t>
            </a:r>
            <a:r>
              <a:rPr lang="en-US" sz="2150" kern="0" baseline="-25000" dirty="0" smtClean="0">
                <a:latin typeface="Segoe UI" panose="020B0502040204020203" pitchFamily="34" charset="0"/>
                <a:cs typeface="Segoe UI" panose="020B0502040204020203" pitchFamily="34" charset="0"/>
              </a:rPr>
              <a:t>1</a:t>
            </a:r>
            <a:r>
              <a:rPr lang="en-US" sz="2150" kern="0" dirty="0" smtClean="0">
                <a:latin typeface="Segoe UI" panose="020B0502040204020203" pitchFamily="34" charset="0"/>
                <a:cs typeface="Segoe UI" panose="020B0502040204020203" pitchFamily="34" charset="0"/>
              </a:rPr>
              <a:t>=P[x] |</a:t>
            </a:r>
            <a:r>
              <a:rPr lang="en-US" sz="2150" dirty="0" smtClean="0">
                <a:latin typeface="Segoe UI" panose="020B0502040204020203" pitchFamily="34" charset="0"/>
                <a:cs typeface="Segoe UI" panose="020B0502040204020203" pitchFamily="34" charset="0"/>
              </a:rPr>
              <a:t> let p</a:t>
            </a:r>
            <a:r>
              <a:rPr lang="en-US" sz="2150" baseline="-25000" dirty="0" smtClean="0">
                <a:latin typeface="Segoe UI" panose="020B0502040204020203" pitchFamily="34" charset="0"/>
                <a:cs typeface="Segoe UI" panose="020B0502040204020203" pitchFamily="34" charset="0"/>
              </a:rPr>
              <a:t>0</a:t>
            </a:r>
            <a:r>
              <a:rPr lang="en-US" sz="2150" dirty="0" smtClean="0">
                <a:latin typeface="Segoe UI" panose="020B0502040204020203" pitchFamily="34" charset="0"/>
                <a:cs typeface="Segoe UI" panose="020B0502040204020203" pitchFamily="34" charset="0"/>
              </a:rPr>
              <a:t>=P[x] in (p</a:t>
            </a:r>
            <a:r>
              <a:rPr lang="en-US" sz="2150" baseline="-25000" dirty="0" smtClean="0">
                <a:latin typeface="Segoe UI" panose="020B0502040204020203" pitchFamily="34" charset="0"/>
                <a:cs typeface="Segoe UI" panose="020B0502040204020203" pitchFamily="34" charset="0"/>
              </a:rPr>
              <a:t>0</a:t>
            </a:r>
            <a:r>
              <a:rPr lang="en-US" sz="2150" dirty="0" smtClean="0">
                <a:solidFill>
                  <a:srgbClr val="008000"/>
                </a:solidFill>
                <a:latin typeface="Segoe UI" panose="020B0502040204020203" pitchFamily="34" charset="0"/>
                <a:cs typeface="Segoe UI" panose="020B0502040204020203" pitchFamily="34" charset="0"/>
              </a:rPr>
              <a:t>+</a:t>
            </a:r>
            <a:r>
              <a:rPr lang="en-US" sz="2150" dirty="0" smtClean="0">
                <a:latin typeface="Segoe UI" panose="020B0502040204020203" pitchFamily="34" charset="0"/>
                <a:cs typeface="Segoe UI" panose="020B0502040204020203" pitchFamily="34" charset="0"/>
              </a:rPr>
              <a:t>P[</a:t>
            </a:r>
            <a:r>
              <a:rPr lang="en-US" sz="2150" dirty="0" smtClean="0">
                <a:solidFill>
                  <a:srgbClr val="008000"/>
                </a:solidFill>
                <a:latin typeface="Segoe UI" panose="020B0502040204020203" pitchFamily="34" charset="0"/>
                <a:cs typeface="Segoe UI" panose="020B0502040204020203" pitchFamily="34" charset="0"/>
              </a:rPr>
              <a:t>Suffix</a:t>
            </a:r>
            <a:r>
              <a:rPr lang="en-US" sz="2150" dirty="0" smtClean="0">
                <a:latin typeface="Segoe UI" panose="020B0502040204020203" pitchFamily="34" charset="0"/>
                <a:cs typeface="Segoe UI" panose="020B0502040204020203" pitchFamily="34" charset="0"/>
              </a:rPr>
              <a:t>(s,p</a:t>
            </a:r>
            <a:r>
              <a:rPr lang="en-US" sz="2150" baseline="-25000" dirty="0" smtClean="0">
                <a:latin typeface="Segoe UI" panose="020B0502040204020203" pitchFamily="34" charset="0"/>
                <a:cs typeface="Segoe UI" panose="020B0502040204020203" pitchFamily="34" charset="0"/>
              </a:rPr>
              <a:t>0</a:t>
            </a:r>
            <a:r>
              <a:rPr lang="en-US" sz="2150" dirty="0" smtClean="0">
                <a:latin typeface="Segoe UI" panose="020B0502040204020203" pitchFamily="34" charset="0"/>
                <a:cs typeface="Segoe UI" panose="020B0502040204020203" pitchFamily="34" charset="0"/>
              </a:rPr>
              <a:t>)]) in</a:t>
            </a:r>
            <a:endParaRPr lang="en-US" sz="2150" kern="0" dirty="0" smtClean="0">
              <a:latin typeface="Segoe UI" panose="020B0502040204020203" pitchFamily="34" charset="0"/>
              <a:cs typeface="Segoe UI" panose="020B0502040204020203" pitchFamily="34" charset="0"/>
            </a:endParaRPr>
          </a:p>
          <a:p>
            <a:pPr marL="0" indent="0">
              <a:spcBef>
                <a:spcPts val="0"/>
              </a:spcBef>
              <a:buFontTx/>
              <a:buNone/>
            </a:pPr>
            <a:r>
              <a:rPr lang="en-US" kern="0" dirty="0" smtClean="0">
                <a:latin typeface="Segoe UI" panose="020B0502040204020203" pitchFamily="34" charset="0"/>
                <a:cs typeface="Segoe UI" panose="020B0502040204020203" pitchFamily="34" charset="0"/>
              </a:rPr>
              <a:t>                                let p</a:t>
            </a:r>
            <a:r>
              <a:rPr lang="en-US" kern="0" baseline="-25000" dirty="0" smtClean="0">
                <a:latin typeface="Segoe UI" panose="020B0502040204020203" pitchFamily="34" charset="0"/>
                <a:cs typeface="Segoe UI" panose="020B0502040204020203" pitchFamily="34" charset="0"/>
              </a:rPr>
              <a:t>2</a:t>
            </a:r>
            <a:r>
              <a:rPr lang="en-US" kern="0" dirty="0" smtClean="0">
                <a:latin typeface="Segoe UI" panose="020B0502040204020203" pitchFamily="34" charset="0"/>
                <a:cs typeface="Segoe UI" panose="020B0502040204020203" pitchFamily="34" charset="0"/>
              </a:rPr>
              <a:t> = P[x] | p</a:t>
            </a:r>
            <a:r>
              <a:rPr lang="en-US" kern="0" baseline="-25000" dirty="0" smtClean="0">
                <a:latin typeface="Segoe UI" panose="020B0502040204020203" pitchFamily="34" charset="0"/>
                <a:cs typeface="Segoe UI" panose="020B0502040204020203" pitchFamily="34" charset="0"/>
              </a:rPr>
              <a:t>1</a:t>
            </a:r>
            <a:r>
              <a:rPr lang="en-US" kern="0" dirty="0" smtClean="0">
                <a:latin typeface="Segoe UI" panose="020B0502040204020203" pitchFamily="34" charset="0"/>
                <a:cs typeface="Segoe UI" panose="020B0502040204020203" pitchFamily="34" charset="0"/>
              </a:rPr>
              <a:t> </a:t>
            </a:r>
            <a:r>
              <a:rPr lang="en-US" kern="0" dirty="0" smtClean="0">
                <a:solidFill>
                  <a:srgbClr val="008000"/>
                </a:solidFill>
                <a:latin typeface="Segoe UI" panose="020B0502040204020203" pitchFamily="34" charset="0"/>
                <a:cs typeface="Segoe UI" panose="020B0502040204020203" pitchFamily="34" charset="0"/>
              </a:rPr>
              <a:t>+</a:t>
            </a:r>
            <a:r>
              <a:rPr lang="en-US" kern="0" dirty="0" smtClean="0">
                <a:latin typeface="Segoe UI" panose="020B0502040204020203" pitchFamily="34" charset="0"/>
                <a:cs typeface="Segoe UI" panose="020B0502040204020203" pitchFamily="34" charset="0"/>
              </a:rPr>
              <a:t> P[</a:t>
            </a:r>
            <a:r>
              <a:rPr lang="en-US" kern="0" dirty="0" smtClean="0">
                <a:solidFill>
                  <a:srgbClr val="008000"/>
                </a:solidFill>
                <a:latin typeface="Segoe UI" panose="020B0502040204020203" pitchFamily="34" charset="0"/>
                <a:cs typeface="Segoe UI" panose="020B0502040204020203" pitchFamily="34" charset="0"/>
              </a:rPr>
              <a:t>Suffix</a:t>
            </a:r>
            <a:r>
              <a:rPr lang="en-US" kern="0" dirty="0" smtClean="0">
                <a:latin typeface="Segoe UI" panose="020B0502040204020203" pitchFamily="34" charset="0"/>
                <a:cs typeface="Segoe UI" panose="020B0502040204020203" pitchFamily="34" charset="0"/>
              </a:rPr>
              <a:t>(x,p</a:t>
            </a:r>
            <a:r>
              <a:rPr lang="en-US" kern="0" baseline="-25000" dirty="0" smtClean="0">
                <a:latin typeface="Segoe UI" panose="020B0502040204020203" pitchFamily="34" charset="0"/>
                <a:cs typeface="Segoe UI" panose="020B0502040204020203" pitchFamily="34" charset="0"/>
              </a:rPr>
              <a:t>1</a:t>
            </a:r>
            <a:r>
              <a:rPr lang="en-US" kern="0" dirty="0" smtClean="0">
                <a:latin typeface="Segoe UI" panose="020B0502040204020203" pitchFamily="34" charset="0"/>
                <a:cs typeface="Segoe UI" panose="020B0502040204020203" pitchFamily="34" charset="0"/>
              </a:rPr>
              <a:t>)]</a:t>
            </a:r>
            <a:r>
              <a:rPr lang="en-US" kern="0" dirty="0">
                <a:latin typeface="Segoe UI" panose="020B0502040204020203" pitchFamily="34" charset="0"/>
                <a:cs typeface="Segoe UI" panose="020B0502040204020203" pitchFamily="34" charset="0"/>
              </a:rPr>
              <a:t> </a:t>
            </a:r>
            <a:r>
              <a:rPr lang="en-US" kern="0" dirty="0" smtClean="0">
                <a:latin typeface="Segoe UI" panose="020B0502040204020203" pitchFamily="34" charset="0"/>
                <a:cs typeface="Segoe UI" panose="020B0502040204020203" pitchFamily="34" charset="0"/>
              </a:rPr>
              <a:t>in</a:t>
            </a:r>
          </a:p>
          <a:p>
            <a:pPr marL="0" indent="0">
              <a:spcBef>
                <a:spcPts val="0"/>
              </a:spcBef>
              <a:buFontTx/>
              <a:buNone/>
            </a:pPr>
            <a:r>
              <a:rPr lang="en-US" kern="0" dirty="0">
                <a:latin typeface="Segoe UI" panose="020B0502040204020203" pitchFamily="34" charset="0"/>
                <a:cs typeface="Segoe UI" panose="020B0502040204020203" pitchFamily="34" charset="0"/>
              </a:rPr>
              <a:t> </a:t>
            </a:r>
            <a:r>
              <a:rPr lang="en-US" kern="0" dirty="0" smtClean="0">
                <a:latin typeface="Segoe UI" panose="020B0502040204020203" pitchFamily="34" charset="0"/>
                <a:cs typeface="Segoe UI" panose="020B0502040204020203" pitchFamily="34" charset="0"/>
              </a:rPr>
              <a:t>                               (p</a:t>
            </a:r>
            <a:r>
              <a:rPr lang="en-US" kern="0" baseline="-25000" dirty="0" smtClean="0">
                <a:latin typeface="Segoe UI" panose="020B0502040204020203" pitchFamily="34" charset="0"/>
                <a:cs typeface="Segoe UI" panose="020B0502040204020203" pitchFamily="34" charset="0"/>
              </a:rPr>
              <a:t>1</a:t>
            </a:r>
            <a:r>
              <a:rPr lang="en-US" kern="0" dirty="0" smtClean="0">
                <a:latin typeface="Segoe UI" panose="020B0502040204020203" pitchFamily="34" charset="0"/>
                <a:cs typeface="Segoe UI" panose="020B0502040204020203" pitchFamily="34" charset="0"/>
              </a:rPr>
              <a:t>,p</a:t>
            </a:r>
            <a:r>
              <a:rPr lang="en-US" kern="0" baseline="-25000" dirty="0" smtClean="0">
                <a:latin typeface="Segoe UI" panose="020B0502040204020203" pitchFamily="34" charset="0"/>
                <a:cs typeface="Segoe UI" panose="020B0502040204020203" pitchFamily="34" charset="0"/>
              </a:rPr>
              <a:t>2</a:t>
            </a:r>
            <a:r>
              <a:rPr lang="en-US" kern="0" dirty="0" smtClean="0">
                <a:latin typeface="Segoe UI" panose="020B0502040204020203" pitchFamily="34" charset="0"/>
                <a:cs typeface="Segoe UI" panose="020B0502040204020203" pitchFamily="34" charset="0"/>
              </a:rPr>
              <a:t>) </a:t>
            </a:r>
            <a:endParaRPr lang="en-US" sz="700" kern="0" dirty="0" smtClean="0">
              <a:latin typeface="Segoe UI" panose="020B0502040204020203" pitchFamily="34" charset="0"/>
              <a:cs typeface="Segoe UI" panose="020B0502040204020203" pitchFamily="34" charset="0"/>
            </a:endParaRPr>
          </a:p>
          <a:p>
            <a:pPr marL="0" indent="0">
              <a:buFontTx/>
              <a:buNone/>
            </a:pPr>
            <a:r>
              <a:rPr lang="en-US" kern="0" dirty="0" smtClean="0">
                <a:solidFill>
                  <a:srgbClr val="0070C0"/>
                </a:solidFill>
                <a:latin typeface="Segoe UI" panose="020B0502040204020203" pitchFamily="34" charset="0"/>
                <a:cs typeface="Segoe UI" panose="020B0502040204020203" pitchFamily="34" charset="0"/>
              </a:rPr>
              <a:t>position expr </a:t>
            </a:r>
            <a:r>
              <a:rPr lang="en-US" kern="0" dirty="0" smtClean="0">
                <a:latin typeface="Segoe UI" panose="020B0502040204020203" pitchFamily="34" charset="0"/>
                <a:cs typeface="Segoe UI" panose="020B0502040204020203" pitchFamily="34" charset="0"/>
              </a:rPr>
              <a:t>P[y]  := </a:t>
            </a:r>
            <a:r>
              <a:rPr lang="en-US" kern="0" dirty="0" err="1" smtClean="0">
                <a:solidFill>
                  <a:srgbClr val="008000"/>
                </a:solidFill>
                <a:latin typeface="Segoe UI" panose="020B0502040204020203" pitchFamily="34" charset="0"/>
                <a:cs typeface="Segoe UI" panose="020B0502040204020203" pitchFamily="34" charset="0"/>
              </a:rPr>
              <a:t>Pos</a:t>
            </a:r>
            <a:r>
              <a:rPr lang="en-US" kern="0" dirty="0" smtClean="0">
                <a:latin typeface="Segoe UI" panose="020B0502040204020203" pitchFamily="34" charset="0"/>
                <a:cs typeface="Segoe UI" panose="020B0502040204020203" pitchFamily="34" charset="0"/>
              </a:rPr>
              <a:t>(y, R, R, K) | K</a:t>
            </a:r>
          </a:p>
          <a:p>
            <a:pPr marL="0" indent="0">
              <a:buFontTx/>
              <a:buNone/>
            </a:pPr>
            <a:endParaRPr lang="en-US" kern="0" dirty="0" smtClean="0"/>
          </a:p>
        </p:txBody>
      </p:sp>
      <p:sp>
        <p:nvSpPr>
          <p:cNvPr id="6" name="TextBox 5"/>
          <p:cNvSpPr txBox="1"/>
          <p:nvPr/>
        </p:nvSpPr>
        <p:spPr>
          <a:xfrm>
            <a:off x="-32749" y="4801379"/>
            <a:ext cx="3002280" cy="461665"/>
          </a:xfrm>
          <a:prstGeom prst="rect">
            <a:avLst/>
          </a:prstGeom>
          <a:noFill/>
        </p:spPr>
        <p:txBody>
          <a:bodyPr wrap="square" rtlCol="0">
            <a:spAutoFit/>
          </a:bodyPr>
          <a:lstStyle/>
          <a:p>
            <a:r>
              <a:rPr lang="en-US" sz="2400" kern="0" dirty="0" err="1">
                <a:solidFill>
                  <a:srgbClr val="0070C0"/>
                </a:solidFill>
                <a:latin typeface="Segoe UI" panose="020B0502040204020203" pitchFamily="34" charset="0"/>
                <a:cs typeface="Segoe UI" panose="020B0502040204020203" pitchFamily="34" charset="0"/>
              </a:rPr>
              <a:t>substr</a:t>
            </a:r>
            <a:r>
              <a:rPr lang="en-US" sz="2400" kern="0" dirty="0">
                <a:solidFill>
                  <a:srgbClr val="0070C0"/>
                </a:solidFill>
                <a:latin typeface="Segoe UI" panose="020B0502040204020203" pitchFamily="34" charset="0"/>
                <a:cs typeface="Segoe UI" panose="020B0502040204020203" pitchFamily="34" charset="0"/>
              </a:rPr>
              <a:t> expr </a:t>
            </a:r>
            <a:r>
              <a:rPr lang="en-US" sz="2400" kern="0" dirty="0" smtClean="0">
                <a:latin typeface="Segoe UI" panose="020B0502040204020203" pitchFamily="34" charset="0"/>
                <a:cs typeface="Segoe UI" panose="020B0502040204020203" pitchFamily="34" charset="0"/>
              </a:rPr>
              <a:t>S     :=</a:t>
            </a:r>
            <a:endParaRPr lang="en-US" sz="2400" dirty="0">
              <a:latin typeface="Segoe UI" panose="020B0502040204020203" pitchFamily="34" charset="0"/>
              <a:cs typeface="Segoe UI" panose="020B0502040204020203" pitchFamily="34" charset="0"/>
            </a:endParaRPr>
          </a:p>
        </p:txBody>
      </p:sp>
      <p:sp>
        <p:nvSpPr>
          <p:cNvPr id="7" name="TextBox 6"/>
          <p:cNvSpPr txBox="1"/>
          <p:nvPr/>
        </p:nvSpPr>
        <p:spPr>
          <a:xfrm>
            <a:off x="1695954" y="4801378"/>
            <a:ext cx="680720" cy="461665"/>
          </a:xfrm>
          <a:prstGeom prst="rect">
            <a:avLst/>
          </a:prstGeom>
          <a:noFill/>
        </p:spPr>
        <p:txBody>
          <a:bodyPr wrap="square" rtlCol="0">
            <a:spAutoFit/>
          </a:bodyPr>
          <a:lstStyle/>
          <a:p>
            <a:r>
              <a:rPr lang="en-US" sz="2400" dirty="0" smtClean="0">
                <a:latin typeface="Segoe UI" panose="020B0502040204020203" pitchFamily="34" charset="0"/>
                <a:cs typeface="Segoe UI" panose="020B0502040204020203" pitchFamily="34" charset="0"/>
              </a:rPr>
              <a:t>[X]</a:t>
            </a:r>
            <a:endParaRPr lang="en-US" sz="2400" dirty="0">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4853668" y="3261360"/>
                <a:ext cx="4376147" cy="461665"/>
              </a:xfrm>
              <a:prstGeom prst="rect">
                <a:avLst/>
              </a:prstGeom>
              <a:noFill/>
            </p:spPr>
            <p:txBody>
              <a:bodyPr wrap="square" rtlCol="0">
                <a:spAutoFit/>
              </a:bodyPr>
              <a:lstStyle/>
              <a:p>
                <a:r>
                  <a:rPr lang="en-US" sz="2400" dirty="0"/>
                  <a:t>| </a:t>
                </a:r>
                <a:r>
                  <a:rPr lang="en-US" sz="2400" dirty="0">
                    <a:solidFill>
                      <a:srgbClr val="008000"/>
                    </a:solidFill>
                    <a:latin typeface="Segoe UI" panose="020B0502040204020203" pitchFamily="34" charset="0"/>
                    <a:cs typeface="Segoe UI" panose="020B0502040204020203" pitchFamily="34" charset="0"/>
                  </a:rPr>
                  <a:t>Filter</a:t>
                </a:r>
                <a:r>
                  <a:rPr lang="en-US" sz="2400" dirty="0">
                    <a:latin typeface="Segoe UI" panose="020B0502040204020203" pitchFamily="34" charset="0"/>
                    <a:cs typeface="Segoe UI" panose="020B0502040204020203" pitchFamily="34" charset="0"/>
                  </a:rPr>
                  <a:t>(L, </a:t>
                </a:r>
                <a14:m>
                  <m:oMath xmlns:m="http://schemas.openxmlformats.org/officeDocument/2006/math">
                    <m:r>
                      <a:rPr lang="en-US" sz="2400" i="1" dirty="0">
                        <a:latin typeface="Cambria Math" panose="02040503050406030204" pitchFamily="18" charset="0"/>
                      </a:rPr>
                      <m:t>𝜆</m:t>
                    </m:r>
                  </m:oMath>
                </a14:m>
                <a:r>
                  <a:rPr lang="en-US" sz="2400" dirty="0">
                    <a:latin typeface="Segoe UI" panose="020B0502040204020203" pitchFamily="34" charset="0"/>
                    <a:cs typeface="Segoe UI" panose="020B0502040204020203" pitchFamily="34" charset="0"/>
                  </a:rPr>
                  <a:t>z: </a:t>
                </a:r>
                <a:r>
                  <a:rPr lang="en-US" sz="2400" dirty="0" smtClean="0">
                    <a:latin typeface="Segoe UI" panose="020B0502040204020203" pitchFamily="34" charset="0"/>
                    <a:cs typeface="Segoe UI" panose="020B0502040204020203" pitchFamily="34" charset="0"/>
                  </a:rPr>
                  <a:t>F[</a:t>
                </a:r>
                <a:r>
                  <a:rPr lang="en-US" sz="2400" dirty="0" err="1" smtClean="0">
                    <a:solidFill>
                      <a:srgbClr val="008000"/>
                    </a:solidFill>
                    <a:latin typeface="Segoe UI" panose="020B0502040204020203" pitchFamily="34" charset="0"/>
                    <a:cs typeface="Segoe UI" panose="020B0502040204020203" pitchFamily="34" charset="0"/>
                  </a:rPr>
                  <a:t>prevLine</a:t>
                </a:r>
                <a:r>
                  <a:rPr lang="en-US" sz="2400" dirty="0" smtClean="0">
                    <a:latin typeface="Segoe UI" panose="020B0502040204020203" pitchFamily="34" charset="0"/>
                    <a:cs typeface="Segoe UI" panose="020B0502040204020203" pitchFamily="34" charset="0"/>
                  </a:rPr>
                  <a:t>(z)])</a:t>
                </a:r>
                <a:endParaRPr lang="en-US" sz="2400" dirty="0">
                  <a:latin typeface="Segoe UI" panose="020B0502040204020203" pitchFamily="34" charset="0"/>
                  <a:cs typeface="Segoe UI" panose="020B0502040204020203"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4853668" y="3261360"/>
                <a:ext cx="4376147" cy="461665"/>
              </a:xfrm>
              <a:prstGeom prst="rect">
                <a:avLst/>
              </a:prstGeom>
              <a:blipFill>
                <a:blip r:embed="rId4"/>
                <a:stretch>
                  <a:fillRect l="-2089" t="-10526" b="-30263"/>
                </a:stretch>
              </a:blipFill>
            </p:spPr>
            <p:txBody>
              <a:bodyPr/>
              <a:lstStyle/>
              <a:p>
                <a:r>
                  <a:rPr lang="en-US">
                    <a:noFill/>
                  </a:rPr>
                  <a:t> </a:t>
                </a:r>
              </a:p>
            </p:txBody>
          </p:sp>
        </mc:Fallback>
      </mc:AlternateContent>
    </p:spTree>
    <p:extLst>
      <p:ext uri="{BB962C8B-B14F-4D97-AF65-F5344CB8AC3E}">
        <p14:creationId xmlns:p14="http://schemas.microsoft.com/office/powerpoint/2010/main" val="3887707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 y="2468880"/>
            <a:ext cx="9028652" cy="1239520"/>
          </a:xfrm>
          <a:prstGeom prst="rect">
            <a:avLst/>
          </a:prstGeom>
          <a:noFill/>
          <a:ln>
            <a:solidFill>
              <a:schemeClr val="tx1"/>
            </a:solidFill>
          </a:ln>
        </p:spPr>
        <p:txBody>
          <a:bodyPr wrap="square" rtlCol="0">
            <a:spAutoFit/>
          </a:bodyPr>
          <a:lstStyle/>
          <a:p>
            <a:endParaRPr lang="en-US" dirty="0"/>
          </a:p>
        </p:txBody>
      </p:sp>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5081" y="863601"/>
                <a:ext cx="9169401" cy="5764634"/>
              </a:xfrm>
            </p:spPr>
            <p:txBody>
              <a:bodyPr/>
              <a:lstStyle/>
              <a:p>
                <a:pPr marL="0" indent="0">
                  <a:buNone/>
                </a:pPr>
                <a:r>
                  <a:rPr lang="en-US" dirty="0" smtClean="0">
                    <a:solidFill>
                      <a:srgbClr val="C00000"/>
                    </a:solidFill>
                  </a:rPr>
                  <a:t>                   </a:t>
                </a:r>
                <a14:m>
                  <m:oMath xmlns:m="http://schemas.openxmlformats.org/officeDocument/2006/math">
                    <m:r>
                      <a:rPr lang="en-US" i="1" dirty="0">
                        <a:solidFill>
                          <a:srgbClr val="C00000"/>
                        </a:solidFill>
                        <a:latin typeface="Cambria Math" panose="02040503050406030204" pitchFamily="18" charset="0"/>
                      </a:rPr>
                      <m:t>𝑆𝑡𝑟𝑖𝑛𝑔</m:t>
                    </m:r>
                    <m:r>
                      <a:rPr lang="en-US" i="1" dirty="0">
                        <a:solidFill>
                          <a:srgbClr val="C00000"/>
                        </a:solidFill>
                        <a:latin typeface="Cambria Math" panose="02040503050406030204" pitchFamily="18" charset="0"/>
                      </a:rPr>
                      <m:t> </m:t>
                    </m:r>
                    <m:r>
                      <a:rPr lang="en-US" i="1" dirty="0">
                        <a:solidFill>
                          <a:srgbClr val="C00000"/>
                        </a:solidFill>
                        <a:latin typeface="Cambria Math" panose="02040503050406030204" pitchFamily="18" charset="0"/>
                      </a:rPr>
                      <m:t>𝑑</m:t>
                    </m:r>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𝐿𝑖𝑠𝑡</m:t>
                    </m:r>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𝑃𝑜𝑠𝑃𝑎𝑖</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𝑟</m:t>
                        </m:r>
                      </m:e>
                      <m:sub>
                        <m:r>
                          <a:rPr lang="en-US" b="0" i="1" dirty="0" smtClean="0">
                            <a:solidFill>
                              <a:srgbClr val="C00000"/>
                            </a:solidFill>
                            <a:latin typeface="Cambria Math" panose="02040503050406030204" pitchFamily="18" charset="0"/>
                          </a:rPr>
                          <m:t>1</m:t>
                        </m:r>
                      </m:sub>
                    </m:sSub>
                    <m:r>
                      <a:rPr lang="en-US" b="0" i="1" dirty="0" smtClean="0">
                        <a:solidFill>
                          <a:srgbClr val="C00000"/>
                        </a:solidFill>
                        <a:latin typeface="Cambria Math" panose="02040503050406030204" pitchFamily="18" charset="0"/>
                      </a:rPr>
                      <m:t>,….,</m:t>
                    </m:r>
                    <m:r>
                      <a:rPr lang="en-US" b="0" i="1" dirty="0" smtClean="0">
                        <a:solidFill>
                          <a:srgbClr val="C00000"/>
                        </a:solidFill>
                        <a:latin typeface="Cambria Math" panose="02040503050406030204" pitchFamily="18" charset="0"/>
                      </a:rPr>
                      <m:t>𝑃𝑜𝑠𝑃𝑎𝑖</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𝑟</m:t>
                        </m:r>
                      </m:e>
                      <m:sub>
                        <m:r>
                          <a:rPr lang="en-US" b="0" i="1" dirty="0" smtClean="0">
                            <a:solidFill>
                              <a:srgbClr val="C00000"/>
                            </a:solidFill>
                            <a:latin typeface="Cambria Math" panose="02040503050406030204" pitchFamily="18" charset="0"/>
                          </a:rPr>
                          <m:t>𝑛</m:t>
                        </m:r>
                      </m:sub>
                    </m:sSub>
                    <m:r>
                      <a:rPr lang="en-US" i="1" dirty="0">
                        <a:solidFill>
                          <a:srgbClr val="C00000"/>
                        </a:solidFill>
                        <a:latin typeface="Cambria Math" panose="02040503050406030204" pitchFamily="18" charset="0"/>
                      </a:rPr>
                      <m:t>)</m:t>
                    </m:r>
                  </m:oMath>
                </a14:m>
                <a:endParaRPr lang="en-US" dirty="0" smtClean="0">
                  <a:solidFill>
                    <a:srgbClr val="0070C0"/>
                  </a:solidFill>
                </a:endParaRPr>
              </a:p>
              <a:p>
                <a:pPr marL="0" lvl="0" indent="0">
                  <a:buNone/>
                </a:pPr>
                <a:endParaRPr lang="en-US" dirty="0" smtClean="0">
                  <a:solidFill>
                    <a:srgbClr val="0070C0"/>
                  </a:solidFill>
                </a:endParaRPr>
              </a:p>
              <a:p>
                <a:pPr marL="0" lvl="0" indent="0">
                  <a:buNone/>
                </a:pPr>
                <a:r>
                  <a:rPr lang="en-US" dirty="0" smtClean="0">
                    <a:solidFill>
                      <a:srgbClr val="0070C0"/>
                    </a:solidFill>
                    <a:latin typeface="Segoe UI" panose="020B0502040204020203" pitchFamily="34" charset="0"/>
                    <a:cs typeface="Segoe UI" panose="020B0502040204020203" pitchFamily="34" charset="0"/>
                  </a:rPr>
                  <a:t>top-level </a:t>
                </a:r>
                <a:r>
                  <a:rPr lang="en-US" dirty="0">
                    <a:solidFill>
                      <a:srgbClr val="0070C0"/>
                    </a:solidFill>
                    <a:latin typeface="Segoe UI" panose="020B0502040204020203" pitchFamily="34" charset="0"/>
                    <a:cs typeface="Segoe UI" panose="020B0502040204020203" pitchFamily="34" charset="0"/>
                  </a:rPr>
                  <a:t>expr </a:t>
                </a:r>
                <a:r>
                  <a:rPr lang="en-US" dirty="0">
                    <a:solidFill>
                      <a:srgbClr val="000000"/>
                    </a:solidFill>
                    <a:latin typeface="Segoe UI" panose="020B0502040204020203" pitchFamily="34" charset="0"/>
                    <a:cs typeface="Segoe UI" panose="020B0502040204020203" pitchFamily="34" charset="0"/>
                  </a:rPr>
                  <a:t>T := </a:t>
                </a:r>
                <a:r>
                  <a:rPr lang="en-US" dirty="0" smtClean="0">
                    <a:solidFill>
                      <a:srgbClr val="008000"/>
                    </a:solidFill>
                    <a:latin typeface="Segoe UI" panose="020B0502040204020203" pitchFamily="34" charset="0"/>
                    <a:cs typeface="Segoe UI" panose="020B0502040204020203" pitchFamily="34" charset="0"/>
                  </a:rPr>
                  <a:t>Plan</a:t>
                </a:r>
                <a:r>
                  <a:rPr lang="en-US" dirty="0" smtClean="0">
                    <a:solidFill>
                      <a:srgbClr val="000000"/>
                    </a:solidFill>
                    <a:latin typeface="Segoe UI" panose="020B0502040204020203" pitchFamily="34" charset="0"/>
                    <a:cs typeface="Segoe UI" panose="020B0502040204020203" pitchFamily="34" charset="0"/>
                  </a:rPr>
                  <a:t>(</a:t>
                </a:r>
                <a14:m>
                  <m:oMath xmlns:m="http://schemas.openxmlformats.org/officeDocument/2006/math">
                    <m:r>
                      <a:rPr lang="en-US" i="1" dirty="0" smtClean="0">
                        <a:solidFill>
                          <a:srgbClr val="000000"/>
                        </a:solidFill>
                        <a:latin typeface="Cambria Math" panose="02040503050406030204" pitchFamily="18" charset="0"/>
                      </a:rPr>
                      <m:t>𝜋</m:t>
                    </m:r>
                  </m:oMath>
                </a14:m>
                <a:r>
                  <a:rPr lang="en-US" dirty="0" smtClean="0">
                    <a:solidFill>
                      <a:srgbClr val="000000"/>
                    </a:solidFill>
                    <a:latin typeface="Segoe UI" panose="020B0502040204020203" pitchFamily="34" charset="0"/>
                    <a:cs typeface="Segoe UI" panose="020B0502040204020203" pitchFamily="34" charset="0"/>
                  </a:rPr>
                  <a:t>, P, (k</a:t>
                </a:r>
                <a:r>
                  <a:rPr lang="en-US" baseline="-25000" dirty="0" smtClean="0">
                    <a:solidFill>
                      <a:srgbClr val="000000"/>
                    </a:solidFill>
                    <a:latin typeface="Segoe UI" panose="020B0502040204020203" pitchFamily="34" charset="0"/>
                    <a:cs typeface="Segoe UI" panose="020B0502040204020203" pitchFamily="34" charset="0"/>
                  </a:rPr>
                  <a:t>1</a:t>
                </a:r>
                <a:r>
                  <a:rPr lang="en-US" dirty="0" smtClean="0">
                    <a:solidFill>
                      <a:srgbClr val="000000"/>
                    </a:solidFill>
                    <a:latin typeface="Segoe UI" panose="020B0502040204020203" pitchFamily="34" charset="0"/>
                    <a:cs typeface="Segoe UI" panose="020B0502040204020203" pitchFamily="34" charset="0"/>
                  </a:rPr>
                  <a:t>,D</a:t>
                </a:r>
                <a:r>
                  <a:rPr lang="en-US" baseline="-25000" dirty="0" smtClean="0">
                    <a:solidFill>
                      <a:srgbClr val="000000"/>
                    </a:solidFill>
                    <a:latin typeface="Segoe UI" panose="020B0502040204020203" pitchFamily="34" charset="0"/>
                    <a:cs typeface="Segoe UI" panose="020B0502040204020203" pitchFamily="34" charset="0"/>
                  </a:rPr>
                  <a:t>1</a:t>
                </a:r>
                <a:r>
                  <a:rPr lang="en-US" dirty="0" smtClean="0">
                    <a:solidFill>
                      <a:srgbClr val="000000"/>
                    </a:solidFill>
                    <a:latin typeface="Segoe UI" panose="020B0502040204020203" pitchFamily="34" charset="0"/>
                    <a:cs typeface="Segoe UI" panose="020B0502040204020203" pitchFamily="34" charset="0"/>
                  </a:rPr>
                  <a:t>),…,(k</a:t>
                </a:r>
                <a:r>
                  <a:rPr lang="en-US" baseline="-25000" dirty="0" smtClean="0">
                    <a:solidFill>
                      <a:srgbClr val="000000"/>
                    </a:solidFill>
                    <a:latin typeface="Segoe UI" panose="020B0502040204020203" pitchFamily="34" charset="0"/>
                    <a:cs typeface="Segoe UI" panose="020B0502040204020203" pitchFamily="34" charset="0"/>
                  </a:rPr>
                  <a:t>n-1</a:t>
                </a:r>
                <a:r>
                  <a:rPr lang="en-US" dirty="0" smtClean="0">
                    <a:solidFill>
                      <a:srgbClr val="000000"/>
                    </a:solidFill>
                    <a:latin typeface="Segoe UI" panose="020B0502040204020203" pitchFamily="34" charset="0"/>
                    <a:cs typeface="Segoe UI" panose="020B0502040204020203" pitchFamily="34" charset="0"/>
                  </a:rPr>
                  <a:t>,D</a:t>
                </a:r>
                <a:r>
                  <a:rPr lang="en-US" baseline="-25000" dirty="0" smtClean="0">
                    <a:solidFill>
                      <a:srgbClr val="000000"/>
                    </a:solidFill>
                    <a:latin typeface="Segoe UI" panose="020B0502040204020203" pitchFamily="34" charset="0"/>
                    <a:cs typeface="Segoe UI" panose="020B0502040204020203" pitchFamily="34" charset="0"/>
                  </a:rPr>
                  <a:t>n-1</a:t>
                </a:r>
                <a:r>
                  <a:rPr lang="en-US" dirty="0" smtClean="0">
                    <a:solidFill>
                      <a:srgbClr val="000000"/>
                    </a:solidFill>
                    <a:latin typeface="Segoe UI" panose="020B0502040204020203" pitchFamily="34" charset="0"/>
                    <a:cs typeface="Segoe UI" panose="020B0502040204020203" pitchFamily="34" charset="0"/>
                  </a:rPr>
                  <a:t>)), where 0</a:t>
                </a:r>
                <a14:m>
                  <m:oMath xmlns:m="http://schemas.openxmlformats.org/officeDocument/2006/math">
                    <m:r>
                      <a:rPr lang="en-US" i="1" dirty="0" smtClean="0">
                        <a:solidFill>
                          <a:srgbClr val="000000"/>
                        </a:solidFill>
                        <a:latin typeface="Cambria Math" panose="02040503050406030204" pitchFamily="18" charset="0"/>
                      </a:rPr>
                      <m:t>≤ </m:t>
                    </m:r>
                  </m:oMath>
                </a14:m>
                <a:r>
                  <a:rPr lang="en-US" dirty="0" err="1" smtClean="0">
                    <a:solidFill>
                      <a:srgbClr val="000000"/>
                    </a:solidFill>
                    <a:latin typeface="Segoe UI" panose="020B0502040204020203" pitchFamily="34" charset="0"/>
                    <a:cs typeface="Segoe UI" panose="020B0502040204020203" pitchFamily="34" charset="0"/>
                  </a:rPr>
                  <a:t>k</a:t>
                </a:r>
                <a:r>
                  <a:rPr lang="en-US" baseline="-25000" dirty="0" err="1" smtClean="0">
                    <a:solidFill>
                      <a:srgbClr val="000000"/>
                    </a:solidFill>
                    <a:latin typeface="Segoe UI" panose="020B0502040204020203" pitchFamily="34" charset="0"/>
                    <a:cs typeface="Segoe UI" panose="020B0502040204020203" pitchFamily="34" charset="0"/>
                  </a:rPr>
                  <a:t>i</a:t>
                </a:r>
                <a:r>
                  <a:rPr lang="en-US" baseline="-25000" dirty="0" smtClean="0">
                    <a:solidFill>
                      <a:srgbClr val="000000"/>
                    </a:solidFill>
                    <a:latin typeface="Segoe UI" panose="020B0502040204020203" pitchFamily="34" charset="0"/>
                    <a:cs typeface="Segoe UI" panose="020B0502040204020203" pitchFamily="34" charset="0"/>
                  </a:rPr>
                  <a:t> </a:t>
                </a:r>
                <a:r>
                  <a:rPr lang="en-US" dirty="0" smtClean="0">
                    <a:solidFill>
                      <a:srgbClr val="000000"/>
                    </a:solidFill>
                    <a:latin typeface="Segoe UI" panose="020B0502040204020203" pitchFamily="34" charset="0"/>
                    <a:cs typeface="Segoe UI" panose="020B0502040204020203" pitchFamily="34" charset="0"/>
                  </a:rPr>
                  <a:t>&lt; </a:t>
                </a:r>
                <a:r>
                  <a:rPr lang="en-US" dirty="0" err="1" smtClean="0">
                    <a:solidFill>
                      <a:srgbClr val="000000"/>
                    </a:solidFill>
                    <a:latin typeface="Segoe UI" panose="020B0502040204020203" pitchFamily="34" charset="0"/>
                    <a:cs typeface="Segoe UI" panose="020B0502040204020203" pitchFamily="34" charset="0"/>
                  </a:rPr>
                  <a:t>i</a:t>
                </a:r>
                <a:r>
                  <a:rPr lang="en-US" dirty="0" smtClean="0">
                    <a:solidFill>
                      <a:srgbClr val="000000"/>
                    </a:solidFill>
                    <a:latin typeface="Segoe UI" panose="020B0502040204020203" pitchFamily="34" charset="0"/>
                    <a:cs typeface="Segoe UI" panose="020B0502040204020203" pitchFamily="34" charset="0"/>
                  </a:rPr>
                  <a:t>.</a:t>
                </a:r>
              </a:p>
              <a:p>
                <a:pPr marL="0" lvl="0" indent="0">
                  <a:buNone/>
                </a:pPr>
                <a:r>
                  <a:rPr lang="en-US" dirty="0" smtClean="0">
                    <a:solidFill>
                      <a:srgbClr val="000000"/>
                    </a:solidFill>
                    <a:latin typeface="Segoe UI" panose="020B0502040204020203" pitchFamily="34" charset="0"/>
                    <a:cs typeface="Segoe UI" panose="020B0502040204020203" pitchFamily="34" charset="0"/>
                  </a:rPr>
                  <a:t> </a:t>
                </a:r>
              </a:p>
              <a:p>
                <a:pPr marL="0" lvl="0" indent="0">
                  <a:buNone/>
                </a:pPr>
                <a:r>
                  <a:rPr lang="en-US" dirty="0" smtClean="0">
                    <a:solidFill>
                      <a:srgbClr val="008000"/>
                    </a:solidFill>
                    <a:latin typeface="Segoe UI" panose="020B0502040204020203" pitchFamily="34" charset="0"/>
                    <a:cs typeface="Segoe UI" panose="020B0502040204020203" pitchFamily="34" charset="0"/>
                  </a:rPr>
                  <a:t>Plan</a:t>
                </a:r>
                <a:r>
                  <a:rPr lang="en-US" dirty="0">
                    <a:solidFill>
                      <a:srgbClr val="000000"/>
                    </a:solidFill>
                    <a:latin typeface="Segoe UI" panose="020B0502040204020203" pitchFamily="34" charset="0"/>
                    <a:cs typeface="Segoe UI" panose="020B0502040204020203" pitchFamily="34" charset="0"/>
                  </a:rPr>
                  <a:t>(</a:t>
                </a:r>
                <a14:m>
                  <m:oMath xmlns:m="http://schemas.openxmlformats.org/officeDocument/2006/math">
                    <m:r>
                      <a:rPr lang="en-US" i="1" dirty="0">
                        <a:solidFill>
                          <a:srgbClr val="000000"/>
                        </a:solidFill>
                        <a:latin typeface="Cambria Math" panose="02040503050406030204" pitchFamily="18" charset="0"/>
                      </a:rPr>
                      <m:t>𝜋</m:t>
                    </m:r>
                  </m:oMath>
                </a14:m>
                <a:r>
                  <a:rPr lang="en-US" dirty="0">
                    <a:solidFill>
                      <a:srgbClr val="000000"/>
                    </a:solidFill>
                    <a:latin typeface="Segoe UI" panose="020B0502040204020203" pitchFamily="34" charset="0"/>
                    <a:cs typeface="Segoe UI" panose="020B0502040204020203" pitchFamily="34" charset="0"/>
                  </a:rPr>
                  <a:t>, P, (k</a:t>
                </a:r>
                <a:r>
                  <a:rPr lang="en-US" baseline="-25000" dirty="0">
                    <a:solidFill>
                      <a:srgbClr val="000000"/>
                    </a:solidFill>
                    <a:latin typeface="Segoe UI" panose="020B0502040204020203" pitchFamily="34" charset="0"/>
                    <a:cs typeface="Segoe UI" panose="020B0502040204020203" pitchFamily="34" charset="0"/>
                  </a:rPr>
                  <a:t>1</a:t>
                </a:r>
                <a:r>
                  <a:rPr lang="en-US" dirty="0">
                    <a:solidFill>
                      <a:srgbClr val="000000"/>
                    </a:solidFill>
                    <a:latin typeface="Segoe UI" panose="020B0502040204020203" pitchFamily="34" charset="0"/>
                    <a:cs typeface="Segoe UI" panose="020B0502040204020203" pitchFamily="34" charset="0"/>
                  </a:rPr>
                  <a:t>,D</a:t>
                </a:r>
                <a:r>
                  <a:rPr lang="en-US" baseline="-25000" dirty="0">
                    <a:solidFill>
                      <a:srgbClr val="000000"/>
                    </a:solidFill>
                    <a:latin typeface="Segoe UI" panose="020B0502040204020203" pitchFamily="34" charset="0"/>
                    <a:cs typeface="Segoe UI" panose="020B0502040204020203" pitchFamily="34" charset="0"/>
                  </a:rPr>
                  <a:t>1</a:t>
                </a:r>
                <a:r>
                  <a:rPr lang="en-US" dirty="0">
                    <a:solidFill>
                      <a:srgbClr val="000000"/>
                    </a:solidFill>
                    <a:latin typeface="Segoe UI" panose="020B0502040204020203" pitchFamily="34" charset="0"/>
                    <a:cs typeface="Segoe UI" panose="020B0502040204020203" pitchFamily="34" charset="0"/>
                  </a:rPr>
                  <a:t>),…,(k</a:t>
                </a:r>
                <a:r>
                  <a:rPr lang="en-US" baseline="-25000" dirty="0">
                    <a:solidFill>
                      <a:srgbClr val="000000"/>
                    </a:solidFill>
                    <a:latin typeface="Segoe UI" panose="020B0502040204020203" pitchFamily="34" charset="0"/>
                    <a:cs typeface="Segoe UI" panose="020B0502040204020203" pitchFamily="34" charset="0"/>
                  </a:rPr>
                  <a:t>n-1</a:t>
                </a:r>
                <a:r>
                  <a:rPr lang="en-US" dirty="0">
                    <a:solidFill>
                      <a:srgbClr val="000000"/>
                    </a:solidFill>
                    <a:latin typeface="Segoe UI" panose="020B0502040204020203" pitchFamily="34" charset="0"/>
                    <a:cs typeface="Segoe UI" panose="020B0502040204020203" pitchFamily="34" charset="0"/>
                  </a:rPr>
                  <a:t>,D</a:t>
                </a:r>
                <a:r>
                  <a:rPr lang="en-US" baseline="-25000" dirty="0">
                    <a:solidFill>
                      <a:srgbClr val="000000"/>
                    </a:solidFill>
                    <a:latin typeface="Segoe UI" panose="020B0502040204020203" pitchFamily="34" charset="0"/>
                    <a:cs typeface="Segoe UI" panose="020B0502040204020203" pitchFamily="34" charset="0"/>
                  </a:rPr>
                  <a:t>n-1</a:t>
                </a:r>
                <a:r>
                  <a:rPr lang="en-US" dirty="0" smtClean="0">
                    <a:solidFill>
                      <a:srgbClr val="000000"/>
                    </a:solidFill>
                    <a:latin typeface="Segoe UI" panose="020B0502040204020203" pitchFamily="34" charset="0"/>
                    <a:cs typeface="Segoe UI" panose="020B0502040204020203" pitchFamily="34" charset="0"/>
                  </a:rPr>
                  <a:t>)) </a:t>
                </a:r>
                <a14:m>
                  <m:oMath xmlns:m="http://schemas.openxmlformats.org/officeDocument/2006/math">
                    <m:r>
                      <a:rPr lang="en-US" i="1" dirty="0" smtClean="0">
                        <a:solidFill>
                          <a:srgbClr val="000000"/>
                        </a:solidFill>
                        <a:latin typeface="Cambria Math" panose="02040503050406030204" pitchFamily="18" charset="0"/>
                        <a:ea typeface="Cambria Math" panose="02040503050406030204" pitchFamily="18" charset="0"/>
                      </a:rPr>
                      <m:t>≡</m:t>
                    </m:r>
                  </m:oMath>
                </a14:m>
                <a:endParaRPr lang="en-US" dirty="0">
                  <a:solidFill>
                    <a:srgbClr val="000000"/>
                  </a:solidFill>
                  <a:latin typeface="Segoe UI" panose="020B0502040204020203" pitchFamily="34" charset="0"/>
                  <a:cs typeface="Segoe UI" panose="020B0502040204020203" pitchFamily="34" charset="0"/>
                </a:endParaRPr>
              </a:p>
              <a:p>
                <a:pPr marL="0" lvl="0" indent="0">
                  <a:buNone/>
                </a:pPr>
                <a:r>
                  <a:rPr lang="en-US" dirty="0">
                    <a:solidFill>
                      <a:srgbClr val="000000"/>
                    </a:solidFill>
                    <a:latin typeface="Segoe UI" panose="020B0502040204020203" pitchFamily="34" charset="0"/>
                    <a:cs typeface="Segoe UI" panose="020B0502040204020203" pitchFamily="34" charset="0"/>
                  </a:rPr>
                  <a:t>   </a:t>
                </a:r>
                <a:r>
                  <a:rPr lang="en-US" dirty="0" smtClean="0">
                    <a:solidFill>
                      <a:srgbClr val="000000"/>
                    </a:solidFill>
                    <a:latin typeface="Segoe UI" panose="020B0502040204020203" pitchFamily="34" charset="0"/>
                    <a:cs typeface="Segoe UI" panose="020B0502040204020203" pitchFamily="34" charset="0"/>
                  </a:rPr>
                  <a:t>                </a:t>
                </a:r>
                <a:r>
                  <a:rPr lang="en-US" dirty="0" smtClean="0">
                    <a:solidFill>
                      <a:srgbClr val="008000"/>
                    </a:solidFill>
                    <a:latin typeface="Segoe UI" panose="020B0502040204020203" pitchFamily="34" charset="0"/>
                    <a:cs typeface="Segoe UI" panose="020B0502040204020203" pitchFamily="34" charset="0"/>
                  </a:rPr>
                  <a:t>Map</a:t>
                </a:r>
                <a:r>
                  <a:rPr lang="en-US" dirty="0" smtClean="0">
                    <a:solidFill>
                      <a:srgbClr val="000000"/>
                    </a:solidFill>
                    <a:latin typeface="Segoe UI" panose="020B0502040204020203" pitchFamily="34" charset="0"/>
                    <a:cs typeface="Segoe UI" panose="020B0502040204020203" pitchFamily="34" charset="0"/>
                  </a:rPr>
                  <a:t>(P, </a:t>
                </a:r>
                <a14:m>
                  <m:oMath xmlns:m="http://schemas.openxmlformats.org/officeDocument/2006/math">
                    <m:r>
                      <a:rPr lang="en-US" i="1" dirty="0">
                        <a:solidFill>
                          <a:srgbClr val="000000"/>
                        </a:solidFill>
                        <a:latin typeface="Cambria Math" panose="02040503050406030204" pitchFamily="18" charset="0"/>
                      </a:rPr>
                      <m:t>𝜆</m:t>
                    </m:r>
                  </m:oMath>
                </a14:m>
                <a:r>
                  <a:rPr lang="en-US" dirty="0">
                    <a:solidFill>
                      <a:srgbClr val="000000"/>
                    </a:solidFill>
                    <a:latin typeface="Segoe UI" panose="020B0502040204020203" pitchFamily="34" charset="0"/>
                    <a:cs typeface="Segoe UI" panose="020B0502040204020203" pitchFamily="34" charset="0"/>
                  </a:rPr>
                  <a:t>z</a:t>
                </a:r>
                <a:r>
                  <a:rPr lang="en-US" dirty="0" smtClean="0">
                    <a:solidFill>
                      <a:srgbClr val="000000"/>
                    </a:solidFill>
                    <a:latin typeface="Segoe UI" panose="020B0502040204020203" pitchFamily="34" charset="0"/>
                    <a:cs typeface="Segoe UI" panose="020B0502040204020203" pitchFamily="34" charset="0"/>
                  </a:rPr>
                  <a:t>: R), where R[</a:t>
                </a:r>
                <a14:m>
                  <m:oMath xmlns:m="http://schemas.openxmlformats.org/officeDocument/2006/math">
                    <m:r>
                      <a:rPr lang="en-US" i="1" dirty="0">
                        <a:solidFill>
                          <a:srgbClr val="000000"/>
                        </a:solidFill>
                        <a:latin typeface="Cambria Math" panose="02040503050406030204" pitchFamily="18" charset="0"/>
                      </a:rPr>
                      <m:t>𝜋</m:t>
                    </m:r>
                  </m:oMath>
                </a14:m>
                <a:r>
                  <a:rPr lang="en-US" dirty="0">
                    <a:solidFill>
                      <a:srgbClr val="000000"/>
                    </a:solidFill>
                    <a:latin typeface="Segoe UI" panose="020B0502040204020203" pitchFamily="34" charset="0"/>
                    <a:cs typeface="Segoe UI" panose="020B0502040204020203" pitchFamily="34" charset="0"/>
                  </a:rPr>
                  <a:t>(0</a:t>
                </a:r>
                <a:r>
                  <a:rPr lang="en-US" dirty="0" smtClean="0">
                    <a:solidFill>
                      <a:srgbClr val="000000"/>
                    </a:solidFill>
                    <a:latin typeface="Segoe UI" panose="020B0502040204020203" pitchFamily="34" charset="0"/>
                    <a:cs typeface="Segoe UI" panose="020B0502040204020203" pitchFamily="34" charset="0"/>
                  </a:rPr>
                  <a:t>)] = z, R[</a:t>
                </a:r>
                <a14:m>
                  <m:oMath xmlns:m="http://schemas.openxmlformats.org/officeDocument/2006/math">
                    <m:r>
                      <a:rPr lang="en-US" i="1" dirty="0" smtClean="0">
                        <a:solidFill>
                          <a:srgbClr val="000000"/>
                        </a:solidFill>
                        <a:latin typeface="Cambria Math" panose="02040503050406030204" pitchFamily="18" charset="0"/>
                      </a:rPr>
                      <m:t>𝜋</m:t>
                    </m:r>
                  </m:oMath>
                </a14:m>
                <a:r>
                  <a:rPr lang="en-US" dirty="0" smtClean="0">
                    <a:solidFill>
                      <a:srgbClr val="000000"/>
                    </a:solidFill>
                    <a:latin typeface="Segoe UI" panose="020B0502040204020203" pitchFamily="34" charset="0"/>
                    <a:cs typeface="Segoe UI" panose="020B0502040204020203" pitchFamily="34" charset="0"/>
                  </a:rPr>
                  <a:t>(</a:t>
                </a:r>
                <a:r>
                  <a:rPr lang="en-US" dirty="0" err="1" smtClean="0">
                    <a:solidFill>
                      <a:srgbClr val="000000"/>
                    </a:solidFill>
                    <a:latin typeface="Segoe UI" panose="020B0502040204020203" pitchFamily="34" charset="0"/>
                    <a:cs typeface="Segoe UI" panose="020B0502040204020203" pitchFamily="34" charset="0"/>
                  </a:rPr>
                  <a:t>i</a:t>
                </a:r>
                <a:r>
                  <a:rPr lang="en-US" dirty="0" smtClean="0">
                    <a:solidFill>
                      <a:srgbClr val="000000"/>
                    </a:solidFill>
                    <a:latin typeface="Segoe UI" panose="020B0502040204020203" pitchFamily="34" charset="0"/>
                    <a:cs typeface="Segoe UI" panose="020B0502040204020203" pitchFamily="34" charset="0"/>
                  </a:rPr>
                  <a:t>)] -&gt; D</a:t>
                </a:r>
                <a:r>
                  <a:rPr lang="en-US" baseline="-25000" dirty="0" smtClean="0">
                    <a:solidFill>
                      <a:srgbClr val="000000"/>
                    </a:solidFill>
                    <a:latin typeface="Segoe UI" panose="020B0502040204020203" pitchFamily="34" charset="0"/>
                    <a:cs typeface="Segoe UI" panose="020B0502040204020203" pitchFamily="34" charset="0"/>
                  </a:rPr>
                  <a:t>i</a:t>
                </a:r>
                <a:r>
                  <a:rPr lang="en-US" dirty="0" smtClean="0">
                    <a:solidFill>
                      <a:srgbClr val="000000"/>
                    </a:solidFill>
                    <a:latin typeface="Segoe UI" panose="020B0502040204020203" pitchFamily="34" charset="0"/>
                    <a:cs typeface="Segoe UI" panose="020B0502040204020203" pitchFamily="34" charset="0"/>
                  </a:rPr>
                  <a:t>(R[</a:t>
                </a:r>
                <a:r>
                  <a:rPr lang="en-US" dirty="0" err="1" smtClean="0">
                    <a:solidFill>
                      <a:srgbClr val="000000"/>
                    </a:solidFill>
                    <a:latin typeface="Segoe UI" panose="020B0502040204020203" pitchFamily="34" charset="0"/>
                    <a:cs typeface="Segoe UI" panose="020B0502040204020203" pitchFamily="34" charset="0"/>
                  </a:rPr>
                  <a:t>k</a:t>
                </a:r>
                <a:r>
                  <a:rPr lang="en-US" baseline="-25000" dirty="0" err="1" smtClean="0">
                    <a:solidFill>
                      <a:srgbClr val="000000"/>
                    </a:solidFill>
                    <a:latin typeface="Segoe UI" panose="020B0502040204020203" pitchFamily="34" charset="0"/>
                    <a:cs typeface="Segoe UI" panose="020B0502040204020203" pitchFamily="34" charset="0"/>
                  </a:rPr>
                  <a:t>i</a:t>
                </a:r>
                <a:r>
                  <a:rPr lang="en-US" dirty="0" smtClean="0">
                    <a:solidFill>
                      <a:srgbClr val="000000"/>
                    </a:solidFill>
                    <a:latin typeface="Segoe UI" panose="020B0502040204020203" pitchFamily="34" charset="0"/>
                    <a:cs typeface="Segoe UI" panose="020B0502040204020203" pitchFamily="34" charset="0"/>
                  </a:rPr>
                  <a:t>]) </a:t>
                </a:r>
                <a:endParaRPr lang="en-US" dirty="0">
                  <a:solidFill>
                    <a:srgbClr val="000000"/>
                  </a:solidFill>
                  <a:latin typeface="Segoe UI" panose="020B0502040204020203" pitchFamily="34" charset="0"/>
                  <a:cs typeface="Segoe UI" panose="020B0502040204020203" pitchFamily="34" charset="0"/>
                </a:endParaRPr>
              </a:p>
              <a:p>
                <a:pPr marL="0" lvl="0" indent="0">
                  <a:buNone/>
                </a:pPr>
                <a:endParaRPr lang="en-US" sz="1500" dirty="0">
                  <a:solidFill>
                    <a:srgbClr val="000000"/>
                  </a:solidFill>
                  <a:latin typeface="Segoe UI" panose="020B0502040204020203" pitchFamily="34" charset="0"/>
                  <a:cs typeface="Segoe UI" panose="020B0502040204020203" pitchFamily="34" charset="0"/>
                </a:endParaRPr>
              </a:p>
              <a:p>
                <a:pPr marL="0" lvl="0" indent="0">
                  <a:buNone/>
                </a:pPr>
                <a:endParaRPr lang="en-US" dirty="0" smtClean="0">
                  <a:solidFill>
                    <a:srgbClr val="0070C0"/>
                  </a:solidFill>
                  <a:latin typeface="Segoe UI" panose="020B0502040204020203" pitchFamily="34" charset="0"/>
                  <a:cs typeface="Segoe UI" panose="020B0502040204020203" pitchFamily="34" charset="0"/>
                </a:endParaRPr>
              </a:p>
              <a:p>
                <a:pPr marL="0" lvl="0" indent="0">
                  <a:buNone/>
                </a:pPr>
                <a:r>
                  <a:rPr lang="en-US" dirty="0" smtClean="0">
                    <a:solidFill>
                      <a:srgbClr val="0070C0"/>
                    </a:solidFill>
                    <a:latin typeface="Segoe UI" panose="020B0502040204020203" pitchFamily="34" charset="0"/>
                    <a:cs typeface="Segoe UI" panose="020B0502040204020203" pitchFamily="34" charset="0"/>
                  </a:rPr>
                  <a:t>primary keys </a:t>
                </a:r>
                <a:r>
                  <a:rPr lang="en-US" dirty="0" smtClean="0">
                    <a:solidFill>
                      <a:srgbClr val="000000"/>
                    </a:solidFill>
                    <a:latin typeface="Segoe UI" panose="020B0502040204020203" pitchFamily="34" charset="0"/>
                    <a:cs typeface="Segoe UI" panose="020B0502040204020203" pitchFamily="34" charset="0"/>
                  </a:rPr>
                  <a:t>P   :=   E</a:t>
                </a:r>
                <a:endParaRPr lang="en-US" dirty="0">
                  <a:solidFill>
                    <a:srgbClr val="000000"/>
                  </a:solidFill>
                  <a:latin typeface="Segoe UI" panose="020B0502040204020203" pitchFamily="34" charset="0"/>
                  <a:cs typeface="Segoe UI" panose="020B0502040204020203" pitchFamily="34" charset="0"/>
                </a:endParaRPr>
              </a:p>
              <a:p>
                <a:pPr marL="0" lvl="0" indent="0">
                  <a:buNone/>
                </a:pPr>
                <a:endParaRPr lang="en-US" dirty="0">
                  <a:solidFill>
                    <a:srgbClr val="000000"/>
                  </a:solidFill>
                  <a:latin typeface="Segoe UI" panose="020B0502040204020203" pitchFamily="34" charset="0"/>
                  <a:cs typeface="Segoe UI" panose="020B0502040204020203" pitchFamily="34" charset="0"/>
                </a:endParaRPr>
              </a:p>
              <a:p>
                <a:pPr marL="0" lvl="0" indent="0">
                  <a:buNone/>
                </a:pPr>
                <a:r>
                  <a:rPr lang="en-US" dirty="0">
                    <a:solidFill>
                      <a:srgbClr val="0070C0"/>
                    </a:solidFill>
                    <a:latin typeface="Segoe UI" panose="020B0502040204020203" pitchFamily="34" charset="0"/>
                    <a:cs typeface="Segoe UI" panose="020B0502040204020203" pitchFamily="34" charset="0"/>
                  </a:rPr>
                  <a:t>d</a:t>
                </a:r>
                <a:r>
                  <a:rPr lang="en-US" dirty="0" smtClean="0">
                    <a:solidFill>
                      <a:srgbClr val="0070C0"/>
                    </a:solidFill>
                    <a:latin typeface="Segoe UI" panose="020B0502040204020203" pitchFamily="34" charset="0"/>
                    <a:cs typeface="Segoe UI" panose="020B0502040204020203" pitchFamily="34" charset="0"/>
                  </a:rPr>
                  <a:t>erived value </a:t>
                </a:r>
                <a:r>
                  <a:rPr lang="en-US" dirty="0" smtClean="0">
                    <a:solidFill>
                      <a:srgbClr val="000000"/>
                    </a:solidFill>
                    <a:latin typeface="Segoe UI" panose="020B0502040204020203" pitchFamily="34" charset="0"/>
                    <a:cs typeface="Segoe UI" panose="020B0502040204020203" pitchFamily="34" charset="0"/>
                  </a:rPr>
                  <a:t>D   :=   </a:t>
                </a:r>
                <a14:m>
                  <m:oMath xmlns:m="http://schemas.openxmlformats.org/officeDocument/2006/math">
                    <m:r>
                      <a:rPr lang="en-US" i="1" dirty="0" smtClean="0">
                        <a:solidFill>
                          <a:srgbClr val="000000"/>
                        </a:solidFill>
                        <a:latin typeface="Cambria Math" panose="02040503050406030204" pitchFamily="18" charset="0"/>
                      </a:rPr>
                      <m:t>𝜆</m:t>
                    </m:r>
                  </m:oMath>
                </a14:m>
                <a:r>
                  <a:rPr lang="en-US" dirty="0" smtClean="0">
                    <a:solidFill>
                      <a:srgbClr val="000000"/>
                    </a:solidFill>
                    <a:latin typeface="Segoe UI" panose="020B0502040204020203" pitchFamily="34" charset="0"/>
                    <a:cs typeface="Segoe UI" panose="020B0502040204020203" pitchFamily="34" charset="0"/>
                  </a:rPr>
                  <a:t>z: PP[</a:t>
                </a:r>
                <a:r>
                  <a:rPr lang="en-US" dirty="0" smtClean="0">
                    <a:solidFill>
                      <a:srgbClr val="008000"/>
                    </a:solidFill>
                    <a:latin typeface="Segoe UI" panose="020B0502040204020203" pitchFamily="34" charset="0"/>
                    <a:cs typeface="Segoe UI" panose="020B0502040204020203" pitchFamily="34" charset="0"/>
                  </a:rPr>
                  <a:t>Suffix</a:t>
                </a:r>
                <a:r>
                  <a:rPr lang="en-US" dirty="0" smtClean="0">
                    <a:solidFill>
                      <a:srgbClr val="000000"/>
                    </a:solidFill>
                    <a:latin typeface="Segoe UI" panose="020B0502040204020203" pitchFamily="34" charset="0"/>
                    <a:cs typeface="Segoe UI" panose="020B0502040204020203" pitchFamily="34" charset="0"/>
                  </a:rPr>
                  <a:t>(</a:t>
                </a:r>
                <a:r>
                  <a:rPr lang="en-US" dirty="0" err="1" smtClean="0">
                    <a:solidFill>
                      <a:srgbClr val="000000"/>
                    </a:solidFill>
                    <a:latin typeface="Segoe UI" panose="020B0502040204020203" pitchFamily="34" charset="0"/>
                    <a:cs typeface="Segoe UI" panose="020B0502040204020203" pitchFamily="34" charset="0"/>
                  </a:rPr>
                  <a:t>d,</a:t>
                </a:r>
                <a:r>
                  <a:rPr lang="en-US" dirty="0" err="1" smtClean="0">
                    <a:solidFill>
                      <a:srgbClr val="008000"/>
                    </a:solidFill>
                    <a:latin typeface="Segoe UI" panose="020B0502040204020203" pitchFamily="34" charset="0"/>
                    <a:cs typeface="Segoe UI" panose="020B0502040204020203" pitchFamily="34" charset="0"/>
                  </a:rPr>
                  <a:t>Snd</a:t>
                </a:r>
                <a:r>
                  <a:rPr lang="en-US" dirty="0" smtClean="0">
                    <a:solidFill>
                      <a:srgbClr val="000000"/>
                    </a:solidFill>
                    <a:latin typeface="Segoe UI" panose="020B0502040204020203" pitchFamily="34" charset="0"/>
                    <a:cs typeface="Segoe UI" panose="020B0502040204020203" pitchFamily="34" charset="0"/>
                  </a:rPr>
                  <a:t>(z))]</a:t>
                </a:r>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dirty="0">
                  <a:solidFill>
                    <a:srgbClr val="008000"/>
                  </a:solidFill>
                </a:endParaRP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5081" y="863601"/>
                <a:ext cx="9169401" cy="5764634"/>
              </a:xfrm>
              <a:blipFill>
                <a:blip r:embed="rId3"/>
                <a:stretch>
                  <a:fillRect l="-997"/>
                </a:stretch>
              </a:blipFill>
            </p:spPr>
            <p:txBody>
              <a:bodyPr/>
              <a:lstStyle/>
              <a:p>
                <a:r>
                  <a:rPr lang="en-US">
                    <a:noFill/>
                  </a:rPr>
                  <a:t> </a:t>
                </a:r>
              </a:p>
            </p:txBody>
          </p:sp>
        </mc:Fallback>
      </mc:AlternateContent>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33</a:t>
            </a:fld>
            <a:endParaRPr lang="en-US" dirty="0"/>
          </a:p>
        </p:txBody>
      </p:sp>
      <p:sp>
        <p:nvSpPr>
          <p:cNvPr id="4" name="Title 3"/>
          <p:cNvSpPr>
            <a:spLocks noGrp="1"/>
          </p:cNvSpPr>
          <p:nvPr>
            <p:ph type="title"/>
          </p:nvPr>
        </p:nvSpPr>
        <p:spPr/>
        <p:txBody>
          <a:bodyPr/>
          <a:lstStyle/>
          <a:p>
            <a:r>
              <a:rPr lang="en-US" dirty="0" err="1" smtClean="0">
                <a:latin typeface="Segoe UI" panose="020B0502040204020203" pitchFamily="34" charset="0"/>
                <a:cs typeface="Segoe UI" panose="020B0502040204020203" pitchFamily="34" charset="0"/>
              </a:rPr>
              <a:t>FlashExtract</a:t>
            </a:r>
            <a:r>
              <a:rPr lang="en-US" dirty="0" smtClean="0">
                <a:latin typeface="Segoe UI" panose="020B0502040204020203" pitchFamily="34" charset="0"/>
                <a:cs typeface="Segoe UI" panose="020B0502040204020203" pitchFamily="34" charset="0"/>
              </a:rPr>
              <a:t> DSL </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594832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34</a:t>
            </a:fld>
            <a:endParaRPr lang="en-US" dirty="0"/>
          </a:p>
        </p:txBody>
      </p:sp>
      <p:sp>
        <p:nvSpPr>
          <p:cNvPr id="4" name="Title 3"/>
          <p:cNvSpPr>
            <a:spLocks noGrp="1"/>
          </p:cNvSpPr>
          <p:nvPr>
            <p:ph type="title"/>
          </p:nvPr>
        </p:nvSpPr>
        <p:spPr/>
        <p:txBody>
          <a:bodyPr/>
          <a:lstStyle/>
          <a:p>
            <a:r>
              <a:rPr lang="en-US" dirty="0" err="1" smtClean="0">
                <a:latin typeface="Segoe UI" panose="020B0502040204020203" pitchFamily="34" charset="0"/>
                <a:cs typeface="Segoe UI" panose="020B0502040204020203" pitchFamily="34" charset="0"/>
              </a:rPr>
              <a:t>FlashRelate</a:t>
            </a:r>
            <a:r>
              <a:rPr lang="en-US" dirty="0" smtClean="0">
                <a:latin typeface="Segoe UI" panose="020B0502040204020203" pitchFamily="34" charset="0"/>
                <a:cs typeface="Segoe UI" panose="020B0502040204020203" pitchFamily="34" charset="0"/>
              </a:rPr>
              <a:t> DSL </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08566217"/>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image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84" y="3986060"/>
            <a:ext cx="5328496" cy="256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1" descr="image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00" y="1045772"/>
            <a:ext cx="4889840" cy="337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itle 5"/>
          <p:cNvSpPr txBox="1">
            <a:spLocks/>
          </p:cNvSpPr>
          <p:nvPr/>
        </p:nvSpPr>
        <p:spPr bwMode="auto">
          <a:xfrm>
            <a:off x="685800" y="3048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Comic Sans MS" pitchFamily="66" charset="0"/>
              </a:defRPr>
            </a:lvl2pPr>
            <a:lvl3pPr algn="ctr" rtl="0" eaLnBrk="0" fontAlgn="base" hangingPunct="0">
              <a:spcBef>
                <a:spcPct val="0"/>
              </a:spcBef>
              <a:spcAft>
                <a:spcPct val="0"/>
              </a:spcAft>
              <a:defRPr sz="2800">
                <a:solidFill>
                  <a:schemeClr val="tx2"/>
                </a:solidFill>
                <a:latin typeface="Comic Sans MS" pitchFamily="66" charset="0"/>
              </a:defRPr>
            </a:lvl3pPr>
            <a:lvl4pPr algn="ctr" rtl="0" eaLnBrk="0" fontAlgn="base" hangingPunct="0">
              <a:spcBef>
                <a:spcPct val="0"/>
              </a:spcBef>
              <a:spcAft>
                <a:spcPct val="0"/>
              </a:spcAft>
              <a:defRPr sz="2800">
                <a:solidFill>
                  <a:schemeClr val="tx2"/>
                </a:solidFill>
                <a:latin typeface="Comic Sans MS" pitchFamily="66" charset="0"/>
              </a:defRPr>
            </a:lvl4pPr>
            <a:lvl5pPr algn="ctr" rtl="0" eaLnBrk="0" fontAlgn="base" hangingPunct="0">
              <a:spcBef>
                <a:spcPct val="0"/>
              </a:spcBef>
              <a:spcAft>
                <a:spcPct val="0"/>
              </a:spcAft>
              <a:defRPr sz="2800">
                <a:solidFill>
                  <a:schemeClr val="tx2"/>
                </a:solidFill>
                <a:latin typeface="Comic Sans MS" pitchFamily="66" charset="0"/>
              </a:defRPr>
            </a:lvl5pPr>
            <a:lvl6pPr marL="457200" algn="ctr" rtl="0" fontAlgn="base">
              <a:spcBef>
                <a:spcPct val="0"/>
              </a:spcBef>
              <a:spcAft>
                <a:spcPct val="0"/>
              </a:spcAft>
              <a:defRPr sz="2800">
                <a:solidFill>
                  <a:schemeClr val="tx2"/>
                </a:solidFill>
                <a:latin typeface="Comic Sans MS" pitchFamily="66" charset="0"/>
              </a:defRPr>
            </a:lvl6pPr>
            <a:lvl7pPr marL="914400" algn="ctr" rtl="0" fontAlgn="base">
              <a:spcBef>
                <a:spcPct val="0"/>
              </a:spcBef>
              <a:spcAft>
                <a:spcPct val="0"/>
              </a:spcAft>
              <a:defRPr sz="2800">
                <a:solidFill>
                  <a:schemeClr val="tx2"/>
                </a:solidFill>
                <a:latin typeface="Comic Sans MS" pitchFamily="66" charset="0"/>
              </a:defRPr>
            </a:lvl7pPr>
            <a:lvl8pPr marL="1371600" algn="ctr" rtl="0" fontAlgn="base">
              <a:spcBef>
                <a:spcPct val="0"/>
              </a:spcBef>
              <a:spcAft>
                <a:spcPct val="0"/>
              </a:spcAft>
              <a:defRPr sz="2800">
                <a:solidFill>
                  <a:schemeClr val="tx2"/>
                </a:solidFill>
                <a:latin typeface="Comic Sans MS" pitchFamily="66" charset="0"/>
              </a:defRPr>
            </a:lvl8pPr>
            <a:lvl9pPr marL="1828800" algn="ctr" rtl="0" fontAlgn="base">
              <a:spcBef>
                <a:spcPct val="0"/>
              </a:spcBef>
              <a:spcAft>
                <a:spcPct val="0"/>
              </a:spcAft>
              <a:defRPr sz="2800">
                <a:solidFill>
                  <a:schemeClr val="tx2"/>
                </a:solidFill>
                <a:latin typeface="Comic Sans MS" pitchFamily="66" charset="0"/>
              </a:defRPr>
            </a:lvl9pPr>
          </a:lstStyle>
          <a:p>
            <a:r>
              <a:rPr lang="en-US" kern="0" dirty="0" smtClean="0">
                <a:latin typeface="Segoe UI" panose="020B0502040204020203" pitchFamily="34" charset="0"/>
                <a:cs typeface="Segoe UI" panose="020B0502040204020203" pitchFamily="34" charset="0"/>
              </a:rPr>
              <a:t>Table Re-formatting</a:t>
            </a:r>
            <a:endParaRPr lang="en-US" kern="0" dirty="0">
              <a:latin typeface="Segoe UI" panose="020B0502040204020203" pitchFamily="34" charset="0"/>
              <a:cs typeface="Segoe UI" panose="020B0502040204020203" pitchFamily="34" charset="0"/>
            </a:endParaRPr>
          </a:p>
        </p:txBody>
      </p:sp>
      <p:sp>
        <p:nvSpPr>
          <p:cNvPr id="4" name="TextBox 3"/>
          <p:cNvSpPr txBox="1"/>
          <p:nvPr/>
        </p:nvSpPr>
        <p:spPr>
          <a:xfrm>
            <a:off x="86784" y="985520"/>
            <a:ext cx="5511376" cy="518160"/>
          </a:xfrm>
          <a:prstGeom prst="rect">
            <a:avLst/>
          </a:prstGeom>
          <a:solidFill>
            <a:schemeClr val="bg1"/>
          </a:solidFill>
          <a:ln>
            <a:solidFill>
              <a:schemeClr val="bg1"/>
            </a:solidFill>
          </a:ln>
        </p:spPr>
        <p:txBody>
          <a:bodyPr wrap="square" rtlCol="0">
            <a:spAutoFit/>
          </a:bodyPr>
          <a:lstStyle/>
          <a:p>
            <a:endParaRPr lang="en-US" dirty="0"/>
          </a:p>
        </p:txBody>
      </p:sp>
      <p:sp>
        <p:nvSpPr>
          <p:cNvPr id="29" name="Down Arrow 28"/>
          <p:cNvSpPr/>
          <p:nvPr/>
        </p:nvSpPr>
        <p:spPr>
          <a:xfrm>
            <a:off x="2332481" y="4593747"/>
            <a:ext cx="175260" cy="5290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500"/>
          </a:p>
        </p:txBody>
      </p:sp>
      <p:sp>
        <p:nvSpPr>
          <p:cNvPr id="32" name="TextBox 31"/>
          <p:cNvSpPr txBox="1"/>
          <p:nvPr/>
        </p:nvSpPr>
        <p:spPr>
          <a:xfrm>
            <a:off x="5298034" y="5589663"/>
            <a:ext cx="4018686" cy="461665"/>
          </a:xfrm>
          <a:prstGeom prst="rect">
            <a:avLst/>
          </a:prstGeom>
          <a:noFill/>
        </p:spPr>
        <p:txBody>
          <a:bodyPr wrap="square" rtlCol="0">
            <a:spAutoFit/>
          </a:bodyPr>
          <a:lstStyle/>
          <a:p>
            <a:r>
              <a:rPr lang="en-US" sz="2400" u="sng" dirty="0">
                <a:latin typeface="Segoe UI" panose="020B0502040204020203" pitchFamily="34" charset="0"/>
                <a:cs typeface="Segoe UI" panose="020B0502040204020203" pitchFamily="34" charset="0"/>
              </a:rPr>
              <a:t>Output</a:t>
            </a:r>
            <a:r>
              <a:rPr lang="en-US" sz="2400" u="sng" dirty="0" smtClean="0">
                <a:latin typeface="Segoe UI" panose="020B0502040204020203" pitchFamily="34" charset="0"/>
                <a:cs typeface="Segoe UI" panose="020B0502040204020203" pitchFamily="34" charset="0"/>
              </a:rPr>
              <a:t>:</a:t>
            </a:r>
            <a:r>
              <a:rPr lang="en-US" sz="2400" dirty="0" smtClean="0">
                <a:latin typeface="Segoe UI" panose="020B0502040204020203" pitchFamily="34" charset="0"/>
                <a:cs typeface="Segoe UI" panose="020B0502040204020203" pitchFamily="34" charset="0"/>
              </a:rPr>
              <a:t> Relational </a:t>
            </a:r>
            <a:r>
              <a:rPr lang="en-US" sz="2400" dirty="0">
                <a:latin typeface="Segoe UI" panose="020B0502040204020203" pitchFamily="34" charset="0"/>
                <a:cs typeface="Segoe UI" panose="020B0502040204020203" pitchFamily="34" charset="0"/>
              </a:rPr>
              <a:t>table</a:t>
            </a:r>
          </a:p>
        </p:txBody>
      </p:sp>
      <p:sp>
        <p:nvSpPr>
          <p:cNvPr id="33" name="TextBox 32"/>
          <p:cNvSpPr txBox="1"/>
          <p:nvPr/>
        </p:nvSpPr>
        <p:spPr>
          <a:xfrm>
            <a:off x="5298034" y="2518003"/>
            <a:ext cx="3591965" cy="830996"/>
          </a:xfrm>
          <a:prstGeom prst="rect">
            <a:avLst/>
          </a:prstGeom>
          <a:noFill/>
        </p:spPr>
        <p:txBody>
          <a:bodyPr wrap="square" rtlCol="0">
            <a:spAutoFit/>
          </a:bodyPr>
          <a:lstStyle/>
          <a:p>
            <a:r>
              <a:rPr lang="en-US" sz="2400" u="sng" dirty="0">
                <a:latin typeface="Segoe UI" panose="020B0502040204020203" pitchFamily="34" charset="0"/>
                <a:cs typeface="Segoe UI" panose="020B0502040204020203" pitchFamily="34" charset="0"/>
              </a:rPr>
              <a:t>Input: </a:t>
            </a:r>
            <a:r>
              <a:rPr lang="en-US" sz="2400" dirty="0">
                <a:latin typeface="Segoe UI" panose="020B0502040204020203" pitchFamily="34" charset="0"/>
                <a:cs typeface="Segoe UI" panose="020B0502040204020203" pitchFamily="34" charset="0"/>
              </a:rPr>
              <a:t>Semi-structured spreadsheet</a:t>
            </a:r>
          </a:p>
        </p:txBody>
      </p:sp>
    </p:spTree>
    <p:extLst>
      <p:ext uri="{BB962C8B-B14F-4D97-AF65-F5344CB8AC3E}">
        <p14:creationId xmlns:p14="http://schemas.microsoft.com/office/powerpoint/2010/main" val="352957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 y="993534"/>
            <a:ext cx="9287903" cy="6139341"/>
            <a:chOff x="-1" y="113977"/>
            <a:chExt cx="12383868" cy="818579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3977"/>
              <a:ext cx="9943254" cy="344509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109069"/>
              <a:ext cx="6199947" cy="4190704"/>
            </a:xfrm>
            <a:prstGeom prst="rect">
              <a:avLst/>
            </a:prstGeom>
          </p:spPr>
        </p:pic>
        <p:sp>
          <p:nvSpPr>
            <p:cNvPr id="6" name="Down Arrow 5"/>
            <p:cNvSpPr/>
            <p:nvPr/>
          </p:nvSpPr>
          <p:spPr>
            <a:xfrm>
              <a:off x="2730668" y="3481383"/>
              <a:ext cx="233680" cy="7053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en-US" sz="1500"/>
            </a:p>
          </p:txBody>
        </p:sp>
        <p:sp>
          <p:nvSpPr>
            <p:cNvPr id="9" name="TextBox 8"/>
            <p:cNvSpPr txBox="1"/>
            <p:nvPr/>
          </p:nvSpPr>
          <p:spPr>
            <a:xfrm>
              <a:off x="6102232" y="5947193"/>
              <a:ext cx="5358248" cy="615554"/>
            </a:xfrm>
            <a:prstGeom prst="rect">
              <a:avLst/>
            </a:prstGeom>
            <a:noFill/>
          </p:spPr>
          <p:txBody>
            <a:bodyPr wrap="square" rtlCol="0">
              <a:spAutoFit/>
            </a:bodyPr>
            <a:lstStyle/>
            <a:p>
              <a:r>
                <a:rPr lang="en-US" sz="2400" u="sng" dirty="0">
                  <a:latin typeface="Segoe UI" panose="020B0502040204020203" pitchFamily="34" charset="0"/>
                  <a:cs typeface="Segoe UI" panose="020B0502040204020203" pitchFamily="34" charset="0"/>
                </a:rPr>
                <a:t>Output</a:t>
              </a:r>
              <a:r>
                <a:rPr lang="en-US" sz="2400" u="sng" dirty="0" smtClean="0">
                  <a:latin typeface="Segoe UI" panose="020B0502040204020203" pitchFamily="34" charset="0"/>
                  <a:cs typeface="Segoe UI" panose="020B0502040204020203" pitchFamily="34" charset="0"/>
                </a:rPr>
                <a:t>:</a:t>
              </a:r>
              <a:r>
                <a:rPr lang="en-US" sz="2400" dirty="0" smtClean="0">
                  <a:latin typeface="Segoe UI" panose="020B0502040204020203" pitchFamily="34" charset="0"/>
                  <a:cs typeface="Segoe UI" panose="020B0502040204020203" pitchFamily="34" charset="0"/>
                </a:rPr>
                <a:t> Relational </a:t>
              </a:r>
              <a:r>
                <a:rPr lang="en-US" sz="2400" dirty="0">
                  <a:latin typeface="Segoe UI" panose="020B0502040204020203" pitchFamily="34" charset="0"/>
                  <a:cs typeface="Segoe UI" panose="020B0502040204020203" pitchFamily="34" charset="0"/>
                </a:rPr>
                <a:t>table</a:t>
              </a:r>
            </a:p>
          </p:txBody>
        </p:sp>
        <p:sp>
          <p:nvSpPr>
            <p:cNvPr id="8" name="TextBox 7"/>
            <p:cNvSpPr txBox="1"/>
            <p:nvPr/>
          </p:nvSpPr>
          <p:spPr>
            <a:xfrm>
              <a:off x="7307532" y="3110588"/>
              <a:ext cx="5076335" cy="1107996"/>
            </a:xfrm>
            <a:prstGeom prst="rect">
              <a:avLst/>
            </a:prstGeom>
            <a:noFill/>
          </p:spPr>
          <p:txBody>
            <a:bodyPr wrap="square" rtlCol="0">
              <a:spAutoFit/>
            </a:bodyPr>
            <a:lstStyle/>
            <a:p>
              <a:r>
                <a:rPr lang="en-US" sz="2400" u="sng" dirty="0">
                  <a:latin typeface="Segoe UI" panose="020B0502040204020203" pitchFamily="34" charset="0"/>
                  <a:cs typeface="Segoe UI" panose="020B0502040204020203" pitchFamily="34" charset="0"/>
                </a:rPr>
                <a:t>Input: </a:t>
              </a:r>
              <a:r>
                <a:rPr lang="en-US" sz="2400" dirty="0">
                  <a:latin typeface="Segoe UI" panose="020B0502040204020203" pitchFamily="34" charset="0"/>
                  <a:cs typeface="Segoe UI" panose="020B0502040204020203" pitchFamily="34" charset="0"/>
                </a:rPr>
                <a:t>Semi-structured spreadsheet</a:t>
              </a:r>
            </a:p>
          </p:txBody>
        </p:sp>
      </p:grpSp>
      <p:sp>
        <p:nvSpPr>
          <p:cNvPr id="11" name="Title 5"/>
          <p:cNvSpPr txBox="1">
            <a:spLocks/>
          </p:cNvSpPr>
          <p:nvPr/>
        </p:nvSpPr>
        <p:spPr bwMode="auto">
          <a:xfrm>
            <a:off x="685800" y="304800"/>
            <a:ext cx="77724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a:solidFill>
                  <a:schemeClr val="tx2"/>
                </a:solidFill>
                <a:latin typeface="+mj-lt"/>
                <a:ea typeface="+mj-ea"/>
                <a:cs typeface="+mj-cs"/>
              </a:defRPr>
            </a:lvl1pPr>
            <a:lvl2pPr algn="ctr" rtl="0" eaLnBrk="0" fontAlgn="base" hangingPunct="0">
              <a:spcBef>
                <a:spcPct val="0"/>
              </a:spcBef>
              <a:spcAft>
                <a:spcPct val="0"/>
              </a:spcAft>
              <a:defRPr sz="2800">
                <a:solidFill>
                  <a:schemeClr val="tx2"/>
                </a:solidFill>
                <a:latin typeface="Comic Sans MS" pitchFamily="66" charset="0"/>
              </a:defRPr>
            </a:lvl2pPr>
            <a:lvl3pPr algn="ctr" rtl="0" eaLnBrk="0" fontAlgn="base" hangingPunct="0">
              <a:spcBef>
                <a:spcPct val="0"/>
              </a:spcBef>
              <a:spcAft>
                <a:spcPct val="0"/>
              </a:spcAft>
              <a:defRPr sz="2800">
                <a:solidFill>
                  <a:schemeClr val="tx2"/>
                </a:solidFill>
                <a:latin typeface="Comic Sans MS" pitchFamily="66" charset="0"/>
              </a:defRPr>
            </a:lvl3pPr>
            <a:lvl4pPr algn="ctr" rtl="0" eaLnBrk="0" fontAlgn="base" hangingPunct="0">
              <a:spcBef>
                <a:spcPct val="0"/>
              </a:spcBef>
              <a:spcAft>
                <a:spcPct val="0"/>
              </a:spcAft>
              <a:defRPr sz="2800">
                <a:solidFill>
                  <a:schemeClr val="tx2"/>
                </a:solidFill>
                <a:latin typeface="Comic Sans MS" pitchFamily="66" charset="0"/>
              </a:defRPr>
            </a:lvl4pPr>
            <a:lvl5pPr algn="ctr" rtl="0" eaLnBrk="0" fontAlgn="base" hangingPunct="0">
              <a:spcBef>
                <a:spcPct val="0"/>
              </a:spcBef>
              <a:spcAft>
                <a:spcPct val="0"/>
              </a:spcAft>
              <a:defRPr sz="2800">
                <a:solidFill>
                  <a:schemeClr val="tx2"/>
                </a:solidFill>
                <a:latin typeface="Comic Sans MS" pitchFamily="66" charset="0"/>
              </a:defRPr>
            </a:lvl5pPr>
            <a:lvl6pPr marL="457200" algn="ctr" rtl="0" fontAlgn="base">
              <a:spcBef>
                <a:spcPct val="0"/>
              </a:spcBef>
              <a:spcAft>
                <a:spcPct val="0"/>
              </a:spcAft>
              <a:defRPr sz="2800">
                <a:solidFill>
                  <a:schemeClr val="tx2"/>
                </a:solidFill>
                <a:latin typeface="Comic Sans MS" pitchFamily="66" charset="0"/>
              </a:defRPr>
            </a:lvl6pPr>
            <a:lvl7pPr marL="914400" algn="ctr" rtl="0" fontAlgn="base">
              <a:spcBef>
                <a:spcPct val="0"/>
              </a:spcBef>
              <a:spcAft>
                <a:spcPct val="0"/>
              </a:spcAft>
              <a:defRPr sz="2800">
                <a:solidFill>
                  <a:schemeClr val="tx2"/>
                </a:solidFill>
                <a:latin typeface="Comic Sans MS" pitchFamily="66" charset="0"/>
              </a:defRPr>
            </a:lvl7pPr>
            <a:lvl8pPr marL="1371600" algn="ctr" rtl="0" fontAlgn="base">
              <a:spcBef>
                <a:spcPct val="0"/>
              </a:spcBef>
              <a:spcAft>
                <a:spcPct val="0"/>
              </a:spcAft>
              <a:defRPr sz="2800">
                <a:solidFill>
                  <a:schemeClr val="tx2"/>
                </a:solidFill>
                <a:latin typeface="Comic Sans MS" pitchFamily="66" charset="0"/>
              </a:defRPr>
            </a:lvl8pPr>
            <a:lvl9pPr marL="1828800" algn="ctr" rtl="0" fontAlgn="base">
              <a:spcBef>
                <a:spcPct val="0"/>
              </a:spcBef>
              <a:spcAft>
                <a:spcPct val="0"/>
              </a:spcAft>
              <a:defRPr sz="2800">
                <a:solidFill>
                  <a:schemeClr val="tx2"/>
                </a:solidFill>
                <a:latin typeface="Comic Sans MS" pitchFamily="66" charset="0"/>
              </a:defRPr>
            </a:lvl9pPr>
          </a:lstStyle>
          <a:p>
            <a:r>
              <a:rPr lang="en-US" kern="0" dirty="0" smtClean="0">
                <a:latin typeface="Segoe UI" panose="020B0502040204020203" pitchFamily="34" charset="0"/>
                <a:cs typeface="Segoe UI" panose="020B0502040204020203" pitchFamily="34" charset="0"/>
              </a:rPr>
              <a:t>Table Re-formatting</a:t>
            </a:r>
            <a:endParaRPr lang="en-US" kern="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6536010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5081" y="863601"/>
                <a:ext cx="9179561" cy="5764634"/>
              </a:xfrm>
            </p:spPr>
            <p:txBody>
              <a:bodyPr/>
              <a:lstStyle/>
              <a:p>
                <a:pPr marL="0" indent="0">
                  <a:buNone/>
                </a:pPr>
                <a:r>
                  <a:rPr lang="en-US" dirty="0" smtClean="0">
                    <a:solidFill>
                      <a:srgbClr val="C00000"/>
                    </a:solidFill>
                  </a:rPr>
                  <a:t>                   </a:t>
                </a:r>
                <a14:m>
                  <m:oMath xmlns:m="http://schemas.openxmlformats.org/officeDocument/2006/math">
                    <m:r>
                      <a:rPr lang="en-US" i="1" dirty="0">
                        <a:solidFill>
                          <a:srgbClr val="C00000"/>
                        </a:solidFill>
                        <a:latin typeface="Cambria Math" panose="02040503050406030204" pitchFamily="18" charset="0"/>
                      </a:rPr>
                      <m:t>𝑆</m:t>
                    </m:r>
                    <m:r>
                      <a:rPr lang="en-US" b="0" i="1" dirty="0" smtClean="0">
                        <a:solidFill>
                          <a:srgbClr val="C00000"/>
                        </a:solidFill>
                        <a:latin typeface="Cambria Math" panose="02040503050406030204" pitchFamily="18" charset="0"/>
                      </a:rPr>
                      <m:t>𝑝𝑟𝑒𝑎𝑑𝑠h𝑒𝑒𝑡</m:t>
                    </m:r>
                    <m:r>
                      <a:rPr lang="en-US" i="1" dirty="0">
                        <a:solidFill>
                          <a:srgbClr val="C00000"/>
                        </a:solidFill>
                        <a:latin typeface="Cambria Math" panose="02040503050406030204" pitchFamily="18" charset="0"/>
                      </a:rPr>
                      <m:t> </m:t>
                    </m:r>
                    <m:r>
                      <a:rPr lang="en-US" i="1" dirty="0">
                        <a:solidFill>
                          <a:srgbClr val="C00000"/>
                        </a:solidFill>
                        <a:latin typeface="Cambria Math" panose="02040503050406030204" pitchFamily="18" charset="0"/>
                      </a:rPr>
                      <m:t>𝑑</m:t>
                    </m:r>
                    <m:r>
                      <a:rPr lang="en-US" i="1" dirty="0">
                        <a:solidFill>
                          <a:srgbClr val="C00000"/>
                        </a:solidFill>
                        <a:latin typeface="Cambria Math" panose="02040503050406030204" pitchFamily="18" charset="0"/>
                      </a:rPr>
                      <m:t>→</m:t>
                    </m:r>
                    <m:r>
                      <a:rPr lang="en-US" i="1" dirty="0">
                        <a:solidFill>
                          <a:srgbClr val="C00000"/>
                        </a:solidFill>
                        <a:latin typeface="Cambria Math" panose="02040503050406030204" pitchFamily="18" charset="0"/>
                      </a:rPr>
                      <m:t>𝐿𝑖𝑠𝑡</m:t>
                    </m:r>
                    <m:d>
                      <m:dPr>
                        <m:ctrlPr>
                          <a:rPr lang="en-US" i="1" dirty="0">
                            <a:solidFill>
                              <a:srgbClr val="C00000"/>
                            </a:solidFill>
                            <a:latin typeface="Cambria Math" panose="02040503050406030204" pitchFamily="18" charset="0"/>
                          </a:rPr>
                        </m:ctrlPr>
                      </m:dPr>
                      <m:e>
                        <m:r>
                          <a:rPr lang="en-US" b="0" i="1" dirty="0" smtClean="0">
                            <a:solidFill>
                              <a:srgbClr val="C00000"/>
                            </a:solidFill>
                            <a:latin typeface="Cambria Math" panose="02040503050406030204" pitchFamily="18" charset="0"/>
                          </a:rPr>
                          <m:t>𝐶𝑒𝑙</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𝑙</m:t>
                            </m:r>
                          </m:e>
                          <m:sub>
                            <m:r>
                              <a:rPr lang="en-US" b="0" i="1" dirty="0" smtClean="0">
                                <a:solidFill>
                                  <a:srgbClr val="C00000"/>
                                </a:solidFill>
                                <a:latin typeface="Cambria Math" panose="02040503050406030204" pitchFamily="18" charset="0"/>
                              </a:rPr>
                              <m:t>1</m:t>
                            </m:r>
                          </m:sub>
                        </m:sSub>
                        <m:r>
                          <a:rPr lang="en-US" b="0" i="1" dirty="0" smtClean="0">
                            <a:solidFill>
                              <a:srgbClr val="C00000"/>
                            </a:solidFill>
                            <a:latin typeface="Cambria Math" panose="02040503050406030204" pitchFamily="18" charset="0"/>
                          </a:rPr>
                          <m:t>,…, </m:t>
                        </m:r>
                        <m:r>
                          <a:rPr lang="en-US" b="0" i="1" dirty="0" smtClean="0">
                            <a:solidFill>
                              <a:srgbClr val="C00000"/>
                            </a:solidFill>
                            <a:latin typeface="Cambria Math" panose="02040503050406030204" pitchFamily="18" charset="0"/>
                          </a:rPr>
                          <m:t>𝐶𝑒𝑙</m:t>
                        </m:r>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panose="02040503050406030204" pitchFamily="18" charset="0"/>
                              </a:rPr>
                              <m:t>𝑙</m:t>
                            </m:r>
                          </m:e>
                          <m:sub>
                            <m:r>
                              <a:rPr lang="en-US" b="0" i="1" dirty="0" smtClean="0">
                                <a:solidFill>
                                  <a:srgbClr val="C00000"/>
                                </a:solidFill>
                                <a:latin typeface="Cambria Math" panose="02040503050406030204" pitchFamily="18" charset="0"/>
                              </a:rPr>
                              <m:t>𝑛</m:t>
                            </m:r>
                          </m:sub>
                        </m:sSub>
                      </m:e>
                    </m:d>
                  </m:oMath>
                </a14:m>
                <a:endParaRPr lang="en-US" dirty="0" smtClean="0">
                  <a:solidFill>
                    <a:srgbClr val="0070C0"/>
                  </a:solidFill>
                </a:endParaRPr>
              </a:p>
              <a:p>
                <a:pPr marL="0" lvl="0" indent="0">
                  <a:buNone/>
                </a:pPr>
                <a:endParaRPr lang="en-US" dirty="0" smtClean="0">
                  <a:solidFill>
                    <a:srgbClr val="0070C0"/>
                  </a:solidFill>
                </a:endParaRPr>
              </a:p>
              <a:p>
                <a:pPr marL="0" lvl="0" indent="0">
                  <a:buNone/>
                </a:pPr>
                <a:r>
                  <a:rPr lang="en-US" dirty="0" smtClean="0">
                    <a:solidFill>
                      <a:srgbClr val="0070C0"/>
                    </a:solidFill>
                    <a:latin typeface="Segoe UI" panose="020B0502040204020203" pitchFamily="34" charset="0"/>
                    <a:cs typeface="Segoe UI" panose="020B0502040204020203" pitchFamily="34" charset="0"/>
                  </a:rPr>
                  <a:t>top-level </a:t>
                </a:r>
                <a:r>
                  <a:rPr lang="en-US" dirty="0">
                    <a:solidFill>
                      <a:srgbClr val="0070C0"/>
                    </a:solidFill>
                    <a:latin typeface="Segoe UI" panose="020B0502040204020203" pitchFamily="34" charset="0"/>
                    <a:cs typeface="Segoe UI" panose="020B0502040204020203" pitchFamily="34" charset="0"/>
                  </a:rPr>
                  <a:t>expr </a:t>
                </a:r>
                <a:r>
                  <a:rPr lang="en-US" dirty="0">
                    <a:solidFill>
                      <a:srgbClr val="000000"/>
                    </a:solidFill>
                    <a:latin typeface="Segoe UI" panose="020B0502040204020203" pitchFamily="34" charset="0"/>
                    <a:cs typeface="Segoe UI" panose="020B0502040204020203" pitchFamily="34" charset="0"/>
                  </a:rPr>
                  <a:t>T := </a:t>
                </a:r>
                <a:r>
                  <a:rPr lang="en-US" dirty="0">
                    <a:solidFill>
                      <a:srgbClr val="008000"/>
                    </a:solidFill>
                    <a:latin typeface="Segoe UI" panose="020B0502040204020203" pitchFamily="34" charset="0"/>
                    <a:cs typeface="Segoe UI" panose="020B0502040204020203" pitchFamily="34" charset="0"/>
                  </a:rPr>
                  <a:t>Plan</a:t>
                </a:r>
                <a:r>
                  <a:rPr lang="en-US" dirty="0">
                    <a:solidFill>
                      <a:srgbClr val="000000"/>
                    </a:solidFill>
                    <a:latin typeface="Segoe UI" panose="020B0502040204020203" pitchFamily="34" charset="0"/>
                    <a:cs typeface="Segoe UI" panose="020B0502040204020203" pitchFamily="34" charset="0"/>
                  </a:rPr>
                  <a:t>(</a:t>
                </a:r>
                <a14:m>
                  <m:oMath xmlns:m="http://schemas.openxmlformats.org/officeDocument/2006/math">
                    <m:r>
                      <a:rPr lang="en-US" i="1" dirty="0">
                        <a:solidFill>
                          <a:srgbClr val="000000"/>
                        </a:solidFill>
                        <a:latin typeface="Cambria Math" panose="02040503050406030204" pitchFamily="18" charset="0"/>
                      </a:rPr>
                      <m:t>𝜋</m:t>
                    </m:r>
                  </m:oMath>
                </a14:m>
                <a:r>
                  <a:rPr lang="en-US" dirty="0">
                    <a:solidFill>
                      <a:srgbClr val="000000"/>
                    </a:solidFill>
                    <a:latin typeface="Segoe UI" panose="020B0502040204020203" pitchFamily="34" charset="0"/>
                    <a:cs typeface="Segoe UI" panose="020B0502040204020203" pitchFamily="34" charset="0"/>
                  </a:rPr>
                  <a:t>, P, (k</a:t>
                </a:r>
                <a:r>
                  <a:rPr lang="en-US" baseline="-25000" dirty="0">
                    <a:solidFill>
                      <a:srgbClr val="000000"/>
                    </a:solidFill>
                    <a:latin typeface="Segoe UI" panose="020B0502040204020203" pitchFamily="34" charset="0"/>
                    <a:cs typeface="Segoe UI" panose="020B0502040204020203" pitchFamily="34" charset="0"/>
                  </a:rPr>
                  <a:t>1</a:t>
                </a:r>
                <a:r>
                  <a:rPr lang="en-US" dirty="0">
                    <a:solidFill>
                      <a:srgbClr val="000000"/>
                    </a:solidFill>
                    <a:latin typeface="Segoe UI" panose="020B0502040204020203" pitchFamily="34" charset="0"/>
                    <a:cs typeface="Segoe UI" panose="020B0502040204020203" pitchFamily="34" charset="0"/>
                  </a:rPr>
                  <a:t>,D</a:t>
                </a:r>
                <a:r>
                  <a:rPr lang="en-US" baseline="-25000" dirty="0">
                    <a:solidFill>
                      <a:srgbClr val="000000"/>
                    </a:solidFill>
                    <a:latin typeface="Segoe UI" panose="020B0502040204020203" pitchFamily="34" charset="0"/>
                    <a:cs typeface="Segoe UI" panose="020B0502040204020203" pitchFamily="34" charset="0"/>
                  </a:rPr>
                  <a:t>1</a:t>
                </a:r>
                <a:r>
                  <a:rPr lang="en-US" dirty="0">
                    <a:solidFill>
                      <a:srgbClr val="000000"/>
                    </a:solidFill>
                    <a:latin typeface="Segoe UI" panose="020B0502040204020203" pitchFamily="34" charset="0"/>
                    <a:cs typeface="Segoe UI" panose="020B0502040204020203" pitchFamily="34" charset="0"/>
                  </a:rPr>
                  <a:t>),…,(k</a:t>
                </a:r>
                <a:r>
                  <a:rPr lang="en-US" baseline="-25000" dirty="0">
                    <a:solidFill>
                      <a:srgbClr val="000000"/>
                    </a:solidFill>
                    <a:latin typeface="Segoe UI" panose="020B0502040204020203" pitchFamily="34" charset="0"/>
                    <a:cs typeface="Segoe UI" panose="020B0502040204020203" pitchFamily="34" charset="0"/>
                  </a:rPr>
                  <a:t>n-1</a:t>
                </a:r>
                <a:r>
                  <a:rPr lang="en-US" dirty="0">
                    <a:solidFill>
                      <a:srgbClr val="000000"/>
                    </a:solidFill>
                    <a:latin typeface="Segoe UI" panose="020B0502040204020203" pitchFamily="34" charset="0"/>
                    <a:cs typeface="Segoe UI" panose="020B0502040204020203" pitchFamily="34" charset="0"/>
                  </a:rPr>
                  <a:t>,D</a:t>
                </a:r>
                <a:r>
                  <a:rPr lang="en-US" baseline="-25000" dirty="0">
                    <a:solidFill>
                      <a:srgbClr val="000000"/>
                    </a:solidFill>
                    <a:latin typeface="Segoe UI" panose="020B0502040204020203" pitchFamily="34" charset="0"/>
                    <a:cs typeface="Segoe UI" panose="020B0502040204020203" pitchFamily="34" charset="0"/>
                  </a:rPr>
                  <a:t>n-1</a:t>
                </a:r>
                <a:r>
                  <a:rPr lang="en-US" dirty="0">
                    <a:solidFill>
                      <a:srgbClr val="000000"/>
                    </a:solidFill>
                    <a:latin typeface="Segoe UI" panose="020B0502040204020203" pitchFamily="34" charset="0"/>
                    <a:cs typeface="Segoe UI" panose="020B0502040204020203" pitchFamily="34" charset="0"/>
                  </a:rPr>
                  <a:t>)), where 0</a:t>
                </a:r>
                <a14:m>
                  <m:oMath xmlns:m="http://schemas.openxmlformats.org/officeDocument/2006/math">
                    <m:r>
                      <a:rPr lang="en-US" i="1" dirty="0">
                        <a:solidFill>
                          <a:srgbClr val="000000"/>
                        </a:solidFill>
                        <a:latin typeface="Cambria Math" panose="02040503050406030204" pitchFamily="18" charset="0"/>
                      </a:rPr>
                      <m:t>≤ </m:t>
                    </m:r>
                  </m:oMath>
                </a14:m>
                <a:r>
                  <a:rPr lang="en-US" dirty="0" err="1">
                    <a:solidFill>
                      <a:srgbClr val="000000"/>
                    </a:solidFill>
                    <a:latin typeface="Segoe UI" panose="020B0502040204020203" pitchFamily="34" charset="0"/>
                    <a:cs typeface="Segoe UI" panose="020B0502040204020203" pitchFamily="34" charset="0"/>
                  </a:rPr>
                  <a:t>k</a:t>
                </a:r>
                <a:r>
                  <a:rPr lang="en-US" baseline="-25000" dirty="0" err="1">
                    <a:solidFill>
                      <a:srgbClr val="000000"/>
                    </a:solidFill>
                    <a:latin typeface="Segoe UI" panose="020B0502040204020203" pitchFamily="34" charset="0"/>
                    <a:cs typeface="Segoe UI" panose="020B0502040204020203" pitchFamily="34" charset="0"/>
                  </a:rPr>
                  <a:t>i</a:t>
                </a:r>
                <a:r>
                  <a:rPr lang="en-US" baseline="-25000" dirty="0">
                    <a:solidFill>
                      <a:srgbClr val="000000"/>
                    </a:solidFill>
                    <a:latin typeface="Segoe UI" panose="020B0502040204020203" pitchFamily="34" charset="0"/>
                    <a:cs typeface="Segoe UI" panose="020B0502040204020203" pitchFamily="34" charset="0"/>
                  </a:rPr>
                  <a:t> </a:t>
                </a:r>
                <a:r>
                  <a:rPr lang="en-US" dirty="0">
                    <a:solidFill>
                      <a:srgbClr val="000000"/>
                    </a:solidFill>
                    <a:latin typeface="Segoe UI" panose="020B0502040204020203" pitchFamily="34" charset="0"/>
                    <a:cs typeface="Segoe UI" panose="020B0502040204020203" pitchFamily="34" charset="0"/>
                  </a:rPr>
                  <a:t>&lt; </a:t>
                </a:r>
                <a:r>
                  <a:rPr lang="en-US" dirty="0" err="1">
                    <a:solidFill>
                      <a:srgbClr val="000000"/>
                    </a:solidFill>
                    <a:latin typeface="Segoe UI" panose="020B0502040204020203" pitchFamily="34" charset="0"/>
                    <a:cs typeface="Segoe UI" panose="020B0502040204020203" pitchFamily="34" charset="0"/>
                  </a:rPr>
                  <a:t>i</a:t>
                </a:r>
                <a:r>
                  <a:rPr lang="en-US" dirty="0">
                    <a:solidFill>
                      <a:srgbClr val="000000"/>
                    </a:solidFill>
                    <a:latin typeface="Segoe UI" panose="020B0502040204020203" pitchFamily="34" charset="0"/>
                    <a:cs typeface="Segoe UI" panose="020B0502040204020203" pitchFamily="34" charset="0"/>
                  </a:rPr>
                  <a:t>.</a:t>
                </a:r>
              </a:p>
              <a:p>
                <a:pPr marL="0" lvl="0" indent="0">
                  <a:buNone/>
                </a:pPr>
                <a:endParaRPr lang="en-US" sz="1500" dirty="0" smtClean="0">
                  <a:solidFill>
                    <a:srgbClr val="000000"/>
                  </a:solidFill>
                  <a:latin typeface="Segoe UI" panose="020B0502040204020203" pitchFamily="34" charset="0"/>
                  <a:cs typeface="Segoe UI" panose="020B0502040204020203" pitchFamily="34" charset="0"/>
                </a:endParaRPr>
              </a:p>
              <a:p>
                <a:pPr marL="0" lvl="0" indent="0">
                  <a:buNone/>
                </a:pPr>
                <a:endParaRPr lang="en-US" sz="1500" dirty="0">
                  <a:solidFill>
                    <a:srgbClr val="000000"/>
                  </a:solidFill>
                  <a:latin typeface="Segoe UI" panose="020B0502040204020203" pitchFamily="34" charset="0"/>
                  <a:cs typeface="Segoe UI" panose="020B0502040204020203" pitchFamily="34" charset="0"/>
                </a:endParaRPr>
              </a:p>
              <a:p>
                <a:pPr marL="0" lvl="0" indent="0">
                  <a:buNone/>
                </a:pPr>
                <a:endParaRPr lang="en-US" sz="1500" dirty="0" smtClean="0">
                  <a:solidFill>
                    <a:srgbClr val="000000"/>
                  </a:solidFill>
                  <a:latin typeface="Segoe UI" panose="020B0502040204020203" pitchFamily="34" charset="0"/>
                  <a:cs typeface="Segoe UI" panose="020B0502040204020203" pitchFamily="34" charset="0"/>
                </a:endParaRPr>
              </a:p>
              <a:p>
                <a:pPr marL="0" lvl="0" indent="0">
                  <a:buNone/>
                </a:pPr>
                <a:endParaRPr lang="en-US" sz="1500" dirty="0">
                  <a:solidFill>
                    <a:srgbClr val="000000"/>
                  </a:solidFill>
                  <a:latin typeface="Segoe UI" panose="020B0502040204020203" pitchFamily="34" charset="0"/>
                  <a:cs typeface="Segoe UI" panose="020B0502040204020203" pitchFamily="34" charset="0"/>
                </a:endParaRPr>
              </a:p>
              <a:p>
                <a:pPr marL="0" lvl="0" indent="0">
                  <a:buNone/>
                </a:pPr>
                <a:r>
                  <a:rPr lang="en-US" dirty="0">
                    <a:solidFill>
                      <a:srgbClr val="0070C0"/>
                    </a:solidFill>
                    <a:latin typeface="Segoe UI" panose="020B0502040204020203" pitchFamily="34" charset="0"/>
                    <a:cs typeface="Segoe UI" panose="020B0502040204020203" pitchFamily="34" charset="0"/>
                  </a:rPr>
                  <a:t>p</a:t>
                </a:r>
                <a:r>
                  <a:rPr lang="en-US" dirty="0" smtClean="0">
                    <a:solidFill>
                      <a:srgbClr val="0070C0"/>
                    </a:solidFill>
                    <a:latin typeface="Segoe UI" panose="020B0502040204020203" pitchFamily="34" charset="0"/>
                    <a:cs typeface="Segoe UI" panose="020B0502040204020203" pitchFamily="34" charset="0"/>
                  </a:rPr>
                  <a:t>rimary keys </a:t>
                </a:r>
                <a:r>
                  <a:rPr lang="en-US" dirty="0" smtClean="0">
                    <a:solidFill>
                      <a:srgbClr val="000000"/>
                    </a:solidFill>
                    <a:latin typeface="Segoe UI" panose="020B0502040204020203" pitchFamily="34" charset="0"/>
                    <a:cs typeface="Segoe UI" panose="020B0502040204020203" pitchFamily="34" charset="0"/>
                  </a:rPr>
                  <a:t>P </a:t>
                </a:r>
                <a:r>
                  <a:rPr lang="en-US" dirty="0">
                    <a:solidFill>
                      <a:srgbClr val="000000"/>
                    </a:solidFill>
                    <a:latin typeface="Segoe UI" panose="020B0502040204020203" pitchFamily="34" charset="0"/>
                    <a:cs typeface="Segoe UI" panose="020B0502040204020203" pitchFamily="34" charset="0"/>
                  </a:rPr>
                  <a:t>:= </a:t>
                </a:r>
                <a:endParaRPr lang="en-US" dirty="0" smtClean="0">
                  <a:solidFill>
                    <a:srgbClr val="000000"/>
                  </a:solidFill>
                  <a:latin typeface="Segoe UI" panose="020B0502040204020203" pitchFamily="34" charset="0"/>
                  <a:cs typeface="Segoe UI" panose="020B0502040204020203" pitchFamily="34" charset="0"/>
                </a:endParaRPr>
              </a:p>
              <a:p>
                <a:pPr marL="0" lvl="0" indent="0">
                  <a:buNone/>
                </a:pPr>
                <a:r>
                  <a:rPr lang="en-US" dirty="0" smtClean="0">
                    <a:solidFill>
                      <a:srgbClr val="0070C0"/>
                    </a:solidFill>
                    <a:latin typeface="Segoe UI" panose="020B0502040204020203" pitchFamily="34" charset="0"/>
                    <a:cs typeface="Segoe UI" panose="020B0502040204020203" pitchFamily="34" charset="0"/>
                  </a:rPr>
                  <a:t>cell filter </a:t>
                </a:r>
                <a:r>
                  <a:rPr lang="en-US" dirty="0" err="1" smtClean="0">
                    <a:solidFill>
                      <a:srgbClr val="0070C0"/>
                    </a:solidFill>
                    <a:latin typeface="Segoe UI" panose="020B0502040204020203" pitchFamily="34" charset="0"/>
                    <a:cs typeface="Segoe UI" panose="020B0502040204020203" pitchFamily="34" charset="0"/>
                  </a:rPr>
                  <a:t>fn</a:t>
                </a:r>
                <a:r>
                  <a:rPr lang="en-US" dirty="0" smtClean="0">
                    <a:solidFill>
                      <a:srgbClr val="0070C0"/>
                    </a:solidFill>
                    <a:latin typeface="Segoe UI" panose="020B0502040204020203" pitchFamily="34" charset="0"/>
                    <a:cs typeface="Segoe UI" panose="020B0502040204020203" pitchFamily="34" charset="0"/>
                  </a:rPr>
                  <a:t> </a:t>
                </a:r>
                <a:r>
                  <a:rPr lang="en-US" dirty="0" smtClean="0">
                    <a:solidFill>
                      <a:srgbClr val="000000"/>
                    </a:solidFill>
                    <a:latin typeface="Segoe UI" panose="020B0502040204020203" pitchFamily="34" charset="0"/>
                    <a:cs typeface="Segoe UI" panose="020B0502040204020203" pitchFamily="34" charset="0"/>
                  </a:rPr>
                  <a:t>F[y] := Boolean constraint over</a:t>
                </a:r>
              </a:p>
              <a:p>
                <a:pPr marL="0" lvl="0" indent="0">
                  <a:spcBef>
                    <a:spcPts val="0"/>
                  </a:spcBef>
                  <a:buNone/>
                </a:pPr>
                <a:r>
                  <a:rPr lang="en-US" dirty="0" smtClean="0">
                    <a:solidFill>
                      <a:srgbClr val="000000"/>
                    </a:solidFill>
                    <a:latin typeface="Segoe UI" panose="020B0502040204020203" pitchFamily="34" charset="0"/>
                    <a:cs typeface="Segoe UI" panose="020B0502040204020203" pitchFamily="34" charset="0"/>
                  </a:rPr>
                  <a:t>				</a:t>
                </a:r>
                <a:r>
                  <a:rPr lang="en-US" dirty="0" err="1" smtClean="0">
                    <a:solidFill>
                      <a:srgbClr val="000000"/>
                    </a:solidFill>
                    <a:latin typeface="Segoe UI" panose="020B0502040204020203" pitchFamily="34" charset="0"/>
                    <a:cs typeface="Segoe UI" panose="020B0502040204020203" pitchFamily="34" charset="0"/>
                  </a:rPr>
                  <a:t>y.Coordinates</a:t>
                </a:r>
                <a:r>
                  <a:rPr lang="en-US" dirty="0" smtClean="0">
                    <a:solidFill>
                      <a:srgbClr val="000000"/>
                    </a:solidFill>
                    <a:latin typeface="Segoe UI" panose="020B0502040204020203" pitchFamily="34" charset="0"/>
                    <a:cs typeface="Segoe UI" panose="020B0502040204020203" pitchFamily="34" charset="0"/>
                  </a:rPr>
                  <a:t>, </a:t>
                </a:r>
                <a:r>
                  <a:rPr lang="en-US" dirty="0" err="1" smtClean="0">
                    <a:solidFill>
                      <a:srgbClr val="000000"/>
                    </a:solidFill>
                    <a:latin typeface="Segoe UI" panose="020B0502040204020203" pitchFamily="34" charset="0"/>
                    <a:cs typeface="Segoe UI" panose="020B0502040204020203" pitchFamily="34" charset="0"/>
                  </a:rPr>
                  <a:t>y.Content</a:t>
                </a:r>
                <a:r>
                  <a:rPr lang="en-US" dirty="0" smtClean="0">
                    <a:solidFill>
                      <a:srgbClr val="000000"/>
                    </a:solidFill>
                    <a:latin typeface="Segoe UI" panose="020B0502040204020203" pitchFamily="34" charset="0"/>
                    <a:cs typeface="Segoe UI" panose="020B0502040204020203" pitchFamily="34" charset="0"/>
                  </a:rPr>
                  <a:t>, </a:t>
                </a:r>
                <a:r>
                  <a:rPr lang="en-US" dirty="0" err="1" smtClean="0">
                    <a:solidFill>
                      <a:srgbClr val="000000"/>
                    </a:solidFill>
                    <a:latin typeface="Segoe UI" panose="020B0502040204020203" pitchFamily="34" charset="0"/>
                    <a:cs typeface="Segoe UI" panose="020B0502040204020203" pitchFamily="34" charset="0"/>
                  </a:rPr>
                  <a:t>y.Neighbors</a:t>
                </a:r>
                <a:endParaRPr lang="en-US" dirty="0" smtClean="0">
                  <a:solidFill>
                    <a:srgbClr val="000000"/>
                  </a:solidFill>
                  <a:latin typeface="Segoe UI" panose="020B0502040204020203" pitchFamily="34" charset="0"/>
                  <a:cs typeface="Segoe UI" panose="020B0502040204020203" pitchFamily="34" charset="0"/>
                </a:endParaRPr>
              </a:p>
              <a:p>
                <a:pPr marL="0" lvl="0" indent="0">
                  <a:buNone/>
                </a:pPr>
                <a:endParaRPr lang="en-US" dirty="0">
                  <a:solidFill>
                    <a:srgbClr val="000000"/>
                  </a:solidFill>
                  <a:latin typeface="Segoe UI" panose="020B0502040204020203" pitchFamily="34" charset="0"/>
                  <a:cs typeface="Segoe UI" panose="020B0502040204020203" pitchFamily="34" charset="0"/>
                </a:endParaRPr>
              </a:p>
              <a:p>
                <a:pPr marL="0" lvl="0" indent="0">
                  <a:buNone/>
                </a:pPr>
                <a:r>
                  <a:rPr lang="en-US" dirty="0">
                    <a:solidFill>
                      <a:srgbClr val="0070C0"/>
                    </a:solidFill>
                    <a:latin typeface="Segoe UI" panose="020B0502040204020203" pitchFamily="34" charset="0"/>
                    <a:cs typeface="Segoe UI" panose="020B0502040204020203" pitchFamily="34" charset="0"/>
                  </a:rPr>
                  <a:t>d</a:t>
                </a:r>
                <a:r>
                  <a:rPr lang="en-US" dirty="0" smtClean="0">
                    <a:solidFill>
                      <a:srgbClr val="0070C0"/>
                    </a:solidFill>
                    <a:latin typeface="Segoe UI" panose="020B0502040204020203" pitchFamily="34" charset="0"/>
                    <a:cs typeface="Segoe UI" panose="020B0502040204020203" pitchFamily="34" charset="0"/>
                  </a:rPr>
                  <a:t>erived value </a:t>
                </a:r>
                <a:r>
                  <a:rPr lang="en-US" dirty="0" smtClean="0">
                    <a:solidFill>
                      <a:srgbClr val="000000"/>
                    </a:solidFill>
                    <a:latin typeface="Segoe UI" panose="020B0502040204020203" pitchFamily="34" charset="0"/>
                    <a:cs typeface="Segoe UI" panose="020B0502040204020203" pitchFamily="34" charset="0"/>
                  </a:rPr>
                  <a:t>D  :=</a:t>
                </a:r>
              </a:p>
              <a:p>
                <a:pPr marL="0" lvl="0" indent="0">
                  <a:buNone/>
                </a:pPr>
                <a:r>
                  <a:rPr lang="en-US" dirty="0">
                    <a:solidFill>
                      <a:srgbClr val="000000"/>
                    </a:solidFill>
                    <a:latin typeface="Segoe UI" panose="020B0502040204020203" pitchFamily="34" charset="0"/>
                    <a:cs typeface="Segoe UI" panose="020B0502040204020203" pitchFamily="34" charset="0"/>
                  </a:rPr>
                  <a:t> </a:t>
                </a:r>
                <a:r>
                  <a:rPr lang="en-US" dirty="0" smtClean="0">
                    <a:solidFill>
                      <a:srgbClr val="000000"/>
                    </a:solidFill>
                    <a:latin typeface="Segoe UI" panose="020B0502040204020203" pitchFamily="34" charset="0"/>
                    <a:cs typeface="Segoe UI" panose="020B0502040204020203" pitchFamily="34" charset="0"/>
                  </a:rPr>
                  <a:t>                          |  </a:t>
                </a:r>
                <a14:m>
                  <m:oMath xmlns:m="http://schemas.openxmlformats.org/officeDocument/2006/math">
                    <m:r>
                      <a:rPr lang="en-US" i="1" dirty="0" smtClean="0">
                        <a:solidFill>
                          <a:srgbClr val="000000"/>
                        </a:solidFill>
                        <a:latin typeface="Cambria Math" panose="02040503050406030204" pitchFamily="18" charset="0"/>
                      </a:rPr>
                      <m:t>𝜆</m:t>
                    </m:r>
                  </m:oMath>
                </a14:m>
                <a:r>
                  <a:rPr lang="en-US" dirty="0" smtClean="0">
                    <a:solidFill>
                      <a:srgbClr val="000000"/>
                    </a:solidFill>
                    <a:latin typeface="Segoe UI" panose="020B0502040204020203" pitchFamily="34" charset="0"/>
                    <a:cs typeface="Segoe UI" panose="020B0502040204020203" pitchFamily="34" charset="0"/>
                  </a:rPr>
                  <a:t>z: </a:t>
                </a:r>
                <a:r>
                  <a:rPr lang="en-US" dirty="0" err="1" smtClean="0">
                    <a:solidFill>
                      <a:srgbClr val="008000"/>
                    </a:solidFill>
                    <a:latin typeface="Segoe UI" panose="020B0502040204020203" pitchFamily="34" charset="0"/>
                    <a:cs typeface="Segoe UI" panose="020B0502040204020203" pitchFamily="34" charset="0"/>
                  </a:rPr>
                  <a:t>MoveUntil</a:t>
                </a:r>
                <a:r>
                  <a:rPr lang="en-US" dirty="0" smtClean="0">
                    <a:solidFill>
                      <a:srgbClr val="000000"/>
                    </a:solidFill>
                    <a:latin typeface="Segoe UI" panose="020B0502040204020203" pitchFamily="34" charset="0"/>
                    <a:cs typeface="Segoe UI" panose="020B0502040204020203" pitchFamily="34" charset="0"/>
                  </a:rPr>
                  <a:t>(z, Direction, </a:t>
                </a:r>
                <a14:m>
                  <m:oMath xmlns:m="http://schemas.openxmlformats.org/officeDocument/2006/math">
                    <m:r>
                      <a:rPr lang="en-US" i="1" dirty="0" smtClean="0">
                        <a:solidFill>
                          <a:srgbClr val="000000"/>
                        </a:solidFill>
                        <a:latin typeface="Cambria Math" panose="02040503050406030204" pitchFamily="18" charset="0"/>
                      </a:rPr>
                      <m:t>𝜆</m:t>
                    </m:r>
                  </m:oMath>
                </a14:m>
                <a:r>
                  <a:rPr lang="en-US" dirty="0" smtClean="0">
                    <a:solidFill>
                      <a:srgbClr val="000000"/>
                    </a:solidFill>
                    <a:latin typeface="Segoe UI" panose="020B0502040204020203" pitchFamily="34" charset="0"/>
                    <a:cs typeface="Segoe UI" panose="020B0502040204020203" pitchFamily="34" charset="0"/>
                  </a:rPr>
                  <a:t>y: F[y])</a:t>
                </a:r>
                <a:endParaRPr lang="en-US" dirty="0">
                  <a:solidFill>
                    <a:srgbClr val="000000"/>
                  </a:solidFill>
                  <a:latin typeface="Segoe UI" panose="020B0502040204020203" pitchFamily="34" charset="0"/>
                  <a:cs typeface="Segoe UI" panose="020B0502040204020203" pitchFamily="34" charset="0"/>
                </a:endParaRPr>
              </a:p>
              <a:p>
                <a:pPr marL="0" indent="0">
                  <a:buNone/>
                </a:pPr>
                <a:endParaRPr lang="en-US" dirty="0">
                  <a:solidFill>
                    <a:srgbClr val="008000"/>
                  </a:solidFill>
                </a:endParaRPr>
              </a:p>
              <a:p>
                <a:pPr marL="0" indent="0">
                  <a:buNone/>
                </a:pPr>
                <a:endParaRPr lang="en-US" dirty="0" smtClean="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5081" y="863601"/>
                <a:ext cx="9179561" cy="5764634"/>
              </a:xfrm>
              <a:blipFill>
                <a:blip r:embed="rId3"/>
                <a:stretch>
                  <a:fillRect l="-996"/>
                </a:stretch>
              </a:blipFill>
            </p:spPr>
            <p:txBody>
              <a:bodyPr/>
              <a:lstStyle/>
              <a:p>
                <a:r>
                  <a:rPr lang="en-US">
                    <a:noFill/>
                  </a:rPr>
                  <a:t> </a:t>
                </a:r>
              </a:p>
            </p:txBody>
          </p:sp>
        </mc:Fallback>
      </mc:AlternateContent>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37</a:t>
            </a:fld>
            <a:endParaRPr lang="en-US" dirty="0"/>
          </a:p>
        </p:txBody>
      </p:sp>
      <p:sp>
        <p:nvSpPr>
          <p:cNvPr id="4" name="Title 3"/>
          <p:cNvSpPr>
            <a:spLocks noGrp="1"/>
          </p:cNvSpPr>
          <p:nvPr>
            <p:ph type="title"/>
          </p:nvPr>
        </p:nvSpPr>
        <p:spPr/>
        <p:txBody>
          <a:bodyPr/>
          <a:lstStyle/>
          <a:p>
            <a:r>
              <a:rPr lang="en-US" dirty="0" err="1" smtClean="0">
                <a:latin typeface="Segoe UI" panose="020B0502040204020203" pitchFamily="34" charset="0"/>
                <a:cs typeface="Segoe UI" panose="020B0502040204020203" pitchFamily="34" charset="0"/>
              </a:rPr>
              <a:t>FlashRelate</a:t>
            </a:r>
            <a:r>
              <a:rPr lang="en-US" dirty="0" smtClean="0">
                <a:latin typeface="Segoe UI" panose="020B0502040204020203" pitchFamily="34" charset="0"/>
                <a:cs typeface="Segoe UI" panose="020B0502040204020203" pitchFamily="34" charset="0"/>
              </a:rPr>
              <a:t> DSL </a:t>
            </a:r>
            <a:endParaRPr lang="en-US" dirty="0">
              <a:latin typeface="Segoe UI" panose="020B0502040204020203" pitchFamily="34" charset="0"/>
              <a:cs typeface="Segoe UI" panose="020B0502040204020203" pitchFamily="34" charset="0"/>
            </a:endParaRPr>
          </a:p>
        </p:txBody>
      </p:sp>
      <mc:AlternateContent xmlns:mc="http://schemas.openxmlformats.org/markup-compatibility/2006" xmlns:a14="http://schemas.microsoft.com/office/drawing/2010/main">
        <mc:Choice Requires="a14">
          <p:sp>
            <p:nvSpPr>
              <p:cNvPr id="5" name="TextBox 4"/>
              <p:cNvSpPr txBox="1"/>
              <p:nvPr/>
            </p:nvSpPr>
            <p:spPr>
              <a:xfrm>
                <a:off x="2522484" y="3290732"/>
                <a:ext cx="3468414" cy="461665"/>
              </a:xfrm>
              <a:prstGeom prst="rect">
                <a:avLst/>
              </a:prstGeom>
              <a:noFill/>
            </p:spPr>
            <p:txBody>
              <a:bodyPr wrap="square" rtlCol="0">
                <a:spAutoFit/>
              </a:bodyPr>
              <a:lstStyle/>
              <a:p>
                <a:pPr lvl="0"/>
                <a:r>
                  <a:rPr lang="en-US" sz="2400" dirty="0">
                    <a:solidFill>
                      <a:srgbClr val="008000"/>
                    </a:solidFill>
                    <a:latin typeface="Segoe UI" panose="020B0502040204020203" pitchFamily="34" charset="0"/>
                    <a:cs typeface="Segoe UI" panose="020B0502040204020203" pitchFamily="34" charset="0"/>
                  </a:rPr>
                  <a:t>Filter</a:t>
                </a:r>
                <a:r>
                  <a:rPr lang="en-US" sz="2400" dirty="0">
                    <a:solidFill>
                      <a:srgbClr val="000000"/>
                    </a:solidFill>
                    <a:latin typeface="Segoe UI" panose="020B0502040204020203" pitchFamily="34" charset="0"/>
                    <a:cs typeface="Segoe UI" panose="020B0502040204020203" pitchFamily="34" charset="0"/>
                  </a:rPr>
                  <a:t>(</a:t>
                </a:r>
                <a:r>
                  <a:rPr lang="en-US" sz="2400" dirty="0" err="1">
                    <a:solidFill>
                      <a:srgbClr val="000000"/>
                    </a:solidFill>
                    <a:latin typeface="Segoe UI" panose="020B0502040204020203" pitchFamily="34" charset="0"/>
                    <a:cs typeface="Segoe UI" panose="020B0502040204020203" pitchFamily="34" charset="0"/>
                  </a:rPr>
                  <a:t>d.Cells</a:t>
                </a:r>
                <a:r>
                  <a:rPr lang="en-US" sz="2400" dirty="0">
                    <a:solidFill>
                      <a:srgbClr val="000000"/>
                    </a:solidFill>
                    <a:latin typeface="Segoe UI" panose="020B0502040204020203" pitchFamily="34" charset="0"/>
                    <a:cs typeface="Segoe UI" panose="020B0502040204020203" pitchFamily="34" charset="0"/>
                  </a:rPr>
                  <a:t>, </a:t>
                </a:r>
                <a14:m>
                  <m:oMath xmlns:m="http://schemas.openxmlformats.org/officeDocument/2006/math">
                    <m:r>
                      <a:rPr lang="en-US" sz="2400" i="1" dirty="0">
                        <a:solidFill>
                          <a:srgbClr val="000000"/>
                        </a:solidFill>
                        <a:latin typeface="Cambria Math" panose="02040503050406030204" pitchFamily="18" charset="0"/>
                      </a:rPr>
                      <m:t>𝜆</m:t>
                    </m:r>
                  </m:oMath>
                </a14:m>
                <a:r>
                  <a:rPr lang="en-US" sz="2400" dirty="0">
                    <a:solidFill>
                      <a:srgbClr val="000000"/>
                    </a:solidFill>
                    <a:latin typeface="Segoe UI" panose="020B0502040204020203" pitchFamily="34" charset="0"/>
                    <a:cs typeface="Segoe UI" panose="020B0502040204020203" pitchFamily="34" charset="0"/>
                  </a:rPr>
                  <a:t>z: F[z</a:t>
                </a:r>
                <a:r>
                  <a:rPr lang="en-US" sz="2400" dirty="0" smtClean="0">
                    <a:solidFill>
                      <a:srgbClr val="000000"/>
                    </a:solidFill>
                    <a:latin typeface="Segoe UI" panose="020B0502040204020203" pitchFamily="34" charset="0"/>
                    <a:cs typeface="Segoe UI" panose="020B0502040204020203" pitchFamily="34" charset="0"/>
                  </a:rPr>
                  <a:t>])</a:t>
                </a:r>
                <a:endParaRPr lang="en-US" sz="2400" dirty="0">
                  <a:solidFill>
                    <a:srgbClr val="000000"/>
                  </a:solidFill>
                  <a:latin typeface="Segoe UI" panose="020B0502040204020203" pitchFamily="34" charset="0"/>
                  <a:cs typeface="Segoe UI" panose="020B0502040204020203"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522484" y="3290732"/>
                <a:ext cx="3468414" cy="461665"/>
              </a:xfrm>
              <a:prstGeom prst="rect">
                <a:avLst/>
              </a:prstGeom>
              <a:blipFill>
                <a:blip r:embed="rId4"/>
                <a:stretch>
                  <a:fillRect l="-2812" t="-9211" b="-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2734968" y="4959483"/>
                <a:ext cx="3043445" cy="461665"/>
              </a:xfrm>
              <a:prstGeom prst="rect">
                <a:avLst/>
              </a:prstGeom>
              <a:noFill/>
            </p:spPr>
            <p:txBody>
              <a:bodyPr wrap="square" rtlCol="0">
                <a:spAutoFit/>
              </a:bodyPr>
              <a:lstStyle/>
              <a:p>
                <a14:m>
                  <m:oMath xmlns:m="http://schemas.openxmlformats.org/officeDocument/2006/math">
                    <m:r>
                      <a:rPr lang="en-US" sz="2400" i="1" dirty="0" smtClean="0">
                        <a:solidFill>
                          <a:schemeClr val="tx1"/>
                        </a:solidFill>
                        <a:latin typeface="Cambria Math" panose="02040503050406030204" pitchFamily="18" charset="0"/>
                      </a:rPr>
                      <m:t>𝜆</m:t>
                    </m:r>
                  </m:oMath>
                </a14:m>
                <a:r>
                  <a:rPr lang="en-US" sz="2400" dirty="0" smtClean="0">
                    <a:solidFill>
                      <a:schemeClr val="tx1"/>
                    </a:solidFill>
                    <a:latin typeface="Segoe UI" panose="020B0502040204020203" pitchFamily="34" charset="0"/>
                    <a:cs typeface="Segoe UI" panose="020B0502040204020203" pitchFamily="34" charset="0"/>
                  </a:rPr>
                  <a:t>z: </a:t>
                </a:r>
                <a:r>
                  <a:rPr lang="en-US" sz="2400" dirty="0" smtClean="0">
                    <a:solidFill>
                      <a:srgbClr val="008000"/>
                    </a:solidFill>
                    <a:latin typeface="Segoe UI" panose="020B0502040204020203" pitchFamily="34" charset="0"/>
                    <a:cs typeface="Segoe UI" panose="020B0502040204020203" pitchFamily="34" charset="0"/>
                  </a:rPr>
                  <a:t>Neighbor</a:t>
                </a:r>
                <a:r>
                  <a:rPr lang="en-US" sz="2400" dirty="0" smtClean="0">
                    <a:solidFill>
                      <a:srgbClr val="000000"/>
                    </a:solidFill>
                    <a:latin typeface="Segoe UI" panose="020B0502040204020203" pitchFamily="34" charset="0"/>
                    <a:cs typeface="Segoe UI" panose="020B0502040204020203" pitchFamily="34" charset="0"/>
                  </a:rPr>
                  <a:t>(</a:t>
                </a:r>
                <a:r>
                  <a:rPr lang="en-US" sz="2400" dirty="0" err="1">
                    <a:solidFill>
                      <a:srgbClr val="000000"/>
                    </a:solidFill>
                    <a:latin typeface="Segoe UI" panose="020B0502040204020203" pitchFamily="34" charset="0"/>
                    <a:cs typeface="Segoe UI" panose="020B0502040204020203" pitchFamily="34" charset="0"/>
                  </a:rPr>
                  <a:t>z</a:t>
                </a:r>
                <a:r>
                  <a:rPr lang="en-US" sz="2400" dirty="0" err="1" smtClean="0">
                    <a:solidFill>
                      <a:srgbClr val="000000"/>
                    </a:solidFill>
                    <a:latin typeface="Segoe UI" panose="020B0502040204020203" pitchFamily="34" charset="0"/>
                    <a:cs typeface="Segoe UI" panose="020B0502040204020203" pitchFamily="34" charset="0"/>
                  </a:rPr>
                  <a:t>,K,K</a:t>
                </a:r>
                <a:r>
                  <a:rPr lang="en-US" sz="2400" dirty="0">
                    <a:solidFill>
                      <a:srgbClr val="000000"/>
                    </a:solidFill>
                    <a:latin typeface="Segoe UI" panose="020B0502040204020203" pitchFamily="34" charset="0"/>
                    <a:cs typeface="Segoe UI" panose="020B0502040204020203" pitchFamily="34" charset="0"/>
                  </a:rPr>
                  <a:t>)</a:t>
                </a:r>
                <a:endParaRPr lang="en-US" sz="2400" dirty="0">
                  <a:latin typeface="Segoe UI" panose="020B0502040204020203" pitchFamily="34" charset="0"/>
                  <a:cs typeface="Segoe UI" panose="020B0502040204020203"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734968" y="4959483"/>
                <a:ext cx="3043445" cy="461665"/>
              </a:xfrm>
              <a:prstGeom prst="rect">
                <a:avLst/>
              </a:prstGeom>
              <a:blipFill>
                <a:blip r:embed="rId5"/>
                <a:stretch>
                  <a:fillRect l="-601" t="-9333" b="-32000"/>
                </a:stretch>
              </a:blipFill>
            </p:spPr>
            <p:txBody>
              <a:bodyPr/>
              <a:lstStyle/>
              <a:p>
                <a:r>
                  <a:rPr lang="en-US">
                    <a:noFill/>
                  </a:rPr>
                  <a:t> </a:t>
                </a:r>
              </a:p>
            </p:txBody>
          </p:sp>
        </mc:Fallback>
      </mc:AlternateContent>
    </p:spTree>
    <p:extLst>
      <p:ext uri="{BB962C8B-B14F-4D97-AF65-F5344CB8AC3E}">
        <p14:creationId xmlns:p14="http://schemas.microsoft.com/office/powerpoint/2010/main" val="3991190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143000"/>
            <a:ext cx="8234680" cy="5029200"/>
          </a:xfrm>
        </p:spPr>
        <p:txBody>
          <a:bodyPr/>
          <a:lstStyle/>
          <a:p>
            <a:pPr marL="0" indent="0">
              <a:buNone/>
            </a:pPr>
            <a:endParaRPr lang="en-US" dirty="0"/>
          </a:p>
          <a:p>
            <a:r>
              <a:rPr lang="en-US" dirty="0" smtClean="0">
                <a:latin typeface="Segoe UI" panose="020B0502040204020203" pitchFamily="34" charset="0"/>
                <a:cs typeface="Segoe UI" panose="020B0502040204020203" pitchFamily="34" charset="0"/>
              </a:rPr>
              <a:t>Balanced </a:t>
            </a:r>
            <a:r>
              <a:rPr lang="en-US" dirty="0">
                <a:latin typeface="Segoe UI" panose="020B0502040204020203" pitchFamily="34" charset="0"/>
                <a:cs typeface="Segoe UI" panose="020B0502040204020203" pitchFamily="34" charset="0"/>
              </a:rPr>
              <a:t>Expressiveness</a:t>
            </a:r>
          </a:p>
          <a:p>
            <a:pPr lvl="1"/>
            <a:r>
              <a:rPr lang="en-US" dirty="0">
                <a:latin typeface="Segoe UI" panose="020B0502040204020203" pitchFamily="34" charset="0"/>
                <a:cs typeface="Segoe UI" panose="020B0502040204020203" pitchFamily="34" charset="0"/>
              </a:rPr>
              <a:t>Expressive enough to cover wide range of </a:t>
            </a:r>
            <a:r>
              <a:rPr lang="en-US" dirty="0" smtClean="0">
                <a:latin typeface="Segoe UI" panose="020B0502040204020203" pitchFamily="34" charset="0"/>
                <a:cs typeface="Segoe UI" panose="020B0502040204020203" pitchFamily="34" charset="0"/>
              </a:rPr>
              <a:t>tasks</a:t>
            </a:r>
          </a:p>
          <a:p>
            <a:pPr lvl="2"/>
            <a:r>
              <a:rPr lang="en-US" dirty="0" smtClean="0">
                <a:solidFill>
                  <a:srgbClr val="CC00CC"/>
                </a:solidFill>
                <a:latin typeface="Segoe UI" panose="020B0502040204020203" pitchFamily="34" charset="0"/>
                <a:cs typeface="Segoe UI" panose="020B0502040204020203" pitchFamily="34" charset="0"/>
              </a:rPr>
              <a:t>Build out iteratively from a simple core.</a:t>
            </a:r>
            <a:endParaRPr lang="en-US" dirty="0">
              <a:solidFill>
                <a:srgbClr val="CC00CC"/>
              </a:solidFill>
              <a:latin typeface="Segoe UI" panose="020B0502040204020203" pitchFamily="34" charset="0"/>
              <a:cs typeface="Segoe UI" panose="020B0502040204020203" pitchFamily="34" charset="0"/>
            </a:endParaRPr>
          </a:p>
          <a:p>
            <a:pPr lvl="1"/>
            <a:r>
              <a:rPr lang="en-US" dirty="0">
                <a:latin typeface="Segoe UI" panose="020B0502040204020203" pitchFamily="34" charset="0"/>
                <a:cs typeface="Segoe UI" panose="020B0502040204020203" pitchFamily="34" charset="0"/>
              </a:rPr>
              <a:t>Restricted enough to enable efficient </a:t>
            </a:r>
            <a:r>
              <a:rPr lang="en-US" dirty="0" smtClean="0">
                <a:latin typeface="Segoe UI" panose="020B0502040204020203" pitchFamily="34" charset="0"/>
                <a:cs typeface="Segoe UI" panose="020B0502040204020203" pitchFamily="34" charset="0"/>
              </a:rPr>
              <a:t>search</a:t>
            </a:r>
          </a:p>
          <a:p>
            <a:pPr lvl="2"/>
            <a:r>
              <a:rPr lang="en-US" dirty="0">
                <a:solidFill>
                  <a:srgbClr val="CC00CC"/>
                </a:solidFill>
                <a:latin typeface="Segoe UI" panose="020B0502040204020203" pitchFamily="34" charset="0"/>
                <a:cs typeface="Segoe UI" panose="020B0502040204020203" pitchFamily="34" charset="0"/>
              </a:rPr>
              <a:t>Use “let” construct for syntactic </a:t>
            </a:r>
            <a:r>
              <a:rPr lang="en-US" dirty="0" smtClean="0">
                <a:solidFill>
                  <a:srgbClr val="CC00CC"/>
                </a:solidFill>
                <a:latin typeface="Segoe UI" panose="020B0502040204020203" pitchFamily="34" charset="0"/>
                <a:cs typeface="Segoe UI" panose="020B0502040204020203" pitchFamily="34" charset="0"/>
              </a:rPr>
              <a:t>restrictions.</a:t>
            </a:r>
          </a:p>
          <a:p>
            <a:pPr lvl="2"/>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Natural computation patterns</a:t>
            </a:r>
          </a:p>
          <a:p>
            <a:pPr lvl="1"/>
            <a:r>
              <a:rPr lang="en-US" dirty="0" smtClean="0">
                <a:solidFill>
                  <a:srgbClr val="CC00CC"/>
                </a:solidFill>
                <a:latin typeface="Segoe UI" panose="020B0502040204020203" pitchFamily="34" charset="0"/>
                <a:cs typeface="Segoe UI" panose="020B0502040204020203" pitchFamily="34" charset="0"/>
              </a:rPr>
              <a:t>Use function definitions for reusability.</a:t>
            </a:r>
            <a:endParaRPr lang="en-US" dirty="0">
              <a:solidFill>
                <a:srgbClr val="CC00CC"/>
              </a:solidFill>
              <a:latin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38</a:t>
            </a:fld>
            <a:endParaRPr lang="en-US" dirty="0"/>
          </a:p>
        </p:txBody>
      </p:sp>
      <p:sp>
        <p:nvSpPr>
          <p:cNvPr id="4" name="Title 3"/>
          <p:cNvSpPr>
            <a:spLocks noGrp="1"/>
          </p:cNvSpPr>
          <p:nvPr>
            <p:ph type="title"/>
          </p:nvPr>
        </p:nvSpPr>
        <p:spPr/>
        <p:txBody>
          <a:bodyPr/>
          <a:lstStyle/>
          <a:p>
            <a:r>
              <a:rPr lang="en-US" dirty="0" smtClean="0">
                <a:latin typeface="Segoe UI" panose="020B0502040204020203" pitchFamily="34" charset="0"/>
                <a:cs typeface="Segoe UI" panose="020B0502040204020203" pitchFamily="34" charset="0"/>
              </a:rPr>
              <a:t>Summary: Design of DSLs for Synthesis</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1338766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784" y="1533511"/>
            <a:ext cx="1821095" cy="176220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3511" y="1555059"/>
            <a:ext cx="1731952" cy="1740656"/>
          </a:xfrm>
          <a:prstGeom prst="rect">
            <a:avLst/>
          </a:prstGeom>
        </p:spPr>
      </p:pic>
      <p:sp>
        <p:nvSpPr>
          <p:cNvPr id="7" name="Right Arrow 13"/>
          <p:cNvSpPr/>
          <p:nvPr/>
        </p:nvSpPr>
        <p:spPr bwMode="auto">
          <a:xfrm>
            <a:off x="2897627" y="2282575"/>
            <a:ext cx="2152778" cy="349436"/>
          </a:xfrm>
          <a:prstGeom prst="rightArrow">
            <a:avLst/>
          </a:prstGeom>
          <a:solidFill>
            <a:srgbClr val="00B05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defTabSz="685800"/>
            <a:endParaRPr lang="en-US" sz="1500"/>
          </a:p>
        </p:txBody>
      </p:sp>
      <p:sp>
        <p:nvSpPr>
          <p:cNvPr id="8" name="TextBox 7"/>
          <p:cNvSpPr txBox="1"/>
          <p:nvPr/>
        </p:nvSpPr>
        <p:spPr>
          <a:xfrm>
            <a:off x="2901264" y="1323408"/>
            <a:ext cx="2248173" cy="1015663"/>
          </a:xfrm>
          <a:prstGeom prst="rect">
            <a:avLst/>
          </a:prstGeom>
          <a:noFill/>
        </p:spPr>
        <p:txBody>
          <a:bodyPr wrap="square" rtlCol="0">
            <a:spAutoFit/>
          </a:bodyPr>
          <a:lstStyle/>
          <a:p>
            <a:pPr indent="-257175">
              <a:spcBef>
                <a:spcPts val="0"/>
              </a:spcBef>
              <a:buFont typeface="Arial" panose="020B0604020202020204" pitchFamily="34" charset="0"/>
              <a:buChar char="•"/>
            </a:pPr>
            <a:r>
              <a:rPr lang="en-US" dirty="0" smtClean="0">
                <a:latin typeface="Segoe UI" panose="020B0502040204020203" pitchFamily="34" charset="0"/>
                <a:cs typeface="Segoe UI" panose="020B0502040204020203" pitchFamily="34" charset="0"/>
              </a:rPr>
              <a:t>Transformation</a:t>
            </a:r>
          </a:p>
          <a:p>
            <a:pPr indent="-257175">
              <a:spcBef>
                <a:spcPts val="0"/>
              </a:spcBef>
              <a:buFont typeface="Arial" panose="020B0604020202020204" pitchFamily="34" charset="0"/>
              <a:buChar char="•"/>
            </a:pPr>
            <a:r>
              <a:rPr lang="en-US" dirty="0" smtClean="0">
                <a:latin typeface="Segoe UI" panose="020B0502040204020203" pitchFamily="34" charset="0"/>
                <a:cs typeface="Segoe UI" panose="020B0502040204020203" pitchFamily="34" charset="0"/>
              </a:rPr>
              <a:t>Extraction</a:t>
            </a:r>
            <a:endParaRPr lang="en-US" dirty="0">
              <a:latin typeface="Segoe UI" panose="020B0502040204020203" pitchFamily="34" charset="0"/>
              <a:cs typeface="Segoe UI" panose="020B0502040204020203" pitchFamily="34" charset="0"/>
            </a:endParaRPr>
          </a:p>
          <a:p>
            <a:pPr indent="-257175">
              <a:spcBef>
                <a:spcPts val="0"/>
              </a:spcBef>
              <a:buFont typeface="Arial" panose="020B0604020202020204" pitchFamily="34" charset="0"/>
              <a:buChar char="•"/>
            </a:pPr>
            <a:r>
              <a:rPr lang="en-US" dirty="0">
                <a:latin typeface="Segoe UI" panose="020B0502040204020203" pitchFamily="34" charset="0"/>
                <a:cs typeface="Segoe UI" panose="020B0502040204020203" pitchFamily="34" charset="0"/>
              </a:rPr>
              <a:t>Formatting</a:t>
            </a:r>
          </a:p>
        </p:txBody>
      </p:sp>
      <p:sp>
        <p:nvSpPr>
          <p:cNvPr id="9" name="Content Placeholder 1"/>
          <p:cNvSpPr txBox="1">
            <a:spLocks/>
          </p:cNvSpPr>
          <p:nvPr/>
        </p:nvSpPr>
        <p:spPr bwMode="auto">
          <a:xfrm>
            <a:off x="2494181" y="2611150"/>
            <a:ext cx="3544310" cy="944168"/>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2000" kern="0" dirty="0">
                <a:latin typeface="Segoe UI" panose="020B0502040204020203" pitchFamily="34" charset="0"/>
                <a:cs typeface="Segoe UI" panose="020B0502040204020203" pitchFamily="34" charset="0"/>
              </a:rPr>
              <a:t>Data scientists spend 80% time </a:t>
            </a:r>
            <a:r>
              <a:rPr lang="en-US" sz="2000" kern="0" dirty="0">
                <a:solidFill>
                  <a:srgbClr val="C00000"/>
                </a:solidFill>
                <a:latin typeface="Segoe UI" panose="020B0502040204020203" pitchFamily="34" charset="0"/>
                <a:cs typeface="Segoe UI" panose="020B0502040204020203" pitchFamily="34" charset="0"/>
              </a:rPr>
              <a:t>wrangling </a:t>
            </a:r>
            <a:r>
              <a:rPr lang="en-US" sz="2000" kern="0" dirty="0" smtClean="0">
                <a:solidFill>
                  <a:srgbClr val="C00000"/>
                </a:solidFill>
                <a:latin typeface="Segoe UI" panose="020B0502040204020203" pitchFamily="34" charset="0"/>
                <a:cs typeface="Segoe UI" panose="020B0502040204020203" pitchFamily="34" charset="0"/>
              </a:rPr>
              <a:t>data </a:t>
            </a:r>
            <a:r>
              <a:rPr lang="en-US" sz="2000" kern="0" dirty="0" smtClean="0">
                <a:latin typeface="Segoe UI" panose="020B0502040204020203" pitchFamily="34" charset="0"/>
                <a:cs typeface="Segoe UI" panose="020B0502040204020203" pitchFamily="34" charset="0"/>
              </a:rPr>
              <a:t>from raw form to a structured form.</a:t>
            </a:r>
            <a:endParaRPr lang="en-US" sz="2000" kern="0" dirty="0">
              <a:latin typeface="Segoe UI" panose="020B0502040204020203" pitchFamily="34" charset="0"/>
              <a:cs typeface="Segoe UI" panose="020B0502040204020203" pitchFamily="34"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2973969838"/>
              </p:ext>
            </p:extLst>
          </p:nvPr>
        </p:nvGraphicFramePr>
        <p:xfrm>
          <a:off x="102231" y="4407967"/>
          <a:ext cx="3059926" cy="1798320"/>
        </p:xfrm>
        <a:graphic>
          <a:graphicData uri="http://schemas.openxmlformats.org/drawingml/2006/table">
            <a:tbl>
              <a:tblPr firstRow="1" bandRow="1">
                <a:tableStyleId>{5C22544A-7EE6-4342-B048-85BDC9FD1C3A}</a:tableStyleId>
              </a:tblPr>
              <a:tblGrid>
                <a:gridCol w="3059926">
                  <a:extLst>
                    <a:ext uri="{9D8B030D-6E8A-4147-A177-3AD203B41FA5}">
                      <a16:colId xmlns:a16="http://schemas.microsoft.com/office/drawing/2014/main" val="3649857162"/>
                    </a:ext>
                  </a:extLst>
                </a:gridCol>
              </a:tblGrid>
              <a:tr h="2743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Segoe UI" panose="020B0502040204020203" pitchFamily="34" charset="0"/>
                          <a:cs typeface="Segoe UI" panose="020B0502040204020203" pitchFamily="34" charset="0"/>
                        </a:rPr>
                        <a:t>Old</a:t>
                      </a:r>
                    </a:p>
                  </a:txBody>
                  <a:tcPr marL="68580" marR="68580" marT="34290" marB="34290"/>
                </a:tc>
                <a:extLst>
                  <a:ext uri="{0D108BD9-81ED-4DB2-BD59-A6C34878D82A}">
                    <a16:rowId xmlns:a16="http://schemas.microsoft.com/office/drawing/2014/main" val="2963582389"/>
                  </a:ext>
                </a:extLst>
              </a:tr>
              <a:tr h="685800">
                <a:tc>
                  <a:txBody>
                    <a:bodyPr/>
                    <a:lstStyle/>
                    <a:p>
                      <a:r>
                        <a:rPr lang="en-US" sz="1600" kern="1200" dirty="0">
                          <a:solidFill>
                            <a:schemeClr val="dk1"/>
                          </a:solidFill>
                          <a:effectLst/>
                          <a:latin typeface="Segoe UI" panose="020B0502040204020203" pitchFamily="34" charset="0"/>
                          <a:ea typeface="+mn-ea"/>
                          <a:cs typeface="Segoe UI" panose="020B0502040204020203" pitchFamily="34" charset="0"/>
                        </a:rPr>
                        <a:t>SELECT foo, bar</a:t>
                      </a:r>
                    </a:p>
                    <a:p>
                      <a:r>
                        <a:rPr lang="en-US" sz="1600" kern="1200" dirty="0">
                          <a:solidFill>
                            <a:schemeClr val="dk1"/>
                          </a:solidFill>
                          <a:effectLst/>
                          <a:latin typeface="Segoe UI" panose="020B0502040204020203" pitchFamily="34" charset="0"/>
                          <a:ea typeface="+mn-ea"/>
                          <a:cs typeface="Segoe UI" panose="020B0502040204020203" pitchFamily="34" charset="0"/>
                        </a:rPr>
                        <a:t>  FROM </a:t>
                      </a:r>
                      <a:r>
                        <a:rPr lang="en-US" sz="1600" kern="1200" dirty="0" err="1">
                          <a:solidFill>
                            <a:schemeClr val="dk1"/>
                          </a:solidFill>
                          <a:effectLst/>
                          <a:latin typeface="Segoe UI" panose="020B0502040204020203" pitchFamily="34" charset="0"/>
                          <a:ea typeface="+mn-ea"/>
                          <a:cs typeface="Segoe UI" panose="020B0502040204020203" pitchFamily="34" charset="0"/>
                        </a:rPr>
                        <a:t>dbo.splunge</a:t>
                      </a:r>
                      <a:endParaRPr lang="en-US" sz="1600" kern="1200" dirty="0">
                        <a:solidFill>
                          <a:schemeClr val="dk1"/>
                        </a:solidFill>
                        <a:effectLst/>
                        <a:latin typeface="Segoe UI" panose="020B0502040204020203" pitchFamily="34" charset="0"/>
                        <a:ea typeface="+mn-ea"/>
                        <a:cs typeface="Segoe UI" panose="020B0502040204020203" pitchFamily="34" charset="0"/>
                      </a:endParaRPr>
                    </a:p>
                    <a:p>
                      <a:r>
                        <a:rPr lang="en-US" sz="1600" kern="1200" dirty="0">
                          <a:solidFill>
                            <a:schemeClr val="dk1"/>
                          </a:solidFill>
                          <a:effectLst/>
                          <a:latin typeface="Segoe UI" panose="020B0502040204020203" pitchFamily="34" charset="0"/>
                          <a:ea typeface="+mn-ea"/>
                          <a:cs typeface="Segoe UI" panose="020B0502040204020203" pitchFamily="34" charset="0"/>
                        </a:rPr>
                        <a:t>  ORDER BY 1, 2 DESC;</a:t>
                      </a:r>
                    </a:p>
                  </a:txBody>
                  <a:tcPr marL="68580" marR="68580" marT="34290" marB="34290"/>
                </a:tc>
                <a:extLst>
                  <a:ext uri="{0D108BD9-81ED-4DB2-BD59-A6C34878D82A}">
                    <a16:rowId xmlns:a16="http://schemas.microsoft.com/office/drawing/2014/main" val="193107586"/>
                  </a:ext>
                </a:extLst>
              </a:tr>
              <a:tr h="685800">
                <a:tc>
                  <a:txBody>
                    <a:bodyPr/>
                    <a:lstStyle/>
                    <a:p>
                      <a:r>
                        <a:rPr lang="en-US" sz="1600" kern="1200" dirty="0">
                          <a:solidFill>
                            <a:schemeClr val="dk1"/>
                          </a:solidFill>
                          <a:effectLst/>
                          <a:latin typeface="Segoe UI" panose="020B0502040204020203" pitchFamily="34" charset="0"/>
                          <a:ea typeface="+mn-ea"/>
                          <a:cs typeface="Segoe UI" panose="020B0502040204020203" pitchFamily="34" charset="0"/>
                        </a:rPr>
                        <a:t>RAISERROR @err @message</a:t>
                      </a:r>
                    </a:p>
                    <a:p>
                      <a:r>
                        <a:rPr lang="en-US" sz="1400" kern="1200" dirty="0">
                          <a:solidFill>
                            <a:schemeClr val="dk1"/>
                          </a:solidFill>
                          <a:effectLst/>
                          <a:latin typeface="Segoe UI" panose="020B0502040204020203" pitchFamily="34" charset="0"/>
                          <a:ea typeface="+mn-ea"/>
                          <a:cs typeface="Segoe UI" panose="020B0502040204020203" pitchFamily="34" charset="0"/>
                        </a:rPr>
                        <a:t>RAISERROR ('RAISERROR TEST',16,1)</a:t>
                      </a:r>
                      <a:endParaRPr lang="en-US" sz="1400" dirty="0">
                        <a:latin typeface="Segoe UI" panose="020B0502040204020203" pitchFamily="34" charset="0"/>
                        <a:cs typeface="Segoe UI" panose="020B0502040204020203" pitchFamily="34" charset="0"/>
                      </a:endParaRPr>
                    </a:p>
                  </a:txBody>
                  <a:tcPr marL="68580" marR="68580" marT="34290" marB="34290"/>
                </a:tc>
                <a:extLst>
                  <a:ext uri="{0D108BD9-81ED-4DB2-BD59-A6C34878D82A}">
                    <a16:rowId xmlns:a16="http://schemas.microsoft.com/office/drawing/2014/main" val="4121232322"/>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484036783"/>
              </p:ext>
            </p:extLst>
          </p:nvPr>
        </p:nvGraphicFramePr>
        <p:xfrm>
          <a:off x="6159259" y="4337915"/>
          <a:ext cx="2931375" cy="1767840"/>
        </p:xfrm>
        <a:graphic>
          <a:graphicData uri="http://schemas.openxmlformats.org/drawingml/2006/table">
            <a:tbl>
              <a:tblPr firstRow="1" bandRow="1">
                <a:tableStyleId>{5C22544A-7EE6-4342-B048-85BDC9FD1C3A}</a:tableStyleId>
              </a:tblPr>
              <a:tblGrid>
                <a:gridCol w="2931375">
                  <a:extLst>
                    <a:ext uri="{9D8B030D-6E8A-4147-A177-3AD203B41FA5}">
                      <a16:colId xmlns:a16="http://schemas.microsoft.com/office/drawing/2014/main" val="196813961"/>
                    </a:ext>
                  </a:extLst>
                </a:gridCol>
              </a:tblGrid>
              <a:tr h="278130">
                <a:tc>
                  <a:txBody>
                    <a:bodyPr/>
                    <a:lstStyle/>
                    <a:p>
                      <a:pPr algn="ctr"/>
                      <a:r>
                        <a:rPr lang="en-US" sz="1400" dirty="0">
                          <a:latin typeface="Segoe UI" panose="020B0502040204020203" pitchFamily="34" charset="0"/>
                          <a:cs typeface="Segoe UI" panose="020B0502040204020203" pitchFamily="34" charset="0"/>
                        </a:rPr>
                        <a:t>New</a:t>
                      </a:r>
                    </a:p>
                  </a:txBody>
                  <a:tcPr marL="68580" marR="68580" marT="34290" marB="34290"/>
                </a:tc>
                <a:extLst>
                  <a:ext uri="{0D108BD9-81ED-4DB2-BD59-A6C34878D82A}">
                    <a16:rowId xmlns:a16="http://schemas.microsoft.com/office/drawing/2014/main" val="2963582389"/>
                  </a:ext>
                </a:extLst>
              </a:tr>
              <a:tr h="685800">
                <a:tc>
                  <a:txBody>
                    <a:bodyPr/>
                    <a:lstStyle/>
                    <a:p>
                      <a:r>
                        <a:rPr lang="en-US" sz="1600" kern="1200" dirty="0">
                          <a:solidFill>
                            <a:schemeClr val="dk1"/>
                          </a:solidFill>
                          <a:effectLst/>
                          <a:latin typeface="Segoe UI" panose="020B0502040204020203" pitchFamily="34" charset="0"/>
                          <a:ea typeface="+mn-ea"/>
                          <a:cs typeface="Segoe UI" panose="020B0502040204020203" pitchFamily="34" charset="0"/>
                        </a:rPr>
                        <a:t>SELECT foo, bar</a:t>
                      </a:r>
                    </a:p>
                    <a:p>
                      <a:r>
                        <a:rPr lang="en-US" sz="1600" kern="1200" dirty="0">
                          <a:solidFill>
                            <a:schemeClr val="dk1"/>
                          </a:solidFill>
                          <a:effectLst/>
                          <a:latin typeface="Segoe UI" panose="020B0502040204020203" pitchFamily="34" charset="0"/>
                          <a:ea typeface="+mn-ea"/>
                          <a:cs typeface="Segoe UI" panose="020B0502040204020203" pitchFamily="34" charset="0"/>
                        </a:rPr>
                        <a:t>  FROM </a:t>
                      </a:r>
                      <a:r>
                        <a:rPr lang="en-US" sz="1600" kern="1200" dirty="0" err="1">
                          <a:solidFill>
                            <a:schemeClr val="dk1"/>
                          </a:solidFill>
                          <a:effectLst/>
                          <a:latin typeface="Segoe UI" panose="020B0502040204020203" pitchFamily="34" charset="0"/>
                          <a:ea typeface="+mn-ea"/>
                          <a:cs typeface="Segoe UI" panose="020B0502040204020203" pitchFamily="34" charset="0"/>
                        </a:rPr>
                        <a:t>dbo.splunge</a:t>
                      </a:r>
                      <a:endParaRPr lang="en-US" sz="1600" kern="1200" dirty="0">
                        <a:solidFill>
                          <a:schemeClr val="dk1"/>
                        </a:solidFill>
                        <a:effectLst/>
                        <a:latin typeface="Segoe UI" panose="020B0502040204020203" pitchFamily="34" charset="0"/>
                        <a:ea typeface="+mn-ea"/>
                        <a:cs typeface="Segoe UI" panose="020B0502040204020203" pitchFamily="34" charset="0"/>
                      </a:endParaRPr>
                    </a:p>
                    <a:p>
                      <a:r>
                        <a:rPr lang="en-US" sz="1600" kern="1200" dirty="0">
                          <a:solidFill>
                            <a:schemeClr val="dk1"/>
                          </a:solidFill>
                          <a:effectLst/>
                          <a:latin typeface="Segoe UI" panose="020B0502040204020203" pitchFamily="34" charset="0"/>
                          <a:ea typeface="+mn-ea"/>
                          <a:cs typeface="Segoe UI" panose="020B0502040204020203" pitchFamily="34" charset="0"/>
                        </a:rPr>
                        <a:t>  ORDER BY foo, bar DESC;</a:t>
                      </a:r>
                    </a:p>
                  </a:txBody>
                  <a:tcPr marL="68580" marR="68580" marT="34290" marB="34290"/>
                </a:tc>
                <a:extLst>
                  <a:ext uri="{0D108BD9-81ED-4DB2-BD59-A6C34878D82A}">
                    <a16:rowId xmlns:a16="http://schemas.microsoft.com/office/drawing/2014/main" val="193107586"/>
                  </a:ext>
                </a:extLst>
              </a:tr>
              <a:tr h="685800">
                <a:tc>
                  <a:txBody>
                    <a:bodyPr/>
                    <a:lstStyle/>
                    <a:p>
                      <a:r>
                        <a:rPr lang="en-US" sz="1600" kern="1200" dirty="0">
                          <a:solidFill>
                            <a:schemeClr val="dk1"/>
                          </a:solidFill>
                          <a:effectLst/>
                          <a:latin typeface="Segoe UI" panose="020B0502040204020203" pitchFamily="34" charset="0"/>
                          <a:ea typeface="+mn-ea"/>
                          <a:cs typeface="Segoe UI" panose="020B0502040204020203" pitchFamily="34" charset="0"/>
                        </a:rPr>
                        <a:t>T</a:t>
                      </a:r>
                      <a:r>
                        <a:rPr lang="en-US" sz="1600" kern="1200" dirty="0" smtClean="0">
                          <a:solidFill>
                            <a:schemeClr val="dk1"/>
                          </a:solidFill>
                          <a:effectLst/>
                          <a:latin typeface="Segoe UI" panose="020B0502040204020203" pitchFamily="34" charset="0"/>
                          <a:ea typeface="+mn-ea"/>
                          <a:cs typeface="Segoe UI" panose="020B0502040204020203" pitchFamily="34" charset="0"/>
                        </a:rPr>
                        <a:t>hrow </a:t>
                      </a:r>
                      <a:r>
                        <a:rPr lang="en-US" sz="1600" kern="1200" dirty="0">
                          <a:solidFill>
                            <a:schemeClr val="dk1"/>
                          </a:solidFill>
                          <a:effectLst/>
                          <a:latin typeface="Segoe UI" panose="020B0502040204020203" pitchFamily="34" charset="0"/>
                          <a:ea typeface="+mn-ea"/>
                          <a:cs typeface="Segoe UI" panose="020B0502040204020203" pitchFamily="34" charset="0"/>
                        </a:rPr>
                        <a:t>@err, @message, 1</a:t>
                      </a:r>
                    </a:p>
                    <a:p>
                      <a:r>
                        <a:rPr lang="en-US" sz="1400" kern="1200" dirty="0">
                          <a:solidFill>
                            <a:schemeClr val="dk1"/>
                          </a:solidFill>
                          <a:effectLst/>
                          <a:latin typeface="Segoe UI" panose="020B0502040204020203" pitchFamily="34" charset="0"/>
                          <a:ea typeface="+mn-ea"/>
                          <a:cs typeface="Segoe UI" panose="020B0502040204020203" pitchFamily="34" charset="0"/>
                        </a:rPr>
                        <a:t>Throw 99999, 'RAISERROR TEST', 1</a:t>
                      </a:r>
                      <a:endParaRPr lang="en-US" sz="1400" dirty="0">
                        <a:latin typeface="Segoe UI" panose="020B0502040204020203" pitchFamily="34" charset="0"/>
                        <a:cs typeface="Segoe UI" panose="020B0502040204020203" pitchFamily="34" charset="0"/>
                      </a:endParaRPr>
                    </a:p>
                  </a:txBody>
                  <a:tcPr marL="68580" marR="68580" marT="34290" marB="34290"/>
                </a:tc>
                <a:extLst>
                  <a:ext uri="{0D108BD9-81ED-4DB2-BD59-A6C34878D82A}">
                    <a16:rowId xmlns:a16="http://schemas.microsoft.com/office/drawing/2014/main" val="4121232322"/>
                  </a:ext>
                </a:extLst>
              </a:tr>
            </a:tbl>
          </a:graphicData>
        </a:graphic>
      </p:graphicFrame>
      <p:sp>
        <p:nvSpPr>
          <p:cNvPr id="18" name="Right Arrow 13"/>
          <p:cNvSpPr/>
          <p:nvPr/>
        </p:nvSpPr>
        <p:spPr bwMode="auto">
          <a:xfrm>
            <a:off x="3336228" y="5267354"/>
            <a:ext cx="2317883" cy="397276"/>
          </a:xfrm>
          <a:prstGeom prst="rightArrow">
            <a:avLst/>
          </a:prstGeom>
          <a:solidFill>
            <a:srgbClr val="00B050"/>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defTabSz="685800"/>
            <a:endParaRPr lang="en-US" sz="1500" dirty="0"/>
          </a:p>
        </p:txBody>
      </p:sp>
      <p:sp>
        <p:nvSpPr>
          <p:cNvPr id="19" name="Content Placeholder 1"/>
          <p:cNvSpPr txBox="1">
            <a:spLocks/>
          </p:cNvSpPr>
          <p:nvPr/>
        </p:nvSpPr>
        <p:spPr bwMode="auto">
          <a:xfrm>
            <a:off x="3336228" y="5647500"/>
            <a:ext cx="2875152" cy="876517"/>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US" sz="2000" kern="0" dirty="0">
                <a:latin typeface="Segoe UI" panose="020B0502040204020203" pitchFamily="34" charset="0"/>
                <a:cs typeface="Segoe UI" panose="020B0502040204020203" pitchFamily="34" charset="0"/>
              </a:rPr>
              <a:t>Developers spend 40% time in </a:t>
            </a:r>
            <a:r>
              <a:rPr lang="en-US" sz="2000" kern="0" dirty="0">
                <a:solidFill>
                  <a:srgbClr val="C00000"/>
                </a:solidFill>
                <a:latin typeface="Segoe UI" panose="020B0502040204020203" pitchFamily="34" charset="0"/>
                <a:cs typeface="Segoe UI" panose="020B0502040204020203" pitchFamily="34" charset="0"/>
              </a:rPr>
              <a:t>code refactoring </a:t>
            </a:r>
            <a:r>
              <a:rPr lang="en-US" sz="2000" kern="0" dirty="0">
                <a:latin typeface="Segoe UI" panose="020B0502040204020203" pitchFamily="34" charset="0"/>
                <a:cs typeface="Segoe UI" panose="020B0502040204020203" pitchFamily="34" charset="0"/>
              </a:rPr>
              <a:t>in migration</a:t>
            </a:r>
          </a:p>
        </p:txBody>
      </p:sp>
      <p:sp>
        <p:nvSpPr>
          <p:cNvPr id="14" name="TextBox 13"/>
          <p:cNvSpPr txBox="1"/>
          <p:nvPr/>
        </p:nvSpPr>
        <p:spPr>
          <a:xfrm>
            <a:off x="3224980" y="4407967"/>
            <a:ext cx="2934279" cy="877163"/>
          </a:xfrm>
          <a:prstGeom prst="rect">
            <a:avLst/>
          </a:prstGeom>
          <a:noFill/>
        </p:spPr>
        <p:txBody>
          <a:bodyPr wrap="square" rtlCol="0">
            <a:spAutoFit/>
          </a:bodyPr>
          <a:lstStyle/>
          <a:p>
            <a:pPr marL="257175" indent="-257175">
              <a:spcBef>
                <a:spcPts val="0"/>
              </a:spcBef>
              <a:buFont typeface="Arial" panose="020B0604020202020204" pitchFamily="34" charset="0"/>
              <a:buChar char="•"/>
            </a:pPr>
            <a:r>
              <a:rPr lang="en-US" sz="1700" dirty="0">
                <a:latin typeface="Segoe UI" panose="020B0502040204020203" pitchFamily="34" charset="0"/>
                <a:cs typeface="Segoe UI" panose="020B0502040204020203" pitchFamily="34" charset="0"/>
              </a:rPr>
              <a:t>On-prem to cloud</a:t>
            </a:r>
          </a:p>
          <a:p>
            <a:pPr marL="257175" indent="-257175">
              <a:spcBef>
                <a:spcPts val="0"/>
              </a:spcBef>
              <a:buFont typeface="Arial" panose="020B0604020202020204" pitchFamily="34" charset="0"/>
              <a:buChar char="•"/>
            </a:pPr>
            <a:r>
              <a:rPr lang="en-US" sz="1700" dirty="0">
                <a:latin typeface="Segoe UI" panose="020B0502040204020203" pitchFamily="34" charset="0"/>
                <a:cs typeface="Segoe UI" panose="020B0502040204020203" pitchFamily="34" charset="0"/>
              </a:rPr>
              <a:t>Company 1 to company 2</a:t>
            </a:r>
          </a:p>
          <a:p>
            <a:pPr marL="257175" indent="-257175">
              <a:spcBef>
                <a:spcPts val="0"/>
              </a:spcBef>
              <a:buFont typeface="Arial" panose="020B0604020202020204" pitchFamily="34" charset="0"/>
              <a:buChar char="•"/>
            </a:pPr>
            <a:r>
              <a:rPr lang="en-US" sz="1700" dirty="0">
                <a:latin typeface="Segoe UI" panose="020B0502040204020203" pitchFamily="34" charset="0"/>
                <a:cs typeface="Segoe UI" panose="020B0502040204020203" pitchFamily="34" charset="0"/>
              </a:rPr>
              <a:t>Old to new</a:t>
            </a:r>
          </a:p>
        </p:txBody>
      </p:sp>
      <p:sp>
        <p:nvSpPr>
          <p:cNvPr id="3" name="Title 2"/>
          <p:cNvSpPr>
            <a:spLocks noGrp="1"/>
          </p:cNvSpPr>
          <p:nvPr>
            <p:ph type="title"/>
          </p:nvPr>
        </p:nvSpPr>
        <p:spPr/>
        <p:txBody>
          <a:bodyPr/>
          <a:lstStyle/>
          <a:p>
            <a:r>
              <a:rPr lang="en-US" dirty="0" smtClean="0">
                <a:latin typeface="Segoe UI" panose="020B0502040204020203" pitchFamily="34" charset="0"/>
                <a:cs typeface="Segoe UI" panose="020B0502040204020203" pitchFamily="34" charset="0"/>
              </a:rPr>
              <a:t>Killer Applications</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587394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8" grpId="0" animBg="1"/>
      <p:bldP spid="19"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3360" y="1143000"/>
            <a:ext cx="8696960" cy="5029200"/>
          </a:xfrm>
        </p:spPr>
        <p:txBody>
          <a:bodyPr/>
          <a:lstStyle/>
          <a:p>
            <a:r>
              <a:rPr lang="en-US" dirty="0" smtClean="0">
                <a:latin typeface="Segoe UI" panose="020B0502040204020203" pitchFamily="34" charset="0"/>
                <a:cs typeface="Segoe UI" panose="020B0502040204020203" pitchFamily="34" charset="0"/>
              </a:rPr>
              <a:t>Applications</a:t>
            </a:r>
          </a:p>
          <a:p>
            <a:pPr lvl="1"/>
            <a:r>
              <a:rPr lang="en-US" dirty="0" smtClean="0">
                <a:latin typeface="Segoe UI" panose="020B0502040204020203" pitchFamily="34" charset="0"/>
                <a:cs typeface="Segoe UI" panose="020B0502040204020203" pitchFamily="34" charset="0"/>
              </a:rPr>
              <a:t>Data transformations</a:t>
            </a:r>
          </a:p>
          <a:p>
            <a:pPr lvl="1"/>
            <a:r>
              <a:rPr lang="en-US" dirty="0" smtClean="0">
                <a:latin typeface="Segoe UI" panose="020B0502040204020203" pitchFamily="34" charset="0"/>
                <a:cs typeface="Segoe UI" panose="020B0502040204020203" pitchFamily="34" charset="0"/>
              </a:rPr>
              <a:t>Code transformations</a:t>
            </a:r>
          </a:p>
          <a:p>
            <a:endParaRPr lang="en-US" dirty="0" smtClean="0">
              <a:latin typeface="Segoe UI" panose="020B0502040204020203" pitchFamily="34" charset="0"/>
              <a:cs typeface="Segoe UI" panose="020B0502040204020203" pitchFamily="34" charset="0"/>
            </a:endParaRPr>
          </a:p>
          <a:p>
            <a:r>
              <a:rPr lang="en-US" dirty="0" smtClean="0">
                <a:latin typeface="Segoe UI" panose="020B0502040204020203" pitchFamily="34" charset="0"/>
                <a:cs typeface="Segoe UI" panose="020B0502040204020203" pitchFamily="34" charset="0"/>
              </a:rPr>
              <a:t>Algorithms</a:t>
            </a:r>
          </a:p>
          <a:p>
            <a:pPr lvl="1"/>
            <a:r>
              <a:rPr lang="en-US" dirty="0" smtClean="0">
                <a:latin typeface="Segoe UI" panose="020B0502040204020203" pitchFamily="34" charset="0"/>
                <a:cs typeface="Segoe UI" panose="020B0502040204020203" pitchFamily="34" charset="0"/>
              </a:rPr>
              <a:t>Domain-specific language</a:t>
            </a:r>
          </a:p>
          <a:p>
            <a:pPr lvl="1">
              <a:buFont typeface="Wingdings" panose="05000000000000000000" pitchFamily="2" charset="2"/>
              <a:buChar char="Ø"/>
            </a:pPr>
            <a:r>
              <a:rPr lang="en-US" dirty="0" smtClean="0">
                <a:solidFill>
                  <a:schemeClr val="accent2"/>
                </a:solidFill>
                <a:latin typeface="Segoe UI" panose="020B0502040204020203" pitchFamily="34" charset="0"/>
                <a:cs typeface="Segoe UI" panose="020B0502040204020203" pitchFamily="34" charset="0"/>
              </a:rPr>
              <a:t>Top-down/backward propagation based search</a:t>
            </a:r>
          </a:p>
          <a:p>
            <a:pPr lvl="1"/>
            <a:endParaRPr lang="en-US" dirty="0" smtClean="0">
              <a:latin typeface="Segoe UI" panose="020B0502040204020203" pitchFamily="34" charset="0"/>
              <a:cs typeface="Segoe UI" panose="020B0502040204020203" pitchFamily="34" charset="0"/>
            </a:endParaRPr>
          </a:p>
          <a:p>
            <a:r>
              <a:rPr lang="en-US" dirty="0" smtClean="0">
                <a:latin typeface="Segoe UI" panose="020B0502040204020203" pitchFamily="34" charset="0"/>
                <a:cs typeface="Segoe UI" panose="020B0502040204020203" pitchFamily="34" charset="0"/>
              </a:rPr>
              <a:t>Ambiguity Resolution</a:t>
            </a:r>
          </a:p>
          <a:p>
            <a:pPr lvl="1"/>
            <a:r>
              <a:rPr lang="en-US" dirty="0" smtClean="0">
                <a:latin typeface="Segoe UI" panose="020B0502040204020203" pitchFamily="34" charset="0"/>
                <a:cs typeface="Segoe UI" panose="020B0502040204020203" pitchFamily="34" charset="0"/>
              </a:rPr>
              <a:t>Ranking</a:t>
            </a:r>
          </a:p>
          <a:p>
            <a:pPr lvl="1"/>
            <a:r>
              <a:rPr lang="en-US" dirty="0" smtClean="0">
                <a:latin typeface="Segoe UI" panose="020B0502040204020203" pitchFamily="34" charset="0"/>
                <a:cs typeface="Segoe UI" panose="020B0502040204020203" pitchFamily="34" charset="0"/>
              </a:rPr>
              <a:t>Interactivity</a:t>
            </a:r>
          </a:p>
          <a:p>
            <a:pPr marL="0" indent="0">
              <a:buNone/>
            </a:pPr>
            <a:endParaRPr lang="en-US" dirty="0" smtClean="0">
              <a:latin typeface="Segoe UI" panose="020B0502040204020203" pitchFamily="34" charset="0"/>
              <a:cs typeface="Segoe UI" panose="020B0502040204020203" pitchFamily="34" charset="0"/>
            </a:endParaRPr>
          </a:p>
          <a:p>
            <a:pPr marL="0" indent="0">
              <a:buNone/>
            </a:pPr>
            <a:endParaRPr lang="en-US" dirty="0" smtClean="0"/>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39</a:t>
            </a:fld>
            <a:endParaRPr lang="en-US" dirty="0"/>
          </a:p>
        </p:txBody>
      </p:sp>
      <p:sp>
        <p:nvSpPr>
          <p:cNvPr id="4" name="Title 3"/>
          <p:cNvSpPr>
            <a:spLocks noGrp="1"/>
          </p:cNvSpPr>
          <p:nvPr>
            <p:ph type="title"/>
          </p:nvPr>
        </p:nvSpPr>
        <p:spPr/>
        <p:txBody>
          <a:bodyPr/>
          <a:lstStyle/>
          <a:p>
            <a:r>
              <a:rPr lang="en-US" dirty="0" smtClean="0">
                <a:latin typeface="Segoe UI" panose="020B0502040204020203" pitchFamily="34" charset="0"/>
                <a:cs typeface="Segoe UI" panose="020B0502040204020203" pitchFamily="34" charset="0"/>
              </a:rPr>
              <a:t>Outline</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36994004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5415" y="1911969"/>
            <a:ext cx="1649095" cy="1649095"/>
          </a:xfrm>
          <a:prstGeom prst="rect">
            <a:avLst/>
          </a:prstGeom>
          <a:ln>
            <a:noFill/>
          </a:ln>
        </p:spPr>
      </p:pic>
      <p:sp>
        <p:nvSpPr>
          <p:cNvPr id="4" name="Title 3"/>
          <p:cNvSpPr>
            <a:spLocks noGrp="1"/>
          </p:cNvSpPr>
          <p:nvPr>
            <p:ph type="title"/>
          </p:nvPr>
        </p:nvSpPr>
        <p:spPr/>
        <p:txBody>
          <a:bodyPr/>
          <a:lstStyle/>
          <a:p>
            <a:r>
              <a:rPr lang="en-US" dirty="0">
                <a:latin typeface="Seoge UI"/>
              </a:rPr>
              <a:t>Programming-by-Examples Architecture</a:t>
            </a:r>
          </a:p>
        </p:txBody>
      </p:sp>
      <p:sp>
        <p:nvSpPr>
          <p:cNvPr id="10" name="TextBox 9"/>
          <p:cNvSpPr txBox="1"/>
          <p:nvPr/>
        </p:nvSpPr>
        <p:spPr>
          <a:xfrm>
            <a:off x="945482" y="2643487"/>
            <a:ext cx="2064471" cy="646331"/>
          </a:xfrm>
          <a:prstGeom prst="rect">
            <a:avLst/>
          </a:prstGeom>
          <a:noFill/>
        </p:spPr>
        <p:txBody>
          <a:bodyPr wrap="square" rtlCol="0">
            <a:spAutoFit/>
          </a:bodyPr>
          <a:lstStyle/>
          <a:p>
            <a:pPr algn="ctr"/>
            <a:r>
              <a:rPr lang="en-US" sz="1800" dirty="0">
                <a:latin typeface="Seoge UI"/>
                <a:ea typeface="MingLiU_HKSCS-ExtB" panose="02020500000000000000" pitchFamily="18" charset="-120"/>
                <a:cs typeface="Segoe UI Semilight" panose="020B0402040204020203" pitchFamily="34" charset="0"/>
              </a:rPr>
              <a:t>Example-based Intent</a:t>
            </a:r>
          </a:p>
        </p:txBody>
      </p:sp>
      <p:sp>
        <p:nvSpPr>
          <p:cNvPr id="11" name="TextBox 10"/>
          <p:cNvSpPr txBox="1"/>
          <p:nvPr/>
        </p:nvSpPr>
        <p:spPr>
          <a:xfrm>
            <a:off x="5459022" y="2704055"/>
            <a:ext cx="2355421" cy="784830"/>
          </a:xfrm>
          <a:prstGeom prst="rect">
            <a:avLst/>
          </a:prstGeom>
          <a:noFill/>
          <a:ln>
            <a:noFill/>
          </a:ln>
        </p:spPr>
        <p:txBody>
          <a:bodyPr wrap="square" rtlCol="0">
            <a:spAutoFit/>
          </a:bodyPr>
          <a:lstStyle/>
          <a:p>
            <a:pPr>
              <a:spcBef>
                <a:spcPts val="0"/>
              </a:spcBef>
            </a:pPr>
            <a:endParaRPr lang="en-US" sz="100" dirty="0">
              <a:solidFill>
                <a:srgbClr val="000000"/>
              </a:solidFill>
              <a:latin typeface="Seoge UI"/>
              <a:ea typeface="MingLiU_HKSCS-ExtB" panose="02020500000000000000" pitchFamily="18" charset="-120"/>
              <a:cs typeface="Segoe UI Semilight" panose="020B0402040204020203" pitchFamily="34" charset="0"/>
            </a:endParaRPr>
          </a:p>
          <a:p>
            <a:pPr>
              <a:spcBef>
                <a:spcPts val="0"/>
              </a:spcBef>
            </a:pPr>
            <a:endParaRPr lang="en-US" sz="1000" dirty="0">
              <a:solidFill>
                <a:srgbClr val="000000"/>
              </a:solidFill>
              <a:latin typeface="Seoge UI"/>
              <a:ea typeface="MingLiU_HKSCS-ExtB" panose="02020500000000000000" pitchFamily="18" charset="-120"/>
              <a:cs typeface="Segoe UI Semilight" panose="020B0402040204020203" pitchFamily="34" charset="0"/>
            </a:endParaRPr>
          </a:p>
          <a:p>
            <a:pPr>
              <a:spcBef>
                <a:spcPts val="0"/>
              </a:spcBef>
            </a:pPr>
            <a:r>
              <a:rPr lang="en-US" sz="1700" dirty="0">
                <a:solidFill>
                  <a:srgbClr val="000000"/>
                </a:solidFill>
                <a:latin typeface="Seoge UI"/>
                <a:ea typeface="MingLiU_HKSCS-ExtB" panose="02020500000000000000" pitchFamily="18" charset="-120"/>
                <a:cs typeface="Segoe UI Semilight" panose="020B0402040204020203" pitchFamily="34" charset="0"/>
              </a:rPr>
              <a:t>Program set </a:t>
            </a:r>
          </a:p>
          <a:p>
            <a:pPr>
              <a:spcBef>
                <a:spcPts val="0"/>
              </a:spcBef>
            </a:pPr>
            <a:r>
              <a:rPr lang="en-US" sz="1700" dirty="0">
                <a:solidFill>
                  <a:srgbClr val="000000"/>
                </a:solidFill>
                <a:latin typeface="Seoge UI"/>
                <a:ea typeface="MingLiU_HKSCS-ExtB" panose="02020500000000000000" pitchFamily="18" charset="-120"/>
                <a:cs typeface="Segoe UI Semilight" panose="020B0402040204020203" pitchFamily="34" charset="0"/>
              </a:rPr>
              <a:t>(a sub-DSL of D)</a:t>
            </a:r>
          </a:p>
        </p:txBody>
      </p:sp>
      <p:cxnSp>
        <p:nvCxnSpPr>
          <p:cNvPr id="12" name="Straight Arrow Connector 11"/>
          <p:cNvCxnSpPr/>
          <p:nvPr/>
        </p:nvCxnSpPr>
        <p:spPr>
          <a:xfrm>
            <a:off x="2738086" y="3090224"/>
            <a:ext cx="552426" cy="91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0" idx="3"/>
            <a:endCxn id="11" idx="1"/>
          </p:cNvCxnSpPr>
          <p:nvPr/>
        </p:nvCxnSpPr>
        <p:spPr>
          <a:xfrm flipV="1">
            <a:off x="5093507" y="3096470"/>
            <a:ext cx="365515" cy="29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36328" y="4715848"/>
            <a:ext cx="987793" cy="369332"/>
          </a:xfrm>
          <a:prstGeom prst="rect">
            <a:avLst/>
          </a:prstGeom>
          <a:noFill/>
          <a:ln>
            <a:noFill/>
          </a:ln>
        </p:spPr>
        <p:txBody>
          <a:bodyPr wrap="square" rtlCol="0">
            <a:spAutoFit/>
          </a:bodyPr>
          <a:lstStyle/>
          <a:p>
            <a:r>
              <a:rPr lang="en-US" sz="1800" dirty="0">
                <a:solidFill>
                  <a:srgbClr val="000000"/>
                </a:solidFill>
                <a:latin typeface="Seoge UI"/>
              </a:rPr>
              <a:t>DSL</a:t>
            </a:r>
            <a:r>
              <a:rPr lang="en-US" sz="1800" dirty="0">
                <a:solidFill>
                  <a:srgbClr val="000000"/>
                </a:solidFill>
                <a:latin typeface="Seoge UI"/>
                <a:ea typeface="MingLiU_HKSCS-ExtB" panose="02020500000000000000" pitchFamily="18" charset="-120"/>
                <a:cs typeface="Segoe UI Semilight" panose="020B0402040204020203" pitchFamily="34" charset="0"/>
              </a:rPr>
              <a:t> D</a:t>
            </a:r>
          </a:p>
        </p:txBody>
      </p:sp>
      <p:cxnSp>
        <p:nvCxnSpPr>
          <p:cNvPr id="15" name="Straight Arrow Connector 14"/>
          <p:cNvCxnSpPr/>
          <p:nvPr/>
        </p:nvCxnSpPr>
        <p:spPr>
          <a:xfrm flipV="1">
            <a:off x="4665925" y="4104192"/>
            <a:ext cx="0" cy="6194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3434298" y="3396306"/>
            <a:ext cx="1524776" cy="707886"/>
          </a:xfrm>
          <a:prstGeom prst="rect">
            <a:avLst/>
          </a:prstGeom>
        </p:spPr>
        <p:txBody>
          <a:bodyPr wrap="none">
            <a:spAutoFit/>
          </a:bodyPr>
          <a:lstStyle/>
          <a:p>
            <a:pPr>
              <a:spcBef>
                <a:spcPts val="0"/>
              </a:spcBef>
            </a:pPr>
            <a:r>
              <a:rPr lang="en-US" dirty="0">
                <a:solidFill>
                  <a:srgbClr val="0078D7"/>
                </a:solidFill>
                <a:latin typeface="Seoge UI"/>
              </a:rPr>
              <a:t>Program </a:t>
            </a:r>
          </a:p>
          <a:p>
            <a:pPr>
              <a:spcBef>
                <a:spcPts val="0"/>
              </a:spcBef>
            </a:pPr>
            <a:r>
              <a:rPr lang="en-US" dirty="0">
                <a:solidFill>
                  <a:srgbClr val="0078D7"/>
                </a:solidFill>
                <a:latin typeface="Seoge UI"/>
              </a:rPr>
              <a:t>Synthesizer</a:t>
            </a:r>
          </a:p>
        </p:txBody>
      </p:sp>
      <p:sp>
        <p:nvSpPr>
          <p:cNvPr id="50" name="Rectangle 49"/>
          <p:cNvSpPr/>
          <p:nvPr/>
        </p:nvSpPr>
        <p:spPr bwMode="auto">
          <a:xfrm>
            <a:off x="3300903" y="2094575"/>
            <a:ext cx="1792604" cy="2009617"/>
          </a:xfrm>
          <a:prstGeom prst="rect">
            <a:avLst/>
          </a:prstGeom>
          <a:no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647">
              <a:spcBef>
                <a:spcPct val="0"/>
              </a:spcBef>
            </a:pPr>
            <a:endParaRPr lang="en-US" sz="1471" dirty="0">
              <a:gradFill>
                <a:gsLst>
                  <a:gs pos="0">
                    <a:srgbClr val="FFFFFF"/>
                  </a:gs>
                  <a:gs pos="100000">
                    <a:srgbClr val="FFFFFF"/>
                  </a:gs>
                </a:gsLst>
                <a:lin ang="5400000" scaled="0"/>
              </a:gradFill>
            </a:endParaRPr>
          </a:p>
        </p:txBody>
      </p:sp>
      <p:sp>
        <p:nvSpPr>
          <p:cNvPr id="16" name="Slide Number Placeholder 2"/>
          <p:cNvSpPr txBox="1">
            <a:spLocks/>
          </p:cNvSpPr>
          <p:nvPr/>
        </p:nvSpPr>
        <p:spPr>
          <a:xfrm>
            <a:off x="7123652" y="6450435"/>
            <a:ext cx="1905000" cy="381000"/>
          </a:xfrm>
          <a:prstGeom prst="rect">
            <a:avLst/>
          </a:prstGeom>
        </p:spPr>
        <p:txBody>
          <a:bodyPr/>
          <a:lstStyle>
            <a:defPPr>
              <a:defRPr lang="en-US"/>
            </a:defPPr>
            <a:lvl1pPr algn="l" rtl="0" fontAlgn="base">
              <a:spcBef>
                <a:spcPct val="50000"/>
              </a:spcBef>
              <a:spcAft>
                <a:spcPct val="0"/>
              </a:spcAft>
              <a:defRPr sz="2000" kern="1200">
                <a:solidFill>
                  <a:schemeClr val="tx1"/>
                </a:solidFill>
                <a:latin typeface="Comic Sans MS" pitchFamily="66" charset="0"/>
                <a:ea typeface="+mn-ea"/>
                <a:cs typeface="+mn-cs"/>
              </a:defRPr>
            </a:lvl1pPr>
            <a:lvl2pPr marL="457200" algn="l" rtl="0" fontAlgn="base">
              <a:spcBef>
                <a:spcPct val="50000"/>
              </a:spcBef>
              <a:spcAft>
                <a:spcPct val="0"/>
              </a:spcAft>
              <a:defRPr sz="2000" kern="1200">
                <a:solidFill>
                  <a:schemeClr val="tx1"/>
                </a:solidFill>
                <a:latin typeface="Comic Sans MS" pitchFamily="66" charset="0"/>
                <a:ea typeface="+mn-ea"/>
                <a:cs typeface="+mn-cs"/>
              </a:defRPr>
            </a:lvl2pPr>
            <a:lvl3pPr marL="914400" algn="l" rtl="0" fontAlgn="base">
              <a:spcBef>
                <a:spcPct val="50000"/>
              </a:spcBef>
              <a:spcAft>
                <a:spcPct val="0"/>
              </a:spcAft>
              <a:defRPr sz="2000" kern="1200">
                <a:solidFill>
                  <a:schemeClr val="tx1"/>
                </a:solidFill>
                <a:latin typeface="Comic Sans MS" pitchFamily="66" charset="0"/>
                <a:ea typeface="+mn-ea"/>
                <a:cs typeface="+mn-cs"/>
              </a:defRPr>
            </a:lvl3pPr>
            <a:lvl4pPr marL="1371600" algn="l" rtl="0" fontAlgn="base">
              <a:spcBef>
                <a:spcPct val="50000"/>
              </a:spcBef>
              <a:spcAft>
                <a:spcPct val="0"/>
              </a:spcAft>
              <a:defRPr sz="2000" kern="1200">
                <a:solidFill>
                  <a:schemeClr val="tx1"/>
                </a:solidFill>
                <a:latin typeface="Comic Sans MS" pitchFamily="66" charset="0"/>
                <a:ea typeface="+mn-ea"/>
                <a:cs typeface="+mn-cs"/>
              </a:defRPr>
            </a:lvl4pPr>
            <a:lvl5pPr marL="1828800" algn="l" rtl="0" fontAlgn="base">
              <a:spcBef>
                <a:spcPct val="50000"/>
              </a:spcBef>
              <a:spcAft>
                <a:spcPct val="0"/>
              </a:spcAft>
              <a:defRPr sz="2000" kern="1200">
                <a:solidFill>
                  <a:schemeClr val="tx1"/>
                </a:solidFill>
                <a:latin typeface="Comic Sans MS" pitchFamily="66" charset="0"/>
                <a:ea typeface="+mn-ea"/>
                <a:cs typeface="+mn-cs"/>
              </a:defRPr>
            </a:lvl5pPr>
            <a:lvl6pPr marL="2286000" algn="l" defTabSz="914400" rtl="0" eaLnBrk="1" latinLnBrk="0" hangingPunct="1">
              <a:defRPr sz="2000" kern="1200">
                <a:solidFill>
                  <a:schemeClr val="tx1"/>
                </a:solidFill>
                <a:latin typeface="Comic Sans MS" pitchFamily="66" charset="0"/>
                <a:ea typeface="+mn-ea"/>
                <a:cs typeface="+mn-cs"/>
              </a:defRPr>
            </a:lvl6pPr>
            <a:lvl7pPr marL="2743200" algn="l" defTabSz="914400" rtl="0" eaLnBrk="1" latinLnBrk="0" hangingPunct="1">
              <a:defRPr sz="2000" kern="1200">
                <a:solidFill>
                  <a:schemeClr val="tx1"/>
                </a:solidFill>
                <a:latin typeface="Comic Sans MS" pitchFamily="66" charset="0"/>
                <a:ea typeface="+mn-ea"/>
                <a:cs typeface="+mn-cs"/>
              </a:defRPr>
            </a:lvl7pPr>
            <a:lvl8pPr marL="3200400" algn="l" defTabSz="914400" rtl="0" eaLnBrk="1" latinLnBrk="0" hangingPunct="1">
              <a:defRPr sz="2000" kern="1200">
                <a:solidFill>
                  <a:schemeClr val="tx1"/>
                </a:solidFill>
                <a:latin typeface="Comic Sans MS" pitchFamily="66" charset="0"/>
                <a:ea typeface="+mn-ea"/>
                <a:cs typeface="+mn-cs"/>
              </a:defRPr>
            </a:lvl8pPr>
            <a:lvl9pPr marL="3657600" algn="l" defTabSz="914400" rtl="0" eaLnBrk="1" latinLnBrk="0" hangingPunct="1">
              <a:defRPr sz="2000" kern="1200">
                <a:solidFill>
                  <a:schemeClr val="tx1"/>
                </a:solidFill>
                <a:latin typeface="Comic Sans MS" pitchFamily="66" charset="0"/>
                <a:ea typeface="+mn-ea"/>
                <a:cs typeface="+mn-cs"/>
              </a:defRPr>
            </a:lvl9pPr>
          </a:lstStyle>
          <a:p>
            <a:pPr algn="r">
              <a:defRPr/>
            </a:pPr>
            <a:fld id="{5D07661B-1E0D-4001-BF89-AF1DFB53F904}" type="slidenum">
              <a:rPr lang="en-US" sz="1400" smtClean="0">
                <a:latin typeface="Times New Roman" panose="02020603050405020304" pitchFamily="18" charset="0"/>
                <a:cs typeface="Times New Roman" panose="02020603050405020304" pitchFamily="18" charset="0"/>
              </a:rPr>
              <a:pPr algn="r">
                <a:defRPr/>
              </a:pPr>
              <a:t>40</a:t>
            </a:fld>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901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119268" y="1016000"/>
                <a:ext cx="8971721" cy="5435600"/>
              </a:xfrm>
            </p:spPr>
            <p:txBody>
              <a:bodyPr/>
              <a:lstStyle/>
              <a:p>
                <a:pPr marL="0" indent="0">
                  <a:buNone/>
                </a:pPr>
                <a:r>
                  <a:rPr lang="en-US" b="1" dirty="0">
                    <a:latin typeface="Segoe UI" panose="020B0502040204020203" pitchFamily="34" charset="0"/>
                    <a:cs typeface="Segoe UI" panose="020B0502040204020203" pitchFamily="34" charset="0"/>
                  </a:rPr>
                  <a:t>Goal:</a:t>
                </a:r>
                <a:r>
                  <a:rPr lang="en-US" b="1" i="1" dirty="0">
                    <a:solidFill>
                      <a:srgbClr val="C00000"/>
                    </a:solidFill>
                    <a:latin typeface="Segoe UI" panose="020B0502040204020203" pitchFamily="34" charset="0"/>
                    <a:cs typeface="Segoe UI" panose="020B0502040204020203" pitchFamily="34" charset="0"/>
                  </a:rPr>
                  <a:t> </a:t>
                </a:r>
                <a:r>
                  <a:rPr lang="en-US" dirty="0">
                    <a:latin typeface="Segoe UI" panose="020B0502040204020203" pitchFamily="34" charset="0"/>
                    <a:cs typeface="Segoe UI" panose="020B0502040204020203" pitchFamily="34" charset="0"/>
                  </a:rPr>
                  <a:t>Set of expr of kind </a:t>
                </a:r>
                <a14:m>
                  <m:oMath xmlns:m="http://schemas.openxmlformats.org/officeDocument/2006/math">
                    <m:r>
                      <a:rPr lang="en-US" i="1" dirty="0" smtClean="0">
                        <a:latin typeface="Cambria Math" panose="02040503050406030204" pitchFamily="18" charset="0"/>
                      </a:rPr>
                      <m:t>𝑒</m:t>
                    </m:r>
                  </m:oMath>
                </a14:m>
                <a:r>
                  <a:rPr lang="en-US" dirty="0">
                    <a:latin typeface="Segoe UI" panose="020B0502040204020203" pitchFamily="34" charset="0"/>
                    <a:cs typeface="Segoe UI" panose="020B0502040204020203" pitchFamily="34" charset="0"/>
                  </a:rPr>
                  <a:t> that satisfies spec </a:t>
                </a:r>
                <a14:m>
                  <m:oMath xmlns:m="http://schemas.openxmlformats.org/officeDocument/2006/math">
                    <m:r>
                      <a:rPr lang="en-US" i="1" dirty="0" smtClean="0">
                        <a:latin typeface="Cambria Math" panose="02040503050406030204" pitchFamily="18" charset="0"/>
                      </a:rPr>
                      <m:t>𝜙</m:t>
                    </m:r>
                  </m:oMath>
                </a14:m>
                <a:endParaRPr lang="en-US" dirty="0">
                  <a:latin typeface="Segoe UI" panose="020B0502040204020203" pitchFamily="34" charset="0"/>
                  <a:cs typeface="Segoe UI" panose="020B0502040204020203" pitchFamily="34" charset="0"/>
                </a:endParaRPr>
              </a:p>
              <a:p>
                <a:pPr marL="0" indent="0">
                  <a:buNone/>
                </a:pPr>
                <a:r>
                  <a:rPr lang="en-US" dirty="0">
                    <a:latin typeface="Segoe UI" panose="020B0502040204020203" pitchFamily="34" charset="0"/>
                    <a:cs typeface="Segoe UI" panose="020B0502040204020203" pitchFamily="34" charset="0"/>
                  </a:rPr>
                  <a:t>                                                 [denoted</a:t>
                </a:r>
                <a:r>
                  <a:rPr lang="en-US" dirty="0">
                    <a:solidFill>
                      <a:srgbClr val="C00000"/>
                    </a:solidFill>
                    <a:latin typeface="Segoe UI" panose="020B0502040204020203" pitchFamily="34" charset="0"/>
                    <a:cs typeface="Segoe UI" panose="020B0502040204020203" pitchFamily="34" charset="0"/>
                  </a:rPr>
                  <a:t> </a:t>
                </a:r>
                <a14:m>
                  <m:oMath xmlns:m="http://schemas.openxmlformats.org/officeDocument/2006/math">
                    <m:d>
                      <m:dPr>
                        <m:begChr m:val="["/>
                        <m:endChr m:val="]"/>
                        <m:ctrlPr>
                          <a:rPr lang="en-US" i="1" smtClean="0">
                            <a:solidFill>
                              <a:schemeClr val="accent2"/>
                            </a:solidFill>
                            <a:latin typeface="Cambria Math" panose="02040503050406030204" pitchFamily="18" charset="0"/>
                          </a:rPr>
                        </m:ctrlPr>
                      </m:dPr>
                      <m:e>
                        <m:r>
                          <a:rPr lang="en-US" i="1">
                            <a:solidFill>
                              <a:schemeClr val="accent2"/>
                            </a:solidFill>
                            <a:latin typeface="Cambria Math" panose="02040503050406030204" pitchFamily="18" charset="0"/>
                          </a:rPr>
                          <m:t>𝑒</m:t>
                        </m:r>
                        <m:r>
                          <a:rPr lang="en-US" i="1">
                            <a:solidFill>
                              <a:schemeClr val="accent2"/>
                            </a:solidFill>
                            <a:latin typeface="Cambria Math" panose="02040503050406030204" pitchFamily="18" charset="0"/>
                          </a:rPr>
                          <m:t>⊨</m:t>
                        </m:r>
                        <m:r>
                          <a:rPr lang="en-US" i="1">
                            <a:solidFill>
                              <a:schemeClr val="accent2"/>
                            </a:solidFill>
                            <a:latin typeface="Cambria Math" panose="02040503050406030204" pitchFamily="18" charset="0"/>
                          </a:rPr>
                          <m:t>𝜙</m:t>
                        </m:r>
                      </m:e>
                    </m:d>
                    <m:r>
                      <a:rPr lang="en-US" b="0" i="0" smtClean="0">
                        <a:solidFill>
                          <a:srgbClr val="C00000"/>
                        </a:solidFill>
                        <a:latin typeface="Cambria Math" panose="02040503050406030204" pitchFamily="18" charset="0"/>
                      </a:rPr>
                      <m:t> </m:t>
                    </m:r>
                  </m:oMath>
                </a14:m>
                <a:r>
                  <a:rPr lang="en-US" dirty="0">
                    <a:latin typeface="Segoe UI" panose="020B0502040204020203" pitchFamily="34" charset="0"/>
                    <a:cs typeface="Segoe UI" panose="020B0502040204020203" pitchFamily="34" charset="0"/>
                  </a:rPr>
                  <a:t>]</a:t>
                </a:r>
                <a:endParaRPr lang="en-US" sz="1000" dirty="0">
                  <a:latin typeface="Segoe UI" panose="020B0502040204020203" pitchFamily="34" charset="0"/>
                  <a:cs typeface="Segoe UI" panose="020B0502040204020203" pitchFamily="34" charset="0"/>
                </a:endParaRPr>
              </a:p>
              <a:p>
                <a:pPr marL="0" indent="0">
                  <a:buNone/>
                </a:pPr>
                <a14:m>
                  <m:oMath xmlns:m="http://schemas.openxmlformats.org/officeDocument/2006/math">
                    <m:r>
                      <a:rPr lang="en-US" i="1">
                        <a:latin typeface="Cambria Math" panose="02040503050406030204" pitchFamily="18" charset="0"/>
                      </a:rPr>
                      <m:t>𝑒</m:t>
                    </m:r>
                  </m:oMath>
                </a14:m>
                <a:r>
                  <a:rPr lang="en-US" dirty="0">
                    <a:latin typeface="Segoe UI" panose="020B0502040204020203" pitchFamily="34" charset="0"/>
                    <a:cs typeface="Segoe UI" panose="020B0502040204020203" pitchFamily="34" charset="0"/>
                  </a:rPr>
                  <a:t>: DSL (top-level) expression 				          </a:t>
                </a:r>
              </a:p>
              <a:p>
                <a:pPr marL="0" indent="0">
                  <a:buNone/>
                </a:pPr>
                <a:endParaRPr lang="en-US" sz="1000" i="1" dirty="0">
                  <a:latin typeface="Segoe UI" panose="020B0502040204020203" pitchFamily="34" charset="0"/>
                  <a:cs typeface="Segoe UI" panose="020B0502040204020203" pitchFamily="34" charset="0"/>
                </a:endParaRPr>
              </a:p>
              <a:p>
                <a:pPr marL="0" indent="0">
                  <a:buNone/>
                </a:pPr>
                <a14:m>
                  <m:oMath xmlns:m="http://schemas.openxmlformats.org/officeDocument/2006/math">
                    <m:r>
                      <a:rPr lang="en-US" i="1">
                        <a:latin typeface="Cambria Math" panose="02040503050406030204" pitchFamily="18" charset="0"/>
                      </a:rPr>
                      <m:t>𝜙</m:t>
                    </m:r>
                    <m:r>
                      <a:rPr lang="en-US" i="1">
                        <a:latin typeface="Cambria Math" panose="02040503050406030204" pitchFamily="18" charset="0"/>
                      </a:rPr>
                      <m:t>:</m:t>
                    </m:r>
                  </m:oMath>
                </a14:m>
                <a:r>
                  <a:rPr lang="en-US" dirty="0">
                    <a:latin typeface="Segoe UI" panose="020B0502040204020203" pitchFamily="34" charset="0"/>
                    <a:cs typeface="Segoe UI" panose="020B0502040204020203" pitchFamily="34" charset="0"/>
                  </a:rPr>
                  <a:t> Conjunction of (input state</a:t>
                </a:r>
                <a14:m>
                  <m:oMath xmlns:m="http://schemas.openxmlformats.org/officeDocument/2006/math">
                    <m:r>
                      <a:rPr lang="en-US" i="1" dirty="0">
                        <a:latin typeface="Cambria Math" panose="02040503050406030204" pitchFamily="18" charset="0"/>
                      </a:rPr>
                      <m:t> </m:t>
                    </m:r>
                    <m:r>
                      <a:rPr lang="en-US" i="1" dirty="0">
                        <a:latin typeface="Cambria Math" panose="02040503050406030204" pitchFamily="18" charset="0"/>
                      </a:rPr>
                      <m:t>𝜎</m:t>
                    </m:r>
                    <m:r>
                      <a:rPr lang="en-US" i="1" dirty="0">
                        <a:latin typeface="Cambria Math" panose="02040503050406030204" pitchFamily="18" charset="0"/>
                      </a:rPr>
                      <m:t> , </m:t>
                    </m:r>
                  </m:oMath>
                </a14:m>
                <a:r>
                  <a:rPr lang="en-US" dirty="0">
                    <a:latin typeface="Segoe UI" panose="020B0502040204020203" pitchFamily="34" charset="0"/>
                    <a:cs typeface="Segoe UI" panose="020B0502040204020203" pitchFamily="34" charset="0"/>
                  </a:rPr>
                  <a:t>output value </a:t>
                </a:r>
                <a14:m>
                  <m:oMath xmlns:m="http://schemas.openxmlformats.org/officeDocument/2006/math">
                    <m:r>
                      <a:rPr lang="en-US" i="1" dirty="0">
                        <a:latin typeface="Cambria Math" panose="02040503050406030204" pitchFamily="18" charset="0"/>
                      </a:rPr>
                      <m:t>𝑣</m:t>
                    </m:r>
                  </m:oMath>
                </a14:m>
                <a:r>
                  <a:rPr lang="en-US" dirty="0">
                    <a:latin typeface="Segoe UI" panose="020B0502040204020203" pitchFamily="34" charset="0"/>
                    <a:cs typeface="Segoe UI" panose="020B0502040204020203" pitchFamily="34" charset="0"/>
                  </a:rPr>
                  <a:t>) </a:t>
                </a:r>
              </a:p>
              <a:p>
                <a:pPr marL="0" indent="0">
                  <a:buNone/>
                </a:pPr>
                <a:r>
                  <a:rPr lang="en-US" dirty="0">
                    <a:latin typeface="Segoe UI" panose="020B0502040204020203" pitchFamily="34" charset="0"/>
                    <a:cs typeface="Segoe UI" panose="020B0502040204020203" pitchFamily="34" charset="0"/>
                  </a:rPr>
                  <a:t>    [denoted </a:t>
                </a:r>
                <a14:m>
                  <m:oMath xmlns:m="http://schemas.openxmlformats.org/officeDocument/2006/math">
                    <m:r>
                      <a:rPr lang="en-US" i="1" dirty="0" smtClean="0">
                        <a:solidFill>
                          <a:schemeClr val="accent2"/>
                        </a:solidFill>
                        <a:latin typeface="Cambria Math" panose="02040503050406030204" pitchFamily="18" charset="0"/>
                      </a:rPr>
                      <m:t>𝜎</m:t>
                    </m:r>
                    <m:r>
                      <a:rPr lang="en-US" i="1" dirty="0" smtClean="0">
                        <a:solidFill>
                          <a:schemeClr val="accent2"/>
                        </a:solidFill>
                        <a:latin typeface="Cambria Math" panose="02040503050406030204" pitchFamily="18" charset="0"/>
                      </a:rPr>
                      <m:t>⇝</m:t>
                    </m:r>
                    <m:r>
                      <a:rPr lang="en-US" i="1" dirty="0" smtClean="0">
                        <a:solidFill>
                          <a:schemeClr val="accent2"/>
                        </a:solidFill>
                        <a:latin typeface="Cambria Math" panose="02040503050406030204" pitchFamily="18" charset="0"/>
                      </a:rPr>
                      <m:t>𝑣</m:t>
                    </m:r>
                  </m:oMath>
                </a14:m>
                <a:r>
                  <a:rPr lang="en-US" dirty="0">
                    <a:latin typeface="Segoe UI" panose="020B0502040204020203" pitchFamily="34" charset="0"/>
                    <a:cs typeface="Segoe UI" panose="020B0502040204020203" pitchFamily="34" charset="0"/>
                  </a:rPr>
                  <a:t>]</a:t>
                </a:r>
              </a:p>
              <a:p>
                <a:pPr marL="0" indent="0">
                  <a:buNone/>
                </a:pPr>
                <a:endParaRPr lang="en-US" sz="1000" dirty="0">
                  <a:latin typeface="Segoe UI" panose="020B0502040204020203" pitchFamily="34" charset="0"/>
                  <a:cs typeface="Segoe UI" panose="020B0502040204020203" pitchFamily="34" charset="0"/>
                </a:endParaRPr>
              </a:p>
              <a:p>
                <a:pPr marL="0" indent="0">
                  <a:buNone/>
                </a:pPr>
                <a:endParaRPr lang="en-US" sz="500" b="1" dirty="0">
                  <a:latin typeface="Segoe UI" panose="020B0502040204020203" pitchFamily="34" charset="0"/>
                  <a:cs typeface="Segoe UI" panose="020B0502040204020203" pitchFamily="34" charset="0"/>
                </a:endParaRPr>
              </a:p>
              <a:p>
                <a:pPr marL="0" indent="0">
                  <a:buNone/>
                </a:pPr>
                <a:r>
                  <a:rPr lang="en-US" b="1" dirty="0">
                    <a:latin typeface="Segoe UI" panose="020B0502040204020203" pitchFamily="34" charset="0"/>
                    <a:cs typeface="Segoe UI" panose="020B0502040204020203" pitchFamily="34" charset="0"/>
                  </a:rPr>
                  <a:t>Methodology: </a:t>
                </a:r>
                <a:r>
                  <a:rPr lang="en-US" dirty="0">
                    <a:latin typeface="Segoe UI" panose="020B0502040204020203" pitchFamily="34" charset="0"/>
                    <a:cs typeface="Segoe UI" panose="020B0502040204020203" pitchFamily="34" charset="0"/>
                  </a:rPr>
                  <a:t>Based on </a:t>
                </a:r>
                <a:r>
                  <a:rPr lang="en-US" dirty="0">
                    <a:solidFill>
                      <a:schemeClr val="accent6"/>
                    </a:solidFill>
                    <a:latin typeface="Segoe UI" panose="020B0502040204020203" pitchFamily="34" charset="0"/>
                    <a:cs typeface="Segoe UI" panose="020B0502040204020203" pitchFamily="34" charset="0"/>
                  </a:rPr>
                  <a:t>divide-and-conquer </a:t>
                </a:r>
                <a:r>
                  <a:rPr lang="en-US" dirty="0">
                    <a:latin typeface="Segoe UI" panose="020B0502040204020203" pitchFamily="34" charset="0"/>
                    <a:cs typeface="Segoe UI" panose="020B0502040204020203" pitchFamily="34" charset="0"/>
                  </a:rPr>
                  <a:t>style problem decomposition.</a:t>
                </a:r>
                <a:endParaRPr lang="en-US" dirty="0">
                  <a:solidFill>
                    <a:schemeClr val="accent6"/>
                  </a:solidFill>
                  <a:latin typeface="Segoe UI" panose="020B0502040204020203" pitchFamily="34" charset="0"/>
                  <a:cs typeface="Segoe UI" panose="020B0502040204020203" pitchFamily="34" charset="0"/>
                </a:endParaRPr>
              </a:p>
              <a:p>
                <a:pPr marL="0" indent="0">
                  <a:buNone/>
                </a:pPr>
                <a:endParaRPr lang="en-US" sz="600"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 </a:t>
                </a:r>
                <a14:m>
                  <m:oMath xmlns:m="http://schemas.openxmlformats.org/officeDocument/2006/math">
                    <m:d>
                      <m:dPr>
                        <m:begChr m:val="["/>
                        <m:endChr m:val="]"/>
                        <m:ctrlPr>
                          <a:rPr lang="en-US" i="1">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𝑒</m:t>
                        </m:r>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𝜙</m:t>
                        </m:r>
                      </m:e>
                    </m:d>
                  </m:oMath>
                </a14:m>
                <a:r>
                  <a:rPr lang="en-US" dirty="0">
                    <a:latin typeface="Segoe UI" panose="020B0502040204020203" pitchFamily="34" charset="0"/>
                    <a:cs typeface="Segoe UI" panose="020B0502040204020203" pitchFamily="34" charset="0"/>
                  </a:rPr>
                  <a:t> is reduced to </a:t>
                </a:r>
                <a:r>
                  <a:rPr lang="en-US" dirty="0">
                    <a:solidFill>
                      <a:srgbClr val="009900"/>
                    </a:solidFill>
                    <a:latin typeface="Segoe UI" panose="020B0502040204020203" pitchFamily="34" charset="0"/>
                    <a:cs typeface="Segoe UI" panose="020B0502040204020203" pitchFamily="34" charset="0"/>
                  </a:rPr>
                  <a:t>simpler problems </a:t>
                </a:r>
                <a:r>
                  <a:rPr lang="en-US" dirty="0">
                    <a:latin typeface="Segoe UI" panose="020B0502040204020203" pitchFamily="34" charset="0"/>
                    <a:cs typeface="Segoe UI" panose="020B0502040204020203" pitchFamily="34" charset="0"/>
                  </a:rPr>
                  <a:t>(over sub-expressions of e or sub-constraints of </a:t>
                </a:r>
                <a14:m>
                  <m:oMath xmlns:m="http://schemas.openxmlformats.org/officeDocument/2006/math">
                    <m:r>
                      <a:rPr lang="en-US" i="1" dirty="0">
                        <a:latin typeface="Cambria Math" panose="02040503050406030204" pitchFamily="18" charset="0"/>
                      </a:rPr>
                      <m:t>𝜙</m:t>
                    </m:r>
                  </m:oMath>
                </a14:m>
                <a:r>
                  <a:rPr lang="en-US" dirty="0">
                    <a:latin typeface="Segoe UI" panose="020B0502040204020203" pitchFamily="34" charset="0"/>
                    <a:cs typeface="Segoe UI" panose="020B0502040204020203" pitchFamily="34" charset="0"/>
                  </a:rPr>
                  <a:t>).</a:t>
                </a:r>
              </a:p>
              <a:p>
                <a:r>
                  <a:rPr lang="en-US" dirty="0">
                    <a:latin typeface="Segoe UI" panose="020B0502040204020203" pitchFamily="34" charset="0"/>
                    <a:cs typeface="Segoe UI" panose="020B0502040204020203" pitchFamily="34" charset="0"/>
                  </a:rPr>
                  <a:t>Top-down (as opposed to bottom-up enumerative search).</a:t>
                </a:r>
              </a:p>
              <a:p>
                <a:pPr marL="0" indent="0" algn="ctr">
                  <a:buNone/>
                </a:pPr>
                <a:endParaRPr lang="en-US" dirty="0">
                  <a:solidFill>
                    <a:schemeClr val="accent2"/>
                  </a:solidFill>
                </a:endParaRPr>
              </a:p>
              <a:p>
                <a:pPr marL="0" indent="0">
                  <a:buNone/>
                </a:pPr>
                <a:endParaRPr lang="en-US" dirty="0"/>
              </a:p>
              <a:p>
                <a:pPr marL="0" indent="0">
                  <a:buNone/>
                </a:pPr>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119268" y="1016000"/>
                <a:ext cx="8971721" cy="5435600"/>
              </a:xfrm>
              <a:blipFill>
                <a:blip r:embed="rId3"/>
                <a:stretch>
                  <a:fillRect l="-1292" t="-786" r="-680"/>
                </a:stretch>
              </a:blipFill>
            </p:spPr>
            <p:txBody>
              <a:bodyPr/>
              <a:lstStyle/>
              <a:p>
                <a:r>
                  <a:rPr lang="en-US">
                    <a:noFill/>
                  </a:rPr>
                  <a:t> </a:t>
                </a:r>
              </a:p>
            </p:txBody>
          </p:sp>
        </mc:Fallback>
      </mc:AlternateContent>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41</a:t>
            </a:fld>
            <a:endParaRPr lang="en-US" dirty="0"/>
          </a:p>
        </p:txBody>
      </p:sp>
      <p:sp>
        <p:nvSpPr>
          <p:cNvPr id="4" name="Title 3"/>
          <p:cNvSpPr>
            <a:spLocks noGrp="1"/>
          </p:cNvSpPr>
          <p:nvPr>
            <p:ph type="title"/>
          </p:nvPr>
        </p:nvSpPr>
        <p:spPr/>
        <p:txBody>
          <a:bodyPr/>
          <a:lstStyle/>
          <a:p>
            <a:r>
              <a:rPr lang="en-US" dirty="0">
                <a:latin typeface="Seoge UI"/>
              </a:rPr>
              <a:t>Search Methodology</a:t>
            </a:r>
          </a:p>
        </p:txBody>
      </p:sp>
      <p:sp>
        <p:nvSpPr>
          <p:cNvPr id="5" name="TextBox 4"/>
          <p:cNvSpPr txBox="1"/>
          <p:nvPr/>
        </p:nvSpPr>
        <p:spPr>
          <a:xfrm>
            <a:off x="53790" y="6110809"/>
            <a:ext cx="7485528" cy="707886"/>
          </a:xfrm>
          <a:prstGeom prst="rect">
            <a:avLst/>
          </a:prstGeom>
          <a:noFill/>
        </p:spPr>
        <p:txBody>
          <a:bodyPr wrap="square" rtlCol="0">
            <a:spAutoFit/>
          </a:bodyPr>
          <a:lstStyle/>
          <a:p>
            <a:pPr>
              <a:spcBef>
                <a:spcPts val="0"/>
              </a:spcBef>
            </a:pPr>
            <a:r>
              <a:rPr lang="en-US" dirty="0">
                <a:solidFill>
                  <a:srgbClr val="C00000"/>
                </a:solidFill>
                <a:latin typeface="Segoe UI" panose="020B0502040204020203" pitchFamily="34" charset="0"/>
                <a:cs typeface="Segoe UI" panose="020B0502040204020203" pitchFamily="34" charset="0"/>
              </a:rPr>
              <a:t>“</a:t>
            </a:r>
            <a:r>
              <a:rPr lang="en-US" i="1" dirty="0" err="1">
                <a:solidFill>
                  <a:srgbClr val="C00000"/>
                </a:solidFill>
                <a:latin typeface="Segoe UI" panose="020B0502040204020203" pitchFamily="34" charset="0"/>
                <a:cs typeface="Segoe UI" panose="020B0502040204020203" pitchFamily="34" charset="0"/>
              </a:rPr>
              <a:t>FlashMeta</a:t>
            </a:r>
            <a:r>
              <a:rPr lang="en-US" i="1" dirty="0">
                <a:solidFill>
                  <a:srgbClr val="C00000"/>
                </a:solidFill>
                <a:latin typeface="Segoe UI" panose="020B0502040204020203" pitchFamily="34" charset="0"/>
                <a:cs typeface="Segoe UI" panose="020B0502040204020203" pitchFamily="34" charset="0"/>
              </a:rPr>
              <a:t>: A Framework for Inductive Program Synthesis</a:t>
            </a:r>
            <a:r>
              <a:rPr lang="en-US" dirty="0">
                <a:solidFill>
                  <a:srgbClr val="C00000"/>
                </a:solidFill>
                <a:latin typeface="Segoe UI" panose="020B0502040204020203" pitchFamily="34" charset="0"/>
                <a:cs typeface="Segoe UI" panose="020B0502040204020203" pitchFamily="34" charset="0"/>
              </a:rPr>
              <a:t>”;</a:t>
            </a:r>
          </a:p>
          <a:p>
            <a:pPr>
              <a:spcBef>
                <a:spcPts val="0"/>
              </a:spcBef>
            </a:pPr>
            <a:r>
              <a:rPr lang="en-US" dirty="0">
                <a:solidFill>
                  <a:srgbClr val="C00000"/>
                </a:solidFill>
                <a:latin typeface="Segoe UI" panose="020B0502040204020203" pitchFamily="34" charset="0"/>
                <a:cs typeface="Segoe UI" panose="020B0502040204020203" pitchFamily="34" charset="0"/>
              </a:rPr>
              <a:t>[OOPSLA 2015] Alex Polozov, Sumit Gulwani</a:t>
            </a:r>
          </a:p>
        </p:txBody>
      </p:sp>
    </p:spTree>
    <p:extLst>
      <p:ext uri="{BB962C8B-B14F-4D97-AF65-F5344CB8AC3E}">
        <p14:creationId xmlns:p14="http://schemas.microsoft.com/office/powerpoint/2010/main" val="17279949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994787" y="5137563"/>
                <a:ext cx="6780620" cy="1199576"/>
              </a:xfrm>
              <a:ln>
                <a:solidFill>
                  <a:schemeClr val="tx1"/>
                </a:solidFill>
              </a:ln>
            </p:spPr>
            <p:txBody>
              <a:bodyPr/>
              <a:lstStyle/>
              <a:p>
                <a:pPr marL="0" indent="0">
                  <a:buNone/>
                </a:pPr>
                <a:r>
                  <a:rPr lang="en-US" dirty="0">
                    <a:latin typeface="Segoe UI" panose="020B0502040204020203" pitchFamily="34" charset="0"/>
                    <a:cs typeface="Segoe UI" panose="020B0502040204020203" pitchFamily="34" charset="0"/>
                  </a:rPr>
                  <a:t>Let </a:t>
                </a:r>
                <a14:m>
                  <m:oMath xmlns:m="http://schemas.openxmlformats.org/officeDocument/2006/math">
                    <m:r>
                      <a:rPr lang="en-US" i="1" dirty="0">
                        <a:latin typeface="Cambria Math" panose="02040503050406030204" pitchFamily="18" charset="0"/>
                      </a:rPr>
                      <m:t>𝑒</m:t>
                    </m:r>
                  </m:oMath>
                </a14:m>
                <a:r>
                  <a:rPr lang="en-US" dirty="0">
                    <a:latin typeface="Segoe UI" panose="020B0502040204020203" pitchFamily="34" charset="0"/>
                    <a:cs typeface="Segoe UI" panose="020B0502040204020203" pitchFamily="34" charset="0"/>
                  </a:rPr>
                  <a:t> be a non-terminal </a:t>
                </a:r>
                <a:r>
                  <a:rPr lang="en-US" dirty="0">
                    <a:latin typeface="Seoge UI"/>
                  </a:rPr>
                  <a:t>defined as </a:t>
                </a:r>
                <a14:m>
                  <m:oMath xmlns:m="http://schemas.openxmlformats.org/officeDocument/2006/math">
                    <m:r>
                      <a:rPr lang="en-US" i="1">
                        <a:latin typeface="Cambria Math" panose="02040503050406030204" pitchFamily="18" charset="0"/>
                      </a:rPr>
                      <m:t>𝑒</m:t>
                    </m:r>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1</m:t>
                        </m:r>
                      </m:sub>
                    </m:sSub>
                    <m:r>
                      <a:rPr lang="en-US" i="1">
                        <a:latin typeface="Cambria Math" panose="02040503050406030204" pitchFamily="18" charset="0"/>
                      </a:rPr>
                      <m:t> | </m:t>
                    </m:r>
                    <m:sSub>
                      <m:sSubPr>
                        <m:ctrlPr>
                          <a:rPr lang="en-US" i="1">
                            <a:latin typeface="Cambria Math" panose="02040503050406030204" pitchFamily="18" charset="0"/>
                          </a:rPr>
                        </m:ctrlPr>
                      </m:sSubPr>
                      <m:e>
                        <m:r>
                          <a:rPr lang="en-US" i="1">
                            <a:latin typeface="Cambria Math" panose="02040503050406030204" pitchFamily="18" charset="0"/>
                          </a:rPr>
                          <m:t>𝑒</m:t>
                        </m:r>
                      </m:e>
                      <m:sub>
                        <m:r>
                          <a:rPr lang="en-US" i="1">
                            <a:latin typeface="Cambria Math" panose="02040503050406030204" pitchFamily="18" charset="0"/>
                          </a:rPr>
                          <m:t>2</m:t>
                        </m:r>
                      </m:sub>
                    </m:sSub>
                  </m:oMath>
                </a14:m>
                <a:endParaRPr lang="en-US" b="0" i="1" dirty="0">
                  <a:solidFill>
                    <a:srgbClr val="C00000"/>
                  </a:solidFill>
                  <a:latin typeface="Cambria Math" panose="02040503050406030204" pitchFamily="18" charset="0"/>
                </a:endParaRPr>
              </a:p>
              <a:p>
                <a:pPr marL="0" indent="0">
                  <a:buNone/>
                </a:pPr>
                <a:endParaRPr lang="en-US" sz="1000" i="1" dirty="0">
                  <a:solidFill>
                    <a:srgbClr val="C00000"/>
                  </a:solidFill>
                  <a:latin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d>
                        <m:dPr>
                          <m:begChr m:val="["/>
                          <m:endChr m:val="]"/>
                          <m:ctrlPr>
                            <a:rPr lang="en-US" i="1" smtClean="0">
                              <a:solidFill>
                                <a:srgbClr val="C00000"/>
                              </a:solidFill>
                              <a:latin typeface="Cambria Math" panose="02040503050406030204" pitchFamily="18" charset="0"/>
                            </a:rPr>
                          </m:ctrlPr>
                        </m:dPr>
                        <m:e>
                          <m:r>
                            <a:rPr lang="en-US" i="1">
                              <a:solidFill>
                                <a:srgbClr val="C00000"/>
                              </a:solidFill>
                              <a:latin typeface="Cambria Math" panose="02040503050406030204" pitchFamily="18" charset="0"/>
                            </a:rPr>
                            <m:t>𝑒</m:t>
                          </m:r>
                          <m:r>
                            <a:rPr lang="en-US" i="1">
                              <a:solidFill>
                                <a:srgbClr val="C00000"/>
                              </a:solidFill>
                              <a:latin typeface="Cambria Math" panose="02040503050406030204" pitchFamily="18" charset="0"/>
                            </a:rPr>
                            <m:t>⊨</m:t>
                          </m:r>
                          <m:r>
                            <a:rPr lang="en-US" i="1">
                              <a:solidFill>
                                <a:srgbClr val="C00000"/>
                              </a:solidFill>
                              <a:latin typeface="Cambria Math" panose="02040503050406030204" pitchFamily="18" charset="0"/>
                            </a:rPr>
                            <m:t>𝜙</m:t>
                          </m:r>
                        </m:e>
                      </m:d>
                      <m:r>
                        <a:rPr lang="en-US" i="1" smtClean="0">
                          <a:solidFill>
                            <a:schemeClr val="tx1"/>
                          </a:solidFill>
                          <a:latin typeface="Cambria Math" panose="02040503050406030204" pitchFamily="18" charset="0"/>
                        </a:rPr>
                        <m:t>=</m:t>
                      </m:r>
                    </m:oMath>
                  </m:oMathPara>
                </a14:m>
                <a:endParaRPr lang="en-US" b="0" i="1" dirty="0">
                  <a:solidFill>
                    <a:srgbClr val="C00000"/>
                  </a:solidFill>
                  <a:latin typeface="Cambria Math" panose="02040503050406030204" pitchFamily="18" charset="0"/>
                </a:endParaRPr>
              </a:p>
              <a:p>
                <a:pPr marL="0" indent="0">
                  <a:buNone/>
                </a:pPr>
                <a:endParaRPr lang="en-US" i="1" dirty="0">
                  <a:solidFill>
                    <a:srgbClr val="C00000"/>
                  </a:solidFill>
                  <a:latin typeface="Cambria Math" panose="02040503050406030204" pitchFamily="18" charset="0"/>
                </a:endParaRPr>
              </a:p>
              <a:p>
                <a:pPr marL="0" indent="0">
                  <a:buNone/>
                </a:pPr>
                <a:endParaRPr lang="en-US" i="1" dirty="0">
                  <a:solidFill>
                    <a:srgbClr val="C00000"/>
                  </a:solidFill>
                  <a:latin typeface="Cambria Math" panose="02040503050406030204" pitchFamily="18" charset="0"/>
                </a:endParaRPr>
              </a:p>
              <a:p>
                <a:pPr marL="0" indent="0">
                  <a:buNone/>
                </a:pPr>
                <a:endParaRPr lang="en-US" i="1" dirty="0">
                  <a:solidFill>
                    <a:srgbClr val="C00000"/>
                  </a:solidFill>
                  <a:latin typeface="Cambria Math" panose="02040503050406030204" pitchFamily="18" charset="0"/>
                </a:endParaRPr>
              </a:p>
              <a:p>
                <a:pPr marL="0" indent="0">
                  <a:buNone/>
                </a:pPr>
                <a:endParaRPr lang="en-US" b="0" i="1" dirty="0">
                  <a:solidFill>
                    <a:srgbClr val="C00000"/>
                  </a:solidFill>
                  <a:latin typeface="Cambria Math" panose="02040503050406030204" pitchFamily="18" charset="0"/>
                </a:endParaRPr>
              </a:p>
              <a:p>
                <a:pPr marL="0" indent="0">
                  <a:buNone/>
                </a:pPr>
                <a:endParaRPr lang="en-US" sz="1500" dirty="0"/>
              </a:p>
              <a:p>
                <a:pPr marL="0" indent="0">
                  <a:buNone/>
                </a:pPr>
                <a:endParaRPr lang="en-US" sz="1500" dirty="0"/>
              </a:p>
              <a:p>
                <a:pPr marL="0" indent="0">
                  <a:buNone/>
                </a:pPr>
                <a:endParaRPr lang="en-US" sz="1500" dirty="0"/>
              </a:p>
              <a:p>
                <a:pPr marL="0" indent="0">
                  <a:buNone/>
                </a:pPr>
                <a:endParaRPr lang="en-US" sz="15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994787" y="5137563"/>
                <a:ext cx="6780620" cy="1199576"/>
              </a:xfrm>
              <a:blipFill>
                <a:blip r:embed="rId3"/>
                <a:stretch>
                  <a:fillRect l="-1257" t="-301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ontent Placeholder 1"/>
              <p:cNvSpPr txBox="1">
                <a:spLocks/>
              </p:cNvSpPr>
              <p:nvPr/>
            </p:nvSpPr>
            <p:spPr bwMode="auto">
              <a:xfrm>
                <a:off x="620122" y="3886582"/>
                <a:ext cx="8295278" cy="537548"/>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14:m>
                  <m:oMathPara xmlns:m="http://schemas.openxmlformats.org/officeDocument/2006/math">
                    <m:oMathParaPr>
                      <m:jc m:val="left"/>
                    </m:oMathParaPr>
                    <m:oMath xmlns:m="http://schemas.openxmlformats.org/officeDocument/2006/math">
                      <m:d>
                        <m:dPr>
                          <m:begChr m:val="["/>
                          <m:endChr m:val="]"/>
                          <m:ctrlPr>
                            <a:rPr lang="en-US" i="1" kern="0">
                              <a:solidFill>
                                <a:srgbClr val="C00000"/>
                              </a:solidFill>
                              <a:latin typeface="Cambria Math" panose="02040503050406030204" pitchFamily="18" charset="0"/>
                            </a:rPr>
                          </m:ctrlPr>
                        </m:dPr>
                        <m:e>
                          <m:r>
                            <a:rPr lang="en-US" i="1" kern="0">
                              <a:solidFill>
                                <a:srgbClr val="C00000"/>
                              </a:solidFill>
                              <a:latin typeface="Cambria Math" panose="02040503050406030204" pitchFamily="18" charset="0"/>
                            </a:rPr>
                            <m:t>𝑒</m:t>
                          </m:r>
                          <m:r>
                            <a:rPr lang="en-US" i="1" kern="0">
                              <a:solidFill>
                                <a:srgbClr val="C00000"/>
                              </a:solidFill>
                              <a:latin typeface="Cambria Math" panose="02040503050406030204" pitchFamily="18" charset="0"/>
                            </a:rPr>
                            <m:t>⊨</m:t>
                          </m:r>
                          <m:sSub>
                            <m:sSubPr>
                              <m:ctrlPr>
                                <a:rPr lang="en-US" i="1" kern="0">
                                  <a:solidFill>
                                    <a:srgbClr val="C00000"/>
                                  </a:solidFill>
                                  <a:latin typeface="Cambria Math" panose="02040503050406030204" pitchFamily="18" charset="0"/>
                                </a:rPr>
                              </m:ctrlPr>
                            </m:sSubPr>
                            <m:e>
                              <m:r>
                                <a:rPr lang="en-US" i="1" kern="0">
                                  <a:solidFill>
                                    <a:srgbClr val="C00000"/>
                                  </a:solidFill>
                                  <a:latin typeface="Cambria Math" panose="02040503050406030204" pitchFamily="18" charset="0"/>
                                </a:rPr>
                                <m:t>𝜙</m:t>
                              </m:r>
                            </m:e>
                            <m:sub>
                              <m:r>
                                <a:rPr lang="en-US" i="1" kern="0">
                                  <a:solidFill>
                                    <a:srgbClr val="C00000"/>
                                  </a:solidFill>
                                  <a:latin typeface="Cambria Math" panose="02040503050406030204" pitchFamily="18" charset="0"/>
                                </a:rPr>
                                <m:t>1</m:t>
                              </m:r>
                            </m:sub>
                          </m:sSub>
                          <m:r>
                            <a:rPr lang="en-US" i="1" kern="0">
                              <a:solidFill>
                                <a:srgbClr val="C00000"/>
                              </a:solidFill>
                              <a:latin typeface="Cambria Math" panose="02040503050406030204" pitchFamily="18" charset="0"/>
                            </a:rPr>
                            <m:t>∧</m:t>
                          </m:r>
                          <m:sSub>
                            <m:sSubPr>
                              <m:ctrlPr>
                                <a:rPr lang="en-US" i="1" kern="0">
                                  <a:solidFill>
                                    <a:srgbClr val="C00000"/>
                                  </a:solidFill>
                                  <a:latin typeface="Cambria Math" panose="02040503050406030204" pitchFamily="18" charset="0"/>
                                </a:rPr>
                              </m:ctrlPr>
                            </m:sSubPr>
                            <m:e>
                              <m:r>
                                <a:rPr lang="en-US" i="1" kern="0">
                                  <a:solidFill>
                                    <a:srgbClr val="C00000"/>
                                  </a:solidFill>
                                  <a:latin typeface="Cambria Math" panose="02040503050406030204" pitchFamily="18" charset="0"/>
                                </a:rPr>
                                <m:t>𝜙</m:t>
                              </m:r>
                            </m:e>
                            <m:sub>
                              <m:r>
                                <a:rPr lang="en-US" i="1" kern="0">
                                  <a:solidFill>
                                    <a:srgbClr val="C00000"/>
                                  </a:solidFill>
                                  <a:latin typeface="Cambria Math" panose="02040503050406030204" pitchFamily="18" charset="0"/>
                                </a:rPr>
                                <m:t>2</m:t>
                              </m:r>
                            </m:sub>
                          </m:sSub>
                        </m:e>
                      </m:d>
                      <m:r>
                        <a:rPr lang="en-US" kern="0">
                          <a:solidFill>
                            <a:srgbClr val="C00000"/>
                          </a:solidFill>
                          <a:latin typeface="Cambria Math" panose="02040503050406030204" pitchFamily="18" charset="0"/>
                        </a:rPr>
                        <m:t> </m:t>
                      </m:r>
                      <m:r>
                        <a:rPr lang="en-US" i="1" kern="0" smtClean="0">
                          <a:latin typeface="Cambria Math" panose="02040503050406030204" pitchFamily="18" charset="0"/>
                        </a:rPr>
                        <m:t>=</m:t>
                      </m:r>
                      <m:r>
                        <a:rPr lang="en-US" i="1" kern="0">
                          <a:solidFill>
                            <a:srgbClr val="C00000"/>
                          </a:solidFill>
                          <a:latin typeface="Cambria Math" panose="02040503050406030204" pitchFamily="18" charset="0"/>
                        </a:rPr>
                        <m:t> </m:t>
                      </m:r>
                    </m:oMath>
                  </m:oMathPara>
                </a14:m>
                <a:endParaRPr lang="en-US" kern="0" dirty="0"/>
              </a:p>
              <a:p>
                <a:pPr marL="0" indent="0">
                  <a:buFontTx/>
                  <a:buNone/>
                </a:pPr>
                <a:endParaRPr lang="en-US" i="1" kern="0" dirty="0">
                  <a:solidFill>
                    <a:srgbClr val="C00000"/>
                  </a:solidFill>
                  <a:latin typeface="Cambria Math" panose="02040503050406030204" pitchFamily="18" charset="0"/>
                </a:endParaRPr>
              </a:p>
              <a:p>
                <a:pPr marL="0" indent="0">
                  <a:buFontTx/>
                  <a:buNone/>
                </a:pPr>
                <a:endParaRPr lang="en-US" i="1" kern="0" dirty="0">
                  <a:solidFill>
                    <a:srgbClr val="C00000"/>
                  </a:solidFill>
                  <a:latin typeface="Cambria Math" panose="02040503050406030204" pitchFamily="18" charset="0"/>
                </a:endParaRPr>
              </a:p>
              <a:p>
                <a:pPr marL="0" indent="0">
                  <a:buFontTx/>
                  <a:buNone/>
                </a:pPr>
                <a:endParaRPr lang="en-US" i="1" kern="0" dirty="0">
                  <a:solidFill>
                    <a:srgbClr val="C00000"/>
                  </a:solidFill>
                  <a:latin typeface="Cambria Math" panose="02040503050406030204" pitchFamily="18" charset="0"/>
                </a:endParaRPr>
              </a:p>
              <a:p>
                <a:pPr marL="0" indent="0">
                  <a:buFontTx/>
                  <a:buNone/>
                </a:pPr>
                <a:endParaRPr lang="en-US" sz="1500" kern="0" dirty="0"/>
              </a:p>
              <a:p>
                <a:pPr marL="0" indent="0">
                  <a:buFontTx/>
                  <a:buNone/>
                </a:pPr>
                <a:endParaRPr lang="en-US" sz="1500" kern="0" dirty="0"/>
              </a:p>
              <a:p>
                <a:pPr marL="0" indent="0">
                  <a:buFontTx/>
                  <a:buNone/>
                </a:pPr>
                <a:endParaRPr lang="en-US" sz="1500" kern="0" dirty="0"/>
              </a:p>
              <a:p>
                <a:pPr marL="0" indent="0">
                  <a:buFontTx/>
                  <a:buNone/>
                </a:pPr>
                <a:endParaRPr lang="en-US" sz="1500" kern="0" dirty="0"/>
              </a:p>
              <a:p>
                <a:pPr marL="0" indent="0">
                  <a:buFontTx/>
                  <a:buNone/>
                </a:pPr>
                <a:endParaRPr lang="en-US" kern="0" dirty="0"/>
              </a:p>
              <a:p>
                <a:pPr marL="0" indent="0">
                  <a:buFontTx/>
                  <a:buNone/>
                </a:pPr>
                <a:endParaRPr lang="en-US" kern="0" dirty="0"/>
              </a:p>
              <a:p>
                <a:pPr marL="0" indent="0">
                  <a:buFontTx/>
                  <a:buNone/>
                </a:pPr>
                <a:endParaRPr lang="en-US" kern="0" dirty="0"/>
              </a:p>
              <a:p>
                <a:pPr marL="0" indent="0">
                  <a:buFontTx/>
                  <a:buNone/>
                </a:pPr>
                <a:endParaRPr lang="en-US" kern="0" dirty="0"/>
              </a:p>
              <a:p>
                <a:pPr marL="0" indent="0">
                  <a:buFontTx/>
                  <a:buNone/>
                </a:pPr>
                <a:endParaRPr lang="en-US" kern="0" dirty="0"/>
              </a:p>
            </p:txBody>
          </p:sp>
        </mc:Choice>
        <mc:Fallback xmlns="">
          <p:sp>
            <p:nvSpPr>
              <p:cNvPr id="11" name="Content Placeholder 1"/>
              <p:cNvSpPr txBox="1">
                <a:spLocks noRot="1" noChangeAspect="1" noMove="1" noResize="1" noEditPoints="1" noAdjustHandles="1" noChangeArrowheads="1" noChangeShapeType="1" noTextEdit="1"/>
              </p:cNvSpPr>
              <p:nvPr/>
            </p:nvSpPr>
            <p:spPr bwMode="auto">
              <a:xfrm>
                <a:off x="620122" y="3886582"/>
                <a:ext cx="8295278" cy="537548"/>
              </a:xfrm>
              <a:prstGeom prst="rect">
                <a:avLst/>
              </a:prstGeom>
              <a:blipFill>
                <a:blip r:embed="rId4"/>
                <a:stretch>
                  <a:fillRect/>
                </a:stretch>
              </a:blipFill>
              <a:ln w="9525">
                <a:solidFill>
                  <a:schemeClr val="tx1"/>
                </a:solidFill>
                <a:miter lim="800000"/>
                <a:headEnd/>
                <a:tailEnd/>
              </a:ln>
            </p:spPr>
            <p:txBody>
              <a:bodyPr/>
              <a:lstStyle/>
              <a:p>
                <a:r>
                  <a:rPr lang="en-US">
                    <a:noFill/>
                  </a:rPr>
                  <a:t> </a:t>
                </a:r>
              </a:p>
            </p:txBody>
          </p:sp>
        </mc:Fallback>
      </mc:AlternateContent>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42</a:t>
            </a:fld>
            <a:endParaRPr lang="en-US" dirty="0"/>
          </a:p>
        </p:txBody>
      </p:sp>
      <p:sp>
        <p:nvSpPr>
          <p:cNvPr id="4" name="Title 3"/>
          <p:cNvSpPr>
            <a:spLocks noGrp="1"/>
          </p:cNvSpPr>
          <p:nvPr>
            <p:ph type="title"/>
          </p:nvPr>
        </p:nvSpPr>
        <p:spPr/>
        <p:txBody>
          <a:bodyPr/>
          <a:lstStyle/>
          <a:p>
            <a:r>
              <a:rPr lang="en-US" dirty="0">
                <a:latin typeface="Seoge UI"/>
              </a:rPr>
              <a:t>Problem Reduction Rules</a:t>
            </a:r>
          </a:p>
        </p:txBody>
      </p:sp>
      <mc:AlternateContent xmlns:mc="http://schemas.openxmlformats.org/markup-compatibility/2006" xmlns:a14="http://schemas.microsoft.com/office/drawing/2010/main">
        <mc:Choice Requires="a14">
          <p:sp>
            <p:nvSpPr>
              <p:cNvPr id="7" name="TextBox 6"/>
              <p:cNvSpPr txBox="1"/>
              <p:nvPr/>
            </p:nvSpPr>
            <p:spPr>
              <a:xfrm>
                <a:off x="3474325" y="2759720"/>
                <a:ext cx="416560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panose="02040503050406030204" pitchFamily="18" charset="0"/>
                        </a:rPr>
                        <m:t>𝐼𝑛𝑡𝑒𝑟𝑠𝑒𝑐𝑡</m:t>
                      </m:r>
                      <m:r>
                        <a:rPr lang="en-US" sz="2400" i="1">
                          <a:latin typeface="Cambria Math" panose="02040503050406030204" pitchFamily="18" charset="0"/>
                        </a:rPr>
                        <m:t>(</m:t>
                      </m:r>
                      <m:d>
                        <m:dPr>
                          <m:begChr m:val="["/>
                          <m:endChr m:val="]"/>
                          <m:ctrlPr>
                            <a:rPr lang="en-US" sz="2400" i="1" smtClean="0">
                              <a:solidFill>
                                <a:srgbClr val="008000"/>
                              </a:solidFill>
                              <a:latin typeface="Cambria Math" panose="02040503050406030204" pitchFamily="18" charset="0"/>
                            </a:rPr>
                          </m:ctrlPr>
                        </m:dPr>
                        <m:e>
                          <m:r>
                            <a:rPr lang="en-US" sz="2400" i="1">
                              <a:solidFill>
                                <a:srgbClr val="008000"/>
                              </a:solidFill>
                              <a:latin typeface="Cambria Math" panose="02040503050406030204" pitchFamily="18" charset="0"/>
                            </a:rPr>
                            <m:t>𝑒</m:t>
                          </m:r>
                          <m:r>
                            <a:rPr lang="en-US" sz="2400" i="1">
                              <a:solidFill>
                                <a:srgbClr val="008000"/>
                              </a:solidFill>
                              <a:latin typeface="Cambria Math" panose="02040503050406030204" pitchFamily="18" charset="0"/>
                            </a:rPr>
                            <m:t>⊨</m:t>
                          </m:r>
                          <m:sSub>
                            <m:sSubPr>
                              <m:ctrlPr>
                                <a:rPr lang="en-US" sz="2400" i="1">
                                  <a:solidFill>
                                    <a:srgbClr val="008000"/>
                                  </a:solidFill>
                                  <a:latin typeface="Cambria Math" panose="02040503050406030204" pitchFamily="18" charset="0"/>
                                </a:rPr>
                              </m:ctrlPr>
                            </m:sSubPr>
                            <m:e>
                              <m:r>
                                <a:rPr lang="en-US" sz="2400" i="1">
                                  <a:solidFill>
                                    <a:srgbClr val="008000"/>
                                  </a:solidFill>
                                  <a:latin typeface="Cambria Math" panose="02040503050406030204" pitchFamily="18" charset="0"/>
                                </a:rPr>
                                <m:t>𝜙</m:t>
                              </m:r>
                            </m:e>
                            <m:sub>
                              <m:r>
                                <a:rPr lang="en-US" sz="2400" i="1">
                                  <a:solidFill>
                                    <a:srgbClr val="008000"/>
                                  </a:solidFill>
                                  <a:latin typeface="Cambria Math" panose="02040503050406030204" pitchFamily="18" charset="0"/>
                                </a:rPr>
                                <m:t>1</m:t>
                              </m:r>
                            </m:sub>
                          </m:sSub>
                        </m:e>
                      </m:d>
                      <m:r>
                        <a:rPr lang="en-US" sz="2400" i="1">
                          <a:latin typeface="Cambria Math" panose="02040503050406030204" pitchFamily="18" charset="0"/>
                        </a:rPr>
                        <m:t>, </m:t>
                      </m:r>
                      <m:d>
                        <m:dPr>
                          <m:begChr m:val="["/>
                          <m:endChr m:val="]"/>
                          <m:ctrlPr>
                            <a:rPr lang="en-US" sz="2400" i="1" smtClean="0">
                              <a:solidFill>
                                <a:srgbClr val="008000"/>
                              </a:solidFill>
                              <a:latin typeface="Cambria Math" panose="02040503050406030204" pitchFamily="18" charset="0"/>
                            </a:rPr>
                          </m:ctrlPr>
                        </m:dPr>
                        <m:e>
                          <m:r>
                            <a:rPr lang="en-US" sz="2400" i="1">
                              <a:solidFill>
                                <a:srgbClr val="008000"/>
                              </a:solidFill>
                              <a:latin typeface="Cambria Math" panose="02040503050406030204" pitchFamily="18" charset="0"/>
                            </a:rPr>
                            <m:t>𝑒</m:t>
                          </m:r>
                          <m:r>
                            <a:rPr lang="en-US" sz="2400" i="1">
                              <a:solidFill>
                                <a:srgbClr val="008000"/>
                              </a:solidFill>
                              <a:latin typeface="Cambria Math" panose="02040503050406030204" pitchFamily="18" charset="0"/>
                            </a:rPr>
                            <m:t>⊨</m:t>
                          </m:r>
                          <m:sSub>
                            <m:sSubPr>
                              <m:ctrlPr>
                                <a:rPr lang="en-US" sz="2400" i="1">
                                  <a:solidFill>
                                    <a:srgbClr val="008000"/>
                                  </a:solidFill>
                                  <a:latin typeface="Cambria Math" panose="02040503050406030204" pitchFamily="18" charset="0"/>
                                </a:rPr>
                              </m:ctrlPr>
                            </m:sSubPr>
                            <m:e>
                              <m:r>
                                <a:rPr lang="en-US" sz="2400" i="1">
                                  <a:solidFill>
                                    <a:srgbClr val="008000"/>
                                  </a:solidFill>
                                  <a:latin typeface="Cambria Math" panose="02040503050406030204" pitchFamily="18" charset="0"/>
                                </a:rPr>
                                <m:t>𝜙</m:t>
                              </m:r>
                            </m:e>
                            <m:sub>
                              <m:r>
                                <a:rPr lang="en-US" sz="2400" i="1">
                                  <a:solidFill>
                                    <a:srgbClr val="008000"/>
                                  </a:solidFill>
                                  <a:latin typeface="Cambria Math" panose="02040503050406030204" pitchFamily="18" charset="0"/>
                                </a:rPr>
                                <m:t>2</m:t>
                              </m:r>
                            </m:sub>
                          </m:sSub>
                        </m:e>
                      </m:d>
                      <m:r>
                        <a:rPr lang="en-US" sz="2400" i="1">
                          <a:latin typeface="Cambria Math" panose="02040503050406030204" pitchFamily="18" charset="0"/>
                        </a:rPr>
                        <m:t>)</m:t>
                      </m:r>
                    </m:oMath>
                  </m:oMathPara>
                </a14:m>
                <a:endParaRPr lang="en-US"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3474325" y="2759720"/>
                <a:ext cx="4165600" cy="461665"/>
              </a:xfrm>
              <a:prstGeom prst="rect">
                <a:avLst/>
              </a:prstGeom>
              <a:blipFill>
                <a:blip r:embed="rId5"/>
                <a:stretch>
                  <a:fillRect b="-18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255699" y="5684314"/>
                <a:ext cx="3953181"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𝑈𝑛𝑖𝑜</m:t>
                      </m:r>
                      <m:r>
                        <a:rPr lang="en-US" sz="2400" b="0" i="1" smtClean="0">
                          <a:latin typeface="Cambria Math" panose="02040503050406030204" pitchFamily="18" charset="0"/>
                        </a:rPr>
                        <m:t>𝑛</m:t>
                      </m:r>
                      <m:r>
                        <a:rPr lang="en-US" sz="2400" b="0" i="1" smtClean="0">
                          <a:latin typeface="Cambria Math" panose="02040503050406030204" pitchFamily="18" charset="0"/>
                        </a:rPr>
                        <m:t>(</m:t>
                      </m:r>
                      <m:d>
                        <m:dPr>
                          <m:begChr m:val="["/>
                          <m:endChr m:val="]"/>
                          <m:ctrlPr>
                            <a:rPr lang="en-US" sz="2400" b="0" i="1" smtClean="0">
                              <a:solidFill>
                                <a:srgbClr val="009900"/>
                              </a:solidFill>
                              <a:latin typeface="Cambria Math" panose="02040503050406030204" pitchFamily="18" charset="0"/>
                            </a:rPr>
                          </m:ctrlPr>
                        </m:dPr>
                        <m:e>
                          <m:sSub>
                            <m:sSubPr>
                              <m:ctrlPr>
                                <a:rPr lang="en-US" sz="2400" b="0" i="1" smtClean="0">
                                  <a:solidFill>
                                    <a:srgbClr val="009900"/>
                                  </a:solidFill>
                                  <a:latin typeface="Cambria Math" panose="02040503050406030204" pitchFamily="18" charset="0"/>
                                </a:rPr>
                              </m:ctrlPr>
                            </m:sSubPr>
                            <m:e>
                              <m:r>
                                <a:rPr lang="en-US" sz="2400" b="0" i="1" smtClean="0">
                                  <a:solidFill>
                                    <a:srgbClr val="009900"/>
                                  </a:solidFill>
                                  <a:latin typeface="Cambria Math" panose="02040503050406030204" pitchFamily="18" charset="0"/>
                                </a:rPr>
                                <m:t>𝑒</m:t>
                              </m:r>
                            </m:e>
                            <m:sub>
                              <m:r>
                                <a:rPr lang="en-US" sz="2400" b="0" i="1" smtClean="0">
                                  <a:solidFill>
                                    <a:srgbClr val="009900"/>
                                  </a:solidFill>
                                  <a:latin typeface="Cambria Math" panose="02040503050406030204" pitchFamily="18" charset="0"/>
                                </a:rPr>
                                <m:t>1</m:t>
                              </m:r>
                            </m:sub>
                          </m:sSub>
                          <m:r>
                            <a:rPr lang="en-US" sz="2400" b="0" i="1" smtClean="0">
                              <a:solidFill>
                                <a:srgbClr val="009900"/>
                              </a:solidFill>
                              <a:latin typeface="Cambria Math" panose="02040503050406030204" pitchFamily="18" charset="0"/>
                            </a:rPr>
                            <m:t>⊨</m:t>
                          </m:r>
                          <m:r>
                            <a:rPr lang="en-US" sz="2400" b="0" i="1" smtClean="0">
                              <a:solidFill>
                                <a:srgbClr val="009900"/>
                              </a:solidFill>
                              <a:latin typeface="Cambria Math" panose="02040503050406030204" pitchFamily="18" charset="0"/>
                            </a:rPr>
                            <m:t>𝜙</m:t>
                          </m:r>
                        </m:e>
                      </m:d>
                      <m:r>
                        <a:rPr lang="en-US" sz="2400" b="0" i="1" smtClean="0">
                          <a:latin typeface="Cambria Math" panose="02040503050406030204" pitchFamily="18" charset="0"/>
                        </a:rPr>
                        <m:t>, </m:t>
                      </m:r>
                      <m:d>
                        <m:dPr>
                          <m:begChr m:val="["/>
                          <m:endChr m:val="]"/>
                          <m:ctrlPr>
                            <a:rPr lang="en-US" sz="2400" b="0" i="1" smtClean="0">
                              <a:solidFill>
                                <a:srgbClr val="009900"/>
                              </a:solidFill>
                              <a:latin typeface="Cambria Math" panose="02040503050406030204" pitchFamily="18" charset="0"/>
                            </a:rPr>
                          </m:ctrlPr>
                        </m:dPr>
                        <m:e>
                          <m:sSub>
                            <m:sSubPr>
                              <m:ctrlPr>
                                <a:rPr lang="en-US" sz="2400" b="0" i="1" smtClean="0">
                                  <a:solidFill>
                                    <a:srgbClr val="009900"/>
                                  </a:solidFill>
                                  <a:latin typeface="Cambria Math" panose="02040503050406030204" pitchFamily="18" charset="0"/>
                                </a:rPr>
                              </m:ctrlPr>
                            </m:sSubPr>
                            <m:e>
                              <m:r>
                                <a:rPr lang="en-US" sz="2400" b="0" i="1" smtClean="0">
                                  <a:solidFill>
                                    <a:srgbClr val="009900"/>
                                  </a:solidFill>
                                  <a:latin typeface="Cambria Math" panose="02040503050406030204" pitchFamily="18" charset="0"/>
                                </a:rPr>
                                <m:t>𝑒</m:t>
                              </m:r>
                            </m:e>
                            <m:sub>
                              <m:r>
                                <a:rPr lang="en-US" sz="2400" b="0" i="1" smtClean="0">
                                  <a:solidFill>
                                    <a:srgbClr val="009900"/>
                                  </a:solidFill>
                                  <a:latin typeface="Cambria Math" panose="02040503050406030204" pitchFamily="18" charset="0"/>
                                </a:rPr>
                                <m:t>2</m:t>
                              </m:r>
                            </m:sub>
                          </m:sSub>
                          <m:r>
                            <a:rPr lang="en-US" sz="2400" b="0" i="1" smtClean="0">
                              <a:solidFill>
                                <a:srgbClr val="009900"/>
                              </a:solidFill>
                              <a:latin typeface="Cambria Math" panose="02040503050406030204" pitchFamily="18" charset="0"/>
                            </a:rPr>
                            <m:t>⊨</m:t>
                          </m:r>
                          <m:r>
                            <a:rPr lang="en-US" sz="2400" b="0" i="1" smtClean="0">
                              <a:solidFill>
                                <a:srgbClr val="009900"/>
                              </a:solidFill>
                              <a:latin typeface="Cambria Math" panose="02040503050406030204" pitchFamily="18" charset="0"/>
                            </a:rPr>
                            <m:t>𝜙</m:t>
                          </m:r>
                        </m:e>
                      </m:d>
                      <m:r>
                        <a:rPr lang="en-US" sz="2400" b="0" i="1" smtClean="0">
                          <a:latin typeface="Cambria Math" panose="02040503050406030204" pitchFamily="18" charset="0"/>
                        </a:rPr>
                        <m:t>) </m:t>
                      </m:r>
                    </m:oMath>
                  </m:oMathPara>
                </a14:m>
                <a:endParaRPr lang="en-US"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2255699" y="5684314"/>
                <a:ext cx="3953181" cy="461665"/>
              </a:xfrm>
              <a:prstGeom prst="rect">
                <a:avLst/>
              </a:prstGeom>
              <a:blipFill>
                <a:blip r:embed="rId6"/>
                <a:stretch>
                  <a:fillRect b="-17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814084" y="3885186"/>
                <a:ext cx="6214568" cy="461665"/>
              </a:xfrm>
              <a:prstGeom prst="rect">
                <a:avLst/>
              </a:prstGeom>
              <a:noFill/>
            </p:spPr>
            <p:txBody>
              <a:bodyPr wrap="square" rtlCol="0">
                <a:spAutoFit/>
              </a:bodyPr>
              <a:lstStyle/>
              <a:p>
                <a14:m>
                  <m:oMath xmlns:m="http://schemas.openxmlformats.org/officeDocument/2006/math">
                    <m:r>
                      <a:rPr lang="en-US" sz="2400" b="0" i="1" smtClean="0">
                        <a:solidFill>
                          <a:srgbClr val="008000"/>
                        </a:solidFill>
                        <a:latin typeface="Cambria Math" panose="02040503050406030204" pitchFamily="18" charset="0"/>
                      </a:rPr>
                      <m:t>[</m:t>
                    </m:r>
                    <m:sSup>
                      <m:sSupPr>
                        <m:ctrlPr>
                          <a:rPr lang="en-US" sz="2400" b="0" i="1" smtClean="0">
                            <a:solidFill>
                              <a:srgbClr val="008000"/>
                            </a:solidFill>
                            <a:latin typeface="Cambria Math" panose="02040503050406030204" pitchFamily="18" charset="0"/>
                          </a:rPr>
                        </m:ctrlPr>
                      </m:sSupPr>
                      <m:e>
                        <m:r>
                          <a:rPr lang="en-US" sz="2400" b="0" i="1" smtClean="0">
                            <a:solidFill>
                              <a:srgbClr val="008000"/>
                            </a:solidFill>
                            <a:latin typeface="Cambria Math" panose="02040503050406030204" pitchFamily="18" charset="0"/>
                          </a:rPr>
                          <m:t>𝑒</m:t>
                        </m:r>
                      </m:e>
                      <m:sup>
                        <m:r>
                          <a:rPr lang="en-US" sz="2400" b="0" i="1" smtClean="0">
                            <a:solidFill>
                              <a:srgbClr val="008000"/>
                            </a:solidFill>
                            <a:latin typeface="Cambria Math" panose="02040503050406030204" pitchFamily="18" charset="0"/>
                          </a:rPr>
                          <m:t>′</m:t>
                        </m:r>
                      </m:sup>
                    </m:sSup>
                    <m:r>
                      <a:rPr lang="en-US" sz="2400" b="0" i="1" smtClean="0">
                        <a:solidFill>
                          <a:srgbClr val="008000"/>
                        </a:solidFill>
                        <a:latin typeface="Cambria Math" panose="02040503050406030204" pitchFamily="18" charset="0"/>
                      </a:rPr>
                      <m:t>⊨</m:t>
                    </m:r>
                    <m:sSub>
                      <m:sSubPr>
                        <m:ctrlPr>
                          <a:rPr lang="en-US" sz="2400" b="0" i="1" smtClean="0">
                            <a:solidFill>
                              <a:srgbClr val="008000"/>
                            </a:solidFill>
                            <a:latin typeface="Cambria Math" panose="02040503050406030204" pitchFamily="18" charset="0"/>
                          </a:rPr>
                        </m:ctrlPr>
                      </m:sSubPr>
                      <m:e>
                        <m:r>
                          <a:rPr lang="en-US" sz="2400" b="0" i="1" smtClean="0">
                            <a:solidFill>
                              <a:srgbClr val="008000"/>
                            </a:solidFill>
                            <a:latin typeface="Cambria Math" panose="02040503050406030204" pitchFamily="18" charset="0"/>
                          </a:rPr>
                          <m:t>𝜙</m:t>
                        </m:r>
                      </m:e>
                      <m:sub>
                        <m:r>
                          <a:rPr lang="en-US" sz="2400" b="0" i="1" smtClean="0">
                            <a:solidFill>
                              <a:srgbClr val="008000"/>
                            </a:solidFill>
                            <a:latin typeface="Cambria Math" panose="02040503050406030204" pitchFamily="18" charset="0"/>
                          </a:rPr>
                          <m:t>2</m:t>
                        </m:r>
                      </m:sub>
                    </m:sSub>
                    <m:r>
                      <a:rPr lang="en-US" sz="2400" b="0" i="1" smtClean="0">
                        <a:solidFill>
                          <a:srgbClr val="008000"/>
                        </a:solidFill>
                        <a:latin typeface="Cambria Math" panose="02040503050406030204" pitchFamily="18" charset="0"/>
                      </a:rPr>
                      <m:t>]</m:t>
                    </m:r>
                  </m:oMath>
                </a14:m>
                <a:r>
                  <a:rPr lang="en-US" sz="2400" dirty="0"/>
                  <a:t>, where </a:t>
                </a:r>
                <a14:m>
                  <m:oMath xmlns:m="http://schemas.openxmlformats.org/officeDocument/2006/math">
                    <m:r>
                      <a:rPr lang="en-US" sz="2400" b="0" i="1" dirty="0" smtClean="0">
                        <a:latin typeface="Cambria Math" panose="02040503050406030204" pitchFamily="18" charset="0"/>
                      </a:rPr>
                      <m:t>𝑒</m:t>
                    </m:r>
                    <m:r>
                      <a:rPr lang="en-US" sz="2400" b="0" i="1" dirty="0" smtClean="0">
                        <a:latin typeface="Cambria Math" panose="02040503050406030204" pitchFamily="18" charset="0"/>
                      </a:rPr>
                      <m:t>′= </m:t>
                    </m:r>
                    <m:r>
                      <a:rPr lang="en-US" sz="2400" i="1" dirty="0" smtClean="0">
                        <a:latin typeface="Cambria Math" panose="02040503050406030204" pitchFamily="18" charset="0"/>
                      </a:rPr>
                      <m:t>𝑇𝑜𝑝𝑆𝑦𝑚𝑏𝑜</m:t>
                    </m:r>
                    <m:r>
                      <a:rPr lang="en-US" sz="2400" b="0" i="1" dirty="0" smtClean="0">
                        <a:latin typeface="Cambria Math" panose="02040503050406030204" pitchFamily="18" charset="0"/>
                      </a:rPr>
                      <m:t>𝑙</m:t>
                    </m:r>
                    <m:r>
                      <a:rPr lang="en-US" sz="2400" i="1" dirty="0" smtClean="0">
                        <a:solidFill>
                          <a:schemeClr val="tx1"/>
                        </a:solidFill>
                        <a:latin typeface="Cambria Math" panose="02040503050406030204" pitchFamily="18" charset="0"/>
                      </a:rPr>
                      <m:t>(</m:t>
                    </m:r>
                    <m:d>
                      <m:dPr>
                        <m:begChr m:val="["/>
                        <m:endChr m:val="]"/>
                        <m:ctrlPr>
                          <a:rPr lang="en-US" sz="2400" b="0" i="1" smtClean="0">
                            <a:solidFill>
                              <a:srgbClr val="008000"/>
                            </a:solidFill>
                            <a:latin typeface="Cambria Math" panose="02040503050406030204" pitchFamily="18" charset="0"/>
                            <a:ea typeface="Cambria Math" panose="02040503050406030204" pitchFamily="18" charset="0"/>
                          </a:rPr>
                        </m:ctrlPr>
                      </m:dPr>
                      <m:e>
                        <m:r>
                          <a:rPr lang="en-US" sz="2400" b="0" i="1" smtClean="0">
                            <a:solidFill>
                              <a:srgbClr val="008000"/>
                            </a:solidFill>
                            <a:latin typeface="Cambria Math" panose="02040503050406030204" pitchFamily="18" charset="0"/>
                            <a:ea typeface="Cambria Math" panose="02040503050406030204" pitchFamily="18" charset="0"/>
                          </a:rPr>
                          <m:t>𝑒</m:t>
                        </m:r>
                        <m:r>
                          <a:rPr lang="en-US" sz="2400" b="0" i="1" smtClean="0">
                            <a:solidFill>
                              <a:srgbClr val="008000"/>
                            </a:solidFill>
                            <a:latin typeface="Cambria Math" panose="02040503050406030204" pitchFamily="18" charset="0"/>
                            <a:ea typeface="Cambria Math" panose="02040503050406030204" pitchFamily="18" charset="0"/>
                          </a:rPr>
                          <m:t>⊨</m:t>
                        </m:r>
                        <m:sSub>
                          <m:sSubPr>
                            <m:ctrlPr>
                              <a:rPr lang="en-US" sz="2400" b="0" i="1" smtClean="0">
                                <a:solidFill>
                                  <a:srgbClr val="008000"/>
                                </a:solidFill>
                                <a:latin typeface="Cambria Math" panose="02040503050406030204" pitchFamily="18" charset="0"/>
                                <a:ea typeface="Cambria Math" panose="02040503050406030204" pitchFamily="18" charset="0"/>
                              </a:rPr>
                            </m:ctrlPr>
                          </m:sSubPr>
                          <m:e>
                            <m:r>
                              <a:rPr lang="en-US" sz="2400" b="0" i="1" smtClean="0">
                                <a:solidFill>
                                  <a:srgbClr val="008000"/>
                                </a:solidFill>
                                <a:latin typeface="Cambria Math" panose="02040503050406030204" pitchFamily="18" charset="0"/>
                                <a:ea typeface="Cambria Math" panose="02040503050406030204" pitchFamily="18" charset="0"/>
                              </a:rPr>
                              <m:t>𝜙</m:t>
                            </m:r>
                          </m:e>
                          <m:sub>
                            <m:r>
                              <a:rPr lang="en-US" sz="2400" b="0" i="1" smtClean="0">
                                <a:solidFill>
                                  <a:srgbClr val="008000"/>
                                </a:solidFill>
                                <a:latin typeface="Cambria Math" panose="02040503050406030204" pitchFamily="18" charset="0"/>
                                <a:ea typeface="Cambria Math" panose="02040503050406030204" pitchFamily="18" charset="0"/>
                              </a:rPr>
                              <m:t>1</m:t>
                            </m:r>
                          </m:sub>
                        </m:sSub>
                      </m:e>
                    </m:d>
                    <m:r>
                      <a:rPr lang="en-US" sz="2400" b="0" i="1" smtClean="0">
                        <a:latin typeface="Cambria Math" panose="02040503050406030204" pitchFamily="18" charset="0"/>
                        <a:ea typeface="Cambria Math" panose="02040503050406030204" pitchFamily="18" charset="0"/>
                      </a:rPr>
                      <m:t>)</m:t>
                    </m:r>
                  </m:oMath>
                </a14:m>
                <a:endParaRPr lang="en-US" sz="2400" dirty="0">
                  <a:latin typeface="Cambria Math" panose="02040503050406030204" pitchFamily="18" charset="0"/>
                  <a:ea typeface="Cambria Math" panose="02040503050406030204"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814084" y="3885186"/>
                <a:ext cx="6214568" cy="461665"/>
              </a:xfrm>
              <a:prstGeom prst="rect">
                <a:avLst/>
              </a:prstGeom>
              <a:blipFill>
                <a:blip r:embed="rId7"/>
                <a:stretch>
                  <a:fillRect l="-883" t="-9211" b="-302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ontent Placeholder 1"/>
              <p:cNvSpPr txBox="1">
                <a:spLocks/>
              </p:cNvSpPr>
              <p:nvPr/>
            </p:nvSpPr>
            <p:spPr bwMode="auto">
              <a:xfrm>
                <a:off x="1231700" y="2748831"/>
                <a:ext cx="6408225" cy="593331"/>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14:m>
                  <m:oMathPara xmlns:m="http://schemas.openxmlformats.org/officeDocument/2006/math">
                    <m:oMathParaPr>
                      <m:jc m:val="left"/>
                    </m:oMathParaPr>
                    <m:oMath xmlns:m="http://schemas.openxmlformats.org/officeDocument/2006/math">
                      <m:d>
                        <m:dPr>
                          <m:begChr m:val="["/>
                          <m:endChr m:val="]"/>
                          <m:ctrlPr>
                            <a:rPr lang="en-US" i="1" kern="0">
                              <a:solidFill>
                                <a:srgbClr val="C00000"/>
                              </a:solidFill>
                              <a:latin typeface="Cambria Math" panose="02040503050406030204" pitchFamily="18" charset="0"/>
                            </a:rPr>
                          </m:ctrlPr>
                        </m:dPr>
                        <m:e>
                          <m:r>
                            <a:rPr lang="en-US" i="1" kern="0">
                              <a:solidFill>
                                <a:srgbClr val="C00000"/>
                              </a:solidFill>
                              <a:latin typeface="Cambria Math" panose="02040503050406030204" pitchFamily="18" charset="0"/>
                            </a:rPr>
                            <m:t>𝑒</m:t>
                          </m:r>
                          <m:r>
                            <a:rPr lang="en-US" i="1" kern="0">
                              <a:solidFill>
                                <a:srgbClr val="C00000"/>
                              </a:solidFill>
                              <a:latin typeface="Cambria Math" panose="02040503050406030204" pitchFamily="18" charset="0"/>
                            </a:rPr>
                            <m:t>⊨</m:t>
                          </m:r>
                          <m:sSub>
                            <m:sSubPr>
                              <m:ctrlPr>
                                <a:rPr lang="en-US" i="1" kern="0">
                                  <a:solidFill>
                                    <a:srgbClr val="C00000"/>
                                  </a:solidFill>
                                  <a:latin typeface="Cambria Math" panose="02040503050406030204" pitchFamily="18" charset="0"/>
                                </a:rPr>
                              </m:ctrlPr>
                            </m:sSubPr>
                            <m:e>
                              <m:r>
                                <a:rPr lang="en-US" i="1" kern="0">
                                  <a:solidFill>
                                    <a:srgbClr val="C00000"/>
                                  </a:solidFill>
                                  <a:latin typeface="Cambria Math" panose="02040503050406030204" pitchFamily="18" charset="0"/>
                                </a:rPr>
                                <m:t>𝜙</m:t>
                              </m:r>
                            </m:e>
                            <m:sub>
                              <m:r>
                                <a:rPr lang="en-US" i="1" kern="0">
                                  <a:solidFill>
                                    <a:srgbClr val="C00000"/>
                                  </a:solidFill>
                                  <a:latin typeface="Cambria Math" panose="02040503050406030204" pitchFamily="18" charset="0"/>
                                </a:rPr>
                                <m:t>1</m:t>
                              </m:r>
                            </m:sub>
                          </m:sSub>
                          <m:r>
                            <a:rPr lang="en-US" i="1" kern="0">
                              <a:solidFill>
                                <a:srgbClr val="C00000"/>
                              </a:solidFill>
                              <a:latin typeface="Cambria Math" panose="02040503050406030204" pitchFamily="18" charset="0"/>
                            </a:rPr>
                            <m:t>∧</m:t>
                          </m:r>
                          <m:sSub>
                            <m:sSubPr>
                              <m:ctrlPr>
                                <a:rPr lang="en-US" i="1" kern="0">
                                  <a:solidFill>
                                    <a:srgbClr val="C00000"/>
                                  </a:solidFill>
                                  <a:latin typeface="Cambria Math" panose="02040503050406030204" pitchFamily="18" charset="0"/>
                                </a:rPr>
                              </m:ctrlPr>
                            </m:sSubPr>
                            <m:e>
                              <m:r>
                                <a:rPr lang="en-US" i="1" kern="0">
                                  <a:solidFill>
                                    <a:srgbClr val="C00000"/>
                                  </a:solidFill>
                                  <a:latin typeface="Cambria Math" panose="02040503050406030204" pitchFamily="18" charset="0"/>
                                </a:rPr>
                                <m:t>𝜙</m:t>
                              </m:r>
                            </m:e>
                            <m:sub>
                              <m:r>
                                <a:rPr lang="en-US" i="1" kern="0">
                                  <a:solidFill>
                                    <a:srgbClr val="C00000"/>
                                  </a:solidFill>
                                  <a:latin typeface="Cambria Math" panose="02040503050406030204" pitchFamily="18" charset="0"/>
                                </a:rPr>
                                <m:t>2</m:t>
                              </m:r>
                            </m:sub>
                          </m:sSub>
                        </m:e>
                      </m:d>
                      <m:r>
                        <a:rPr lang="en-US" kern="0">
                          <a:solidFill>
                            <a:srgbClr val="C00000"/>
                          </a:solidFill>
                          <a:latin typeface="Cambria Math" panose="02040503050406030204" pitchFamily="18" charset="0"/>
                        </a:rPr>
                        <m:t> </m:t>
                      </m:r>
                      <m:r>
                        <a:rPr lang="en-US" i="1" kern="0" smtClean="0">
                          <a:latin typeface="Cambria Math" panose="02040503050406030204" pitchFamily="18" charset="0"/>
                        </a:rPr>
                        <m:t>=</m:t>
                      </m:r>
                      <m:r>
                        <a:rPr lang="en-US" i="1" kern="0">
                          <a:solidFill>
                            <a:srgbClr val="C00000"/>
                          </a:solidFill>
                          <a:latin typeface="Cambria Math" panose="02040503050406030204" pitchFamily="18" charset="0"/>
                        </a:rPr>
                        <m:t> </m:t>
                      </m:r>
                    </m:oMath>
                  </m:oMathPara>
                </a14:m>
                <a:endParaRPr lang="en-US" kern="0" dirty="0"/>
              </a:p>
              <a:p>
                <a:pPr marL="0" indent="0">
                  <a:buFontTx/>
                  <a:buNone/>
                </a:pPr>
                <a:endParaRPr lang="en-US" i="1" kern="0" dirty="0">
                  <a:solidFill>
                    <a:srgbClr val="C00000"/>
                  </a:solidFill>
                  <a:latin typeface="Cambria Math" panose="02040503050406030204" pitchFamily="18" charset="0"/>
                </a:endParaRPr>
              </a:p>
              <a:p>
                <a:pPr marL="0" indent="0">
                  <a:buFontTx/>
                  <a:buNone/>
                </a:pPr>
                <a:endParaRPr lang="en-US" i="1" kern="0" dirty="0">
                  <a:solidFill>
                    <a:srgbClr val="C00000"/>
                  </a:solidFill>
                  <a:latin typeface="Cambria Math" panose="02040503050406030204" pitchFamily="18" charset="0"/>
                </a:endParaRPr>
              </a:p>
              <a:p>
                <a:pPr marL="0" indent="0">
                  <a:buFontTx/>
                  <a:buNone/>
                </a:pPr>
                <a:endParaRPr lang="en-US" i="1" kern="0" dirty="0">
                  <a:solidFill>
                    <a:srgbClr val="C00000"/>
                  </a:solidFill>
                  <a:latin typeface="Cambria Math" panose="02040503050406030204" pitchFamily="18" charset="0"/>
                </a:endParaRPr>
              </a:p>
              <a:p>
                <a:pPr marL="0" indent="0">
                  <a:buFontTx/>
                  <a:buNone/>
                </a:pPr>
                <a:endParaRPr lang="en-US" sz="1500" kern="0" dirty="0"/>
              </a:p>
              <a:p>
                <a:pPr marL="0" indent="0">
                  <a:buFontTx/>
                  <a:buNone/>
                </a:pPr>
                <a:endParaRPr lang="en-US" sz="1500" kern="0" dirty="0"/>
              </a:p>
              <a:p>
                <a:pPr marL="0" indent="0">
                  <a:buFontTx/>
                  <a:buNone/>
                </a:pPr>
                <a:endParaRPr lang="en-US" sz="1500" kern="0" dirty="0"/>
              </a:p>
              <a:p>
                <a:pPr marL="0" indent="0">
                  <a:buFontTx/>
                  <a:buNone/>
                </a:pPr>
                <a:endParaRPr lang="en-US" sz="1500" kern="0" dirty="0"/>
              </a:p>
              <a:p>
                <a:pPr marL="0" indent="0">
                  <a:buFontTx/>
                  <a:buNone/>
                </a:pPr>
                <a:endParaRPr lang="en-US" kern="0" dirty="0"/>
              </a:p>
              <a:p>
                <a:pPr marL="0" indent="0">
                  <a:buFontTx/>
                  <a:buNone/>
                </a:pPr>
                <a:endParaRPr lang="en-US" kern="0" dirty="0"/>
              </a:p>
              <a:p>
                <a:pPr marL="0" indent="0">
                  <a:buFontTx/>
                  <a:buNone/>
                </a:pPr>
                <a:endParaRPr lang="en-US" kern="0" dirty="0"/>
              </a:p>
              <a:p>
                <a:pPr marL="0" indent="0">
                  <a:buFontTx/>
                  <a:buNone/>
                </a:pPr>
                <a:endParaRPr lang="en-US" kern="0" dirty="0"/>
              </a:p>
              <a:p>
                <a:pPr marL="0" indent="0">
                  <a:buFontTx/>
                  <a:buNone/>
                </a:pPr>
                <a:endParaRPr lang="en-US" kern="0" dirty="0"/>
              </a:p>
            </p:txBody>
          </p:sp>
        </mc:Choice>
        <mc:Fallback xmlns="">
          <p:sp>
            <p:nvSpPr>
              <p:cNvPr id="10" name="Content Placeholder 1"/>
              <p:cNvSpPr txBox="1">
                <a:spLocks noRot="1" noChangeAspect="1" noMove="1" noResize="1" noEditPoints="1" noAdjustHandles="1" noChangeArrowheads="1" noChangeShapeType="1" noTextEdit="1"/>
              </p:cNvSpPr>
              <p:nvPr/>
            </p:nvSpPr>
            <p:spPr bwMode="auto">
              <a:xfrm>
                <a:off x="1231700" y="2748831"/>
                <a:ext cx="6408225" cy="593331"/>
              </a:xfrm>
              <a:prstGeom prst="rect">
                <a:avLst/>
              </a:prstGeom>
              <a:blipFill>
                <a:blip r:embed="rId8"/>
                <a:stretch>
                  <a:fillRect/>
                </a:stretch>
              </a:blipFill>
              <a:ln w="9525">
                <a:solidFill>
                  <a:schemeClr val="tx1"/>
                </a:solidFill>
                <a:miter lim="800000"/>
                <a:headEnd/>
                <a:tailEnd/>
              </a:ln>
            </p:spPr>
            <p:txBody>
              <a:bodyPr/>
              <a:lstStyle/>
              <a:p>
                <a:r>
                  <a:rPr lang="en-US">
                    <a:noFill/>
                  </a:rPr>
                  <a:t> </a:t>
                </a:r>
              </a:p>
            </p:txBody>
          </p:sp>
        </mc:Fallback>
      </mc:AlternateContent>
      <p:sp>
        <p:nvSpPr>
          <p:cNvPr id="5" name="TextBox 4"/>
          <p:cNvSpPr txBox="1"/>
          <p:nvPr/>
        </p:nvSpPr>
        <p:spPr>
          <a:xfrm>
            <a:off x="122886" y="3330930"/>
            <a:ext cx="3553278" cy="461665"/>
          </a:xfrm>
          <a:prstGeom prst="rect">
            <a:avLst/>
          </a:prstGeom>
          <a:noFill/>
        </p:spPr>
        <p:txBody>
          <a:bodyPr wrap="square" rtlCol="0">
            <a:spAutoFit/>
          </a:bodyPr>
          <a:lstStyle/>
          <a:p>
            <a:r>
              <a:rPr lang="en-US" sz="2400" dirty="0">
                <a:latin typeface="Seoge UI"/>
              </a:rPr>
              <a:t>An alternative strategy: </a:t>
            </a:r>
          </a:p>
        </p:txBody>
      </p:sp>
      <mc:AlternateContent xmlns:mc="http://schemas.openxmlformats.org/markup-compatibility/2006" xmlns:a14="http://schemas.microsoft.com/office/drawing/2010/main">
        <mc:Choice Requires="a14">
          <p:sp>
            <p:nvSpPr>
              <p:cNvPr id="12" name="Content Placeholder 1"/>
              <p:cNvSpPr txBox="1">
                <a:spLocks/>
              </p:cNvSpPr>
              <p:nvPr/>
            </p:nvSpPr>
            <p:spPr bwMode="auto">
              <a:xfrm>
                <a:off x="1231700" y="1389142"/>
                <a:ext cx="6408225" cy="593331"/>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14:m>
                  <m:oMathPara xmlns:m="http://schemas.openxmlformats.org/officeDocument/2006/math">
                    <m:oMathParaPr>
                      <m:jc m:val="left"/>
                    </m:oMathParaPr>
                    <m:oMath xmlns:m="http://schemas.openxmlformats.org/officeDocument/2006/math">
                      <m:d>
                        <m:dPr>
                          <m:begChr m:val="["/>
                          <m:endChr m:val="]"/>
                          <m:ctrlPr>
                            <a:rPr lang="en-US" i="1" kern="0" smtClean="0">
                              <a:solidFill>
                                <a:srgbClr val="C00000"/>
                              </a:solidFill>
                              <a:latin typeface="Cambria Math" panose="02040503050406030204" pitchFamily="18" charset="0"/>
                            </a:rPr>
                          </m:ctrlPr>
                        </m:dPr>
                        <m:e>
                          <m:r>
                            <a:rPr lang="en-US" i="1" kern="0">
                              <a:solidFill>
                                <a:srgbClr val="C00000"/>
                              </a:solidFill>
                              <a:latin typeface="Cambria Math" panose="02040503050406030204" pitchFamily="18" charset="0"/>
                            </a:rPr>
                            <m:t>𝑒</m:t>
                          </m:r>
                          <m:r>
                            <a:rPr lang="en-US" i="1" kern="0">
                              <a:solidFill>
                                <a:srgbClr val="C00000"/>
                              </a:solidFill>
                              <a:latin typeface="Cambria Math" panose="02040503050406030204" pitchFamily="18" charset="0"/>
                            </a:rPr>
                            <m:t>⊨</m:t>
                          </m:r>
                          <m:sSub>
                            <m:sSubPr>
                              <m:ctrlPr>
                                <a:rPr lang="en-US" i="1" kern="0">
                                  <a:solidFill>
                                    <a:srgbClr val="C00000"/>
                                  </a:solidFill>
                                  <a:latin typeface="Cambria Math" panose="02040503050406030204" pitchFamily="18" charset="0"/>
                                </a:rPr>
                              </m:ctrlPr>
                            </m:sSubPr>
                            <m:e>
                              <m:r>
                                <a:rPr lang="en-US" i="1" kern="0">
                                  <a:solidFill>
                                    <a:srgbClr val="C00000"/>
                                  </a:solidFill>
                                  <a:latin typeface="Cambria Math" panose="02040503050406030204" pitchFamily="18" charset="0"/>
                                </a:rPr>
                                <m:t>𝜙</m:t>
                              </m:r>
                            </m:e>
                            <m:sub>
                              <m:r>
                                <a:rPr lang="en-US" i="1" kern="0">
                                  <a:solidFill>
                                    <a:srgbClr val="C00000"/>
                                  </a:solidFill>
                                  <a:latin typeface="Cambria Math" panose="02040503050406030204" pitchFamily="18" charset="0"/>
                                </a:rPr>
                                <m:t>1</m:t>
                              </m:r>
                            </m:sub>
                          </m:sSub>
                          <m:r>
                            <a:rPr lang="en-US" b="0" i="1" kern="0" smtClean="0">
                              <a:solidFill>
                                <a:srgbClr val="C00000"/>
                              </a:solidFill>
                              <a:latin typeface="Cambria Math" panose="02040503050406030204" pitchFamily="18" charset="0"/>
                            </a:rPr>
                            <m:t>∨</m:t>
                          </m:r>
                          <m:sSub>
                            <m:sSubPr>
                              <m:ctrlPr>
                                <a:rPr lang="en-US" i="1" kern="0">
                                  <a:solidFill>
                                    <a:srgbClr val="C00000"/>
                                  </a:solidFill>
                                  <a:latin typeface="Cambria Math" panose="02040503050406030204" pitchFamily="18" charset="0"/>
                                </a:rPr>
                              </m:ctrlPr>
                            </m:sSubPr>
                            <m:e>
                              <m:r>
                                <a:rPr lang="en-US" i="1" kern="0">
                                  <a:solidFill>
                                    <a:srgbClr val="C00000"/>
                                  </a:solidFill>
                                  <a:latin typeface="Cambria Math" panose="02040503050406030204" pitchFamily="18" charset="0"/>
                                </a:rPr>
                                <m:t>𝜙</m:t>
                              </m:r>
                            </m:e>
                            <m:sub>
                              <m:r>
                                <a:rPr lang="en-US" i="1" kern="0">
                                  <a:solidFill>
                                    <a:srgbClr val="C00000"/>
                                  </a:solidFill>
                                  <a:latin typeface="Cambria Math" panose="02040503050406030204" pitchFamily="18" charset="0"/>
                                </a:rPr>
                                <m:t>2</m:t>
                              </m:r>
                            </m:sub>
                          </m:sSub>
                        </m:e>
                      </m:d>
                      <m:r>
                        <a:rPr lang="en-US" kern="0">
                          <a:solidFill>
                            <a:srgbClr val="C00000"/>
                          </a:solidFill>
                          <a:latin typeface="Cambria Math" panose="02040503050406030204" pitchFamily="18" charset="0"/>
                        </a:rPr>
                        <m:t> </m:t>
                      </m:r>
                      <m:r>
                        <a:rPr lang="en-US" i="1" kern="0" smtClean="0">
                          <a:latin typeface="Cambria Math" panose="02040503050406030204" pitchFamily="18" charset="0"/>
                        </a:rPr>
                        <m:t>=</m:t>
                      </m:r>
                    </m:oMath>
                  </m:oMathPara>
                </a14:m>
                <a:endParaRPr lang="en-US" kern="0" dirty="0"/>
              </a:p>
              <a:p>
                <a:pPr marL="0" indent="0">
                  <a:buFontTx/>
                  <a:buNone/>
                </a:pPr>
                <a:endParaRPr lang="en-US" i="1" kern="0" dirty="0">
                  <a:solidFill>
                    <a:srgbClr val="C00000"/>
                  </a:solidFill>
                  <a:latin typeface="Cambria Math" panose="02040503050406030204" pitchFamily="18" charset="0"/>
                </a:endParaRPr>
              </a:p>
              <a:p>
                <a:pPr marL="0" indent="0">
                  <a:buFontTx/>
                  <a:buNone/>
                </a:pPr>
                <a:endParaRPr lang="en-US" i="1" kern="0" dirty="0">
                  <a:solidFill>
                    <a:srgbClr val="C00000"/>
                  </a:solidFill>
                  <a:latin typeface="Cambria Math" panose="02040503050406030204" pitchFamily="18" charset="0"/>
                </a:endParaRPr>
              </a:p>
              <a:p>
                <a:pPr marL="0" indent="0">
                  <a:buFontTx/>
                  <a:buNone/>
                </a:pPr>
                <a:endParaRPr lang="en-US" i="1" kern="0" dirty="0">
                  <a:solidFill>
                    <a:srgbClr val="C00000"/>
                  </a:solidFill>
                  <a:latin typeface="Cambria Math" panose="02040503050406030204" pitchFamily="18" charset="0"/>
                </a:endParaRPr>
              </a:p>
              <a:p>
                <a:pPr marL="0" indent="0">
                  <a:buFontTx/>
                  <a:buNone/>
                </a:pPr>
                <a:endParaRPr lang="en-US" sz="1500" kern="0" dirty="0"/>
              </a:p>
              <a:p>
                <a:pPr marL="0" indent="0">
                  <a:buFontTx/>
                  <a:buNone/>
                </a:pPr>
                <a:endParaRPr lang="en-US" sz="1500" kern="0" dirty="0"/>
              </a:p>
              <a:p>
                <a:pPr marL="0" indent="0">
                  <a:buFontTx/>
                  <a:buNone/>
                </a:pPr>
                <a:endParaRPr lang="en-US" sz="1500" kern="0" dirty="0"/>
              </a:p>
              <a:p>
                <a:pPr marL="0" indent="0">
                  <a:buFontTx/>
                  <a:buNone/>
                </a:pPr>
                <a:endParaRPr lang="en-US" sz="1500" kern="0" dirty="0"/>
              </a:p>
              <a:p>
                <a:pPr marL="0" indent="0">
                  <a:buFontTx/>
                  <a:buNone/>
                </a:pPr>
                <a:endParaRPr lang="en-US" kern="0" dirty="0"/>
              </a:p>
              <a:p>
                <a:pPr marL="0" indent="0">
                  <a:buFontTx/>
                  <a:buNone/>
                </a:pPr>
                <a:endParaRPr lang="en-US" kern="0" dirty="0"/>
              </a:p>
              <a:p>
                <a:pPr marL="0" indent="0">
                  <a:buFontTx/>
                  <a:buNone/>
                </a:pPr>
                <a:endParaRPr lang="en-US" kern="0" dirty="0"/>
              </a:p>
              <a:p>
                <a:pPr marL="0" indent="0">
                  <a:buFontTx/>
                  <a:buNone/>
                </a:pPr>
                <a:endParaRPr lang="en-US" kern="0" dirty="0"/>
              </a:p>
              <a:p>
                <a:pPr marL="0" indent="0">
                  <a:buFontTx/>
                  <a:buNone/>
                </a:pPr>
                <a:endParaRPr lang="en-US" kern="0" dirty="0"/>
              </a:p>
            </p:txBody>
          </p:sp>
        </mc:Choice>
        <mc:Fallback xmlns="">
          <p:sp>
            <p:nvSpPr>
              <p:cNvPr id="12" name="Content Placeholder 1"/>
              <p:cNvSpPr txBox="1">
                <a:spLocks noRot="1" noChangeAspect="1" noMove="1" noResize="1" noEditPoints="1" noAdjustHandles="1" noChangeArrowheads="1" noChangeShapeType="1" noTextEdit="1"/>
              </p:cNvSpPr>
              <p:nvPr/>
            </p:nvSpPr>
            <p:spPr bwMode="auto">
              <a:xfrm>
                <a:off x="1231700" y="1389142"/>
                <a:ext cx="6408225" cy="593331"/>
              </a:xfrm>
              <a:prstGeom prst="rect">
                <a:avLst/>
              </a:prstGeom>
              <a:blipFill>
                <a:blip r:embed="rId9"/>
                <a:stretch>
                  <a:fillRect/>
                </a:stretch>
              </a:blipFill>
              <a:ln w="9525">
                <a:solidFill>
                  <a:schemeClr val="tx1"/>
                </a:solid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3556000" y="1454118"/>
                <a:ext cx="3896360"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kern="0" dirty="0">
                          <a:latin typeface="Cambria Math" panose="02040503050406030204" pitchFamily="18" charset="0"/>
                        </a:rPr>
                        <m:t>𝑈𝑛𝑖𝑜𝑛</m:t>
                      </m:r>
                      <m:r>
                        <a:rPr lang="en-US" sz="2400" i="1" kern="0" dirty="0">
                          <a:latin typeface="Cambria Math" panose="02040503050406030204" pitchFamily="18" charset="0"/>
                        </a:rPr>
                        <m:t>(</m:t>
                      </m:r>
                      <m:d>
                        <m:dPr>
                          <m:begChr m:val="["/>
                          <m:endChr m:val="]"/>
                          <m:ctrlPr>
                            <a:rPr lang="en-US" sz="2400" i="1" kern="0" dirty="0">
                              <a:solidFill>
                                <a:srgbClr val="008000"/>
                              </a:solidFill>
                              <a:latin typeface="Cambria Math" panose="02040503050406030204" pitchFamily="18" charset="0"/>
                            </a:rPr>
                          </m:ctrlPr>
                        </m:dPr>
                        <m:e>
                          <m:r>
                            <a:rPr lang="en-US" sz="2400" i="1" kern="0" dirty="0">
                              <a:solidFill>
                                <a:srgbClr val="008000"/>
                              </a:solidFill>
                              <a:latin typeface="Cambria Math" panose="02040503050406030204" pitchFamily="18" charset="0"/>
                            </a:rPr>
                            <m:t>𝑒</m:t>
                          </m:r>
                          <m:r>
                            <a:rPr lang="en-US" sz="2400" i="1" kern="0" dirty="0">
                              <a:solidFill>
                                <a:srgbClr val="008000"/>
                              </a:solidFill>
                              <a:latin typeface="Cambria Math" panose="02040503050406030204" pitchFamily="18" charset="0"/>
                            </a:rPr>
                            <m:t>⊨</m:t>
                          </m:r>
                          <m:sSub>
                            <m:sSubPr>
                              <m:ctrlPr>
                                <a:rPr lang="en-US" sz="2400" i="1" kern="0" dirty="0">
                                  <a:solidFill>
                                    <a:srgbClr val="008000"/>
                                  </a:solidFill>
                                  <a:latin typeface="Cambria Math" panose="02040503050406030204" pitchFamily="18" charset="0"/>
                                </a:rPr>
                              </m:ctrlPr>
                            </m:sSubPr>
                            <m:e>
                              <m:r>
                                <a:rPr lang="en-US" sz="2400" i="1" kern="0" dirty="0">
                                  <a:solidFill>
                                    <a:srgbClr val="008000"/>
                                  </a:solidFill>
                                  <a:latin typeface="Cambria Math" panose="02040503050406030204" pitchFamily="18" charset="0"/>
                                </a:rPr>
                                <m:t>𝜙</m:t>
                              </m:r>
                            </m:e>
                            <m:sub>
                              <m:r>
                                <a:rPr lang="en-US" sz="2400" i="1" kern="0" dirty="0">
                                  <a:solidFill>
                                    <a:srgbClr val="008000"/>
                                  </a:solidFill>
                                  <a:latin typeface="Cambria Math" panose="02040503050406030204" pitchFamily="18" charset="0"/>
                                </a:rPr>
                                <m:t>1</m:t>
                              </m:r>
                            </m:sub>
                          </m:sSub>
                        </m:e>
                      </m:d>
                      <m:r>
                        <a:rPr lang="en-US" sz="2400" i="1" kern="0" dirty="0">
                          <a:latin typeface="Cambria Math" panose="02040503050406030204" pitchFamily="18" charset="0"/>
                        </a:rPr>
                        <m:t>, </m:t>
                      </m:r>
                      <m:d>
                        <m:dPr>
                          <m:begChr m:val="["/>
                          <m:endChr m:val="]"/>
                          <m:ctrlPr>
                            <a:rPr lang="en-US" sz="2400" i="1" kern="0" dirty="0">
                              <a:solidFill>
                                <a:srgbClr val="008000"/>
                              </a:solidFill>
                              <a:latin typeface="Cambria Math" panose="02040503050406030204" pitchFamily="18" charset="0"/>
                            </a:rPr>
                          </m:ctrlPr>
                        </m:dPr>
                        <m:e>
                          <m:r>
                            <a:rPr lang="en-US" sz="2400" i="1" kern="0" dirty="0">
                              <a:solidFill>
                                <a:srgbClr val="008000"/>
                              </a:solidFill>
                              <a:latin typeface="Cambria Math" panose="02040503050406030204" pitchFamily="18" charset="0"/>
                            </a:rPr>
                            <m:t>𝑒</m:t>
                          </m:r>
                          <m:r>
                            <a:rPr lang="en-US" sz="2400" i="1" kern="0" dirty="0">
                              <a:solidFill>
                                <a:srgbClr val="008000"/>
                              </a:solidFill>
                              <a:latin typeface="Cambria Math" panose="02040503050406030204" pitchFamily="18" charset="0"/>
                            </a:rPr>
                            <m:t>⊨</m:t>
                          </m:r>
                          <m:sSub>
                            <m:sSubPr>
                              <m:ctrlPr>
                                <a:rPr lang="en-US" sz="2400" i="1" kern="0" dirty="0">
                                  <a:solidFill>
                                    <a:srgbClr val="008000"/>
                                  </a:solidFill>
                                  <a:latin typeface="Cambria Math" panose="02040503050406030204" pitchFamily="18" charset="0"/>
                                </a:rPr>
                              </m:ctrlPr>
                            </m:sSubPr>
                            <m:e>
                              <m:r>
                                <a:rPr lang="en-US" sz="2400" i="1" kern="0" dirty="0">
                                  <a:solidFill>
                                    <a:srgbClr val="008000"/>
                                  </a:solidFill>
                                  <a:latin typeface="Cambria Math" panose="02040503050406030204" pitchFamily="18" charset="0"/>
                                </a:rPr>
                                <m:t>𝜙</m:t>
                              </m:r>
                            </m:e>
                            <m:sub>
                              <m:r>
                                <a:rPr lang="en-US" sz="2400" i="1" kern="0" dirty="0">
                                  <a:solidFill>
                                    <a:srgbClr val="008000"/>
                                  </a:solidFill>
                                  <a:latin typeface="Cambria Math" panose="02040503050406030204" pitchFamily="18" charset="0"/>
                                </a:rPr>
                                <m:t>2</m:t>
                              </m:r>
                            </m:sub>
                          </m:sSub>
                        </m:e>
                      </m:d>
                      <m:r>
                        <a:rPr lang="en-US" sz="2400" i="1" kern="0" dirty="0">
                          <a:latin typeface="Cambria Math" panose="02040503050406030204" pitchFamily="18" charset="0"/>
                        </a:rPr>
                        <m:t>)</m:t>
                      </m:r>
                    </m:oMath>
                  </m:oMathPara>
                </a14:m>
                <a:endParaRPr lang="en-US"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3556000" y="1454118"/>
                <a:ext cx="3896360" cy="461665"/>
              </a:xfrm>
              <a:prstGeom prst="rect">
                <a:avLst/>
              </a:prstGeom>
              <a:blipFill>
                <a:blip r:embed="rId10"/>
                <a:stretch>
                  <a:fillRect b="-18667"/>
                </a:stretch>
              </a:blipFill>
            </p:spPr>
            <p:txBody>
              <a:bodyPr/>
              <a:lstStyle/>
              <a:p>
                <a:r>
                  <a:rPr lang="en-US">
                    <a:noFill/>
                  </a:rPr>
                  <a:t> </a:t>
                </a:r>
              </a:p>
            </p:txBody>
          </p:sp>
        </mc:Fallback>
      </mc:AlternateContent>
    </p:spTree>
    <p:extLst>
      <p:ext uri="{BB962C8B-B14F-4D97-AF65-F5344CB8AC3E}">
        <p14:creationId xmlns:p14="http://schemas.microsoft.com/office/powerpoint/2010/main" val="36168465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11" grpId="0" animBg="1"/>
      <p:bldP spid="7" grpId="0"/>
      <p:bldP spid="8" grpId="0"/>
      <p:bldP spid="9" grpId="0"/>
      <p:bldP spid="10" grpId="0" animBg="1"/>
      <p:bldP spid="5"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0" y="949960"/>
                <a:ext cx="9144000" cy="1530593"/>
              </a:xfrm>
            </p:spPr>
            <p:txBody>
              <a:bodyPr/>
              <a:lstStyle/>
              <a:p>
                <a:pPr marL="0" indent="0">
                  <a:buNone/>
                </a:pPr>
                <a:r>
                  <a:rPr lang="en-US" u="sng" dirty="0">
                    <a:latin typeface="Seoge UI"/>
                  </a:rPr>
                  <a:t>Inverse Set</a:t>
                </a:r>
                <a:r>
                  <a:rPr lang="en-US" dirty="0">
                    <a:latin typeface="Seoge UI"/>
                  </a:rPr>
                  <a:t>:  Let F be an n-</a:t>
                </a:r>
                <a:r>
                  <a:rPr lang="en-US" dirty="0" err="1">
                    <a:latin typeface="Seoge UI"/>
                  </a:rPr>
                  <a:t>ary</a:t>
                </a:r>
                <a:r>
                  <a:rPr lang="en-US" dirty="0">
                    <a:latin typeface="Seoge UI"/>
                  </a:rPr>
                  <a:t> operator.</a:t>
                </a:r>
              </a:p>
              <a:p>
                <a:pPr marL="0" indent="0">
                  <a:buNone/>
                </a:pPr>
                <a:endParaRPr lang="en-US" sz="500" dirty="0">
                  <a:latin typeface="Seoge UI"/>
                </a:endParaRPr>
              </a:p>
              <a:p>
                <a:pPr marL="0" lvl="0" indent="0">
                  <a:buNone/>
                </a:pPr>
                <a14:m>
                  <m:oMathPara xmlns:m="http://schemas.openxmlformats.org/officeDocument/2006/math">
                    <m:oMathParaPr>
                      <m:jc m:val="centerGroup"/>
                    </m:oMathParaPr>
                    <m:oMath xmlns:m="http://schemas.openxmlformats.org/officeDocument/2006/math">
                      <m:r>
                        <a:rPr lang="en-US" b="0" i="1" dirty="0" smtClean="0">
                          <a:solidFill>
                            <a:srgbClr val="000000"/>
                          </a:solidFill>
                          <a:latin typeface="Cambria Math" panose="02040503050406030204" pitchFamily="18" charset="0"/>
                        </a:rPr>
                        <m:t> </m:t>
                      </m:r>
                      <m:sSup>
                        <m:sSupPr>
                          <m:ctrlPr>
                            <a:rPr lang="en-US" i="1" dirty="0">
                              <a:solidFill>
                                <a:srgbClr val="000000"/>
                              </a:solidFill>
                              <a:latin typeface="Cambria Math" panose="02040503050406030204" pitchFamily="18" charset="0"/>
                            </a:rPr>
                          </m:ctrlPr>
                        </m:sSupPr>
                        <m:e>
                          <m:r>
                            <a:rPr lang="en-US" i="1" dirty="0">
                              <a:solidFill>
                                <a:srgbClr val="000000"/>
                              </a:solidFill>
                              <a:latin typeface="Cambria Math" panose="02040503050406030204" pitchFamily="18" charset="0"/>
                            </a:rPr>
                            <m:t>𝐹</m:t>
                          </m:r>
                        </m:e>
                        <m:sup>
                          <m:r>
                            <a:rPr lang="en-US" i="1" dirty="0">
                              <a:solidFill>
                                <a:srgbClr val="000000"/>
                              </a:solidFill>
                              <a:latin typeface="Cambria Math" panose="02040503050406030204" pitchFamily="18" charset="0"/>
                            </a:rPr>
                            <m:t>−1</m:t>
                          </m:r>
                        </m:sup>
                      </m:sSup>
                      <m:d>
                        <m:dPr>
                          <m:ctrlPr>
                            <a:rPr lang="en-US" i="1" dirty="0">
                              <a:solidFill>
                                <a:srgbClr val="000000"/>
                              </a:solidFill>
                              <a:latin typeface="Cambria Math" panose="02040503050406030204" pitchFamily="18" charset="0"/>
                            </a:rPr>
                          </m:ctrlPr>
                        </m:dPr>
                        <m:e>
                          <m:r>
                            <a:rPr lang="en-US" i="1" dirty="0">
                              <a:solidFill>
                                <a:srgbClr val="000000"/>
                              </a:solidFill>
                              <a:latin typeface="Cambria Math" panose="02040503050406030204" pitchFamily="18" charset="0"/>
                            </a:rPr>
                            <m:t>𝑣</m:t>
                          </m:r>
                        </m:e>
                      </m:d>
                      <m:r>
                        <a:rPr lang="en-US" i="1" dirty="0">
                          <a:solidFill>
                            <a:srgbClr val="000000"/>
                          </a:solidFill>
                          <a:latin typeface="Cambria Math" panose="02040503050406030204" pitchFamily="18" charset="0"/>
                        </a:rPr>
                        <m:t>=</m:t>
                      </m:r>
                      <m:d>
                        <m:dPr>
                          <m:begChr m:val="{"/>
                          <m:endChr m:val="|"/>
                          <m:ctrlPr>
                            <a:rPr lang="en-US" i="1" dirty="0">
                              <a:solidFill>
                                <a:srgbClr val="000000"/>
                              </a:solidFill>
                              <a:latin typeface="Cambria Math" panose="02040503050406030204" pitchFamily="18" charset="0"/>
                            </a:rPr>
                          </m:ctrlPr>
                        </m:dPr>
                        <m:e>
                          <m:d>
                            <m:dPr>
                              <m:ctrlPr>
                                <a:rPr lang="en-US" i="1" dirty="0">
                                  <a:solidFill>
                                    <a:srgbClr val="000000"/>
                                  </a:solidFill>
                                  <a:latin typeface="Cambria Math" panose="02040503050406030204" pitchFamily="18" charset="0"/>
                                </a:rPr>
                              </m:ctrlPr>
                            </m:dPr>
                            <m:e>
                              <m:sSub>
                                <m:sSubPr>
                                  <m:ctrlPr>
                                    <a:rPr lang="en-US" b="0" i="1" dirty="0" smtClean="0">
                                      <a:solidFill>
                                        <a:srgbClr val="000000"/>
                                      </a:solidFill>
                                      <a:latin typeface="Cambria Math" panose="02040503050406030204" pitchFamily="18" charset="0"/>
                                    </a:rPr>
                                  </m:ctrlPr>
                                </m:sSubPr>
                                <m:e>
                                  <m:r>
                                    <a:rPr lang="en-US" b="0" i="1" dirty="0" smtClean="0">
                                      <a:solidFill>
                                        <a:srgbClr val="000000"/>
                                      </a:solidFill>
                                      <a:latin typeface="Cambria Math" panose="02040503050406030204" pitchFamily="18" charset="0"/>
                                    </a:rPr>
                                    <m:t>𝑢</m:t>
                                  </m:r>
                                </m:e>
                                <m:sub>
                                  <m:r>
                                    <a:rPr lang="en-US" b="0" i="1" dirty="0" smtClean="0">
                                      <a:solidFill>
                                        <a:srgbClr val="000000"/>
                                      </a:solidFill>
                                      <a:latin typeface="Cambria Math" panose="02040503050406030204" pitchFamily="18" charset="0"/>
                                    </a:rPr>
                                    <m:t>1</m:t>
                                  </m:r>
                                </m:sub>
                              </m:sSub>
                              <m:r>
                                <a:rPr lang="en-US" b="0" i="1" dirty="0" smtClean="0">
                                  <a:solidFill>
                                    <a:srgbClr val="000000"/>
                                  </a:solidFill>
                                  <a:latin typeface="Cambria Math" panose="02040503050406030204" pitchFamily="18" charset="0"/>
                                </a:rPr>
                                <m:t>,…,</m:t>
                              </m:r>
                              <m:sSub>
                                <m:sSubPr>
                                  <m:ctrlPr>
                                    <a:rPr lang="en-US" b="0" i="1" dirty="0" smtClean="0">
                                      <a:solidFill>
                                        <a:srgbClr val="000000"/>
                                      </a:solidFill>
                                      <a:latin typeface="Cambria Math" panose="02040503050406030204" pitchFamily="18" charset="0"/>
                                    </a:rPr>
                                  </m:ctrlPr>
                                </m:sSubPr>
                                <m:e>
                                  <m:r>
                                    <a:rPr lang="en-US" b="0" i="1" dirty="0" smtClean="0">
                                      <a:solidFill>
                                        <a:srgbClr val="000000"/>
                                      </a:solidFill>
                                      <a:latin typeface="Cambria Math" panose="02040503050406030204" pitchFamily="18" charset="0"/>
                                    </a:rPr>
                                    <m:t>𝑢</m:t>
                                  </m:r>
                                </m:e>
                                <m:sub>
                                  <m:r>
                                    <a:rPr lang="en-US" b="0" i="1" dirty="0" smtClean="0">
                                      <a:solidFill>
                                        <a:srgbClr val="000000"/>
                                      </a:solidFill>
                                      <a:latin typeface="Cambria Math" panose="02040503050406030204" pitchFamily="18" charset="0"/>
                                    </a:rPr>
                                    <m:t>𝑛</m:t>
                                  </m:r>
                                </m:sub>
                              </m:sSub>
                              <m:r>
                                <a:rPr lang="en-US" i="1" dirty="0" smtClean="0">
                                  <a:solidFill>
                                    <a:srgbClr val="000000"/>
                                  </a:solidFill>
                                  <a:latin typeface="Cambria Math" panose="02040503050406030204" pitchFamily="18" charset="0"/>
                                </a:rPr>
                                <m:t> </m:t>
                              </m:r>
                            </m:e>
                          </m:d>
                          <m:r>
                            <a:rPr lang="en-US" i="1" dirty="0">
                              <a:solidFill>
                                <a:srgbClr val="000000"/>
                              </a:solidFill>
                              <a:latin typeface="Cambria Math" panose="02040503050406030204" pitchFamily="18" charset="0"/>
                            </a:rPr>
                            <m:t> </m:t>
                          </m:r>
                        </m:e>
                      </m:d>
                      <m:r>
                        <a:rPr lang="en-US" i="1" dirty="0">
                          <a:solidFill>
                            <a:srgbClr val="000000"/>
                          </a:solidFill>
                          <a:latin typeface="Cambria Math" panose="02040503050406030204" pitchFamily="18" charset="0"/>
                        </a:rPr>
                        <m:t> </m:t>
                      </m:r>
                      <m:r>
                        <a:rPr lang="en-US" i="1" dirty="0">
                          <a:solidFill>
                            <a:srgbClr val="000000"/>
                          </a:solidFill>
                          <a:latin typeface="Cambria Math" panose="02040503050406030204" pitchFamily="18" charset="0"/>
                        </a:rPr>
                        <m:t>𝐹</m:t>
                      </m:r>
                      <m:d>
                        <m:dPr>
                          <m:ctrlPr>
                            <a:rPr lang="en-US" i="1" dirty="0">
                              <a:solidFill>
                                <a:srgbClr val="000000"/>
                              </a:solidFill>
                              <a:latin typeface="Cambria Math" panose="02040503050406030204" pitchFamily="18" charset="0"/>
                            </a:rPr>
                          </m:ctrlPr>
                        </m:dPr>
                        <m:e>
                          <m:sSub>
                            <m:sSubPr>
                              <m:ctrlPr>
                                <a:rPr lang="en-US" b="0" i="1" dirty="0" smtClean="0">
                                  <a:solidFill>
                                    <a:srgbClr val="000000"/>
                                  </a:solidFill>
                                  <a:latin typeface="Cambria Math" panose="02040503050406030204" pitchFamily="18" charset="0"/>
                                </a:rPr>
                              </m:ctrlPr>
                            </m:sSubPr>
                            <m:e>
                              <m:r>
                                <a:rPr lang="en-US" b="0" i="1" dirty="0" smtClean="0">
                                  <a:solidFill>
                                    <a:srgbClr val="000000"/>
                                  </a:solidFill>
                                  <a:latin typeface="Cambria Math" panose="02040503050406030204" pitchFamily="18" charset="0"/>
                                </a:rPr>
                                <m:t>𝑢</m:t>
                              </m:r>
                            </m:e>
                            <m:sub>
                              <m:r>
                                <a:rPr lang="en-US" b="0" i="1" dirty="0" smtClean="0">
                                  <a:solidFill>
                                    <a:srgbClr val="000000"/>
                                  </a:solidFill>
                                  <a:latin typeface="Cambria Math" panose="02040503050406030204" pitchFamily="18" charset="0"/>
                                </a:rPr>
                                <m:t>1</m:t>
                              </m:r>
                            </m:sub>
                          </m:sSub>
                          <m:r>
                            <a:rPr lang="en-US" b="0" i="1" dirty="0" smtClean="0">
                              <a:solidFill>
                                <a:srgbClr val="000000"/>
                              </a:solidFill>
                              <a:latin typeface="Cambria Math" panose="02040503050406030204" pitchFamily="18" charset="0"/>
                            </a:rPr>
                            <m:t>,…,</m:t>
                          </m:r>
                          <m:sSub>
                            <m:sSubPr>
                              <m:ctrlPr>
                                <a:rPr lang="en-US" b="0" i="1" dirty="0" smtClean="0">
                                  <a:solidFill>
                                    <a:srgbClr val="000000"/>
                                  </a:solidFill>
                                  <a:latin typeface="Cambria Math" panose="02040503050406030204" pitchFamily="18" charset="0"/>
                                </a:rPr>
                              </m:ctrlPr>
                            </m:sSubPr>
                            <m:e>
                              <m:r>
                                <a:rPr lang="en-US" b="0" i="1" dirty="0" smtClean="0">
                                  <a:solidFill>
                                    <a:srgbClr val="000000"/>
                                  </a:solidFill>
                                  <a:latin typeface="Cambria Math" panose="02040503050406030204" pitchFamily="18" charset="0"/>
                                </a:rPr>
                                <m:t>𝑢</m:t>
                              </m:r>
                            </m:e>
                            <m:sub>
                              <m:r>
                                <a:rPr lang="en-US" b="0" i="1" dirty="0" smtClean="0">
                                  <a:solidFill>
                                    <a:srgbClr val="000000"/>
                                  </a:solidFill>
                                  <a:latin typeface="Cambria Math" panose="02040503050406030204" pitchFamily="18" charset="0"/>
                                </a:rPr>
                                <m:t>𝑛</m:t>
                              </m:r>
                            </m:sub>
                          </m:sSub>
                        </m:e>
                      </m:d>
                      <m:r>
                        <a:rPr lang="en-US" i="1" dirty="0">
                          <a:solidFill>
                            <a:srgbClr val="000000"/>
                          </a:solidFill>
                          <a:latin typeface="Cambria Math" panose="02040503050406030204" pitchFamily="18" charset="0"/>
                        </a:rPr>
                        <m:t>=</m:t>
                      </m:r>
                      <m:r>
                        <a:rPr lang="en-US" i="1" dirty="0">
                          <a:solidFill>
                            <a:srgbClr val="000000"/>
                          </a:solidFill>
                          <a:latin typeface="Cambria Math" panose="02040503050406030204" pitchFamily="18" charset="0"/>
                        </a:rPr>
                        <m:t>𝑣</m:t>
                      </m:r>
                      <m:r>
                        <a:rPr lang="en-US" i="1" dirty="0">
                          <a:solidFill>
                            <a:srgbClr val="000000"/>
                          </a:solidFill>
                          <a:latin typeface="Cambria Math" panose="02040503050406030204" pitchFamily="18" charset="0"/>
                        </a:rPr>
                        <m:t>}</m:t>
                      </m:r>
                    </m:oMath>
                  </m:oMathPara>
                </a14:m>
                <a:endParaRPr lang="en-US" sz="1500" dirty="0"/>
              </a:p>
              <a:p>
                <a:pPr marL="0" indent="0">
                  <a:buNone/>
                </a:pPr>
                <a:endParaRPr lang="en-US" sz="1500" dirty="0"/>
              </a:p>
              <a:p>
                <a:pPr marL="0" indent="0">
                  <a:buNone/>
                </a:pPr>
                <a:endParaRPr lang="en-US" sz="1500" dirty="0"/>
              </a:p>
              <a:p>
                <a:pPr marL="0" indent="0">
                  <a:buNone/>
                </a:pPr>
                <a:endParaRPr lang="en-US" sz="1500"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0" y="949960"/>
                <a:ext cx="9144000" cy="1530593"/>
              </a:xfrm>
              <a:blipFill>
                <a:blip r:embed="rId3"/>
                <a:stretch>
                  <a:fillRect l="-1000" t="-2789"/>
                </a:stretch>
              </a:blipFill>
            </p:spPr>
            <p:txBody>
              <a:bodyPr/>
              <a:lstStyle/>
              <a:p>
                <a:r>
                  <a:rPr lang="en-US">
                    <a:noFill/>
                  </a:rPr>
                  <a:t> </a:t>
                </a:r>
              </a:p>
            </p:txBody>
          </p:sp>
        </mc:Fallback>
      </mc:AlternateContent>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43</a:t>
            </a:fld>
            <a:endParaRPr lang="en-US" dirty="0"/>
          </a:p>
        </p:txBody>
      </p:sp>
      <p:sp>
        <p:nvSpPr>
          <p:cNvPr id="4" name="Title 3"/>
          <p:cNvSpPr>
            <a:spLocks noGrp="1"/>
          </p:cNvSpPr>
          <p:nvPr>
            <p:ph type="title"/>
          </p:nvPr>
        </p:nvSpPr>
        <p:spPr/>
        <p:txBody>
          <a:bodyPr/>
          <a:lstStyle/>
          <a:p>
            <a:r>
              <a:rPr lang="en-US" dirty="0">
                <a:latin typeface="Seoge UI"/>
              </a:rPr>
              <a:t>Problem Reduction Rules</a:t>
            </a:r>
          </a:p>
        </p:txBody>
      </p:sp>
      <mc:AlternateContent xmlns:mc="http://schemas.openxmlformats.org/markup-compatibility/2006" xmlns:a14="http://schemas.microsoft.com/office/drawing/2010/main">
        <mc:Choice Requires="a14">
          <p:sp>
            <p:nvSpPr>
              <p:cNvPr id="5" name="Rectangle 4"/>
              <p:cNvSpPr/>
              <p:nvPr/>
            </p:nvSpPr>
            <p:spPr>
              <a:xfrm>
                <a:off x="544057" y="1949501"/>
                <a:ext cx="8201109" cy="446276"/>
              </a:xfrm>
              <a:prstGeom prst="rect">
                <a:avLst/>
              </a:prstGeom>
              <a:ln>
                <a:noFill/>
              </a:ln>
            </p:spPr>
            <p:txBody>
              <a:bodyPr wrap="square">
                <a:spAutoFit/>
              </a:bodyPr>
              <a:lstStyle/>
              <a:p>
                <a:pPr marL="0" indent="0">
                  <a:buNone/>
                </a:pPr>
                <a14:m>
                  <m:oMathPara xmlns:m="http://schemas.openxmlformats.org/officeDocument/2006/math">
                    <m:oMathParaPr>
                      <m:jc m:val="left"/>
                    </m:oMathParaPr>
                    <m:oMath xmlns:m="http://schemas.openxmlformats.org/officeDocument/2006/math">
                      <m:r>
                        <a:rPr lang="en-US" sz="2300" b="0" i="1" dirty="0" smtClean="0">
                          <a:solidFill>
                            <a:schemeClr val="accent2"/>
                          </a:solidFill>
                          <a:latin typeface="Cambria Math" panose="02040503050406030204" pitchFamily="18" charset="0"/>
                        </a:rPr>
                        <m:t> </m:t>
                      </m:r>
                      <m:r>
                        <a:rPr lang="en-US" sz="2300" i="1" dirty="0" smtClean="0">
                          <a:solidFill>
                            <a:schemeClr val="accent2"/>
                          </a:solidFill>
                          <a:latin typeface="Cambria Math" panose="02040503050406030204" pitchFamily="18" charset="0"/>
                        </a:rPr>
                        <m:t>𝐶𝑜𝑛𝑐𝑎</m:t>
                      </m:r>
                      <m:sSup>
                        <m:sSupPr>
                          <m:ctrlPr>
                            <a:rPr lang="en-US" sz="2300" b="0" i="1" dirty="0" smtClean="0">
                              <a:solidFill>
                                <a:schemeClr val="accent2"/>
                              </a:solidFill>
                              <a:latin typeface="Cambria Math" panose="02040503050406030204" pitchFamily="18" charset="0"/>
                            </a:rPr>
                          </m:ctrlPr>
                        </m:sSupPr>
                        <m:e>
                          <m:r>
                            <a:rPr lang="en-US" sz="2300" i="1" dirty="0" smtClean="0">
                              <a:solidFill>
                                <a:schemeClr val="accent2"/>
                              </a:solidFill>
                              <a:latin typeface="Cambria Math" panose="02040503050406030204" pitchFamily="18" charset="0"/>
                            </a:rPr>
                            <m:t>𝑡</m:t>
                          </m:r>
                        </m:e>
                        <m:sup>
                          <m:r>
                            <a:rPr lang="en-US" sz="2300" b="0" i="1" dirty="0" smtClean="0">
                              <a:solidFill>
                                <a:schemeClr val="accent2"/>
                              </a:solidFill>
                              <a:latin typeface="Cambria Math" panose="02040503050406030204" pitchFamily="18" charset="0"/>
                            </a:rPr>
                            <m:t>−1</m:t>
                          </m:r>
                        </m:sup>
                      </m:sSup>
                      <m:d>
                        <m:dPr>
                          <m:ctrlPr>
                            <a:rPr lang="en-US" sz="2300" i="1" dirty="0">
                              <a:solidFill>
                                <a:schemeClr val="accent2"/>
                              </a:solidFill>
                              <a:latin typeface="Cambria Math" panose="02040503050406030204" pitchFamily="18" charset="0"/>
                            </a:rPr>
                          </m:ctrlPr>
                        </m:dPr>
                        <m:e>
                          <m:r>
                            <m:rPr>
                              <m:nor/>
                            </m:rPr>
                            <a:rPr lang="en-US" sz="2300" dirty="0">
                              <a:solidFill>
                                <a:schemeClr val="accent2"/>
                              </a:solidFill>
                              <a:latin typeface="Cambria Math" panose="02040503050406030204" pitchFamily="18" charset="0"/>
                            </a:rPr>
                            <m:t>"</m:t>
                          </m:r>
                          <m:r>
                            <m:rPr>
                              <m:nor/>
                            </m:rPr>
                            <a:rPr lang="en-US" sz="2300" dirty="0">
                              <a:solidFill>
                                <a:schemeClr val="accent2"/>
                              </a:solidFill>
                              <a:latin typeface="Cambria Math" panose="02040503050406030204" pitchFamily="18" charset="0"/>
                            </a:rPr>
                            <m:t>Abc</m:t>
                          </m:r>
                          <m:r>
                            <m:rPr>
                              <m:nor/>
                            </m:rPr>
                            <a:rPr lang="en-US" sz="2300" dirty="0">
                              <a:solidFill>
                                <a:schemeClr val="accent2"/>
                              </a:solidFill>
                              <a:latin typeface="Cambria Math" panose="02040503050406030204" pitchFamily="18" charset="0"/>
                            </a:rPr>
                            <m:t>"</m:t>
                          </m:r>
                        </m:e>
                      </m:d>
                      <m:r>
                        <a:rPr lang="en-US" sz="2300" b="0" i="1" dirty="0" smtClean="0">
                          <a:solidFill>
                            <a:schemeClr val="accent2"/>
                          </a:solidFill>
                          <a:latin typeface="Cambria Math" panose="02040503050406030204" pitchFamily="18" charset="0"/>
                        </a:rPr>
                        <m:t>=</m:t>
                      </m:r>
                    </m:oMath>
                  </m:oMathPara>
                </a14:m>
                <a:endParaRPr lang="en-US" sz="2300" i="1" dirty="0">
                  <a:solidFill>
                    <a:schemeClr val="accent2"/>
                  </a:solidFill>
                  <a:latin typeface="Cambria Math" panose="020405030504060302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44057" y="1949501"/>
                <a:ext cx="8201109" cy="446276"/>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58368" y="4333159"/>
                <a:ext cx="7409357" cy="1938992"/>
              </a:xfrm>
              <a:prstGeom prst="rect">
                <a:avLst/>
              </a:prstGeom>
              <a:noFill/>
              <a:ln>
                <a:noFill/>
              </a:ln>
            </p:spPr>
            <p:txBody>
              <a:bodyPr wrap="square" rtlCol="0">
                <a:spAutoFit/>
              </a:bodyPr>
              <a:lstStyle/>
              <a:p>
                <a:pPr marL="0" indent="0">
                  <a:spcBef>
                    <a:spcPts val="0"/>
                  </a:spcBef>
                  <a:buNone/>
                </a:pPr>
                <a14:m>
                  <m:oMathPara xmlns:m="http://schemas.openxmlformats.org/officeDocument/2006/math">
                    <m:oMathParaPr>
                      <m:jc m:val="left"/>
                    </m:oMathParaPr>
                    <m:oMath xmlns:m="http://schemas.openxmlformats.org/officeDocument/2006/math">
                      <m:r>
                        <a:rPr lang="en-US" sz="2400" i="1" smtClean="0">
                          <a:solidFill>
                            <a:srgbClr val="C00000"/>
                          </a:solidFill>
                          <a:latin typeface="Cambria Math" panose="02040503050406030204" pitchFamily="18" charset="0"/>
                        </a:rPr>
                        <m:t>[</m:t>
                      </m:r>
                      <m:r>
                        <a:rPr lang="en-US" sz="2400" i="1" smtClean="0">
                          <a:solidFill>
                            <a:srgbClr val="C00000"/>
                          </a:solidFill>
                          <a:latin typeface="Cambria Math" panose="02040503050406030204" pitchFamily="18" charset="0"/>
                        </a:rPr>
                        <m:t>𝐶𝑜𝑛𝑐𝑎𝑡</m:t>
                      </m:r>
                      <m:d>
                        <m:dPr>
                          <m:ctrlPr>
                            <a:rPr lang="en-US" sz="2400" i="1">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𝑋</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𝑌</m:t>
                          </m:r>
                        </m:e>
                      </m:d>
                      <m:r>
                        <a:rPr lang="en-US" sz="2400" i="1">
                          <a:solidFill>
                            <a:srgbClr val="C00000"/>
                          </a:solidFill>
                          <a:latin typeface="Cambria Math" panose="02040503050406030204" pitchFamily="18" charset="0"/>
                        </a:rPr>
                        <m:t>⊨(</m:t>
                      </m:r>
                      <m:r>
                        <a:rPr lang="en-US" sz="2400" i="1" smtClean="0">
                          <a:solidFill>
                            <a:srgbClr val="C00000"/>
                          </a:solidFill>
                          <a:latin typeface="Cambria Math" panose="02040503050406030204" pitchFamily="18" charset="0"/>
                        </a:rPr>
                        <m:t>𝜎</m:t>
                      </m:r>
                      <m:r>
                        <a:rPr lang="en-US" sz="2400" i="1" smtClean="0">
                          <a:solidFill>
                            <a:srgbClr val="C00000"/>
                          </a:solidFill>
                          <a:latin typeface="Cambria Math" panose="02040503050406030204" pitchFamily="18" charset="0"/>
                        </a:rPr>
                        <m:t>⇝</m:t>
                      </m:r>
                      <m:r>
                        <m:rPr>
                          <m:nor/>
                        </m:rPr>
                        <a:rPr lang="en-US" sz="2400">
                          <a:solidFill>
                            <a:srgbClr val="C00000"/>
                          </a:solidFill>
                          <a:latin typeface="Cambria Math" panose="02040503050406030204" pitchFamily="18" charset="0"/>
                        </a:rPr>
                        <m:t>"</m:t>
                      </m:r>
                      <m:r>
                        <m:rPr>
                          <m:nor/>
                        </m:rPr>
                        <a:rPr lang="en-US" sz="2400">
                          <a:solidFill>
                            <a:srgbClr val="C00000"/>
                          </a:solidFill>
                          <a:latin typeface="Cambria Math" panose="02040503050406030204" pitchFamily="18" charset="0"/>
                        </a:rPr>
                        <m:t>Abc</m:t>
                      </m:r>
                      <m:r>
                        <a:rPr lang="en-US" sz="2400" i="1">
                          <a:solidFill>
                            <a:srgbClr val="C00000"/>
                          </a:solidFill>
                          <a:latin typeface="Cambria Math" panose="02040503050406030204" pitchFamily="18" charset="0"/>
                        </a:rPr>
                        <m:t>")]</m:t>
                      </m:r>
                      <m:r>
                        <a:rPr lang="en-US" sz="2400">
                          <a:solidFill>
                            <a:srgbClr val="C00000"/>
                          </a:solidFill>
                          <a:latin typeface="Cambria Math" panose="02040503050406030204" pitchFamily="18" charset="0"/>
                        </a:rPr>
                        <m:t> </m:t>
                      </m:r>
                      <m:r>
                        <a:rPr lang="en-US" sz="2400">
                          <a:solidFill>
                            <a:schemeClr val="tx1"/>
                          </a:solidFill>
                          <a:latin typeface="Cambria Math" panose="02040503050406030204" pitchFamily="18" charset="0"/>
                        </a:rPr>
                        <m:t>= </m:t>
                      </m:r>
                      <m:r>
                        <m:rPr>
                          <m:sty m:val="p"/>
                        </m:rPr>
                        <a:rPr lang="en-US" sz="2400">
                          <a:solidFill>
                            <a:schemeClr val="tx1"/>
                          </a:solidFill>
                          <a:latin typeface="Cambria Math" panose="02040503050406030204" pitchFamily="18" charset="0"/>
                        </a:rPr>
                        <m:t>Union</m:t>
                      </m:r>
                      <m:r>
                        <a:rPr lang="en-US" sz="2400">
                          <a:solidFill>
                            <a:schemeClr val="tx1"/>
                          </a:solidFill>
                          <a:latin typeface="Cambria Math" panose="02040503050406030204" pitchFamily="18" charset="0"/>
                        </a:rPr>
                        <m:t>({</m:t>
                      </m:r>
                    </m:oMath>
                  </m:oMathPara>
                </a14:m>
                <a:endParaRPr lang="en-US" sz="2400" dirty="0">
                  <a:solidFill>
                    <a:schemeClr val="tx1"/>
                  </a:solidFill>
                </a:endParaRPr>
              </a:p>
              <a:p>
                <a:pPr marL="1257300">
                  <a:spcBef>
                    <a:spcPts val="0"/>
                  </a:spcBef>
                  <a:buNone/>
                </a:pPr>
                <a14:m>
                  <m:oMath xmlns:m="http://schemas.openxmlformats.org/officeDocument/2006/math">
                    <m:r>
                      <a:rPr lang="en-US" sz="2400" i="1">
                        <a:solidFill>
                          <a:schemeClr val="tx1"/>
                        </a:solidFill>
                        <a:latin typeface="Cambria Math" panose="02040503050406030204" pitchFamily="18" charset="0"/>
                      </a:rPr>
                      <m:t>𝐶𝑜𝑛𝑐𝑎𝑡</m:t>
                    </m:r>
                    <m:r>
                      <a:rPr lang="en-US" sz="2400" i="1">
                        <a:solidFill>
                          <a:schemeClr val="tx1"/>
                        </a:solidFill>
                        <a:latin typeface="Cambria Math" panose="02040503050406030204" pitchFamily="18" charset="0"/>
                      </a:rPr>
                      <m:t>(</m:t>
                    </m:r>
                    <m:d>
                      <m:dPr>
                        <m:begChr m:val="["/>
                        <m:endChr m:val="]"/>
                        <m:ctrlPr>
                          <a:rPr lang="en-US" sz="2400" i="1" smtClean="0">
                            <a:solidFill>
                              <a:srgbClr val="009900"/>
                            </a:solidFill>
                            <a:latin typeface="Cambria Math" panose="02040503050406030204" pitchFamily="18" charset="0"/>
                          </a:rPr>
                        </m:ctrlPr>
                      </m:dPr>
                      <m:e>
                        <m:r>
                          <a:rPr lang="en-US" sz="2400" b="0" i="1" smtClean="0">
                            <a:solidFill>
                              <a:srgbClr val="009900"/>
                            </a:solidFill>
                            <a:latin typeface="Cambria Math" panose="02040503050406030204" pitchFamily="18" charset="0"/>
                          </a:rPr>
                          <m:t>𝑋</m:t>
                        </m:r>
                        <m:r>
                          <a:rPr lang="en-US" sz="2400" i="1">
                            <a:solidFill>
                              <a:srgbClr val="009900"/>
                            </a:solidFill>
                            <a:latin typeface="Cambria Math" panose="02040503050406030204" pitchFamily="18" charset="0"/>
                          </a:rPr>
                          <m:t>⊨</m:t>
                        </m:r>
                        <m:d>
                          <m:dPr>
                            <m:ctrlPr>
                              <a:rPr lang="en-US" sz="2400" i="1">
                                <a:solidFill>
                                  <a:srgbClr val="009900"/>
                                </a:solidFill>
                                <a:latin typeface="Cambria Math" panose="02040503050406030204" pitchFamily="18" charset="0"/>
                              </a:rPr>
                            </m:ctrlPr>
                          </m:dPr>
                          <m:e>
                            <m:r>
                              <a:rPr lang="en-US" sz="2400" i="1" smtClean="0">
                                <a:solidFill>
                                  <a:srgbClr val="009900"/>
                                </a:solidFill>
                                <a:latin typeface="Cambria Math" panose="02040503050406030204" pitchFamily="18" charset="0"/>
                              </a:rPr>
                              <m:t>𝜎</m:t>
                            </m:r>
                            <m:r>
                              <a:rPr lang="en-US" sz="2400" i="1" smtClean="0">
                                <a:solidFill>
                                  <a:srgbClr val="009900"/>
                                </a:solidFill>
                                <a:latin typeface="Cambria Math" panose="02040503050406030204" pitchFamily="18" charset="0"/>
                              </a:rPr>
                              <m:t>⇝</m:t>
                            </m:r>
                            <m:r>
                              <m:rPr>
                                <m:nor/>
                              </m:rPr>
                              <a:rPr lang="en-US" sz="2400">
                                <a:solidFill>
                                  <a:srgbClr val="009900"/>
                                </a:solidFill>
                                <a:latin typeface="Cambria Math" panose="02040503050406030204" pitchFamily="18" charset="0"/>
                              </a:rPr>
                              <m:t>"</m:t>
                            </m:r>
                            <m:r>
                              <m:rPr>
                                <m:nor/>
                              </m:rPr>
                              <a:rPr lang="en-US" sz="2400">
                                <a:solidFill>
                                  <a:srgbClr val="009900"/>
                                </a:solidFill>
                                <a:latin typeface="Cambria Math" panose="02040503050406030204" pitchFamily="18" charset="0"/>
                              </a:rPr>
                              <m:t>Abc</m:t>
                            </m:r>
                            <m:r>
                              <m:rPr>
                                <m:nor/>
                              </m:rPr>
                              <a:rPr lang="en-US" sz="2400">
                                <a:solidFill>
                                  <a:srgbClr val="009900"/>
                                </a:solidFill>
                                <a:latin typeface="Cambria Math" panose="02040503050406030204" pitchFamily="18" charset="0"/>
                              </a:rPr>
                              <m:t>"</m:t>
                            </m:r>
                          </m:e>
                        </m:d>
                      </m:e>
                    </m:d>
                    <m:r>
                      <a:rPr lang="en-US" sz="2400" i="1">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  </m:t>
                    </m:r>
                    <m:d>
                      <m:dPr>
                        <m:begChr m:val="["/>
                        <m:endChr m:val="]"/>
                        <m:ctrlPr>
                          <a:rPr lang="en-US" sz="2400" i="1" smtClean="0">
                            <a:solidFill>
                              <a:srgbClr val="009900"/>
                            </a:solidFill>
                            <a:latin typeface="Cambria Math" panose="02040503050406030204" pitchFamily="18" charset="0"/>
                          </a:rPr>
                        </m:ctrlPr>
                      </m:dPr>
                      <m:e>
                        <m:r>
                          <a:rPr lang="en-US" sz="2400" b="0" i="1" smtClean="0">
                            <a:solidFill>
                              <a:srgbClr val="009900"/>
                            </a:solidFill>
                            <a:latin typeface="Cambria Math" panose="02040503050406030204" pitchFamily="18" charset="0"/>
                          </a:rPr>
                          <m:t>𝑌</m:t>
                        </m:r>
                        <m:r>
                          <a:rPr lang="en-US" sz="2400" i="1">
                            <a:solidFill>
                              <a:srgbClr val="009900"/>
                            </a:solidFill>
                            <a:latin typeface="Cambria Math" panose="02040503050406030204" pitchFamily="18" charset="0"/>
                          </a:rPr>
                          <m:t>⊨</m:t>
                        </m:r>
                        <m:d>
                          <m:dPr>
                            <m:ctrlPr>
                              <a:rPr lang="en-US" sz="2400" i="1">
                                <a:solidFill>
                                  <a:srgbClr val="009900"/>
                                </a:solidFill>
                                <a:latin typeface="Cambria Math" panose="02040503050406030204" pitchFamily="18" charset="0"/>
                              </a:rPr>
                            </m:ctrlPr>
                          </m:dPr>
                          <m:e>
                            <m:r>
                              <a:rPr lang="en-US" sz="2400" i="1" smtClean="0">
                                <a:solidFill>
                                  <a:srgbClr val="009900"/>
                                </a:solidFill>
                                <a:latin typeface="Cambria Math" panose="02040503050406030204" pitchFamily="18" charset="0"/>
                              </a:rPr>
                              <m:t>𝜎</m:t>
                            </m:r>
                            <m:r>
                              <a:rPr lang="en-US" sz="2400" i="1" smtClean="0">
                                <a:solidFill>
                                  <a:srgbClr val="009900"/>
                                </a:solidFill>
                                <a:latin typeface="Cambria Math" panose="02040503050406030204" pitchFamily="18" charset="0"/>
                              </a:rPr>
                              <m:t>⇝</m:t>
                            </m:r>
                            <m:r>
                              <a:rPr lang="en-US" sz="2400" i="1">
                                <a:solidFill>
                                  <a:srgbClr val="009900"/>
                                </a:solidFill>
                                <a:latin typeface="Cambria Math" panose="02040503050406030204" pitchFamily="18" charset="0"/>
                              </a:rPr>
                              <m:t>𝜖</m:t>
                            </m:r>
                          </m:e>
                        </m:d>
                      </m:e>
                    </m:d>
                    <m:r>
                      <a:rPr lang="en-US" sz="2400" i="1">
                        <a:solidFill>
                          <a:schemeClr val="tx1"/>
                        </a:solidFill>
                        <a:latin typeface="Cambria Math" panose="02040503050406030204" pitchFamily="18" charset="0"/>
                      </a:rPr>
                      <m:t>)</m:t>
                    </m:r>
                  </m:oMath>
                </a14:m>
                <a:r>
                  <a:rPr lang="en-US" sz="2400" dirty="0">
                    <a:solidFill>
                      <a:schemeClr val="tx1"/>
                    </a:solidFill>
                  </a:rPr>
                  <a:t>, </a:t>
                </a:r>
              </a:p>
              <a:p>
                <a:pPr marL="1257300">
                  <a:spcBef>
                    <a:spcPts val="0"/>
                  </a:spcBef>
                  <a:buNone/>
                </a:pPr>
                <a14:m>
                  <m:oMathPara xmlns:m="http://schemas.openxmlformats.org/officeDocument/2006/math">
                    <m:oMathParaPr>
                      <m:jc m:val="left"/>
                    </m:oMathParaPr>
                    <m:oMath xmlns:m="http://schemas.openxmlformats.org/officeDocument/2006/math">
                      <m:r>
                        <a:rPr lang="en-US" sz="2400" i="1">
                          <a:solidFill>
                            <a:schemeClr val="tx1"/>
                          </a:solidFill>
                          <a:latin typeface="Cambria Math" panose="02040503050406030204" pitchFamily="18" charset="0"/>
                        </a:rPr>
                        <m:t>𝐶𝑜𝑛𝑐𝑎𝑡</m:t>
                      </m:r>
                      <m:d>
                        <m:dPr>
                          <m:ctrlPr>
                            <a:rPr lang="en-US" sz="2400" i="1">
                              <a:solidFill>
                                <a:schemeClr val="tx1"/>
                              </a:solidFill>
                              <a:latin typeface="Cambria Math" panose="02040503050406030204" pitchFamily="18" charset="0"/>
                            </a:rPr>
                          </m:ctrlPr>
                        </m:dPr>
                        <m:e>
                          <m:d>
                            <m:dPr>
                              <m:begChr m:val="["/>
                              <m:endChr m:val="]"/>
                              <m:ctrlPr>
                                <a:rPr lang="en-US" sz="2400" i="1" smtClean="0">
                                  <a:solidFill>
                                    <a:srgbClr val="009900"/>
                                  </a:solidFill>
                                  <a:latin typeface="Cambria Math" panose="02040503050406030204" pitchFamily="18" charset="0"/>
                                </a:rPr>
                              </m:ctrlPr>
                            </m:dPr>
                            <m:e>
                              <m:r>
                                <a:rPr lang="en-US" sz="2400" b="0" i="1" smtClean="0">
                                  <a:solidFill>
                                    <a:srgbClr val="009900"/>
                                  </a:solidFill>
                                  <a:latin typeface="Cambria Math" panose="02040503050406030204" pitchFamily="18" charset="0"/>
                                </a:rPr>
                                <m:t>𝑋</m:t>
                              </m:r>
                              <m:r>
                                <a:rPr lang="en-US" sz="2400" i="1">
                                  <a:solidFill>
                                    <a:srgbClr val="009900"/>
                                  </a:solidFill>
                                  <a:latin typeface="Cambria Math" panose="02040503050406030204" pitchFamily="18" charset="0"/>
                                </a:rPr>
                                <m:t>⊨</m:t>
                              </m:r>
                              <m:d>
                                <m:dPr>
                                  <m:ctrlPr>
                                    <a:rPr lang="en-US" sz="2400" i="1">
                                      <a:solidFill>
                                        <a:srgbClr val="009900"/>
                                      </a:solidFill>
                                      <a:latin typeface="Cambria Math" panose="02040503050406030204" pitchFamily="18" charset="0"/>
                                    </a:rPr>
                                  </m:ctrlPr>
                                </m:dPr>
                                <m:e>
                                  <m:r>
                                    <a:rPr lang="en-US" sz="2400" i="1" smtClean="0">
                                      <a:solidFill>
                                        <a:srgbClr val="009900"/>
                                      </a:solidFill>
                                      <a:latin typeface="Cambria Math" panose="02040503050406030204" pitchFamily="18" charset="0"/>
                                    </a:rPr>
                                    <m:t>𝜎</m:t>
                                  </m:r>
                                  <m:r>
                                    <a:rPr lang="en-US" sz="2400" i="1" smtClean="0">
                                      <a:solidFill>
                                        <a:srgbClr val="009900"/>
                                      </a:solidFill>
                                      <a:latin typeface="Cambria Math" panose="02040503050406030204" pitchFamily="18" charset="0"/>
                                    </a:rPr>
                                    <m:t>⇝</m:t>
                                  </m:r>
                                  <m:r>
                                    <m:rPr>
                                      <m:nor/>
                                    </m:rPr>
                                    <a:rPr lang="en-US" sz="2400">
                                      <a:solidFill>
                                        <a:srgbClr val="009900"/>
                                      </a:solidFill>
                                      <a:latin typeface="Cambria Math" panose="02040503050406030204" pitchFamily="18" charset="0"/>
                                    </a:rPr>
                                    <m:t>"</m:t>
                                  </m:r>
                                  <m:r>
                                    <m:rPr>
                                      <m:nor/>
                                    </m:rPr>
                                    <a:rPr lang="en-US" sz="2400">
                                      <a:solidFill>
                                        <a:srgbClr val="009900"/>
                                      </a:solidFill>
                                      <a:latin typeface="Cambria Math" panose="02040503050406030204" pitchFamily="18" charset="0"/>
                                    </a:rPr>
                                    <m:t>Ab</m:t>
                                  </m:r>
                                  <m:r>
                                    <m:rPr>
                                      <m:nor/>
                                    </m:rPr>
                                    <a:rPr lang="en-US" sz="2400">
                                      <a:solidFill>
                                        <a:srgbClr val="009900"/>
                                      </a:solidFill>
                                      <a:latin typeface="Cambria Math" panose="02040503050406030204" pitchFamily="18" charset="0"/>
                                    </a:rPr>
                                    <m:t>"</m:t>
                                  </m:r>
                                </m:e>
                              </m:d>
                            </m:e>
                          </m:d>
                          <m:r>
                            <a:rPr lang="en-US" sz="2400" i="1">
                              <a:solidFill>
                                <a:schemeClr val="tx1"/>
                              </a:solidFill>
                              <a:latin typeface="Cambria Math" panose="02040503050406030204" pitchFamily="18" charset="0"/>
                            </a:rPr>
                            <m:t>,</m:t>
                          </m:r>
                          <m:d>
                            <m:dPr>
                              <m:begChr m:val="["/>
                              <m:endChr m:val="]"/>
                              <m:ctrlPr>
                                <a:rPr lang="en-US" sz="2400" i="1" smtClean="0">
                                  <a:solidFill>
                                    <a:srgbClr val="009900"/>
                                  </a:solidFill>
                                  <a:latin typeface="Cambria Math" panose="02040503050406030204" pitchFamily="18" charset="0"/>
                                </a:rPr>
                              </m:ctrlPr>
                            </m:dPr>
                            <m:e>
                              <m:r>
                                <a:rPr lang="en-US" sz="2400" b="0" i="1" smtClean="0">
                                  <a:solidFill>
                                    <a:srgbClr val="009900"/>
                                  </a:solidFill>
                                  <a:latin typeface="Cambria Math" panose="02040503050406030204" pitchFamily="18" charset="0"/>
                                </a:rPr>
                                <m:t>𝑌</m:t>
                              </m:r>
                              <m:r>
                                <a:rPr lang="en-US" sz="2400" i="1">
                                  <a:solidFill>
                                    <a:srgbClr val="009900"/>
                                  </a:solidFill>
                                  <a:latin typeface="Cambria Math" panose="02040503050406030204" pitchFamily="18" charset="0"/>
                                </a:rPr>
                                <m:t>⊨</m:t>
                              </m:r>
                              <m:d>
                                <m:dPr>
                                  <m:ctrlPr>
                                    <a:rPr lang="en-US" sz="2400" i="1">
                                      <a:solidFill>
                                        <a:srgbClr val="009900"/>
                                      </a:solidFill>
                                      <a:latin typeface="Cambria Math" panose="02040503050406030204" pitchFamily="18" charset="0"/>
                                    </a:rPr>
                                  </m:ctrlPr>
                                </m:dPr>
                                <m:e>
                                  <m:r>
                                    <a:rPr lang="en-US" sz="2400" i="1" smtClean="0">
                                      <a:solidFill>
                                        <a:srgbClr val="009900"/>
                                      </a:solidFill>
                                      <a:latin typeface="Cambria Math" panose="02040503050406030204" pitchFamily="18" charset="0"/>
                                    </a:rPr>
                                    <m:t>𝜎</m:t>
                                  </m:r>
                                  <m:r>
                                    <a:rPr lang="en-US" sz="2400" i="1" smtClean="0">
                                      <a:solidFill>
                                        <a:srgbClr val="009900"/>
                                      </a:solidFill>
                                      <a:latin typeface="Cambria Math" panose="02040503050406030204" pitchFamily="18" charset="0"/>
                                    </a:rPr>
                                    <m:t>⇝"</m:t>
                                  </m:r>
                                  <m:r>
                                    <a:rPr lang="en-US" sz="2400" i="1">
                                      <a:solidFill>
                                        <a:srgbClr val="009900"/>
                                      </a:solidFill>
                                      <a:latin typeface="Cambria Math" panose="02040503050406030204" pitchFamily="18" charset="0"/>
                                    </a:rPr>
                                    <m:t>𝑐</m:t>
                                  </m:r>
                                  <m:r>
                                    <a:rPr lang="en-US" sz="2400" i="1">
                                      <a:solidFill>
                                        <a:srgbClr val="009900"/>
                                      </a:solidFill>
                                      <a:latin typeface="Cambria Math" panose="02040503050406030204" pitchFamily="18" charset="0"/>
                                    </a:rPr>
                                    <m:t>"</m:t>
                                  </m:r>
                                </m:e>
                              </m:d>
                            </m:e>
                          </m:d>
                        </m:e>
                      </m:d>
                      <m:r>
                        <a:rPr lang="en-US" sz="2400" i="1">
                          <a:solidFill>
                            <a:schemeClr val="tx1"/>
                          </a:solidFill>
                          <a:latin typeface="Cambria Math" panose="02040503050406030204" pitchFamily="18" charset="0"/>
                        </a:rPr>
                        <m:t>, </m:t>
                      </m:r>
                    </m:oMath>
                  </m:oMathPara>
                </a14:m>
                <a:endParaRPr lang="en-US" sz="2400" dirty="0">
                  <a:solidFill>
                    <a:schemeClr val="tx1"/>
                  </a:solidFill>
                </a:endParaRPr>
              </a:p>
              <a:p>
                <a:pPr marL="1257300">
                  <a:spcBef>
                    <a:spcPts val="0"/>
                  </a:spcBef>
                  <a:buNone/>
                </a:pPr>
                <a14:m>
                  <m:oMathPara xmlns:m="http://schemas.openxmlformats.org/officeDocument/2006/math">
                    <m:oMathParaPr>
                      <m:jc m:val="left"/>
                    </m:oMathParaPr>
                    <m:oMath xmlns:m="http://schemas.openxmlformats.org/officeDocument/2006/math">
                      <m:r>
                        <a:rPr lang="en-US" sz="2400" i="1">
                          <a:solidFill>
                            <a:schemeClr val="tx1"/>
                          </a:solidFill>
                          <a:latin typeface="Cambria Math" panose="02040503050406030204" pitchFamily="18" charset="0"/>
                        </a:rPr>
                        <m:t>𝐶𝑜𝑛𝑐𝑎𝑡</m:t>
                      </m:r>
                      <m:d>
                        <m:dPr>
                          <m:ctrlPr>
                            <a:rPr lang="en-US" sz="2400" i="1">
                              <a:solidFill>
                                <a:schemeClr val="tx1"/>
                              </a:solidFill>
                              <a:latin typeface="Cambria Math" panose="02040503050406030204" pitchFamily="18" charset="0"/>
                            </a:rPr>
                          </m:ctrlPr>
                        </m:dPr>
                        <m:e>
                          <m:d>
                            <m:dPr>
                              <m:begChr m:val="["/>
                              <m:endChr m:val="]"/>
                              <m:ctrlPr>
                                <a:rPr lang="en-US" sz="2400" i="1" smtClean="0">
                                  <a:solidFill>
                                    <a:srgbClr val="009900"/>
                                  </a:solidFill>
                                  <a:latin typeface="Cambria Math" panose="02040503050406030204" pitchFamily="18" charset="0"/>
                                </a:rPr>
                              </m:ctrlPr>
                            </m:dPr>
                            <m:e>
                              <m:r>
                                <a:rPr lang="en-US" sz="2400" b="0" i="1" smtClean="0">
                                  <a:solidFill>
                                    <a:srgbClr val="009900"/>
                                  </a:solidFill>
                                  <a:latin typeface="Cambria Math" panose="02040503050406030204" pitchFamily="18" charset="0"/>
                                </a:rPr>
                                <m:t>𝑋</m:t>
                              </m:r>
                              <m:r>
                                <a:rPr lang="en-US" sz="2400" i="1">
                                  <a:solidFill>
                                    <a:srgbClr val="009900"/>
                                  </a:solidFill>
                                  <a:latin typeface="Cambria Math" panose="02040503050406030204" pitchFamily="18" charset="0"/>
                                </a:rPr>
                                <m:t>⊨</m:t>
                              </m:r>
                              <m:d>
                                <m:dPr>
                                  <m:ctrlPr>
                                    <a:rPr lang="en-US" sz="2400" i="1">
                                      <a:solidFill>
                                        <a:srgbClr val="009900"/>
                                      </a:solidFill>
                                      <a:latin typeface="Cambria Math" panose="02040503050406030204" pitchFamily="18" charset="0"/>
                                    </a:rPr>
                                  </m:ctrlPr>
                                </m:dPr>
                                <m:e>
                                  <m:r>
                                    <a:rPr lang="en-US" sz="2400" i="1" smtClean="0">
                                      <a:solidFill>
                                        <a:srgbClr val="009900"/>
                                      </a:solidFill>
                                      <a:latin typeface="Cambria Math" panose="02040503050406030204" pitchFamily="18" charset="0"/>
                                    </a:rPr>
                                    <m:t>𝜎</m:t>
                                  </m:r>
                                  <m:r>
                                    <a:rPr lang="en-US" sz="2400" i="1" smtClean="0">
                                      <a:solidFill>
                                        <a:srgbClr val="009900"/>
                                      </a:solidFill>
                                      <a:latin typeface="Cambria Math" panose="02040503050406030204" pitchFamily="18" charset="0"/>
                                    </a:rPr>
                                    <m:t>⇝</m:t>
                                  </m:r>
                                  <m:r>
                                    <m:rPr>
                                      <m:nor/>
                                    </m:rPr>
                                    <a:rPr lang="en-US" sz="2400">
                                      <a:solidFill>
                                        <a:srgbClr val="009900"/>
                                      </a:solidFill>
                                      <a:latin typeface="Cambria Math" panose="02040503050406030204" pitchFamily="18" charset="0"/>
                                    </a:rPr>
                                    <m:t>"</m:t>
                                  </m:r>
                                  <m:r>
                                    <m:rPr>
                                      <m:nor/>
                                    </m:rPr>
                                    <a:rPr lang="en-US" sz="2400">
                                      <a:solidFill>
                                        <a:srgbClr val="009900"/>
                                      </a:solidFill>
                                      <a:latin typeface="Cambria Math" panose="02040503050406030204" pitchFamily="18" charset="0"/>
                                    </a:rPr>
                                    <m:t>A</m:t>
                                  </m:r>
                                  <m:r>
                                    <m:rPr>
                                      <m:nor/>
                                    </m:rPr>
                                    <a:rPr lang="en-US" sz="2400">
                                      <a:solidFill>
                                        <a:srgbClr val="009900"/>
                                      </a:solidFill>
                                      <a:latin typeface="Cambria Math" panose="02040503050406030204" pitchFamily="18" charset="0"/>
                                    </a:rPr>
                                    <m:t>"</m:t>
                                  </m:r>
                                </m:e>
                              </m:d>
                            </m:e>
                          </m:d>
                          <m:r>
                            <a:rPr lang="en-US" sz="2400" i="1">
                              <a:solidFill>
                                <a:schemeClr val="tx1"/>
                              </a:solidFill>
                              <a:latin typeface="Cambria Math" panose="02040503050406030204" pitchFamily="18" charset="0"/>
                            </a:rPr>
                            <m:t>,</m:t>
                          </m:r>
                          <m:d>
                            <m:dPr>
                              <m:begChr m:val="["/>
                              <m:endChr m:val="]"/>
                              <m:ctrlPr>
                                <a:rPr lang="en-US" sz="2400" i="1" smtClean="0">
                                  <a:solidFill>
                                    <a:srgbClr val="009900"/>
                                  </a:solidFill>
                                  <a:latin typeface="Cambria Math" panose="02040503050406030204" pitchFamily="18" charset="0"/>
                                </a:rPr>
                              </m:ctrlPr>
                            </m:dPr>
                            <m:e>
                              <m:r>
                                <a:rPr lang="en-US" sz="2400" b="0" i="1" smtClean="0">
                                  <a:solidFill>
                                    <a:srgbClr val="009900"/>
                                  </a:solidFill>
                                  <a:latin typeface="Cambria Math" panose="02040503050406030204" pitchFamily="18" charset="0"/>
                                </a:rPr>
                                <m:t>𝑌</m:t>
                              </m:r>
                              <m:r>
                                <a:rPr lang="en-US" sz="2400" i="1">
                                  <a:solidFill>
                                    <a:srgbClr val="009900"/>
                                  </a:solidFill>
                                  <a:latin typeface="Cambria Math" panose="02040503050406030204" pitchFamily="18" charset="0"/>
                                </a:rPr>
                                <m:t>⊨</m:t>
                              </m:r>
                              <m:d>
                                <m:dPr>
                                  <m:ctrlPr>
                                    <a:rPr lang="en-US" sz="2400" i="1">
                                      <a:solidFill>
                                        <a:srgbClr val="009900"/>
                                      </a:solidFill>
                                      <a:latin typeface="Cambria Math" panose="02040503050406030204" pitchFamily="18" charset="0"/>
                                    </a:rPr>
                                  </m:ctrlPr>
                                </m:dPr>
                                <m:e>
                                  <m:r>
                                    <a:rPr lang="en-US" sz="2400" i="1" smtClean="0">
                                      <a:solidFill>
                                        <a:srgbClr val="009900"/>
                                      </a:solidFill>
                                      <a:latin typeface="Cambria Math" panose="02040503050406030204" pitchFamily="18" charset="0"/>
                                    </a:rPr>
                                    <m:t>𝜎</m:t>
                                  </m:r>
                                  <m:r>
                                    <a:rPr lang="en-US" sz="2400" i="1" smtClean="0">
                                      <a:solidFill>
                                        <a:srgbClr val="009900"/>
                                      </a:solidFill>
                                      <a:latin typeface="Cambria Math" panose="02040503050406030204" pitchFamily="18" charset="0"/>
                                    </a:rPr>
                                    <m:t>⇝"</m:t>
                                  </m:r>
                                  <m:r>
                                    <a:rPr lang="en-US" sz="2400" i="1">
                                      <a:solidFill>
                                        <a:srgbClr val="009900"/>
                                      </a:solidFill>
                                      <a:latin typeface="Cambria Math" panose="02040503050406030204" pitchFamily="18" charset="0"/>
                                    </a:rPr>
                                    <m:t>𝑏𝑐</m:t>
                                  </m:r>
                                  <m:r>
                                    <a:rPr lang="en-US" sz="2400" i="1">
                                      <a:solidFill>
                                        <a:srgbClr val="009900"/>
                                      </a:solidFill>
                                      <a:latin typeface="Cambria Math" panose="02040503050406030204" pitchFamily="18" charset="0"/>
                                    </a:rPr>
                                    <m:t>"</m:t>
                                  </m:r>
                                </m:e>
                              </m:d>
                            </m:e>
                          </m:d>
                        </m:e>
                      </m:d>
                      <m:r>
                        <a:rPr lang="en-US" sz="2400" i="1">
                          <a:solidFill>
                            <a:schemeClr val="tx1"/>
                          </a:solidFill>
                          <a:latin typeface="Cambria Math" panose="02040503050406030204" pitchFamily="18" charset="0"/>
                        </a:rPr>
                        <m:t>, </m:t>
                      </m:r>
                    </m:oMath>
                  </m:oMathPara>
                </a14:m>
                <a:endParaRPr lang="en-US" sz="2400" dirty="0">
                  <a:solidFill>
                    <a:schemeClr val="tx1"/>
                  </a:solidFill>
                </a:endParaRPr>
              </a:p>
              <a:p>
                <a:pPr marL="1257300">
                  <a:spcBef>
                    <a:spcPts val="0"/>
                  </a:spcBef>
                  <a:buNone/>
                </a:pPr>
                <a14:m>
                  <m:oMathPara xmlns:m="http://schemas.openxmlformats.org/officeDocument/2006/math">
                    <m:oMathParaPr>
                      <m:jc m:val="left"/>
                    </m:oMathParaPr>
                    <m:oMath xmlns:m="http://schemas.openxmlformats.org/officeDocument/2006/math">
                      <m:r>
                        <a:rPr lang="en-US" sz="2400" i="1">
                          <a:solidFill>
                            <a:schemeClr val="tx1"/>
                          </a:solidFill>
                          <a:latin typeface="Cambria Math" panose="02040503050406030204" pitchFamily="18" charset="0"/>
                        </a:rPr>
                        <m:t>𝐶𝑜𝑛𝑐𝑎𝑡</m:t>
                      </m:r>
                      <m:d>
                        <m:dPr>
                          <m:ctrlPr>
                            <a:rPr lang="en-US" sz="2400" i="1">
                              <a:solidFill>
                                <a:schemeClr val="tx1"/>
                              </a:solidFill>
                              <a:latin typeface="Cambria Math" panose="02040503050406030204" pitchFamily="18" charset="0"/>
                            </a:rPr>
                          </m:ctrlPr>
                        </m:dPr>
                        <m:e>
                          <m:d>
                            <m:dPr>
                              <m:begChr m:val="["/>
                              <m:endChr m:val="]"/>
                              <m:ctrlPr>
                                <a:rPr lang="en-US" sz="2400" i="1" smtClean="0">
                                  <a:solidFill>
                                    <a:srgbClr val="009900"/>
                                  </a:solidFill>
                                  <a:latin typeface="Cambria Math" panose="02040503050406030204" pitchFamily="18" charset="0"/>
                                </a:rPr>
                              </m:ctrlPr>
                            </m:dPr>
                            <m:e>
                              <m:r>
                                <a:rPr lang="en-US" sz="2400" b="0" i="1" smtClean="0">
                                  <a:solidFill>
                                    <a:srgbClr val="009900"/>
                                  </a:solidFill>
                                  <a:latin typeface="Cambria Math" panose="02040503050406030204" pitchFamily="18" charset="0"/>
                                </a:rPr>
                                <m:t>𝑋</m:t>
                              </m:r>
                              <m:r>
                                <a:rPr lang="en-US" sz="2400" i="1">
                                  <a:solidFill>
                                    <a:srgbClr val="009900"/>
                                  </a:solidFill>
                                  <a:latin typeface="Cambria Math" panose="02040503050406030204" pitchFamily="18" charset="0"/>
                                </a:rPr>
                                <m:t>⊨</m:t>
                              </m:r>
                              <m:d>
                                <m:dPr>
                                  <m:ctrlPr>
                                    <a:rPr lang="en-US" sz="2400" i="1">
                                      <a:solidFill>
                                        <a:srgbClr val="009900"/>
                                      </a:solidFill>
                                      <a:latin typeface="Cambria Math" panose="02040503050406030204" pitchFamily="18" charset="0"/>
                                    </a:rPr>
                                  </m:ctrlPr>
                                </m:dPr>
                                <m:e>
                                  <m:r>
                                    <a:rPr lang="en-US" sz="2400" i="1" smtClean="0">
                                      <a:solidFill>
                                        <a:srgbClr val="009900"/>
                                      </a:solidFill>
                                      <a:latin typeface="Cambria Math" panose="02040503050406030204" pitchFamily="18" charset="0"/>
                                    </a:rPr>
                                    <m:t>𝜎</m:t>
                                  </m:r>
                                  <m:r>
                                    <a:rPr lang="en-US" sz="2400" i="1" smtClean="0">
                                      <a:solidFill>
                                        <a:srgbClr val="009900"/>
                                      </a:solidFill>
                                      <a:latin typeface="Cambria Math" panose="02040503050406030204" pitchFamily="18" charset="0"/>
                                    </a:rPr>
                                    <m:t>⇝</m:t>
                                  </m:r>
                                  <m:r>
                                    <m:rPr>
                                      <m:sty m:val="p"/>
                                    </m:rPr>
                                    <a:rPr lang="en-US" sz="2400" i="1">
                                      <a:solidFill>
                                        <a:srgbClr val="009900"/>
                                      </a:solidFill>
                                      <a:latin typeface="Cambria Math" panose="02040503050406030204" pitchFamily="18" charset="0"/>
                                    </a:rPr>
                                    <m:t>ϵ</m:t>
                                  </m:r>
                                </m:e>
                              </m:d>
                            </m:e>
                          </m:d>
                          <m:r>
                            <a:rPr lang="en-US" sz="2400" i="1">
                              <a:solidFill>
                                <a:schemeClr val="tx1"/>
                              </a:solidFill>
                              <a:latin typeface="Cambria Math" panose="02040503050406030204" pitchFamily="18" charset="0"/>
                            </a:rPr>
                            <m:t>,</m:t>
                          </m:r>
                          <m:d>
                            <m:dPr>
                              <m:begChr m:val="["/>
                              <m:endChr m:val="]"/>
                              <m:ctrlPr>
                                <a:rPr lang="en-US" sz="2400" i="1" smtClean="0">
                                  <a:solidFill>
                                    <a:srgbClr val="009900"/>
                                  </a:solidFill>
                                  <a:latin typeface="Cambria Math" panose="02040503050406030204" pitchFamily="18" charset="0"/>
                                </a:rPr>
                              </m:ctrlPr>
                            </m:dPr>
                            <m:e>
                              <m:r>
                                <a:rPr lang="en-US" sz="2400" b="0" i="1" smtClean="0">
                                  <a:solidFill>
                                    <a:srgbClr val="009900"/>
                                  </a:solidFill>
                                  <a:latin typeface="Cambria Math" panose="02040503050406030204" pitchFamily="18" charset="0"/>
                                </a:rPr>
                                <m:t>𝑌</m:t>
                              </m:r>
                              <m:r>
                                <a:rPr lang="en-US" sz="2400" i="1">
                                  <a:solidFill>
                                    <a:srgbClr val="009900"/>
                                  </a:solidFill>
                                  <a:latin typeface="Cambria Math" panose="02040503050406030204" pitchFamily="18" charset="0"/>
                                </a:rPr>
                                <m:t>⊨</m:t>
                              </m:r>
                              <m:d>
                                <m:dPr>
                                  <m:ctrlPr>
                                    <a:rPr lang="en-US" sz="2400" i="1">
                                      <a:solidFill>
                                        <a:srgbClr val="009900"/>
                                      </a:solidFill>
                                      <a:latin typeface="Cambria Math" panose="02040503050406030204" pitchFamily="18" charset="0"/>
                                    </a:rPr>
                                  </m:ctrlPr>
                                </m:dPr>
                                <m:e>
                                  <m:r>
                                    <a:rPr lang="en-US" sz="2400" i="1" smtClean="0">
                                      <a:solidFill>
                                        <a:srgbClr val="009900"/>
                                      </a:solidFill>
                                      <a:latin typeface="Cambria Math" panose="02040503050406030204" pitchFamily="18" charset="0"/>
                                    </a:rPr>
                                    <m:t>𝜎</m:t>
                                  </m:r>
                                  <m:r>
                                    <a:rPr lang="en-US" sz="2400" i="1" smtClean="0">
                                      <a:solidFill>
                                        <a:srgbClr val="009900"/>
                                      </a:solidFill>
                                      <a:latin typeface="Cambria Math" panose="02040503050406030204" pitchFamily="18" charset="0"/>
                                    </a:rPr>
                                    <m:t>⇝"</m:t>
                                  </m:r>
                                  <m:r>
                                    <a:rPr lang="en-US" sz="2400" i="1">
                                      <a:solidFill>
                                        <a:srgbClr val="009900"/>
                                      </a:solidFill>
                                      <a:latin typeface="Cambria Math" panose="02040503050406030204" pitchFamily="18" charset="0"/>
                                    </a:rPr>
                                    <m:t>𝐴𝑏𝑐</m:t>
                                  </m:r>
                                  <m:r>
                                    <a:rPr lang="en-US" sz="2400" i="1">
                                      <a:solidFill>
                                        <a:srgbClr val="009900"/>
                                      </a:solidFill>
                                      <a:latin typeface="Cambria Math" panose="02040503050406030204" pitchFamily="18" charset="0"/>
                                    </a:rPr>
                                    <m:t>"</m:t>
                                  </m:r>
                                </m:e>
                              </m:d>
                            </m:e>
                          </m:d>
                        </m:e>
                      </m:d>
                      <m:r>
                        <a:rPr lang="en-US" sz="2400" i="1">
                          <a:solidFill>
                            <a:schemeClr val="tx1"/>
                          </a:solidFill>
                          <a:latin typeface="Cambria Math" panose="02040503050406030204" pitchFamily="18" charset="0"/>
                        </a:rPr>
                        <m:t>})</m:t>
                      </m:r>
                    </m:oMath>
                  </m:oMathPara>
                </a14:m>
                <a:endParaRPr lang="en-US" sz="2400" dirty="0">
                  <a:solidFill>
                    <a:schemeClr val="tx1"/>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58368" y="4333159"/>
                <a:ext cx="7409357" cy="1938992"/>
              </a:xfrm>
              <a:prstGeom prst="rect">
                <a:avLst/>
              </a:prstGeom>
              <a:blipFill>
                <a:blip r:embed="rId5"/>
                <a:stretch>
                  <a:fillRect l="-741" b="-345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932314" y="1949501"/>
                <a:ext cx="5999058" cy="446276"/>
              </a:xfrm>
              <a:prstGeom prst="rect">
                <a:avLst/>
              </a:prstGeom>
              <a:ln>
                <a:noFill/>
              </a:ln>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sz="2300" i="1" dirty="0" smtClean="0">
                          <a:solidFill>
                            <a:schemeClr val="accent2"/>
                          </a:solidFill>
                          <a:latin typeface="Cambria Math" panose="02040503050406030204" pitchFamily="18" charset="0"/>
                        </a:rPr>
                        <m:t> </m:t>
                      </m:r>
                      <m:r>
                        <a:rPr lang="en-US" sz="2300" i="1" dirty="0">
                          <a:solidFill>
                            <a:schemeClr val="accent2"/>
                          </a:solidFill>
                          <a:latin typeface="Cambria Math" panose="02040503050406030204" pitchFamily="18" charset="0"/>
                        </a:rPr>
                        <m:t>{</m:t>
                      </m:r>
                      <m:d>
                        <m:dPr>
                          <m:ctrlPr>
                            <a:rPr lang="en-US" sz="2300" i="1" dirty="0">
                              <a:solidFill>
                                <a:schemeClr val="accent2"/>
                              </a:solidFill>
                              <a:latin typeface="Cambria Math" panose="02040503050406030204" pitchFamily="18" charset="0"/>
                            </a:rPr>
                          </m:ctrlPr>
                        </m:dPr>
                        <m:e>
                          <m:r>
                            <a:rPr lang="en-US" sz="2300" i="1" dirty="0">
                              <a:solidFill>
                                <a:schemeClr val="accent2"/>
                              </a:solidFill>
                              <a:latin typeface="Cambria Math" panose="02040503050406030204" pitchFamily="18" charset="0"/>
                            </a:rPr>
                            <m:t> </m:t>
                          </m:r>
                          <m:r>
                            <m:rPr>
                              <m:nor/>
                            </m:rPr>
                            <a:rPr lang="en-US" sz="2300" dirty="0">
                              <a:solidFill>
                                <a:schemeClr val="accent2"/>
                              </a:solidFill>
                              <a:latin typeface="Cambria Math" panose="02040503050406030204" pitchFamily="18" charset="0"/>
                            </a:rPr>
                            <m:t>"</m:t>
                          </m:r>
                          <m:r>
                            <m:rPr>
                              <m:nor/>
                            </m:rPr>
                            <a:rPr lang="en-US" sz="2300" dirty="0">
                              <a:solidFill>
                                <a:schemeClr val="accent2"/>
                              </a:solidFill>
                              <a:latin typeface="Cambria Math" panose="02040503050406030204" pitchFamily="18" charset="0"/>
                            </a:rPr>
                            <m:t>Abc</m:t>
                          </m:r>
                          <m:r>
                            <m:rPr>
                              <m:nor/>
                            </m:rPr>
                            <a:rPr lang="en-US" sz="2300" dirty="0">
                              <a:solidFill>
                                <a:schemeClr val="accent2"/>
                              </a:solidFill>
                              <a:latin typeface="Cambria Math" panose="02040503050406030204" pitchFamily="18" charset="0"/>
                            </a:rPr>
                            <m:t>",</m:t>
                          </m:r>
                          <m:r>
                            <m:rPr>
                              <m:sty m:val="p"/>
                            </m:rPr>
                            <a:rPr lang="en-US" sz="2300" i="1" dirty="0">
                              <a:solidFill>
                                <a:schemeClr val="accent2"/>
                              </a:solidFill>
                              <a:latin typeface="Cambria Math" panose="02040503050406030204" pitchFamily="18" charset="0"/>
                            </a:rPr>
                            <m:t>ϵ</m:t>
                          </m:r>
                        </m:e>
                      </m:d>
                      <m:r>
                        <a:rPr lang="en-US" sz="2300" i="1" dirty="0">
                          <a:solidFill>
                            <a:schemeClr val="accent2"/>
                          </a:solidFill>
                          <a:latin typeface="Cambria Math" panose="02040503050406030204" pitchFamily="18" charset="0"/>
                        </a:rPr>
                        <m:t>, ("</m:t>
                      </m:r>
                      <m:r>
                        <a:rPr lang="en-US" sz="2300" i="1" dirty="0">
                          <a:solidFill>
                            <a:schemeClr val="accent2"/>
                          </a:solidFill>
                          <a:latin typeface="Cambria Math" panose="02040503050406030204" pitchFamily="18" charset="0"/>
                        </a:rPr>
                        <m:t>𝐴𝑏</m:t>
                      </m:r>
                      <m:r>
                        <m:rPr>
                          <m:nor/>
                        </m:rPr>
                        <a:rPr lang="en-US" sz="2300" dirty="0">
                          <a:solidFill>
                            <a:schemeClr val="accent2"/>
                          </a:solidFill>
                          <a:latin typeface="Cambria Math" panose="02040503050406030204" pitchFamily="18" charset="0"/>
                        </a:rPr>
                        <m:t>","</m:t>
                      </m:r>
                      <m:r>
                        <m:rPr>
                          <m:nor/>
                        </m:rPr>
                        <a:rPr lang="en-US" sz="2300" dirty="0">
                          <a:solidFill>
                            <a:schemeClr val="accent2"/>
                          </a:solidFill>
                          <a:latin typeface="Cambria Math" panose="02040503050406030204" pitchFamily="18" charset="0"/>
                        </a:rPr>
                        <m:t>c</m:t>
                      </m:r>
                      <m:r>
                        <m:rPr>
                          <m:nor/>
                        </m:rPr>
                        <a:rPr lang="en-US" sz="2300" dirty="0">
                          <a:solidFill>
                            <a:schemeClr val="accent2"/>
                          </a:solidFill>
                          <a:latin typeface="Cambria Math" panose="02040503050406030204" pitchFamily="18" charset="0"/>
                        </a:rPr>
                        <m:t>"), ("</m:t>
                      </m:r>
                      <m:r>
                        <m:rPr>
                          <m:nor/>
                        </m:rPr>
                        <a:rPr lang="en-US" sz="2300" dirty="0">
                          <a:solidFill>
                            <a:schemeClr val="accent2"/>
                          </a:solidFill>
                          <a:latin typeface="Cambria Math" panose="02040503050406030204" pitchFamily="18" charset="0"/>
                        </a:rPr>
                        <m:t>A</m:t>
                      </m:r>
                      <m:r>
                        <m:rPr>
                          <m:nor/>
                        </m:rPr>
                        <a:rPr lang="en-US" sz="2300" dirty="0">
                          <a:solidFill>
                            <a:schemeClr val="accent2"/>
                          </a:solidFill>
                          <a:latin typeface="Cambria Math" panose="02040503050406030204" pitchFamily="18" charset="0"/>
                        </a:rPr>
                        <m:t>","</m:t>
                      </m:r>
                      <m:r>
                        <m:rPr>
                          <m:nor/>
                        </m:rPr>
                        <a:rPr lang="en-US" sz="2300" dirty="0">
                          <a:solidFill>
                            <a:schemeClr val="accent2"/>
                          </a:solidFill>
                          <a:latin typeface="Cambria Math" panose="02040503050406030204" pitchFamily="18" charset="0"/>
                        </a:rPr>
                        <m:t>bc</m:t>
                      </m:r>
                      <m:r>
                        <m:rPr>
                          <m:nor/>
                        </m:rPr>
                        <a:rPr lang="en-US" sz="2300" dirty="0">
                          <a:solidFill>
                            <a:schemeClr val="accent2"/>
                          </a:solidFill>
                          <a:latin typeface="Cambria Math" panose="02040503050406030204" pitchFamily="18" charset="0"/>
                        </a:rPr>
                        <m:t>"), (</m:t>
                      </m:r>
                      <m:r>
                        <m:rPr>
                          <m:sty m:val="p"/>
                        </m:rPr>
                        <a:rPr lang="en-US" sz="2300" i="1" dirty="0">
                          <a:solidFill>
                            <a:schemeClr val="accent2"/>
                          </a:solidFill>
                          <a:latin typeface="Cambria Math" panose="02040503050406030204" pitchFamily="18" charset="0"/>
                        </a:rPr>
                        <m:t>ϵ</m:t>
                      </m:r>
                      <m:r>
                        <a:rPr lang="en-US" sz="2300" i="1" dirty="0">
                          <a:solidFill>
                            <a:schemeClr val="accent2"/>
                          </a:solidFill>
                          <a:latin typeface="Cambria Math" panose="02040503050406030204" pitchFamily="18" charset="0"/>
                        </a:rPr>
                        <m:t>,</m:t>
                      </m:r>
                      <m:r>
                        <m:rPr>
                          <m:nor/>
                        </m:rPr>
                        <a:rPr lang="en-US" sz="2300" dirty="0">
                          <a:solidFill>
                            <a:schemeClr val="accent2"/>
                          </a:solidFill>
                          <a:latin typeface="Cambria Math" panose="02040503050406030204" pitchFamily="18" charset="0"/>
                        </a:rPr>
                        <m:t>"</m:t>
                      </m:r>
                      <m:r>
                        <m:rPr>
                          <m:nor/>
                        </m:rPr>
                        <a:rPr lang="en-US" sz="2300" dirty="0">
                          <a:solidFill>
                            <a:schemeClr val="accent2"/>
                          </a:solidFill>
                          <a:latin typeface="Cambria Math" panose="02040503050406030204" pitchFamily="18" charset="0"/>
                        </a:rPr>
                        <m:t>Abc</m:t>
                      </m:r>
                      <m:r>
                        <m:rPr>
                          <m:nor/>
                        </m:rPr>
                        <a:rPr lang="en-US" sz="2300" dirty="0">
                          <a:solidFill>
                            <a:schemeClr val="accent2"/>
                          </a:solidFill>
                          <a:latin typeface="Cambria Math" panose="02040503050406030204" pitchFamily="18" charset="0"/>
                        </a:rPr>
                        <m:t>")}</m:t>
                      </m:r>
                    </m:oMath>
                  </m:oMathPara>
                </a14:m>
                <a:endParaRPr lang="en-US" sz="2300" i="1" dirty="0">
                  <a:solidFill>
                    <a:schemeClr val="accent2"/>
                  </a:solidFill>
                  <a:latin typeface="Cambria Math" panose="020405030504060302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932314" y="1949501"/>
                <a:ext cx="5999058" cy="446276"/>
              </a:xfrm>
              <a:prstGeom prst="rect">
                <a:avLst/>
              </a:prstGeom>
              <a:blipFill>
                <a:blip r:embed="rId6"/>
                <a:stretch>
                  <a:fillRect b="-2054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1"/>
              <p:cNvSpPr txBox="1">
                <a:spLocks/>
              </p:cNvSpPr>
              <p:nvPr/>
            </p:nvSpPr>
            <p:spPr bwMode="auto">
              <a:xfrm>
                <a:off x="58368" y="2854101"/>
                <a:ext cx="9028652" cy="971140"/>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14:m>
                  <m:oMathPara xmlns:m="http://schemas.openxmlformats.org/officeDocument/2006/math">
                    <m:oMathParaPr>
                      <m:jc m:val="left"/>
                    </m:oMathParaPr>
                    <m:oMath xmlns:m="http://schemas.openxmlformats.org/officeDocument/2006/math">
                      <m:d>
                        <m:dPr>
                          <m:begChr m:val="["/>
                          <m:endChr m:val="]"/>
                          <m:ctrlPr>
                            <a:rPr lang="en-US" i="1" kern="0" smtClean="0">
                              <a:solidFill>
                                <a:srgbClr val="C00000"/>
                              </a:solidFill>
                              <a:latin typeface="Cambria Math" panose="02040503050406030204" pitchFamily="18" charset="0"/>
                            </a:rPr>
                          </m:ctrlPr>
                        </m:dPr>
                        <m:e>
                          <m:r>
                            <a:rPr lang="en-US" i="1" kern="0" smtClean="0">
                              <a:solidFill>
                                <a:srgbClr val="C00000"/>
                              </a:solidFill>
                              <a:latin typeface="Cambria Math" panose="02040503050406030204" pitchFamily="18" charset="0"/>
                            </a:rPr>
                            <m:t>𝐹</m:t>
                          </m:r>
                          <m:d>
                            <m:dPr>
                              <m:ctrlPr>
                                <a:rPr lang="en-US" i="1" kern="0" smtClean="0">
                                  <a:solidFill>
                                    <a:srgbClr val="C00000"/>
                                  </a:solidFill>
                                  <a:latin typeface="Cambria Math" panose="02040503050406030204" pitchFamily="18" charset="0"/>
                                </a:rPr>
                              </m:ctrlPr>
                            </m:dPr>
                            <m:e>
                              <m:sSub>
                                <m:sSubPr>
                                  <m:ctrlPr>
                                    <a:rPr lang="en-US" i="1" kern="0" smtClean="0">
                                      <a:solidFill>
                                        <a:srgbClr val="C00000"/>
                                      </a:solidFill>
                                      <a:latin typeface="Cambria Math" panose="02040503050406030204" pitchFamily="18" charset="0"/>
                                    </a:rPr>
                                  </m:ctrlPr>
                                </m:sSubPr>
                                <m:e>
                                  <m:r>
                                    <a:rPr lang="en-US" i="1" kern="0">
                                      <a:solidFill>
                                        <a:srgbClr val="C00000"/>
                                      </a:solidFill>
                                      <a:latin typeface="Cambria Math" panose="02040503050406030204" pitchFamily="18" charset="0"/>
                                    </a:rPr>
                                    <m:t>𝑒</m:t>
                                  </m:r>
                                </m:e>
                                <m:sub>
                                  <m:r>
                                    <a:rPr lang="en-US" i="1" kern="0" smtClean="0">
                                      <a:solidFill>
                                        <a:srgbClr val="C00000"/>
                                      </a:solidFill>
                                      <a:latin typeface="Cambria Math" panose="02040503050406030204" pitchFamily="18" charset="0"/>
                                    </a:rPr>
                                    <m:t>1</m:t>
                                  </m:r>
                                </m:sub>
                              </m:sSub>
                              <m:r>
                                <a:rPr lang="en-US" i="1" kern="0" smtClean="0">
                                  <a:solidFill>
                                    <a:srgbClr val="C00000"/>
                                  </a:solidFill>
                                  <a:latin typeface="Cambria Math" panose="02040503050406030204" pitchFamily="18" charset="0"/>
                                </a:rPr>
                                <m:t>,</m:t>
                              </m:r>
                              <m:sSub>
                                <m:sSubPr>
                                  <m:ctrlPr>
                                    <a:rPr lang="en-US" i="1" kern="0" smtClean="0">
                                      <a:solidFill>
                                        <a:srgbClr val="C00000"/>
                                      </a:solidFill>
                                      <a:latin typeface="Cambria Math" panose="02040503050406030204" pitchFamily="18" charset="0"/>
                                    </a:rPr>
                                  </m:ctrlPr>
                                </m:sSubPr>
                                <m:e>
                                  <m:r>
                                    <a:rPr lang="en-US" i="1" kern="0" smtClean="0">
                                      <a:solidFill>
                                        <a:srgbClr val="C00000"/>
                                      </a:solidFill>
                                      <a:latin typeface="Cambria Math" panose="02040503050406030204" pitchFamily="18" charset="0"/>
                                    </a:rPr>
                                    <m:t>…,</m:t>
                                  </m:r>
                                  <m:r>
                                    <a:rPr lang="en-US" i="1" kern="0" smtClean="0">
                                      <a:solidFill>
                                        <a:srgbClr val="C00000"/>
                                      </a:solidFill>
                                      <a:latin typeface="Cambria Math" panose="02040503050406030204" pitchFamily="18" charset="0"/>
                                    </a:rPr>
                                    <m:t>𝑒</m:t>
                                  </m:r>
                                </m:e>
                                <m:sub>
                                  <m:r>
                                    <a:rPr lang="en-US" i="1" kern="0" smtClean="0">
                                      <a:solidFill>
                                        <a:srgbClr val="C00000"/>
                                      </a:solidFill>
                                      <a:latin typeface="Cambria Math" panose="02040503050406030204" pitchFamily="18" charset="0"/>
                                    </a:rPr>
                                    <m:t>𝑛</m:t>
                                  </m:r>
                                </m:sub>
                              </m:sSub>
                            </m:e>
                          </m:d>
                          <m:r>
                            <a:rPr lang="en-US" i="1" kern="0">
                              <a:solidFill>
                                <a:srgbClr val="C00000"/>
                              </a:solidFill>
                              <a:latin typeface="Cambria Math" panose="02040503050406030204" pitchFamily="18" charset="0"/>
                            </a:rPr>
                            <m:t>⊨</m:t>
                          </m:r>
                          <m:r>
                            <a:rPr lang="en-US" i="1" kern="0" smtClean="0">
                              <a:solidFill>
                                <a:srgbClr val="C00000"/>
                              </a:solidFill>
                              <a:latin typeface="Cambria Math" panose="02040503050406030204" pitchFamily="18" charset="0"/>
                            </a:rPr>
                            <m:t>𝜎</m:t>
                          </m:r>
                          <m:r>
                            <a:rPr lang="en-US" i="1" kern="0" smtClean="0">
                              <a:solidFill>
                                <a:srgbClr val="C00000"/>
                              </a:solidFill>
                              <a:latin typeface="Cambria Math" panose="02040503050406030204" pitchFamily="18" charset="0"/>
                            </a:rPr>
                            <m:t>⇝</m:t>
                          </m:r>
                          <m:r>
                            <a:rPr lang="en-US" i="1" kern="0" smtClean="0">
                              <a:solidFill>
                                <a:srgbClr val="C00000"/>
                              </a:solidFill>
                              <a:latin typeface="Cambria Math" panose="02040503050406030204" pitchFamily="18" charset="0"/>
                            </a:rPr>
                            <m:t>𝑣</m:t>
                          </m:r>
                        </m:e>
                      </m:d>
                      <m:r>
                        <a:rPr lang="en-US" i="1" kern="0">
                          <a:solidFill>
                            <a:srgbClr val="C00000"/>
                          </a:solidFill>
                          <a:latin typeface="Cambria Math" panose="02040503050406030204" pitchFamily="18" charset="0"/>
                        </a:rPr>
                        <m:t>=</m:t>
                      </m:r>
                    </m:oMath>
                  </m:oMathPara>
                </a14:m>
                <a:endParaRPr lang="en-US" i="1" kern="0" dirty="0">
                  <a:solidFill>
                    <a:srgbClr val="C00000"/>
                  </a:solidFill>
                  <a:latin typeface="Cambria Math" panose="02040503050406030204" pitchFamily="18" charset="0"/>
                </a:endParaRPr>
              </a:p>
              <a:p>
                <a:pPr marL="0" indent="0">
                  <a:buFontTx/>
                  <a:buNone/>
                </a:pPr>
                <a:r>
                  <a:rPr lang="en-US" kern="0" dirty="0"/>
                  <a:t> </a:t>
                </a:r>
                <a14:m>
                  <m:oMath xmlns:m="http://schemas.openxmlformats.org/officeDocument/2006/math">
                    <m:r>
                      <a:rPr lang="en-US" sz="2250" kern="0" smtClean="0">
                        <a:latin typeface="Cambria Math" panose="02040503050406030204" pitchFamily="18" charset="0"/>
                      </a:rPr>
                      <m:t>    </m:t>
                    </m:r>
                    <m:r>
                      <a:rPr lang="en-US" sz="2250" i="1" kern="0">
                        <a:latin typeface="Cambria Math" panose="02040503050406030204" pitchFamily="18" charset="0"/>
                      </a:rPr>
                      <m:t>𝑈𝑛𝑖𝑜𝑛</m:t>
                    </m:r>
                    <m:r>
                      <a:rPr lang="en-US" sz="2250" i="1" kern="0">
                        <a:latin typeface="Cambria Math" panose="02040503050406030204" pitchFamily="18" charset="0"/>
                      </a:rPr>
                      <m:t>({</m:t>
                    </m:r>
                    <m:r>
                      <m:rPr>
                        <m:sty m:val="p"/>
                      </m:rPr>
                      <a:rPr lang="en-US" sz="2250" kern="0" smtClean="0">
                        <a:latin typeface="Cambria Math" panose="02040503050406030204" pitchFamily="18" charset="0"/>
                      </a:rPr>
                      <m:t>F</m:t>
                    </m:r>
                    <m:d>
                      <m:dPr>
                        <m:ctrlPr>
                          <a:rPr lang="en-US" sz="2250" i="1" kern="0" smtClean="0">
                            <a:latin typeface="Cambria Math" panose="02040503050406030204" pitchFamily="18" charset="0"/>
                          </a:rPr>
                        </m:ctrlPr>
                      </m:dPr>
                      <m:e>
                        <m:d>
                          <m:dPr>
                            <m:begChr m:val="["/>
                            <m:endChr m:val="]"/>
                            <m:ctrlPr>
                              <a:rPr lang="en-US" sz="2250" i="1" kern="0" smtClean="0">
                                <a:solidFill>
                                  <a:srgbClr val="009900"/>
                                </a:solidFill>
                                <a:latin typeface="Cambria Math" panose="02040503050406030204" pitchFamily="18" charset="0"/>
                              </a:rPr>
                            </m:ctrlPr>
                          </m:dPr>
                          <m:e>
                            <m:sSub>
                              <m:sSubPr>
                                <m:ctrlPr>
                                  <a:rPr lang="en-US" sz="2250" i="1" kern="0">
                                    <a:solidFill>
                                      <a:srgbClr val="009900"/>
                                    </a:solidFill>
                                    <a:latin typeface="Cambria Math" panose="02040503050406030204" pitchFamily="18" charset="0"/>
                                  </a:rPr>
                                </m:ctrlPr>
                              </m:sSubPr>
                              <m:e>
                                <m:r>
                                  <m:rPr>
                                    <m:sty m:val="p"/>
                                  </m:rPr>
                                  <a:rPr lang="en-US" sz="2250" kern="0">
                                    <a:solidFill>
                                      <a:srgbClr val="009900"/>
                                    </a:solidFill>
                                    <a:latin typeface="Cambria Math" panose="02040503050406030204" pitchFamily="18" charset="0"/>
                                  </a:rPr>
                                  <m:t>e</m:t>
                                </m:r>
                              </m:e>
                              <m:sub>
                                <m:r>
                                  <a:rPr lang="en-US" sz="2250" kern="0">
                                    <a:solidFill>
                                      <a:srgbClr val="009900"/>
                                    </a:solidFill>
                                    <a:latin typeface="Cambria Math" panose="02040503050406030204" pitchFamily="18" charset="0"/>
                                  </a:rPr>
                                  <m:t>1</m:t>
                                </m:r>
                              </m:sub>
                            </m:sSub>
                            <m:r>
                              <a:rPr lang="en-US" sz="2250" i="1" kern="0">
                                <a:solidFill>
                                  <a:srgbClr val="009900"/>
                                </a:solidFill>
                                <a:latin typeface="Cambria Math" panose="02040503050406030204" pitchFamily="18" charset="0"/>
                              </a:rPr>
                              <m:t>⊨</m:t>
                            </m:r>
                            <m:r>
                              <a:rPr lang="en-US" sz="2250" i="1" kern="0" dirty="0" smtClean="0">
                                <a:solidFill>
                                  <a:srgbClr val="009900"/>
                                </a:solidFill>
                                <a:latin typeface="Cambria Math" panose="02040503050406030204" pitchFamily="18" charset="0"/>
                              </a:rPr>
                              <m:t>𝜎</m:t>
                            </m:r>
                            <m:r>
                              <a:rPr lang="en-US" sz="2250" i="1" kern="0" dirty="0" smtClean="0">
                                <a:solidFill>
                                  <a:srgbClr val="009900"/>
                                </a:solidFill>
                                <a:latin typeface="Cambria Math" panose="02040503050406030204" pitchFamily="18" charset="0"/>
                              </a:rPr>
                              <m:t>⇝</m:t>
                            </m:r>
                            <m:sSub>
                              <m:sSubPr>
                                <m:ctrlPr>
                                  <a:rPr lang="en-US" sz="2250" i="1" kern="0" dirty="0" smtClean="0">
                                    <a:solidFill>
                                      <a:srgbClr val="009900"/>
                                    </a:solidFill>
                                    <a:latin typeface="Cambria Math" panose="02040503050406030204" pitchFamily="18" charset="0"/>
                                  </a:rPr>
                                </m:ctrlPr>
                              </m:sSubPr>
                              <m:e>
                                <m:r>
                                  <a:rPr lang="en-US" sz="2250" i="1" kern="0" dirty="0" smtClean="0">
                                    <a:solidFill>
                                      <a:srgbClr val="009900"/>
                                    </a:solidFill>
                                    <a:latin typeface="Cambria Math" panose="02040503050406030204" pitchFamily="18" charset="0"/>
                                  </a:rPr>
                                  <m:t>𝑢</m:t>
                                </m:r>
                              </m:e>
                              <m:sub>
                                <m:r>
                                  <a:rPr lang="en-US" sz="2250" i="1" kern="0" dirty="0" smtClean="0">
                                    <a:solidFill>
                                      <a:srgbClr val="009900"/>
                                    </a:solidFill>
                                    <a:latin typeface="Cambria Math" panose="02040503050406030204" pitchFamily="18" charset="0"/>
                                  </a:rPr>
                                  <m:t>1</m:t>
                                </m:r>
                              </m:sub>
                            </m:sSub>
                          </m:e>
                        </m:d>
                        <m:r>
                          <a:rPr lang="en-US" sz="2250" i="1" kern="0" dirty="0">
                            <a:latin typeface="Cambria Math" panose="02040503050406030204" pitchFamily="18" charset="0"/>
                          </a:rPr>
                          <m:t>,</m:t>
                        </m:r>
                        <m:r>
                          <a:rPr lang="en-US" sz="2250" i="1" kern="0" dirty="0" smtClean="0">
                            <a:latin typeface="Cambria Math" panose="02040503050406030204" pitchFamily="18" charset="0"/>
                          </a:rPr>
                          <m:t> …,</m:t>
                        </m:r>
                        <m:d>
                          <m:dPr>
                            <m:begChr m:val="["/>
                            <m:endChr m:val="]"/>
                            <m:ctrlPr>
                              <a:rPr lang="en-US" sz="2250" i="1" kern="0" dirty="0" smtClean="0">
                                <a:solidFill>
                                  <a:srgbClr val="009900"/>
                                </a:solidFill>
                                <a:latin typeface="Cambria Math" panose="02040503050406030204" pitchFamily="18" charset="0"/>
                              </a:rPr>
                            </m:ctrlPr>
                          </m:dPr>
                          <m:e>
                            <m:sSub>
                              <m:sSubPr>
                                <m:ctrlPr>
                                  <a:rPr lang="en-US" sz="2250" i="1" kern="0" dirty="0" smtClean="0">
                                    <a:solidFill>
                                      <a:srgbClr val="009900"/>
                                    </a:solidFill>
                                    <a:latin typeface="Cambria Math" panose="02040503050406030204" pitchFamily="18" charset="0"/>
                                  </a:rPr>
                                </m:ctrlPr>
                              </m:sSubPr>
                              <m:e>
                                <m:r>
                                  <a:rPr lang="en-US" sz="2250" i="1" kern="0" dirty="0">
                                    <a:solidFill>
                                      <a:srgbClr val="009900"/>
                                    </a:solidFill>
                                    <a:latin typeface="Cambria Math" panose="02040503050406030204" pitchFamily="18" charset="0"/>
                                  </a:rPr>
                                  <m:t>𝑒</m:t>
                                </m:r>
                              </m:e>
                              <m:sub>
                                <m:r>
                                  <a:rPr lang="en-US" sz="2250" i="1" kern="0" dirty="0" smtClean="0">
                                    <a:solidFill>
                                      <a:srgbClr val="009900"/>
                                    </a:solidFill>
                                    <a:latin typeface="Cambria Math" panose="02040503050406030204" pitchFamily="18" charset="0"/>
                                  </a:rPr>
                                  <m:t>𝑛</m:t>
                                </m:r>
                              </m:sub>
                            </m:sSub>
                            <m:r>
                              <a:rPr lang="en-US" sz="2250" i="1" kern="0" dirty="0">
                                <a:solidFill>
                                  <a:srgbClr val="009900"/>
                                </a:solidFill>
                                <a:latin typeface="Cambria Math" panose="02040503050406030204" pitchFamily="18" charset="0"/>
                              </a:rPr>
                              <m:t>⊨</m:t>
                            </m:r>
                            <m:r>
                              <a:rPr lang="en-US" sz="2250" i="1" kern="0" dirty="0" smtClean="0">
                                <a:solidFill>
                                  <a:srgbClr val="009900"/>
                                </a:solidFill>
                                <a:latin typeface="Cambria Math" panose="02040503050406030204" pitchFamily="18" charset="0"/>
                              </a:rPr>
                              <m:t>𝜎</m:t>
                            </m:r>
                            <m:r>
                              <a:rPr lang="en-US" sz="2250" i="1" kern="0" dirty="0" smtClean="0">
                                <a:solidFill>
                                  <a:srgbClr val="009900"/>
                                </a:solidFill>
                                <a:latin typeface="Cambria Math" panose="02040503050406030204" pitchFamily="18" charset="0"/>
                              </a:rPr>
                              <m:t>⇝</m:t>
                            </m:r>
                            <m:sSub>
                              <m:sSubPr>
                                <m:ctrlPr>
                                  <a:rPr lang="en-US" sz="2250" i="1" kern="0" dirty="0" smtClean="0">
                                    <a:solidFill>
                                      <a:srgbClr val="009900"/>
                                    </a:solidFill>
                                    <a:latin typeface="Cambria Math" panose="02040503050406030204" pitchFamily="18" charset="0"/>
                                  </a:rPr>
                                </m:ctrlPr>
                              </m:sSubPr>
                              <m:e>
                                <m:r>
                                  <a:rPr lang="en-US" sz="2250" i="1" kern="0" dirty="0" smtClean="0">
                                    <a:solidFill>
                                      <a:srgbClr val="009900"/>
                                    </a:solidFill>
                                    <a:latin typeface="Cambria Math" panose="02040503050406030204" pitchFamily="18" charset="0"/>
                                  </a:rPr>
                                  <m:t>𝑢</m:t>
                                </m:r>
                              </m:e>
                              <m:sub>
                                <m:r>
                                  <a:rPr lang="en-US" sz="2250" i="1" kern="0" dirty="0" smtClean="0">
                                    <a:solidFill>
                                      <a:srgbClr val="009900"/>
                                    </a:solidFill>
                                    <a:latin typeface="Cambria Math" panose="02040503050406030204" pitchFamily="18" charset="0"/>
                                  </a:rPr>
                                  <m:t>𝑛</m:t>
                                </m:r>
                              </m:sub>
                            </m:sSub>
                          </m:e>
                        </m:d>
                      </m:e>
                    </m:d>
                    <m:r>
                      <a:rPr lang="en-US" sz="2250" i="1" kern="0" dirty="0">
                        <a:latin typeface="Cambria Math" panose="02040503050406030204" pitchFamily="18" charset="0"/>
                      </a:rPr>
                      <m:t> | </m:t>
                    </m:r>
                    <m:d>
                      <m:dPr>
                        <m:ctrlPr>
                          <a:rPr lang="en-US" sz="2250" i="1" kern="0" dirty="0">
                            <a:latin typeface="Cambria Math" panose="02040503050406030204" pitchFamily="18" charset="0"/>
                          </a:rPr>
                        </m:ctrlPr>
                      </m:dPr>
                      <m:e>
                        <m:sSub>
                          <m:sSubPr>
                            <m:ctrlPr>
                              <a:rPr lang="en-US" sz="2250" i="1" kern="0" dirty="0" smtClean="0">
                                <a:latin typeface="Cambria Math" panose="02040503050406030204" pitchFamily="18" charset="0"/>
                              </a:rPr>
                            </m:ctrlPr>
                          </m:sSubPr>
                          <m:e>
                            <m:r>
                              <a:rPr lang="en-US" sz="2250" i="1" kern="0" dirty="0" err="1">
                                <a:latin typeface="Cambria Math" panose="02040503050406030204" pitchFamily="18" charset="0"/>
                              </a:rPr>
                              <m:t>𝑢</m:t>
                            </m:r>
                          </m:e>
                          <m:sub>
                            <m:r>
                              <a:rPr lang="en-US" sz="2250" i="1" kern="0" dirty="0" smtClean="0">
                                <a:latin typeface="Cambria Math" panose="02040503050406030204" pitchFamily="18" charset="0"/>
                              </a:rPr>
                              <m:t>1</m:t>
                            </m:r>
                          </m:sub>
                        </m:sSub>
                        <m:r>
                          <a:rPr lang="en-US" sz="2250" i="1" kern="0" dirty="0" err="1">
                            <a:latin typeface="Cambria Math" panose="02040503050406030204" pitchFamily="18" charset="0"/>
                          </a:rPr>
                          <m:t>,</m:t>
                        </m:r>
                        <m:r>
                          <a:rPr lang="en-US" sz="2250" i="1" kern="0" dirty="0" smtClean="0">
                            <a:latin typeface="Cambria Math" panose="02040503050406030204" pitchFamily="18" charset="0"/>
                          </a:rPr>
                          <m:t>…,</m:t>
                        </m:r>
                        <m:sSub>
                          <m:sSubPr>
                            <m:ctrlPr>
                              <a:rPr lang="en-US" sz="2250" i="1" kern="0" dirty="0" smtClean="0">
                                <a:latin typeface="Cambria Math" panose="02040503050406030204" pitchFamily="18" charset="0"/>
                              </a:rPr>
                            </m:ctrlPr>
                          </m:sSubPr>
                          <m:e>
                            <m:r>
                              <a:rPr lang="en-US" sz="2250" i="1" kern="0" dirty="0" smtClean="0">
                                <a:latin typeface="Cambria Math" panose="02040503050406030204" pitchFamily="18" charset="0"/>
                              </a:rPr>
                              <m:t>𝑢</m:t>
                            </m:r>
                          </m:e>
                          <m:sub>
                            <m:r>
                              <a:rPr lang="en-US" sz="2250" i="1" kern="0" dirty="0" smtClean="0">
                                <a:latin typeface="Cambria Math" panose="02040503050406030204" pitchFamily="18" charset="0"/>
                              </a:rPr>
                              <m:t>𝑛</m:t>
                            </m:r>
                          </m:sub>
                        </m:sSub>
                      </m:e>
                    </m:d>
                    <m:r>
                      <a:rPr lang="en-US" sz="2250" i="1" kern="0" dirty="0">
                        <a:latin typeface="Cambria Math" panose="02040503050406030204" pitchFamily="18" charset="0"/>
                      </a:rPr>
                      <m:t>∈</m:t>
                    </m:r>
                    <m:sSup>
                      <m:sSupPr>
                        <m:ctrlPr>
                          <a:rPr lang="en-US" sz="2250" i="1" kern="0" dirty="0">
                            <a:latin typeface="Cambria Math" panose="02040503050406030204" pitchFamily="18" charset="0"/>
                          </a:rPr>
                        </m:ctrlPr>
                      </m:sSupPr>
                      <m:e>
                        <m:r>
                          <a:rPr lang="en-US" sz="2250" i="1" kern="0" dirty="0">
                            <a:latin typeface="Cambria Math" panose="02040503050406030204" pitchFamily="18" charset="0"/>
                          </a:rPr>
                          <m:t>𝐹</m:t>
                        </m:r>
                      </m:e>
                      <m:sup>
                        <m:r>
                          <a:rPr lang="en-US" sz="2250" i="1" kern="0" dirty="0">
                            <a:latin typeface="Cambria Math" panose="02040503050406030204" pitchFamily="18" charset="0"/>
                          </a:rPr>
                          <m:t>−1</m:t>
                        </m:r>
                      </m:sup>
                    </m:sSup>
                    <m:d>
                      <m:dPr>
                        <m:ctrlPr>
                          <a:rPr lang="en-US" sz="2250" i="1" kern="0" dirty="0">
                            <a:latin typeface="Cambria Math" panose="02040503050406030204" pitchFamily="18" charset="0"/>
                          </a:rPr>
                        </m:ctrlPr>
                      </m:dPr>
                      <m:e>
                        <m:r>
                          <a:rPr lang="en-US" sz="2250" i="1" kern="0" dirty="0">
                            <a:latin typeface="Cambria Math" panose="02040503050406030204" pitchFamily="18" charset="0"/>
                          </a:rPr>
                          <m:t>𝑣</m:t>
                        </m:r>
                      </m:e>
                    </m:d>
                    <m:r>
                      <a:rPr lang="en-US" sz="2250" i="1" kern="0" dirty="0">
                        <a:latin typeface="Cambria Math" panose="02040503050406030204" pitchFamily="18" charset="0"/>
                      </a:rPr>
                      <m:t> }</m:t>
                    </m:r>
                  </m:oMath>
                </a14:m>
                <a:endParaRPr lang="en-US" sz="2250" kern="0" dirty="0"/>
              </a:p>
              <a:p>
                <a:pPr marL="0" indent="0">
                  <a:buNone/>
                </a:pPr>
                <a:endParaRPr lang="en-US" sz="500" i="1" dirty="0">
                  <a:latin typeface="Cambria Math" panose="02040503050406030204" pitchFamily="18" charset="0"/>
                </a:endParaRPr>
              </a:p>
              <a:p>
                <a:pPr marL="0" indent="0">
                  <a:buFontTx/>
                  <a:buNone/>
                </a:pPr>
                <a:endParaRPr lang="en-US" kern="0" dirty="0"/>
              </a:p>
              <a:p>
                <a:pPr marL="0" indent="0">
                  <a:buFontTx/>
                  <a:buNone/>
                </a:pPr>
                <a:endParaRPr lang="en-US" kern="0" dirty="0"/>
              </a:p>
            </p:txBody>
          </p:sp>
        </mc:Choice>
        <mc:Fallback xmlns="">
          <p:sp>
            <p:nvSpPr>
              <p:cNvPr id="8" name="Content Placeholder 1"/>
              <p:cNvSpPr txBox="1">
                <a:spLocks noRot="1" noChangeAspect="1" noMove="1" noResize="1" noEditPoints="1" noAdjustHandles="1" noChangeArrowheads="1" noChangeShapeType="1" noTextEdit="1"/>
              </p:cNvSpPr>
              <p:nvPr/>
            </p:nvSpPr>
            <p:spPr bwMode="auto">
              <a:xfrm>
                <a:off x="58368" y="2854101"/>
                <a:ext cx="9028652" cy="971140"/>
              </a:xfrm>
              <a:prstGeom prst="rect">
                <a:avLst/>
              </a:prstGeom>
              <a:blipFill>
                <a:blip r:embed="rId7"/>
                <a:stretch>
                  <a:fillRect/>
                </a:stretch>
              </a:blipFill>
              <a:ln w="9525">
                <a:solidFill>
                  <a:schemeClr val="tx1"/>
                </a:solidFill>
                <a:miter lim="800000"/>
                <a:headEnd/>
                <a:tailEnd/>
              </a:ln>
            </p:spPr>
            <p:txBody>
              <a:bodyPr/>
              <a:lstStyle/>
              <a:p>
                <a:r>
                  <a:rPr lang="en-US">
                    <a:noFill/>
                  </a:rPr>
                  <a:t> </a:t>
                </a:r>
              </a:p>
            </p:txBody>
          </p:sp>
        </mc:Fallback>
      </mc:AlternateContent>
    </p:spTree>
    <p:extLst>
      <p:ext uri="{BB962C8B-B14F-4D97-AF65-F5344CB8AC3E}">
        <p14:creationId xmlns:p14="http://schemas.microsoft.com/office/powerpoint/2010/main" val="34266396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0" y="949960"/>
                <a:ext cx="9144000" cy="1530593"/>
              </a:xfrm>
            </p:spPr>
            <p:txBody>
              <a:bodyPr/>
              <a:lstStyle/>
              <a:p>
                <a:pPr marL="0" indent="0">
                  <a:buNone/>
                </a:pPr>
                <a:r>
                  <a:rPr lang="en-US" u="sng" dirty="0">
                    <a:latin typeface="Seoge UI"/>
                  </a:rPr>
                  <a:t>Inverse Set</a:t>
                </a:r>
                <a:r>
                  <a:rPr lang="en-US" dirty="0">
                    <a:latin typeface="Seoge UI"/>
                  </a:rPr>
                  <a:t>:  Let F be an n-</a:t>
                </a:r>
                <a:r>
                  <a:rPr lang="en-US" dirty="0" err="1">
                    <a:latin typeface="Seoge UI"/>
                  </a:rPr>
                  <a:t>ary</a:t>
                </a:r>
                <a:r>
                  <a:rPr lang="en-US" dirty="0">
                    <a:latin typeface="Seoge UI"/>
                  </a:rPr>
                  <a:t> operator.</a:t>
                </a:r>
              </a:p>
              <a:p>
                <a:pPr marL="0" indent="0">
                  <a:buNone/>
                </a:pPr>
                <a:endParaRPr lang="en-US" sz="500" dirty="0">
                  <a:latin typeface="Seoge UI"/>
                </a:endParaRPr>
              </a:p>
              <a:p>
                <a:pPr marL="0" lvl="0" indent="0">
                  <a:buNone/>
                </a:pPr>
                <a14:m>
                  <m:oMathPara xmlns:m="http://schemas.openxmlformats.org/officeDocument/2006/math">
                    <m:oMathParaPr>
                      <m:jc m:val="centerGroup"/>
                    </m:oMathParaPr>
                    <m:oMath xmlns:m="http://schemas.openxmlformats.org/officeDocument/2006/math">
                      <m:r>
                        <a:rPr lang="en-US" b="0" i="1" dirty="0" smtClean="0">
                          <a:solidFill>
                            <a:srgbClr val="000000"/>
                          </a:solidFill>
                          <a:latin typeface="Cambria Math" panose="02040503050406030204" pitchFamily="18" charset="0"/>
                        </a:rPr>
                        <m:t> </m:t>
                      </m:r>
                      <m:sSup>
                        <m:sSupPr>
                          <m:ctrlPr>
                            <a:rPr lang="en-US" i="1" dirty="0">
                              <a:solidFill>
                                <a:srgbClr val="000000"/>
                              </a:solidFill>
                              <a:latin typeface="Cambria Math" panose="02040503050406030204" pitchFamily="18" charset="0"/>
                            </a:rPr>
                          </m:ctrlPr>
                        </m:sSupPr>
                        <m:e>
                          <m:r>
                            <a:rPr lang="en-US" i="1" dirty="0">
                              <a:solidFill>
                                <a:srgbClr val="000000"/>
                              </a:solidFill>
                              <a:latin typeface="Cambria Math" panose="02040503050406030204" pitchFamily="18" charset="0"/>
                            </a:rPr>
                            <m:t>𝐹</m:t>
                          </m:r>
                        </m:e>
                        <m:sup>
                          <m:r>
                            <a:rPr lang="en-US" i="1" dirty="0">
                              <a:solidFill>
                                <a:srgbClr val="000000"/>
                              </a:solidFill>
                              <a:latin typeface="Cambria Math" panose="02040503050406030204" pitchFamily="18" charset="0"/>
                            </a:rPr>
                            <m:t>−1</m:t>
                          </m:r>
                        </m:sup>
                      </m:sSup>
                      <m:d>
                        <m:dPr>
                          <m:ctrlPr>
                            <a:rPr lang="en-US" i="1" dirty="0">
                              <a:solidFill>
                                <a:srgbClr val="000000"/>
                              </a:solidFill>
                              <a:latin typeface="Cambria Math" panose="02040503050406030204" pitchFamily="18" charset="0"/>
                            </a:rPr>
                          </m:ctrlPr>
                        </m:dPr>
                        <m:e>
                          <m:r>
                            <a:rPr lang="en-US" i="1" dirty="0">
                              <a:solidFill>
                                <a:srgbClr val="000000"/>
                              </a:solidFill>
                              <a:latin typeface="Cambria Math" panose="02040503050406030204" pitchFamily="18" charset="0"/>
                            </a:rPr>
                            <m:t>𝑣</m:t>
                          </m:r>
                        </m:e>
                      </m:d>
                      <m:r>
                        <a:rPr lang="en-US" i="1" dirty="0">
                          <a:solidFill>
                            <a:srgbClr val="000000"/>
                          </a:solidFill>
                          <a:latin typeface="Cambria Math" panose="02040503050406030204" pitchFamily="18" charset="0"/>
                        </a:rPr>
                        <m:t>=</m:t>
                      </m:r>
                      <m:d>
                        <m:dPr>
                          <m:begChr m:val="{"/>
                          <m:endChr m:val="|"/>
                          <m:ctrlPr>
                            <a:rPr lang="en-US" i="1" dirty="0">
                              <a:solidFill>
                                <a:srgbClr val="000000"/>
                              </a:solidFill>
                              <a:latin typeface="Cambria Math" panose="02040503050406030204" pitchFamily="18" charset="0"/>
                            </a:rPr>
                          </m:ctrlPr>
                        </m:dPr>
                        <m:e>
                          <m:d>
                            <m:dPr>
                              <m:ctrlPr>
                                <a:rPr lang="en-US" i="1" dirty="0">
                                  <a:solidFill>
                                    <a:srgbClr val="000000"/>
                                  </a:solidFill>
                                  <a:latin typeface="Cambria Math" panose="02040503050406030204" pitchFamily="18" charset="0"/>
                                </a:rPr>
                              </m:ctrlPr>
                            </m:dPr>
                            <m:e>
                              <m:sSub>
                                <m:sSubPr>
                                  <m:ctrlPr>
                                    <a:rPr lang="en-US" b="0" i="1" dirty="0" smtClean="0">
                                      <a:solidFill>
                                        <a:srgbClr val="000000"/>
                                      </a:solidFill>
                                      <a:latin typeface="Cambria Math" panose="02040503050406030204" pitchFamily="18" charset="0"/>
                                    </a:rPr>
                                  </m:ctrlPr>
                                </m:sSubPr>
                                <m:e>
                                  <m:r>
                                    <a:rPr lang="en-US" b="0" i="1" dirty="0" smtClean="0">
                                      <a:solidFill>
                                        <a:srgbClr val="000000"/>
                                      </a:solidFill>
                                      <a:latin typeface="Cambria Math" panose="02040503050406030204" pitchFamily="18" charset="0"/>
                                    </a:rPr>
                                    <m:t>𝑢</m:t>
                                  </m:r>
                                </m:e>
                                <m:sub>
                                  <m:r>
                                    <a:rPr lang="en-US" b="0" i="1" dirty="0" smtClean="0">
                                      <a:solidFill>
                                        <a:srgbClr val="000000"/>
                                      </a:solidFill>
                                      <a:latin typeface="Cambria Math" panose="02040503050406030204" pitchFamily="18" charset="0"/>
                                    </a:rPr>
                                    <m:t>1</m:t>
                                  </m:r>
                                </m:sub>
                              </m:sSub>
                              <m:r>
                                <a:rPr lang="en-US" b="0" i="1" dirty="0" smtClean="0">
                                  <a:solidFill>
                                    <a:srgbClr val="000000"/>
                                  </a:solidFill>
                                  <a:latin typeface="Cambria Math" panose="02040503050406030204" pitchFamily="18" charset="0"/>
                                </a:rPr>
                                <m:t>,…,</m:t>
                              </m:r>
                              <m:sSub>
                                <m:sSubPr>
                                  <m:ctrlPr>
                                    <a:rPr lang="en-US" b="0" i="1" dirty="0" smtClean="0">
                                      <a:solidFill>
                                        <a:srgbClr val="000000"/>
                                      </a:solidFill>
                                      <a:latin typeface="Cambria Math" panose="02040503050406030204" pitchFamily="18" charset="0"/>
                                    </a:rPr>
                                  </m:ctrlPr>
                                </m:sSubPr>
                                <m:e>
                                  <m:r>
                                    <a:rPr lang="en-US" b="0" i="1" dirty="0" smtClean="0">
                                      <a:solidFill>
                                        <a:srgbClr val="000000"/>
                                      </a:solidFill>
                                      <a:latin typeface="Cambria Math" panose="02040503050406030204" pitchFamily="18" charset="0"/>
                                    </a:rPr>
                                    <m:t>𝑢</m:t>
                                  </m:r>
                                </m:e>
                                <m:sub>
                                  <m:r>
                                    <a:rPr lang="en-US" b="0" i="1" dirty="0" smtClean="0">
                                      <a:solidFill>
                                        <a:srgbClr val="000000"/>
                                      </a:solidFill>
                                      <a:latin typeface="Cambria Math" panose="02040503050406030204" pitchFamily="18" charset="0"/>
                                    </a:rPr>
                                    <m:t>𝑛</m:t>
                                  </m:r>
                                </m:sub>
                              </m:sSub>
                              <m:r>
                                <a:rPr lang="en-US" i="1" dirty="0" smtClean="0">
                                  <a:solidFill>
                                    <a:srgbClr val="000000"/>
                                  </a:solidFill>
                                  <a:latin typeface="Cambria Math" panose="02040503050406030204" pitchFamily="18" charset="0"/>
                                </a:rPr>
                                <m:t> </m:t>
                              </m:r>
                            </m:e>
                          </m:d>
                          <m:r>
                            <a:rPr lang="en-US" i="1" dirty="0">
                              <a:solidFill>
                                <a:srgbClr val="000000"/>
                              </a:solidFill>
                              <a:latin typeface="Cambria Math" panose="02040503050406030204" pitchFamily="18" charset="0"/>
                            </a:rPr>
                            <m:t> </m:t>
                          </m:r>
                        </m:e>
                      </m:d>
                      <m:r>
                        <a:rPr lang="en-US" i="1" dirty="0">
                          <a:solidFill>
                            <a:srgbClr val="000000"/>
                          </a:solidFill>
                          <a:latin typeface="Cambria Math" panose="02040503050406030204" pitchFamily="18" charset="0"/>
                        </a:rPr>
                        <m:t> </m:t>
                      </m:r>
                      <m:r>
                        <a:rPr lang="en-US" i="1" dirty="0">
                          <a:solidFill>
                            <a:srgbClr val="000000"/>
                          </a:solidFill>
                          <a:latin typeface="Cambria Math" panose="02040503050406030204" pitchFamily="18" charset="0"/>
                        </a:rPr>
                        <m:t>𝐹</m:t>
                      </m:r>
                      <m:d>
                        <m:dPr>
                          <m:ctrlPr>
                            <a:rPr lang="en-US" i="1" dirty="0">
                              <a:solidFill>
                                <a:srgbClr val="000000"/>
                              </a:solidFill>
                              <a:latin typeface="Cambria Math" panose="02040503050406030204" pitchFamily="18" charset="0"/>
                            </a:rPr>
                          </m:ctrlPr>
                        </m:dPr>
                        <m:e>
                          <m:sSub>
                            <m:sSubPr>
                              <m:ctrlPr>
                                <a:rPr lang="en-US" b="0" i="1" dirty="0" smtClean="0">
                                  <a:solidFill>
                                    <a:srgbClr val="000000"/>
                                  </a:solidFill>
                                  <a:latin typeface="Cambria Math" panose="02040503050406030204" pitchFamily="18" charset="0"/>
                                </a:rPr>
                              </m:ctrlPr>
                            </m:sSubPr>
                            <m:e>
                              <m:r>
                                <a:rPr lang="en-US" b="0" i="1" dirty="0" smtClean="0">
                                  <a:solidFill>
                                    <a:srgbClr val="000000"/>
                                  </a:solidFill>
                                  <a:latin typeface="Cambria Math" panose="02040503050406030204" pitchFamily="18" charset="0"/>
                                </a:rPr>
                                <m:t>𝑢</m:t>
                              </m:r>
                            </m:e>
                            <m:sub>
                              <m:r>
                                <a:rPr lang="en-US" b="0" i="1" dirty="0" smtClean="0">
                                  <a:solidFill>
                                    <a:srgbClr val="000000"/>
                                  </a:solidFill>
                                  <a:latin typeface="Cambria Math" panose="02040503050406030204" pitchFamily="18" charset="0"/>
                                </a:rPr>
                                <m:t>1</m:t>
                              </m:r>
                            </m:sub>
                          </m:sSub>
                          <m:r>
                            <a:rPr lang="en-US" b="0" i="1" dirty="0" smtClean="0">
                              <a:solidFill>
                                <a:srgbClr val="000000"/>
                              </a:solidFill>
                              <a:latin typeface="Cambria Math" panose="02040503050406030204" pitchFamily="18" charset="0"/>
                            </a:rPr>
                            <m:t>,…,</m:t>
                          </m:r>
                          <m:sSub>
                            <m:sSubPr>
                              <m:ctrlPr>
                                <a:rPr lang="en-US" b="0" i="1" dirty="0" smtClean="0">
                                  <a:solidFill>
                                    <a:srgbClr val="000000"/>
                                  </a:solidFill>
                                  <a:latin typeface="Cambria Math" panose="02040503050406030204" pitchFamily="18" charset="0"/>
                                </a:rPr>
                              </m:ctrlPr>
                            </m:sSubPr>
                            <m:e>
                              <m:r>
                                <a:rPr lang="en-US" b="0" i="1" dirty="0" smtClean="0">
                                  <a:solidFill>
                                    <a:srgbClr val="000000"/>
                                  </a:solidFill>
                                  <a:latin typeface="Cambria Math" panose="02040503050406030204" pitchFamily="18" charset="0"/>
                                </a:rPr>
                                <m:t>𝑢</m:t>
                              </m:r>
                            </m:e>
                            <m:sub>
                              <m:r>
                                <a:rPr lang="en-US" b="0" i="1" dirty="0" smtClean="0">
                                  <a:solidFill>
                                    <a:srgbClr val="000000"/>
                                  </a:solidFill>
                                  <a:latin typeface="Cambria Math" panose="02040503050406030204" pitchFamily="18" charset="0"/>
                                </a:rPr>
                                <m:t>𝑛</m:t>
                              </m:r>
                            </m:sub>
                          </m:sSub>
                        </m:e>
                      </m:d>
                      <m:r>
                        <a:rPr lang="en-US" i="1" dirty="0">
                          <a:solidFill>
                            <a:srgbClr val="000000"/>
                          </a:solidFill>
                          <a:latin typeface="Cambria Math" panose="02040503050406030204" pitchFamily="18" charset="0"/>
                        </a:rPr>
                        <m:t>=</m:t>
                      </m:r>
                      <m:r>
                        <a:rPr lang="en-US" i="1" dirty="0">
                          <a:solidFill>
                            <a:srgbClr val="000000"/>
                          </a:solidFill>
                          <a:latin typeface="Cambria Math" panose="02040503050406030204" pitchFamily="18" charset="0"/>
                        </a:rPr>
                        <m:t>𝑣</m:t>
                      </m:r>
                      <m:r>
                        <a:rPr lang="en-US" i="1" dirty="0">
                          <a:solidFill>
                            <a:srgbClr val="000000"/>
                          </a:solidFill>
                          <a:latin typeface="Cambria Math" panose="02040503050406030204" pitchFamily="18" charset="0"/>
                        </a:rPr>
                        <m:t>}</m:t>
                      </m:r>
                    </m:oMath>
                  </m:oMathPara>
                </a14:m>
                <a:endParaRPr lang="en-US" sz="1500" dirty="0"/>
              </a:p>
              <a:p>
                <a:pPr marL="0" indent="0">
                  <a:buNone/>
                </a:pPr>
                <a:endParaRPr lang="en-US" sz="1500" dirty="0"/>
              </a:p>
              <a:p>
                <a:pPr marL="0" indent="0">
                  <a:buNone/>
                </a:pPr>
                <a:endParaRPr lang="en-US" sz="1500" dirty="0"/>
              </a:p>
              <a:p>
                <a:pPr marL="0" indent="0">
                  <a:buNone/>
                </a:pPr>
                <a:endParaRPr lang="en-US" sz="1500"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0" y="949960"/>
                <a:ext cx="9144000" cy="1530593"/>
              </a:xfrm>
              <a:blipFill>
                <a:blip r:embed="rId3"/>
                <a:stretch>
                  <a:fillRect l="-1000" t="-2789"/>
                </a:stretch>
              </a:blipFill>
            </p:spPr>
            <p:txBody>
              <a:bodyPr/>
              <a:lstStyle/>
              <a:p>
                <a:r>
                  <a:rPr lang="en-US">
                    <a:noFill/>
                  </a:rPr>
                  <a:t> </a:t>
                </a:r>
              </a:p>
            </p:txBody>
          </p:sp>
        </mc:Fallback>
      </mc:AlternateContent>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44</a:t>
            </a:fld>
            <a:endParaRPr lang="en-US" dirty="0"/>
          </a:p>
        </p:txBody>
      </p:sp>
      <p:sp>
        <p:nvSpPr>
          <p:cNvPr id="4" name="Title 3"/>
          <p:cNvSpPr>
            <a:spLocks noGrp="1"/>
          </p:cNvSpPr>
          <p:nvPr>
            <p:ph type="title"/>
          </p:nvPr>
        </p:nvSpPr>
        <p:spPr/>
        <p:txBody>
          <a:bodyPr/>
          <a:lstStyle/>
          <a:p>
            <a:r>
              <a:rPr lang="en-US" dirty="0">
                <a:latin typeface="Seoge UI"/>
              </a:rPr>
              <a:t>Problem Reduction Rules</a:t>
            </a:r>
          </a:p>
        </p:txBody>
      </p:sp>
      <mc:AlternateContent xmlns:mc="http://schemas.openxmlformats.org/markup-compatibility/2006" xmlns:a14="http://schemas.microsoft.com/office/drawing/2010/main">
        <mc:Choice Requires="a14">
          <p:sp>
            <p:nvSpPr>
              <p:cNvPr id="5" name="Rectangle 4"/>
              <p:cNvSpPr/>
              <p:nvPr/>
            </p:nvSpPr>
            <p:spPr>
              <a:xfrm>
                <a:off x="544057" y="1949501"/>
                <a:ext cx="8201109" cy="446276"/>
              </a:xfrm>
              <a:prstGeom prst="rect">
                <a:avLst/>
              </a:prstGeom>
              <a:ln>
                <a:noFill/>
              </a:ln>
            </p:spPr>
            <p:txBody>
              <a:bodyPr wrap="square">
                <a:spAutoFit/>
              </a:bodyPr>
              <a:lstStyle/>
              <a:p>
                <a:pPr marL="0" indent="0">
                  <a:buNone/>
                </a:pPr>
                <a14:m>
                  <m:oMathPara xmlns:m="http://schemas.openxmlformats.org/officeDocument/2006/math">
                    <m:oMathParaPr>
                      <m:jc m:val="left"/>
                    </m:oMathParaPr>
                    <m:oMath xmlns:m="http://schemas.openxmlformats.org/officeDocument/2006/math">
                      <m:r>
                        <a:rPr lang="en-US" sz="2300" b="0" i="1" dirty="0" smtClean="0">
                          <a:solidFill>
                            <a:schemeClr val="accent2"/>
                          </a:solidFill>
                          <a:latin typeface="Cambria Math" panose="02040503050406030204" pitchFamily="18" charset="0"/>
                        </a:rPr>
                        <m:t> </m:t>
                      </m:r>
                      <m:r>
                        <a:rPr lang="en-US" sz="2300" i="1" dirty="0" smtClean="0">
                          <a:solidFill>
                            <a:schemeClr val="accent2"/>
                          </a:solidFill>
                          <a:latin typeface="Cambria Math" panose="02040503050406030204" pitchFamily="18" charset="0"/>
                        </a:rPr>
                        <m:t>𝐶𝑜𝑛𝑐𝑎</m:t>
                      </m:r>
                      <m:sSup>
                        <m:sSupPr>
                          <m:ctrlPr>
                            <a:rPr lang="en-US" sz="2300" b="0" i="1" dirty="0" smtClean="0">
                              <a:solidFill>
                                <a:schemeClr val="accent2"/>
                              </a:solidFill>
                              <a:latin typeface="Cambria Math" panose="02040503050406030204" pitchFamily="18" charset="0"/>
                            </a:rPr>
                          </m:ctrlPr>
                        </m:sSupPr>
                        <m:e>
                          <m:r>
                            <a:rPr lang="en-US" sz="2300" i="1" dirty="0" smtClean="0">
                              <a:solidFill>
                                <a:schemeClr val="accent2"/>
                              </a:solidFill>
                              <a:latin typeface="Cambria Math" panose="02040503050406030204" pitchFamily="18" charset="0"/>
                            </a:rPr>
                            <m:t>𝑡</m:t>
                          </m:r>
                        </m:e>
                        <m:sup>
                          <m:r>
                            <a:rPr lang="en-US" sz="2300" b="0" i="1" dirty="0" smtClean="0">
                              <a:solidFill>
                                <a:schemeClr val="accent2"/>
                              </a:solidFill>
                              <a:latin typeface="Cambria Math" panose="02040503050406030204" pitchFamily="18" charset="0"/>
                            </a:rPr>
                            <m:t>−1</m:t>
                          </m:r>
                        </m:sup>
                      </m:sSup>
                      <m:d>
                        <m:dPr>
                          <m:ctrlPr>
                            <a:rPr lang="en-US" sz="2300" i="1" dirty="0">
                              <a:solidFill>
                                <a:schemeClr val="accent2"/>
                              </a:solidFill>
                              <a:latin typeface="Cambria Math" panose="02040503050406030204" pitchFamily="18" charset="0"/>
                            </a:rPr>
                          </m:ctrlPr>
                        </m:dPr>
                        <m:e>
                          <m:r>
                            <m:rPr>
                              <m:nor/>
                            </m:rPr>
                            <a:rPr lang="en-US" sz="2300" dirty="0">
                              <a:solidFill>
                                <a:schemeClr val="accent2"/>
                              </a:solidFill>
                              <a:latin typeface="Cambria Math" panose="02040503050406030204" pitchFamily="18" charset="0"/>
                            </a:rPr>
                            <m:t>"</m:t>
                          </m:r>
                          <m:r>
                            <m:rPr>
                              <m:nor/>
                            </m:rPr>
                            <a:rPr lang="en-US" sz="2300" dirty="0">
                              <a:solidFill>
                                <a:schemeClr val="accent2"/>
                              </a:solidFill>
                              <a:latin typeface="Cambria Math" panose="02040503050406030204" pitchFamily="18" charset="0"/>
                            </a:rPr>
                            <m:t>Abc</m:t>
                          </m:r>
                          <m:r>
                            <m:rPr>
                              <m:nor/>
                            </m:rPr>
                            <a:rPr lang="en-US" sz="2300" dirty="0">
                              <a:solidFill>
                                <a:schemeClr val="accent2"/>
                              </a:solidFill>
                              <a:latin typeface="Cambria Math" panose="02040503050406030204" pitchFamily="18" charset="0"/>
                            </a:rPr>
                            <m:t>"</m:t>
                          </m:r>
                        </m:e>
                      </m:d>
                      <m:r>
                        <a:rPr lang="en-US" sz="2300" b="0" i="1" dirty="0" smtClean="0">
                          <a:solidFill>
                            <a:schemeClr val="accent2"/>
                          </a:solidFill>
                          <a:latin typeface="Cambria Math" panose="02040503050406030204" pitchFamily="18" charset="0"/>
                        </a:rPr>
                        <m:t>=</m:t>
                      </m:r>
                    </m:oMath>
                  </m:oMathPara>
                </a14:m>
                <a:endParaRPr lang="en-US" sz="2300" i="1" dirty="0">
                  <a:solidFill>
                    <a:schemeClr val="accent2"/>
                  </a:solidFill>
                  <a:latin typeface="Cambria Math" panose="020405030504060302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544057" y="1949501"/>
                <a:ext cx="8201109" cy="446276"/>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932314" y="1949501"/>
                <a:ext cx="5999058" cy="446276"/>
              </a:xfrm>
              <a:prstGeom prst="rect">
                <a:avLst/>
              </a:prstGeom>
              <a:ln>
                <a:noFill/>
              </a:ln>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sz="2300" i="1" dirty="0" smtClean="0">
                          <a:solidFill>
                            <a:schemeClr val="accent2"/>
                          </a:solidFill>
                          <a:latin typeface="Cambria Math" panose="02040503050406030204" pitchFamily="18" charset="0"/>
                        </a:rPr>
                        <m:t> </m:t>
                      </m:r>
                      <m:r>
                        <a:rPr lang="en-US" sz="2300" i="1" dirty="0">
                          <a:solidFill>
                            <a:schemeClr val="accent2"/>
                          </a:solidFill>
                          <a:latin typeface="Cambria Math" panose="02040503050406030204" pitchFamily="18" charset="0"/>
                        </a:rPr>
                        <m:t>{</m:t>
                      </m:r>
                      <m:d>
                        <m:dPr>
                          <m:ctrlPr>
                            <a:rPr lang="en-US" sz="2300" i="1" dirty="0">
                              <a:solidFill>
                                <a:schemeClr val="accent2"/>
                              </a:solidFill>
                              <a:latin typeface="Cambria Math" panose="02040503050406030204" pitchFamily="18" charset="0"/>
                            </a:rPr>
                          </m:ctrlPr>
                        </m:dPr>
                        <m:e>
                          <m:r>
                            <a:rPr lang="en-US" sz="2300" i="1" dirty="0">
                              <a:solidFill>
                                <a:schemeClr val="accent2"/>
                              </a:solidFill>
                              <a:latin typeface="Cambria Math" panose="02040503050406030204" pitchFamily="18" charset="0"/>
                            </a:rPr>
                            <m:t> </m:t>
                          </m:r>
                          <m:r>
                            <m:rPr>
                              <m:nor/>
                            </m:rPr>
                            <a:rPr lang="en-US" sz="2300" dirty="0">
                              <a:solidFill>
                                <a:schemeClr val="accent2"/>
                              </a:solidFill>
                              <a:latin typeface="Cambria Math" panose="02040503050406030204" pitchFamily="18" charset="0"/>
                            </a:rPr>
                            <m:t>"</m:t>
                          </m:r>
                          <m:r>
                            <m:rPr>
                              <m:nor/>
                            </m:rPr>
                            <a:rPr lang="en-US" sz="2300" dirty="0">
                              <a:solidFill>
                                <a:schemeClr val="accent2"/>
                              </a:solidFill>
                              <a:latin typeface="Cambria Math" panose="02040503050406030204" pitchFamily="18" charset="0"/>
                            </a:rPr>
                            <m:t>Abc</m:t>
                          </m:r>
                          <m:r>
                            <m:rPr>
                              <m:nor/>
                            </m:rPr>
                            <a:rPr lang="en-US" sz="2300" dirty="0">
                              <a:solidFill>
                                <a:schemeClr val="accent2"/>
                              </a:solidFill>
                              <a:latin typeface="Cambria Math" panose="02040503050406030204" pitchFamily="18" charset="0"/>
                            </a:rPr>
                            <m:t>",</m:t>
                          </m:r>
                          <m:r>
                            <m:rPr>
                              <m:sty m:val="p"/>
                            </m:rPr>
                            <a:rPr lang="en-US" sz="2300" i="1" dirty="0">
                              <a:solidFill>
                                <a:schemeClr val="accent2"/>
                              </a:solidFill>
                              <a:latin typeface="Cambria Math" panose="02040503050406030204" pitchFamily="18" charset="0"/>
                            </a:rPr>
                            <m:t>ϵ</m:t>
                          </m:r>
                        </m:e>
                      </m:d>
                      <m:r>
                        <a:rPr lang="en-US" sz="2300" i="1" dirty="0">
                          <a:solidFill>
                            <a:schemeClr val="accent2"/>
                          </a:solidFill>
                          <a:latin typeface="Cambria Math" panose="02040503050406030204" pitchFamily="18" charset="0"/>
                        </a:rPr>
                        <m:t>, ("</m:t>
                      </m:r>
                      <m:r>
                        <a:rPr lang="en-US" sz="2300" i="1" dirty="0">
                          <a:solidFill>
                            <a:schemeClr val="accent2"/>
                          </a:solidFill>
                          <a:latin typeface="Cambria Math" panose="02040503050406030204" pitchFamily="18" charset="0"/>
                        </a:rPr>
                        <m:t>𝐴𝑏</m:t>
                      </m:r>
                      <m:r>
                        <m:rPr>
                          <m:nor/>
                        </m:rPr>
                        <a:rPr lang="en-US" sz="2300" dirty="0">
                          <a:solidFill>
                            <a:schemeClr val="accent2"/>
                          </a:solidFill>
                          <a:latin typeface="Cambria Math" panose="02040503050406030204" pitchFamily="18" charset="0"/>
                        </a:rPr>
                        <m:t>","</m:t>
                      </m:r>
                      <m:r>
                        <m:rPr>
                          <m:nor/>
                        </m:rPr>
                        <a:rPr lang="en-US" sz="2300" dirty="0">
                          <a:solidFill>
                            <a:schemeClr val="accent2"/>
                          </a:solidFill>
                          <a:latin typeface="Cambria Math" panose="02040503050406030204" pitchFamily="18" charset="0"/>
                        </a:rPr>
                        <m:t>c</m:t>
                      </m:r>
                      <m:r>
                        <m:rPr>
                          <m:nor/>
                        </m:rPr>
                        <a:rPr lang="en-US" sz="2300" dirty="0">
                          <a:solidFill>
                            <a:schemeClr val="accent2"/>
                          </a:solidFill>
                          <a:latin typeface="Cambria Math" panose="02040503050406030204" pitchFamily="18" charset="0"/>
                        </a:rPr>
                        <m:t>"), ("</m:t>
                      </m:r>
                      <m:r>
                        <m:rPr>
                          <m:nor/>
                        </m:rPr>
                        <a:rPr lang="en-US" sz="2300" dirty="0">
                          <a:solidFill>
                            <a:schemeClr val="accent2"/>
                          </a:solidFill>
                          <a:latin typeface="Cambria Math" panose="02040503050406030204" pitchFamily="18" charset="0"/>
                        </a:rPr>
                        <m:t>A</m:t>
                      </m:r>
                      <m:r>
                        <m:rPr>
                          <m:nor/>
                        </m:rPr>
                        <a:rPr lang="en-US" sz="2300" dirty="0">
                          <a:solidFill>
                            <a:schemeClr val="accent2"/>
                          </a:solidFill>
                          <a:latin typeface="Cambria Math" panose="02040503050406030204" pitchFamily="18" charset="0"/>
                        </a:rPr>
                        <m:t>","</m:t>
                      </m:r>
                      <m:r>
                        <m:rPr>
                          <m:nor/>
                        </m:rPr>
                        <a:rPr lang="en-US" sz="2300" dirty="0">
                          <a:solidFill>
                            <a:schemeClr val="accent2"/>
                          </a:solidFill>
                          <a:latin typeface="Cambria Math" panose="02040503050406030204" pitchFamily="18" charset="0"/>
                        </a:rPr>
                        <m:t>bc</m:t>
                      </m:r>
                      <m:r>
                        <m:rPr>
                          <m:nor/>
                        </m:rPr>
                        <a:rPr lang="en-US" sz="2300" dirty="0">
                          <a:solidFill>
                            <a:schemeClr val="accent2"/>
                          </a:solidFill>
                          <a:latin typeface="Cambria Math" panose="02040503050406030204" pitchFamily="18" charset="0"/>
                        </a:rPr>
                        <m:t>"), (</m:t>
                      </m:r>
                      <m:r>
                        <m:rPr>
                          <m:sty m:val="p"/>
                        </m:rPr>
                        <a:rPr lang="en-US" sz="2300" i="1" dirty="0">
                          <a:solidFill>
                            <a:schemeClr val="accent2"/>
                          </a:solidFill>
                          <a:latin typeface="Cambria Math" panose="02040503050406030204" pitchFamily="18" charset="0"/>
                        </a:rPr>
                        <m:t>ϵ</m:t>
                      </m:r>
                      <m:r>
                        <a:rPr lang="en-US" sz="2300" i="1" dirty="0">
                          <a:solidFill>
                            <a:schemeClr val="accent2"/>
                          </a:solidFill>
                          <a:latin typeface="Cambria Math" panose="02040503050406030204" pitchFamily="18" charset="0"/>
                        </a:rPr>
                        <m:t>,</m:t>
                      </m:r>
                      <m:r>
                        <m:rPr>
                          <m:nor/>
                        </m:rPr>
                        <a:rPr lang="en-US" sz="2300" dirty="0">
                          <a:solidFill>
                            <a:schemeClr val="accent2"/>
                          </a:solidFill>
                          <a:latin typeface="Cambria Math" panose="02040503050406030204" pitchFamily="18" charset="0"/>
                        </a:rPr>
                        <m:t>"</m:t>
                      </m:r>
                      <m:r>
                        <m:rPr>
                          <m:nor/>
                        </m:rPr>
                        <a:rPr lang="en-US" sz="2300" dirty="0">
                          <a:solidFill>
                            <a:schemeClr val="accent2"/>
                          </a:solidFill>
                          <a:latin typeface="Cambria Math" panose="02040503050406030204" pitchFamily="18" charset="0"/>
                        </a:rPr>
                        <m:t>Abc</m:t>
                      </m:r>
                      <m:r>
                        <m:rPr>
                          <m:nor/>
                        </m:rPr>
                        <a:rPr lang="en-US" sz="2300" dirty="0">
                          <a:solidFill>
                            <a:schemeClr val="accent2"/>
                          </a:solidFill>
                          <a:latin typeface="Cambria Math" panose="02040503050406030204" pitchFamily="18" charset="0"/>
                        </a:rPr>
                        <m:t>")}</m:t>
                      </m:r>
                    </m:oMath>
                  </m:oMathPara>
                </a14:m>
                <a:endParaRPr lang="en-US" sz="2300" i="1" dirty="0">
                  <a:solidFill>
                    <a:schemeClr val="accent2"/>
                  </a:solidFill>
                  <a:latin typeface="Cambria Math" panose="020405030504060302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932314" y="1949501"/>
                <a:ext cx="5999058" cy="446276"/>
              </a:xfrm>
              <a:prstGeom prst="rect">
                <a:avLst/>
              </a:prstGeom>
              <a:blipFill>
                <a:blip r:embed="rId6"/>
                <a:stretch>
                  <a:fillRect b="-2054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482518" y="2959141"/>
                <a:ext cx="6219838" cy="446276"/>
              </a:xfrm>
              <a:prstGeom prst="rect">
                <a:avLst/>
              </a:prstGeom>
              <a:ln>
                <a:noFill/>
              </a:ln>
            </p:spPr>
            <p:txBody>
              <a:bodyPr wrap="square">
                <a:spAutoFit/>
              </a:bodyPr>
              <a:lstStyle/>
              <a:p>
                <a:pPr marL="0" indent="0">
                  <a:buNone/>
                </a:pPr>
                <a14:m>
                  <m:oMathPara xmlns:m="http://schemas.openxmlformats.org/officeDocument/2006/math">
                    <m:oMathParaPr>
                      <m:jc m:val="left"/>
                    </m:oMathParaPr>
                    <m:oMath xmlns:m="http://schemas.openxmlformats.org/officeDocument/2006/math">
                      <m:r>
                        <a:rPr lang="en-US" sz="2300" i="1" dirty="0" smtClean="0">
                          <a:solidFill>
                            <a:schemeClr val="accent2"/>
                          </a:solidFill>
                          <a:latin typeface="Cambria Math" panose="02040503050406030204" pitchFamily="18" charset="0"/>
                        </a:rPr>
                        <m:t> </m:t>
                      </m:r>
                      <m:r>
                        <a:rPr lang="en-US" sz="2300" b="0" i="1" dirty="0" smtClean="0">
                          <a:solidFill>
                            <a:schemeClr val="accent2"/>
                          </a:solidFill>
                          <a:latin typeface="Cambria Math" panose="02040503050406030204" pitchFamily="18" charset="0"/>
                        </a:rPr>
                        <m:t> </m:t>
                      </m:r>
                      <m:r>
                        <a:rPr lang="en-US" sz="2300" b="0" i="1" dirty="0" smtClean="0">
                          <a:solidFill>
                            <a:schemeClr val="accent2"/>
                          </a:solidFill>
                          <a:latin typeface="Cambria Math" panose="02040503050406030204" pitchFamily="18" charset="0"/>
                        </a:rPr>
                        <m:t>𝐼𝑓𝑇h𝑒𝑛𝐸𝑙𝑠</m:t>
                      </m:r>
                      <m:sSup>
                        <m:sSupPr>
                          <m:ctrlPr>
                            <a:rPr lang="en-US" sz="2300" b="0" i="1" dirty="0" smtClean="0">
                              <a:solidFill>
                                <a:schemeClr val="accent2"/>
                              </a:solidFill>
                              <a:latin typeface="Cambria Math" panose="02040503050406030204" pitchFamily="18" charset="0"/>
                            </a:rPr>
                          </m:ctrlPr>
                        </m:sSupPr>
                        <m:e>
                          <m:r>
                            <a:rPr lang="en-US" sz="2300" b="0" i="1" dirty="0" smtClean="0">
                              <a:solidFill>
                                <a:schemeClr val="accent2"/>
                              </a:solidFill>
                              <a:latin typeface="Cambria Math" panose="02040503050406030204" pitchFamily="18" charset="0"/>
                            </a:rPr>
                            <m:t>𝑒</m:t>
                          </m:r>
                        </m:e>
                        <m:sup>
                          <m:r>
                            <a:rPr lang="en-US" sz="2300" b="0" i="1" dirty="0" smtClean="0">
                              <a:solidFill>
                                <a:schemeClr val="accent2"/>
                              </a:solidFill>
                              <a:latin typeface="Cambria Math" panose="02040503050406030204" pitchFamily="18" charset="0"/>
                            </a:rPr>
                            <m:t>−1</m:t>
                          </m:r>
                        </m:sup>
                      </m:sSup>
                      <m:d>
                        <m:dPr>
                          <m:ctrlPr>
                            <a:rPr lang="en-US" sz="2300" b="0" i="1" dirty="0" smtClean="0">
                              <a:solidFill>
                                <a:schemeClr val="accent2"/>
                              </a:solidFill>
                              <a:latin typeface="Cambria Math" panose="02040503050406030204" pitchFamily="18" charset="0"/>
                            </a:rPr>
                          </m:ctrlPr>
                        </m:dPr>
                        <m:e>
                          <m:r>
                            <a:rPr lang="en-US" sz="2300" b="0" i="1" dirty="0" smtClean="0">
                              <a:solidFill>
                                <a:schemeClr val="accent2"/>
                              </a:solidFill>
                              <a:latin typeface="Cambria Math" panose="02040503050406030204" pitchFamily="18" charset="0"/>
                            </a:rPr>
                            <m:t>𝑣</m:t>
                          </m:r>
                        </m:e>
                      </m:d>
                      <m:r>
                        <a:rPr lang="en-US" sz="2300" b="0" i="1" dirty="0" smtClean="0">
                          <a:solidFill>
                            <a:schemeClr val="accent2"/>
                          </a:solidFill>
                          <a:latin typeface="Cambria Math" panose="02040503050406030204" pitchFamily="18" charset="0"/>
                        </a:rPr>
                        <m:t>=</m:t>
                      </m:r>
                    </m:oMath>
                  </m:oMathPara>
                </a14:m>
                <a:endParaRPr lang="en-US" sz="2300" i="1" dirty="0">
                  <a:solidFill>
                    <a:schemeClr val="accent2"/>
                  </a:solidFill>
                  <a:latin typeface="Cambria Math" panose="020405030504060302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482518" y="2959141"/>
                <a:ext cx="6219838" cy="446276"/>
              </a:xfrm>
              <a:prstGeom prst="rect">
                <a:avLst/>
              </a:prstGeom>
              <a:blipFill>
                <a:blip r:embed="rId7"/>
                <a:stretch>
                  <a:fillRect b="-1756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3061826" y="2948207"/>
                <a:ext cx="3640530" cy="446276"/>
              </a:xfrm>
              <a:prstGeom prst="rect">
                <a:avLst/>
              </a:prstGeom>
              <a:ln>
                <a:noFill/>
              </a:ln>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sz="2300" i="1" dirty="0" smtClean="0">
                          <a:solidFill>
                            <a:schemeClr val="accent2"/>
                          </a:solidFill>
                          <a:latin typeface="Cambria Math" panose="02040503050406030204" pitchFamily="18" charset="0"/>
                        </a:rPr>
                        <m:t> {</m:t>
                      </m:r>
                      <m:d>
                        <m:dPr>
                          <m:ctrlPr>
                            <a:rPr lang="en-US" sz="2300" b="0" i="1" dirty="0" smtClean="0">
                              <a:solidFill>
                                <a:schemeClr val="accent2"/>
                              </a:solidFill>
                              <a:latin typeface="Cambria Math" panose="02040503050406030204" pitchFamily="18" charset="0"/>
                            </a:rPr>
                          </m:ctrlPr>
                        </m:dPr>
                        <m:e>
                          <m:r>
                            <a:rPr lang="en-US" sz="2300" b="0" i="1" dirty="0" smtClean="0">
                              <a:solidFill>
                                <a:schemeClr val="accent2"/>
                              </a:solidFill>
                              <a:latin typeface="Cambria Math" panose="02040503050406030204" pitchFamily="18" charset="0"/>
                            </a:rPr>
                            <m:t>𝑡𝑟𝑢𝑒</m:t>
                          </m:r>
                          <m:r>
                            <a:rPr lang="en-US" sz="2300" b="0" i="1" dirty="0" smtClean="0">
                              <a:solidFill>
                                <a:schemeClr val="accent2"/>
                              </a:solidFill>
                              <a:latin typeface="Cambria Math" panose="02040503050406030204" pitchFamily="18" charset="0"/>
                            </a:rPr>
                            <m:t>, </m:t>
                          </m:r>
                          <m:r>
                            <a:rPr lang="en-US" sz="2300" b="0" i="1" dirty="0" smtClean="0">
                              <a:solidFill>
                                <a:schemeClr val="accent2"/>
                              </a:solidFill>
                              <a:latin typeface="Cambria Math" panose="02040503050406030204" pitchFamily="18" charset="0"/>
                            </a:rPr>
                            <m:t>𝑣</m:t>
                          </m:r>
                          <m:r>
                            <a:rPr lang="en-US" sz="2300" b="0" i="1" dirty="0" smtClean="0">
                              <a:solidFill>
                                <a:schemeClr val="accent2"/>
                              </a:solidFill>
                              <a:latin typeface="Cambria Math" panose="02040503050406030204" pitchFamily="18" charset="0"/>
                            </a:rPr>
                            <m:t>, ⊤</m:t>
                          </m:r>
                        </m:e>
                      </m:d>
                      <m:r>
                        <a:rPr lang="en-US" sz="2300" b="0" i="1" dirty="0" smtClean="0">
                          <a:solidFill>
                            <a:schemeClr val="accent2"/>
                          </a:solidFill>
                          <a:latin typeface="Cambria Math" panose="02040503050406030204" pitchFamily="18" charset="0"/>
                        </a:rPr>
                        <m:t>, (</m:t>
                      </m:r>
                      <m:r>
                        <a:rPr lang="en-US" sz="2300" b="0" i="1" dirty="0" smtClean="0">
                          <a:solidFill>
                            <a:schemeClr val="accent2"/>
                          </a:solidFill>
                          <a:latin typeface="Cambria Math" panose="02040503050406030204" pitchFamily="18" charset="0"/>
                        </a:rPr>
                        <m:t>𝑓𝑎𝑙𝑠𝑒</m:t>
                      </m:r>
                      <m:r>
                        <a:rPr lang="en-US" sz="2300" b="0" i="1" dirty="0" smtClean="0">
                          <a:solidFill>
                            <a:schemeClr val="accent2"/>
                          </a:solidFill>
                          <a:latin typeface="Cambria Math" panose="02040503050406030204" pitchFamily="18" charset="0"/>
                        </a:rPr>
                        <m:t>, ⊤, </m:t>
                      </m:r>
                      <m:r>
                        <a:rPr lang="en-US" sz="2300" b="0" i="1" dirty="0" smtClean="0">
                          <a:solidFill>
                            <a:schemeClr val="accent2"/>
                          </a:solidFill>
                          <a:latin typeface="Cambria Math" panose="02040503050406030204" pitchFamily="18" charset="0"/>
                        </a:rPr>
                        <m:t>𝑣</m:t>
                      </m:r>
                      <m:r>
                        <a:rPr lang="en-US" sz="2300" b="0" i="1" dirty="0" smtClean="0">
                          <a:solidFill>
                            <a:schemeClr val="accent2"/>
                          </a:solidFill>
                          <a:latin typeface="Cambria Math" panose="02040503050406030204" pitchFamily="18" charset="0"/>
                        </a:rPr>
                        <m:t>)}</m:t>
                      </m:r>
                    </m:oMath>
                  </m:oMathPara>
                </a14:m>
                <a:endParaRPr lang="en-US" sz="2300" i="1" dirty="0">
                  <a:solidFill>
                    <a:schemeClr val="accent2"/>
                  </a:solidFill>
                  <a:latin typeface="Cambria Math" panose="020405030504060302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3061826" y="2948207"/>
                <a:ext cx="3640530" cy="446276"/>
              </a:xfrm>
              <a:prstGeom prst="rect">
                <a:avLst/>
              </a:prstGeom>
              <a:blipFill>
                <a:blip r:embed="rId8"/>
                <a:stretch>
                  <a:fillRect b="-2054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628434" y="4206239"/>
                <a:ext cx="6323163" cy="461665"/>
              </a:xfrm>
              <a:prstGeom prst="rect">
                <a:avLst/>
              </a:prstGeom>
              <a:ln>
                <a:noFill/>
              </a:ln>
            </p:spPr>
            <p:txBody>
              <a:bodyPr wrap="square">
                <a:spAutoFit/>
              </a:bodyPr>
              <a:lstStyle/>
              <a:p>
                <a:pPr marL="0" indent="0" algn="ctr">
                  <a:buNone/>
                </a:pPr>
                <a14:m>
                  <m:oMathPara xmlns:m="http://schemas.openxmlformats.org/officeDocument/2006/math">
                    <m:oMathParaPr>
                      <m:jc m:val="left"/>
                    </m:oMathParaPr>
                    <m:oMath xmlns:m="http://schemas.openxmlformats.org/officeDocument/2006/math">
                      <m:r>
                        <a:rPr lang="en-US" sz="2400" i="1" smtClean="0">
                          <a:solidFill>
                            <a:schemeClr val="accent2"/>
                          </a:solidFill>
                          <a:latin typeface="Cambria Math" panose="02040503050406030204" pitchFamily="18" charset="0"/>
                        </a:rPr>
                        <m:t>𝑆𝑢𝑏𝑆𝑡</m:t>
                      </m:r>
                      <m:sSup>
                        <m:sSupPr>
                          <m:ctrlPr>
                            <a:rPr lang="en-US" sz="2400" b="0" i="1" smtClean="0">
                              <a:solidFill>
                                <a:schemeClr val="accent2"/>
                              </a:solidFill>
                              <a:latin typeface="Cambria Math" panose="02040503050406030204" pitchFamily="18" charset="0"/>
                            </a:rPr>
                          </m:ctrlPr>
                        </m:sSupPr>
                        <m:e>
                          <m:r>
                            <a:rPr lang="en-US" sz="2400" i="1">
                              <a:solidFill>
                                <a:schemeClr val="accent2"/>
                              </a:solidFill>
                              <a:latin typeface="Cambria Math" panose="02040503050406030204" pitchFamily="18" charset="0"/>
                            </a:rPr>
                            <m:t>𝑟</m:t>
                          </m:r>
                        </m:e>
                        <m:sup>
                          <m:r>
                            <a:rPr lang="en-US" sz="2400" b="0" i="1" smtClean="0">
                              <a:solidFill>
                                <a:schemeClr val="accent2"/>
                              </a:solidFill>
                              <a:latin typeface="Cambria Math" panose="02040503050406030204" pitchFamily="18" charset="0"/>
                            </a:rPr>
                            <m:t>−1</m:t>
                          </m:r>
                        </m:sup>
                      </m:sSup>
                      <m:r>
                        <a:rPr lang="en-US" sz="2400" b="0" i="1" smtClean="0">
                          <a:solidFill>
                            <a:schemeClr val="accent2"/>
                          </a:solidFill>
                          <a:latin typeface="Cambria Math" panose="02040503050406030204" pitchFamily="18" charset="0"/>
                        </a:rPr>
                        <m:t> </m:t>
                      </m:r>
                      <m:d>
                        <m:dPr>
                          <m:ctrlPr>
                            <a:rPr lang="en-US" sz="2400" b="0" i="1" smtClean="0">
                              <a:solidFill>
                                <a:schemeClr val="accent2"/>
                              </a:solidFill>
                              <a:latin typeface="Cambria Math" panose="02040503050406030204" pitchFamily="18" charset="0"/>
                            </a:rPr>
                          </m:ctrlPr>
                        </m:dPr>
                        <m:e>
                          <m:r>
                            <m:rPr>
                              <m:nor/>
                            </m:rPr>
                            <a:rPr lang="en-US" sz="2400" b="0" i="0" smtClean="0">
                              <a:solidFill>
                                <a:schemeClr val="accent2"/>
                              </a:solidFill>
                              <a:latin typeface="Cambria Math" panose="02040503050406030204" pitchFamily="18" charset="0"/>
                            </a:rPr>
                            <m:t>"</m:t>
                          </m:r>
                          <m:r>
                            <m:rPr>
                              <m:nor/>
                            </m:rPr>
                            <a:rPr lang="en-US" sz="2400" b="0" i="0" smtClean="0">
                              <a:solidFill>
                                <a:schemeClr val="accent2"/>
                              </a:solidFill>
                              <a:latin typeface="Cambria Math" panose="02040503050406030204" pitchFamily="18" charset="0"/>
                            </a:rPr>
                            <m:t>Ab</m:t>
                          </m:r>
                          <m:r>
                            <m:rPr>
                              <m:nor/>
                            </m:rPr>
                            <a:rPr lang="en-US" sz="2400" b="0" i="0" smtClean="0">
                              <a:solidFill>
                                <a:schemeClr val="accent2"/>
                              </a:solidFill>
                              <a:latin typeface="Cambria Math" panose="02040503050406030204" pitchFamily="18" charset="0"/>
                            </a:rPr>
                            <m:t>"</m:t>
                          </m:r>
                        </m:e>
                      </m:d>
                      <m:r>
                        <a:rPr lang="en-US" sz="2400" b="0" i="1" smtClean="0">
                          <a:solidFill>
                            <a:schemeClr val="accent2"/>
                          </a:solidFill>
                          <a:latin typeface="Cambria Math" panose="02040503050406030204" pitchFamily="18" charset="0"/>
                        </a:rPr>
                        <m:t>= … </m:t>
                      </m:r>
                    </m:oMath>
                  </m:oMathPara>
                </a14:m>
                <a:endParaRPr lang="en-US" sz="2400" dirty="0">
                  <a:solidFill>
                    <a:schemeClr val="accent2"/>
                  </a:solidFill>
                </a:endParaRPr>
              </a:p>
            </p:txBody>
          </p:sp>
        </mc:Choice>
        <mc:Fallback xmlns="">
          <p:sp>
            <p:nvSpPr>
              <p:cNvPr id="16" name="Rectangle 15"/>
              <p:cNvSpPr>
                <a:spLocks noRot="1" noChangeAspect="1" noMove="1" noResize="1" noEditPoints="1" noAdjustHandles="1" noChangeArrowheads="1" noChangeShapeType="1" noTextEdit="1"/>
              </p:cNvSpPr>
              <p:nvPr/>
            </p:nvSpPr>
            <p:spPr>
              <a:xfrm>
                <a:off x="628434" y="4206239"/>
                <a:ext cx="6323163" cy="461665"/>
              </a:xfrm>
              <a:prstGeom prst="rect">
                <a:avLst/>
              </a:prstGeom>
              <a:blipFill>
                <a:blip r:embed="rId9"/>
                <a:stretch>
                  <a:fillRect l="-289"/>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626239" y="4204249"/>
                <a:ext cx="6323163" cy="461665"/>
              </a:xfrm>
              <a:prstGeom prst="rect">
                <a:avLst/>
              </a:prstGeom>
              <a:solidFill>
                <a:schemeClr val="bg1"/>
              </a:solidFill>
              <a:ln>
                <a:noFill/>
              </a:ln>
            </p:spPr>
            <p:txBody>
              <a:bodyPr wrap="square">
                <a:spAutoFit/>
              </a:bodyPr>
              <a:lstStyle/>
              <a:p>
                <a:pPr marL="0" indent="0" algn="ctr">
                  <a:buNone/>
                </a:pPr>
                <a14:m>
                  <m:oMathPara xmlns:m="http://schemas.openxmlformats.org/officeDocument/2006/math">
                    <m:oMathParaPr>
                      <m:jc m:val="left"/>
                    </m:oMathParaPr>
                    <m:oMath xmlns:m="http://schemas.openxmlformats.org/officeDocument/2006/math">
                      <m:r>
                        <a:rPr lang="en-US" sz="2400" i="1" smtClean="0">
                          <a:solidFill>
                            <a:schemeClr val="accent2"/>
                          </a:solidFill>
                          <a:latin typeface="Cambria Math" panose="02040503050406030204" pitchFamily="18" charset="0"/>
                        </a:rPr>
                        <m:t>𝑆𝑢𝑏𝑆𝑡</m:t>
                      </m:r>
                      <m:sSup>
                        <m:sSupPr>
                          <m:ctrlPr>
                            <a:rPr lang="en-US" sz="2400" b="0" i="1" smtClean="0">
                              <a:solidFill>
                                <a:schemeClr val="accent2"/>
                              </a:solidFill>
                              <a:latin typeface="Cambria Math" panose="02040503050406030204" pitchFamily="18" charset="0"/>
                            </a:rPr>
                          </m:ctrlPr>
                        </m:sSupPr>
                        <m:e>
                          <m:r>
                            <a:rPr lang="en-US" sz="2400" i="1">
                              <a:solidFill>
                                <a:schemeClr val="accent2"/>
                              </a:solidFill>
                              <a:latin typeface="Cambria Math" panose="02040503050406030204" pitchFamily="18" charset="0"/>
                            </a:rPr>
                            <m:t>𝑟</m:t>
                          </m:r>
                        </m:e>
                        <m:sup>
                          <m:r>
                            <a:rPr lang="en-US" sz="2400" b="0" i="1" smtClean="0">
                              <a:solidFill>
                                <a:schemeClr val="accent2"/>
                              </a:solidFill>
                              <a:latin typeface="Cambria Math" panose="02040503050406030204" pitchFamily="18" charset="0"/>
                            </a:rPr>
                            <m:t>−1</m:t>
                          </m:r>
                        </m:sup>
                      </m:sSup>
                      <m:d>
                        <m:dPr>
                          <m:endChr m:val="|"/>
                          <m:ctrlPr>
                            <a:rPr lang="en-US" sz="2400" b="0" i="1" smtClean="0">
                              <a:solidFill>
                                <a:schemeClr val="accent2"/>
                              </a:solidFill>
                              <a:latin typeface="Cambria Math" panose="02040503050406030204" pitchFamily="18" charset="0"/>
                            </a:rPr>
                          </m:ctrlPr>
                        </m:dPr>
                        <m:e>
                          <m:r>
                            <m:rPr>
                              <m:nor/>
                            </m:rPr>
                            <a:rPr lang="en-US" sz="2400" b="0" i="0" smtClean="0">
                              <a:solidFill>
                                <a:schemeClr val="accent2"/>
                              </a:solidFill>
                              <a:latin typeface="Cambria Math" panose="02040503050406030204" pitchFamily="18" charset="0"/>
                            </a:rPr>
                            <m:t>"</m:t>
                          </m:r>
                          <m:r>
                            <m:rPr>
                              <m:nor/>
                            </m:rPr>
                            <a:rPr lang="en-US" sz="2400" b="0" i="0" smtClean="0">
                              <a:solidFill>
                                <a:schemeClr val="accent2"/>
                              </a:solidFill>
                              <a:latin typeface="Cambria Math" panose="02040503050406030204" pitchFamily="18" charset="0"/>
                            </a:rPr>
                            <m:t>Ab</m:t>
                          </m:r>
                          <m:r>
                            <m:rPr>
                              <m:nor/>
                            </m:rPr>
                            <a:rPr lang="en-US" sz="2400" b="0" i="0" smtClean="0">
                              <a:solidFill>
                                <a:schemeClr val="accent2"/>
                              </a:solidFill>
                              <a:latin typeface="Cambria Math" panose="02040503050406030204" pitchFamily="18" charset="0"/>
                            </a:rPr>
                            <m:t>"</m:t>
                          </m:r>
                          <m:r>
                            <a:rPr lang="en-US" sz="2400" b="0" i="1" smtClean="0">
                              <a:solidFill>
                                <a:schemeClr val="accent2"/>
                              </a:solidFill>
                              <a:latin typeface="Cambria Math" panose="02040503050406030204" pitchFamily="18" charset="0"/>
                            </a:rPr>
                            <m:t> </m:t>
                          </m:r>
                        </m:e>
                      </m:d>
                      <m:r>
                        <a:rPr lang="en-US" sz="2400" b="0" i="0" smtClean="0">
                          <a:solidFill>
                            <a:schemeClr val="accent2"/>
                          </a:solidFill>
                          <a:latin typeface="Cambria Math" panose="02040503050406030204" pitchFamily="18" charset="0"/>
                        </a:rPr>
                        <m:t> </m:t>
                      </m:r>
                      <m:r>
                        <m:rPr>
                          <m:sty m:val="p"/>
                        </m:rPr>
                        <a:rPr lang="en-US" sz="2400" b="0" i="0" smtClean="0">
                          <a:solidFill>
                            <a:schemeClr val="accent2"/>
                          </a:solidFill>
                          <a:latin typeface="Cambria Math" panose="02040503050406030204" pitchFamily="18" charset="0"/>
                        </a:rPr>
                        <m:t>x</m:t>
                      </m:r>
                      <m:r>
                        <a:rPr lang="en-US" sz="2400" b="0" i="0" smtClean="0">
                          <a:solidFill>
                            <a:schemeClr val="accent2"/>
                          </a:solidFill>
                          <a:latin typeface="Cambria Math" panose="02040503050406030204" pitchFamily="18" charset="0"/>
                        </a:rPr>
                        <m:t>="</m:t>
                      </m:r>
                      <m:r>
                        <m:rPr>
                          <m:sty m:val="p"/>
                        </m:rPr>
                        <a:rPr lang="en-US" sz="2400" b="0" i="0" smtClean="0">
                          <a:solidFill>
                            <a:schemeClr val="accent2"/>
                          </a:solidFill>
                          <a:latin typeface="Cambria Math" panose="02040503050406030204" pitchFamily="18" charset="0"/>
                        </a:rPr>
                        <m:t>Ab</m:t>
                      </m:r>
                      <m:r>
                        <a:rPr lang="en-US" sz="2400" b="0" i="0" smtClean="0">
                          <a:solidFill>
                            <a:schemeClr val="accent2"/>
                          </a:solidFill>
                          <a:latin typeface="Cambria Math" panose="02040503050406030204" pitchFamily="18" charset="0"/>
                        </a:rPr>
                        <m:t> </m:t>
                      </m:r>
                      <m:r>
                        <m:rPr>
                          <m:sty m:val="p"/>
                        </m:rPr>
                        <a:rPr lang="en-US" sz="2400" b="0" i="0" smtClean="0">
                          <a:solidFill>
                            <a:schemeClr val="accent2"/>
                          </a:solidFill>
                          <a:latin typeface="Cambria Math" panose="02040503050406030204" pitchFamily="18" charset="0"/>
                        </a:rPr>
                        <m:t>cd</m:t>
                      </m:r>
                      <m:r>
                        <a:rPr lang="en-US" sz="2400" b="0" i="0" smtClean="0">
                          <a:solidFill>
                            <a:schemeClr val="accent2"/>
                          </a:solidFill>
                          <a:latin typeface="Cambria Math" panose="02040503050406030204" pitchFamily="18" charset="0"/>
                        </a:rPr>
                        <m:t> </m:t>
                      </m:r>
                      <m:r>
                        <m:rPr>
                          <m:sty m:val="p"/>
                        </m:rPr>
                        <a:rPr lang="en-US" sz="2400" b="0" i="0" smtClean="0">
                          <a:solidFill>
                            <a:schemeClr val="accent2"/>
                          </a:solidFill>
                          <a:latin typeface="Cambria Math" panose="02040503050406030204" pitchFamily="18" charset="0"/>
                        </a:rPr>
                        <m:t>Ab</m:t>
                      </m:r>
                      <m:r>
                        <a:rPr lang="en-US" sz="2400" b="0" i="0" smtClean="0">
                          <a:solidFill>
                            <a:schemeClr val="accent2"/>
                          </a:solidFill>
                          <a:latin typeface="Cambria Math" panose="02040503050406030204" pitchFamily="18" charset="0"/>
                        </a:rPr>
                        <m:t>")=</m:t>
                      </m:r>
                    </m:oMath>
                  </m:oMathPara>
                </a14:m>
                <a:endParaRPr lang="en-US" sz="2400" dirty="0">
                  <a:solidFill>
                    <a:schemeClr val="accent2"/>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626239" y="4204249"/>
                <a:ext cx="6323163" cy="461665"/>
              </a:xfrm>
              <a:prstGeom prst="rect">
                <a:avLst/>
              </a:prstGeom>
              <a:blipFill>
                <a:blip r:embed="rId10"/>
                <a:stretch>
                  <a:fillRect l="-289" b="-2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271170" y="4199079"/>
                <a:ext cx="1679330" cy="46166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smtClean="0">
                          <a:solidFill>
                            <a:schemeClr val="accent2"/>
                          </a:solidFill>
                          <a:latin typeface="Cambria Math" panose="02040503050406030204" pitchFamily="18" charset="0"/>
                        </a:rPr>
                        <m:t>{ </m:t>
                      </m:r>
                      <m:d>
                        <m:dPr>
                          <m:ctrlPr>
                            <a:rPr lang="en-US" sz="2400" i="1">
                              <a:solidFill>
                                <a:schemeClr val="accent2"/>
                              </a:solidFill>
                              <a:latin typeface="Cambria Math" panose="02040503050406030204" pitchFamily="18" charset="0"/>
                            </a:rPr>
                          </m:ctrlPr>
                        </m:dPr>
                        <m:e>
                          <m:r>
                            <a:rPr lang="en-US" sz="2400" b="0" i="0" smtClean="0">
                              <a:solidFill>
                                <a:schemeClr val="accent2"/>
                              </a:solidFill>
                              <a:latin typeface="Cambria Math" panose="02040503050406030204" pitchFamily="18" charset="0"/>
                            </a:rPr>
                            <m:t>0,2</m:t>
                          </m:r>
                        </m:e>
                      </m:d>
                      <m:r>
                        <a:rPr lang="en-US" sz="2400" b="0" i="1" smtClean="0">
                          <a:solidFill>
                            <a:schemeClr val="accent2"/>
                          </a:solidFill>
                          <a:latin typeface="Cambria Math" panose="02040503050406030204" pitchFamily="18" charset="0"/>
                        </a:rPr>
                        <m:t>, (6,8)</m:t>
                      </m:r>
                      <m:r>
                        <a:rPr lang="en-US" sz="2400">
                          <a:solidFill>
                            <a:schemeClr val="accent2"/>
                          </a:solidFill>
                          <a:latin typeface="Cambria Math" panose="02040503050406030204" pitchFamily="18" charset="0"/>
                        </a:rPr>
                        <m:t> }</m:t>
                      </m:r>
                    </m:oMath>
                  </m:oMathPara>
                </a14:m>
                <a:endParaRPr lang="en-US" sz="2400" dirty="0">
                  <a:solidFill>
                    <a:schemeClr val="accent2"/>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271170" y="4199079"/>
                <a:ext cx="1679330" cy="461665"/>
              </a:xfrm>
              <a:prstGeom prst="rect">
                <a:avLst/>
              </a:prstGeom>
              <a:blipFill>
                <a:blip r:embed="rId11"/>
                <a:stretch>
                  <a:fillRect l="-3273" r="-20727" b="-17105"/>
                </a:stretch>
              </a:blipFill>
              <a:ln>
                <a:noFill/>
              </a:ln>
            </p:spPr>
            <p:txBody>
              <a:bodyPr/>
              <a:lstStyle/>
              <a:p>
                <a:r>
                  <a:rPr lang="en-US">
                    <a:noFill/>
                  </a:rPr>
                  <a:t> </a:t>
                </a:r>
              </a:p>
            </p:txBody>
          </p:sp>
        </mc:Fallback>
      </mc:AlternateContent>
      <p:sp>
        <p:nvSpPr>
          <p:cNvPr id="6" name="TextBox 5"/>
          <p:cNvSpPr txBox="1"/>
          <p:nvPr/>
        </p:nvSpPr>
        <p:spPr>
          <a:xfrm>
            <a:off x="583659" y="5079440"/>
            <a:ext cx="7976681" cy="830997"/>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The notion of inverse sets (and corresponding reduction rules) can be generalized to the conditional setting.</a:t>
            </a:r>
          </a:p>
        </p:txBody>
      </p:sp>
      <p:sp>
        <p:nvSpPr>
          <p:cNvPr id="8" name="TextBox 7"/>
          <p:cNvSpPr txBox="1"/>
          <p:nvPr/>
        </p:nvSpPr>
        <p:spPr>
          <a:xfrm>
            <a:off x="624044" y="3788750"/>
            <a:ext cx="4820920" cy="461665"/>
          </a:xfrm>
          <a:prstGeom prst="rect">
            <a:avLst/>
          </a:prstGeom>
          <a:noFill/>
        </p:spPr>
        <p:txBody>
          <a:bodyPr wrap="square" rtlCol="0">
            <a:spAutoFit/>
          </a:bodyPr>
          <a:lstStyle/>
          <a:p>
            <a:r>
              <a:rPr lang="en-US" sz="2400" dirty="0">
                <a:latin typeface="Segoe UI" panose="020B0502040204020203" pitchFamily="34" charset="0"/>
                <a:cs typeface="Segoe UI" panose="020B0502040204020203" pitchFamily="34" charset="0"/>
              </a:rPr>
              <a:t>Consider the </a:t>
            </a:r>
            <a:r>
              <a:rPr lang="en-US" sz="2400" dirty="0" err="1">
                <a:latin typeface="Cambria Math" panose="02040503050406030204" pitchFamily="18" charset="0"/>
                <a:ea typeface="Cambria Math" panose="02040503050406030204" pitchFamily="18" charset="0"/>
                <a:cs typeface="Segoe UI" panose="020B0502040204020203" pitchFamily="34" charset="0"/>
              </a:rPr>
              <a:t>SubStr</a:t>
            </a:r>
            <a:r>
              <a:rPr lang="en-US" sz="2400" dirty="0">
                <a:latin typeface="Cambria Math" panose="02040503050406030204" pitchFamily="18" charset="0"/>
                <a:ea typeface="Cambria Math" panose="02040503050406030204" pitchFamily="18" charset="0"/>
                <a:cs typeface="Segoe UI" panose="020B0502040204020203" pitchFamily="34" charset="0"/>
              </a:rPr>
              <a:t>(</a:t>
            </a:r>
            <a:r>
              <a:rPr lang="en-US" sz="2400" dirty="0" err="1">
                <a:latin typeface="Cambria Math" panose="02040503050406030204" pitchFamily="18" charset="0"/>
                <a:ea typeface="Cambria Math" panose="02040503050406030204" pitchFamily="18" charset="0"/>
                <a:cs typeface="Segoe UI" panose="020B0502040204020203" pitchFamily="34" charset="0"/>
              </a:rPr>
              <a:t>x,i,j</a:t>
            </a:r>
            <a:r>
              <a:rPr lang="en-US" sz="2400" dirty="0">
                <a:latin typeface="Cambria Math" panose="02040503050406030204" pitchFamily="18" charset="0"/>
                <a:ea typeface="Cambria Math" panose="02040503050406030204" pitchFamily="18" charset="0"/>
                <a:cs typeface="Segoe UI" panose="020B0502040204020203" pitchFamily="34" charset="0"/>
              </a:rPr>
              <a:t>)</a:t>
            </a:r>
            <a:r>
              <a:rPr lang="en-US" sz="2400" dirty="0">
                <a:latin typeface="Segoe UI" panose="020B0502040204020203" pitchFamily="34" charset="0"/>
                <a:cs typeface="Segoe UI" panose="020B0502040204020203" pitchFamily="34" charset="0"/>
              </a:rPr>
              <a:t> operator</a:t>
            </a:r>
          </a:p>
        </p:txBody>
      </p:sp>
    </p:spTree>
    <p:extLst>
      <p:ext uri="{BB962C8B-B14F-4D97-AF65-F5344CB8AC3E}">
        <p14:creationId xmlns:p14="http://schemas.microsoft.com/office/powerpoint/2010/main" val="17449816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0" grpId="0" animBg="1"/>
      <p:bldP spid="11" grpId="0"/>
      <p:bldP spid="6"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Rectangle 5"/>
              <p:cNvSpPr/>
              <p:nvPr/>
            </p:nvSpPr>
            <p:spPr>
              <a:xfrm>
                <a:off x="1190444" y="2021681"/>
                <a:ext cx="6323163" cy="461665"/>
              </a:xfrm>
              <a:prstGeom prst="rect">
                <a:avLst/>
              </a:prstGeom>
              <a:ln>
                <a:noFill/>
              </a:ln>
            </p:spPr>
            <p:txBody>
              <a:bodyPr wrap="square">
                <a:spAutoFit/>
              </a:bodyPr>
              <a:lstStyle/>
              <a:p>
                <a:pPr marL="0" indent="0" algn="ctr">
                  <a:buNone/>
                </a:pPr>
                <a14:m>
                  <m:oMathPara xmlns:m="http://schemas.openxmlformats.org/officeDocument/2006/math">
                    <m:oMathParaPr>
                      <m:jc m:val="left"/>
                    </m:oMathParaPr>
                    <m:oMath xmlns:m="http://schemas.openxmlformats.org/officeDocument/2006/math">
                      <m:r>
                        <a:rPr lang="en-US" sz="2400" i="1" smtClean="0">
                          <a:solidFill>
                            <a:schemeClr val="accent2"/>
                          </a:solidFill>
                          <a:latin typeface="Cambria Math" panose="02040503050406030204" pitchFamily="18" charset="0"/>
                        </a:rPr>
                        <m:t>𝑆𝑢𝑏𝑆𝑡</m:t>
                      </m:r>
                      <m:sSup>
                        <m:sSupPr>
                          <m:ctrlPr>
                            <a:rPr lang="en-US" sz="2400" b="0" i="1" smtClean="0">
                              <a:solidFill>
                                <a:schemeClr val="accent2"/>
                              </a:solidFill>
                              <a:latin typeface="Cambria Math" panose="02040503050406030204" pitchFamily="18" charset="0"/>
                            </a:rPr>
                          </m:ctrlPr>
                        </m:sSupPr>
                        <m:e>
                          <m:r>
                            <a:rPr lang="en-US" sz="2400" i="1">
                              <a:solidFill>
                                <a:schemeClr val="accent2"/>
                              </a:solidFill>
                              <a:latin typeface="Cambria Math" panose="02040503050406030204" pitchFamily="18" charset="0"/>
                            </a:rPr>
                            <m:t>𝑟</m:t>
                          </m:r>
                        </m:e>
                        <m:sup>
                          <m:r>
                            <a:rPr lang="en-US" sz="2400" b="0" i="1" smtClean="0">
                              <a:solidFill>
                                <a:schemeClr val="accent2"/>
                              </a:solidFill>
                              <a:latin typeface="Cambria Math" panose="02040503050406030204" pitchFamily="18" charset="0"/>
                            </a:rPr>
                            <m:t>−1</m:t>
                          </m:r>
                        </m:sup>
                      </m:sSup>
                      <m:d>
                        <m:dPr>
                          <m:endChr m:val="|"/>
                          <m:ctrlPr>
                            <a:rPr lang="en-US" sz="2400" b="0" i="1" smtClean="0">
                              <a:solidFill>
                                <a:schemeClr val="accent2"/>
                              </a:solidFill>
                              <a:latin typeface="Cambria Math" panose="02040503050406030204" pitchFamily="18" charset="0"/>
                            </a:rPr>
                          </m:ctrlPr>
                        </m:dPr>
                        <m:e>
                          <m:r>
                            <m:rPr>
                              <m:nor/>
                            </m:rPr>
                            <a:rPr lang="en-US" sz="2400" b="0" i="0" smtClean="0">
                              <a:solidFill>
                                <a:schemeClr val="accent2"/>
                              </a:solidFill>
                              <a:latin typeface="Cambria Math" panose="02040503050406030204" pitchFamily="18" charset="0"/>
                            </a:rPr>
                            <m:t>"</m:t>
                          </m:r>
                          <m:r>
                            <m:rPr>
                              <m:nor/>
                            </m:rPr>
                            <a:rPr lang="en-US" sz="2400" b="0" i="0" smtClean="0">
                              <a:solidFill>
                                <a:schemeClr val="accent2"/>
                              </a:solidFill>
                              <a:latin typeface="Cambria Math" panose="02040503050406030204" pitchFamily="18" charset="0"/>
                            </a:rPr>
                            <m:t>Ab</m:t>
                          </m:r>
                          <m:r>
                            <m:rPr>
                              <m:nor/>
                            </m:rPr>
                            <a:rPr lang="en-US" sz="2400" b="0" i="0" smtClean="0">
                              <a:solidFill>
                                <a:schemeClr val="accent2"/>
                              </a:solidFill>
                              <a:latin typeface="Cambria Math" panose="02040503050406030204" pitchFamily="18" charset="0"/>
                            </a:rPr>
                            <m:t>"</m:t>
                          </m:r>
                          <m:r>
                            <a:rPr lang="en-US" sz="2400" b="0" i="1" smtClean="0">
                              <a:solidFill>
                                <a:schemeClr val="accent2"/>
                              </a:solidFill>
                              <a:latin typeface="Cambria Math" panose="02040503050406030204" pitchFamily="18" charset="0"/>
                            </a:rPr>
                            <m:t> </m:t>
                          </m:r>
                        </m:e>
                      </m:d>
                      <m:r>
                        <a:rPr lang="en-US" sz="2400" b="0" i="0" smtClean="0">
                          <a:solidFill>
                            <a:schemeClr val="accent2"/>
                          </a:solidFill>
                          <a:latin typeface="Cambria Math" panose="02040503050406030204" pitchFamily="18" charset="0"/>
                        </a:rPr>
                        <m:t> "</m:t>
                      </m:r>
                      <m:r>
                        <m:rPr>
                          <m:sty m:val="p"/>
                        </m:rPr>
                        <a:rPr lang="en-US" sz="2400" b="0" i="0" smtClean="0">
                          <a:solidFill>
                            <a:schemeClr val="accent2"/>
                          </a:solidFill>
                          <a:latin typeface="Cambria Math" panose="02040503050406030204" pitchFamily="18" charset="0"/>
                        </a:rPr>
                        <m:t>Ab</m:t>
                      </m:r>
                      <m:r>
                        <a:rPr lang="en-US" sz="2400" b="0" i="0" smtClean="0">
                          <a:solidFill>
                            <a:schemeClr val="accent2"/>
                          </a:solidFill>
                          <a:latin typeface="Cambria Math" panose="02040503050406030204" pitchFamily="18" charset="0"/>
                        </a:rPr>
                        <m:t> </m:t>
                      </m:r>
                      <m:r>
                        <m:rPr>
                          <m:sty m:val="p"/>
                        </m:rPr>
                        <a:rPr lang="en-US" sz="2400" b="0" i="0" smtClean="0">
                          <a:solidFill>
                            <a:schemeClr val="accent2"/>
                          </a:solidFill>
                          <a:latin typeface="Cambria Math" panose="02040503050406030204" pitchFamily="18" charset="0"/>
                        </a:rPr>
                        <m:t>cd</m:t>
                      </m:r>
                      <m:r>
                        <a:rPr lang="en-US" sz="2400" b="0" i="0" smtClean="0">
                          <a:solidFill>
                            <a:schemeClr val="accent2"/>
                          </a:solidFill>
                          <a:latin typeface="Cambria Math" panose="02040503050406030204" pitchFamily="18" charset="0"/>
                        </a:rPr>
                        <m:t> </m:t>
                      </m:r>
                      <m:r>
                        <m:rPr>
                          <m:sty m:val="p"/>
                        </m:rPr>
                        <a:rPr lang="en-US" sz="2400" b="0" i="0" smtClean="0">
                          <a:solidFill>
                            <a:schemeClr val="accent2"/>
                          </a:solidFill>
                          <a:latin typeface="Cambria Math" panose="02040503050406030204" pitchFamily="18" charset="0"/>
                        </a:rPr>
                        <m:t>Ab</m:t>
                      </m:r>
                      <m:r>
                        <a:rPr lang="en-US" sz="2400" b="0" i="0" smtClean="0">
                          <a:solidFill>
                            <a:schemeClr val="accent2"/>
                          </a:solidFill>
                          <a:latin typeface="Cambria Math" panose="02040503050406030204" pitchFamily="18" charset="0"/>
                        </a:rPr>
                        <m:t>")=</m:t>
                      </m:r>
                    </m:oMath>
                  </m:oMathPara>
                </a14:m>
                <a:endParaRPr lang="en-US" sz="2400" dirty="0">
                  <a:solidFill>
                    <a:schemeClr val="accent2"/>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1190444" y="2021681"/>
                <a:ext cx="6323163" cy="461665"/>
              </a:xfrm>
              <a:prstGeom prst="rect">
                <a:avLst/>
              </a:prstGeom>
              <a:blipFill>
                <a:blip r:embed="rId3"/>
                <a:stretch>
                  <a:fillRect l="-289" b="-2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1756" y="5824953"/>
                <a:ext cx="9028653" cy="977191"/>
              </a:xfrm>
              <a:prstGeom prst="rect">
                <a:avLst/>
              </a:prstGeom>
              <a:noFill/>
              <a:ln>
                <a:noFill/>
              </a:ln>
            </p:spPr>
            <p:txBody>
              <a:bodyPr wrap="square" rtlCol="0">
                <a:spAutoFit/>
              </a:bodyPr>
              <a:lstStyle/>
              <a:p>
                <a:pPr marL="0" indent="0">
                  <a:buNone/>
                </a:pPr>
                <a:r>
                  <a:rPr lang="en-US" sz="2350" dirty="0">
                    <a:solidFill>
                      <a:schemeClr val="tx1"/>
                    </a:solidFill>
                    <a:latin typeface="Cambria Math" panose="02040503050406030204" pitchFamily="18" charset="0"/>
                  </a:rPr>
                  <a:t>Let </a:t>
                </a:r>
                <a14:m>
                  <m:oMath xmlns:m="http://schemas.openxmlformats.org/officeDocument/2006/math">
                    <m:r>
                      <a:rPr lang="en-US" sz="2350" i="1" dirty="0">
                        <a:solidFill>
                          <a:schemeClr val="tx1"/>
                        </a:solidFill>
                        <a:latin typeface="Cambria Math" panose="02040503050406030204" pitchFamily="18" charset="0"/>
                      </a:rPr>
                      <m:t>𝜎</m:t>
                    </m:r>
                    <m:r>
                      <a:rPr lang="en-US" sz="2350" i="1" dirty="0">
                        <a:solidFill>
                          <a:schemeClr val="tx1"/>
                        </a:solidFill>
                        <a:latin typeface="Cambria Math" panose="02040503050406030204" pitchFamily="18" charset="0"/>
                      </a:rPr>
                      <m:t> </m:t>
                    </m:r>
                  </m:oMath>
                </a14:m>
                <a:r>
                  <a:rPr lang="en-US" sz="2350" dirty="0">
                    <a:solidFill>
                      <a:schemeClr val="tx1"/>
                    </a:solidFill>
                    <a:latin typeface="Cambria Math" panose="02040503050406030204" pitchFamily="18" charset="0"/>
                  </a:rPr>
                  <a:t>be the state </a:t>
                </a:r>
                <a14:m>
                  <m:oMath xmlns:m="http://schemas.openxmlformats.org/officeDocument/2006/math">
                    <m:d>
                      <m:dPr>
                        <m:begChr m:val="{"/>
                        <m:endChr m:val="}"/>
                        <m:ctrlPr>
                          <a:rPr lang="en-US" sz="2350" i="1" dirty="0">
                            <a:solidFill>
                              <a:schemeClr val="tx1"/>
                            </a:solidFill>
                            <a:latin typeface="Cambria Math" panose="02040503050406030204" pitchFamily="18" charset="0"/>
                          </a:rPr>
                        </m:ctrlPr>
                      </m:dPr>
                      <m:e>
                        <m:r>
                          <a:rPr lang="en-US" sz="2350" i="1" dirty="0">
                            <a:solidFill>
                              <a:schemeClr val="tx1"/>
                            </a:solidFill>
                            <a:latin typeface="Cambria Math" panose="02040503050406030204" pitchFamily="18" charset="0"/>
                          </a:rPr>
                          <m:t> </m:t>
                        </m:r>
                        <m:r>
                          <a:rPr lang="en-US" sz="2350" i="1" dirty="0">
                            <a:solidFill>
                              <a:schemeClr val="tx1"/>
                            </a:solidFill>
                            <a:latin typeface="Cambria Math" panose="02040503050406030204" pitchFamily="18" charset="0"/>
                          </a:rPr>
                          <m:t>𝑥</m:t>
                        </m:r>
                        <m:r>
                          <a:rPr lang="en-US" sz="2350" i="1" dirty="0">
                            <a:solidFill>
                              <a:schemeClr val="tx1"/>
                            </a:solidFill>
                            <a:latin typeface="Cambria Math" panose="02040503050406030204" pitchFamily="18" charset="0"/>
                          </a:rPr>
                          <m:t>: “</m:t>
                        </m:r>
                        <m:r>
                          <a:rPr lang="en-US" sz="2350" i="1" dirty="0">
                            <a:solidFill>
                              <a:schemeClr val="tx1"/>
                            </a:solidFill>
                            <a:latin typeface="Cambria Math" panose="02040503050406030204" pitchFamily="18" charset="0"/>
                          </a:rPr>
                          <m:t>𝐴𝑏</m:t>
                        </m:r>
                        <m:r>
                          <a:rPr lang="en-US" sz="2350" i="1" dirty="0">
                            <a:solidFill>
                              <a:schemeClr val="tx1"/>
                            </a:solidFill>
                            <a:latin typeface="Cambria Math" panose="02040503050406030204" pitchFamily="18" charset="0"/>
                          </a:rPr>
                          <m:t> </m:t>
                        </m:r>
                        <m:r>
                          <a:rPr lang="en-US" sz="2350" i="1" dirty="0">
                            <a:solidFill>
                              <a:schemeClr val="tx1"/>
                            </a:solidFill>
                            <a:latin typeface="Cambria Math" panose="02040503050406030204" pitchFamily="18" charset="0"/>
                          </a:rPr>
                          <m:t>𝑐𝑑</m:t>
                        </m:r>
                        <m:r>
                          <a:rPr lang="en-US" sz="2350" i="1" dirty="0">
                            <a:solidFill>
                              <a:schemeClr val="tx1"/>
                            </a:solidFill>
                            <a:latin typeface="Cambria Math" panose="02040503050406030204" pitchFamily="18" charset="0"/>
                          </a:rPr>
                          <m:t> </m:t>
                        </m:r>
                        <m:r>
                          <a:rPr lang="en-US" sz="2350" i="1" dirty="0">
                            <a:solidFill>
                              <a:schemeClr val="tx1"/>
                            </a:solidFill>
                            <a:latin typeface="Cambria Math" panose="02040503050406030204" pitchFamily="18" charset="0"/>
                          </a:rPr>
                          <m:t>𝐴𝑏</m:t>
                        </m:r>
                        <m:r>
                          <a:rPr lang="en-US" sz="2350" i="1" dirty="0">
                            <a:solidFill>
                              <a:schemeClr val="tx1"/>
                            </a:solidFill>
                            <a:latin typeface="Cambria Math" panose="02040503050406030204" pitchFamily="18" charset="0"/>
                          </a:rPr>
                          <m:t>” </m:t>
                        </m:r>
                      </m:e>
                    </m:d>
                  </m:oMath>
                </a14:m>
                <a:r>
                  <a:rPr lang="en-US" sz="2350" i="1" dirty="0">
                    <a:solidFill>
                      <a:schemeClr val="tx1"/>
                    </a:solidFill>
                    <a:latin typeface="Cambria Math" panose="02040503050406030204" pitchFamily="18" charset="0"/>
                  </a:rPr>
                  <a:t>.</a:t>
                </a:r>
              </a:p>
              <a:p>
                <a:pPr marL="0" indent="0">
                  <a:buNone/>
                </a:pPr>
                <a14:m>
                  <m:oMathPara xmlns:m="http://schemas.openxmlformats.org/officeDocument/2006/math">
                    <m:oMathParaPr>
                      <m:jc m:val="left"/>
                    </m:oMathParaPr>
                    <m:oMath xmlns:m="http://schemas.openxmlformats.org/officeDocument/2006/math">
                      <m:d>
                        <m:dPr>
                          <m:begChr m:val="["/>
                          <m:endChr m:val="]"/>
                          <m:ctrlPr>
                            <a:rPr lang="en-US" sz="2350" i="1" smtClean="0">
                              <a:solidFill>
                                <a:srgbClr val="C00000"/>
                              </a:solidFill>
                              <a:latin typeface="Cambria Math" panose="02040503050406030204" pitchFamily="18" charset="0"/>
                            </a:rPr>
                          </m:ctrlPr>
                        </m:dPr>
                        <m:e>
                          <m:r>
                            <a:rPr lang="en-US" sz="2350" i="1">
                              <a:solidFill>
                                <a:srgbClr val="C00000"/>
                              </a:solidFill>
                              <a:latin typeface="Cambria Math" panose="02040503050406030204" pitchFamily="18" charset="0"/>
                            </a:rPr>
                            <m:t>𝑆𝑢𝑏𝑆𝑡𝑟</m:t>
                          </m:r>
                          <m:d>
                            <m:dPr>
                              <m:ctrlPr>
                                <a:rPr lang="en-US" sz="2350" i="1">
                                  <a:solidFill>
                                    <a:srgbClr val="C00000"/>
                                  </a:solidFill>
                                  <a:latin typeface="Cambria Math" panose="02040503050406030204" pitchFamily="18" charset="0"/>
                                </a:rPr>
                              </m:ctrlPr>
                            </m:dPr>
                            <m:e>
                              <m:r>
                                <a:rPr lang="en-US" sz="2350" i="1">
                                  <a:solidFill>
                                    <a:srgbClr val="C00000"/>
                                  </a:solidFill>
                                  <a:latin typeface="Cambria Math" panose="02040503050406030204" pitchFamily="18" charset="0"/>
                                </a:rPr>
                                <m:t>𝑥</m:t>
                              </m:r>
                              <m:r>
                                <a:rPr lang="en-US" sz="2350" i="1">
                                  <a:solidFill>
                                    <a:srgbClr val="C00000"/>
                                  </a:solidFill>
                                  <a:latin typeface="Cambria Math" panose="02040503050406030204" pitchFamily="18" charset="0"/>
                                </a:rPr>
                                <m:t>,</m:t>
                              </m:r>
                              <m:sSub>
                                <m:sSubPr>
                                  <m:ctrlPr>
                                    <a:rPr lang="en-US" sz="2350" i="1">
                                      <a:solidFill>
                                        <a:srgbClr val="C00000"/>
                                      </a:solidFill>
                                      <a:latin typeface="Cambria Math" panose="02040503050406030204" pitchFamily="18" charset="0"/>
                                    </a:rPr>
                                  </m:ctrlPr>
                                </m:sSubPr>
                                <m:e>
                                  <m:r>
                                    <a:rPr lang="en-US" sz="2350" b="0" i="1" smtClean="0">
                                      <a:solidFill>
                                        <a:srgbClr val="C00000"/>
                                      </a:solidFill>
                                      <a:latin typeface="Cambria Math" panose="02040503050406030204" pitchFamily="18" charset="0"/>
                                    </a:rPr>
                                    <m:t>𝑃</m:t>
                                  </m:r>
                                </m:e>
                                <m:sub>
                                  <m:r>
                                    <a:rPr lang="en-US" sz="2350" i="1">
                                      <a:solidFill>
                                        <a:srgbClr val="C00000"/>
                                      </a:solidFill>
                                      <a:latin typeface="Cambria Math" panose="02040503050406030204" pitchFamily="18" charset="0"/>
                                    </a:rPr>
                                    <m:t>1</m:t>
                                  </m:r>
                                </m:sub>
                              </m:sSub>
                              <m:r>
                                <a:rPr lang="en-US" sz="2350" i="1">
                                  <a:solidFill>
                                    <a:srgbClr val="C00000"/>
                                  </a:solidFill>
                                  <a:latin typeface="Cambria Math" panose="02040503050406030204" pitchFamily="18" charset="0"/>
                                </a:rPr>
                                <m:t>,</m:t>
                              </m:r>
                              <m:sSub>
                                <m:sSubPr>
                                  <m:ctrlPr>
                                    <a:rPr lang="en-US" sz="2350" b="0" i="1" smtClean="0">
                                      <a:solidFill>
                                        <a:srgbClr val="C00000"/>
                                      </a:solidFill>
                                      <a:latin typeface="Cambria Math" panose="02040503050406030204" pitchFamily="18" charset="0"/>
                                    </a:rPr>
                                  </m:ctrlPr>
                                </m:sSubPr>
                                <m:e>
                                  <m:r>
                                    <a:rPr lang="en-US" sz="2350" b="0" i="1" smtClean="0">
                                      <a:solidFill>
                                        <a:srgbClr val="C00000"/>
                                      </a:solidFill>
                                      <a:latin typeface="Cambria Math" panose="02040503050406030204" pitchFamily="18" charset="0"/>
                                    </a:rPr>
                                    <m:t>𝑃</m:t>
                                  </m:r>
                                </m:e>
                                <m:sub>
                                  <m:r>
                                    <a:rPr lang="en-US" sz="2350" b="0" i="1" smtClean="0">
                                      <a:solidFill>
                                        <a:srgbClr val="C00000"/>
                                      </a:solidFill>
                                      <a:latin typeface="Cambria Math" panose="02040503050406030204" pitchFamily="18" charset="0"/>
                                    </a:rPr>
                                    <m:t>2</m:t>
                                  </m:r>
                                </m:sub>
                              </m:sSub>
                            </m:e>
                          </m:d>
                          <m:r>
                            <a:rPr lang="en-US" sz="2350" i="1">
                              <a:solidFill>
                                <a:srgbClr val="C00000"/>
                              </a:solidFill>
                              <a:latin typeface="Cambria Math" panose="02040503050406030204" pitchFamily="18" charset="0"/>
                            </a:rPr>
                            <m:t>⊨</m:t>
                          </m:r>
                          <m:d>
                            <m:dPr>
                              <m:ctrlPr>
                                <a:rPr lang="en-US" sz="2350" i="1">
                                  <a:solidFill>
                                    <a:srgbClr val="C00000"/>
                                  </a:solidFill>
                                  <a:latin typeface="Cambria Math" panose="02040503050406030204" pitchFamily="18" charset="0"/>
                                </a:rPr>
                              </m:ctrlPr>
                            </m:dPr>
                            <m:e>
                              <m:r>
                                <a:rPr lang="en-US" sz="2350" i="1" smtClean="0">
                                  <a:solidFill>
                                    <a:srgbClr val="C00000"/>
                                  </a:solidFill>
                                  <a:latin typeface="Cambria Math" panose="02040503050406030204" pitchFamily="18" charset="0"/>
                                </a:rPr>
                                <m:t>𝜎</m:t>
                              </m:r>
                              <m:r>
                                <a:rPr lang="en-US" sz="2350" i="1" smtClean="0">
                                  <a:solidFill>
                                    <a:srgbClr val="C00000"/>
                                  </a:solidFill>
                                  <a:latin typeface="Cambria Math" panose="02040503050406030204" pitchFamily="18" charset="0"/>
                                </a:rPr>
                                <m:t>⇝</m:t>
                              </m:r>
                              <m:r>
                                <m:rPr>
                                  <m:nor/>
                                </m:rPr>
                                <a:rPr lang="en-US" sz="2350">
                                  <a:solidFill>
                                    <a:srgbClr val="C00000"/>
                                  </a:solidFill>
                                  <a:latin typeface="Cambria Math" panose="02040503050406030204" pitchFamily="18" charset="0"/>
                                </a:rPr>
                                <m:t>"</m:t>
                              </m:r>
                              <m:r>
                                <m:rPr>
                                  <m:nor/>
                                </m:rPr>
                                <a:rPr lang="en-US" sz="2350">
                                  <a:solidFill>
                                    <a:srgbClr val="C00000"/>
                                  </a:solidFill>
                                  <a:latin typeface="Cambria Math" panose="02040503050406030204" pitchFamily="18" charset="0"/>
                                </a:rPr>
                                <m:t>cd</m:t>
                              </m:r>
                              <m:r>
                                <m:rPr>
                                  <m:nor/>
                                </m:rPr>
                                <a:rPr lang="en-US" sz="2350">
                                  <a:solidFill>
                                    <a:srgbClr val="C00000"/>
                                  </a:solidFill>
                                  <a:latin typeface="Cambria Math" panose="02040503050406030204" pitchFamily="18" charset="0"/>
                                </a:rPr>
                                <m:t>"</m:t>
                              </m:r>
                            </m:e>
                          </m:d>
                        </m:e>
                      </m:d>
                      <m:r>
                        <a:rPr lang="en-US" sz="2350" i="1" smtClean="0">
                          <a:solidFill>
                            <a:schemeClr val="tx1"/>
                          </a:solidFill>
                          <a:latin typeface="Cambria Math" panose="02040503050406030204" pitchFamily="18" charset="0"/>
                        </a:rPr>
                        <m:t>=</m:t>
                      </m:r>
                    </m:oMath>
                  </m:oMathPara>
                </a14:m>
                <a:endParaRPr lang="en-US" sz="2350" dirty="0">
                  <a:solidFill>
                    <a:schemeClr val="accent2"/>
                  </a:solidFill>
                </a:endParaRPr>
              </a:p>
              <a:p>
                <a:pPr marL="0" indent="0">
                  <a:buNone/>
                </a:pPr>
                <a:endParaRPr lang="en-US" sz="700" dirty="0"/>
              </a:p>
            </p:txBody>
          </p:sp>
        </mc:Choice>
        <mc:Fallback xmlns="">
          <p:sp>
            <p:nvSpPr>
              <p:cNvPr id="7" name="TextBox 6"/>
              <p:cNvSpPr txBox="1">
                <a:spLocks noRot="1" noChangeAspect="1" noMove="1" noResize="1" noEditPoints="1" noAdjustHandles="1" noChangeArrowheads="1" noChangeShapeType="1" noTextEdit="1"/>
              </p:cNvSpPr>
              <p:nvPr/>
            </p:nvSpPr>
            <p:spPr>
              <a:xfrm>
                <a:off x="51756" y="5824953"/>
                <a:ext cx="9028653" cy="977191"/>
              </a:xfrm>
              <a:prstGeom prst="rect">
                <a:avLst/>
              </a:prstGeom>
              <a:blipFill>
                <a:blip r:embed="rId4"/>
                <a:stretch>
                  <a:fillRect l="-1012" t="-5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13807" y="949960"/>
                <a:ext cx="9130194" cy="1020455"/>
              </a:xfrm>
            </p:spPr>
            <p:txBody>
              <a:bodyPr/>
              <a:lstStyle/>
              <a:p>
                <a:pPr marL="0" indent="0">
                  <a:buNone/>
                </a:pPr>
                <a:r>
                  <a:rPr lang="en-US" u="sng" dirty="0">
                    <a:latin typeface="Seoge UI"/>
                  </a:rPr>
                  <a:t>Conditional Inverse Set</a:t>
                </a:r>
                <a:r>
                  <a:rPr lang="en-US" dirty="0">
                    <a:latin typeface="Seoge UI"/>
                  </a:rPr>
                  <a:t>:  Let F be an n-</a:t>
                </a:r>
                <a:r>
                  <a:rPr lang="en-US" dirty="0" err="1">
                    <a:latin typeface="Seoge UI"/>
                  </a:rPr>
                  <a:t>ary</a:t>
                </a:r>
                <a:r>
                  <a:rPr lang="en-US" dirty="0">
                    <a:latin typeface="Seoge UI"/>
                  </a:rPr>
                  <a:t> operator.</a:t>
                </a:r>
              </a:p>
              <a:p>
                <a:pPr marL="0" indent="0">
                  <a:buNone/>
                </a:pPr>
                <a:endParaRPr lang="en-US" sz="500" dirty="0">
                  <a:latin typeface="Seoge UI"/>
                </a:endParaRPr>
              </a:p>
              <a:p>
                <a:pPr marL="0" indent="0">
                  <a:buNone/>
                </a:pPr>
                <a14:m>
                  <m:oMathPara xmlns:m="http://schemas.openxmlformats.org/officeDocument/2006/math">
                    <m:oMathParaPr>
                      <m:jc m:val="centerGroup"/>
                    </m:oMathParaPr>
                    <m:oMath xmlns:m="http://schemas.openxmlformats.org/officeDocument/2006/math">
                      <m:sSup>
                        <m:sSupPr>
                          <m:ctrlPr>
                            <a:rPr lang="en-US" sz="2200" i="1">
                              <a:latin typeface="Cambria Math" panose="02040503050406030204" pitchFamily="18" charset="0"/>
                            </a:rPr>
                          </m:ctrlPr>
                        </m:sSupPr>
                        <m:e>
                          <m:r>
                            <a:rPr lang="en-US" sz="2200" b="0" i="1" smtClean="0">
                              <a:latin typeface="Cambria Math" panose="02040503050406030204" pitchFamily="18" charset="0"/>
                            </a:rPr>
                            <m:t>   </m:t>
                          </m:r>
                          <m:r>
                            <a:rPr lang="en-US" sz="2200" i="1">
                              <a:latin typeface="Cambria Math" panose="02040503050406030204" pitchFamily="18" charset="0"/>
                            </a:rPr>
                            <m:t>𝐹</m:t>
                          </m:r>
                        </m:e>
                        <m:sup>
                          <m:r>
                            <a:rPr lang="en-US" sz="2200" i="1">
                              <a:latin typeface="Cambria Math" panose="02040503050406030204" pitchFamily="18" charset="0"/>
                            </a:rPr>
                            <m:t>−1</m:t>
                          </m:r>
                        </m:sup>
                      </m:sSup>
                      <m:d>
                        <m:dPr>
                          <m:endChr m:val="|"/>
                          <m:ctrlPr>
                            <a:rPr lang="en-US" sz="2200" i="1">
                              <a:latin typeface="Cambria Math" panose="02040503050406030204" pitchFamily="18" charset="0"/>
                            </a:rPr>
                          </m:ctrlPr>
                        </m:dPr>
                        <m:e>
                          <m:r>
                            <a:rPr lang="en-US" sz="2200" i="1">
                              <a:latin typeface="Cambria Math" panose="02040503050406030204" pitchFamily="18" charset="0"/>
                            </a:rPr>
                            <m:t>𝑣</m:t>
                          </m:r>
                          <m:r>
                            <a:rPr lang="en-US" sz="2200" i="1">
                              <a:latin typeface="Cambria Math" panose="02040503050406030204" pitchFamily="18" charset="0"/>
                            </a:rPr>
                            <m:t> </m:t>
                          </m:r>
                        </m:e>
                      </m:d>
                      <m:r>
                        <a:rPr lang="en-US" sz="2200" i="1">
                          <a:latin typeface="Cambria Math" panose="02040503050406030204" pitchFamily="18" charset="0"/>
                        </a:rPr>
                        <m:t> </m:t>
                      </m:r>
                      <m:sSub>
                        <m:sSubPr>
                          <m:ctrlPr>
                            <a:rPr lang="en-US" sz="2200" i="1">
                              <a:latin typeface="Cambria Math" panose="02040503050406030204" pitchFamily="18" charset="0"/>
                            </a:rPr>
                          </m:ctrlPr>
                        </m:sSubPr>
                        <m:e>
                          <m:r>
                            <a:rPr lang="en-US" sz="2200" i="1">
                              <a:latin typeface="Cambria Math" panose="02040503050406030204" pitchFamily="18" charset="0"/>
                            </a:rPr>
                            <m:t>𝑢</m:t>
                          </m:r>
                        </m:e>
                        <m:sub>
                          <m:r>
                            <a:rPr lang="en-US" sz="2200" i="1">
                              <a:latin typeface="Cambria Math" panose="02040503050406030204" pitchFamily="18" charset="0"/>
                            </a:rPr>
                            <m:t>1</m:t>
                          </m:r>
                        </m:sub>
                      </m:sSub>
                      <m:r>
                        <a:rPr lang="en-US" sz="2200" i="1">
                          <a:latin typeface="Cambria Math" panose="02040503050406030204" pitchFamily="18" charset="0"/>
                        </a:rPr>
                        <m:t>)=</m:t>
                      </m:r>
                      <m:d>
                        <m:dPr>
                          <m:begChr m:val="{"/>
                          <m:endChr m:val="|"/>
                          <m:ctrlPr>
                            <a:rPr lang="en-US" sz="2200" i="1">
                              <a:latin typeface="Cambria Math" panose="02040503050406030204" pitchFamily="18" charset="0"/>
                            </a:rPr>
                          </m:ctrlPr>
                        </m:dPr>
                        <m:e>
                          <m:r>
                            <a:rPr lang="en-US" sz="2200" i="1">
                              <a:latin typeface="Cambria Math" panose="02040503050406030204" pitchFamily="18" charset="0"/>
                            </a:rPr>
                            <m:t> </m:t>
                          </m:r>
                          <m:d>
                            <m:dPr>
                              <m:ctrlPr>
                                <a:rPr lang="en-US" sz="2200" i="1">
                                  <a:latin typeface="Cambria Math" panose="02040503050406030204" pitchFamily="18" charset="0"/>
                                </a:rPr>
                              </m:ctrlPr>
                            </m:dPr>
                            <m:e>
                              <m:sSub>
                                <m:sSubPr>
                                  <m:ctrlPr>
                                    <a:rPr lang="en-US" sz="2200" i="1">
                                      <a:latin typeface="Cambria Math" panose="02040503050406030204" pitchFamily="18" charset="0"/>
                                    </a:rPr>
                                  </m:ctrlPr>
                                </m:sSubPr>
                                <m:e>
                                  <m:r>
                                    <a:rPr lang="en-US" sz="2200" i="1">
                                      <a:latin typeface="Cambria Math" panose="02040503050406030204" pitchFamily="18" charset="0"/>
                                    </a:rPr>
                                    <m:t>𝑢</m:t>
                                  </m:r>
                                </m:e>
                                <m:sub>
                                  <m:r>
                                    <a:rPr lang="en-US" sz="2200" i="1">
                                      <a:latin typeface="Cambria Math" panose="02040503050406030204" pitchFamily="18" charset="0"/>
                                    </a:rPr>
                                    <m:t>2</m:t>
                                  </m:r>
                                </m:sub>
                              </m:sSub>
                              <m:r>
                                <a:rPr lang="en-US" sz="2200" i="1">
                                  <a:latin typeface="Cambria Math" panose="02040503050406030204" pitchFamily="18" charset="0"/>
                                </a:rPr>
                                <m:t>,…, </m:t>
                              </m:r>
                              <m:sSub>
                                <m:sSubPr>
                                  <m:ctrlPr>
                                    <a:rPr lang="en-US" sz="2200" i="1">
                                      <a:latin typeface="Cambria Math" panose="02040503050406030204" pitchFamily="18" charset="0"/>
                                    </a:rPr>
                                  </m:ctrlPr>
                                </m:sSubPr>
                                <m:e>
                                  <m:r>
                                    <a:rPr lang="en-US" sz="2200" i="1">
                                      <a:latin typeface="Cambria Math" panose="02040503050406030204" pitchFamily="18" charset="0"/>
                                    </a:rPr>
                                    <m:t>𝑢</m:t>
                                  </m:r>
                                </m:e>
                                <m:sub>
                                  <m:r>
                                    <a:rPr lang="en-US" sz="2200" i="1">
                                      <a:latin typeface="Cambria Math" panose="02040503050406030204" pitchFamily="18" charset="0"/>
                                    </a:rPr>
                                    <m:t>𝑛</m:t>
                                  </m:r>
                                </m:sub>
                              </m:sSub>
                            </m:e>
                          </m:d>
                          <m:r>
                            <a:rPr lang="en-US" sz="2200" i="1">
                              <a:latin typeface="Cambria Math" panose="02040503050406030204" pitchFamily="18" charset="0"/>
                            </a:rPr>
                            <m:t> </m:t>
                          </m:r>
                        </m:e>
                      </m:d>
                      <m:r>
                        <a:rPr lang="en-US" sz="2200" b="0" i="0" smtClean="0">
                          <a:latin typeface="Cambria Math" panose="02040503050406030204" pitchFamily="18" charset="0"/>
                        </a:rPr>
                        <m:t> </m:t>
                      </m:r>
                      <m:r>
                        <a:rPr lang="en-US" sz="2200" i="1" dirty="0">
                          <a:latin typeface="Cambria Math" panose="02040503050406030204" pitchFamily="18" charset="0"/>
                        </a:rPr>
                        <m:t>𝐹</m:t>
                      </m:r>
                      <m:d>
                        <m:dPr>
                          <m:ctrlPr>
                            <a:rPr lang="en-US" sz="2200" i="1" dirty="0">
                              <a:latin typeface="Cambria Math" panose="02040503050406030204" pitchFamily="18" charset="0"/>
                            </a:rPr>
                          </m:ctrlPr>
                        </m:dPr>
                        <m:e>
                          <m:sSub>
                            <m:sSubPr>
                              <m:ctrlPr>
                                <a:rPr lang="en-US" sz="2200" i="1" dirty="0">
                                  <a:latin typeface="Cambria Math" panose="02040503050406030204" pitchFamily="18" charset="0"/>
                                </a:rPr>
                              </m:ctrlPr>
                            </m:sSubPr>
                            <m:e>
                              <m:r>
                                <a:rPr lang="en-US" sz="2200" i="1" dirty="0">
                                  <a:latin typeface="Cambria Math" panose="02040503050406030204" pitchFamily="18" charset="0"/>
                                </a:rPr>
                                <m:t>𝑢</m:t>
                              </m:r>
                            </m:e>
                            <m:sub>
                              <m:r>
                                <a:rPr lang="en-US" sz="2200" i="1" dirty="0">
                                  <a:latin typeface="Cambria Math" panose="02040503050406030204" pitchFamily="18" charset="0"/>
                                </a:rPr>
                                <m:t>1</m:t>
                              </m:r>
                            </m:sub>
                          </m:sSub>
                          <m:r>
                            <a:rPr lang="en-US" sz="2200" i="1" dirty="0">
                              <a:latin typeface="Cambria Math" panose="02040503050406030204" pitchFamily="18" charset="0"/>
                            </a:rPr>
                            <m:t>,…,</m:t>
                          </m:r>
                          <m:sSub>
                            <m:sSubPr>
                              <m:ctrlPr>
                                <a:rPr lang="en-US" sz="2200" i="1" dirty="0">
                                  <a:latin typeface="Cambria Math" panose="02040503050406030204" pitchFamily="18" charset="0"/>
                                </a:rPr>
                              </m:ctrlPr>
                            </m:sSubPr>
                            <m:e>
                              <m:r>
                                <a:rPr lang="en-US" sz="2200" i="1" dirty="0">
                                  <a:latin typeface="Cambria Math" panose="02040503050406030204" pitchFamily="18" charset="0"/>
                                </a:rPr>
                                <m:t>𝑢</m:t>
                              </m:r>
                            </m:e>
                            <m:sub>
                              <m:r>
                                <a:rPr lang="en-US" sz="2200" i="1" dirty="0">
                                  <a:latin typeface="Cambria Math" panose="02040503050406030204" pitchFamily="18" charset="0"/>
                                </a:rPr>
                                <m:t>𝑛</m:t>
                              </m:r>
                            </m:sub>
                          </m:sSub>
                        </m:e>
                      </m:d>
                      <m:r>
                        <a:rPr lang="en-US" sz="2200" i="1" dirty="0" smtClean="0">
                          <a:latin typeface="Cambria Math" panose="02040503050406030204" pitchFamily="18" charset="0"/>
                        </a:rPr>
                        <m:t>=</m:t>
                      </m:r>
                      <m:r>
                        <a:rPr lang="en-US" sz="2200" i="1" dirty="0">
                          <a:latin typeface="Cambria Math" panose="02040503050406030204" pitchFamily="18" charset="0"/>
                        </a:rPr>
                        <m:t>𝑣</m:t>
                      </m:r>
                      <m:r>
                        <a:rPr lang="en-US" sz="2200" i="1" dirty="0">
                          <a:latin typeface="Cambria Math" panose="02040503050406030204" pitchFamily="18" charset="0"/>
                        </a:rPr>
                        <m:t>}</m:t>
                      </m:r>
                    </m:oMath>
                  </m:oMathPara>
                </a14:m>
                <a:endParaRPr lang="en-US" sz="2200" dirty="0"/>
              </a:p>
              <a:p>
                <a:pPr marL="0" indent="0">
                  <a:buNone/>
                </a:pPr>
                <a:endParaRPr lang="en-US" sz="1500" dirty="0"/>
              </a:p>
              <a:p>
                <a:pPr marL="0" indent="0">
                  <a:buNone/>
                </a:pPr>
                <a:endParaRPr lang="en-US" sz="1500" dirty="0"/>
              </a:p>
              <a:p>
                <a:pPr marL="0" indent="0">
                  <a:buNone/>
                </a:pPr>
                <a:endParaRPr lang="en-US" dirty="0"/>
              </a:p>
              <a:p>
                <a:pPr marL="0" indent="0">
                  <a:buNone/>
                </a:pPr>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13807" y="949960"/>
                <a:ext cx="9130194" cy="1020455"/>
              </a:xfrm>
              <a:blipFill>
                <a:blip r:embed="rId5"/>
                <a:stretch>
                  <a:fillRect l="-1001" t="-4192"/>
                </a:stretch>
              </a:blipFill>
            </p:spPr>
            <p:txBody>
              <a:bodyPr/>
              <a:lstStyle/>
              <a:p>
                <a:r>
                  <a:rPr lang="en-US">
                    <a:noFill/>
                  </a:rPr>
                  <a:t> </a:t>
                </a:r>
              </a:p>
            </p:txBody>
          </p:sp>
        </mc:Fallback>
      </mc:AlternateContent>
      <p:sp>
        <p:nvSpPr>
          <p:cNvPr id="3" name="Slide Number Placeholder 2"/>
          <p:cNvSpPr>
            <a:spLocks noGrp="1"/>
          </p:cNvSpPr>
          <p:nvPr>
            <p:ph type="sldNum" sz="quarter" idx="11"/>
          </p:nvPr>
        </p:nvSpPr>
        <p:spPr>
          <a:ln>
            <a:noFill/>
          </a:ln>
        </p:spPr>
        <p:txBody>
          <a:bodyPr/>
          <a:lstStyle/>
          <a:p>
            <a:pPr>
              <a:defRPr/>
            </a:pPr>
            <a:fld id="{5D07661B-1E0D-4001-BF89-AF1DFB53F904}" type="slidenum">
              <a:rPr lang="en-US" smtClean="0"/>
              <a:pPr>
                <a:defRPr/>
              </a:pPr>
              <a:t>45</a:t>
            </a:fld>
            <a:endParaRPr lang="en-US" dirty="0"/>
          </a:p>
        </p:txBody>
      </p:sp>
      <p:sp>
        <p:nvSpPr>
          <p:cNvPr id="4" name="Title 3"/>
          <p:cNvSpPr>
            <a:spLocks noGrp="1"/>
          </p:cNvSpPr>
          <p:nvPr>
            <p:ph type="title"/>
          </p:nvPr>
        </p:nvSpPr>
        <p:spPr/>
        <p:txBody>
          <a:bodyPr/>
          <a:lstStyle/>
          <a:p>
            <a:r>
              <a:rPr lang="en-US" dirty="0">
                <a:latin typeface="Seoge UI"/>
              </a:rPr>
              <a:t>Problem Reduction Rules</a:t>
            </a:r>
          </a:p>
        </p:txBody>
      </p:sp>
      <mc:AlternateContent xmlns:mc="http://schemas.openxmlformats.org/markup-compatibility/2006" xmlns:a14="http://schemas.microsoft.com/office/drawing/2010/main">
        <mc:Choice Requires="a14">
          <p:sp>
            <p:nvSpPr>
              <p:cNvPr id="8" name="TextBox 7"/>
              <p:cNvSpPr txBox="1"/>
              <p:nvPr/>
            </p:nvSpPr>
            <p:spPr>
              <a:xfrm>
                <a:off x="5310553" y="1999706"/>
                <a:ext cx="1679330" cy="46166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smtClean="0">
                          <a:solidFill>
                            <a:schemeClr val="accent2"/>
                          </a:solidFill>
                          <a:latin typeface="Cambria Math" panose="02040503050406030204" pitchFamily="18" charset="0"/>
                        </a:rPr>
                        <m:t>{ </m:t>
                      </m:r>
                      <m:d>
                        <m:dPr>
                          <m:ctrlPr>
                            <a:rPr lang="en-US" sz="2400" i="1">
                              <a:solidFill>
                                <a:schemeClr val="accent2"/>
                              </a:solidFill>
                              <a:latin typeface="Cambria Math" panose="02040503050406030204" pitchFamily="18" charset="0"/>
                            </a:rPr>
                          </m:ctrlPr>
                        </m:dPr>
                        <m:e>
                          <m:r>
                            <a:rPr lang="en-US" sz="2400" b="0" i="0" smtClean="0">
                              <a:solidFill>
                                <a:schemeClr val="accent2"/>
                              </a:solidFill>
                              <a:latin typeface="Cambria Math" panose="02040503050406030204" pitchFamily="18" charset="0"/>
                            </a:rPr>
                            <m:t>0,2</m:t>
                          </m:r>
                        </m:e>
                      </m:d>
                      <m:r>
                        <a:rPr lang="en-US" sz="2400" b="0" i="1" smtClean="0">
                          <a:solidFill>
                            <a:schemeClr val="accent2"/>
                          </a:solidFill>
                          <a:latin typeface="Cambria Math" panose="02040503050406030204" pitchFamily="18" charset="0"/>
                        </a:rPr>
                        <m:t>, (6,8)</m:t>
                      </m:r>
                      <m:r>
                        <a:rPr lang="en-US" sz="2400">
                          <a:solidFill>
                            <a:schemeClr val="accent2"/>
                          </a:solidFill>
                          <a:latin typeface="Cambria Math" panose="02040503050406030204" pitchFamily="18" charset="0"/>
                        </a:rPr>
                        <m:t> }</m:t>
                      </m:r>
                    </m:oMath>
                  </m:oMathPara>
                </a14:m>
                <a:endParaRPr lang="en-US" sz="2400" dirty="0">
                  <a:solidFill>
                    <a:schemeClr val="accent2"/>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310553" y="1999706"/>
                <a:ext cx="1679330" cy="461665"/>
              </a:xfrm>
              <a:prstGeom prst="rect">
                <a:avLst/>
              </a:prstGeom>
              <a:blipFill>
                <a:blip r:embed="rId6"/>
                <a:stretch>
                  <a:fillRect l="-2899" r="-20652" b="-17105"/>
                </a:stretch>
              </a:blipFill>
              <a:ln>
                <a:noFill/>
              </a:ln>
            </p:spPr>
            <p:txBody>
              <a:bodyPr/>
              <a:lstStyle/>
              <a:p>
                <a:r>
                  <a:rPr lang="en-US">
                    <a:noFill/>
                  </a:rPr>
                  <a:t> </a:t>
                </a:r>
              </a:p>
            </p:txBody>
          </p:sp>
        </mc:Fallback>
      </mc:AlternateContent>
      <p:sp>
        <p:nvSpPr>
          <p:cNvPr id="11" name="TextBox 10"/>
          <p:cNvSpPr txBox="1"/>
          <p:nvPr/>
        </p:nvSpPr>
        <p:spPr>
          <a:xfrm>
            <a:off x="-2257425" y="5815013"/>
            <a:ext cx="45719" cy="400110"/>
          </a:xfrm>
          <a:prstGeom prst="rect">
            <a:avLst/>
          </a:prstGeom>
          <a:noFill/>
        </p:spPr>
        <p:txBody>
          <a:bodyPr wrap="square" rtlCol="0">
            <a:spAutoFit/>
          </a:bodyPr>
          <a:lstStyle/>
          <a:p>
            <a:endParaRPr lang="en-US" dirty="0"/>
          </a:p>
        </p:txBody>
      </p:sp>
      <mc:AlternateContent xmlns:mc="http://schemas.openxmlformats.org/markup-compatibility/2006" xmlns:a14="http://schemas.microsoft.com/office/drawing/2010/main">
        <mc:Choice Requires="a14">
          <p:sp>
            <p:nvSpPr>
              <p:cNvPr id="15" name="Rectangle 14"/>
              <p:cNvSpPr/>
              <p:nvPr/>
            </p:nvSpPr>
            <p:spPr>
              <a:xfrm>
                <a:off x="4565706" y="5948171"/>
                <a:ext cx="3927541" cy="922176"/>
              </a:xfrm>
              <a:prstGeom prst="rect">
                <a:avLst/>
              </a:prstGeom>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schemeClr val="tx1"/>
                          </a:solidFill>
                          <a:latin typeface="Cambria Math" panose="02040503050406030204" pitchFamily="18" charset="0"/>
                        </a:rPr>
                        <m:t>𝑆𝑢𝑏𝑆𝑡𝑟</m:t>
                      </m:r>
                      <m:d>
                        <m:dPr>
                          <m:ctrlPr>
                            <a:rPr lang="en-US" sz="2400" i="1">
                              <a:solidFill>
                                <a:schemeClr val="tx1"/>
                              </a:solidFill>
                              <a:latin typeface="Cambria Math" panose="02040503050406030204" pitchFamily="18" charset="0"/>
                            </a:rPr>
                          </m:ctrlPr>
                        </m:dPr>
                        <m:e>
                          <m:eqArr>
                            <m:eqArrPr>
                              <m:ctrlPr>
                                <a:rPr lang="en-US" sz="2400" i="1">
                                  <a:solidFill>
                                    <a:schemeClr val="tx1"/>
                                  </a:solidFill>
                                  <a:latin typeface="Cambria Math" panose="02040503050406030204" pitchFamily="18" charset="0"/>
                                </a:rPr>
                              </m:ctrlPr>
                            </m:eqArrPr>
                            <m:e>
                              <m:r>
                                <a:rPr lang="en-US" sz="2400" i="1">
                                  <a:solidFill>
                                    <a:schemeClr val="tx1"/>
                                  </a:solidFill>
                                  <a:latin typeface="Cambria Math" panose="02040503050406030204" pitchFamily="18" charset="0"/>
                                </a:rPr>
                                <m:t>𝑥</m:t>
                              </m:r>
                              <m:r>
                                <a:rPr lang="en-US" sz="2400" i="1">
                                  <a:solidFill>
                                    <a:schemeClr val="tx1"/>
                                  </a:solidFill>
                                  <a:latin typeface="Cambria Math" panose="02040503050406030204" pitchFamily="18" charset="0"/>
                                </a:rPr>
                                <m:t>,</m:t>
                              </m:r>
                              <m:d>
                                <m:dPr>
                                  <m:begChr m:val="["/>
                                  <m:endChr m:val="]"/>
                                  <m:ctrlPr>
                                    <a:rPr lang="en-US" sz="2400" i="1" smtClean="0">
                                      <a:solidFill>
                                        <a:srgbClr val="009900"/>
                                      </a:solidFill>
                                      <a:latin typeface="Cambria Math" panose="02040503050406030204" pitchFamily="18" charset="0"/>
                                    </a:rPr>
                                  </m:ctrlPr>
                                </m:dPr>
                                <m:e>
                                  <m:sSub>
                                    <m:sSubPr>
                                      <m:ctrlPr>
                                        <a:rPr lang="en-US" sz="2400" i="1">
                                          <a:solidFill>
                                            <a:srgbClr val="009900"/>
                                          </a:solidFill>
                                          <a:latin typeface="Cambria Math" panose="02040503050406030204" pitchFamily="18" charset="0"/>
                                        </a:rPr>
                                      </m:ctrlPr>
                                    </m:sSubPr>
                                    <m:e>
                                      <m:r>
                                        <a:rPr lang="en-US" sz="2400" i="1">
                                          <a:solidFill>
                                            <a:srgbClr val="009900"/>
                                          </a:solidFill>
                                          <a:latin typeface="Cambria Math" panose="02040503050406030204" pitchFamily="18" charset="0"/>
                                        </a:rPr>
                                        <m:t>𝑃</m:t>
                                      </m:r>
                                    </m:e>
                                    <m:sub>
                                      <m:r>
                                        <a:rPr lang="en-US" sz="2400" i="1">
                                          <a:solidFill>
                                            <a:srgbClr val="009900"/>
                                          </a:solidFill>
                                          <a:latin typeface="Cambria Math" panose="02040503050406030204" pitchFamily="18" charset="0"/>
                                        </a:rPr>
                                        <m:t>1</m:t>
                                      </m:r>
                                    </m:sub>
                                  </m:sSub>
                                  <m:r>
                                    <a:rPr lang="en-US" sz="2400" i="1">
                                      <a:solidFill>
                                        <a:srgbClr val="009900"/>
                                      </a:solidFill>
                                      <a:latin typeface="Cambria Math" panose="02040503050406030204" pitchFamily="18" charset="0"/>
                                    </a:rPr>
                                    <m:t>⊨</m:t>
                                  </m:r>
                                  <m:d>
                                    <m:dPr>
                                      <m:ctrlPr>
                                        <a:rPr lang="en-US" sz="2400" i="1">
                                          <a:solidFill>
                                            <a:srgbClr val="009900"/>
                                          </a:solidFill>
                                          <a:latin typeface="Cambria Math" panose="02040503050406030204" pitchFamily="18" charset="0"/>
                                        </a:rPr>
                                      </m:ctrlPr>
                                    </m:dPr>
                                    <m:e>
                                      <m:r>
                                        <a:rPr lang="en-US" sz="2400" i="1">
                                          <a:solidFill>
                                            <a:srgbClr val="009900"/>
                                          </a:solidFill>
                                          <a:latin typeface="Cambria Math" panose="02040503050406030204" pitchFamily="18" charset="0"/>
                                        </a:rPr>
                                        <m:t>𝜎</m:t>
                                      </m:r>
                                      <m:r>
                                        <a:rPr lang="en-US" sz="2400" i="1">
                                          <a:solidFill>
                                            <a:srgbClr val="009900"/>
                                          </a:solidFill>
                                          <a:latin typeface="Cambria Math" panose="02040503050406030204" pitchFamily="18" charset="0"/>
                                        </a:rPr>
                                        <m:t>⇝3</m:t>
                                      </m:r>
                                    </m:e>
                                  </m:d>
                                </m:e>
                              </m:d>
                              <m:r>
                                <a:rPr lang="en-US" sz="2400" i="1">
                                  <a:solidFill>
                                    <a:schemeClr val="tx1"/>
                                  </a:solidFill>
                                  <a:latin typeface="Cambria Math" panose="02040503050406030204" pitchFamily="18" charset="0"/>
                                </a:rPr>
                                <m:t>, </m:t>
                              </m:r>
                            </m:e>
                            <m:e>
                              <m:r>
                                <a:rPr lang="en-US" sz="2400" b="0" i="1" smtClean="0">
                                  <a:solidFill>
                                    <a:schemeClr val="tx1"/>
                                  </a:solidFill>
                                  <a:latin typeface="Cambria Math" panose="02040503050406030204" pitchFamily="18" charset="0"/>
                                </a:rPr>
                                <m:t>   </m:t>
                              </m:r>
                              <m:d>
                                <m:dPr>
                                  <m:begChr m:val="["/>
                                  <m:endChr m:val="]"/>
                                  <m:ctrlPr>
                                    <a:rPr lang="en-US" sz="2400" i="1" smtClean="0">
                                      <a:solidFill>
                                        <a:srgbClr val="009900"/>
                                      </a:solidFill>
                                      <a:latin typeface="Cambria Math" panose="02040503050406030204" pitchFamily="18" charset="0"/>
                                    </a:rPr>
                                  </m:ctrlPr>
                                </m:dPr>
                                <m:e>
                                  <m:sSub>
                                    <m:sSubPr>
                                      <m:ctrlPr>
                                        <a:rPr lang="en-US" sz="2400" i="1">
                                          <a:solidFill>
                                            <a:srgbClr val="009900"/>
                                          </a:solidFill>
                                          <a:latin typeface="Cambria Math" panose="02040503050406030204" pitchFamily="18" charset="0"/>
                                        </a:rPr>
                                      </m:ctrlPr>
                                    </m:sSubPr>
                                    <m:e>
                                      <m:r>
                                        <a:rPr lang="en-US" sz="2400" i="1">
                                          <a:solidFill>
                                            <a:srgbClr val="009900"/>
                                          </a:solidFill>
                                          <a:latin typeface="Cambria Math" panose="02040503050406030204" pitchFamily="18" charset="0"/>
                                        </a:rPr>
                                        <m:t>𝑃</m:t>
                                      </m:r>
                                    </m:e>
                                    <m:sub>
                                      <m:r>
                                        <a:rPr lang="en-US" sz="2400" i="1">
                                          <a:solidFill>
                                            <a:srgbClr val="009900"/>
                                          </a:solidFill>
                                          <a:latin typeface="Cambria Math" panose="02040503050406030204" pitchFamily="18" charset="0"/>
                                        </a:rPr>
                                        <m:t>2</m:t>
                                      </m:r>
                                    </m:sub>
                                  </m:sSub>
                                  <m:r>
                                    <a:rPr lang="en-US" sz="2400" i="1">
                                      <a:solidFill>
                                        <a:srgbClr val="009900"/>
                                      </a:solidFill>
                                      <a:latin typeface="Cambria Math" panose="02040503050406030204" pitchFamily="18" charset="0"/>
                                    </a:rPr>
                                    <m:t>⊨</m:t>
                                  </m:r>
                                  <m:d>
                                    <m:dPr>
                                      <m:ctrlPr>
                                        <a:rPr lang="en-US" sz="2400" i="1">
                                          <a:solidFill>
                                            <a:srgbClr val="009900"/>
                                          </a:solidFill>
                                          <a:latin typeface="Cambria Math" panose="02040503050406030204" pitchFamily="18" charset="0"/>
                                        </a:rPr>
                                      </m:ctrlPr>
                                    </m:dPr>
                                    <m:e>
                                      <m:r>
                                        <a:rPr lang="en-US" sz="2400" i="1">
                                          <a:solidFill>
                                            <a:srgbClr val="009900"/>
                                          </a:solidFill>
                                          <a:latin typeface="Cambria Math" panose="02040503050406030204" pitchFamily="18" charset="0"/>
                                        </a:rPr>
                                        <m:t>𝜎</m:t>
                                      </m:r>
                                      <m:r>
                                        <a:rPr lang="en-US" sz="2400" i="1">
                                          <a:solidFill>
                                            <a:srgbClr val="009900"/>
                                          </a:solidFill>
                                          <a:latin typeface="Cambria Math" panose="02040503050406030204" pitchFamily="18" charset="0"/>
                                        </a:rPr>
                                        <m:t>⇝5</m:t>
                                      </m:r>
                                    </m:e>
                                  </m:d>
                                </m:e>
                              </m:d>
                            </m:e>
                          </m:eqArr>
                        </m:e>
                      </m:d>
                    </m:oMath>
                  </m:oMathPara>
                </a14:m>
                <a:endParaRPr lang="en-US" sz="2400" dirty="0"/>
              </a:p>
            </p:txBody>
          </p:sp>
        </mc:Choice>
        <mc:Fallback xmlns="">
          <p:sp>
            <p:nvSpPr>
              <p:cNvPr id="15" name="Rectangle 14"/>
              <p:cNvSpPr>
                <a:spLocks noRot="1" noChangeAspect="1" noMove="1" noResize="1" noEditPoints="1" noAdjustHandles="1" noChangeArrowheads="1" noChangeShapeType="1" noTextEdit="1"/>
              </p:cNvSpPr>
              <p:nvPr/>
            </p:nvSpPr>
            <p:spPr>
              <a:xfrm>
                <a:off x="4565706" y="5948171"/>
                <a:ext cx="3927541" cy="922176"/>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574127" y="2723179"/>
                <a:ext cx="8201597" cy="2773260"/>
              </a:xfrm>
              <a:prstGeom prst="rect">
                <a:avLst/>
              </a:prstGeom>
              <a:noFill/>
              <a:ln>
                <a:solidFill>
                  <a:schemeClr val="tx1"/>
                </a:solidFill>
              </a:ln>
            </p:spPr>
            <p:txBody>
              <a:bodyPr wrap="square" lIns="0" tIns="0" rIns="0" bIns="0" rtlCol="0">
                <a:spAutoFit/>
              </a:bodyPr>
              <a:lstStyle/>
              <a:p>
                <a:pPr marL="685800" indent="-685800"/>
                <a14:m>
                  <m:oMathPara xmlns:m="http://schemas.openxmlformats.org/officeDocument/2006/math">
                    <m:oMathParaPr>
                      <m:jc m:val="left"/>
                    </m:oMathParaPr>
                    <m:oMath xmlns:m="http://schemas.openxmlformats.org/officeDocument/2006/math">
                      <m:d>
                        <m:dPr>
                          <m:begChr m:val="["/>
                          <m:endChr m:val="]"/>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𝐹</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𝑒</m:t>
                              </m:r>
                            </m:e>
                            <m:sub>
                              <m:r>
                                <a:rPr lang="en-US" sz="2400" b="0" i="1" smtClean="0">
                                  <a:solidFill>
                                    <a:srgbClr val="C00000"/>
                                  </a:solidFill>
                                  <a:latin typeface="Cambria Math" panose="02040503050406030204" pitchFamily="18" charset="0"/>
                                </a:rPr>
                                <m:t>1</m:t>
                              </m:r>
                            </m:sub>
                          </m:sSub>
                          <m:r>
                            <a:rPr lang="en-US" sz="2400" b="0" i="1" smtClean="0">
                              <a:solidFill>
                                <a:srgbClr val="C00000"/>
                              </a:solidFill>
                              <a:latin typeface="Cambria Math" panose="02040503050406030204" pitchFamily="18" charset="0"/>
                            </a:rPr>
                            <m:t>,…, </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𝑒</m:t>
                              </m:r>
                            </m:e>
                            <m:sub>
                              <m:r>
                                <a:rPr lang="en-US" sz="2400" b="0" i="1" smtClean="0">
                                  <a:solidFill>
                                    <a:srgbClr val="C00000"/>
                                  </a:solidFill>
                                  <a:latin typeface="Cambria Math" panose="02040503050406030204" pitchFamily="18" charset="0"/>
                                </a:rPr>
                                <m:t>𝑛</m:t>
                              </m:r>
                            </m:sub>
                          </m:sSub>
                          <m:r>
                            <a:rPr lang="en-US" sz="2400" b="0" i="1" smtClean="0">
                              <a:solidFill>
                                <a:srgbClr val="C00000"/>
                              </a:solidFill>
                              <a:latin typeface="Cambria Math" panose="02040503050406030204" pitchFamily="18" charset="0"/>
                            </a:rPr>
                            <m:t>) ⊨</m:t>
                          </m:r>
                          <m:r>
                            <a:rPr lang="en-US" sz="2400" b="0" i="1" smtClean="0">
                              <a:solidFill>
                                <a:srgbClr val="C00000"/>
                              </a:solidFill>
                              <a:latin typeface="Cambria Math" panose="02040503050406030204" pitchFamily="18" charset="0"/>
                            </a:rPr>
                            <m:t>𝜎</m:t>
                          </m:r>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𝑣</m:t>
                          </m:r>
                        </m:e>
                      </m:d>
                      <m:r>
                        <a:rPr lang="en-US" sz="2400" b="0" i="1" smtClean="0">
                          <a:solidFill>
                            <a:srgbClr val="C00000"/>
                          </a:solidFill>
                          <a:latin typeface="Cambria Math" panose="02040503050406030204" pitchFamily="18" charset="0"/>
                        </a:rPr>
                        <m:t>=</m:t>
                      </m:r>
                    </m:oMath>
                    <m:oMath xmlns:m="http://schemas.openxmlformats.org/officeDocument/2006/math">
                      <m:r>
                        <m:rPr>
                          <m:nor/>
                        </m:rPr>
                        <a:rPr lang="en-US" sz="2400">
                          <a:latin typeface="Cambria Math" panose="02040503050406030204" pitchFamily="18" charset="0"/>
                        </a:rPr>
                        <m:t>let</m:t>
                      </m:r>
                      <m:r>
                        <a:rPr lang="en-US" sz="2400" i="1">
                          <a:latin typeface="Cambria Math" panose="02040503050406030204" pitchFamily="18" charset="0"/>
                        </a:rPr>
                        <m:t> </m:t>
                      </m:r>
                      <m:r>
                        <a:rPr lang="en-US" sz="2400" b="0" i="1" smtClean="0">
                          <a:latin typeface="Cambria Math" panose="02040503050406030204" pitchFamily="18" charset="0"/>
                        </a:rPr>
                        <m:t>𝐺</m:t>
                      </m:r>
                      <m:r>
                        <a:rPr lang="en-US" sz="2400" b="0" i="1" smtClean="0">
                          <a:latin typeface="Cambria Math" panose="02040503050406030204" pitchFamily="18" charset="0"/>
                        </a:rPr>
                        <m:t>=</m:t>
                      </m:r>
                      <m:r>
                        <a:rPr lang="en-US" sz="2400" b="0" i="1" smtClean="0">
                          <a:latin typeface="Cambria Math" panose="02040503050406030204" pitchFamily="18" charset="0"/>
                        </a:rPr>
                        <m:t>𝐺𝑟𝑎𝑚𝑚𝑎𝑟</m:t>
                      </m:r>
                      <m:d>
                        <m:dPr>
                          <m:ctrlPr>
                            <a:rPr lang="en-US" sz="2400" b="0" i="1" smtClean="0">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𝑒</m:t>
                              </m:r>
                            </m:e>
                            <m:sub>
                              <m:r>
                                <a:rPr lang="en-US" sz="2400" b="0" i="1" smtClean="0">
                                  <a:latin typeface="Cambria Math" panose="02040503050406030204" pitchFamily="18" charset="0"/>
                                </a:rPr>
                                <m:t>1</m:t>
                              </m:r>
                            </m:sub>
                          </m:sSub>
                        </m:e>
                      </m:d>
                      <m:r>
                        <a:rPr lang="en-US" sz="2400" b="0" i="1" smtClean="0">
                          <a:latin typeface="Cambria Math" panose="02040503050406030204" pitchFamily="18" charset="0"/>
                        </a:rPr>
                        <m:t> </m:t>
                      </m:r>
                      <m:r>
                        <m:rPr>
                          <m:nor/>
                        </m:rPr>
                        <a:rPr lang="en-US" sz="2400">
                          <a:latin typeface="Cambria Math" panose="02040503050406030204" pitchFamily="18" charset="0"/>
                        </a:rPr>
                        <m:t>in</m:t>
                      </m:r>
                    </m:oMath>
                    <m:oMath xmlns:m="http://schemas.openxmlformats.org/officeDocument/2006/math">
                      <m:r>
                        <m:rPr>
                          <m:nor/>
                        </m:rPr>
                        <a:rPr lang="en-US" sz="2400" b="0" i="0" smtClean="0">
                          <a:latin typeface="Cambria Math" panose="02040503050406030204" pitchFamily="18" charset="0"/>
                        </a:rPr>
                        <m:t>let</m:t>
                      </m:r>
                      <m:r>
                        <a:rPr lang="en-US" sz="2400" b="0" i="1" smtClean="0">
                          <a:latin typeface="Cambria Math" panose="02040503050406030204" pitchFamily="18" charset="0"/>
                        </a:rPr>
                        <m:t> </m:t>
                      </m:r>
                      <m:d>
                        <m:dPr>
                          <m:begChr m:val="{"/>
                          <m:endChr m:val="}"/>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𝐺</m:t>
                              </m:r>
                            </m:e>
                            <m:sub>
                              <m:r>
                                <a:rPr lang="en-US" sz="2400" b="0" i="1" smtClean="0">
                                  <a:latin typeface="Cambria Math" panose="02040503050406030204" pitchFamily="18" charset="0"/>
                                </a:rPr>
                                <m:t>1</m:t>
                              </m:r>
                            </m:sub>
                          </m:sSub>
                          <m:r>
                            <a:rPr lang="en-US" sz="2400" i="1">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𝐺</m:t>
                              </m:r>
                            </m:e>
                            <m:sub>
                              <m:r>
                                <a:rPr lang="en-US" sz="2400" b="0" i="1" smtClean="0">
                                  <a:latin typeface="Cambria Math" panose="02040503050406030204" pitchFamily="18" charset="0"/>
                                </a:rPr>
                                <m:t>𝑘</m:t>
                              </m:r>
                            </m:sub>
                          </m:sSub>
                        </m:e>
                      </m:d>
                      <m:r>
                        <a:rPr lang="en-US" sz="2400" b="0" i="1" smtClean="0">
                          <a:latin typeface="Cambria Math" panose="02040503050406030204" pitchFamily="18" charset="0"/>
                        </a:rPr>
                        <m:t>=</m:t>
                      </m:r>
                      <m:r>
                        <a:rPr lang="en-US" sz="2400" b="0" i="1" smtClean="0">
                          <a:latin typeface="Cambria Math" panose="02040503050406030204" pitchFamily="18" charset="0"/>
                        </a:rPr>
                        <m:t>𝑃𝑎𝑟𝑡𝑖𝑡𝑖𝑜𝑛</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𝐺</m:t>
                          </m:r>
                          <m:r>
                            <a:rPr lang="en-US" sz="2400" b="0" i="1" smtClean="0">
                              <a:latin typeface="Cambria Math" panose="02040503050406030204" pitchFamily="18" charset="0"/>
                            </a:rPr>
                            <m:t>,</m:t>
                          </m:r>
                          <m:r>
                            <a:rPr lang="en-US" sz="2400" b="0" i="1" smtClean="0">
                              <a:latin typeface="Cambria Math" panose="02040503050406030204" pitchFamily="18" charset="0"/>
                            </a:rPr>
                            <m:t>𝜎</m:t>
                          </m:r>
                        </m:e>
                      </m:d>
                      <m:r>
                        <a:rPr lang="en-US" sz="2400" b="0" i="1" smtClean="0">
                          <a:latin typeface="Cambria Math" panose="02040503050406030204" pitchFamily="18" charset="0"/>
                        </a:rPr>
                        <m:t> </m:t>
                      </m:r>
                      <m:r>
                        <m:rPr>
                          <m:nor/>
                        </m:rPr>
                        <a:rPr lang="en-US" sz="2400" b="0" i="0" smtClean="0">
                          <a:latin typeface="Cambria Math" panose="02040503050406030204" pitchFamily="18" charset="0"/>
                        </a:rPr>
                        <m:t>in</m:t>
                      </m:r>
                    </m:oMath>
                  </m:oMathPara>
                </a14:m>
                <a:r>
                  <a:rPr lang="en-US" sz="2400" b="0" i="0" dirty="0">
                    <a:latin typeface="Cambria Math" panose="02040503050406030204" pitchFamily="18" charset="0"/>
                  </a:rPr>
                  <a:t/>
                </a:r>
                <a:br>
                  <a:rPr lang="en-US" sz="2400" b="0" i="0" dirty="0">
                    <a:latin typeface="Cambria Math" panose="02040503050406030204" pitchFamily="18" charset="0"/>
                  </a:rPr>
                </a:br>
                <a:endParaRPr lang="en-US" sz="2400" b="0" i="1" dirty="0">
                  <a:latin typeface="Cambria Math" panose="02040503050406030204" pitchFamily="18" charset="0"/>
                </a:endParaRPr>
              </a:p>
              <a:p>
                <a:pPr marL="685800" indent="-685800"/>
                <a14:m>
                  <m:oMathPara xmlns:m="http://schemas.openxmlformats.org/officeDocument/2006/math">
                    <m:oMathParaPr>
                      <m:jc m:val="centerGroup"/>
                    </m:oMathParaPr>
                    <m:oMath xmlns:m="http://schemas.openxmlformats.org/officeDocument/2006/math">
                      <m:m>
                        <m:mPr>
                          <m:mcs>
                            <m:mc>
                              <m:mcPr>
                                <m:count m:val="1"/>
                                <m:mcJc m:val="center"/>
                              </m:mcPr>
                            </m:mc>
                          </m:mcs>
                          <m:ctrlPr>
                            <a:rPr lang="en-US" sz="2400" b="0" i="1" smtClean="0">
                              <a:latin typeface="Cambria Math" panose="02040503050406030204" pitchFamily="18" charset="0"/>
                            </a:rPr>
                          </m:ctrlPr>
                        </m:mPr>
                        <m:mr>
                          <m:e>
                            <m:r>
                              <a:rPr lang="en-US" sz="2400" i="1">
                                <a:latin typeface="Cambria Math" panose="02040503050406030204" pitchFamily="18" charset="0"/>
                              </a:rPr>
                              <m:t>𝑈𝑛𝑖𝑜𝑛</m:t>
                            </m:r>
                          </m:e>
                        </m:mr>
                        <m:mr>
                          <m:e>
                            <m:r>
                              <a:rPr lang="en-US" sz="2400" b="0" i="1" smtClean="0">
                                <a:latin typeface="Cambria Math" panose="02040503050406030204" pitchFamily="18" charset="0"/>
                              </a:rPr>
                              <m:t>𝑗</m:t>
                            </m:r>
                            <m:r>
                              <a:rPr lang="en-US" sz="2400" b="0" i="1" smtClean="0">
                                <a:latin typeface="Cambria Math" panose="02040503050406030204" pitchFamily="18" charset="0"/>
                              </a:rPr>
                              <m:t>=1..</m:t>
                            </m:r>
                            <m:r>
                              <a:rPr lang="en-US" sz="2400" b="0" i="1" smtClean="0">
                                <a:latin typeface="Cambria Math" panose="02040503050406030204" pitchFamily="18" charset="0"/>
                              </a:rPr>
                              <m:t>𝑘</m:t>
                            </m:r>
                          </m:e>
                        </m:mr>
                      </m:m>
                      <m:d>
                        <m:dPr>
                          <m:begChr m:val="{"/>
                          <m:endChr m:val="}"/>
                          <m:sep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𝐹</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𝐺</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𝐻</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 </m:t>
                                  </m:r>
                                  <m:r>
                                    <a:rPr lang="en-US" sz="2400" b="0" i="1" smtClean="0">
                                      <a:latin typeface="Cambria Math" panose="02040503050406030204" pitchFamily="18" charset="0"/>
                                    </a:rPr>
                                    <m:t>𝐻</m:t>
                                  </m:r>
                                </m:e>
                                <m:sub>
                                  <m:r>
                                    <a:rPr lang="en-US" sz="2400" b="0" i="1" smtClean="0">
                                      <a:latin typeface="Cambria Math" panose="02040503050406030204" pitchFamily="18" charset="0"/>
                                    </a:rPr>
                                    <m:t>𝑛</m:t>
                                  </m:r>
                                </m:sub>
                              </m:sSub>
                            </m:e>
                          </m:d>
                        </m:e>
                        <m:e>
                          <m:m>
                            <m:mPr>
                              <m:mcs>
                                <m:mc>
                                  <m:mcPr>
                                    <m:count m:val="1"/>
                                    <m:mcJc m:val="center"/>
                                  </m:mcPr>
                                </m:mc>
                              </m:mcs>
                              <m:ctrlPr>
                                <a:rPr lang="en-US" sz="2400" b="0" i="1" smtClean="0">
                                  <a:latin typeface="Cambria Math" panose="02040503050406030204" pitchFamily="18" charset="0"/>
                                </a:rPr>
                              </m:ctrlPr>
                            </m:mPr>
                            <m:mr>
                              <m:e>
                                <m:eqArr>
                                  <m:eqArrPr>
                                    <m:ctrlPr>
                                      <a:rPr lang="en-US" sz="2400" b="0" i="1" smtClean="0">
                                        <a:latin typeface="Cambria Math" panose="02040503050406030204" pitchFamily="18" charset="0"/>
                                      </a:rPr>
                                    </m:ctrlPr>
                                  </m:eqArr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𝑢</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r>
                                      <a:rPr lang="en-US" sz="2400" b="0" i="1" smtClean="0">
                                        <a:latin typeface="Cambria Math" panose="02040503050406030204" pitchFamily="18" charset="0"/>
                                      </a:rPr>
                                      <m:t>𝐸𝑣𝑎𝑙</m:t>
                                    </m:r>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𝐺</m:t>
                                            </m:r>
                                          </m:e>
                                          <m:sub>
                                            <m:r>
                                              <a:rPr lang="en-US" sz="2400" b="0" i="1" smtClean="0">
                                                <a:latin typeface="Cambria Math" panose="02040503050406030204" pitchFamily="18" charset="0"/>
                                              </a:rPr>
                                              <m:t>𝑗</m:t>
                                            </m:r>
                                          </m:sub>
                                        </m:sSub>
                                        <m:r>
                                          <a:rPr lang="en-US" sz="2400" b="0" i="1" smtClean="0">
                                            <a:latin typeface="Cambria Math" panose="02040503050406030204" pitchFamily="18" charset="0"/>
                                          </a:rPr>
                                          <m:t>,</m:t>
                                        </m:r>
                                        <m:r>
                                          <a:rPr lang="en-US" sz="2400" b="0" i="1" smtClean="0">
                                            <a:latin typeface="Cambria Math" panose="02040503050406030204" pitchFamily="18" charset="0"/>
                                          </a:rPr>
                                          <m:t>𝜎</m:t>
                                        </m:r>
                                      </m:e>
                                    </m:d>
                                  </m:e>
                                  <m:e>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m:rPr>
                                                <m:brk m:alnAt="7"/>
                                              </m:rPr>
                                              <a:rPr lang="en-US" sz="2400" b="0" i="1" smtClean="0">
                                                <a:latin typeface="Cambria Math" panose="02040503050406030204" pitchFamily="18" charset="0"/>
                                              </a:rPr>
                                              <m:t>𝑢</m:t>
                                            </m:r>
                                          </m:e>
                                          <m:sub>
                                            <m:r>
                                              <m:rPr>
                                                <m:brk m:alnAt="7"/>
                                              </m:rPr>
                                              <a:rPr lang="en-US" sz="2400" b="0" i="1" smtClean="0">
                                                <a:latin typeface="Cambria Math" panose="02040503050406030204" pitchFamily="18" charset="0"/>
                                              </a:rPr>
                                              <m:t>2</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 </m:t>
                                            </m:r>
                                            <m:r>
                                              <a:rPr lang="en-US" sz="2400" b="0" i="1" smtClean="0">
                                                <a:latin typeface="Cambria Math" panose="02040503050406030204" pitchFamily="18" charset="0"/>
                                              </a:rPr>
                                              <m:t>𝑢</m:t>
                                            </m:r>
                                          </m:e>
                                          <m:sub>
                                            <m:r>
                                              <a:rPr lang="en-US" sz="2400" b="0" i="1" smtClean="0">
                                                <a:latin typeface="Cambria Math" panose="02040503050406030204" pitchFamily="18" charset="0"/>
                                              </a:rPr>
                                              <m:t>𝑛</m:t>
                                            </m:r>
                                          </m:sub>
                                        </m:sSub>
                                      </m:e>
                                    </m:d>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𝐹</m:t>
                                        </m:r>
                                      </m:e>
                                      <m:sup>
                                        <m:r>
                                          <a:rPr lang="en-US" sz="2400" b="0" i="1" smtClean="0">
                                            <a:latin typeface="Cambria Math" panose="02040503050406030204" pitchFamily="18" charset="0"/>
                                          </a:rPr>
                                          <m:t>−1</m:t>
                                        </m:r>
                                      </m:sup>
                                    </m:sSup>
                                    <m:d>
                                      <m:dPr>
                                        <m:sep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𝑣</m:t>
                                        </m:r>
                                      </m:e>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𝑢</m:t>
                                            </m:r>
                                          </m:e>
                                          <m:sub>
                                            <m:r>
                                              <a:rPr lang="en-US" sz="2400" b="0" i="1" smtClean="0">
                                                <a:latin typeface="Cambria Math" panose="02040503050406030204" pitchFamily="18" charset="0"/>
                                              </a:rPr>
                                              <m:t>1</m:t>
                                            </m:r>
                                          </m:sub>
                                        </m:sSub>
                                      </m:e>
                                    </m:d>
                                  </m:e>
                                </m:eqArr>
                              </m:e>
                            </m:mr>
                            <m:m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𝐻</m:t>
                                    </m:r>
                                  </m:e>
                                  <m:sub>
                                    <m:r>
                                      <a:rPr lang="en-US" sz="2400" b="0" i="1" smtClean="0">
                                        <a:latin typeface="Cambria Math" panose="02040503050406030204" pitchFamily="18" charset="0"/>
                                      </a:rPr>
                                      <m:t>𝑖</m:t>
                                    </m:r>
                                  </m:sub>
                                </m:sSub>
                                <m:r>
                                  <a:rPr lang="en-US" sz="2400" b="0" i="1" smtClean="0">
                                    <a:latin typeface="Cambria Math" panose="02040503050406030204" pitchFamily="18" charset="0"/>
                                  </a:rPr>
                                  <m:t>=</m:t>
                                </m:r>
                                <m:d>
                                  <m:dPr>
                                    <m:begChr m:val="["/>
                                    <m:endChr m:val="]"/>
                                    <m:ctrlPr>
                                      <a:rPr lang="en-US" sz="2400" b="0" i="1" smtClean="0">
                                        <a:solidFill>
                                          <a:srgbClr val="009900"/>
                                        </a:solidFill>
                                        <a:latin typeface="Cambria Math" panose="02040503050406030204" pitchFamily="18" charset="0"/>
                                      </a:rPr>
                                    </m:ctrlPr>
                                  </m:dPr>
                                  <m:e>
                                    <m:sSub>
                                      <m:sSubPr>
                                        <m:ctrlPr>
                                          <a:rPr lang="en-US" sz="2400" b="0" i="1" smtClean="0">
                                            <a:solidFill>
                                              <a:srgbClr val="009900"/>
                                            </a:solidFill>
                                            <a:latin typeface="Cambria Math" panose="02040503050406030204" pitchFamily="18" charset="0"/>
                                          </a:rPr>
                                        </m:ctrlPr>
                                      </m:sSubPr>
                                      <m:e>
                                        <m:r>
                                          <a:rPr lang="en-US" sz="2400" b="0" i="1" smtClean="0">
                                            <a:solidFill>
                                              <a:srgbClr val="009900"/>
                                            </a:solidFill>
                                            <a:latin typeface="Cambria Math" panose="02040503050406030204" pitchFamily="18" charset="0"/>
                                          </a:rPr>
                                          <m:t>𝑒</m:t>
                                        </m:r>
                                      </m:e>
                                      <m:sub>
                                        <m:r>
                                          <a:rPr lang="en-US" sz="2400" b="0" i="1" smtClean="0">
                                            <a:solidFill>
                                              <a:srgbClr val="009900"/>
                                            </a:solidFill>
                                            <a:latin typeface="Cambria Math" panose="02040503050406030204" pitchFamily="18" charset="0"/>
                                          </a:rPr>
                                          <m:t>𝑖</m:t>
                                        </m:r>
                                      </m:sub>
                                    </m:sSub>
                                    <m:r>
                                      <a:rPr lang="en-US" sz="2400" b="0" i="1" smtClean="0">
                                        <a:solidFill>
                                          <a:srgbClr val="009900"/>
                                        </a:solidFill>
                                        <a:latin typeface="Cambria Math" panose="02040503050406030204" pitchFamily="18" charset="0"/>
                                      </a:rPr>
                                      <m:t>⊨</m:t>
                                    </m:r>
                                    <m:r>
                                      <a:rPr lang="en-US" sz="2400" b="0" i="1" smtClean="0">
                                        <a:solidFill>
                                          <a:srgbClr val="009900"/>
                                        </a:solidFill>
                                        <a:latin typeface="Cambria Math" panose="02040503050406030204" pitchFamily="18" charset="0"/>
                                      </a:rPr>
                                      <m:t>𝜎</m:t>
                                    </m:r>
                                    <m:r>
                                      <a:rPr lang="en-US" sz="2400" b="0" i="1" smtClean="0">
                                        <a:solidFill>
                                          <a:srgbClr val="009900"/>
                                        </a:solidFill>
                                        <a:latin typeface="Cambria Math" panose="02040503050406030204" pitchFamily="18" charset="0"/>
                                      </a:rPr>
                                      <m:t>⇝</m:t>
                                    </m:r>
                                    <m:sSub>
                                      <m:sSubPr>
                                        <m:ctrlPr>
                                          <a:rPr lang="en-US" sz="2400" b="0" i="1" smtClean="0">
                                            <a:solidFill>
                                              <a:srgbClr val="009900"/>
                                            </a:solidFill>
                                            <a:latin typeface="Cambria Math" panose="02040503050406030204" pitchFamily="18" charset="0"/>
                                          </a:rPr>
                                        </m:ctrlPr>
                                      </m:sSubPr>
                                      <m:e>
                                        <m:r>
                                          <a:rPr lang="en-US" sz="2400" b="0" i="1" smtClean="0">
                                            <a:solidFill>
                                              <a:srgbClr val="009900"/>
                                            </a:solidFill>
                                            <a:latin typeface="Cambria Math" panose="02040503050406030204" pitchFamily="18" charset="0"/>
                                          </a:rPr>
                                          <m:t>𝑢</m:t>
                                        </m:r>
                                      </m:e>
                                      <m:sub>
                                        <m:r>
                                          <a:rPr lang="en-US" sz="2400" b="0" i="1" smtClean="0">
                                            <a:solidFill>
                                              <a:srgbClr val="009900"/>
                                            </a:solidFill>
                                            <a:latin typeface="Cambria Math" panose="02040503050406030204" pitchFamily="18" charset="0"/>
                                          </a:rPr>
                                          <m:t>𝑖</m:t>
                                        </m:r>
                                      </m:sub>
                                    </m:sSub>
                                  </m:e>
                                </m:d>
                              </m:e>
                            </m:mr>
                            <m:mr>
                              <m:e>
                                <m:r>
                                  <a:rPr lang="en-US" sz="2400" b="0" i="1" smtClean="0">
                                    <a:solidFill>
                                      <a:srgbClr val="009900"/>
                                    </a:solidFill>
                                    <a:latin typeface="Cambria Math" panose="02040503050406030204" pitchFamily="18" charset="0"/>
                                  </a:rPr>
                                  <m:t> </m:t>
                                </m:r>
                              </m:e>
                            </m:mr>
                          </m:m>
                        </m:e>
                      </m:d>
                    </m:oMath>
                  </m:oMathPara>
                </a14:m>
                <a:endParaRPr lang="en-US" sz="1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574127" y="2723179"/>
                <a:ext cx="8201597" cy="2773260"/>
              </a:xfrm>
              <a:prstGeom prst="rect">
                <a:avLst/>
              </a:prstGeom>
              <a:blipFill>
                <a:blip r:embed="rId8"/>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990487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88406" y="1102743"/>
                <a:ext cx="9210870" cy="5029200"/>
              </a:xfrm>
            </p:spPr>
            <p:txBody>
              <a:bodyPr/>
              <a:lstStyle/>
              <a:p>
                <a:pPr marL="0" indent="0">
                  <a:buNone/>
                </a:pPr>
                <a:r>
                  <a:rPr lang="en-US" u="sng" dirty="0">
                    <a:latin typeface="Seoge UI"/>
                  </a:rPr>
                  <a:t>User specification</a:t>
                </a:r>
              </a:p>
              <a:p>
                <a:pPr marL="0" indent="0">
                  <a:buNone/>
                </a:pPr>
                <a:endParaRPr lang="en-US" sz="500" dirty="0">
                  <a:latin typeface="Seoge UI"/>
                </a:endParaRPr>
              </a:p>
              <a:p>
                <a:pPr marL="0" indent="0">
                  <a:buNone/>
                </a:pPr>
                <a:r>
                  <a:rPr lang="en-US" dirty="0">
                    <a:solidFill>
                      <a:schemeClr val="accent2"/>
                    </a:solidFill>
                    <a:latin typeface="Seoge UI"/>
                  </a:rPr>
                  <a:t>Examples: </a:t>
                </a:r>
                <a:r>
                  <a:rPr lang="en-US" dirty="0">
                    <a:latin typeface="Seoge UI"/>
                  </a:rPr>
                  <a:t>Conjunction of (input state</a:t>
                </a:r>
                <a14:m>
                  <m:oMath xmlns:m="http://schemas.openxmlformats.org/officeDocument/2006/math">
                    <m:r>
                      <a:rPr lang="en-US" i="1" dirty="0">
                        <a:latin typeface="Cambria Math" panose="02040503050406030204" pitchFamily="18" charset="0"/>
                      </a:rPr>
                      <m:t>, </m:t>
                    </m:r>
                  </m:oMath>
                </a14:m>
                <a:r>
                  <a:rPr lang="en-US" dirty="0">
                    <a:latin typeface="Seoge UI"/>
                  </a:rPr>
                  <a:t>output value) </a:t>
                </a:r>
              </a:p>
              <a:p>
                <a:pPr marL="0" indent="0">
                  <a:buNone/>
                </a:pPr>
                <a:r>
                  <a:rPr lang="en-US" dirty="0">
                    <a:solidFill>
                      <a:schemeClr val="accent2"/>
                    </a:solidFill>
                    <a:latin typeface="Seoge UI"/>
                  </a:rPr>
                  <a:t>Inductive Spec: </a:t>
                </a:r>
                <a:r>
                  <a:rPr lang="en-US" dirty="0">
                    <a:latin typeface="Seoge UI"/>
                  </a:rPr>
                  <a:t>Conjunction of (input state, output property)</a:t>
                </a:r>
              </a:p>
              <a:p>
                <a:pPr marL="0" indent="0">
                  <a:buNone/>
                </a:pPr>
                <a:endParaRPr lang="en-US" dirty="0">
                  <a:latin typeface="Seoge UI"/>
                </a:endParaRPr>
              </a:p>
              <a:p>
                <a:pPr marL="0" indent="0">
                  <a:buNone/>
                </a:pPr>
                <a:r>
                  <a:rPr lang="en-US" u="sng" dirty="0">
                    <a:latin typeface="Seoge UI"/>
                  </a:rPr>
                  <a:t>Search methodology</a:t>
                </a:r>
              </a:p>
              <a:p>
                <a:pPr marL="0" indent="0">
                  <a:buNone/>
                </a:pPr>
                <a:r>
                  <a:rPr lang="en-US" dirty="0">
                    <a:solidFill>
                      <a:schemeClr val="accent2"/>
                    </a:solidFill>
                    <a:latin typeface="Seoge UI"/>
                  </a:rPr>
                  <a:t>(Conditional) Inverse </a:t>
                </a:r>
                <a:r>
                  <a:rPr lang="en-US" dirty="0" smtClean="0">
                    <a:solidFill>
                      <a:schemeClr val="accent2"/>
                    </a:solidFill>
                    <a:latin typeface="Seoge UI"/>
                  </a:rPr>
                  <a:t>set</a:t>
                </a:r>
                <a:r>
                  <a:rPr lang="en-US" dirty="0" smtClean="0">
                    <a:latin typeface="Seoge UI"/>
                  </a:rPr>
                  <a:t>: Backward propagation </a:t>
                </a:r>
                <a:r>
                  <a:rPr lang="en-US" dirty="0">
                    <a:latin typeface="Seoge UI"/>
                  </a:rPr>
                  <a:t>of values</a:t>
                </a:r>
              </a:p>
              <a:p>
                <a:pPr marL="0" indent="0">
                  <a:buNone/>
                </a:pPr>
                <a:r>
                  <a:rPr lang="en-US" dirty="0">
                    <a:solidFill>
                      <a:schemeClr val="accent2"/>
                    </a:solidFill>
                    <a:latin typeface="Seoge UI"/>
                  </a:rPr>
                  <a:t>(Conditional) Witness </a:t>
                </a:r>
                <a:r>
                  <a:rPr lang="en-US" dirty="0" smtClean="0">
                    <a:solidFill>
                      <a:schemeClr val="accent2"/>
                    </a:solidFill>
                    <a:latin typeface="Seoge UI"/>
                  </a:rPr>
                  <a:t>function</a:t>
                </a:r>
                <a:r>
                  <a:rPr lang="en-US" dirty="0" smtClean="0">
                    <a:latin typeface="Seoge UI"/>
                  </a:rPr>
                  <a:t>: </a:t>
                </a:r>
                <a:r>
                  <a:rPr lang="en-US" sz="2300" dirty="0" smtClean="0">
                    <a:latin typeface="Seoge UI"/>
                  </a:rPr>
                  <a:t>Backward propagation </a:t>
                </a:r>
                <a:r>
                  <a:rPr lang="en-US" sz="2300" dirty="0">
                    <a:latin typeface="Seoge UI"/>
                  </a:rPr>
                  <a:t>of properties</a:t>
                </a:r>
              </a:p>
              <a:p>
                <a:pPr marL="0" indent="0">
                  <a:buNone/>
                </a:pPr>
                <a:endParaRPr lang="en-US" dirty="0">
                  <a:latin typeface="Seoge UI"/>
                </a:endParaRPr>
              </a:p>
              <a:p>
                <a:pPr marL="0" indent="0">
                  <a:buNone/>
                </a:pPr>
                <a:endParaRPr lang="en-US" dirty="0">
                  <a:latin typeface="Seoge UI"/>
                </a:endParaRPr>
              </a:p>
              <a:p>
                <a:pPr marL="0" indent="0">
                  <a:buNone/>
                </a:pPr>
                <a:endParaRPr lang="en-US" dirty="0">
                  <a:latin typeface="Seoge UI"/>
                </a:endParaRPr>
              </a:p>
              <a:p>
                <a:pPr marL="0" indent="0">
                  <a:buNone/>
                </a:pPr>
                <a:endParaRPr lang="en-US" dirty="0"/>
              </a:p>
              <a:p>
                <a:pPr marL="0" indent="0">
                  <a:buNone/>
                </a:pPr>
                <a:endParaRPr lang="en-US" dirty="0">
                  <a:solidFill>
                    <a:schemeClr val="accent2"/>
                  </a:solidFill>
                </a:endParaRPr>
              </a:p>
              <a:p>
                <a:pPr marL="0" indent="0">
                  <a:buNone/>
                </a:pPr>
                <a:endParaRPr lang="en-US" dirty="0">
                  <a:solidFill>
                    <a:schemeClr val="accent2"/>
                  </a:solidFill>
                </a:endParaRP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88406" y="1102743"/>
                <a:ext cx="9210870" cy="5029200"/>
              </a:xfrm>
              <a:blipFill>
                <a:blip r:embed="rId3"/>
                <a:stretch>
                  <a:fillRect l="-1060" t="-848"/>
                </a:stretch>
              </a:blipFill>
            </p:spPr>
            <p:txBody>
              <a:bodyPr/>
              <a:lstStyle/>
              <a:p>
                <a:r>
                  <a:rPr lang="en-US">
                    <a:noFill/>
                  </a:rPr>
                  <a:t> </a:t>
                </a:r>
              </a:p>
            </p:txBody>
          </p:sp>
        </mc:Fallback>
      </mc:AlternateContent>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46</a:t>
            </a:fld>
            <a:endParaRPr lang="en-US" dirty="0"/>
          </a:p>
        </p:txBody>
      </p:sp>
      <p:sp>
        <p:nvSpPr>
          <p:cNvPr id="4" name="Title 3"/>
          <p:cNvSpPr>
            <a:spLocks noGrp="1"/>
          </p:cNvSpPr>
          <p:nvPr>
            <p:ph type="title"/>
          </p:nvPr>
        </p:nvSpPr>
        <p:spPr>
          <a:xfrm>
            <a:off x="432879" y="304800"/>
            <a:ext cx="8215009" cy="609600"/>
          </a:xfrm>
        </p:spPr>
        <p:txBody>
          <a:bodyPr/>
          <a:lstStyle/>
          <a:p>
            <a:r>
              <a:rPr lang="en-US" dirty="0">
                <a:latin typeface="Seoge UI"/>
              </a:rPr>
              <a:t>Generalizing output values to output properties</a:t>
            </a:r>
          </a:p>
        </p:txBody>
      </p:sp>
    </p:spTree>
    <p:extLst>
      <p:ext uri="{BB962C8B-B14F-4D97-AF65-F5344CB8AC3E}">
        <p14:creationId xmlns:p14="http://schemas.microsoft.com/office/powerpoint/2010/main" val="3295558088"/>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2469134" y="950591"/>
                <a:ext cx="6561783" cy="1681095"/>
              </a:xfrm>
            </p:spPr>
            <p:txBody>
              <a:bodyPr/>
              <a:lstStyle/>
              <a:p>
                <a:pPr marL="0" indent="0">
                  <a:buNone/>
                </a:pPr>
                <a:r>
                  <a:rPr lang="en-US" dirty="0">
                    <a:solidFill>
                      <a:schemeClr val="accent2"/>
                    </a:solidFill>
                    <a:latin typeface="Segoe UI" panose="020B0502040204020203" pitchFamily="34" charset="0"/>
                    <a:cs typeface="Segoe UI" panose="020B0502040204020203" pitchFamily="34" charset="0"/>
                  </a:rPr>
                  <a:t>list of strings </a:t>
                </a:r>
                <a:r>
                  <a:rPr lang="en-US" dirty="0">
                    <a:latin typeface="Consolas" panose="020B0609020204030204" pitchFamily="49" charset="0"/>
                  </a:rPr>
                  <a:t>T := Map(L,S)</a:t>
                </a:r>
              </a:p>
              <a:p>
                <a:pPr marL="0" indent="0">
                  <a:buNone/>
                </a:pPr>
                <a:r>
                  <a:rPr lang="en-US" dirty="0">
                    <a:solidFill>
                      <a:schemeClr val="accent2"/>
                    </a:solidFill>
                    <a:latin typeface="Seoge UI"/>
                  </a:rPr>
                  <a:t>substring </a:t>
                </a:r>
                <a:r>
                  <a:rPr lang="en-US" dirty="0" err="1">
                    <a:solidFill>
                      <a:schemeClr val="accent2"/>
                    </a:solidFill>
                    <a:latin typeface="Seoge UI"/>
                  </a:rPr>
                  <a:t>fn</a:t>
                </a:r>
                <a:r>
                  <a:rPr lang="en-US" dirty="0">
                    <a:solidFill>
                      <a:schemeClr val="accent2"/>
                    </a:solidFill>
                    <a:latin typeface="Seoge UI"/>
                  </a:rPr>
                  <a:t> </a:t>
                </a:r>
                <a:r>
                  <a:rPr lang="en-US" dirty="0">
                    <a:latin typeface="Consolas" panose="020B0609020204030204" pitchFamily="49" charset="0"/>
                  </a:rPr>
                  <a:t>S := </a:t>
                </a:r>
                <a14:m>
                  <m:oMath xmlns:m="http://schemas.openxmlformats.org/officeDocument/2006/math">
                    <m:r>
                      <a:rPr lang="en-US" i="1" dirty="0" smtClean="0">
                        <a:latin typeface="Cambria Math" panose="02040503050406030204" pitchFamily="18" charset="0"/>
                      </a:rPr>
                      <m:t>𝜆</m:t>
                    </m:r>
                  </m:oMath>
                </a14:m>
                <a:r>
                  <a:rPr lang="en-US" dirty="0">
                    <a:latin typeface="Consolas" panose="020B0609020204030204" pitchFamily="49" charset="0"/>
                  </a:rPr>
                  <a:t>y: … </a:t>
                </a:r>
              </a:p>
              <a:p>
                <a:pPr marL="0" indent="0">
                  <a:buNone/>
                </a:pPr>
                <a:r>
                  <a:rPr lang="en-US" dirty="0">
                    <a:solidFill>
                      <a:schemeClr val="accent2"/>
                    </a:solidFill>
                    <a:latin typeface="Segoe UI" panose="020B0502040204020203" pitchFamily="34" charset="0"/>
                    <a:cs typeface="Segoe UI" panose="020B0502040204020203" pitchFamily="34" charset="0"/>
                  </a:rPr>
                  <a:t>list of lines</a:t>
                </a:r>
                <a:r>
                  <a:rPr lang="en-US" dirty="0">
                    <a:latin typeface="Segoe UI" panose="020B0502040204020203" pitchFamily="34" charset="0"/>
                    <a:cs typeface="Segoe UI" panose="020B0502040204020203" pitchFamily="34" charset="0"/>
                  </a:rPr>
                  <a:t> </a:t>
                </a:r>
                <a:r>
                  <a:rPr lang="en-US" dirty="0">
                    <a:latin typeface="Consolas" panose="020B0609020204030204" pitchFamily="49" charset="0"/>
                  </a:rPr>
                  <a:t>L := Filter(Split(d,</a:t>
                </a:r>
                <a14:m>
                  <m:oMath xmlns:m="http://schemas.openxmlformats.org/officeDocument/2006/math">
                    <m:r>
                      <a:rPr lang="en-US" b="0" i="0" smtClean="0">
                        <a:latin typeface="Cambria Math" panose="02040503050406030204" pitchFamily="18" charset="0"/>
                      </a:rPr>
                      <m:t>"</m:t>
                    </m:r>
                    <m:r>
                      <m:rPr>
                        <m:nor/>
                      </m:rPr>
                      <a:rPr lang="en-US" b="0" i="0" smtClean="0">
                        <a:latin typeface="Cambria Math" panose="02040503050406030204" pitchFamily="18" charset="0"/>
                      </a:rPr>
                      <m:t>\</m:t>
                    </m:r>
                    <m:r>
                      <m:rPr>
                        <m:nor/>
                      </m:rPr>
                      <a:rPr lang="en-US" b="0" i="0" smtClean="0">
                        <a:latin typeface="Cambria Math" panose="02040503050406030204" pitchFamily="18" charset="0"/>
                      </a:rPr>
                      <m:t>n</m:t>
                    </m:r>
                    <m:r>
                      <m:rPr>
                        <m:nor/>
                      </m:rPr>
                      <a:rPr lang="en-US" b="0" i="0" smtClean="0">
                        <a:latin typeface="Cambria Math" panose="02040503050406030204" pitchFamily="18" charset="0"/>
                      </a:rPr>
                      <m:t>"</m:t>
                    </m:r>
                  </m:oMath>
                </a14:m>
                <a:r>
                  <a:rPr lang="en-US" dirty="0">
                    <a:latin typeface="Consolas" panose="020B0609020204030204" pitchFamily="49" charset="0"/>
                  </a:rPr>
                  <a:t>), B)</a:t>
                </a:r>
                <a:endParaRPr lang="en-US" dirty="0">
                  <a:solidFill>
                    <a:schemeClr val="accent2"/>
                  </a:solidFill>
                  <a:latin typeface="Consolas" panose="020B0609020204030204" pitchFamily="49" charset="0"/>
                </a:endParaRPr>
              </a:p>
              <a:p>
                <a:pPr marL="0" indent="0">
                  <a:buNone/>
                </a:pPr>
                <a:r>
                  <a:rPr lang="en-US" dirty="0" err="1">
                    <a:solidFill>
                      <a:schemeClr val="accent2"/>
                    </a:solidFill>
                    <a:latin typeface="Segoe UI" panose="020B0502040204020203" pitchFamily="34" charset="0"/>
                    <a:cs typeface="Segoe UI" panose="020B0502040204020203" pitchFamily="34" charset="0"/>
                  </a:rPr>
                  <a:t>boolean</a:t>
                </a:r>
                <a:r>
                  <a:rPr lang="en-US" dirty="0">
                    <a:solidFill>
                      <a:schemeClr val="accent2"/>
                    </a:solidFill>
                    <a:latin typeface="Segoe UI" panose="020B0502040204020203" pitchFamily="34" charset="0"/>
                    <a:cs typeface="Segoe UI" panose="020B0502040204020203" pitchFamily="34" charset="0"/>
                  </a:rPr>
                  <a:t> </a:t>
                </a:r>
                <a:r>
                  <a:rPr lang="en-US" dirty="0" err="1">
                    <a:solidFill>
                      <a:schemeClr val="accent2"/>
                    </a:solidFill>
                    <a:latin typeface="Segoe UI" panose="020B0502040204020203" pitchFamily="34" charset="0"/>
                    <a:cs typeface="Segoe UI" panose="020B0502040204020203" pitchFamily="34" charset="0"/>
                  </a:rPr>
                  <a:t>fn</a:t>
                </a:r>
                <a:r>
                  <a:rPr lang="en-US" dirty="0">
                    <a:solidFill>
                      <a:schemeClr val="accent2"/>
                    </a:solidFill>
                    <a:latin typeface="Segoe UI" panose="020B0502040204020203" pitchFamily="34" charset="0"/>
                    <a:cs typeface="Segoe UI" panose="020B0502040204020203" pitchFamily="34" charset="0"/>
                  </a:rPr>
                  <a:t> </a:t>
                </a:r>
                <a:r>
                  <a:rPr lang="en-US" dirty="0">
                    <a:latin typeface="Consolas" panose="020B0609020204030204" pitchFamily="49" charset="0"/>
                  </a:rPr>
                  <a:t>B := </a:t>
                </a:r>
                <a14:m>
                  <m:oMath xmlns:m="http://schemas.openxmlformats.org/officeDocument/2006/math">
                    <m:r>
                      <a:rPr lang="en-US" i="1" dirty="0" smtClean="0">
                        <a:latin typeface="Cambria Math" panose="02040503050406030204" pitchFamily="18" charset="0"/>
                      </a:rPr>
                      <m:t>𝜆</m:t>
                    </m:r>
                  </m:oMath>
                </a14:m>
                <a:r>
                  <a:rPr lang="en-US" dirty="0">
                    <a:latin typeface="Consolas" panose="020B0609020204030204" pitchFamily="49" charset="0"/>
                  </a:rPr>
                  <a:t>y: …         </a:t>
                </a:r>
              </a:p>
              <a:p>
                <a:pPr marL="0" indent="0">
                  <a:buNone/>
                </a:pPr>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2469134" y="950591"/>
                <a:ext cx="6561783" cy="1681095"/>
              </a:xfrm>
              <a:blipFill>
                <a:blip r:embed="rId3"/>
                <a:stretch>
                  <a:fillRect l="-1394" t="-3261" b="-13768"/>
                </a:stretch>
              </a:blipFill>
            </p:spPr>
            <p:txBody>
              <a:bodyPr/>
              <a:lstStyle/>
              <a:p>
                <a:r>
                  <a:rPr lang="en-US">
                    <a:noFill/>
                  </a:rPr>
                  <a:t> </a:t>
                </a:r>
              </a:p>
            </p:txBody>
          </p:sp>
        </mc:Fallback>
      </mc:AlternateContent>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47</a:t>
            </a:fld>
            <a:endParaRPr lang="en-US" dirty="0"/>
          </a:p>
        </p:txBody>
      </p:sp>
      <p:sp>
        <p:nvSpPr>
          <p:cNvPr id="4" name="Title 3"/>
          <p:cNvSpPr>
            <a:spLocks noGrp="1"/>
          </p:cNvSpPr>
          <p:nvPr>
            <p:ph type="title"/>
          </p:nvPr>
        </p:nvSpPr>
        <p:spPr>
          <a:xfrm>
            <a:off x="-19456" y="304800"/>
            <a:ext cx="9465013" cy="609600"/>
          </a:xfrm>
        </p:spPr>
        <p:txBody>
          <a:bodyPr/>
          <a:lstStyle/>
          <a:p>
            <a:r>
              <a:rPr lang="en-US" dirty="0">
                <a:latin typeface="Seoge UI"/>
              </a:rPr>
              <a:t>Problem Reduction</a:t>
            </a:r>
          </a:p>
        </p:txBody>
      </p:sp>
      <p:grpSp>
        <p:nvGrpSpPr>
          <p:cNvPr id="36" name="Group 35"/>
          <p:cNvGrpSpPr>
            <a:grpSpLocks noChangeAspect="1"/>
          </p:cNvGrpSpPr>
          <p:nvPr/>
        </p:nvGrpSpPr>
        <p:grpSpPr>
          <a:xfrm>
            <a:off x="546038" y="3560031"/>
            <a:ext cx="2603271" cy="7864814"/>
            <a:chOff x="119859" y="3385234"/>
            <a:chExt cx="2162476" cy="6533114"/>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859" y="3385234"/>
              <a:ext cx="2162476" cy="6533114"/>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312" y="4160652"/>
              <a:ext cx="835030" cy="207188"/>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312" y="5204925"/>
              <a:ext cx="594276" cy="196050"/>
            </a:xfrm>
            <a:prstGeom prst="rect">
              <a:avLst/>
            </a:prstGeom>
          </p:spPr>
        </p:pic>
      </p:grpSp>
      <p:grpSp>
        <p:nvGrpSpPr>
          <p:cNvPr id="21" name="Group 20"/>
          <p:cNvGrpSpPr>
            <a:grpSpLocks noChangeAspect="1"/>
          </p:cNvGrpSpPr>
          <p:nvPr/>
        </p:nvGrpSpPr>
        <p:grpSpPr>
          <a:xfrm>
            <a:off x="3630139" y="3555501"/>
            <a:ext cx="2629279" cy="7943385"/>
            <a:chOff x="3950727" y="2723746"/>
            <a:chExt cx="2162476" cy="6533114"/>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0727" y="2723746"/>
              <a:ext cx="2162476" cy="6533114"/>
            </a:xfrm>
            <a:prstGeom prst="rect">
              <a:avLst/>
            </a:prstGeom>
          </p:spPr>
        </p:pic>
        <p:sp>
          <p:nvSpPr>
            <p:cNvPr id="18" name="Rectangle 17"/>
            <p:cNvSpPr/>
            <p:nvPr/>
          </p:nvSpPr>
          <p:spPr>
            <a:xfrm>
              <a:off x="4213013" y="3489325"/>
              <a:ext cx="1798680" cy="216916"/>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rgbClr val="FFFF00"/>
                </a:solidFill>
              </a:endParaRPr>
            </a:p>
          </p:txBody>
        </p:sp>
        <p:sp>
          <p:nvSpPr>
            <p:cNvPr id="20" name="Rectangle 19"/>
            <p:cNvSpPr/>
            <p:nvPr/>
          </p:nvSpPr>
          <p:spPr>
            <a:xfrm>
              <a:off x="4242197" y="4537001"/>
              <a:ext cx="1798680" cy="216916"/>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34" name="Group 33"/>
          <p:cNvGrpSpPr>
            <a:grpSpLocks noChangeAspect="1"/>
          </p:cNvGrpSpPr>
          <p:nvPr/>
        </p:nvGrpSpPr>
        <p:grpSpPr>
          <a:xfrm>
            <a:off x="6677774" y="3692552"/>
            <a:ext cx="2149187" cy="1197499"/>
            <a:chOff x="6861079" y="3459078"/>
            <a:chExt cx="1557317" cy="847404"/>
          </a:xfrm>
        </p:grpSpPr>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1079" y="3459078"/>
              <a:ext cx="1387976" cy="267681"/>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9175" y="4048732"/>
              <a:ext cx="1489221" cy="257750"/>
            </a:xfrm>
            <a:prstGeom prst="rect">
              <a:avLst/>
            </a:prstGeom>
          </p:spPr>
        </p:pic>
        <p:sp>
          <p:nvSpPr>
            <p:cNvPr id="25" name="Rectangle 24"/>
            <p:cNvSpPr/>
            <p:nvPr/>
          </p:nvSpPr>
          <p:spPr bwMode="auto">
            <a:xfrm>
              <a:off x="6880535" y="3459078"/>
              <a:ext cx="1387976" cy="23743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Comic Sans MS" pitchFamily="66" charset="0"/>
              </a:endParaRPr>
            </a:p>
          </p:txBody>
        </p:sp>
        <p:sp>
          <p:nvSpPr>
            <p:cNvPr id="26" name="Rectangle 25"/>
            <p:cNvSpPr/>
            <p:nvPr/>
          </p:nvSpPr>
          <p:spPr bwMode="auto">
            <a:xfrm>
              <a:off x="6896745" y="4058952"/>
              <a:ext cx="1387976" cy="23743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Comic Sans MS" pitchFamily="66" charset="0"/>
              </a:endParaRPr>
            </a:p>
          </p:txBody>
        </p:sp>
        <mc:AlternateContent xmlns:mc="http://schemas.openxmlformats.org/markup-compatibility/2006" xmlns:a14="http://schemas.microsoft.com/office/drawing/2010/main">
          <mc:Choice Requires="a14">
            <p:sp>
              <p:nvSpPr>
                <p:cNvPr id="27" name="TextBox 26"/>
                <p:cNvSpPr txBox="1"/>
                <p:nvPr/>
              </p:nvSpPr>
              <p:spPr>
                <a:xfrm>
                  <a:off x="7414016" y="3741830"/>
                  <a:ext cx="321013"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m:t>
                        </m:r>
                      </m:oMath>
                    </m:oMathPara>
                  </a14:m>
                  <a:endParaRPr 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7414016" y="3741830"/>
                  <a:ext cx="321013" cy="400110"/>
                </a:xfrm>
                <a:prstGeom prst="rect">
                  <a:avLst/>
                </a:prstGeom>
                <a:blipFill rotWithShape="0">
                  <a:blip r:embed="rId9"/>
                  <a:stretch>
                    <a:fillRect/>
                  </a:stretch>
                </a:blipFill>
              </p:spPr>
              <p:txBody>
                <a:bodyPr/>
                <a:lstStyle/>
                <a:p>
                  <a:r>
                    <a:rPr lang="en-US">
                      <a:noFill/>
                    </a:rPr>
                    <a:t> </a:t>
                  </a:r>
                </a:p>
              </p:txBody>
            </p:sp>
          </mc:Fallback>
        </mc:AlternateContent>
      </p:grpSp>
      <p:sp>
        <p:nvSpPr>
          <p:cNvPr id="30" name="TextBox 29"/>
          <p:cNvSpPr txBox="1"/>
          <p:nvPr/>
        </p:nvSpPr>
        <p:spPr>
          <a:xfrm>
            <a:off x="-160786" y="2834484"/>
            <a:ext cx="3731354" cy="461665"/>
          </a:xfrm>
          <a:prstGeom prst="rect">
            <a:avLst/>
          </a:prstGeom>
          <a:solidFill>
            <a:schemeClr val="bg1"/>
          </a:solidFill>
        </p:spPr>
        <p:txBody>
          <a:bodyPr wrap="square" rtlCol="0">
            <a:spAutoFit/>
          </a:bodyPr>
          <a:lstStyle/>
          <a:p>
            <a:pPr algn="ctr">
              <a:spcBef>
                <a:spcPts val="0"/>
              </a:spcBef>
            </a:pPr>
            <a:r>
              <a:rPr lang="en-US" sz="2400" dirty="0">
                <a:latin typeface="Seoge UI"/>
              </a:rPr>
              <a:t>Spec for </a:t>
            </a:r>
            <a:r>
              <a:rPr lang="en-US" sz="2400" dirty="0">
                <a:solidFill>
                  <a:schemeClr val="accent2"/>
                </a:solidFill>
                <a:latin typeface="Seoge UI"/>
              </a:rPr>
              <a:t>T</a:t>
            </a:r>
          </a:p>
        </p:txBody>
      </p:sp>
      <p:sp>
        <p:nvSpPr>
          <p:cNvPr id="31" name="TextBox 30"/>
          <p:cNvSpPr txBox="1"/>
          <p:nvPr/>
        </p:nvSpPr>
        <p:spPr>
          <a:xfrm>
            <a:off x="3326296" y="2811928"/>
            <a:ext cx="3138211" cy="461665"/>
          </a:xfrm>
          <a:prstGeom prst="rect">
            <a:avLst/>
          </a:prstGeom>
          <a:solidFill>
            <a:schemeClr val="bg1"/>
          </a:solidFill>
        </p:spPr>
        <p:txBody>
          <a:bodyPr wrap="square" rtlCol="0">
            <a:spAutoFit/>
          </a:bodyPr>
          <a:lstStyle/>
          <a:p>
            <a:pPr algn="ctr">
              <a:spcBef>
                <a:spcPts val="0"/>
              </a:spcBef>
            </a:pPr>
            <a:r>
              <a:rPr lang="en-US" sz="2400" dirty="0">
                <a:latin typeface="Seoge UI"/>
              </a:rPr>
              <a:t>Spec for </a:t>
            </a:r>
            <a:r>
              <a:rPr lang="en-US" sz="2400" dirty="0">
                <a:solidFill>
                  <a:schemeClr val="accent2"/>
                </a:solidFill>
                <a:latin typeface="Seoge UI"/>
              </a:rPr>
              <a:t>L</a:t>
            </a:r>
          </a:p>
        </p:txBody>
      </p:sp>
      <p:sp>
        <p:nvSpPr>
          <p:cNvPr id="32" name="TextBox 31"/>
          <p:cNvSpPr txBox="1"/>
          <p:nvPr/>
        </p:nvSpPr>
        <p:spPr>
          <a:xfrm>
            <a:off x="6483654" y="2797222"/>
            <a:ext cx="2741817" cy="461665"/>
          </a:xfrm>
          <a:prstGeom prst="rect">
            <a:avLst/>
          </a:prstGeom>
          <a:solidFill>
            <a:schemeClr val="bg1"/>
          </a:solidFill>
        </p:spPr>
        <p:txBody>
          <a:bodyPr wrap="square" rtlCol="0">
            <a:spAutoFit/>
          </a:bodyPr>
          <a:lstStyle/>
          <a:p>
            <a:pPr algn="ctr">
              <a:spcBef>
                <a:spcPts val="0"/>
              </a:spcBef>
            </a:pPr>
            <a:r>
              <a:rPr lang="en-US" sz="2400" dirty="0">
                <a:latin typeface="Seoge UI"/>
              </a:rPr>
              <a:t>Spec for </a:t>
            </a:r>
            <a:r>
              <a:rPr lang="en-US" sz="2400" dirty="0">
                <a:solidFill>
                  <a:schemeClr val="accent2"/>
                </a:solidFill>
                <a:latin typeface="Seoge UI"/>
              </a:rPr>
              <a:t>S</a:t>
            </a:r>
            <a:endParaRPr lang="en-US" sz="2400" dirty="0">
              <a:latin typeface="Seoge UI"/>
            </a:endParaRPr>
          </a:p>
        </p:txBody>
      </p:sp>
      <p:sp>
        <p:nvSpPr>
          <p:cNvPr id="28" name="Right Arrow 27"/>
          <p:cNvSpPr/>
          <p:nvPr/>
        </p:nvSpPr>
        <p:spPr bwMode="auto">
          <a:xfrm>
            <a:off x="2920866" y="2937232"/>
            <a:ext cx="749030" cy="292332"/>
          </a:xfrm>
          <a:prstGeom prst="rightArrow">
            <a:avLst/>
          </a:prstGeom>
          <a:solidFill>
            <a:srgbClr val="0066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accent2"/>
              </a:solidFill>
              <a:effectLst/>
              <a:latin typeface="Comic Sans MS" pitchFamily="66" charset="0"/>
            </a:endParaRPr>
          </a:p>
        </p:txBody>
      </p:sp>
      <mc:AlternateContent xmlns:mc="http://schemas.openxmlformats.org/markup-compatibility/2006" xmlns:a14="http://schemas.microsoft.com/office/drawing/2010/main">
        <mc:Choice Requires="a14">
          <p:sp>
            <p:nvSpPr>
              <p:cNvPr id="29" name="TextBox 28"/>
              <p:cNvSpPr txBox="1"/>
              <p:nvPr/>
            </p:nvSpPr>
            <p:spPr>
              <a:xfrm>
                <a:off x="6117176" y="2751055"/>
                <a:ext cx="693988"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solidFill>
                            <a:srgbClr val="0066FF"/>
                          </a:solidFill>
                          <a:latin typeface="Cambria Math" panose="02040503050406030204" pitchFamily="18" charset="0"/>
                          <a:ea typeface="Cambria Math" panose="02040503050406030204" pitchFamily="18" charset="0"/>
                        </a:rPr>
                        <m:t>⋈</m:t>
                      </m:r>
                    </m:oMath>
                  </m:oMathPara>
                </a14:m>
                <a:endParaRPr lang="en-US" sz="3000" dirty="0">
                  <a:solidFill>
                    <a:srgbClr val="0066FF"/>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6117176" y="2751055"/>
                <a:ext cx="693988" cy="553998"/>
              </a:xfrm>
              <a:prstGeom prst="rect">
                <a:avLst/>
              </a:prstGeom>
              <a:blipFill rotWithShape="0">
                <a:blip r:embed="rId10"/>
                <a:stretch>
                  <a:fillRect/>
                </a:stretch>
              </a:blipFill>
            </p:spPr>
            <p:txBody>
              <a:bodyPr/>
              <a:lstStyle/>
              <a:p>
                <a:r>
                  <a:rPr lang="en-US">
                    <a:noFill/>
                  </a:rPr>
                  <a:t> </a:t>
                </a:r>
              </a:p>
            </p:txBody>
          </p:sp>
        </mc:Fallback>
      </mc:AlternateContent>
      <p:cxnSp>
        <p:nvCxnSpPr>
          <p:cNvPr id="38" name="Straight Connector 37"/>
          <p:cNvCxnSpPr/>
          <p:nvPr/>
        </p:nvCxnSpPr>
        <p:spPr bwMode="auto">
          <a:xfrm>
            <a:off x="408653" y="2704889"/>
            <a:ext cx="8338341" cy="19456"/>
          </a:xfrm>
          <a:prstGeom prst="line">
            <a:avLst/>
          </a:prstGeom>
          <a:noFill/>
          <a:ln w="9525" cap="flat" cmpd="sng" algn="ctr">
            <a:solidFill>
              <a:schemeClr val="tx1"/>
            </a:solidFill>
            <a:prstDash val="solid"/>
            <a:round/>
            <a:headEnd type="none" w="med" len="med"/>
            <a:tailEnd type="none" w="med" len="med"/>
          </a:ln>
          <a:effectLst/>
        </p:spPr>
      </p:cxnSp>
      <p:sp>
        <p:nvSpPr>
          <p:cNvPr id="5" name="TextBox 4"/>
          <p:cNvSpPr txBox="1"/>
          <p:nvPr/>
        </p:nvSpPr>
        <p:spPr>
          <a:xfrm flipH="1">
            <a:off x="92665" y="1578321"/>
            <a:ext cx="2790245" cy="461665"/>
          </a:xfrm>
          <a:prstGeom prst="rect">
            <a:avLst/>
          </a:prstGeom>
          <a:noFill/>
        </p:spPr>
        <p:txBody>
          <a:bodyPr wrap="square" rtlCol="0">
            <a:spAutoFit/>
          </a:bodyPr>
          <a:lstStyle/>
          <a:p>
            <a:r>
              <a:rPr lang="en-US" sz="2400" dirty="0" err="1">
                <a:solidFill>
                  <a:srgbClr val="CC00CC"/>
                </a:solidFill>
                <a:latin typeface="Segoe UI" panose="020B0502040204020203" pitchFamily="34" charset="0"/>
                <a:cs typeface="Segoe UI" panose="020B0502040204020203" pitchFamily="34" charset="0"/>
              </a:rPr>
              <a:t>FlashExtract</a:t>
            </a:r>
            <a:r>
              <a:rPr lang="en-US" sz="2400" dirty="0">
                <a:solidFill>
                  <a:srgbClr val="CC00CC"/>
                </a:solidFill>
                <a:latin typeface="Segoe UI" panose="020B0502040204020203" pitchFamily="34" charset="0"/>
                <a:cs typeface="Segoe UI" panose="020B0502040204020203" pitchFamily="34" charset="0"/>
              </a:rPr>
              <a:t> DSL</a:t>
            </a:r>
          </a:p>
        </p:txBody>
      </p:sp>
    </p:spTree>
    <p:extLst>
      <p:ext uri="{BB962C8B-B14F-4D97-AF65-F5344CB8AC3E}">
        <p14:creationId xmlns:p14="http://schemas.microsoft.com/office/powerpoint/2010/main" val="145139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28" grpId="0" animBg="1"/>
      <p:bldP spid="2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040" y="4444112"/>
            <a:ext cx="2031809" cy="391849"/>
          </a:xfrm>
          <a:prstGeom prst="rect">
            <a:avLst/>
          </a:prstGeom>
        </p:spPr>
      </p:pic>
      <p:sp>
        <p:nvSpPr>
          <p:cNvPr id="2" name="Content Placeholder 1"/>
          <p:cNvSpPr>
            <a:spLocks noGrp="1"/>
          </p:cNvSpPr>
          <p:nvPr>
            <p:ph idx="1"/>
          </p:nvPr>
        </p:nvSpPr>
        <p:spPr>
          <a:xfrm>
            <a:off x="2916366" y="1237126"/>
            <a:ext cx="6086016" cy="990742"/>
          </a:xfrm>
        </p:spPr>
        <p:txBody>
          <a:bodyPr/>
          <a:lstStyle/>
          <a:p>
            <a:pPr marL="0" indent="0">
              <a:buNone/>
            </a:pPr>
            <a:r>
              <a:rPr lang="en-US" dirty="0">
                <a:solidFill>
                  <a:schemeClr val="accent2"/>
                </a:solidFill>
                <a:latin typeface="Seoge UI"/>
              </a:rPr>
              <a:t>substring expr</a:t>
            </a:r>
            <a:r>
              <a:rPr lang="en-US" dirty="0">
                <a:solidFill>
                  <a:schemeClr val="accent2"/>
                </a:solidFill>
              </a:rPr>
              <a:t> </a:t>
            </a:r>
            <a:r>
              <a:rPr lang="en-US" dirty="0">
                <a:latin typeface="Consolas" panose="020B0609020204030204" pitchFamily="49" charset="0"/>
              </a:rPr>
              <a:t>E := </a:t>
            </a:r>
            <a:r>
              <a:rPr lang="en-US" dirty="0" err="1">
                <a:latin typeface="Consolas" panose="020B0609020204030204" pitchFamily="49" charset="0"/>
              </a:rPr>
              <a:t>SubStr</a:t>
            </a:r>
            <a:r>
              <a:rPr lang="en-US" dirty="0">
                <a:latin typeface="Consolas" panose="020B0609020204030204" pitchFamily="49" charset="0"/>
              </a:rPr>
              <a:t>(y,P</a:t>
            </a:r>
            <a:r>
              <a:rPr lang="en-US" baseline="-25000" dirty="0">
                <a:latin typeface="Consolas" panose="020B0609020204030204" pitchFamily="49" charset="0"/>
              </a:rPr>
              <a:t>1</a:t>
            </a:r>
            <a:r>
              <a:rPr lang="en-US" dirty="0">
                <a:latin typeface="Consolas" panose="020B0609020204030204" pitchFamily="49" charset="0"/>
              </a:rPr>
              <a:t>,P</a:t>
            </a:r>
            <a:r>
              <a:rPr lang="en-US" baseline="-25000" dirty="0">
                <a:latin typeface="Consolas" panose="020B0609020204030204" pitchFamily="49" charset="0"/>
              </a:rPr>
              <a:t>2</a:t>
            </a:r>
            <a:r>
              <a:rPr lang="en-US" dirty="0">
                <a:latin typeface="Consolas" panose="020B0609020204030204" pitchFamily="49" charset="0"/>
              </a:rPr>
              <a:t>)</a:t>
            </a:r>
          </a:p>
          <a:p>
            <a:pPr marL="0" indent="0">
              <a:buNone/>
            </a:pPr>
            <a:r>
              <a:rPr lang="en-US" dirty="0">
                <a:solidFill>
                  <a:schemeClr val="accent2"/>
                </a:solidFill>
                <a:latin typeface="Seoge UI"/>
              </a:rPr>
              <a:t>  position expr</a:t>
            </a:r>
            <a:r>
              <a:rPr lang="en-US" dirty="0">
                <a:solidFill>
                  <a:schemeClr val="accent2"/>
                </a:solidFill>
              </a:rPr>
              <a:t> </a:t>
            </a:r>
            <a:r>
              <a:rPr lang="en-US" dirty="0">
                <a:latin typeface="Consolas" panose="020B0609020204030204" pitchFamily="49" charset="0"/>
              </a:rPr>
              <a:t>P := K | </a:t>
            </a:r>
            <a:r>
              <a:rPr lang="en-US" dirty="0" err="1">
                <a:latin typeface="Consolas" panose="020B0609020204030204" pitchFamily="49" charset="0"/>
              </a:rPr>
              <a:t>Pos</a:t>
            </a:r>
            <a:r>
              <a:rPr lang="en-US" dirty="0">
                <a:latin typeface="Consolas" panose="020B0609020204030204" pitchFamily="49" charset="0"/>
              </a:rPr>
              <a:t>(y,R</a:t>
            </a:r>
            <a:r>
              <a:rPr lang="en-US" baseline="-25000" dirty="0">
                <a:latin typeface="Consolas" panose="020B0609020204030204" pitchFamily="49" charset="0"/>
              </a:rPr>
              <a:t>1</a:t>
            </a:r>
            <a:r>
              <a:rPr lang="en-US" dirty="0">
                <a:latin typeface="Consolas" panose="020B0609020204030204" pitchFamily="49" charset="0"/>
              </a:rPr>
              <a:t>,R</a:t>
            </a:r>
            <a:r>
              <a:rPr lang="en-US" baseline="-25000" dirty="0">
                <a:latin typeface="Consolas" panose="020B0609020204030204" pitchFamily="49" charset="0"/>
              </a:rPr>
              <a:t>2</a:t>
            </a:r>
            <a:r>
              <a:rPr lang="en-US" dirty="0">
                <a:latin typeface="Consolas" panose="020B0609020204030204" pitchFamily="49" charset="0"/>
              </a:rPr>
              <a:t>,K) </a:t>
            </a:r>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48</a:t>
            </a:fld>
            <a:endParaRPr lang="en-US" dirty="0"/>
          </a:p>
        </p:txBody>
      </p:sp>
      <p:sp>
        <p:nvSpPr>
          <p:cNvPr id="4" name="Title 3"/>
          <p:cNvSpPr>
            <a:spLocks noGrp="1"/>
          </p:cNvSpPr>
          <p:nvPr>
            <p:ph type="title"/>
          </p:nvPr>
        </p:nvSpPr>
        <p:spPr>
          <a:xfrm>
            <a:off x="-19456" y="304800"/>
            <a:ext cx="9465013" cy="609600"/>
          </a:xfrm>
        </p:spPr>
        <p:txBody>
          <a:bodyPr/>
          <a:lstStyle/>
          <a:p>
            <a:r>
              <a:rPr lang="en-US" dirty="0">
                <a:latin typeface="Seoge UI"/>
              </a:rPr>
              <a:t>Problem Reduction</a:t>
            </a:r>
          </a:p>
        </p:txBody>
      </p:sp>
      <p:cxnSp>
        <p:nvCxnSpPr>
          <p:cNvPr id="25" name="Straight Arrow Connector 24"/>
          <p:cNvCxnSpPr/>
          <p:nvPr/>
        </p:nvCxnSpPr>
        <p:spPr bwMode="auto">
          <a:xfrm>
            <a:off x="3554446" y="3864762"/>
            <a:ext cx="19455" cy="317382"/>
          </a:xfrm>
          <a:prstGeom prst="straightConnector1">
            <a:avLst/>
          </a:prstGeom>
          <a:noFill/>
          <a:ln w="9525" cap="flat" cmpd="sng" algn="ctr">
            <a:noFill/>
            <a:prstDash val="solid"/>
            <a:round/>
            <a:headEnd type="none" w="med" len="med"/>
            <a:tailEnd type="triangle"/>
          </a:ln>
          <a:effectLst/>
        </p:spPr>
      </p:cxnSp>
      <p:sp>
        <p:nvSpPr>
          <p:cNvPr id="22" name="TextBox 21"/>
          <p:cNvSpPr txBox="1"/>
          <p:nvPr/>
        </p:nvSpPr>
        <p:spPr>
          <a:xfrm>
            <a:off x="3921510" y="4373932"/>
            <a:ext cx="2523248" cy="461665"/>
          </a:xfrm>
          <a:prstGeom prst="rect">
            <a:avLst/>
          </a:prstGeom>
          <a:noFill/>
        </p:spPr>
        <p:txBody>
          <a:bodyPr wrap="square" rtlCol="0">
            <a:spAutoFit/>
          </a:bodyPr>
          <a:lstStyle/>
          <a:p>
            <a:pPr>
              <a:spcBef>
                <a:spcPts val="0"/>
              </a:spcBef>
            </a:pPr>
            <a:r>
              <a:rPr lang="en-US" sz="2400" dirty="0">
                <a:latin typeface="Seoge UI"/>
              </a:rPr>
              <a:t>Redmond, WA</a:t>
            </a:r>
          </a:p>
        </p:txBody>
      </p:sp>
      <p:cxnSp>
        <p:nvCxnSpPr>
          <p:cNvPr id="28" name="Straight Arrow Connector 27"/>
          <p:cNvCxnSpPr/>
          <p:nvPr/>
        </p:nvCxnSpPr>
        <p:spPr bwMode="auto">
          <a:xfrm flipV="1">
            <a:off x="3961112" y="4670776"/>
            <a:ext cx="0" cy="350196"/>
          </a:xfrm>
          <a:prstGeom prst="straightConnector1">
            <a:avLst/>
          </a:prstGeom>
          <a:noFill/>
          <a:ln w="38100" cap="flat" cmpd="sng" algn="ctr">
            <a:solidFill>
              <a:srgbClr val="C00000"/>
            </a:solidFill>
            <a:prstDash val="solid"/>
            <a:round/>
            <a:headEnd type="none" w="med" len="med"/>
            <a:tailEnd type="triangle"/>
          </a:ln>
          <a:effectLst/>
        </p:spPr>
      </p:cxnSp>
      <p:sp>
        <p:nvSpPr>
          <p:cNvPr id="23" name="TextBox 22"/>
          <p:cNvSpPr txBox="1"/>
          <p:nvPr/>
        </p:nvSpPr>
        <p:spPr>
          <a:xfrm>
            <a:off x="6694202" y="4373932"/>
            <a:ext cx="2481133" cy="461665"/>
          </a:xfrm>
          <a:prstGeom prst="rect">
            <a:avLst/>
          </a:prstGeom>
          <a:noFill/>
        </p:spPr>
        <p:txBody>
          <a:bodyPr wrap="square" rtlCol="0">
            <a:spAutoFit/>
          </a:bodyPr>
          <a:lstStyle/>
          <a:p>
            <a:pPr>
              <a:spcBef>
                <a:spcPts val="0"/>
              </a:spcBef>
            </a:pPr>
            <a:r>
              <a:rPr lang="en-US" sz="2400" dirty="0">
                <a:latin typeface="Seoge UI"/>
              </a:rPr>
              <a:t>Redmond, WA</a:t>
            </a:r>
          </a:p>
        </p:txBody>
      </p:sp>
      <p:cxnSp>
        <p:nvCxnSpPr>
          <p:cNvPr id="30" name="Straight Arrow Connector 29"/>
          <p:cNvCxnSpPr/>
          <p:nvPr/>
        </p:nvCxnSpPr>
        <p:spPr bwMode="auto">
          <a:xfrm flipV="1">
            <a:off x="8103271" y="4677835"/>
            <a:ext cx="5062" cy="343137"/>
          </a:xfrm>
          <a:prstGeom prst="straightConnector1">
            <a:avLst/>
          </a:prstGeom>
          <a:noFill/>
          <a:ln w="38100" cap="flat" cmpd="sng" algn="ctr">
            <a:solidFill>
              <a:srgbClr val="C00000"/>
            </a:solidFill>
            <a:prstDash val="solid"/>
            <a:round/>
            <a:headEnd type="none" w="med" len="med"/>
            <a:tailEnd type="triangle"/>
          </a:ln>
          <a:effectLst/>
        </p:spPr>
      </p:cxnSp>
      <p:sp>
        <p:nvSpPr>
          <p:cNvPr id="31" name="Right Arrow 30"/>
          <p:cNvSpPr/>
          <p:nvPr/>
        </p:nvSpPr>
        <p:spPr bwMode="auto">
          <a:xfrm>
            <a:off x="3049009" y="3611157"/>
            <a:ext cx="749030" cy="292332"/>
          </a:xfrm>
          <a:prstGeom prst="rightArrow">
            <a:avLst/>
          </a:prstGeom>
          <a:solidFill>
            <a:srgbClr val="0066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accent2"/>
              </a:solidFill>
              <a:effectLst/>
              <a:latin typeface="Comic Sans MS" pitchFamily="66" charset="0"/>
            </a:endParaRPr>
          </a:p>
        </p:txBody>
      </p:sp>
      <p:sp>
        <p:nvSpPr>
          <p:cNvPr id="35" name="TextBox 34"/>
          <p:cNvSpPr txBox="1"/>
          <p:nvPr/>
        </p:nvSpPr>
        <p:spPr>
          <a:xfrm>
            <a:off x="3671179" y="3423388"/>
            <a:ext cx="2797032" cy="461665"/>
          </a:xfrm>
          <a:prstGeom prst="rect">
            <a:avLst/>
          </a:prstGeom>
          <a:noFill/>
        </p:spPr>
        <p:txBody>
          <a:bodyPr wrap="square" rtlCol="0">
            <a:spAutoFit/>
          </a:bodyPr>
          <a:lstStyle/>
          <a:p>
            <a:pPr algn="ctr">
              <a:spcBef>
                <a:spcPts val="0"/>
              </a:spcBef>
            </a:pPr>
            <a:r>
              <a:rPr lang="en-US" sz="2400" dirty="0">
                <a:latin typeface="Seoge UI"/>
              </a:rPr>
              <a:t>Spec for </a:t>
            </a:r>
            <a:r>
              <a:rPr lang="en-US" sz="2400" dirty="0">
                <a:solidFill>
                  <a:schemeClr val="accent2"/>
                </a:solidFill>
              </a:rPr>
              <a:t>P</a:t>
            </a:r>
            <a:r>
              <a:rPr lang="en-US" sz="2400" baseline="-25000" dirty="0">
                <a:solidFill>
                  <a:schemeClr val="accent2"/>
                </a:solidFill>
              </a:rPr>
              <a:t>1</a:t>
            </a:r>
            <a:endParaRPr lang="en-US" sz="2400" dirty="0">
              <a:solidFill>
                <a:schemeClr val="accent2"/>
              </a:solidFill>
            </a:endParaRPr>
          </a:p>
        </p:txBody>
      </p:sp>
      <p:sp>
        <p:nvSpPr>
          <p:cNvPr id="36" name="TextBox 35"/>
          <p:cNvSpPr txBox="1"/>
          <p:nvPr/>
        </p:nvSpPr>
        <p:spPr>
          <a:xfrm>
            <a:off x="6700575" y="3423388"/>
            <a:ext cx="2301807" cy="461665"/>
          </a:xfrm>
          <a:prstGeom prst="rect">
            <a:avLst/>
          </a:prstGeom>
          <a:noFill/>
        </p:spPr>
        <p:txBody>
          <a:bodyPr wrap="square" rtlCol="0">
            <a:spAutoFit/>
          </a:bodyPr>
          <a:lstStyle/>
          <a:p>
            <a:pPr algn="ctr">
              <a:spcBef>
                <a:spcPts val="0"/>
              </a:spcBef>
            </a:pPr>
            <a:r>
              <a:rPr lang="en-US" sz="2400" dirty="0">
                <a:latin typeface="Seoge UI"/>
              </a:rPr>
              <a:t>Spec for </a:t>
            </a:r>
            <a:r>
              <a:rPr lang="en-US" sz="2400" dirty="0">
                <a:solidFill>
                  <a:schemeClr val="accent2"/>
                </a:solidFill>
              </a:rPr>
              <a:t>P</a:t>
            </a:r>
            <a:r>
              <a:rPr lang="en-US" sz="2400" baseline="-25000" dirty="0">
                <a:solidFill>
                  <a:schemeClr val="accent2"/>
                </a:solidFill>
              </a:rPr>
              <a:t>2</a:t>
            </a:r>
            <a:endParaRPr lang="en-US" sz="2400" dirty="0">
              <a:solidFill>
                <a:schemeClr val="accent2"/>
              </a:solidFill>
            </a:endParaRPr>
          </a:p>
        </p:txBody>
      </p:sp>
      <p:sp>
        <p:nvSpPr>
          <p:cNvPr id="37" name="TextBox 36"/>
          <p:cNvSpPr txBox="1"/>
          <p:nvPr/>
        </p:nvSpPr>
        <p:spPr>
          <a:xfrm>
            <a:off x="351128" y="3457888"/>
            <a:ext cx="2223228" cy="461665"/>
          </a:xfrm>
          <a:prstGeom prst="rect">
            <a:avLst/>
          </a:prstGeom>
          <a:noFill/>
        </p:spPr>
        <p:txBody>
          <a:bodyPr wrap="square" rtlCol="0">
            <a:spAutoFit/>
          </a:bodyPr>
          <a:lstStyle/>
          <a:p>
            <a:pPr algn="ctr">
              <a:spcBef>
                <a:spcPts val="0"/>
              </a:spcBef>
            </a:pPr>
            <a:r>
              <a:rPr lang="en-US" sz="2400" dirty="0">
                <a:latin typeface="Seoge UI"/>
              </a:rPr>
              <a:t>Spec for </a:t>
            </a:r>
            <a:r>
              <a:rPr lang="en-US" sz="2400" dirty="0">
                <a:solidFill>
                  <a:schemeClr val="accent2"/>
                </a:solidFill>
              </a:rPr>
              <a:t>E</a:t>
            </a:r>
            <a:endParaRPr lang="en-US" sz="2400" dirty="0"/>
          </a:p>
        </p:txBody>
      </p:sp>
      <mc:AlternateContent xmlns:mc="http://schemas.openxmlformats.org/markup-compatibility/2006" xmlns:a14="http://schemas.microsoft.com/office/drawing/2010/main">
        <mc:Choice Requires="a14">
          <p:sp>
            <p:nvSpPr>
              <p:cNvPr id="45" name="TextBox 44"/>
              <p:cNvSpPr txBox="1"/>
              <p:nvPr/>
            </p:nvSpPr>
            <p:spPr>
              <a:xfrm>
                <a:off x="6113590" y="3411722"/>
                <a:ext cx="693988"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solidFill>
                            <a:srgbClr val="0066FF"/>
                          </a:solidFill>
                          <a:latin typeface="Cambria Math" panose="02040503050406030204" pitchFamily="18" charset="0"/>
                          <a:ea typeface="Cambria Math" panose="02040503050406030204" pitchFamily="18" charset="0"/>
                        </a:rPr>
                        <m:t>⋈</m:t>
                      </m:r>
                    </m:oMath>
                  </m:oMathPara>
                </a14:m>
                <a:endParaRPr lang="en-US" sz="3000" dirty="0">
                  <a:solidFill>
                    <a:srgbClr val="0066FF"/>
                  </a:solidFill>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6113590" y="3411722"/>
                <a:ext cx="693988" cy="553998"/>
              </a:xfrm>
              <a:prstGeom prst="rect">
                <a:avLst/>
              </a:prstGeom>
              <a:blipFill rotWithShape="0">
                <a:blip r:embed="rId4"/>
                <a:stretch>
                  <a:fillRect/>
                </a:stretch>
              </a:blipFill>
            </p:spPr>
            <p:txBody>
              <a:bodyPr/>
              <a:lstStyle/>
              <a:p>
                <a:r>
                  <a:rPr lang="en-US">
                    <a:noFill/>
                  </a:rPr>
                  <a:t> </a:t>
                </a:r>
              </a:p>
            </p:txBody>
          </p:sp>
        </mc:Fallback>
      </mc:AlternateContent>
      <p:cxnSp>
        <p:nvCxnSpPr>
          <p:cNvPr id="40" name="Straight Connector 39"/>
          <p:cNvCxnSpPr/>
          <p:nvPr/>
        </p:nvCxnSpPr>
        <p:spPr bwMode="auto">
          <a:xfrm>
            <a:off x="187008" y="2870296"/>
            <a:ext cx="8338341" cy="19456"/>
          </a:xfrm>
          <a:prstGeom prst="line">
            <a:avLst/>
          </a:prstGeom>
          <a:noFill/>
          <a:ln w="9525" cap="flat" cmpd="sng" algn="ctr">
            <a:solidFill>
              <a:schemeClr val="tx1"/>
            </a:solidFill>
            <a:prstDash val="solid"/>
            <a:round/>
            <a:headEnd type="none" w="med" len="med"/>
            <a:tailEnd type="none" w="med" len="med"/>
          </a:ln>
          <a:effectLst/>
        </p:spPr>
      </p:cxnSp>
      <p:sp>
        <p:nvSpPr>
          <p:cNvPr id="48" name="Rectangle 47"/>
          <p:cNvSpPr/>
          <p:nvPr/>
        </p:nvSpPr>
        <p:spPr bwMode="auto">
          <a:xfrm>
            <a:off x="651171" y="4448613"/>
            <a:ext cx="1936437" cy="387348"/>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Comic Sans MS" pitchFamily="66" charset="0"/>
            </a:endParaRPr>
          </a:p>
        </p:txBody>
      </p:sp>
      <p:sp>
        <p:nvSpPr>
          <p:cNvPr id="20" name="TextBox 19"/>
          <p:cNvSpPr txBox="1"/>
          <p:nvPr/>
        </p:nvSpPr>
        <p:spPr>
          <a:xfrm flipH="1">
            <a:off x="116513" y="1430682"/>
            <a:ext cx="2790245" cy="461665"/>
          </a:xfrm>
          <a:prstGeom prst="rect">
            <a:avLst/>
          </a:prstGeom>
          <a:noFill/>
        </p:spPr>
        <p:txBody>
          <a:bodyPr wrap="square" rtlCol="0">
            <a:spAutoFit/>
          </a:bodyPr>
          <a:lstStyle/>
          <a:p>
            <a:r>
              <a:rPr lang="en-US" sz="2400" dirty="0" err="1">
                <a:solidFill>
                  <a:srgbClr val="CC00CC"/>
                </a:solidFill>
                <a:latin typeface="Seoge UI"/>
              </a:rPr>
              <a:t>SubStr</a:t>
            </a:r>
            <a:r>
              <a:rPr lang="en-US" sz="2400" dirty="0">
                <a:solidFill>
                  <a:srgbClr val="CC00CC"/>
                </a:solidFill>
                <a:latin typeface="Seoge UI"/>
              </a:rPr>
              <a:t> grammar</a:t>
            </a:r>
          </a:p>
        </p:txBody>
      </p:sp>
    </p:spTree>
    <p:extLst>
      <p:ext uri="{BB962C8B-B14F-4D97-AF65-F5344CB8AC3E}">
        <p14:creationId xmlns:p14="http://schemas.microsoft.com/office/powerpoint/2010/main" val="556410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31" grpId="0" animBg="1"/>
      <p:bldP spid="35" grpId="0"/>
      <p:bldP spid="36" grpId="0"/>
      <p:bldP spid="37" grpId="0"/>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122" y="228601"/>
            <a:ext cx="8753374" cy="666387"/>
          </a:xfrm>
        </p:spPr>
        <p:txBody>
          <a:bodyPr/>
          <a:lstStyle/>
          <a:p>
            <a:r>
              <a:rPr lang="en-US" dirty="0" smtClean="0">
                <a:latin typeface="Segoe UI" panose="020B0502040204020203" pitchFamily="34" charset="0"/>
                <a:cs typeface="Segoe UI" panose="020B0502040204020203" pitchFamily="34" charset="0"/>
              </a:rPr>
              <a:t>Excel help forums</a:t>
            </a:r>
            <a:endParaRPr lang="en-US" dirty="0">
              <a:latin typeface="Segoe UI" panose="020B0502040204020203" pitchFamily="34" charset="0"/>
              <a:cs typeface="Segoe UI" panose="020B0502040204020203"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941" y="1342656"/>
            <a:ext cx="5117418" cy="140940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259" y="3336877"/>
            <a:ext cx="8039100" cy="98298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122" y="1034949"/>
            <a:ext cx="2143125" cy="214312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259" y="4930009"/>
            <a:ext cx="5372100" cy="1661160"/>
          </a:xfrm>
          <a:prstGeom prst="rect">
            <a:avLst/>
          </a:prstGeom>
        </p:spPr>
      </p:pic>
    </p:spTree>
    <p:extLst>
      <p:ext uri="{BB962C8B-B14F-4D97-AF65-F5344CB8AC3E}">
        <p14:creationId xmlns:p14="http://schemas.microsoft.com/office/powerpoint/2010/main" val="804499353"/>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3360" y="1143000"/>
            <a:ext cx="8696960" cy="5029200"/>
          </a:xfrm>
        </p:spPr>
        <p:txBody>
          <a:bodyPr/>
          <a:lstStyle/>
          <a:p>
            <a:r>
              <a:rPr lang="en-US" dirty="0" smtClean="0">
                <a:latin typeface="Segoe UI" panose="020B0502040204020203" pitchFamily="34" charset="0"/>
                <a:cs typeface="Segoe UI" panose="020B0502040204020203" pitchFamily="34" charset="0"/>
              </a:rPr>
              <a:t>Applications</a:t>
            </a:r>
          </a:p>
          <a:p>
            <a:pPr lvl="1"/>
            <a:r>
              <a:rPr lang="en-US" dirty="0" smtClean="0">
                <a:latin typeface="Segoe UI" panose="020B0502040204020203" pitchFamily="34" charset="0"/>
                <a:cs typeface="Segoe UI" panose="020B0502040204020203" pitchFamily="34" charset="0"/>
              </a:rPr>
              <a:t>Data transformations</a:t>
            </a:r>
          </a:p>
          <a:p>
            <a:pPr lvl="1"/>
            <a:r>
              <a:rPr lang="en-US" dirty="0" smtClean="0">
                <a:latin typeface="Segoe UI" panose="020B0502040204020203" pitchFamily="34" charset="0"/>
                <a:cs typeface="Segoe UI" panose="020B0502040204020203" pitchFamily="34" charset="0"/>
              </a:rPr>
              <a:t>Code transformations</a:t>
            </a:r>
          </a:p>
          <a:p>
            <a:endParaRPr lang="en-US" dirty="0" smtClean="0">
              <a:latin typeface="Segoe UI" panose="020B0502040204020203" pitchFamily="34" charset="0"/>
              <a:cs typeface="Segoe UI" panose="020B0502040204020203" pitchFamily="34" charset="0"/>
            </a:endParaRPr>
          </a:p>
          <a:p>
            <a:r>
              <a:rPr lang="en-US" dirty="0" smtClean="0">
                <a:latin typeface="Segoe UI" panose="020B0502040204020203" pitchFamily="34" charset="0"/>
                <a:cs typeface="Segoe UI" panose="020B0502040204020203" pitchFamily="34" charset="0"/>
              </a:rPr>
              <a:t>Algorithms</a:t>
            </a:r>
          </a:p>
          <a:p>
            <a:pPr lvl="1"/>
            <a:r>
              <a:rPr lang="en-US" dirty="0" smtClean="0">
                <a:latin typeface="Segoe UI" panose="020B0502040204020203" pitchFamily="34" charset="0"/>
                <a:cs typeface="Segoe UI" panose="020B0502040204020203" pitchFamily="34" charset="0"/>
              </a:rPr>
              <a:t>Domain-specific language</a:t>
            </a:r>
          </a:p>
          <a:p>
            <a:pPr lvl="1"/>
            <a:r>
              <a:rPr lang="en-US" dirty="0" smtClean="0">
                <a:latin typeface="Segoe UI" panose="020B0502040204020203" pitchFamily="34" charset="0"/>
                <a:cs typeface="Segoe UI" panose="020B0502040204020203" pitchFamily="34" charset="0"/>
              </a:rPr>
              <a:t>Top-down/backward propagation based search</a:t>
            </a:r>
          </a:p>
          <a:p>
            <a:pPr lvl="1"/>
            <a:endParaRPr lang="en-US" dirty="0" smtClean="0">
              <a:latin typeface="Segoe UI" panose="020B0502040204020203" pitchFamily="34" charset="0"/>
              <a:cs typeface="Segoe UI" panose="020B0502040204020203" pitchFamily="34" charset="0"/>
            </a:endParaRPr>
          </a:p>
          <a:p>
            <a:r>
              <a:rPr lang="en-US" dirty="0" smtClean="0">
                <a:latin typeface="Segoe UI" panose="020B0502040204020203" pitchFamily="34" charset="0"/>
                <a:cs typeface="Segoe UI" panose="020B0502040204020203" pitchFamily="34" charset="0"/>
              </a:rPr>
              <a:t>Ambiguity Resolution</a:t>
            </a:r>
          </a:p>
          <a:p>
            <a:pPr lvl="1">
              <a:buFont typeface="Wingdings" panose="05000000000000000000" pitchFamily="2" charset="2"/>
              <a:buChar char="Ø"/>
            </a:pPr>
            <a:r>
              <a:rPr lang="en-US" dirty="0" smtClean="0">
                <a:solidFill>
                  <a:schemeClr val="accent2"/>
                </a:solidFill>
                <a:latin typeface="Segoe UI" panose="020B0502040204020203" pitchFamily="34" charset="0"/>
                <a:cs typeface="Segoe UI" panose="020B0502040204020203" pitchFamily="34" charset="0"/>
              </a:rPr>
              <a:t>Ranking</a:t>
            </a:r>
          </a:p>
          <a:p>
            <a:pPr lvl="1"/>
            <a:r>
              <a:rPr lang="en-US" dirty="0" smtClean="0">
                <a:latin typeface="Segoe UI" panose="020B0502040204020203" pitchFamily="34" charset="0"/>
                <a:cs typeface="Segoe UI" panose="020B0502040204020203" pitchFamily="34" charset="0"/>
              </a:rPr>
              <a:t>Interactivity</a:t>
            </a:r>
          </a:p>
          <a:p>
            <a:pPr marL="0" indent="0">
              <a:buNone/>
            </a:pPr>
            <a:endParaRPr lang="en-US" dirty="0" smtClean="0">
              <a:latin typeface="Segoe UI" panose="020B0502040204020203" pitchFamily="34" charset="0"/>
              <a:cs typeface="Segoe UI" panose="020B0502040204020203" pitchFamily="34" charset="0"/>
            </a:endParaRPr>
          </a:p>
          <a:p>
            <a:pPr marL="0" indent="0">
              <a:buNone/>
            </a:pPr>
            <a:endParaRPr lang="en-US" dirty="0" smtClean="0"/>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49</a:t>
            </a:fld>
            <a:endParaRPr lang="en-US" dirty="0"/>
          </a:p>
        </p:txBody>
      </p:sp>
      <p:sp>
        <p:nvSpPr>
          <p:cNvPr id="4" name="Title 3"/>
          <p:cNvSpPr>
            <a:spLocks noGrp="1"/>
          </p:cNvSpPr>
          <p:nvPr>
            <p:ph type="title"/>
          </p:nvPr>
        </p:nvSpPr>
        <p:spPr/>
        <p:txBody>
          <a:bodyPr/>
          <a:lstStyle/>
          <a:p>
            <a:r>
              <a:rPr lang="en-US" dirty="0" smtClean="0">
                <a:latin typeface="Segoe UI" panose="020B0502040204020203" pitchFamily="34" charset="0"/>
                <a:cs typeface="Segoe UI" panose="020B0502040204020203" pitchFamily="34" charset="0"/>
              </a:rPr>
              <a:t>Outline</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7146817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412" y="1911969"/>
            <a:ext cx="1649095" cy="1649095"/>
          </a:xfrm>
          <a:prstGeom prst="rect">
            <a:avLst/>
          </a:prstGeom>
          <a:ln>
            <a:noFill/>
          </a:ln>
        </p:spPr>
      </p:pic>
      <p:sp>
        <p:nvSpPr>
          <p:cNvPr id="4" name="Title 3"/>
          <p:cNvSpPr>
            <a:spLocks noGrp="1"/>
          </p:cNvSpPr>
          <p:nvPr>
            <p:ph type="title"/>
          </p:nvPr>
        </p:nvSpPr>
        <p:spPr/>
        <p:txBody>
          <a:bodyPr/>
          <a:lstStyle/>
          <a:p>
            <a:r>
              <a:rPr lang="en-US" dirty="0">
                <a:latin typeface="Seoge UI"/>
              </a:rPr>
              <a:t>Programming-by-Examples Architecture</a:t>
            </a:r>
          </a:p>
        </p:txBody>
      </p:sp>
      <p:sp>
        <p:nvSpPr>
          <p:cNvPr id="10" name="TextBox 9"/>
          <p:cNvSpPr txBox="1"/>
          <p:nvPr/>
        </p:nvSpPr>
        <p:spPr>
          <a:xfrm>
            <a:off x="972766" y="2643487"/>
            <a:ext cx="1930185" cy="646331"/>
          </a:xfrm>
          <a:prstGeom prst="rect">
            <a:avLst/>
          </a:prstGeom>
          <a:noFill/>
        </p:spPr>
        <p:txBody>
          <a:bodyPr wrap="square" rtlCol="0">
            <a:spAutoFit/>
          </a:bodyPr>
          <a:lstStyle/>
          <a:p>
            <a:pPr algn="ctr"/>
            <a:r>
              <a:rPr lang="en-US" sz="1800" dirty="0">
                <a:latin typeface="Seoge UI"/>
                <a:ea typeface="MingLiU_HKSCS-ExtB" panose="02020500000000000000" pitchFamily="18" charset="-120"/>
                <a:cs typeface="Segoe UI Semilight" panose="020B0402040204020203" pitchFamily="34" charset="0"/>
              </a:rPr>
              <a:t>Example-based Intent</a:t>
            </a:r>
          </a:p>
        </p:txBody>
      </p:sp>
      <p:sp>
        <p:nvSpPr>
          <p:cNvPr id="11" name="TextBox 10"/>
          <p:cNvSpPr txBox="1"/>
          <p:nvPr/>
        </p:nvSpPr>
        <p:spPr>
          <a:xfrm>
            <a:off x="5340362" y="2782447"/>
            <a:ext cx="1887290" cy="615553"/>
          </a:xfrm>
          <a:prstGeom prst="rect">
            <a:avLst/>
          </a:prstGeom>
          <a:noFill/>
          <a:ln>
            <a:noFill/>
          </a:ln>
        </p:spPr>
        <p:txBody>
          <a:bodyPr wrap="square" rtlCol="0">
            <a:spAutoFit/>
          </a:bodyPr>
          <a:lstStyle/>
          <a:p>
            <a:pPr>
              <a:spcBef>
                <a:spcPts val="0"/>
              </a:spcBef>
            </a:pPr>
            <a:r>
              <a:rPr lang="en-US" sz="1700" dirty="0">
                <a:solidFill>
                  <a:srgbClr val="000000"/>
                </a:solidFill>
                <a:latin typeface="Seoge UI"/>
                <a:ea typeface="MingLiU_HKSCS-ExtB" panose="02020500000000000000" pitchFamily="18" charset="-120"/>
                <a:cs typeface="Segoe UI Semilight" panose="020B0402040204020203" pitchFamily="34" charset="0"/>
              </a:rPr>
              <a:t>Program set </a:t>
            </a:r>
          </a:p>
          <a:p>
            <a:pPr>
              <a:spcBef>
                <a:spcPts val="0"/>
              </a:spcBef>
            </a:pPr>
            <a:r>
              <a:rPr lang="en-US" sz="1700" dirty="0">
                <a:solidFill>
                  <a:srgbClr val="000000"/>
                </a:solidFill>
                <a:latin typeface="Seoge UI"/>
                <a:ea typeface="MingLiU_HKSCS-ExtB" panose="02020500000000000000" pitchFamily="18" charset="-120"/>
                <a:cs typeface="Segoe UI Semilight" panose="020B0402040204020203" pitchFamily="34" charset="0"/>
              </a:rPr>
              <a:t>(a sub-DSL of D)</a:t>
            </a:r>
          </a:p>
        </p:txBody>
      </p:sp>
      <p:cxnSp>
        <p:nvCxnSpPr>
          <p:cNvPr id="12" name="Straight Arrow Connector 11"/>
          <p:cNvCxnSpPr/>
          <p:nvPr/>
        </p:nvCxnSpPr>
        <p:spPr>
          <a:xfrm>
            <a:off x="2631083" y="3090224"/>
            <a:ext cx="552426" cy="91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0" idx="3"/>
            <a:endCxn id="11" idx="1"/>
          </p:cNvCxnSpPr>
          <p:nvPr/>
        </p:nvCxnSpPr>
        <p:spPr>
          <a:xfrm flipV="1">
            <a:off x="4986504" y="3090224"/>
            <a:ext cx="353858" cy="91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10940" y="4736778"/>
            <a:ext cx="987793" cy="369332"/>
          </a:xfrm>
          <a:prstGeom prst="rect">
            <a:avLst/>
          </a:prstGeom>
          <a:noFill/>
          <a:ln>
            <a:noFill/>
          </a:ln>
        </p:spPr>
        <p:txBody>
          <a:bodyPr wrap="square" rtlCol="0">
            <a:spAutoFit/>
          </a:bodyPr>
          <a:lstStyle/>
          <a:p>
            <a:r>
              <a:rPr lang="en-US" sz="1800" dirty="0">
                <a:solidFill>
                  <a:srgbClr val="000000"/>
                </a:solidFill>
                <a:latin typeface="Seoge UI"/>
              </a:rPr>
              <a:t>DSL</a:t>
            </a:r>
            <a:r>
              <a:rPr lang="en-US" sz="1800" dirty="0">
                <a:solidFill>
                  <a:srgbClr val="000000"/>
                </a:solidFill>
                <a:latin typeface="Seoge UI"/>
                <a:ea typeface="MingLiU_HKSCS-ExtB" panose="02020500000000000000" pitchFamily="18" charset="-120"/>
                <a:cs typeface="Segoe UI Semilight" panose="020B0402040204020203" pitchFamily="34" charset="0"/>
              </a:rPr>
              <a:t> D</a:t>
            </a:r>
          </a:p>
        </p:txBody>
      </p:sp>
      <p:cxnSp>
        <p:nvCxnSpPr>
          <p:cNvPr id="15" name="Straight Arrow Connector 14"/>
          <p:cNvCxnSpPr>
            <a:stCxn id="14" idx="0"/>
          </p:cNvCxnSpPr>
          <p:nvPr/>
        </p:nvCxnSpPr>
        <p:spPr>
          <a:xfrm flipV="1">
            <a:off x="4704837" y="4117343"/>
            <a:ext cx="0" cy="6194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4" idx="0"/>
          </p:cNvCxnSpPr>
          <p:nvPr/>
        </p:nvCxnSpPr>
        <p:spPr>
          <a:xfrm flipV="1">
            <a:off x="3499692" y="4108870"/>
            <a:ext cx="0" cy="6345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2839708" y="4743370"/>
            <a:ext cx="1319968" cy="369332"/>
          </a:xfrm>
          <a:prstGeom prst="rect">
            <a:avLst/>
          </a:prstGeom>
          <a:noFill/>
          <a:ln>
            <a:noFill/>
          </a:ln>
        </p:spPr>
        <p:txBody>
          <a:bodyPr wrap="square" rtlCol="0">
            <a:spAutoFit/>
          </a:bodyPr>
          <a:lstStyle/>
          <a:p>
            <a:r>
              <a:rPr lang="en-US" sz="1800" dirty="0">
                <a:solidFill>
                  <a:srgbClr val="000000"/>
                </a:solidFill>
                <a:latin typeface="Seoge UI"/>
              </a:rPr>
              <a:t>Ranking</a:t>
            </a:r>
            <a:r>
              <a:rPr lang="en-US" sz="1800" dirty="0">
                <a:solidFill>
                  <a:srgbClr val="000000"/>
                </a:solidFill>
                <a:latin typeface="Seoge UI"/>
                <a:ea typeface="MingLiU_HKSCS-ExtB" panose="02020500000000000000" pitchFamily="18" charset="-120"/>
                <a:cs typeface="Segoe UI Semilight" panose="020B0402040204020203" pitchFamily="34" charset="0"/>
              </a:rPr>
              <a:t> </a:t>
            </a:r>
            <a:r>
              <a:rPr lang="en-US" sz="1800" dirty="0" err="1">
                <a:solidFill>
                  <a:srgbClr val="000000"/>
                </a:solidFill>
                <a:latin typeface="Seoge UI"/>
                <a:ea typeface="MingLiU_HKSCS-ExtB" panose="02020500000000000000" pitchFamily="18" charset="-120"/>
                <a:cs typeface="Segoe UI Semilight" panose="020B0402040204020203" pitchFamily="34" charset="0"/>
              </a:rPr>
              <a:t>fn</a:t>
            </a:r>
            <a:endParaRPr lang="en-US" sz="1800" dirty="0">
              <a:solidFill>
                <a:srgbClr val="000000"/>
              </a:solidFill>
              <a:latin typeface="Seoge UI"/>
              <a:ea typeface="MingLiU_HKSCS-ExtB" panose="02020500000000000000" pitchFamily="18" charset="-120"/>
              <a:cs typeface="Segoe UI Semilight" panose="020B0402040204020203" pitchFamily="34" charset="0"/>
            </a:endParaRPr>
          </a:p>
        </p:txBody>
      </p:sp>
      <p:sp>
        <p:nvSpPr>
          <p:cNvPr id="38" name="Rectangle 37"/>
          <p:cNvSpPr/>
          <p:nvPr/>
        </p:nvSpPr>
        <p:spPr>
          <a:xfrm>
            <a:off x="3327295" y="3396306"/>
            <a:ext cx="1524776" cy="707886"/>
          </a:xfrm>
          <a:prstGeom prst="rect">
            <a:avLst/>
          </a:prstGeom>
        </p:spPr>
        <p:txBody>
          <a:bodyPr wrap="none">
            <a:spAutoFit/>
          </a:bodyPr>
          <a:lstStyle/>
          <a:p>
            <a:pPr>
              <a:spcBef>
                <a:spcPts val="0"/>
              </a:spcBef>
            </a:pPr>
            <a:r>
              <a:rPr lang="en-US" dirty="0">
                <a:solidFill>
                  <a:srgbClr val="0078D7"/>
                </a:solidFill>
                <a:latin typeface="Seoge UI"/>
              </a:rPr>
              <a:t>Program </a:t>
            </a:r>
          </a:p>
          <a:p>
            <a:pPr>
              <a:spcBef>
                <a:spcPts val="0"/>
              </a:spcBef>
            </a:pPr>
            <a:r>
              <a:rPr lang="en-US" dirty="0">
                <a:solidFill>
                  <a:srgbClr val="0078D7"/>
                </a:solidFill>
                <a:latin typeface="Seoge UI"/>
              </a:rPr>
              <a:t>Synthesizer</a:t>
            </a:r>
          </a:p>
        </p:txBody>
      </p:sp>
      <p:sp>
        <p:nvSpPr>
          <p:cNvPr id="50" name="Rectangle 49"/>
          <p:cNvSpPr/>
          <p:nvPr/>
        </p:nvSpPr>
        <p:spPr bwMode="auto">
          <a:xfrm>
            <a:off x="3193900" y="2094575"/>
            <a:ext cx="1792604" cy="2009617"/>
          </a:xfrm>
          <a:prstGeom prst="rect">
            <a:avLst/>
          </a:prstGeom>
          <a:no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647">
              <a:spcBef>
                <a:spcPct val="0"/>
              </a:spcBef>
            </a:pPr>
            <a:endParaRPr lang="en-US" sz="1471" dirty="0">
              <a:gradFill>
                <a:gsLst>
                  <a:gs pos="0">
                    <a:srgbClr val="FFFFFF"/>
                  </a:gs>
                  <a:gs pos="100000">
                    <a:srgbClr val="FFFFFF"/>
                  </a:gs>
                </a:gsLst>
                <a:lin ang="5400000" scaled="0"/>
              </a:gradFill>
            </a:endParaRPr>
          </a:p>
        </p:txBody>
      </p:sp>
      <p:sp>
        <p:nvSpPr>
          <p:cNvPr id="16" name="Slide Number Placeholder 2"/>
          <p:cNvSpPr txBox="1">
            <a:spLocks/>
          </p:cNvSpPr>
          <p:nvPr/>
        </p:nvSpPr>
        <p:spPr>
          <a:xfrm>
            <a:off x="7123652" y="6450435"/>
            <a:ext cx="1905000" cy="381000"/>
          </a:xfrm>
          <a:prstGeom prst="rect">
            <a:avLst/>
          </a:prstGeom>
        </p:spPr>
        <p:txBody>
          <a:bodyPr/>
          <a:lstStyle>
            <a:defPPr>
              <a:defRPr lang="en-US"/>
            </a:defPPr>
            <a:lvl1pPr algn="l" rtl="0" fontAlgn="base">
              <a:spcBef>
                <a:spcPct val="50000"/>
              </a:spcBef>
              <a:spcAft>
                <a:spcPct val="0"/>
              </a:spcAft>
              <a:defRPr sz="2000" kern="1200">
                <a:solidFill>
                  <a:schemeClr val="tx1"/>
                </a:solidFill>
                <a:latin typeface="Comic Sans MS" pitchFamily="66" charset="0"/>
                <a:ea typeface="+mn-ea"/>
                <a:cs typeface="+mn-cs"/>
              </a:defRPr>
            </a:lvl1pPr>
            <a:lvl2pPr marL="457200" algn="l" rtl="0" fontAlgn="base">
              <a:spcBef>
                <a:spcPct val="50000"/>
              </a:spcBef>
              <a:spcAft>
                <a:spcPct val="0"/>
              </a:spcAft>
              <a:defRPr sz="2000" kern="1200">
                <a:solidFill>
                  <a:schemeClr val="tx1"/>
                </a:solidFill>
                <a:latin typeface="Comic Sans MS" pitchFamily="66" charset="0"/>
                <a:ea typeface="+mn-ea"/>
                <a:cs typeface="+mn-cs"/>
              </a:defRPr>
            </a:lvl2pPr>
            <a:lvl3pPr marL="914400" algn="l" rtl="0" fontAlgn="base">
              <a:spcBef>
                <a:spcPct val="50000"/>
              </a:spcBef>
              <a:spcAft>
                <a:spcPct val="0"/>
              </a:spcAft>
              <a:defRPr sz="2000" kern="1200">
                <a:solidFill>
                  <a:schemeClr val="tx1"/>
                </a:solidFill>
                <a:latin typeface="Comic Sans MS" pitchFamily="66" charset="0"/>
                <a:ea typeface="+mn-ea"/>
                <a:cs typeface="+mn-cs"/>
              </a:defRPr>
            </a:lvl3pPr>
            <a:lvl4pPr marL="1371600" algn="l" rtl="0" fontAlgn="base">
              <a:spcBef>
                <a:spcPct val="50000"/>
              </a:spcBef>
              <a:spcAft>
                <a:spcPct val="0"/>
              </a:spcAft>
              <a:defRPr sz="2000" kern="1200">
                <a:solidFill>
                  <a:schemeClr val="tx1"/>
                </a:solidFill>
                <a:latin typeface="Comic Sans MS" pitchFamily="66" charset="0"/>
                <a:ea typeface="+mn-ea"/>
                <a:cs typeface="+mn-cs"/>
              </a:defRPr>
            </a:lvl4pPr>
            <a:lvl5pPr marL="1828800" algn="l" rtl="0" fontAlgn="base">
              <a:spcBef>
                <a:spcPct val="50000"/>
              </a:spcBef>
              <a:spcAft>
                <a:spcPct val="0"/>
              </a:spcAft>
              <a:defRPr sz="2000" kern="1200">
                <a:solidFill>
                  <a:schemeClr val="tx1"/>
                </a:solidFill>
                <a:latin typeface="Comic Sans MS" pitchFamily="66" charset="0"/>
                <a:ea typeface="+mn-ea"/>
                <a:cs typeface="+mn-cs"/>
              </a:defRPr>
            </a:lvl5pPr>
            <a:lvl6pPr marL="2286000" algn="l" defTabSz="914400" rtl="0" eaLnBrk="1" latinLnBrk="0" hangingPunct="1">
              <a:defRPr sz="2000" kern="1200">
                <a:solidFill>
                  <a:schemeClr val="tx1"/>
                </a:solidFill>
                <a:latin typeface="Comic Sans MS" pitchFamily="66" charset="0"/>
                <a:ea typeface="+mn-ea"/>
                <a:cs typeface="+mn-cs"/>
              </a:defRPr>
            </a:lvl6pPr>
            <a:lvl7pPr marL="2743200" algn="l" defTabSz="914400" rtl="0" eaLnBrk="1" latinLnBrk="0" hangingPunct="1">
              <a:defRPr sz="2000" kern="1200">
                <a:solidFill>
                  <a:schemeClr val="tx1"/>
                </a:solidFill>
                <a:latin typeface="Comic Sans MS" pitchFamily="66" charset="0"/>
                <a:ea typeface="+mn-ea"/>
                <a:cs typeface="+mn-cs"/>
              </a:defRPr>
            </a:lvl7pPr>
            <a:lvl8pPr marL="3200400" algn="l" defTabSz="914400" rtl="0" eaLnBrk="1" latinLnBrk="0" hangingPunct="1">
              <a:defRPr sz="2000" kern="1200">
                <a:solidFill>
                  <a:schemeClr val="tx1"/>
                </a:solidFill>
                <a:latin typeface="Comic Sans MS" pitchFamily="66" charset="0"/>
                <a:ea typeface="+mn-ea"/>
                <a:cs typeface="+mn-cs"/>
              </a:defRPr>
            </a:lvl8pPr>
            <a:lvl9pPr marL="3657600" algn="l" defTabSz="914400" rtl="0" eaLnBrk="1" latinLnBrk="0" hangingPunct="1">
              <a:defRPr sz="2000" kern="1200">
                <a:solidFill>
                  <a:schemeClr val="tx1"/>
                </a:solidFill>
                <a:latin typeface="Comic Sans MS" pitchFamily="66" charset="0"/>
                <a:ea typeface="+mn-ea"/>
                <a:cs typeface="+mn-cs"/>
              </a:defRPr>
            </a:lvl9pPr>
          </a:lstStyle>
          <a:p>
            <a:pPr algn="r">
              <a:defRPr/>
            </a:pPr>
            <a:fld id="{5D07661B-1E0D-4001-BF89-AF1DFB53F904}" type="slidenum">
              <a:rPr lang="en-US" sz="1400" smtClean="0">
                <a:latin typeface="Times New Roman" panose="02020603050405020304" pitchFamily="18" charset="0"/>
                <a:cs typeface="Times New Roman" panose="02020603050405020304" pitchFamily="18" charset="0"/>
              </a:rPr>
              <a:pPr algn="r">
                <a:defRPr/>
              </a:pPr>
              <a:t>50</a:t>
            </a:fld>
            <a:endParaRPr lang="en-US" sz="14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5342291" y="2780753"/>
            <a:ext cx="2355421" cy="615553"/>
          </a:xfrm>
          <a:prstGeom prst="rect">
            <a:avLst/>
          </a:prstGeom>
          <a:solidFill>
            <a:schemeClr val="bg1"/>
          </a:solidFill>
          <a:ln>
            <a:noFill/>
          </a:ln>
        </p:spPr>
        <p:txBody>
          <a:bodyPr wrap="square" rtlCol="0">
            <a:spAutoFit/>
          </a:bodyPr>
          <a:lstStyle/>
          <a:p>
            <a:pPr>
              <a:spcBef>
                <a:spcPts val="0"/>
              </a:spcBef>
            </a:pPr>
            <a:r>
              <a:rPr lang="en-US" sz="1700" dirty="0">
                <a:solidFill>
                  <a:srgbClr val="000000"/>
                </a:solidFill>
                <a:latin typeface="Seoge UI"/>
                <a:ea typeface="MingLiU_HKSCS-ExtB" panose="02020500000000000000" pitchFamily="18" charset="-120"/>
                <a:cs typeface="Segoe UI Semilight" panose="020B0402040204020203" pitchFamily="34" charset="0"/>
              </a:rPr>
              <a:t>Ranked Program set </a:t>
            </a:r>
          </a:p>
          <a:p>
            <a:pPr>
              <a:spcBef>
                <a:spcPts val="0"/>
              </a:spcBef>
            </a:pPr>
            <a:r>
              <a:rPr lang="en-US" sz="1700" dirty="0">
                <a:solidFill>
                  <a:srgbClr val="000000"/>
                </a:solidFill>
                <a:latin typeface="Seoge UI"/>
                <a:ea typeface="MingLiU_HKSCS-ExtB" panose="02020500000000000000" pitchFamily="18" charset="-120"/>
                <a:cs typeface="Segoe UI Semilight" panose="020B0402040204020203" pitchFamily="34" charset="0"/>
              </a:rPr>
              <a:t>(a sub-DSL of D)</a:t>
            </a:r>
          </a:p>
        </p:txBody>
      </p:sp>
    </p:spTree>
    <p:extLst>
      <p:ext uri="{BB962C8B-B14F-4D97-AF65-F5344CB8AC3E}">
        <p14:creationId xmlns:p14="http://schemas.microsoft.com/office/powerpoint/2010/main" val="2344334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2091" y="958174"/>
            <a:ext cx="2830749" cy="2264599"/>
          </a:xfrm>
          <a:prstGeom prst="rect">
            <a:avLst/>
          </a:prstGeom>
        </p:spPr>
      </p:pic>
      <p:sp>
        <p:nvSpPr>
          <p:cNvPr id="2" name="Content Placeholder 1"/>
          <p:cNvSpPr>
            <a:spLocks noGrp="1"/>
          </p:cNvSpPr>
          <p:nvPr>
            <p:ph idx="1"/>
          </p:nvPr>
        </p:nvSpPr>
        <p:spPr>
          <a:xfrm>
            <a:off x="87549" y="996258"/>
            <a:ext cx="8677073" cy="1313710"/>
          </a:xfrm>
        </p:spPr>
        <p:txBody>
          <a:bodyPr/>
          <a:lstStyle/>
          <a:p>
            <a:pPr marL="0" indent="0">
              <a:buNone/>
            </a:pPr>
            <a:r>
              <a:rPr lang="en-US" dirty="0">
                <a:latin typeface="Seoge UI"/>
              </a:rPr>
              <a:t>Prefer programs with simpler Kolmogorov complexity</a:t>
            </a:r>
          </a:p>
          <a:p>
            <a:r>
              <a:rPr lang="en-US" dirty="0">
                <a:latin typeface="Seoge UI"/>
              </a:rPr>
              <a:t>Prefer fewer constants.</a:t>
            </a:r>
          </a:p>
          <a:p>
            <a:r>
              <a:rPr lang="en-US" dirty="0">
                <a:latin typeface="Seoge UI"/>
              </a:rPr>
              <a:t>Prefer smaller constants.</a:t>
            </a:r>
          </a:p>
          <a:p>
            <a:pPr marL="0" indent="0">
              <a:buNone/>
            </a:pPr>
            <a:endParaRPr lang="en-US" dirty="0"/>
          </a:p>
          <a:p>
            <a:pPr marL="0" indent="0">
              <a:buNone/>
            </a:pPr>
            <a:endParaRPr lang="en-US" dirty="0"/>
          </a:p>
          <a:p>
            <a:pPr marL="0" indent="0">
              <a:buNone/>
            </a:pPr>
            <a:endParaRPr lang="en-US" dirty="0"/>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51</a:t>
            </a:fld>
            <a:endParaRPr lang="en-US" dirty="0"/>
          </a:p>
        </p:txBody>
      </p:sp>
      <p:sp>
        <p:nvSpPr>
          <p:cNvPr id="4" name="Title 3"/>
          <p:cNvSpPr>
            <a:spLocks noGrp="1"/>
          </p:cNvSpPr>
          <p:nvPr>
            <p:ph type="title"/>
          </p:nvPr>
        </p:nvSpPr>
        <p:spPr/>
        <p:txBody>
          <a:bodyPr/>
          <a:lstStyle/>
          <a:p>
            <a:r>
              <a:rPr lang="en-US" dirty="0">
                <a:latin typeface="Seoge UI"/>
              </a:rPr>
              <a:t>Basic ranking scheme</a:t>
            </a:r>
          </a:p>
        </p:txBody>
      </p:sp>
      <p:graphicFrame>
        <p:nvGraphicFramePr>
          <p:cNvPr id="5" name="Table 4"/>
          <p:cNvGraphicFramePr>
            <a:graphicFrameLocks noGrp="1"/>
          </p:cNvGraphicFramePr>
          <p:nvPr>
            <p:extLst/>
          </p:nvPr>
        </p:nvGraphicFramePr>
        <p:xfrm>
          <a:off x="1685027" y="2772189"/>
          <a:ext cx="4616907" cy="1371600"/>
        </p:xfrm>
        <a:graphic>
          <a:graphicData uri="http://schemas.openxmlformats.org/drawingml/2006/table">
            <a:tbl>
              <a:tblPr firstRow="1" bandRow="1">
                <a:tableStyleId>{5C22544A-7EE6-4342-B048-85BDC9FD1C3A}</a:tableStyleId>
              </a:tblPr>
              <a:tblGrid>
                <a:gridCol w="2640666">
                  <a:extLst>
                    <a:ext uri="{9D8B030D-6E8A-4147-A177-3AD203B41FA5}">
                      <a16:colId xmlns:a16="http://schemas.microsoft.com/office/drawing/2014/main" val="20000"/>
                    </a:ext>
                  </a:extLst>
                </a:gridCol>
                <a:gridCol w="1976241">
                  <a:extLst>
                    <a:ext uri="{9D8B030D-6E8A-4147-A177-3AD203B41FA5}">
                      <a16:colId xmlns:a16="http://schemas.microsoft.com/office/drawing/2014/main" val="20001"/>
                    </a:ext>
                  </a:extLst>
                </a:gridCol>
              </a:tblGrid>
              <a:tr h="0">
                <a:tc>
                  <a:txBody>
                    <a:bodyPr/>
                    <a:lstStyle/>
                    <a:p>
                      <a:r>
                        <a:rPr lang="en-US" sz="2400" dirty="0">
                          <a:latin typeface="Seoge UI"/>
                        </a:rPr>
                        <a:t>Input</a:t>
                      </a:r>
                    </a:p>
                  </a:txBody>
                  <a:tcPr/>
                </a:tc>
                <a:tc>
                  <a:txBody>
                    <a:bodyPr/>
                    <a:lstStyle/>
                    <a:p>
                      <a:r>
                        <a:rPr lang="en-US" sz="2400" dirty="0">
                          <a:latin typeface="Seoge UI"/>
                        </a:rPr>
                        <a:t>Output</a:t>
                      </a:r>
                    </a:p>
                  </a:txBody>
                  <a:tcPr/>
                </a:tc>
                <a:extLst>
                  <a:ext uri="{0D108BD9-81ED-4DB2-BD59-A6C34878D82A}">
                    <a16:rowId xmlns:a16="http://schemas.microsoft.com/office/drawing/2014/main" val="10000"/>
                  </a:ext>
                </a:extLst>
              </a:tr>
              <a:tr h="370840">
                <a:tc>
                  <a:txBody>
                    <a:bodyPr/>
                    <a:lstStyle/>
                    <a:p>
                      <a:r>
                        <a:rPr lang="en-US" sz="2400" dirty="0" smtClean="0">
                          <a:latin typeface="Seoge UI"/>
                        </a:rPr>
                        <a:t>Justin</a:t>
                      </a:r>
                      <a:r>
                        <a:rPr lang="en-US" sz="2400" baseline="0" dirty="0" smtClean="0">
                          <a:latin typeface="Seoge UI"/>
                        </a:rPr>
                        <a:t> </a:t>
                      </a:r>
                      <a:r>
                        <a:rPr lang="en-US" sz="2400" dirty="0" smtClean="0">
                          <a:latin typeface="Seoge UI"/>
                        </a:rPr>
                        <a:t>Gottschlich</a:t>
                      </a:r>
                      <a:endParaRPr lang="en-US" sz="2400" dirty="0">
                        <a:latin typeface="Seoge UI"/>
                      </a:endParaRPr>
                    </a:p>
                  </a:txBody>
                  <a:tcPr/>
                </a:tc>
                <a:tc>
                  <a:txBody>
                    <a:bodyPr/>
                    <a:lstStyle/>
                    <a:p>
                      <a:r>
                        <a:rPr lang="en-US" sz="2400" dirty="0" smtClean="0">
                          <a:latin typeface="Seoge UI"/>
                        </a:rPr>
                        <a:t>Justin</a:t>
                      </a:r>
                      <a:endParaRPr lang="en-US" sz="2400" dirty="0">
                        <a:latin typeface="Seoge UI"/>
                      </a:endParaRPr>
                    </a:p>
                  </a:txBody>
                  <a:tcPr/>
                </a:tc>
                <a:extLst>
                  <a:ext uri="{0D108BD9-81ED-4DB2-BD59-A6C34878D82A}">
                    <a16:rowId xmlns:a16="http://schemas.microsoft.com/office/drawing/2014/main" val="10001"/>
                  </a:ext>
                </a:extLst>
              </a:tr>
              <a:tr h="370840">
                <a:tc>
                  <a:txBody>
                    <a:bodyPr/>
                    <a:lstStyle/>
                    <a:p>
                      <a:r>
                        <a:rPr lang="en-US" sz="2400" dirty="0" smtClean="0">
                          <a:latin typeface="Seoge UI"/>
                        </a:rPr>
                        <a:t>Faouzi Atig</a:t>
                      </a:r>
                      <a:endParaRPr lang="en-US" sz="2400" dirty="0">
                        <a:latin typeface="Seoge UI"/>
                      </a:endParaRPr>
                    </a:p>
                  </a:txBody>
                  <a:tcPr/>
                </a:tc>
                <a:tc>
                  <a:txBody>
                    <a:bodyPr/>
                    <a:lstStyle/>
                    <a:p>
                      <a:r>
                        <a:rPr lang="en-US" sz="2400" dirty="0" smtClean="0">
                          <a:latin typeface="Seoge UI"/>
                        </a:rPr>
                        <a:t>Faouzi</a:t>
                      </a:r>
                      <a:endParaRPr lang="en-US" sz="2400" dirty="0">
                        <a:latin typeface="Seoge UI"/>
                      </a:endParaRPr>
                    </a:p>
                  </a:txBody>
                  <a:tcPr/>
                </a:tc>
                <a:extLst>
                  <a:ext uri="{0D108BD9-81ED-4DB2-BD59-A6C34878D82A}">
                    <a16:rowId xmlns:a16="http://schemas.microsoft.com/office/drawing/2014/main" val="10002"/>
                  </a:ext>
                </a:extLst>
              </a:tr>
            </a:tbl>
          </a:graphicData>
        </a:graphic>
      </p:graphicFrame>
      <p:sp>
        <p:nvSpPr>
          <p:cNvPr id="6" name="TextBox 5"/>
          <p:cNvSpPr txBox="1"/>
          <p:nvPr/>
        </p:nvSpPr>
        <p:spPr>
          <a:xfrm>
            <a:off x="685800" y="4226872"/>
            <a:ext cx="8234465"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CC00CC"/>
                </a:solidFill>
                <a:latin typeface="Seoge UI"/>
              </a:rPr>
              <a:t>1</a:t>
            </a:r>
            <a:r>
              <a:rPr lang="en-US" sz="2400" baseline="30000" dirty="0">
                <a:solidFill>
                  <a:srgbClr val="CC00CC"/>
                </a:solidFill>
                <a:latin typeface="Seoge UI"/>
              </a:rPr>
              <a:t>st</a:t>
            </a:r>
            <a:r>
              <a:rPr lang="en-US" sz="2400" dirty="0">
                <a:latin typeface="Seoge UI"/>
              </a:rPr>
              <a:t> Word</a:t>
            </a:r>
          </a:p>
          <a:p>
            <a:pPr marL="342900" indent="-342900">
              <a:buFont typeface="Arial" panose="020B0604020202020204" pitchFamily="34" charset="0"/>
              <a:buChar char="•"/>
            </a:pPr>
            <a:r>
              <a:rPr lang="en-US" sz="2400" dirty="0">
                <a:latin typeface="Seoge UI"/>
              </a:rPr>
              <a:t>If (</a:t>
            </a:r>
            <a:r>
              <a:rPr lang="en-US" sz="2400" dirty="0" smtClean="0">
                <a:latin typeface="Seoge UI"/>
              </a:rPr>
              <a:t>input = </a:t>
            </a:r>
            <a:r>
              <a:rPr lang="en-US" sz="2400" dirty="0" smtClean="0">
                <a:solidFill>
                  <a:srgbClr val="CC00CC"/>
                </a:solidFill>
                <a:latin typeface="Seoge UI"/>
              </a:rPr>
              <a:t>“Justin Gottschlich”</a:t>
            </a:r>
            <a:r>
              <a:rPr lang="en-US" sz="2400" dirty="0" smtClean="0">
                <a:latin typeface="Seoge UI"/>
              </a:rPr>
              <a:t>) </a:t>
            </a:r>
            <a:r>
              <a:rPr lang="en-US" sz="2400" dirty="0">
                <a:latin typeface="Seoge UI"/>
              </a:rPr>
              <a:t>then </a:t>
            </a:r>
            <a:r>
              <a:rPr lang="en-US" sz="2400" dirty="0" smtClean="0">
                <a:solidFill>
                  <a:srgbClr val="CC00CC"/>
                </a:solidFill>
                <a:latin typeface="Seoge UI"/>
              </a:rPr>
              <a:t>“Justin” </a:t>
            </a:r>
            <a:r>
              <a:rPr lang="en-US" sz="2400" dirty="0">
                <a:latin typeface="Seoge UI"/>
              </a:rPr>
              <a:t>else </a:t>
            </a:r>
            <a:r>
              <a:rPr lang="en-US" sz="2400" dirty="0" smtClean="0">
                <a:solidFill>
                  <a:srgbClr val="CC00CC"/>
                </a:solidFill>
                <a:latin typeface="Seoge UI"/>
              </a:rPr>
              <a:t>“Faouzi”</a:t>
            </a:r>
            <a:endParaRPr lang="en-US" sz="2400" dirty="0">
              <a:solidFill>
                <a:srgbClr val="CC00CC"/>
              </a:solidFill>
              <a:latin typeface="Seoge UI"/>
            </a:endParaRPr>
          </a:p>
          <a:p>
            <a:pPr marL="342900" indent="-342900">
              <a:buFont typeface="Arial" panose="020B0604020202020204" pitchFamily="34" charset="0"/>
              <a:buChar char="•"/>
            </a:pPr>
            <a:r>
              <a:rPr lang="en-US" sz="2400" dirty="0" smtClean="0">
                <a:solidFill>
                  <a:srgbClr val="CC00CC"/>
                </a:solidFill>
                <a:latin typeface="Seoge UI"/>
              </a:rPr>
              <a:t>“Justin”</a:t>
            </a:r>
            <a:endParaRPr lang="en-US" sz="2400" dirty="0">
              <a:solidFill>
                <a:srgbClr val="CC00CC"/>
              </a:solidFill>
              <a:latin typeface="Seoge UI"/>
            </a:endParaRPr>
          </a:p>
        </p:txBody>
      </p:sp>
    </p:spTree>
    <p:extLst>
      <p:ext uri="{BB962C8B-B14F-4D97-AF65-F5344CB8AC3E}">
        <p14:creationId xmlns:p14="http://schemas.microsoft.com/office/powerpoint/2010/main" val="293052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2091" y="958174"/>
            <a:ext cx="2830749" cy="2264599"/>
          </a:xfrm>
          <a:prstGeom prst="rect">
            <a:avLst/>
          </a:prstGeom>
        </p:spPr>
      </p:pic>
      <p:sp>
        <p:nvSpPr>
          <p:cNvPr id="2" name="Content Placeholder 1"/>
          <p:cNvSpPr>
            <a:spLocks noGrp="1"/>
          </p:cNvSpPr>
          <p:nvPr>
            <p:ph idx="1"/>
          </p:nvPr>
        </p:nvSpPr>
        <p:spPr>
          <a:xfrm>
            <a:off x="87549" y="996258"/>
            <a:ext cx="8677073" cy="1313710"/>
          </a:xfrm>
        </p:spPr>
        <p:txBody>
          <a:bodyPr/>
          <a:lstStyle/>
          <a:p>
            <a:pPr marL="0" indent="0">
              <a:buNone/>
            </a:pPr>
            <a:r>
              <a:rPr lang="en-US" dirty="0">
                <a:latin typeface="Seoge UI"/>
              </a:rPr>
              <a:t>Prefer programs with simpler Kolmogorov complexity</a:t>
            </a:r>
          </a:p>
          <a:p>
            <a:r>
              <a:rPr lang="en-US" dirty="0">
                <a:latin typeface="Seoge UI"/>
              </a:rPr>
              <a:t>Prefer fewer constants.</a:t>
            </a:r>
          </a:p>
          <a:p>
            <a:r>
              <a:rPr lang="en-US" dirty="0">
                <a:latin typeface="Seoge UI"/>
              </a:rPr>
              <a:t>Prefer smaller constants.</a:t>
            </a:r>
          </a:p>
          <a:p>
            <a:pPr marL="0" indent="0">
              <a:buNone/>
            </a:pPr>
            <a:endParaRPr lang="en-US" dirty="0">
              <a:latin typeface="Seoge UI"/>
            </a:endParaRPr>
          </a:p>
          <a:p>
            <a:pPr marL="0" indent="0">
              <a:buNone/>
            </a:pPr>
            <a:endParaRPr lang="en-US" dirty="0"/>
          </a:p>
          <a:p>
            <a:pPr marL="0" indent="0">
              <a:buNone/>
            </a:pPr>
            <a:endParaRPr lang="en-US" dirty="0"/>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52</a:t>
            </a:fld>
            <a:endParaRPr lang="en-US" dirty="0"/>
          </a:p>
        </p:txBody>
      </p:sp>
      <p:sp>
        <p:nvSpPr>
          <p:cNvPr id="4" name="Title 3"/>
          <p:cNvSpPr>
            <a:spLocks noGrp="1"/>
          </p:cNvSpPr>
          <p:nvPr>
            <p:ph type="title"/>
          </p:nvPr>
        </p:nvSpPr>
        <p:spPr/>
        <p:txBody>
          <a:bodyPr/>
          <a:lstStyle/>
          <a:p>
            <a:r>
              <a:rPr lang="en-US" dirty="0">
                <a:latin typeface="Seoge UI"/>
              </a:rPr>
              <a:t>Challenges with Basic ranking scheme</a:t>
            </a:r>
          </a:p>
        </p:txBody>
      </p:sp>
      <p:graphicFrame>
        <p:nvGraphicFramePr>
          <p:cNvPr id="8" name="Table 7"/>
          <p:cNvGraphicFramePr>
            <a:graphicFrameLocks noGrp="1"/>
          </p:cNvGraphicFramePr>
          <p:nvPr>
            <p:extLst>
              <p:ext uri="{D42A27DB-BD31-4B8C-83A1-F6EECF244321}">
                <p14:modId xmlns:p14="http://schemas.microsoft.com/office/powerpoint/2010/main" val="1300170794"/>
              </p:ext>
            </p:extLst>
          </p:nvPr>
        </p:nvGraphicFramePr>
        <p:xfrm>
          <a:off x="823671" y="2500411"/>
          <a:ext cx="5490865" cy="1371600"/>
        </p:xfrm>
        <a:graphic>
          <a:graphicData uri="http://schemas.openxmlformats.org/drawingml/2006/table">
            <a:tbl>
              <a:tblPr firstRow="1" bandRow="1">
                <a:tableStyleId>{5C22544A-7EE6-4342-B048-85BDC9FD1C3A}</a:tableStyleId>
              </a:tblPr>
              <a:tblGrid>
                <a:gridCol w="2667152">
                  <a:extLst>
                    <a:ext uri="{9D8B030D-6E8A-4147-A177-3AD203B41FA5}">
                      <a16:colId xmlns:a16="http://schemas.microsoft.com/office/drawing/2014/main" val="20000"/>
                    </a:ext>
                  </a:extLst>
                </a:gridCol>
                <a:gridCol w="2823713">
                  <a:extLst>
                    <a:ext uri="{9D8B030D-6E8A-4147-A177-3AD203B41FA5}">
                      <a16:colId xmlns:a16="http://schemas.microsoft.com/office/drawing/2014/main" val="20001"/>
                    </a:ext>
                  </a:extLst>
                </a:gridCol>
              </a:tblGrid>
              <a:tr h="0">
                <a:tc>
                  <a:txBody>
                    <a:bodyPr/>
                    <a:lstStyle/>
                    <a:p>
                      <a:r>
                        <a:rPr lang="en-US" sz="2400" dirty="0">
                          <a:latin typeface="Seoge UI"/>
                        </a:rPr>
                        <a:t>Input</a:t>
                      </a:r>
                    </a:p>
                  </a:txBody>
                  <a:tcPr/>
                </a:tc>
                <a:tc>
                  <a:txBody>
                    <a:bodyPr/>
                    <a:lstStyle/>
                    <a:p>
                      <a:r>
                        <a:rPr lang="en-US" sz="2400" dirty="0">
                          <a:latin typeface="Seoge UI"/>
                        </a:rPr>
                        <a:t>Output</a:t>
                      </a:r>
                    </a:p>
                  </a:txBody>
                  <a:tcPr/>
                </a:tc>
                <a:extLst>
                  <a:ext uri="{0D108BD9-81ED-4DB2-BD59-A6C34878D82A}">
                    <a16:rowId xmlns:a16="http://schemas.microsoft.com/office/drawing/2014/main" val="10000"/>
                  </a:ext>
                </a:extLst>
              </a:tr>
              <a:tr h="370840">
                <a:tc>
                  <a:txBody>
                    <a:bodyPr/>
                    <a:lstStyle/>
                    <a:p>
                      <a:r>
                        <a:rPr lang="en-US" sz="2400" dirty="0" smtClean="0">
                          <a:latin typeface="Seoge UI"/>
                        </a:rPr>
                        <a:t>Justin</a:t>
                      </a:r>
                      <a:r>
                        <a:rPr lang="en-US" sz="2400" baseline="0" dirty="0" smtClean="0">
                          <a:latin typeface="Seoge UI"/>
                        </a:rPr>
                        <a:t> </a:t>
                      </a:r>
                      <a:r>
                        <a:rPr lang="en-US" sz="2400" dirty="0" smtClean="0">
                          <a:latin typeface="Seoge UI"/>
                        </a:rPr>
                        <a:t>Gottschlich</a:t>
                      </a:r>
                      <a:endParaRPr lang="en-US" sz="2400" dirty="0">
                        <a:latin typeface="Seoge UI"/>
                      </a:endParaRPr>
                    </a:p>
                  </a:txBody>
                  <a:tcPr/>
                </a:tc>
                <a:tc>
                  <a:txBody>
                    <a:bodyPr/>
                    <a:lstStyle/>
                    <a:p>
                      <a:r>
                        <a:rPr lang="en-US" sz="2400" dirty="0" smtClean="0">
                          <a:latin typeface="Seoge UI"/>
                        </a:rPr>
                        <a:t>Gottschlich,  Justin</a:t>
                      </a:r>
                      <a:endParaRPr lang="en-US" sz="2400" dirty="0">
                        <a:latin typeface="Seoge UI"/>
                      </a:endParaRPr>
                    </a:p>
                  </a:txBody>
                  <a:tcPr/>
                </a:tc>
                <a:extLst>
                  <a:ext uri="{0D108BD9-81ED-4DB2-BD59-A6C34878D82A}">
                    <a16:rowId xmlns:a16="http://schemas.microsoft.com/office/drawing/2014/main" val="10001"/>
                  </a:ext>
                </a:extLst>
              </a:tr>
              <a:tr h="370840">
                <a:tc>
                  <a:txBody>
                    <a:bodyPr/>
                    <a:lstStyle/>
                    <a:p>
                      <a:r>
                        <a:rPr lang="en-US" sz="2400" dirty="0" smtClean="0">
                          <a:latin typeface="Seoge UI"/>
                        </a:rPr>
                        <a:t>Faouzi Atig</a:t>
                      </a:r>
                      <a:endParaRPr lang="en-US" sz="2400" dirty="0">
                        <a:latin typeface="Seoge UI"/>
                      </a:endParaRPr>
                    </a:p>
                  </a:txBody>
                  <a:tcPr/>
                </a:tc>
                <a:tc>
                  <a:txBody>
                    <a:bodyPr/>
                    <a:lstStyle/>
                    <a:p>
                      <a:r>
                        <a:rPr lang="en-US" sz="2400" dirty="0" smtClean="0">
                          <a:latin typeface="Seoge UI"/>
                        </a:rPr>
                        <a:t>Atig,</a:t>
                      </a:r>
                      <a:r>
                        <a:rPr lang="en-US" sz="2400" baseline="0" dirty="0" smtClean="0">
                          <a:latin typeface="Seoge UI"/>
                        </a:rPr>
                        <a:t>  Faouzi</a:t>
                      </a:r>
                      <a:endParaRPr lang="en-US" sz="2400" dirty="0">
                        <a:latin typeface="Seoge UI"/>
                      </a:endParaRPr>
                    </a:p>
                  </a:txBody>
                  <a:tcPr/>
                </a:tc>
                <a:extLst>
                  <a:ext uri="{0D108BD9-81ED-4DB2-BD59-A6C34878D82A}">
                    <a16:rowId xmlns:a16="http://schemas.microsoft.com/office/drawing/2014/main" val="10002"/>
                  </a:ext>
                </a:extLst>
              </a:tr>
            </a:tbl>
          </a:graphicData>
        </a:graphic>
      </p:graphicFrame>
      <p:sp>
        <p:nvSpPr>
          <p:cNvPr id="10" name="TextBox 9"/>
          <p:cNvSpPr txBox="1"/>
          <p:nvPr/>
        </p:nvSpPr>
        <p:spPr>
          <a:xfrm>
            <a:off x="1408078" y="3980645"/>
            <a:ext cx="5381829" cy="830997"/>
          </a:xfrm>
          <a:prstGeom prst="rect">
            <a:avLst/>
          </a:prstGeom>
          <a:noFill/>
        </p:spPr>
        <p:txBody>
          <a:bodyPr wrap="square" rtlCol="0">
            <a:spAutoFit/>
          </a:bodyPr>
          <a:lstStyle/>
          <a:p>
            <a:pPr marL="342900" indent="-342900">
              <a:spcBef>
                <a:spcPts val="0"/>
              </a:spcBef>
              <a:buFont typeface="Arial" panose="020B0604020202020204" pitchFamily="34" charset="0"/>
              <a:buChar char="•"/>
            </a:pPr>
            <a:r>
              <a:rPr lang="en-US" sz="2400" dirty="0">
                <a:solidFill>
                  <a:srgbClr val="CC00CC"/>
                </a:solidFill>
                <a:latin typeface="Seoge UI"/>
              </a:rPr>
              <a:t>2</a:t>
            </a:r>
            <a:r>
              <a:rPr lang="en-US" sz="2400" baseline="30000" dirty="0">
                <a:solidFill>
                  <a:srgbClr val="CC00CC"/>
                </a:solidFill>
                <a:latin typeface="Seoge UI"/>
              </a:rPr>
              <a:t>nd</a:t>
            </a:r>
            <a:r>
              <a:rPr lang="en-US" sz="2400" dirty="0">
                <a:latin typeface="Seoge UI"/>
              </a:rPr>
              <a:t> Word + </a:t>
            </a:r>
            <a:r>
              <a:rPr lang="en-US" sz="2400" dirty="0">
                <a:solidFill>
                  <a:srgbClr val="CC00CC"/>
                </a:solidFill>
                <a:latin typeface="Seoge UI"/>
              </a:rPr>
              <a:t>“,    ‘’ </a:t>
            </a:r>
            <a:r>
              <a:rPr lang="en-US" sz="2400" dirty="0">
                <a:latin typeface="Seoge UI"/>
              </a:rPr>
              <a:t>+ </a:t>
            </a:r>
            <a:r>
              <a:rPr lang="en-US" sz="2400" dirty="0">
                <a:solidFill>
                  <a:srgbClr val="CC00CC"/>
                </a:solidFill>
                <a:latin typeface="Seoge UI"/>
              </a:rPr>
              <a:t>1</a:t>
            </a:r>
            <a:r>
              <a:rPr lang="en-US" sz="2400" baseline="30000" dirty="0">
                <a:solidFill>
                  <a:srgbClr val="CC00CC"/>
                </a:solidFill>
                <a:latin typeface="Seoge UI"/>
              </a:rPr>
              <a:t>st</a:t>
            </a:r>
            <a:r>
              <a:rPr lang="en-US" sz="2400" dirty="0">
                <a:latin typeface="Seoge UI"/>
              </a:rPr>
              <a:t> Word</a:t>
            </a:r>
          </a:p>
          <a:p>
            <a:pPr marL="342900" indent="-342900">
              <a:spcBef>
                <a:spcPts val="0"/>
              </a:spcBef>
              <a:buFont typeface="Arial" panose="020B0604020202020204" pitchFamily="34" charset="0"/>
              <a:buChar char="•"/>
            </a:pPr>
            <a:r>
              <a:rPr lang="en-US" sz="2400" dirty="0" smtClean="0">
                <a:solidFill>
                  <a:srgbClr val="CC00CC"/>
                </a:solidFill>
                <a:latin typeface="Seoge UI"/>
              </a:rPr>
              <a:t>“Gottschlich,   Justin”</a:t>
            </a:r>
            <a:endParaRPr lang="en-US" sz="2400" dirty="0">
              <a:solidFill>
                <a:srgbClr val="CC00CC"/>
              </a:solidFill>
              <a:latin typeface="Seoge UI"/>
            </a:endParaRPr>
          </a:p>
        </p:txBody>
      </p:sp>
      <p:sp>
        <p:nvSpPr>
          <p:cNvPr id="7" name="Rectangle 6"/>
          <p:cNvSpPr/>
          <p:nvPr/>
        </p:nvSpPr>
        <p:spPr>
          <a:xfrm>
            <a:off x="334752" y="4811642"/>
            <a:ext cx="7850222" cy="1384995"/>
          </a:xfrm>
          <a:prstGeom prst="rect">
            <a:avLst/>
          </a:prstGeom>
        </p:spPr>
        <p:txBody>
          <a:bodyPr wrap="square">
            <a:spAutoFit/>
          </a:bodyPr>
          <a:lstStyle/>
          <a:p>
            <a:pPr algn="ctr">
              <a:spcBef>
                <a:spcPts val="0"/>
              </a:spcBef>
            </a:pPr>
            <a:r>
              <a:rPr lang="en-US" sz="2400" dirty="0">
                <a:solidFill>
                  <a:srgbClr val="C00000"/>
                </a:solidFill>
                <a:latin typeface="Seoge UI"/>
              </a:rPr>
              <a:t>How to select between</a:t>
            </a:r>
          </a:p>
          <a:p>
            <a:pPr algn="ctr">
              <a:spcBef>
                <a:spcPts val="0"/>
              </a:spcBef>
            </a:pPr>
            <a:r>
              <a:rPr lang="en-US" sz="2400" dirty="0">
                <a:solidFill>
                  <a:srgbClr val="C00000"/>
                </a:solidFill>
                <a:latin typeface="Seoge UI"/>
              </a:rPr>
              <a:t>Fewer larger constants vs. More smaller constants?</a:t>
            </a:r>
          </a:p>
          <a:p>
            <a:pPr lvl="1"/>
            <a:r>
              <a:rPr lang="en-US" sz="2400" u="sng" dirty="0">
                <a:solidFill>
                  <a:schemeClr val="accent6"/>
                </a:solidFill>
                <a:latin typeface="Seoge UI"/>
              </a:rPr>
              <a:t>Idea:</a:t>
            </a:r>
            <a:r>
              <a:rPr lang="en-US" sz="2400" dirty="0">
                <a:solidFill>
                  <a:schemeClr val="accent6"/>
                </a:solidFill>
                <a:latin typeface="Seoge UI"/>
              </a:rPr>
              <a:t> Associate numeric weights with constants.</a:t>
            </a:r>
          </a:p>
        </p:txBody>
      </p:sp>
      <p:sp>
        <p:nvSpPr>
          <p:cNvPr id="11" name="TextBox 10"/>
          <p:cNvSpPr txBox="1"/>
          <p:nvPr/>
        </p:nvSpPr>
        <p:spPr>
          <a:xfrm>
            <a:off x="-48883" y="6488668"/>
            <a:ext cx="8865079" cy="369332"/>
          </a:xfrm>
          <a:prstGeom prst="rect">
            <a:avLst/>
          </a:prstGeom>
          <a:noFill/>
        </p:spPr>
        <p:txBody>
          <a:bodyPr wrap="square" rtlCol="0">
            <a:spAutoFit/>
          </a:bodyPr>
          <a:lstStyle/>
          <a:p>
            <a:pPr>
              <a:spcBef>
                <a:spcPts val="0"/>
              </a:spcBef>
            </a:pPr>
            <a:r>
              <a:rPr lang="en-US" sz="1800" i="1" dirty="0" smtClean="0">
                <a:solidFill>
                  <a:srgbClr val="C00000"/>
                </a:solidFill>
                <a:latin typeface="Seoge UI"/>
              </a:rPr>
              <a:t>Predicting </a:t>
            </a:r>
            <a:r>
              <a:rPr lang="en-US" sz="1800" i="1" dirty="0">
                <a:solidFill>
                  <a:srgbClr val="C00000"/>
                </a:solidFill>
                <a:latin typeface="Seoge UI"/>
              </a:rPr>
              <a:t>a correct program in Programming by </a:t>
            </a:r>
            <a:r>
              <a:rPr lang="en-US" sz="1800" i="1" dirty="0" smtClean="0">
                <a:solidFill>
                  <a:srgbClr val="C00000"/>
                </a:solidFill>
                <a:latin typeface="Seoge UI"/>
              </a:rPr>
              <a:t>Example</a:t>
            </a:r>
            <a:r>
              <a:rPr lang="en-US" sz="1800" dirty="0" smtClean="0">
                <a:solidFill>
                  <a:srgbClr val="C00000"/>
                </a:solidFill>
                <a:latin typeface="Seoge UI"/>
              </a:rPr>
              <a:t>; CAV 2015; Singh, Gulwani</a:t>
            </a:r>
            <a:endParaRPr lang="en-US" sz="1800" dirty="0">
              <a:solidFill>
                <a:srgbClr val="C00000"/>
              </a:solidFill>
              <a:latin typeface="Seoge UI"/>
            </a:endParaRPr>
          </a:p>
        </p:txBody>
      </p:sp>
    </p:spTree>
    <p:extLst>
      <p:ext uri="{BB962C8B-B14F-4D97-AF65-F5344CB8AC3E}">
        <p14:creationId xmlns:p14="http://schemas.microsoft.com/office/powerpoint/2010/main" val="18630975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53</a:t>
            </a:fld>
            <a:endParaRPr lang="en-US" dirty="0"/>
          </a:p>
        </p:txBody>
      </p:sp>
      <p:sp>
        <p:nvSpPr>
          <p:cNvPr id="4" name="Title 3"/>
          <p:cNvSpPr>
            <a:spLocks noGrp="1"/>
          </p:cNvSpPr>
          <p:nvPr>
            <p:ph type="title"/>
          </p:nvPr>
        </p:nvSpPr>
        <p:spPr>
          <a:xfrm>
            <a:off x="-407285" y="304800"/>
            <a:ext cx="9950118" cy="609600"/>
          </a:xfrm>
        </p:spPr>
        <p:txBody>
          <a:bodyPr/>
          <a:lstStyle/>
          <a:p>
            <a:r>
              <a:rPr lang="en-US" sz="2500" dirty="0" smtClean="0">
                <a:latin typeface="Segoe UI" panose="020B0502040204020203" pitchFamily="34" charset="0"/>
                <a:cs typeface="Segoe UI" panose="020B0502040204020203" pitchFamily="34" charset="0"/>
              </a:rPr>
              <a:t>Comparison of Ranking Strategies over </a:t>
            </a:r>
            <a:r>
              <a:rPr lang="en-US" sz="2500" dirty="0" err="1" smtClean="0">
                <a:latin typeface="Segoe UI" panose="020B0502040204020203" pitchFamily="34" charset="0"/>
                <a:cs typeface="Segoe UI" panose="020B0502040204020203" pitchFamily="34" charset="0"/>
              </a:rPr>
              <a:t>FlashFill</a:t>
            </a:r>
            <a:r>
              <a:rPr lang="en-US" sz="2500" dirty="0" smtClean="0">
                <a:latin typeface="Segoe UI" panose="020B0502040204020203" pitchFamily="34" charset="0"/>
                <a:cs typeface="Segoe UI" panose="020B0502040204020203" pitchFamily="34" charset="0"/>
              </a:rPr>
              <a:t> Benchmarks</a:t>
            </a:r>
            <a:endParaRPr lang="en-US" sz="2500" dirty="0">
              <a:latin typeface="Segoe UI" panose="020B0502040204020203" pitchFamily="34" charset="0"/>
              <a:cs typeface="Segoe UI" panose="020B0502040204020203"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266397178"/>
              </p:ext>
            </p:extLst>
          </p:nvPr>
        </p:nvGraphicFramePr>
        <p:xfrm>
          <a:off x="1511507" y="4622072"/>
          <a:ext cx="6795541" cy="1280160"/>
        </p:xfrm>
        <a:graphic>
          <a:graphicData uri="http://schemas.openxmlformats.org/drawingml/2006/table">
            <a:tbl>
              <a:tblPr firstRow="1" bandRow="1">
                <a:tableStyleId>{5C22544A-7EE6-4342-B048-85BDC9FD1C3A}</a:tableStyleId>
              </a:tblPr>
              <a:tblGrid>
                <a:gridCol w="1653915">
                  <a:extLst>
                    <a:ext uri="{9D8B030D-6E8A-4147-A177-3AD203B41FA5}">
                      <a16:colId xmlns:a16="http://schemas.microsoft.com/office/drawing/2014/main" val="20000"/>
                    </a:ext>
                  </a:extLst>
                </a:gridCol>
                <a:gridCol w="5141626">
                  <a:extLst>
                    <a:ext uri="{9D8B030D-6E8A-4147-A177-3AD203B41FA5}">
                      <a16:colId xmlns:a16="http://schemas.microsoft.com/office/drawing/2014/main" val="20001"/>
                    </a:ext>
                  </a:extLst>
                </a:gridCol>
              </a:tblGrid>
              <a:tr h="370840">
                <a:tc>
                  <a:txBody>
                    <a:bodyPr/>
                    <a:lstStyle/>
                    <a:p>
                      <a:r>
                        <a:rPr lang="en-US" sz="2200" dirty="0" smtClean="0">
                          <a:latin typeface="Segoe UI" panose="020B0502040204020203" pitchFamily="34" charset="0"/>
                          <a:cs typeface="Segoe UI" panose="020B0502040204020203" pitchFamily="34" charset="0"/>
                        </a:rPr>
                        <a:t>Strategy</a:t>
                      </a:r>
                      <a:endParaRPr lang="en-US" sz="2200" dirty="0">
                        <a:latin typeface="Segoe UI" panose="020B0502040204020203" pitchFamily="34" charset="0"/>
                        <a:cs typeface="Segoe UI" panose="020B0502040204020203" pitchFamily="34" charset="0"/>
                      </a:endParaRPr>
                    </a:p>
                  </a:txBody>
                  <a:tcPr/>
                </a:tc>
                <a:tc>
                  <a:txBody>
                    <a:bodyPr/>
                    <a:lstStyle/>
                    <a:p>
                      <a:r>
                        <a:rPr lang="en-US" sz="2200" dirty="0" smtClean="0">
                          <a:latin typeface="Segoe UI" panose="020B0502040204020203" pitchFamily="34" charset="0"/>
                          <a:cs typeface="Segoe UI" panose="020B0502040204020203" pitchFamily="34" charset="0"/>
                        </a:rPr>
                        <a:t>Average # of examples required</a:t>
                      </a:r>
                      <a:endParaRPr lang="en-US" sz="22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0"/>
                  </a:ext>
                </a:extLst>
              </a:tr>
              <a:tr h="370840">
                <a:tc>
                  <a:txBody>
                    <a:bodyPr/>
                    <a:lstStyle/>
                    <a:p>
                      <a:r>
                        <a:rPr lang="en-US" sz="2200" dirty="0" smtClean="0">
                          <a:latin typeface="Segoe UI" panose="020B0502040204020203" pitchFamily="34" charset="0"/>
                          <a:cs typeface="Segoe UI" panose="020B0502040204020203" pitchFamily="34" charset="0"/>
                        </a:rPr>
                        <a:t>Basic</a:t>
                      </a:r>
                      <a:endParaRPr lang="en-US" sz="2200" dirty="0">
                        <a:latin typeface="Segoe UI" panose="020B0502040204020203" pitchFamily="34" charset="0"/>
                        <a:cs typeface="Segoe UI" panose="020B0502040204020203" pitchFamily="34" charset="0"/>
                      </a:endParaRPr>
                    </a:p>
                  </a:txBody>
                  <a:tcPr/>
                </a:tc>
                <a:tc>
                  <a:txBody>
                    <a:bodyPr/>
                    <a:lstStyle/>
                    <a:p>
                      <a:r>
                        <a:rPr lang="en-US" sz="2200" dirty="0" smtClean="0">
                          <a:latin typeface="Segoe UI" panose="020B0502040204020203" pitchFamily="34" charset="0"/>
                          <a:cs typeface="Segoe UI" panose="020B0502040204020203" pitchFamily="34" charset="0"/>
                        </a:rPr>
                        <a:t>4.17</a:t>
                      </a:r>
                      <a:endParaRPr lang="en-US" sz="22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1"/>
                  </a:ext>
                </a:extLst>
              </a:tr>
              <a:tr h="370840">
                <a:tc>
                  <a:txBody>
                    <a:bodyPr/>
                    <a:lstStyle/>
                    <a:p>
                      <a:r>
                        <a:rPr lang="en-US" sz="2200" dirty="0" smtClean="0">
                          <a:latin typeface="Segoe UI" panose="020B0502040204020203" pitchFamily="34" charset="0"/>
                          <a:cs typeface="Segoe UI" panose="020B0502040204020203" pitchFamily="34" charset="0"/>
                        </a:rPr>
                        <a:t>Learning</a:t>
                      </a:r>
                      <a:endParaRPr lang="en-US" sz="2200" dirty="0">
                        <a:latin typeface="Segoe UI" panose="020B0502040204020203" pitchFamily="34" charset="0"/>
                        <a:cs typeface="Segoe UI" panose="020B0502040204020203" pitchFamily="34" charset="0"/>
                      </a:endParaRPr>
                    </a:p>
                  </a:txBody>
                  <a:tcPr/>
                </a:tc>
                <a:tc>
                  <a:txBody>
                    <a:bodyPr/>
                    <a:lstStyle/>
                    <a:p>
                      <a:r>
                        <a:rPr lang="en-US" sz="2200" dirty="0" smtClean="0">
                          <a:latin typeface="Segoe UI" panose="020B0502040204020203" pitchFamily="34" charset="0"/>
                          <a:cs typeface="Segoe UI" panose="020B0502040204020203" pitchFamily="34" charset="0"/>
                        </a:rPr>
                        <a:t>1.48</a:t>
                      </a:r>
                      <a:endParaRPr lang="en-US" sz="22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2"/>
                  </a:ext>
                </a:extLst>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797" y="990648"/>
            <a:ext cx="8138160" cy="3421380"/>
          </a:xfrm>
          <a:prstGeom prst="rect">
            <a:avLst/>
          </a:prstGeom>
        </p:spPr>
      </p:pic>
      <p:sp>
        <p:nvSpPr>
          <p:cNvPr id="5" name="TextBox 4"/>
          <p:cNvSpPr txBox="1"/>
          <p:nvPr/>
        </p:nvSpPr>
        <p:spPr>
          <a:xfrm>
            <a:off x="3064215" y="1254052"/>
            <a:ext cx="992219" cy="338554"/>
          </a:xfrm>
          <a:prstGeom prst="rect">
            <a:avLst/>
          </a:prstGeom>
          <a:solidFill>
            <a:schemeClr val="bg1"/>
          </a:solidFill>
        </p:spPr>
        <p:txBody>
          <a:bodyPr wrap="square" rtlCol="0">
            <a:spAutoFit/>
          </a:bodyPr>
          <a:lstStyle/>
          <a:p>
            <a:r>
              <a:rPr lang="en-US" sz="1600" dirty="0" smtClean="0"/>
              <a:t>Basic</a:t>
            </a:r>
            <a:endParaRPr lang="en-US" sz="1600" dirty="0"/>
          </a:p>
        </p:txBody>
      </p:sp>
      <p:sp>
        <p:nvSpPr>
          <p:cNvPr id="9" name="TextBox 8"/>
          <p:cNvSpPr txBox="1"/>
          <p:nvPr/>
        </p:nvSpPr>
        <p:spPr>
          <a:xfrm>
            <a:off x="5165386" y="1263780"/>
            <a:ext cx="1235413" cy="338554"/>
          </a:xfrm>
          <a:prstGeom prst="rect">
            <a:avLst/>
          </a:prstGeom>
          <a:solidFill>
            <a:schemeClr val="bg1"/>
          </a:solidFill>
        </p:spPr>
        <p:txBody>
          <a:bodyPr wrap="square" rtlCol="0">
            <a:spAutoFit/>
          </a:bodyPr>
          <a:lstStyle/>
          <a:p>
            <a:r>
              <a:rPr lang="en-US" sz="1600" dirty="0" smtClean="0"/>
              <a:t>Learning</a:t>
            </a:r>
            <a:endParaRPr lang="en-US" sz="1600" dirty="0"/>
          </a:p>
        </p:txBody>
      </p:sp>
      <p:sp>
        <p:nvSpPr>
          <p:cNvPr id="10" name="TextBox 9"/>
          <p:cNvSpPr txBox="1"/>
          <p:nvPr/>
        </p:nvSpPr>
        <p:spPr>
          <a:xfrm>
            <a:off x="-48883" y="6488668"/>
            <a:ext cx="8865079" cy="369332"/>
          </a:xfrm>
          <a:prstGeom prst="rect">
            <a:avLst/>
          </a:prstGeom>
          <a:noFill/>
        </p:spPr>
        <p:txBody>
          <a:bodyPr wrap="square" rtlCol="0">
            <a:spAutoFit/>
          </a:bodyPr>
          <a:lstStyle/>
          <a:p>
            <a:pPr>
              <a:spcBef>
                <a:spcPts val="0"/>
              </a:spcBef>
            </a:pPr>
            <a:r>
              <a:rPr lang="en-US" sz="1800" i="1" dirty="0" smtClean="0">
                <a:solidFill>
                  <a:srgbClr val="C00000"/>
                </a:solidFill>
                <a:latin typeface="Seoge UI"/>
              </a:rPr>
              <a:t>Predicting </a:t>
            </a:r>
            <a:r>
              <a:rPr lang="en-US" sz="1800" i="1" dirty="0">
                <a:solidFill>
                  <a:srgbClr val="C00000"/>
                </a:solidFill>
                <a:latin typeface="Seoge UI"/>
              </a:rPr>
              <a:t>a correct program in Programming by </a:t>
            </a:r>
            <a:r>
              <a:rPr lang="en-US" sz="1800" i="1" dirty="0" smtClean="0">
                <a:solidFill>
                  <a:srgbClr val="C00000"/>
                </a:solidFill>
                <a:latin typeface="Seoge UI"/>
              </a:rPr>
              <a:t>Example</a:t>
            </a:r>
            <a:r>
              <a:rPr lang="en-US" sz="1800" dirty="0" smtClean="0">
                <a:solidFill>
                  <a:srgbClr val="C00000"/>
                </a:solidFill>
                <a:latin typeface="Seoge UI"/>
              </a:rPr>
              <a:t>; CAV 2015; Singh, Gulwani</a:t>
            </a:r>
            <a:endParaRPr lang="en-US" sz="1800" dirty="0">
              <a:solidFill>
                <a:srgbClr val="C00000"/>
              </a:solidFill>
              <a:latin typeface="Seoge UI"/>
            </a:endParaRPr>
          </a:p>
        </p:txBody>
      </p:sp>
    </p:spTree>
    <p:extLst>
      <p:ext uri="{BB962C8B-B14F-4D97-AF65-F5344CB8AC3E}">
        <p14:creationId xmlns:p14="http://schemas.microsoft.com/office/powerpoint/2010/main" val="1838774906"/>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smtClean="0"/>
          </a:p>
          <a:p>
            <a:pPr marL="0" indent="0" algn="ctr">
              <a:buNone/>
            </a:pPr>
            <a:r>
              <a:rPr lang="en-US" sz="4000" dirty="0" err="1" smtClean="0">
                <a:solidFill>
                  <a:schemeClr val="accent2"/>
                </a:solidFill>
                <a:latin typeface="Segoe UI" panose="020B0502040204020203" pitchFamily="34" charset="0"/>
                <a:cs typeface="Segoe UI" panose="020B0502040204020203" pitchFamily="34" charset="0"/>
              </a:rPr>
              <a:t>FlashFill</a:t>
            </a:r>
            <a:r>
              <a:rPr lang="en-US" sz="4000" dirty="0" smtClean="0">
                <a:solidFill>
                  <a:schemeClr val="accent2"/>
                </a:solidFill>
                <a:latin typeface="Segoe UI" panose="020B0502040204020203" pitchFamily="34" charset="0"/>
                <a:cs typeface="Segoe UI" panose="020B0502040204020203" pitchFamily="34" charset="0"/>
              </a:rPr>
              <a:t> Ranking Demo</a:t>
            </a:r>
            <a:endParaRPr lang="en-US" sz="4000" dirty="0">
              <a:solidFill>
                <a:schemeClr val="accent2"/>
              </a:solidFill>
              <a:latin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54</a:t>
            </a:fld>
            <a:endParaRPr lang="en-US" dirty="0"/>
          </a:p>
        </p:txBody>
      </p:sp>
    </p:spTree>
    <p:extLst>
      <p:ext uri="{BB962C8B-B14F-4D97-AF65-F5344CB8AC3E}">
        <p14:creationId xmlns:p14="http://schemas.microsoft.com/office/powerpoint/2010/main" val="62207930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2091" y="958174"/>
            <a:ext cx="2830749" cy="2264599"/>
          </a:xfrm>
          <a:prstGeom prst="rect">
            <a:avLst/>
          </a:prstGeom>
        </p:spPr>
      </p:pic>
      <p:sp>
        <p:nvSpPr>
          <p:cNvPr id="2" name="Content Placeholder 1"/>
          <p:cNvSpPr>
            <a:spLocks noGrp="1"/>
          </p:cNvSpPr>
          <p:nvPr>
            <p:ph idx="1"/>
          </p:nvPr>
        </p:nvSpPr>
        <p:spPr>
          <a:xfrm>
            <a:off x="87549" y="996258"/>
            <a:ext cx="8677073" cy="1313710"/>
          </a:xfrm>
        </p:spPr>
        <p:txBody>
          <a:bodyPr/>
          <a:lstStyle/>
          <a:p>
            <a:pPr marL="0" indent="0">
              <a:buNone/>
            </a:pPr>
            <a:r>
              <a:rPr lang="en-US" dirty="0">
                <a:latin typeface="Seoge UI"/>
              </a:rPr>
              <a:t>Prefer programs with simpler Kolmogorov complexity</a:t>
            </a:r>
          </a:p>
          <a:p>
            <a:r>
              <a:rPr lang="en-US" dirty="0">
                <a:latin typeface="Seoge UI"/>
              </a:rPr>
              <a:t>Prefer fewer constants.</a:t>
            </a:r>
          </a:p>
          <a:p>
            <a:r>
              <a:rPr lang="en-US" dirty="0">
                <a:latin typeface="Seoge UI"/>
              </a:rPr>
              <a:t>Prefer smaller constants.</a:t>
            </a:r>
          </a:p>
          <a:p>
            <a:pPr marL="0" indent="0">
              <a:buNone/>
            </a:pPr>
            <a:endParaRPr lang="en-US" dirty="0"/>
          </a:p>
          <a:p>
            <a:pPr marL="0" indent="0">
              <a:buNone/>
            </a:pPr>
            <a:endParaRPr lang="en-US" dirty="0"/>
          </a:p>
          <a:p>
            <a:pPr marL="0" indent="0">
              <a:buNone/>
            </a:pPr>
            <a:endParaRPr lang="en-US" dirty="0"/>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55</a:t>
            </a:fld>
            <a:endParaRPr lang="en-US" dirty="0"/>
          </a:p>
        </p:txBody>
      </p:sp>
      <p:sp>
        <p:nvSpPr>
          <p:cNvPr id="4" name="Title 3"/>
          <p:cNvSpPr>
            <a:spLocks noGrp="1"/>
          </p:cNvSpPr>
          <p:nvPr>
            <p:ph type="title"/>
          </p:nvPr>
        </p:nvSpPr>
        <p:spPr/>
        <p:txBody>
          <a:bodyPr/>
          <a:lstStyle/>
          <a:p>
            <a:r>
              <a:rPr lang="en-US" dirty="0">
                <a:latin typeface="Seoge UI"/>
              </a:rPr>
              <a:t>Challenges with Basic ranking scheme</a:t>
            </a:r>
          </a:p>
        </p:txBody>
      </p:sp>
      <p:sp>
        <p:nvSpPr>
          <p:cNvPr id="7" name="Rectangle 6"/>
          <p:cNvSpPr/>
          <p:nvPr/>
        </p:nvSpPr>
        <p:spPr>
          <a:xfrm>
            <a:off x="-48883" y="4689330"/>
            <a:ext cx="9241766" cy="984885"/>
          </a:xfrm>
          <a:prstGeom prst="rect">
            <a:avLst/>
          </a:prstGeom>
        </p:spPr>
        <p:txBody>
          <a:bodyPr wrap="square">
            <a:spAutoFit/>
          </a:bodyPr>
          <a:lstStyle/>
          <a:p>
            <a:pPr algn="ctr">
              <a:spcBef>
                <a:spcPts val="0"/>
              </a:spcBef>
            </a:pPr>
            <a:r>
              <a:rPr lang="en-US" sz="2400" dirty="0">
                <a:solidFill>
                  <a:srgbClr val="C00000"/>
                </a:solidFill>
                <a:latin typeface="Seoge UI"/>
              </a:rPr>
              <a:t>How to select between</a:t>
            </a:r>
          </a:p>
          <a:p>
            <a:pPr algn="ctr">
              <a:spcBef>
                <a:spcPts val="0"/>
              </a:spcBef>
            </a:pPr>
            <a:r>
              <a:rPr lang="en-US" sz="2400" dirty="0">
                <a:solidFill>
                  <a:srgbClr val="C00000"/>
                </a:solidFill>
                <a:latin typeface="Seoge UI"/>
              </a:rPr>
              <a:t>Same number of same-sized constants?</a:t>
            </a:r>
          </a:p>
          <a:p>
            <a:pPr lvl="0" algn="ctr">
              <a:spcBef>
                <a:spcPts val="0"/>
              </a:spcBef>
            </a:pPr>
            <a:endParaRPr lang="en-US" sz="1000" u="sng" dirty="0">
              <a:solidFill>
                <a:srgbClr val="0066FF"/>
              </a:solidFill>
              <a:latin typeface="Seoge UI"/>
            </a:endParaRPr>
          </a:p>
        </p:txBody>
      </p:sp>
      <p:graphicFrame>
        <p:nvGraphicFramePr>
          <p:cNvPr id="11" name="Table 10"/>
          <p:cNvGraphicFramePr>
            <a:graphicFrameLocks noGrp="1"/>
          </p:cNvGraphicFramePr>
          <p:nvPr>
            <p:extLst/>
          </p:nvPr>
        </p:nvGraphicFramePr>
        <p:xfrm>
          <a:off x="850360" y="2486298"/>
          <a:ext cx="5898203" cy="1371600"/>
        </p:xfrm>
        <a:graphic>
          <a:graphicData uri="http://schemas.openxmlformats.org/drawingml/2006/table">
            <a:tbl>
              <a:tblPr firstRow="1" bandRow="1">
                <a:tableStyleId>{5C22544A-7EE6-4342-B048-85BDC9FD1C3A}</a:tableStyleId>
              </a:tblPr>
              <a:tblGrid>
                <a:gridCol w="4336914">
                  <a:extLst>
                    <a:ext uri="{9D8B030D-6E8A-4147-A177-3AD203B41FA5}">
                      <a16:colId xmlns:a16="http://schemas.microsoft.com/office/drawing/2014/main" val="20000"/>
                    </a:ext>
                  </a:extLst>
                </a:gridCol>
                <a:gridCol w="1561289">
                  <a:extLst>
                    <a:ext uri="{9D8B030D-6E8A-4147-A177-3AD203B41FA5}">
                      <a16:colId xmlns:a16="http://schemas.microsoft.com/office/drawing/2014/main" val="20001"/>
                    </a:ext>
                  </a:extLst>
                </a:gridCol>
              </a:tblGrid>
              <a:tr h="0">
                <a:tc>
                  <a:txBody>
                    <a:bodyPr/>
                    <a:lstStyle/>
                    <a:p>
                      <a:r>
                        <a:rPr lang="en-US" sz="2400" dirty="0">
                          <a:latin typeface="Seoge UI"/>
                        </a:rPr>
                        <a:t>Input</a:t>
                      </a:r>
                    </a:p>
                  </a:txBody>
                  <a:tcPr/>
                </a:tc>
                <a:tc>
                  <a:txBody>
                    <a:bodyPr/>
                    <a:lstStyle/>
                    <a:p>
                      <a:r>
                        <a:rPr lang="en-US" sz="2400" dirty="0">
                          <a:latin typeface="Seoge UI"/>
                        </a:rPr>
                        <a:t>Output</a:t>
                      </a:r>
                    </a:p>
                  </a:txBody>
                  <a:tcPr/>
                </a:tc>
                <a:extLst>
                  <a:ext uri="{0D108BD9-81ED-4DB2-BD59-A6C34878D82A}">
                    <a16:rowId xmlns:a16="http://schemas.microsoft.com/office/drawing/2014/main" val="10000"/>
                  </a:ext>
                </a:extLst>
              </a:tr>
              <a:tr h="370840">
                <a:tc>
                  <a:txBody>
                    <a:bodyPr/>
                    <a:lstStyle/>
                    <a:p>
                      <a:r>
                        <a:rPr lang="en-US" sz="2400" dirty="0">
                          <a:latin typeface="Seoge UI"/>
                        </a:rPr>
                        <a:t>Missing page numbers, 1993</a:t>
                      </a:r>
                    </a:p>
                  </a:txBody>
                  <a:tcPr/>
                </a:tc>
                <a:tc>
                  <a:txBody>
                    <a:bodyPr/>
                    <a:lstStyle/>
                    <a:p>
                      <a:r>
                        <a:rPr lang="en-US" sz="2400" dirty="0">
                          <a:latin typeface="Seoge UI"/>
                        </a:rPr>
                        <a:t>1993</a:t>
                      </a:r>
                    </a:p>
                  </a:txBody>
                  <a:tcPr/>
                </a:tc>
                <a:extLst>
                  <a:ext uri="{0D108BD9-81ED-4DB2-BD59-A6C34878D82A}">
                    <a16:rowId xmlns:a16="http://schemas.microsoft.com/office/drawing/2014/main" val="10001"/>
                  </a:ext>
                </a:extLst>
              </a:tr>
              <a:tr h="370840">
                <a:tc>
                  <a:txBody>
                    <a:bodyPr/>
                    <a:lstStyle/>
                    <a:p>
                      <a:r>
                        <a:rPr lang="en-US" sz="2400" dirty="0">
                          <a:latin typeface="Seoge UI"/>
                        </a:rPr>
                        <a:t>64-67, 1995</a:t>
                      </a:r>
                    </a:p>
                  </a:txBody>
                  <a:tcPr/>
                </a:tc>
                <a:tc>
                  <a:txBody>
                    <a:bodyPr/>
                    <a:lstStyle/>
                    <a:p>
                      <a:r>
                        <a:rPr lang="en-US" sz="2400" dirty="0">
                          <a:latin typeface="Seoge UI"/>
                        </a:rPr>
                        <a:t>1995</a:t>
                      </a:r>
                    </a:p>
                  </a:txBody>
                  <a:tcPr/>
                </a:tc>
                <a:extLst>
                  <a:ext uri="{0D108BD9-81ED-4DB2-BD59-A6C34878D82A}">
                    <a16:rowId xmlns:a16="http://schemas.microsoft.com/office/drawing/2014/main" val="10002"/>
                  </a:ext>
                </a:extLst>
              </a:tr>
            </a:tbl>
          </a:graphicData>
        </a:graphic>
      </p:graphicFrame>
      <p:sp>
        <p:nvSpPr>
          <p:cNvPr id="12" name="TextBox 11"/>
          <p:cNvSpPr txBox="1"/>
          <p:nvPr/>
        </p:nvSpPr>
        <p:spPr>
          <a:xfrm>
            <a:off x="1151983" y="3858333"/>
            <a:ext cx="5381829" cy="830997"/>
          </a:xfrm>
          <a:prstGeom prst="rect">
            <a:avLst/>
          </a:prstGeom>
          <a:noFill/>
        </p:spPr>
        <p:txBody>
          <a:bodyPr wrap="square" rtlCol="0">
            <a:spAutoFit/>
          </a:bodyPr>
          <a:lstStyle/>
          <a:p>
            <a:pPr marL="342900" indent="-342900">
              <a:spcBef>
                <a:spcPts val="0"/>
              </a:spcBef>
              <a:buFont typeface="Arial" panose="020B0604020202020204" pitchFamily="34" charset="0"/>
              <a:buChar char="•"/>
            </a:pPr>
            <a:r>
              <a:rPr lang="en-US" sz="2400" dirty="0">
                <a:solidFill>
                  <a:srgbClr val="CC00CC"/>
                </a:solidFill>
                <a:latin typeface="Seoge UI"/>
              </a:rPr>
              <a:t>1</a:t>
            </a:r>
            <a:r>
              <a:rPr lang="en-US" sz="2400" baseline="30000" dirty="0">
                <a:solidFill>
                  <a:srgbClr val="CC00CC"/>
                </a:solidFill>
                <a:latin typeface="Seoge UI"/>
              </a:rPr>
              <a:t>st</a:t>
            </a:r>
            <a:r>
              <a:rPr lang="en-US" sz="2400" dirty="0">
                <a:latin typeface="Seoge UI"/>
              </a:rPr>
              <a:t> Number from the </a:t>
            </a:r>
            <a:r>
              <a:rPr lang="en-US" sz="2400" dirty="0" smtClean="0">
                <a:latin typeface="Seoge UI"/>
              </a:rPr>
              <a:t>left</a:t>
            </a:r>
          </a:p>
          <a:p>
            <a:pPr marL="342900" indent="-342900">
              <a:spcBef>
                <a:spcPts val="0"/>
              </a:spcBef>
              <a:buFont typeface="Arial" panose="020B0604020202020204" pitchFamily="34" charset="0"/>
              <a:buChar char="•"/>
            </a:pPr>
            <a:r>
              <a:rPr lang="en-US" sz="2400" dirty="0" smtClean="0">
                <a:solidFill>
                  <a:srgbClr val="CC00CC"/>
                </a:solidFill>
                <a:latin typeface="Seoge UI"/>
              </a:rPr>
              <a:t>1</a:t>
            </a:r>
            <a:r>
              <a:rPr lang="en-US" sz="2400" baseline="30000" dirty="0" smtClean="0">
                <a:solidFill>
                  <a:srgbClr val="CC00CC"/>
                </a:solidFill>
                <a:latin typeface="Seoge UI"/>
              </a:rPr>
              <a:t>st</a:t>
            </a:r>
            <a:r>
              <a:rPr lang="en-US" sz="2400" dirty="0" smtClean="0">
                <a:latin typeface="Seoge UI"/>
              </a:rPr>
              <a:t> </a:t>
            </a:r>
            <a:r>
              <a:rPr lang="en-US" sz="2400" dirty="0">
                <a:latin typeface="Seoge UI"/>
              </a:rPr>
              <a:t>Number from </a:t>
            </a:r>
            <a:r>
              <a:rPr lang="en-US" sz="2400" dirty="0" smtClean="0">
                <a:latin typeface="Seoge UI"/>
              </a:rPr>
              <a:t>the right</a:t>
            </a:r>
            <a:endParaRPr lang="en-US" sz="2400" dirty="0">
              <a:latin typeface="Seoge UI"/>
            </a:endParaRPr>
          </a:p>
        </p:txBody>
      </p:sp>
      <p:sp>
        <p:nvSpPr>
          <p:cNvPr id="10" name="TextBox 9"/>
          <p:cNvSpPr txBox="1"/>
          <p:nvPr/>
        </p:nvSpPr>
        <p:spPr>
          <a:xfrm>
            <a:off x="-6455" y="6237260"/>
            <a:ext cx="8865079" cy="584775"/>
          </a:xfrm>
          <a:prstGeom prst="rect">
            <a:avLst/>
          </a:prstGeom>
          <a:noFill/>
        </p:spPr>
        <p:txBody>
          <a:bodyPr wrap="square" rtlCol="0">
            <a:spAutoFit/>
          </a:bodyPr>
          <a:lstStyle/>
          <a:p>
            <a:pPr>
              <a:spcBef>
                <a:spcPts val="0"/>
              </a:spcBef>
            </a:pPr>
            <a:r>
              <a:rPr lang="en-US" sz="1600" i="1" dirty="0">
                <a:solidFill>
                  <a:srgbClr val="C00000"/>
                </a:solidFill>
                <a:latin typeface="Seoge UI"/>
              </a:rPr>
              <a:t>Learning to Learn Programs from Examples: Going Beyond Program Structure </a:t>
            </a:r>
            <a:r>
              <a:rPr lang="en-US" sz="1600" dirty="0" smtClean="0">
                <a:solidFill>
                  <a:srgbClr val="C00000"/>
                </a:solidFill>
                <a:latin typeface="Seoge UI"/>
              </a:rPr>
              <a:t>; </a:t>
            </a:r>
          </a:p>
          <a:p>
            <a:pPr>
              <a:spcBef>
                <a:spcPts val="0"/>
              </a:spcBef>
            </a:pPr>
            <a:r>
              <a:rPr lang="en-US" sz="1600" dirty="0" smtClean="0">
                <a:solidFill>
                  <a:srgbClr val="C00000"/>
                </a:solidFill>
                <a:latin typeface="Seoge UI"/>
              </a:rPr>
              <a:t>IJCAI 2017; Ellis, Gulwani</a:t>
            </a:r>
            <a:endParaRPr lang="en-US" sz="1600" dirty="0">
              <a:solidFill>
                <a:srgbClr val="C00000"/>
              </a:solidFill>
              <a:latin typeface="Seoge UI"/>
            </a:endParaRPr>
          </a:p>
        </p:txBody>
      </p:sp>
    </p:spTree>
    <p:extLst>
      <p:ext uri="{BB962C8B-B14F-4D97-AF65-F5344CB8AC3E}">
        <p14:creationId xmlns:p14="http://schemas.microsoft.com/office/powerpoint/2010/main" val="673141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2091" y="958174"/>
            <a:ext cx="2830749" cy="2264599"/>
          </a:xfrm>
          <a:prstGeom prst="rect">
            <a:avLst/>
          </a:prstGeom>
        </p:spPr>
      </p:pic>
      <p:sp>
        <p:nvSpPr>
          <p:cNvPr id="2" name="Content Placeholder 1"/>
          <p:cNvSpPr>
            <a:spLocks noGrp="1"/>
          </p:cNvSpPr>
          <p:nvPr>
            <p:ph idx="1"/>
          </p:nvPr>
        </p:nvSpPr>
        <p:spPr>
          <a:xfrm>
            <a:off x="87549" y="996258"/>
            <a:ext cx="8677073" cy="1313710"/>
          </a:xfrm>
        </p:spPr>
        <p:txBody>
          <a:bodyPr/>
          <a:lstStyle/>
          <a:p>
            <a:pPr marL="0" indent="0">
              <a:buNone/>
            </a:pPr>
            <a:r>
              <a:rPr lang="en-US" dirty="0">
                <a:latin typeface="Seoge UI"/>
              </a:rPr>
              <a:t>Prefer programs with simpler Kolmogorov complexity</a:t>
            </a:r>
          </a:p>
          <a:p>
            <a:r>
              <a:rPr lang="en-US" dirty="0">
                <a:latin typeface="Seoge UI"/>
              </a:rPr>
              <a:t>Prefer fewer constants.</a:t>
            </a:r>
          </a:p>
          <a:p>
            <a:r>
              <a:rPr lang="en-US" dirty="0">
                <a:latin typeface="Seoge UI"/>
              </a:rPr>
              <a:t>Prefer smaller constants.</a:t>
            </a:r>
          </a:p>
          <a:p>
            <a:pPr marL="0" indent="0">
              <a:buNone/>
            </a:pPr>
            <a:endParaRPr lang="en-US" dirty="0"/>
          </a:p>
          <a:p>
            <a:pPr marL="0" indent="0">
              <a:buNone/>
            </a:pPr>
            <a:endParaRPr lang="en-US" dirty="0"/>
          </a:p>
          <a:p>
            <a:pPr marL="0" indent="0">
              <a:buNone/>
            </a:pPr>
            <a:endParaRPr lang="en-US" dirty="0"/>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56</a:t>
            </a:fld>
            <a:endParaRPr lang="en-US" dirty="0"/>
          </a:p>
        </p:txBody>
      </p:sp>
      <p:sp>
        <p:nvSpPr>
          <p:cNvPr id="4" name="Title 3"/>
          <p:cNvSpPr>
            <a:spLocks noGrp="1"/>
          </p:cNvSpPr>
          <p:nvPr>
            <p:ph type="title"/>
          </p:nvPr>
        </p:nvSpPr>
        <p:spPr/>
        <p:txBody>
          <a:bodyPr/>
          <a:lstStyle/>
          <a:p>
            <a:r>
              <a:rPr lang="en-US" dirty="0">
                <a:latin typeface="Seoge UI"/>
              </a:rPr>
              <a:t>Challenges with Basic ranking scheme</a:t>
            </a:r>
          </a:p>
        </p:txBody>
      </p:sp>
      <p:sp>
        <p:nvSpPr>
          <p:cNvPr id="7" name="Rectangle 6"/>
          <p:cNvSpPr/>
          <p:nvPr/>
        </p:nvSpPr>
        <p:spPr>
          <a:xfrm>
            <a:off x="-48883" y="4874582"/>
            <a:ext cx="9241766" cy="984885"/>
          </a:xfrm>
          <a:prstGeom prst="rect">
            <a:avLst/>
          </a:prstGeom>
        </p:spPr>
        <p:txBody>
          <a:bodyPr wrap="square">
            <a:spAutoFit/>
          </a:bodyPr>
          <a:lstStyle/>
          <a:p>
            <a:pPr algn="ctr">
              <a:spcBef>
                <a:spcPts val="0"/>
              </a:spcBef>
            </a:pPr>
            <a:r>
              <a:rPr lang="en-US" sz="2400" dirty="0" smtClean="0">
                <a:solidFill>
                  <a:srgbClr val="C00000"/>
                </a:solidFill>
                <a:latin typeface="Seoge UI"/>
              </a:rPr>
              <a:t>What if the correct program has </a:t>
            </a:r>
            <a:r>
              <a:rPr lang="en-US" sz="2400" dirty="0">
                <a:solidFill>
                  <a:srgbClr val="C00000"/>
                </a:solidFill>
                <a:latin typeface="Seoge UI"/>
              </a:rPr>
              <a:t>l</a:t>
            </a:r>
            <a:r>
              <a:rPr lang="en-US" sz="2400" dirty="0" smtClean="0">
                <a:solidFill>
                  <a:srgbClr val="C00000"/>
                </a:solidFill>
                <a:latin typeface="Seoge UI"/>
              </a:rPr>
              <a:t>arger Kolmogorov complexity?</a:t>
            </a:r>
            <a:endParaRPr lang="en-US" sz="2400" dirty="0">
              <a:solidFill>
                <a:srgbClr val="C00000"/>
              </a:solidFill>
              <a:latin typeface="Seoge UI"/>
            </a:endParaRPr>
          </a:p>
          <a:p>
            <a:pPr lvl="0" algn="ctr">
              <a:spcBef>
                <a:spcPts val="0"/>
              </a:spcBef>
            </a:pPr>
            <a:endParaRPr lang="en-US" sz="1000" u="sng" dirty="0">
              <a:solidFill>
                <a:srgbClr val="0066FF"/>
              </a:solidFill>
              <a:latin typeface="Seoge UI"/>
            </a:endParaRPr>
          </a:p>
          <a:p>
            <a:pPr lvl="0" algn="ctr">
              <a:spcBef>
                <a:spcPts val="0"/>
              </a:spcBef>
            </a:pPr>
            <a:r>
              <a:rPr lang="en-US" sz="2400" u="sng" dirty="0">
                <a:solidFill>
                  <a:schemeClr val="accent6"/>
                </a:solidFill>
                <a:latin typeface="Seoge UI"/>
              </a:rPr>
              <a:t>Idea:</a:t>
            </a:r>
            <a:r>
              <a:rPr lang="en-US" sz="2400" dirty="0">
                <a:solidFill>
                  <a:schemeClr val="accent6"/>
                </a:solidFill>
                <a:latin typeface="Seoge UI"/>
              </a:rPr>
              <a:t> Examine </a:t>
            </a:r>
            <a:r>
              <a:rPr lang="en-US" sz="2400" dirty="0" smtClean="0">
                <a:solidFill>
                  <a:schemeClr val="accent6"/>
                </a:solidFill>
                <a:latin typeface="Seoge UI"/>
              </a:rPr>
              <a:t>data/trace </a:t>
            </a:r>
            <a:r>
              <a:rPr lang="en-US" sz="2400" dirty="0">
                <a:solidFill>
                  <a:schemeClr val="accent6"/>
                </a:solidFill>
                <a:latin typeface="Seoge UI"/>
              </a:rPr>
              <a:t>features (in addition to program features)</a:t>
            </a:r>
          </a:p>
        </p:txBody>
      </p:sp>
      <p:graphicFrame>
        <p:nvGraphicFramePr>
          <p:cNvPr id="11" name="Table 10"/>
          <p:cNvGraphicFramePr>
            <a:graphicFrameLocks noGrp="1"/>
          </p:cNvGraphicFramePr>
          <p:nvPr>
            <p:extLst>
              <p:ext uri="{D42A27DB-BD31-4B8C-83A1-F6EECF244321}">
                <p14:modId xmlns:p14="http://schemas.microsoft.com/office/powerpoint/2010/main" val="396623570"/>
              </p:ext>
            </p:extLst>
          </p:nvPr>
        </p:nvGraphicFramePr>
        <p:xfrm>
          <a:off x="850360" y="2486298"/>
          <a:ext cx="5898203" cy="1371600"/>
        </p:xfrm>
        <a:graphic>
          <a:graphicData uri="http://schemas.openxmlformats.org/drawingml/2006/table">
            <a:tbl>
              <a:tblPr firstRow="1" bandRow="1">
                <a:tableStyleId>{5C22544A-7EE6-4342-B048-85BDC9FD1C3A}</a:tableStyleId>
              </a:tblPr>
              <a:tblGrid>
                <a:gridCol w="2657715">
                  <a:extLst>
                    <a:ext uri="{9D8B030D-6E8A-4147-A177-3AD203B41FA5}">
                      <a16:colId xmlns:a16="http://schemas.microsoft.com/office/drawing/2014/main" val="20000"/>
                    </a:ext>
                  </a:extLst>
                </a:gridCol>
                <a:gridCol w="3240488">
                  <a:extLst>
                    <a:ext uri="{9D8B030D-6E8A-4147-A177-3AD203B41FA5}">
                      <a16:colId xmlns:a16="http://schemas.microsoft.com/office/drawing/2014/main" val="20001"/>
                    </a:ext>
                  </a:extLst>
                </a:gridCol>
              </a:tblGrid>
              <a:tr h="0">
                <a:tc>
                  <a:txBody>
                    <a:bodyPr/>
                    <a:lstStyle/>
                    <a:p>
                      <a:r>
                        <a:rPr lang="en-US" sz="2400" dirty="0" smtClean="0">
                          <a:latin typeface="Seoge UI"/>
                        </a:rPr>
                        <a:t>Input v</a:t>
                      </a:r>
                      <a:endParaRPr lang="en-US" sz="2400" dirty="0">
                        <a:latin typeface="Seoge UI"/>
                      </a:endParaRPr>
                    </a:p>
                  </a:txBody>
                  <a:tcPr/>
                </a:tc>
                <a:tc>
                  <a:txBody>
                    <a:bodyPr/>
                    <a:lstStyle/>
                    <a:p>
                      <a:r>
                        <a:rPr lang="en-US" sz="2400" dirty="0">
                          <a:latin typeface="Seoge UI"/>
                        </a:rPr>
                        <a:t>Output</a:t>
                      </a:r>
                    </a:p>
                  </a:txBody>
                  <a:tcPr/>
                </a:tc>
                <a:extLst>
                  <a:ext uri="{0D108BD9-81ED-4DB2-BD59-A6C34878D82A}">
                    <a16:rowId xmlns:a16="http://schemas.microsoft.com/office/drawing/2014/main" val="10000"/>
                  </a:ext>
                </a:extLst>
              </a:tr>
              <a:tr h="370840">
                <a:tc>
                  <a:txBody>
                    <a:bodyPr/>
                    <a:lstStyle/>
                    <a:p>
                      <a:r>
                        <a:rPr lang="en-US" sz="2400" dirty="0" smtClean="0">
                          <a:latin typeface="Seoge UI"/>
                        </a:rPr>
                        <a:t>[CPT-0123</a:t>
                      </a:r>
                      <a:endParaRPr lang="en-US" sz="2400" dirty="0">
                        <a:latin typeface="Seoge UI"/>
                      </a:endParaRPr>
                    </a:p>
                  </a:txBody>
                  <a:tcPr/>
                </a:tc>
                <a:tc>
                  <a:txBody>
                    <a:bodyPr/>
                    <a:lstStyle/>
                    <a:p>
                      <a:r>
                        <a:rPr lang="en-US" sz="2400" dirty="0" smtClean="0">
                          <a:latin typeface="Seoge UI"/>
                        </a:rPr>
                        <a:t>[CPT-0123]</a:t>
                      </a:r>
                      <a:endParaRPr lang="en-US" sz="2400" dirty="0">
                        <a:latin typeface="Seoge UI"/>
                      </a:endParaRPr>
                    </a:p>
                  </a:txBody>
                  <a:tcPr/>
                </a:tc>
                <a:extLst>
                  <a:ext uri="{0D108BD9-81ED-4DB2-BD59-A6C34878D82A}">
                    <a16:rowId xmlns:a16="http://schemas.microsoft.com/office/drawing/2014/main" val="10001"/>
                  </a:ext>
                </a:extLst>
              </a:tr>
              <a:tr h="370840">
                <a:tc>
                  <a:txBody>
                    <a:bodyPr/>
                    <a:lstStyle/>
                    <a:p>
                      <a:r>
                        <a:rPr lang="en-US" sz="2400" dirty="0" smtClean="0">
                          <a:latin typeface="Seoge UI"/>
                        </a:rPr>
                        <a:t>[CPT-456]</a:t>
                      </a:r>
                      <a:endParaRPr lang="en-US" sz="2400" dirty="0">
                        <a:latin typeface="Seoge UI"/>
                      </a:endParaRPr>
                    </a:p>
                  </a:txBody>
                  <a:tcPr/>
                </a:tc>
                <a:tc>
                  <a:txBody>
                    <a:bodyPr/>
                    <a:lstStyle/>
                    <a:p>
                      <a:r>
                        <a:rPr lang="en-US" sz="2400" dirty="0" smtClean="0">
                          <a:latin typeface="Seoge UI"/>
                        </a:rPr>
                        <a:t>[CPT-456]</a:t>
                      </a:r>
                      <a:endParaRPr lang="en-US" sz="2400" dirty="0">
                        <a:latin typeface="Seoge UI"/>
                      </a:endParaRPr>
                    </a:p>
                  </a:txBody>
                  <a:tcPr/>
                </a:tc>
                <a:extLst>
                  <a:ext uri="{0D108BD9-81ED-4DB2-BD59-A6C34878D82A}">
                    <a16:rowId xmlns:a16="http://schemas.microsoft.com/office/drawing/2014/main" val="10002"/>
                  </a:ext>
                </a:extLst>
              </a:tr>
            </a:tbl>
          </a:graphicData>
        </a:graphic>
      </p:graphicFrame>
      <mc:AlternateContent xmlns:mc="http://schemas.openxmlformats.org/markup-compatibility/2006" xmlns:a14="http://schemas.microsoft.com/office/drawing/2010/main">
        <mc:Choice Requires="a14">
          <p:sp>
            <p:nvSpPr>
              <p:cNvPr id="12" name="TextBox 11"/>
              <p:cNvSpPr txBox="1"/>
              <p:nvPr/>
            </p:nvSpPr>
            <p:spPr>
              <a:xfrm>
                <a:off x="1330262" y="3858333"/>
                <a:ext cx="5793390" cy="830997"/>
              </a:xfrm>
              <a:prstGeom prst="rect">
                <a:avLst/>
              </a:prstGeom>
              <a:noFill/>
            </p:spPr>
            <p:txBody>
              <a:bodyPr wrap="square" rtlCol="0">
                <a:spAutoFit/>
              </a:bodyPr>
              <a:lstStyle/>
              <a:p>
                <a:pPr marL="342900" indent="-342900">
                  <a:spcBef>
                    <a:spcPts val="0"/>
                  </a:spcBef>
                  <a:buFont typeface="Arial" panose="020B0604020202020204" pitchFamily="34" charset="0"/>
                  <a:buChar char="•"/>
                </a:pPr>
                <a:r>
                  <a:rPr lang="en-US" sz="2400" dirty="0" smtClean="0">
                    <a:latin typeface="Seoge UI"/>
                  </a:rPr>
                  <a:t>v + </a:t>
                </a:r>
                <a:r>
                  <a:rPr lang="en-US" sz="2400" dirty="0" smtClean="0">
                    <a:solidFill>
                      <a:srgbClr val="CC00CC"/>
                    </a:solidFill>
                    <a:latin typeface="Seoge UI"/>
                  </a:rPr>
                  <a:t>“]”</a:t>
                </a:r>
              </a:p>
              <a:p>
                <a:pPr marL="342900" indent="-342900">
                  <a:spcBef>
                    <a:spcPts val="0"/>
                  </a:spcBef>
                  <a:buFont typeface="Arial" panose="020B0604020202020204" pitchFamily="34" charset="0"/>
                  <a:buChar char="•"/>
                </a:pPr>
                <a:r>
                  <a:rPr lang="en-US" sz="2400" dirty="0" err="1" smtClean="0">
                    <a:latin typeface="Seoge UI"/>
                  </a:rPr>
                  <a:t>SubStr</a:t>
                </a:r>
                <a:r>
                  <a:rPr lang="en-US" sz="2400" dirty="0" smtClean="0">
                    <a:latin typeface="Seoge UI"/>
                  </a:rPr>
                  <a:t>(</a:t>
                </a:r>
                <a:r>
                  <a:rPr lang="en-US" sz="2400" dirty="0">
                    <a:latin typeface="Seoge UI"/>
                  </a:rPr>
                  <a:t>v</a:t>
                </a:r>
                <a:r>
                  <a:rPr lang="en-US" sz="2400" dirty="0" smtClean="0">
                    <a:latin typeface="Seoge UI"/>
                  </a:rPr>
                  <a:t>, </a:t>
                </a:r>
                <a:r>
                  <a:rPr lang="en-US" sz="2400" dirty="0" smtClean="0">
                    <a:solidFill>
                      <a:srgbClr val="CC00CC"/>
                    </a:solidFill>
                    <a:latin typeface="Seoge UI"/>
                  </a:rPr>
                  <a:t>0</a:t>
                </a:r>
                <a:r>
                  <a:rPr lang="en-US" sz="2400" dirty="0" smtClean="0">
                    <a:latin typeface="Seoge UI"/>
                  </a:rPr>
                  <a:t>, </a:t>
                </a:r>
                <a:r>
                  <a:rPr lang="en-US" sz="2400" dirty="0" err="1" smtClean="0">
                    <a:latin typeface="Seoge UI"/>
                  </a:rPr>
                  <a:t>Pos</a:t>
                </a:r>
                <a:r>
                  <a:rPr lang="en-US" sz="2400" dirty="0" smtClean="0">
                    <a:latin typeface="Seoge UI"/>
                  </a:rPr>
                  <a:t>(</a:t>
                </a:r>
                <a:r>
                  <a:rPr lang="en-US" sz="2400" dirty="0" err="1" smtClean="0">
                    <a:latin typeface="Seoge UI"/>
                  </a:rPr>
                  <a:t>v,number</a:t>
                </a:r>
                <a14:m>
                  <m:oMath xmlns:m="http://schemas.openxmlformats.org/officeDocument/2006/math">
                    <m:r>
                      <a:rPr lang="en-US" sz="2400" i="1" dirty="0" smtClean="0">
                        <a:latin typeface="Cambria Math" panose="02040503050406030204" pitchFamily="18" charset="0"/>
                      </a:rPr>
                      <m:t>,</m:t>
                    </m:r>
                    <m:r>
                      <a:rPr lang="en-US" sz="2400" i="1" dirty="0" smtClean="0">
                        <a:latin typeface="Cambria Math" panose="02040503050406030204" pitchFamily="18" charset="0"/>
                      </a:rPr>
                      <m:t>𝜖</m:t>
                    </m:r>
                  </m:oMath>
                </a14:m>
                <a:r>
                  <a:rPr lang="en-US" sz="2400" dirty="0" smtClean="0">
                    <a:latin typeface="Seoge UI"/>
                  </a:rPr>
                  <a:t>,</a:t>
                </a:r>
                <a:r>
                  <a:rPr lang="en-US" sz="2400" dirty="0" smtClean="0">
                    <a:solidFill>
                      <a:srgbClr val="CC00CC"/>
                    </a:solidFill>
                    <a:latin typeface="Seoge UI"/>
                  </a:rPr>
                  <a:t>1</a:t>
                </a:r>
                <a:r>
                  <a:rPr lang="en-US" sz="2400" dirty="0" smtClean="0">
                    <a:latin typeface="Seoge UI"/>
                  </a:rPr>
                  <a:t>)) + </a:t>
                </a:r>
                <a:r>
                  <a:rPr lang="en-US" sz="2400" dirty="0" smtClean="0">
                    <a:solidFill>
                      <a:srgbClr val="CC00CC"/>
                    </a:solidFill>
                    <a:latin typeface="Seoge UI"/>
                  </a:rPr>
                  <a:t>“]”</a:t>
                </a:r>
                <a:endParaRPr lang="en-US" sz="2400" dirty="0">
                  <a:solidFill>
                    <a:srgbClr val="CC00CC"/>
                  </a:solidFill>
                  <a:latin typeface="Seoge UI"/>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330262" y="3858333"/>
                <a:ext cx="5793390" cy="830997"/>
              </a:xfrm>
              <a:prstGeom prst="rect">
                <a:avLst/>
              </a:prstGeom>
              <a:blipFill>
                <a:blip r:embed="rId4"/>
                <a:stretch>
                  <a:fillRect l="-1367" t="-5147" b="-16912"/>
                </a:stretch>
              </a:blipFill>
            </p:spPr>
            <p:txBody>
              <a:bodyPr/>
              <a:lstStyle/>
              <a:p>
                <a:r>
                  <a:rPr lang="en-US">
                    <a:noFill/>
                  </a:rPr>
                  <a:t> </a:t>
                </a:r>
              </a:p>
            </p:txBody>
          </p:sp>
        </mc:Fallback>
      </mc:AlternateContent>
      <p:sp>
        <p:nvSpPr>
          <p:cNvPr id="10" name="TextBox 9"/>
          <p:cNvSpPr txBox="1"/>
          <p:nvPr/>
        </p:nvSpPr>
        <p:spPr>
          <a:xfrm>
            <a:off x="-6455" y="6237260"/>
            <a:ext cx="8865079" cy="584775"/>
          </a:xfrm>
          <a:prstGeom prst="rect">
            <a:avLst/>
          </a:prstGeom>
          <a:noFill/>
        </p:spPr>
        <p:txBody>
          <a:bodyPr wrap="square" rtlCol="0">
            <a:spAutoFit/>
          </a:bodyPr>
          <a:lstStyle/>
          <a:p>
            <a:pPr>
              <a:spcBef>
                <a:spcPts val="0"/>
              </a:spcBef>
            </a:pPr>
            <a:r>
              <a:rPr lang="en-US" sz="1600" i="1" dirty="0">
                <a:solidFill>
                  <a:srgbClr val="C00000"/>
                </a:solidFill>
                <a:latin typeface="Seoge UI"/>
              </a:rPr>
              <a:t>Learning to Learn Programs from Examples: Going Beyond Program Structure </a:t>
            </a:r>
            <a:r>
              <a:rPr lang="en-US" sz="1600" dirty="0" smtClean="0">
                <a:solidFill>
                  <a:srgbClr val="C00000"/>
                </a:solidFill>
                <a:latin typeface="Seoge UI"/>
              </a:rPr>
              <a:t>; </a:t>
            </a:r>
          </a:p>
          <a:p>
            <a:pPr>
              <a:spcBef>
                <a:spcPts val="0"/>
              </a:spcBef>
            </a:pPr>
            <a:r>
              <a:rPr lang="en-US" sz="1600" dirty="0" smtClean="0">
                <a:solidFill>
                  <a:srgbClr val="C00000"/>
                </a:solidFill>
                <a:latin typeface="Seoge UI"/>
              </a:rPr>
              <a:t>IJCAI 2017; Ellis, Gulwani</a:t>
            </a:r>
            <a:endParaRPr lang="en-US" sz="1600" dirty="0">
              <a:solidFill>
                <a:srgbClr val="C00000"/>
              </a:solidFill>
              <a:latin typeface="Seoge UI"/>
            </a:endParaRPr>
          </a:p>
        </p:txBody>
      </p:sp>
    </p:spTree>
    <p:extLst>
      <p:ext uri="{BB962C8B-B14F-4D97-AF65-F5344CB8AC3E}">
        <p14:creationId xmlns:p14="http://schemas.microsoft.com/office/powerpoint/2010/main" val="42166830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2091" y="958174"/>
            <a:ext cx="2830749" cy="2264599"/>
          </a:xfrm>
          <a:prstGeom prst="rect">
            <a:avLst/>
          </a:prstGeom>
        </p:spPr>
      </p:pic>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57</a:t>
            </a:fld>
            <a:endParaRPr lang="en-US" dirty="0"/>
          </a:p>
        </p:txBody>
      </p:sp>
      <p:sp>
        <p:nvSpPr>
          <p:cNvPr id="4" name="Title 3"/>
          <p:cNvSpPr>
            <a:spLocks noGrp="1"/>
          </p:cNvSpPr>
          <p:nvPr>
            <p:ph type="title"/>
          </p:nvPr>
        </p:nvSpPr>
        <p:spPr/>
        <p:txBody>
          <a:bodyPr/>
          <a:lstStyle/>
          <a:p>
            <a:r>
              <a:rPr lang="en-US" dirty="0">
                <a:latin typeface="Seoge UI"/>
              </a:rPr>
              <a:t>Machine learning based ranking scheme</a:t>
            </a:r>
          </a:p>
        </p:txBody>
      </p:sp>
      <p:sp>
        <p:nvSpPr>
          <p:cNvPr id="10" name="Content Placeholder 1"/>
          <p:cNvSpPr>
            <a:spLocks noGrp="1"/>
          </p:cNvSpPr>
          <p:nvPr>
            <p:ph idx="1"/>
          </p:nvPr>
        </p:nvSpPr>
        <p:spPr>
          <a:xfrm>
            <a:off x="159455" y="1022636"/>
            <a:ext cx="7792239" cy="5531002"/>
          </a:xfrm>
        </p:spPr>
        <p:txBody>
          <a:bodyPr/>
          <a:lstStyle/>
          <a:p>
            <a:pPr marL="0" indent="0">
              <a:buNone/>
            </a:pPr>
            <a:r>
              <a:rPr lang="en-US" dirty="0">
                <a:latin typeface="Seoge UI"/>
              </a:rPr>
              <a:t>Rank score of a program: </a:t>
            </a:r>
            <a:r>
              <a:rPr lang="en-US" dirty="0">
                <a:solidFill>
                  <a:schemeClr val="accent2"/>
                </a:solidFill>
                <a:latin typeface="Seoge UI"/>
              </a:rPr>
              <a:t>Weighted combination of various features.</a:t>
            </a:r>
          </a:p>
          <a:p>
            <a:r>
              <a:rPr lang="en-US" dirty="0">
                <a:latin typeface="Seoge UI"/>
              </a:rPr>
              <a:t>Weights are learned using machine learning.</a:t>
            </a:r>
          </a:p>
          <a:p>
            <a:pPr marL="0" indent="0">
              <a:buNone/>
            </a:pPr>
            <a:endParaRPr lang="en-US" dirty="0">
              <a:latin typeface="Seoge UI"/>
            </a:endParaRPr>
          </a:p>
          <a:p>
            <a:pPr marL="0" indent="0">
              <a:buNone/>
            </a:pPr>
            <a:r>
              <a:rPr lang="en-US" dirty="0">
                <a:solidFill>
                  <a:schemeClr val="accent2"/>
                </a:solidFill>
                <a:latin typeface="Seoge UI"/>
              </a:rPr>
              <a:t>Program features</a:t>
            </a:r>
          </a:p>
          <a:p>
            <a:r>
              <a:rPr lang="en-US" sz="2200" dirty="0">
                <a:latin typeface="Seoge UI"/>
              </a:rPr>
              <a:t>Number of constants</a:t>
            </a:r>
          </a:p>
          <a:p>
            <a:r>
              <a:rPr lang="en-US" sz="2200" dirty="0">
                <a:latin typeface="Seoge UI"/>
              </a:rPr>
              <a:t>Size of constants</a:t>
            </a:r>
          </a:p>
          <a:p>
            <a:pPr marL="0" indent="0">
              <a:buNone/>
            </a:pPr>
            <a:endParaRPr lang="en-US" sz="1000" dirty="0">
              <a:solidFill>
                <a:schemeClr val="accent2"/>
              </a:solidFill>
              <a:latin typeface="Seoge UI"/>
            </a:endParaRPr>
          </a:p>
          <a:p>
            <a:pPr marL="0" indent="0">
              <a:buNone/>
            </a:pPr>
            <a:r>
              <a:rPr lang="en-US" dirty="0">
                <a:solidFill>
                  <a:schemeClr val="accent2"/>
                </a:solidFill>
                <a:latin typeface="Seoge UI"/>
              </a:rPr>
              <a:t>Features over user data: </a:t>
            </a:r>
            <a:r>
              <a:rPr lang="en-US" sz="2200" dirty="0">
                <a:latin typeface="Seoge UI"/>
              </a:rPr>
              <a:t>Similarity of generated output (or even intermediate values) over various user inputs</a:t>
            </a:r>
          </a:p>
          <a:p>
            <a:r>
              <a:rPr lang="en-US" sz="2200" dirty="0" err="1">
                <a:latin typeface="Seoge UI"/>
              </a:rPr>
              <a:t>IsYear</a:t>
            </a:r>
            <a:r>
              <a:rPr lang="en-US" sz="2200" dirty="0">
                <a:latin typeface="Seoge UI"/>
              </a:rPr>
              <a:t>, Numeric Deviation, Number of characters</a:t>
            </a:r>
          </a:p>
          <a:p>
            <a:r>
              <a:rPr lang="en-US" sz="2200" dirty="0" err="1">
                <a:latin typeface="Seoge UI"/>
              </a:rPr>
              <a:t>IsPersonName</a:t>
            </a:r>
            <a:endParaRPr lang="en-US" sz="2200" dirty="0">
              <a:latin typeface="Seoge UI"/>
            </a:endParaRPr>
          </a:p>
          <a:p>
            <a:pPr lvl="1"/>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698386413"/>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3360" y="1143000"/>
            <a:ext cx="8696960" cy="5029200"/>
          </a:xfrm>
        </p:spPr>
        <p:txBody>
          <a:bodyPr/>
          <a:lstStyle/>
          <a:p>
            <a:r>
              <a:rPr lang="en-US" dirty="0" smtClean="0">
                <a:latin typeface="Segoe UI" panose="020B0502040204020203" pitchFamily="34" charset="0"/>
                <a:cs typeface="Segoe UI" panose="020B0502040204020203" pitchFamily="34" charset="0"/>
              </a:rPr>
              <a:t>Applications</a:t>
            </a:r>
          </a:p>
          <a:p>
            <a:pPr lvl="1"/>
            <a:r>
              <a:rPr lang="en-US" dirty="0" smtClean="0">
                <a:latin typeface="Segoe UI" panose="020B0502040204020203" pitchFamily="34" charset="0"/>
                <a:cs typeface="Segoe UI" panose="020B0502040204020203" pitchFamily="34" charset="0"/>
              </a:rPr>
              <a:t>Data transformations</a:t>
            </a:r>
          </a:p>
          <a:p>
            <a:pPr lvl="1"/>
            <a:r>
              <a:rPr lang="en-US" dirty="0" smtClean="0">
                <a:latin typeface="Segoe UI" panose="020B0502040204020203" pitchFamily="34" charset="0"/>
                <a:cs typeface="Segoe UI" panose="020B0502040204020203" pitchFamily="34" charset="0"/>
              </a:rPr>
              <a:t>Code transformations</a:t>
            </a:r>
          </a:p>
          <a:p>
            <a:endParaRPr lang="en-US" dirty="0" smtClean="0">
              <a:latin typeface="Segoe UI" panose="020B0502040204020203" pitchFamily="34" charset="0"/>
              <a:cs typeface="Segoe UI" panose="020B0502040204020203" pitchFamily="34" charset="0"/>
            </a:endParaRPr>
          </a:p>
          <a:p>
            <a:r>
              <a:rPr lang="en-US" dirty="0" smtClean="0">
                <a:latin typeface="Segoe UI" panose="020B0502040204020203" pitchFamily="34" charset="0"/>
                <a:cs typeface="Segoe UI" panose="020B0502040204020203" pitchFamily="34" charset="0"/>
              </a:rPr>
              <a:t>Algorithms</a:t>
            </a:r>
          </a:p>
          <a:p>
            <a:pPr lvl="1"/>
            <a:r>
              <a:rPr lang="en-US" dirty="0" smtClean="0">
                <a:latin typeface="Segoe UI" panose="020B0502040204020203" pitchFamily="34" charset="0"/>
                <a:cs typeface="Segoe UI" panose="020B0502040204020203" pitchFamily="34" charset="0"/>
              </a:rPr>
              <a:t>Domain-specific language</a:t>
            </a:r>
          </a:p>
          <a:p>
            <a:pPr lvl="1"/>
            <a:r>
              <a:rPr lang="en-US" dirty="0" smtClean="0">
                <a:latin typeface="Segoe UI" panose="020B0502040204020203" pitchFamily="34" charset="0"/>
                <a:cs typeface="Segoe UI" panose="020B0502040204020203" pitchFamily="34" charset="0"/>
              </a:rPr>
              <a:t>Top-down/backward propagation based search</a:t>
            </a:r>
          </a:p>
          <a:p>
            <a:pPr lvl="1"/>
            <a:endParaRPr lang="en-US" dirty="0" smtClean="0">
              <a:latin typeface="Segoe UI" panose="020B0502040204020203" pitchFamily="34" charset="0"/>
              <a:cs typeface="Segoe UI" panose="020B0502040204020203" pitchFamily="34" charset="0"/>
            </a:endParaRPr>
          </a:p>
          <a:p>
            <a:r>
              <a:rPr lang="en-US" dirty="0" smtClean="0">
                <a:latin typeface="Segoe UI" panose="020B0502040204020203" pitchFamily="34" charset="0"/>
                <a:cs typeface="Segoe UI" panose="020B0502040204020203" pitchFamily="34" charset="0"/>
              </a:rPr>
              <a:t>Ambiguity Resolution</a:t>
            </a:r>
          </a:p>
          <a:p>
            <a:pPr lvl="1"/>
            <a:r>
              <a:rPr lang="en-US" dirty="0" smtClean="0">
                <a:latin typeface="Segoe UI" panose="020B0502040204020203" pitchFamily="34" charset="0"/>
                <a:cs typeface="Segoe UI" panose="020B0502040204020203" pitchFamily="34" charset="0"/>
              </a:rPr>
              <a:t>Ranking</a:t>
            </a:r>
          </a:p>
          <a:p>
            <a:pPr lvl="1">
              <a:buFont typeface="Wingdings" panose="05000000000000000000" pitchFamily="2" charset="2"/>
              <a:buChar char="Ø"/>
            </a:pPr>
            <a:r>
              <a:rPr lang="en-US" dirty="0" smtClean="0">
                <a:solidFill>
                  <a:schemeClr val="accent2"/>
                </a:solidFill>
                <a:latin typeface="Segoe UI" panose="020B0502040204020203" pitchFamily="34" charset="0"/>
                <a:cs typeface="Segoe UI" panose="020B0502040204020203" pitchFamily="34" charset="0"/>
              </a:rPr>
              <a:t>Interactivity</a:t>
            </a:r>
          </a:p>
          <a:p>
            <a:pPr marL="0" indent="0">
              <a:buNone/>
            </a:pPr>
            <a:endParaRPr lang="en-US" dirty="0" smtClean="0">
              <a:latin typeface="Segoe UI" panose="020B0502040204020203" pitchFamily="34" charset="0"/>
              <a:cs typeface="Segoe UI" panose="020B0502040204020203" pitchFamily="34" charset="0"/>
            </a:endParaRPr>
          </a:p>
          <a:p>
            <a:pPr marL="0" indent="0">
              <a:buNone/>
            </a:pPr>
            <a:endParaRPr lang="en-US" dirty="0" smtClean="0"/>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58</a:t>
            </a:fld>
            <a:endParaRPr lang="en-US" dirty="0"/>
          </a:p>
        </p:txBody>
      </p:sp>
      <p:sp>
        <p:nvSpPr>
          <p:cNvPr id="4" name="Title 3"/>
          <p:cNvSpPr>
            <a:spLocks noGrp="1"/>
          </p:cNvSpPr>
          <p:nvPr>
            <p:ph type="title"/>
          </p:nvPr>
        </p:nvSpPr>
        <p:spPr/>
        <p:txBody>
          <a:bodyPr/>
          <a:lstStyle/>
          <a:p>
            <a:r>
              <a:rPr lang="en-US" dirty="0" smtClean="0">
                <a:latin typeface="Segoe UI" panose="020B0502040204020203" pitchFamily="34" charset="0"/>
                <a:cs typeface="Segoe UI" panose="020B0502040204020203" pitchFamily="34" charset="0"/>
              </a:rPr>
              <a:t>Outline</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0206710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Segoe UI" panose="020B0502040204020203" pitchFamily="34" charset="0"/>
                <a:cs typeface="Segoe UI" panose="020B0502040204020203" pitchFamily="34" charset="0"/>
              </a:rPr>
              <a:t>Typical help-forum interaction</a:t>
            </a:r>
            <a:endParaRPr lang="en-US" dirty="0">
              <a:latin typeface="Segoe UI" panose="020B0502040204020203" pitchFamily="34" charset="0"/>
              <a:cs typeface="Segoe UI" panose="020B0502040204020203" pitchFamily="34" charset="0"/>
            </a:endParaRPr>
          </a:p>
        </p:txBody>
      </p:sp>
      <p:pic>
        <p:nvPicPr>
          <p:cNvPr id="4" name="Picture 2" descr="http://media02.hongkiat.com/geek-is-new-cool/gee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7053" y="2752713"/>
            <a:ext cx="2317518" cy="2317518"/>
          </a:xfrm>
          <a:prstGeom prst="rect">
            <a:avLst/>
          </a:prstGeom>
          <a:noFill/>
          <a:extLst>
            <a:ext uri="{909E8E84-426E-40DD-AFC4-6F175D3DCCD1}">
              <a14:hiddenFill xmlns:a14="http://schemas.microsoft.com/office/drawing/2010/main">
                <a:solidFill>
                  <a:srgbClr val="FFFFFF"/>
                </a:solidFill>
              </a14:hiddenFill>
            </a:ext>
          </a:extLst>
        </p:spPr>
      </p:pic>
      <p:sp>
        <p:nvSpPr>
          <p:cNvPr id="5" name="Curved Down Arrow 4"/>
          <p:cNvSpPr/>
          <p:nvPr/>
        </p:nvSpPr>
        <p:spPr>
          <a:xfrm>
            <a:off x="3793524" y="2654716"/>
            <a:ext cx="4243630" cy="74576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urved Down Arrow 5"/>
          <p:cNvSpPr/>
          <p:nvPr/>
        </p:nvSpPr>
        <p:spPr>
          <a:xfrm rot="10800000">
            <a:off x="3843022" y="4658496"/>
            <a:ext cx="3874815" cy="81093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3698211" y="2090113"/>
            <a:ext cx="4255669" cy="461665"/>
          </a:xfrm>
          <a:prstGeom prst="rect">
            <a:avLst/>
          </a:prstGeom>
          <a:noFill/>
        </p:spPr>
        <p:txBody>
          <a:bodyPr wrap="square" rtlCol="0">
            <a:spAutoFit/>
          </a:bodyPr>
          <a:lstStyle/>
          <a:p>
            <a:r>
              <a:rPr lang="en-US" sz="2400" dirty="0" smtClean="0">
                <a:latin typeface="Segoe UI" panose="020B0502040204020203" pitchFamily="34" charset="0"/>
                <a:cs typeface="Segoe UI" panose="020B0502040204020203" pitchFamily="34" charset="0"/>
              </a:rPr>
              <a:t>300_w5_aniSh_c1_b </a:t>
            </a:r>
            <a:r>
              <a:rPr lang="en-US" sz="2400" dirty="0" smtClean="0">
                <a:latin typeface="Segoe UI" panose="020B0502040204020203" pitchFamily="34" charset="0"/>
                <a:cs typeface="Segoe UI" panose="020B0502040204020203" pitchFamily="34" charset="0"/>
                <a:sym typeface="Wingdings" panose="05000000000000000000" pitchFamily="2" charset="2"/>
              </a:rPr>
              <a:t> w5</a:t>
            </a:r>
            <a:endParaRPr lang="en-US" sz="2400" dirty="0">
              <a:latin typeface="Segoe UI" panose="020B0502040204020203" pitchFamily="34" charset="0"/>
              <a:cs typeface="Segoe UI" panose="020B0502040204020203" pitchFamily="34" charset="0"/>
            </a:endParaRPr>
          </a:p>
        </p:txBody>
      </p:sp>
      <p:sp>
        <p:nvSpPr>
          <p:cNvPr id="8" name="TextBox 7"/>
          <p:cNvSpPr txBox="1"/>
          <p:nvPr/>
        </p:nvSpPr>
        <p:spPr>
          <a:xfrm>
            <a:off x="4821553" y="4824271"/>
            <a:ext cx="2278752" cy="461665"/>
          </a:xfrm>
          <a:prstGeom prst="rect">
            <a:avLst/>
          </a:prstGeom>
          <a:noFill/>
        </p:spPr>
        <p:txBody>
          <a:bodyPr wrap="square" rtlCol="0">
            <a:spAutoFit/>
          </a:bodyPr>
          <a:lstStyle/>
          <a:p>
            <a:r>
              <a:rPr lang="en-US" sz="2400" dirty="0" smtClean="0">
                <a:latin typeface="Segoe UI" panose="020B0502040204020203" pitchFamily="34" charset="0"/>
                <a:cs typeface="Segoe UI" panose="020B0502040204020203" pitchFamily="34" charset="0"/>
              </a:rPr>
              <a:t>=MID(B1,5,2)</a:t>
            </a:r>
            <a:endParaRPr lang="en-US" sz="2400" dirty="0">
              <a:latin typeface="Segoe UI" panose="020B0502040204020203" pitchFamily="34" charset="0"/>
              <a:cs typeface="Segoe UI" panose="020B0502040204020203" pitchFamily="34" charset="0"/>
            </a:endParaRPr>
          </a:p>
        </p:txBody>
      </p:sp>
      <p:grpSp>
        <p:nvGrpSpPr>
          <p:cNvPr id="9" name="Group 8"/>
          <p:cNvGrpSpPr/>
          <p:nvPr/>
        </p:nvGrpSpPr>
        <p:grpSpPr>
          <a:xfrm>
            <a:off x="-156897" y="2694460"/>
            <a:ext cx="3950421" cy="2375772"/>
            <a:chOff x="595628" y="2489008"/>
            <a:chExt cx="6588792" cy="3734543"/>
          </a:xfrm>
        </p:grpSpPr>
        <p:pic>
          <p:nvPicPr>
            <p:cNvPr id="10" name="Picture 8" descr="http://c.dryicons.com/images/icon_sets/coquette_part_7_icons_set/png/128x128/female_male_user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3352" y="2583899"/>
              <a:ext cx="2103921" cy="21039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s://cdn1.iconfinder.com/data/icons/dellipack/256/peop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8287" y="2711916"/>
              <a:ext cx="2103923" cy="21039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http://c.dryicons.com/images/icon_sets/coquette_part_7_icons_set/png/128x128/female_male_user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736" y="2489008"/>
              <a:ext cx="2103921" cy="21039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cdn1.iconfinder.com/data/icons/dellipack/256/peop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6671" y="2617025"/>
              <a:ext cx="2103923" cy="21039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c.dryicons.com/images/icon_sets/coquette_part_7_icons_set/png/128x128/female_male_user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0248" y="3199595"/>
              <a:ext cx="2103921" cy="21039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s://cdn1.iconfinder.com/data/icons/dellipack/256/peop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5183" y="3327612"/>
              <a:ext cx="2103923" cy="21039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c.dryicons.com/images/icon_sets/coquette_part_7_icons_set/png/128x128/female_male_user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628" y="3732995"/>
              <a:ext cx="2103921" cy="21039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s://cdn1.iconfinder.com/data/icons/dellipack/256/peop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3647" y="4007715"/>
              <a:ext cx="2103923" cy="21039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c.dryicons.com/images/icon_sets/coquette_part_7_icons_set/png/128x128/female_male_user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3352" y="4119628"/>
              <a:ext cx="2103921" cy="21039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s://cdn1.iconfinder.com/data/icons/dellipack/256/peop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497" y="3859225"/>
              <a:ext cx="2103923" cy="2103923"/>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p:cNvSpPr txBox="1"/>
          <p:nvPr/>
        </p:nvSpPr>
        <p:spPr>
          <a:xfrm>
            <a:off x="3690272" y="1581524"/>
            <a:ext cx="4493250" cy="461665"/>
          </a:xfrm>
          <a:prstGeom prst="rect">
            <a:avLst/>
          </a:prstGeom>
          <a:noFill/>
        </p:spPr>
        <p:txBody>
          <a:bodyPr wrap="square" rtlCol="0">
            <a:spAutoFit/>
          </a:bodyPr>
          <a:lstStyle/>
          <a:p>
            <a:r>
              <a:rPr lang="en-US" sz="2400" dirty="0" smtClean="0">
                <a:latin typeface="Segoe UI" panose="020B0502040204020203" pitchFamily="34" charset="0"/>
                <a:cs typeface="Segoe UI" panose="020B0502040204020203" pitchFamily="34" charset="0"/>
              </a:rPr>
              <a:t>300_w30_aniSh_c1_b </a:t>
            </a:r>
            <a:r>
              <a:rPr lang="en-US" sz="2400" dirty="0" smtClean="0">
                <a:latin typeface="Segoe UI" panose="020B0502040204020203" pitchFamily="34" charset="0"/>
                <a:cs typeface="Segoe UI" panose="020B0502040204020203" pitchFamily="34" charset="0"/>
                <a:sym typeface="Wingdings" panose="05000000000000000000" pitchFamily="2" charset="2"/>
              </a:rPr>
              <a:t> w30</a:t>
            </a:r>
            <a:endParaRPr lang="en-US" sz="2400" dirty="0">
              <a:latin typeface="Segoe UI" panose="020B0502040204020203" pitchFamily="34" charset="0"/>
              <a:cs typeface="Segoe UI" panose="020B0502040204020203" pitchFamily="34" charset="0"/>
            </a:endParaRPr>
          </a:p>
        </p:txBody>
      </p:sp>
      <p:sp>
        <p:nvSpPr>
          <p:cNvPr id="22" name="TextBox 21"/>
          <p:cNvSpPr txBox="1"/>
          <p:nvPr/>
        </p:nvSpPr>
        <p:spPr>
          <a:xfrm>
            <a:off x="1603753" y="5619039"/>
            <a:ext cx="7710818" cy="830997"/>
          </a:xfrm>
          <a:prstGeom prst="rect">
            <a:avLst/>
          </a:prstGeom>
          <a:noFill/>
        </p:spPr>
        <p:txBody>
          <a:bodyPr wrap="square" rtlCol="0">
            <a:spAutoFit/>
          </a:bodyPr>
          <a:lstStyle/>
          <a:p>
            <a:pPr>
              <a:spcBef>
                <a:spcPts val="0"/>
              </a:spcBef>
            </a:pPr>
            <a:r>
              <a:rPr lang="en-US" sz="2400" dirty="0" smtClean="0">
                <a:latin typeface="Segoe UI" panose="020B0502040204020203" pitchFamily="34" charset="0"/>
                <a:cs typeface="Segoe UI" panose="020B0502040204020203" pitchFamily="34" charset="0"/>
              </a:rPr>
              <a:t>=MID(B1,FIND(“_”,$B:$B)+1, FIND(“_”,REPLACE($B:$B,1,FIND(“_”,$B:$B),””))-1)</a:t>
            </a:r>
            <a:endParaRPr lang="en-US" sz="2400" dirty="0">
              <a:latin typeface="Segoe UI" panose="020B0502040204020203" pitchFamily="34" charset="0"/>
              <a:cs typeface="Segoe UI" panose="020B0502040204020203" pitchFamily="34" charset="0"/>
            </a:endParaRPr>
          </a:p>
        </p:txBody>
      </p:sp>
      <p:pic>
        <p:nvPicPr>
          <p:cNvPr id="23" name="Picture 22"/>
          <p:cNvPicPr>
            <a:picLocks noChangeAspect="1"/>
          </p:cNvPicPr>
          <p:nvPr/>
        </p:nvPicPr>
        <p:blipFill>
          <a:blip r:embed="rId6"/>
          <a:stretch>
            <a:fillRect/>
          </a:stretch>
        </p:blipFill>
        <p:spPr>
          <a:xfrm>
            <a:off x="3756522" y="3379925"/>
            <a:ext cx="4097710" cy="610839"/>
          </a:xfrm>
          <a:prstGeom prst="rect">
            <a:avLst/>
          </a:prstGeom>
          <a:ln w="34925">
            <a:solidFill>
              <a:srgbClr val="FFFF00"/>
            </a:solidFill>
          </a:ln>
        </p:spPr>
      </p:pic>
      <p:sp>
        <p:nvSpPr>
          <p:cNvPr id="25" name="TextBox 24"/>
          <p:cNvSpPr txBox="1"/>
          <p:nvPr/>
        </p:nvSpPr>
        <p:spPr>
          <a:xfrm>
            <a:off x="4818146" y="4823136"/>
            <a:ext cx="2278752" cy="461665"/>
          </a:xfrm>
          <a:prstGeom prst="rect">
            <a:avLst/>
          </a:prstGeom>
          <a:noFill/>
        </p:spPr>
        <p:txBody>
          <a:bodyPr wrap="square" rtlCol="0">
            <a:spAutoFit/>
          </a:bodyPr>
          <a:lstStyle/>
          <a:p>
            <a:r>
              <a:rPr lang="en-US" sz="2400" dirty="0" smtClean="0">
                <a:solidFill>
                  <a:schemeClr val="bg1">
                    <a:lumMod val="65000"/>
                  </a:schemeClr>
                </a:solidFill>
                <a:latin typeface="Segoe UI" panose="020B0502040204020203" pitchFamily="34" charset="0"/>
                <a:cs typeface="Segoe UI" panose="020B0502040204020203" pitchFamily="34" charset="0"/>
              </a:rPr>
              <a:t>=MID(B1,5,2)</a:t>
            </a:r>
            <a:endParaRPr lang="en-US" sz="2400" dirty="0">
              <a:solidFill>
                <a:schemeClr val="bg1">
                  <a:lumMod val="65000"/>
                </a:schemeClr>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2495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9463" y="1030615"/>
            <a:ext cx="6624537" cy="1721838"/>
          </a:xfrm>
        </p:spPr>
        <p:txBody>
          <a:bodyPr/>
          <a:lstStyle/>
          <a:p>
            <a:pPr marL="0" indent="0">
              <a:buNone/>
            </a:pPr>
            <a:r>
              <a:rPr lang="en-US" dirty="0" smtClean="0">
                <a:latin typeface="Segoe UI" panose="020B0502040204020203" pitchFamily="34" charset="0"/>
                <a:cs typeface="Segoe UI" panose="020B0502040204020203" pitchFamily="34" charset="0"/>
              </a:rPr>
              <a:t>“It's </a:t>
            </a:r>
            <a:r>
              <a:rPr lang="en-US" dirty="0">
                <a:latin typeface="Segoe UI" panose="020B0502040204020203" pitchFamily="34" charset="0"/>
                <a:cs typeface="Segoe UI" panose="020B0502040204020203" pitchFamily="34" charset="0"/>
              </a:rPr>
              <a:t>a great concept, but it can also lead to lots of bad data. </a:t>
            </a:r>
            <a:r>
              <a:rPr lang="en-US" dirty="0" smtClean="0">
                <a:latin typeface="Segoe UI" panose="020B0502040204020203" pitchFamily="34" charset="0"/>
                <a:cs typeface="Segoe UI" panose="020B0502040204020203" pitchFamily="34" charset="0"/>
              </a:rPr>
              <a:t>I </a:t>
            </a:r>
            <a:r>
              <a:rPr lang="en-US" dirty="0">
                <a:latin typeface="Segoe UI" panose="020B0502040204020203" pitchFamily="34" charset="0"/>
                <a:cs typeface="Segoe UI" panose="020B0502040204020203" pitchFamily="34" charset="0"/>
              </a:rPr>
              <a:t>think many users will look at a few "flash filled" cells, </a:t>
            </a:r>
            <a:r>
              <a:rPr lang="en-US" dirty="0" smtClean="0">
                <a:latin typeface="Segoe UI" panose="020B0502040204020203" pitchFamily="34" charset="0"/>
                <a:cs typeface="Segoe UI" panose="020B0502040204020203" pitchFamily="34" charset="0"/>
              </a:rPr>
              <a:t>and just </a:t>
            </a:r>
            <a:r>
              <a:rPr lang="en-US" dirty="0">
                <a:latin typeface="Segoe UI" panose="020B0502040204020203" pitchFamily="34" charset="0"/>
                <a:cs typeface="Segoe UI" panose="020B0502040204020203" pitchFamily="34" charset="0"/>
              </a:rPr>
              <a:t>assume that it </a:t>
            </a:r>
            <a:r>
              <a:rPr lang="en-US" dirty="0" smtClean="0">
                <a:latin typeface="Segoe UI" panose="020B0502040204020203" pitchFamily="34" charset="0"/>
                <a:cs typeface="Segoe UI" panose="020B0502040204020203" pitchFamily="34" charset="0"/>
              </a:rPr>
              <a:t>worked. … Be </a:t>
            </a:r>
            <a:r>
              <a:rPr lang="en-US" dirty="0">
                <a:latin typeface="Segoe UI" panose="020B0502040204020203" pitchFamily="34" charset="0"/>
                <a:cs typeface="Segoe UI" panose="020B0502040204020203" pitchFamily="34" charset="0"/>
              </a:rPr>
              <a:t>very </a:t>
            </a:r>
            <a:r>
              <a:rPr lang="en-US" dirty="0" smtClean="0">
                <a:latin typeface="Segoe UI" panose="020B0502040204020203" pitchFamily="34" charset="0"/>
                <a:cs typeface="Segoe UI" panose="020B0502040204020203" pitchFamily="34" charset="0"/>
              </a:rPr>
              <a:t>careful.”</a:t>
            </a:r>
            <a:endParaRPr lang="en-US" dirty="0">
              <a:latin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59</a:t>
            </a:fld>
            <a:endParaRPr lang="en-US" dirty="0"/>
          </a:p>
        </p:txBody>
      </p:sp>
      <p:sp>
        <p:nvSpPr>
          <p:cNvPr id="4" name="Title 3"/>
          <p:cNvSpPr>
            <a:spLocks noGrp="1"/>
          </p:cNvSpPr>
          <p:nvPr>
            <p:ph type="title"/>
          </p:nvPr>
        </p:nvSpPr>
        <p:spPr/>
        <p:txBody>
          <a:bodyPr/>
          <a:lstStyle/>
          <a:p>
            <a:r>
              <a:rPr lang="en-US" dirty="0" smtClean="0">
                <a:latin typeface="Segoe UI" panose="020B0502040204020203" pitchFamily="34" charset="0"/>
                <a:cs typeface="Segoe UI" panose="020B0502040204020203" pitchFamily="34" charset="0"/>
              </a:rPr>
              <a:t>Need for a </a:t>
            </a:r>
            <a:r>
              <a:rPr lang="en-US" dirty="0" err="1" smtClean="0">
                <a:latin typeface="Segoe UI" panose="020B0502040204020203" pitchFamily="34" charset="0"/>
                <a:cs typeface="Segoe UI" panose="020B0502040204020203" pitchFamily="34" charset="0"/>
              </a:rPr>
              <a:t>fall-back</a:t>
            </a:r>
            <a:r>
              <a:rPr lang="en-US" dirty="0" smtClean="0">
                <a:latin typeface="Segoe UI" panose="020B0502040204020203" pitchFamily="34" charset="0"/>
                <a:cs typeface="Segoe UI" panose="020B0502040204020203" pitchFamily="34" charset="0"/>
              </a:rPr>
              <a:t> mechanism</a:t>
            </a:r>
            <a:endParaRPr lang="en-US" dirty="0">
              <a:latin typeface="Segoe UI" panose="020B0502040204020203" pitchFamily="34" charset="0"/>
              <a:cs typeface="Segoe UI" panose="020B0502040204020203"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7288" y="2874398"/>
            <a:ext cx="2032000" cy="2032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48" y="1021690"/>
            <a:ext cx="1867710" cy="2354258"/>
          </a:xfrm>
          <a:prstGeom prst="rect">
            <a:avLst/>
          </a:prstGeom>
        </p:spPr>
      </p:pic>
      <p:sp>
        <p:nvSpPr>
          <p:cNvPr id="7" name="Content Placeholder 1"/>
          <p:cNvSpPr txBox="1">
            <a:spLocks/>
          </p:cNvSpPr>
          <p:nvPr/>
        </p:nvSpPr>
        <p:spPr bwMode="auto">
          <a:xfrm>
            <a:off x="342630" y="5354993"/>
            <a:ext cx="7108757" cy="1285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pPr>
            <a:r>
              <a:rPr lang="en-US" kern="0" dirty="0" smtClean="0">
                <a:latin typeface="Segoe UI" panose="020B0502040204020203" pitchFamily="34" charset="0"/>
                <a:cs typeface="Segoe UI" panose="020B0502040204020203" pitchFamily="34" charset="0"/>
              </a:rPr>
              <a:t>“most of the extracted data will be fine. But there might be exceptions that you don't notice unless you examine the results very carefully.”</a:t>
            </a:r>
            <a:endParaRPr lang="en-US" kern="0" dirty="0">
              <a:latin typeface="Segoe UI" panose="020B0502040204020203" pitchFamily="34" charset="0"/>
              <a:cs typeface="Segoe UI" panose="020B0502040204020203" pitchFamily="34" charset="0"/>
            </a:endParaRPr>
          </a:p>
        </p:txBody>
      </p:sp>
      <p:sp>
        <p:nvSpPr>
          <p:cNvPr id="8" name="Rectangular Callout 7"/>
          <p:cNvSpPr/>
          <p:nvPr/>
        </p:nvSpPr>
        <p:spPr bwMode="auto">
          <a:xfrm>
            <a:off x="2441642" y="1061666"/>
            <a:ext cx="6587009" cy="1449421"/>
          </a:xfrm>
          <a:prstGeom prst="wedgeRectCallout">
            <a:avLst>
              <a:gd name="adj1" fmla="val 1530"/>
              <a:gd name="adj2" fmla="val 107466"/>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
        <p:nvSpPr>
          <p:cNvPr id="9" name="Rectangular Callout 8"/>
          <p:cNvSpPr/>
          <p:nvPr/>
        </p:nvSpPr>
        <p:spPr bwMode="auto">
          <a:xfrm>
            <a:off x="342630" y="5207727"/>
            <a:ext cx="7013644" cy="1449421"/>
          </a:xfrm>
          <a:prstGeom prst="wedgeRectCallout">
            <a:avLst>
              <a:gd name="adj1" fmla="val -833"/>
              <a:gd name="adj2" fmla="val -103943"/>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smtClean="0">
              <a:ln>
                <a:noFill/>
              </a:ln>
              <a:solidFill>
                <a:schemeClr val="tx1"/>
              </a:solidFill>
              <a:effectLst/>
              <a:latin typeface="Comic Sans MS" pitchFamily="66" charset="0"/>
            </a:endParaRPr>
          </a:p>
        </p:txBody>
      </p:sp>
    </p:spTree>
    <p:extLst>
      <p:ext uri="{BB962C8B-B14F-4D97-AF65-F5344CB8AC3E}">
        <p14:creationId xmlns:p14="http://schemas.microsoft.com/office/powerpoint/2010/main" val="372066140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6911" y="970327"/>
            <a:ext cx="2247089" cy="2805236"/>
          </a:xfrm>
          <a:prstGeom prst="rect">
            <a:avLst/>
          </a:prstGeom>
        </p:spPr>
      </p:pic>
      <p:sp>
        <p:nvSpPr>
          <p:cNvPr id="2" name="Content Placeholder 1"/>
          <p:cNvSpPr>
            <a:spLocks noGrp="1"/>
          </p:cNvSpPr>
          <p:nvPr>
            <p:ph idx="1"/>
          </p:nvPr>
        </p:nvSpPr>
        <p:spPr>
          <a:xfrm>
            <a:off x="1669" y="1106515"/>
            <a:ext cx="8564368" cy="5207732"/>
          </a:xfrm>
        </p:spPr>
        <p:txBody>
          <a:bodyPr/>
          <a:lstStyle/>
          <a:p>
            <a:r>
              <a:rPr lang="en-US" dirty="0" smtClean="0">
                <a:latin typeface="Segoe UI" panose="020B0502040204020203" pitchFamily="34" charset="0"/>
                <a:cs typeface="Segoe UI" panose="020B0502040204020203" pitchFamily="34" charset="0"/>
              </a:rPr>
              <a:t>Make it easy to inspect output correctness</a:t>
            </a:r>
          </a:p>
          <a:p>
            <a:pPr lvl="1"/>
            <a:r>
              <a:rPr lang="en-US" dirty="0" smtClean="0">
                <a:latin typeface="Segoe UI" panose="020B0502040204020203" pitchFamily="34" charset="0"/>
                <a:cs typeface="Segoe UI" panose="020B0502040204020203" pitchFamily="34" charset="0"/>
              </a:rPr>
              <a:t>User can accordingly provide more examples</a:t>
            </a:r>
            <a:endParaRPr lang="en-US" dirty="0">
              <a:latin typeface="Segoe UI" panose="020B0502040204020203" pitchFamily="34" charset="0"/>
              <a:cs typeface="Segoe UI" panose="020B0502040204020203" pitchFamily="34" charset="0"/>
            </a:endParaRPr>
          </a:p>
          <a:p>
            <a:endParaRPr lang="en-US" sz="1000" dirty="0" smtClean="0">
              <a:latin typeface="Segoe UI" panose="020B0502040204020203" pitchFamily="34" charset="0"/>
              <a:cs typeface="Segoe UI" panose="020B0502040204020203" pitchFamily="34" charset="0"/>
            </a:endParaRPr>
          </a:p>
          <a:p>
            <a:r>
              <a:rPr lang="en-US" dirty="0" smtClean="0">
                <a:latin typeface="Segoe UI" panose="020B0502040204020203" pitchFamily="34" charset="0"/>
                <a:cs typeface="Segoe UI" panose="020B0502040204020203" pitchFamily="34" charset="0"/>
              </a:rPr>
              <a:t>Show programs</a:t>
            </a:r>
          </a:p>
          <a:p>
            <a:pPr lvl="1"/>
            <a:r>
              <a:rPr lang="en-US" dirty="0">
                <a:latin typeface="Segoe UI" panose="020B0502040204020203" pitchFamily="34" charset="0"/>
                <a:cs typeface="Segoe UI" panose="020B0502040204020203" pitchFamily="34" charset="0"/>
              </a:rPr>
              <a:t>in any desired </a:t>
            </a:r>
            <a:r>
              <a:rPr lang="en-US" dirty="0" smtClean="0">
                <a:latin typeface="Segoe UI" panose="020B0502040204020203" pitchFamily="34" charset="0"/>
                <a:cs typeface="Segoe UI" panose="020B0502040204020203" pitchFamily="34" charset="0"/>
              </a:rPr>
              <a:t>programming language; in English</a:t>
            </a:r>
          </a:p>
          <a:p>
            <a:pPr lvl="1"/>
            <a:r>
              <a:rPr lang="en-US" dirty="0" smtClean="0">
                <a:latin typeface="Segoe UI" panose="020B0502040204020203" pitchFamily="34" charset="0"/>
                <a:cs typeface="Segoe UI" panose="020B0502040204020203" pitchFamily="34" charset="0"/>
              </a:rPr>
              <a:t>Enable effective navigation between programs</a:t>
            </a:r>
          </a:p>
          <a:p>
            <a:endParaRPr lang="en-US" sz="1000" dirty="0" smtClean="0">
              <a:latin typeface="Segoe UI" panose="020B0502040204020203" pitchFamily="34" charset="0"/>
              <a:cs typeface="Segoe UI" panose="020B0502040204020203" pitchFamily="34" charset="0"/>
            </a:endParaRPr>
          </a:p>
          <a:p>
            <a:r>
              <a:rPr lang="en-US" dirty="0" smtClean="0">
                <a:latin typeface="Segoe UI" panose="020B0502040204020203" pitchFamily="34" charset="0"/>
                <a:cs typeface="Segoe UI" panose="020B0502040204020203" pitchFamily="34" charset="0"/>
              </a:rPr>
              <a:t>Computer initiated interactivity (Active learning)</a:t>
            </a:r>
          </a:p>
          <a:p>
            <a:pPr lvl="1"/>
            <a:r>
              <a:rPr lang="en-US" dirty="0">
                <a:latin typeface="Segoe UI" panose="020B0502040204020203" pitchFamily="34" charset="0"/>
                <a:cs typeface="Segoe UI" panose="020B0502040204020203" pitchFamily="34" charset="0"/>
              </a:rPr>
              <a:t>Cluster </a:t>
            </a:r>
            <a:r>
              <a:rPr lang="en-US" dirty="0" smtClean="0">
                <a:latin typeface="Segoe UI" panose="020B0502040204020203" pitchFamily="34" charset="0"/>
                <a:cs typeface="Segoe UI" panose="020B0502040204020203" pitchFamily="34" charset="0"/>
              </a:rPr>
              <a:t>inputs/outputs </a:t>
            </a:r>
            <a:r>
              <a:rPr lang="en-US" dirty="0">
                <a:latin typeface="Segoe UI" panose="020B0502040204020203" pitchFamily="34" charset="0"/>
                <a:cs typeface="Segoe UI" panose="020B0502040204020203" pitchFamily="34" charset="0"/>
              </a:rPr>
              <a:t>based on syntactic patterns</a:t>
            </a:r>
            <a:r>
              <a:rPr lang="en-US" dirty="0" smtClean="0">
                <a:latin typeface="Segoe UI" panose="020B0502040204020203" pitchFamily="34" charset="0"/>
                <a:cs typeface="Segoe UI" panose="020B0502040204020203" pitchFamily="34" charset="0"/>
              </a:rPr>
              <a:t>.</a:t>
            </a:r>
          </a:p>
          <a:p>
            <a:pPr lvl="1"/>
            <a:r>
              <a:rPr lang="en-US" dirty="0" smtClean="0">
                <a:latin typeface="Segoe UI" panose="020B0502040204020203" pitchFamily="34" charset="0"/>
                <a:cs typeface="Segoe UI" panose="020B0502040204020203" pitchFamily="34" charset="0"/>
              </a:rPr>
              <a:t>Highlight less confident entries in the output based on </a:t>
            </a:r>
            <a:r>
              <a:rPr lang="en-US" i="1" dirty="0" smtClean="0">
                <a:latin typeface="Segoe UI" panose="020B0502040204020203" pitchFamily="34" charset="0"/>
                <a:cs typeface="Segoe UI" panose="020B0502040204020203" pitchFamily="34" charset="0"/>
              </a:rPr>
              <a:t>distinguishing inputs</a:t>
            </a:r>
            <a:r>
              <a:rPr lang="en-US" dirty="0" smtClean="0">
                <a:latin typeface="Segoe UI" panose="020B0502040204020203" pitchFamily="34" charset="0"/>
                <a:cs typeface="Segoe UI" panose="020B0502040204020203" pitchFamily="34" charset="0"/>
              </a:rPr>
              <a:t>.</a:t>
            </a:r>
          </a:p>
          <a:p>
            <a:pPr lvl="1"/>
            <a:endParaRPr lang="en-US" dirty="0"/>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60</a:t>
            </a:fld>
            <a:endParaRPr lang="en-US" dirty="0"/>
          </a:p>
        </p:txBody>
      </p:sp>
      <p:sp>
        <p:nvSpPr>
          <p:cNvPr id="4" name="Title 3"/>
          <p:cNvSpPr>
            <a:spLocks noGrp="1"/>
          </p:cNvSpPr>
          <p:nvPr>
            <p:ph type="title"/>
          </p:nvPr>
        </p:nvSpPr>
        <p:spPr>
          <a:xfrm>
            <a:off x="141887" y="304800"/>
            <a:ext cx="8886765" cy="609600"/>
          </a:xfrm>
        </p:spPr>
        <p:txBody>
          <a:bodyPr/>
          <a:lstStyle/>
          <a:p>
            <a:r>
              <a:rPr lang="en-US" dirty="0" smtClean="0">
                <a:latin typeface="Segoe UI" panose="020B0502040204020203" pitchFamily="34" charset="0"/>
                <a:cs typeface="Segoe UI" panose="020B0502040204020203" pitchFamily="34" charset="0"/>
              </a:rPr>
              <a:t>User Interaction Models for Ambiguity Resolution</a:t>
            </a:r>
            <a:endParaRPr lang="en-US" dirty="0">
              <a:latin typeface="Segoe UI" panose="020B0502040204020203" pitchFamily="34" charset="0"/>
              <a:cs typeface="Segoe UI" panose="020B0502040204020203" pitchFamily="34" charset="0"/>
            </a:endParaRPr>
          </a:p>
        </p:txBody>
      </p:sp>
      <p:sp>
        <p:nvSpPr>
          <p:cNvPr id="5" name="Rectangle 4"/>
          <p:cNvSpPr/>
          <p:nvPr/>
        </p:nvSpPr>
        <p:spPr>
          <a:xfrm>
            <a:off x="141887" y="6246241"/>
            <a:ext cx="8814527" cy="646331"/>
          </a:xfrm>
          <a:prstGeom prst="rect">
            <a:avLst/>
          </a:prstGeom>
        </p:spPr>
        <p:txBody>
          <a:bodyPr wrap="square">
            <a:spAutoFit/>
          </a:bodyPr>
          <a:lstStyle/>
          <a:p>
            <a:pPr marL="0" marR="0">
              <a:spcBef>
                <a:spcPts val="0"/>
              </a:spcBef>
              <a:spcAft>
                <a:spcPts val="0"/>
              </a:spcAft>
            </a:pPr>
            <a:r>
              <a:rPr lang="en-US" sz="1800" i="1" dirty="0" smtClean="0">
                <a:solidFill>
                  <a:srgbClr val="C00000"/>
                </a:solidFill>
                <a:latin typeface="Segoe UI" panose="020B0502040204020203" pitchFamily="34" charset="0"/>
                <a:cs typeface="Segoe UI" panose="020B0502040204020203" pitchFamily="34" charset="0"/>
              </a:rPr>
              <a:t>“</a:t>
            </a:r>
            <a:r>
              <a:rPr lang="en-US" sz="1800" i="1" dirty="0" err="1" smtClean="0">
                <a:solidFill>
                  <a:srgbClr val="C00000"/>
                </a:solidFill>
                <a:latin typeface="Segoe UI" panose="020B0502040204020203" pitchFamily="34" charset="0"/>
                <a:cs typeface="Segoe UI" panose="020B0502040204020203" pitchFamily="34" charset="0"/>
              </a:rPr>
              <a:t>FlashProfile</a:t>
            </a:r>
            <a:r>
              <a:rPr lang="en-US" sz="1800" i="1" dirty="0">
                <a:solidFill>
                  <a:srgbClr val="C00000"/>
                </a:solidFill>
                <a:latin typeface="Segoe UI" panose="020B0502040204020203" pitchFamily="34" charset="0"/>
                <a:cs typeface="Segoe UI" panose="020B0502040204020203" pitchFamily="34" charset="0"/>
              </a:rPr>
              <a:t>: Interactive Synthesis of Syntactic </a:t>
            </a:r>
            <a:r>
              <a:rPr lang="en-US" sz="1800" i="1" dirty="0" smtClean="0">
                <a:solidFill>
                  <a:srgbClr val="C00000"/>
                </a:solidFill>
                <a:latin typeface="Segoe UI" panose="020B0502040204020203" pitchFamily="34" charset="0"/>
                <a:cs typeface="Segoe UI" panose="020B0502040204020203" pitchFamily="34" charset="0"/>
              </a:rPr>
              <a:t>Profiles”,</a:t>
            </a:r>
          </a:p>
          <a:p>
            <a:pPr marL="0" marR="0">
              <a:spcBef>
                <a:spcPts val="0"/>
              </a:spcBef>
              <a:spcAft>
                <a:spcPts val="0"/>
              </a:spcAft>
            </a:pPr>
            <a:r>
              <a:rPr lang="en-US" sz="1800" dirty="0" smtClean="0">
                <a:solidFill>
                  <a:srgbClr val="C00000"/>
                </a:solidFill>
                <a:latin typeface="Segoe UI" panose="020B0502040204020203" pitchFamily="34" charset="0"/>
                <a:ea typeface="Calibri" panose="020F0502020204030204" pitchFamily="34" charset="0"/>
                <a:cs typeface="Segoe UI" panose="020B0502040204020203" pitchFamily="34" charset="0"/>
              </a:rPr>
              <a:t>[Under submission] Padhi, Jain, Perelman, Polozov, Gulwani, Millstein</a:t>
            </a:r>
            <a:endParaRPr lang="en-US" sz="1800" dirty="0">
              <a:solidFill>
                <a:srgbClr val="C00000"/>
              </a:solidFill>
              <a:effectLst/>
              <a:latin typeface="Segoe UI" panose="020B0502040204020203" pitchFamily="34" charset="0"/>
              <a:ea typeface="Calibri" panose="020F0502020204030204" pitchFamily="34" charset="0"/>
              <a:cs typeface="Segoe UI" panose="020B0502040204020203" pitchFamily="34" charset="0"/>
            </a:endParaRPr>
          </a:p>
        </p:txBody>
      </p:sp>
      <p:sp>
        <p:nvSpPr>
          <p:cNvPr id="8" name="Rectangle 7"/>
          <p:cNvSpPr/>
          <p:nvPr/>
        </p:nvSpPr>
        <p:spPr>
          <a:xfrm>
            <a:off x="141887" y="5497813"/>
            <a:ext cx="8814527" cy="646331"/>
          </a:xfrm>
          <a:prstGeom prst="rect">
            <a:avLst/>
          </a:prstGeom>
        </p:spPr>
        <p:txBody>
          <a:bodyPr wrap="square">
            <a:spAutoFit/>
          </a:bodyPr>
          <a:lstStyle/>
          <a:p>
            <a:pPr marL="0" marR="0">
              <a:spcBef>
                <a:spcPts val="0"/>
              </a:spcBef>
              <a:spcAft>
                <a:spcPts val="0"/>
              </a:spcAft>
            </a:pPr>
            <a:r>
              <a:rPr lang="en-US" sz="1800" dirty="0" smtClean="0">
                <a:solidFill>
                  <a:srgbClr val="C00000"/>
                </a:solidFill>
                <a:latin typeface="Segoe UI" panose="020B0502040204020203" pitchFamily="34" charset="0"/>
                <a:ea typeface="Calibri" panose="020F0502020204030204" pitchFamily="34" charset="0"/>
                <a:cs typeface="Segoe UI" panose="020B0502040204020203" pitchFamily="34" charset="0"/>
              </a:rPr>
              <a:t>“</a:t>
            </a:r>
            <a:r>
              <a:rPr lang="en-US" sz="1800" i="1" dirty="0" smtClean="0">
                <a:solidFill>
                  <a:srgbClr val="C00000"/>
                </a:solidFill>
                <a:latin typeface="Segoe UI" panose="020B0502040204020203" pitchFamily="34" charset="0"/>
                <a:ea typeface="Calibri" panose="020F0502020204030204" pitchFamily="34" charset="0"/>
                <a:cs typeface="Segoe UI" panose="020B0502040204020203" pitchFamily="34" charset="0"/>
              </a:rPr>
              <a:t>User </a:t>
            </a:r>
            <a:r>
              <a:rPr lang="en-US" sz="1800" i="1" dirty="0">
                <a:solidFill>
                  <a:srgbClr val="C00000"/>
                </a:solidFill>
                <a:latin typeface="Segoe UI" panose="020B0502040204020203" pitchFamily="34" charset="0"/>
                <a:ea typeface="Calibri" panose="020F0502020204030204" pitchFamily="34" charset="0"/>
                <a:cs typeface="Segoe UI" panose="020B0502040204020203" pitchFamily="34" charset="0"/>
              </a:rPr>
              <a:t>Interaction Models for Disambiguation in Programming by </a:t>
            </a:r>
            <a:r>
              <a:rPr lang="en-US" sz="1800" i="1" dirty="0" smtClean="0">
                <a:solidFill>
                  <a:srgbClr val="C00000"/>
                </a:solidFill>
                <a:latin typeface="Segoe UI" panose="020B0502040204020203" pitchFamily="34" charset="0"/>
                <a:ea typeface="Calibri" panose="020F0502020204030204" pitchFamily="34" charset="0"/>
                <a:cs typeface="Segoe UI" panose="020B0502040204020203" pitchFamily="34" charset="0"/>
              </a:rPr>
              <a:t>Example</a:t>
            </a:r>
            <a:r>
              <a:rPr lang="en-US" sz="1800" dirty="0" smtClean="0">
                <a:solidFill>
                  <a:srgbClr val="C00000"/>
                </a:solidFill>
                <a:latin typeface="Segoe UI" panose="020B0502040204020203" pitchFamily="34" charset="0"/>
                <a:ea typeface="Calibri" panose="020F0502020204030204" pitchFamily="34" charset="0"/>
                <a:cs typeface="Segoe UI" panose="020B0502040204020203" pitchFamily="34" charset="0"/>
              </a:rPr>
              <a:t>”, </a:t>
            </a:r>
          </a:p>
          <a:p>
            <a:pPr marL="0" marR="0">
              <a:spcBef>
                <a:spcPts val="0"/>
              </a:spcBef>
              <a:spcAft>
                <a:spcPts val="0"/>
              </a:spcAft>
            </a:pPr>
            <a:r>
              <a:rPr lang="en-US" sz="1800" dirty="0">
                <a:solidFill>
                  <a:srgbClr val="C00000"/>
                </a:solidFill>
                <a:latin typeface="Segoe UI" panose="020B0502040204020203" pitchFamily="34" charset="0"/>
                <a:ea typeface="Calibri" panose="020F0502020204030204" pitchFamily="34" charset="0"/>
                <a:cs typeface="Segoe UI" panose="020B0502040204020203" pitchFamily="34" charset="0"/>
              </a:rPr>
              <a:t>[</a:t>
            </a:r>
            <a:r>
              <a:rPr lang="en-US" sz="1800" dirty="0" smtClean="0">
                <a:solidFill>
                  <a:srgbClr val="C00000"/>
                </a:solidFill>
                <a:latin typeface="Segoe UI" panose="020B0502040204020203" pitchFamily="34" charset="0"/>
                <a:ea typeface="Calibri" panose="020F0502020204030204" pitchFamily="34" charset="0"/>
                <a:cs typeface="Segoe UI" panose="020B0502040204020203" pitchFamily="34" charset="0"/>
              </a:rPr>
              <a:t>UIST 2015] Mayer, Soares, Grechkin, Le, Marron, Polozov, Singh, Zorn, Gulwani</a:t>
            </a:r>
            <a:endParaRPr lang="en-US" sz="1800" dirty="0">
              <a:solidFill>
                <a:srgbClr val="C00000"/>
              </a:solidFill>
              <a:effectLst/>
              <a:latin typeface="Segoe UI" panose="020B0502040204020203" pitchFamily="34" charset="0"/>
              <a:ea typeface="Calibri" panose="020F0502020204030204"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4154954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endParaRPr lang="en-US" dirty="0" smtClean="0"/>
          </a:p>
          <a:p>
            <a:pPr marL="0" indent="0" algn="ctr">
              <a:buNone/>
            </a:pPr>
            <a:endParaRPr lang="en-US" dirty="0" smtClean="0"/>
          </a:p>
          <a:p>
            <a:pPr marL="0" indent="0" algn="ctr">
              <a:buNone/>
            </a:pPr>
            <a:r>
              <a:rPr lang="en-US" sz="4000" dirty="0" err="1" smtClean="0">
                <a:solidFill>
                  <a:schemeClr val="accent2"/>
                </a:solidFill>
                <a:latin typeface="Segoe UI" panose="020B0502040204020203" pitchFamily="34" charset="0"/>
                <a:cs typeface="Segoe UI" panose="020B0502040204020203" pitchFamily="34" charset="0"/>
              </a:rPr>
              <a:t>FlashExtract</a:t>
            </a:r>
            <a:r>
              <a:rPr lang="en-US" sz="4000" dirty="0" smtClean="0">
                <a:solidFill>
                  <a:schemeClr val="accent2"/>
                </a:solidFill>
                <a:latin typeface="Segoe UI" panose="020B0502040204020203" pitchFamily="34" charset="0"/>
                <a:cs typeface="Segoe UI" panose="020B0502040204020203" pitchFamily="34" charset="0"/>
              </a:rPr>
              <a:t> Demo</a:t>
            </a:r>
          </a:p>
          <a:p>
            <a:pPr marL="0" indent="0" algn="ctr">
              <a:buNone/>
            </a:pPr>
            <a:r>
              <a:rPr lang="en-US" sz="4000" dirty="0" smtClean="0">
                <a:solidFill>
                  <a:schemeClr val="accent2"/>
                </a:solidFill>
                <a:latin typeface="Segoe UI" panose="020B0502040204020203" pitchFamily="34" charset="0"/>
                <a:cs typeface="Segoe UI" panose="020B0502040204020203" pitchFamily="34" charset="0"/>
              </a:rPr>
              <a:t>(User Interaction Models)</a:t>
            </a:r>
            <a:endParaRPr lang="en-US" sz="4000" dirty="0">
              <a:solidFill>
                <a:schemeClr val="accent2"/>
              </a:solidFill>
              <a:latin typeface="Segoe UI" panose="020B0502040204020203" pitchFamily="34" charset="0"/>
              <a:cs typeface="Segoe UI" panose="020B0502040204020203" pitchFamily="34" charset="0"/>
            </a:endParaRPr>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61</a:t>
            </a:fld>
            <a:endParaRPr lang="en-US" dirty="0"/>
          </a:p>
        </p:txBody>
      </p:sp>
    </p:spTree>
    <p:extLst>
      <p:ext uri="{BB962C8B-B14F-4D97-AF65-F5344CB8AC3E}">
        <p14:creationId xmlns:p14="http://schemas.microsoft.com/office/powerpoint/2010/main" val="2330893807"/>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07" y="1911969"/>
            <a:ext cx="1649095" cy="1649095"/>
          </a:xfrm>
          <a:prstGeom prst="rect">
            <a:avLst/>
          </a:prstGeom>
          <a:ln>
            <a:noFill/>
          </a:ln>
        </p:spPr>
      </p:pic>
      <p:sp>
        <p:nvSpPr>
          <p:cNvPr id="4" name="Title 3"/>
          <p:cNvSpPr>
            <a:spLocks noGrp="1"/>
          </p:cNvSpPr>
          <p:nvPr>
            <p:ph type="title"/>
          </p:nvPr>
        </p:nvSpPr>
        <p:spPr/>
        <p:txBody>
          <a:bodyPr/>
          <a:lstStyle/>
          <a:p>
            <a:r>
              <a:rPr lang="en-US" dirty="0">
                <a:latin typeface="Seoge UI"/>
              </a:rPr>
              <a:t>Programming-by-Examples Architecture</a:t>
            </a:r>
          </a:p>
        </p:txBody>
      </p:sp>
      <p:sp>
        <p:nvSpPr>
          <p:cNvPr id="10" name="TextBox 9"/>
          <p:cNvSpPr txBox="1"/>
          <p:nvPr/>
        </p:nvSpPr>
        <p:spPr>
          <a:xfrm>
            <a:off x="-23580" y="2643487"/>
            <a:ext cx="1097725" cy="923330"/>
          </a:xfrm>
          <a:prstGeom prst="rect">
            <a:avLst/>
          </a:prstGeom>
          <a:noFill/>
        </p:spPr>
        <p:txBody>
          <a:bodyPr wrap="square" rtlCol="0">
            <a:spAutoFit/>
          </a:bodyPr>
          <a:lstStyle/>
          <a:p>
            <a:r>
              <a:rPr lang="en-US" sz="1800" dirty="0">
                <a:latin typeface="Seoge UI"/>
                <a:ea typeface="MingLiU_HKSCS-ExtB" panose="02020500000000000000" pitchFamily="18" charset="-120"/>
                <a:cs typeface="Segoe UI Semilight" panose="020B0402040204020203" pitchFamily="34" charset="0"/>
              </a:rPr>
              <a:t>Example based Intent</a:t>
            </a:r>
          </a:p>
        </p:txBody>
      </p:sp>
      <p:sp>
        <p:nvSpPr>
          <p:cNvPr id="11" name="TextBox 10"/>
          <p:cNvSpPr txBox="1"/>
          <p:nvPr/>
        </p:nvSpPr>
        <p:spPr>
          <a:xfrm>
            <a:off x="3511556" y="2782447"/>
            <a:ext cx="2355421" cy="615553"/>
          </a:xfrm>
          <a:prstGeom prst="rect">
            <a:avLst/>
          </a:prstGeom>
          <a:noFill/>
          <a:ln>
            <a:noFill/>
          </a:ln>
        </p:spPr>
        <p:txBody>
          <a:bodyPr wrap="square" rtlCol="0">
            <a:spAutoFit/>
          </a:bodyPr>
          <a:lstStyle/>
          <a:p>
            <a:pPr>
              <a:spcBef>
                <a:spcPts val="0"/>
              </a:spcBef>
            </a:pPr>
            <a:r>
              <a:rPr lang="en-US" sz="1700" dirty="0">
                <a:solidFill>
                  <a:srgbClr val="000000"/>
                </a:solidFill>
                <a:latin typeface="Seoge UI"/>
                <a:ea typeface="MingLiU_HKSCS-ExtB" panose="02020500000000000000" pitchFamily="18" charset="-120"/>
                <a:cs typeface="Segoe UI Semilight" panose="020B0402040204020203" pitchFamily="34" charset="0"/>
              </a:rPr>
              <a:t>Ranked Program set </a:t>
            </a:r>
          </a:p>
          <a:p>
            <a:pPr>
              <a:spcBef>
                <a:spcPts val="0"/>
              </a:spcBef>
            </a:pPr>
            <a:r>
              <a:rPr lang="en-US" sz="1700" dirty="0">
                <a:solidFill>
                  <a:srgbClr val="000000"/>
                </a:solidFill>
                <a:latin typeface="Seoge UI"/>
                <a:ea typeface="MingLiU_HKSCS-ExtB" panose="02020500000000000000" pitchFamily="18" charset="-120"/>
                <a:cs typeface="Segoe UI Semilight" panose="020B0402040204020203" pitchFamily="34" charset="0"/>
              </a:rPr>
              <a:t>(a sub-DSL of D</a:t>
            </a:r>
            <a:r>
              <a:rPr lang="en-US" sz="1700" dirty="0">
                <a:solidFill>
                  <a:srgbClr val="000000"/>
                </a:solidFill>
                <a:ea typeface="MingLiU_HKSCS-ExtB" panose="02020500000000000000" pitchFamily="18" charset="-120"/>
                <a:cs typeface="Segoe UI Semilight" panose="020B0402040204020203" pitchFamily="34" charset="0"/>
              </a:rPr>
              <a:t>)</a:t>
            </a:r>
          </a:p>
        </p:txBody>
      </p:sp>
      <p:cxnSp>
        <p:nvCxnSpPr>
          <p:cNvPr id="12" name="Straight Arrow Connector 11"/>
          <p:cNvCxnSpPr/>
          <p:nvPr/>
        </p:nvCxnSpPr>
        <p:spPr>
          <a:xfrm flipV="1">
            <a:off x="914775" y="3099384"/>
            <a:ext cx="439929" cy="113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0" idx="3"/>
            <a:endCxn id="11" idx="1"/>
          </p:cNvCxnSpPr>
          <p:nvPr/>
        </p:nvCxnSpPr>
        <p:spPr>
          <a:xfrm flipV="1">
            <a:off x="3157699" y="3090224"/>
            <a:ext cx="353857" cy="91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518322" y="4736778"/>
            <a:ext cx="987793" cy="369332"/>
          </a:xfrm>
          <a:prstGeom prst="rect">
            <a:avLst/>
          </a:prstGeom>
          <a:noFill/>
          <a:ln>
            <a:noFill/>
          </a:ln>
        </p:spPr>
        <p:txBody>
          <a:bodyPr wrap="square" rtlCol="0">
            <a:spAutoFit/>
          </a:bodyPr>
          <a:lstStyle/>
          <a:p>
            <a:r>
              <a:rPr lang="en-US" sz="1800" dirty="0">
                <a:solidFill>
                  <a:srgbClr val="000000"/>
                </a:solidFill>
                <a:latin typeface="Seoge UI"/>
              </a:rPr>
              <a:t>DSL</a:t>
            </a:r>
            <a:r>
              <a:rPr lang="en-US" sz="1800" dirty="0">
                <a:solidFill>
                  <a:srgbClr val="000000"/>
                </a:solidFill>
                <a:latin typeface="Seoge UI"/>
                <a:ea typeface="MingLiU_HKSCS-ExtB" panose="02020500000000000000" pitchFamily="18" charset="-120"/>
                <a:cs typeface="Segoe UI Semilight" panose="020B0402040204020203" pitchFamily="34" charset="0"/>
              </a:rPr>
              <a:t> D</a:t>
            </a:r>
          </a:p>
        </p:txBody>
      </p:sp>
      <p:cxnSp>
        <p:nvCxnSpPr>
          <p:cNvPr id="15" name="Straight Arrow Connector 14"/>
          <p:cNvCxnSpPr>
            <a:stCxn id="14" idx="0"/>
          </p:cNvCxnSpPr>
          <p:nvPr/>
        </p:nvCxnSpPr>
        <p:spPr>
          <a:xfrm flipV="1">
            <a:off x="3012219" y="4096561"/>
            <a:ext cx="0" cy="6402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976092" y="4569049"/>
            <a:ext cx="1632313" cy="369332"/>
          </a:xfrm>
          <a:prstGeom prst="rect">
            <a:avLst/>
          </a:prstGeom>
          <a:noFill/>
          <a:ln>
            <a:noFill/>
          </a:ln>
        </p:spPr>
        <p:txBody>
          <a:bodyPr wrap="square" rtlCol="0">
            <a:spAutoFit/>
          </a:bodyPr>
          <a:lstStyle/>
          <a:p>
            <a:r>
              <a:rPr lang="en-US" sz="1800" dirty="0">
                <a:solidFill>
                  <a:srgbClr val="000000"/>
                </a:solidFill>
                <a:latin typeface="Seoge UI"/>
                <a:ea typeface="MingLiU_HKSCS-ExtB" panose="02020500000000000000" pitchFamily="18" charset="-120"/>
                <a:cs typeface="Segoe UI Semilight" panose="020B0402040204020203" pitchFamily="34" charset="0"/>
              </a:rPr>
              <a:t>Test inputs</a:t>
            </a:r>
          </a:p>
        </p:txBody>
      </p:sp>
      <p:sp>
        <p:nvSpPr>
          <p:cNvPr id="20" name="TextBox 19"/>
          <p:cNvSpPr txBox="1"/>
          <p:nvPr/>
        </p:nvSpPr>
        <p:spPr>
          <a:xfrm>
            <a:off x="7581048" y="2835975"/>
            <a:ext cx="1643188" cy="715841"/>
          </a:xfrm>
          <a:prstGeom prst="rect">
            <a:avLst/>
          </a:prstGeom>
          <a:noFill/>
          <a:ln>
            <a:noFill/>
          </a:ln>
        </p:spPr>
        <p:txBody>
          <a:bodyPr wrap="square" lIns="134464" tIns="107571" rIns="134464" bIns="107571" rtlCol="0">
            <a:spAutoFit/>
          </a:bodyPr>
          <a:lstStyle/>
          <a:p>
            <a:pPr algn="ctr">
              <a:lnSpc>
                <a:spcPct val="90000"/>
              </a:lnSpc>
              <a:spcAft>
                <a:spcPts val="441"/>
              </a:spcAft>
            </a:pPr>
            <a:r>
              <a:rPr lang="en-US" sz="1800" dirty="0">
                <a:solidFill>
                  <a:srgbClr val="000000"/>
                </a:solidFill>
                <a:latin typeface="Seoge UI"/>
              </a:rPr>
              <a:t>Intended Program in D</a:t>
            </a:r>
          </a:p>
        </p:txBody>
      </p:sp>
      <p:sp>
        <p:nvSpPr>
          <p:cNvPr id="21" name="TextBox 20"/>
          <p:cNvSpPr txBox="1"/>
          <p:nvPr/>
        </p:nvSpPr>
        <p:spPr>
          <a:xfrm>
            <a:off x="6680603" y="5642642"/>
            <a:ext cx="2578453" cy="715841"/>
          </a:xfrm>
          <a:prstGeom prst="rect">
            <a:avLst/>
          </a:prstGeom>
          <a:noFill/>
          <a:ln>
            <a:noFill/>
          </a:ln>
        </p:spPr>
        <p:txBody>
          <a:bodyPr wrap="square" lIns="134464" tIns="107571" rIns="134464" bIns="107571" rtlCol="0">
            <a:spAutoFit/>
          </a:bodyPr>
          <a:lstStyle/>
          <a:p>
            <a:pPr>
              <a:lnSpc>
                <a:spcPct val="90000"/>
              </a:lnSpc>
              <a:spcAft>
                <a:spcPts val="441"/>
              </a:spcAft>
            </a:pPr>
            <a:r>
              <a:rPr lang="en-US" sz="1800" dirty="0">
                <a:solidFill>
                  <a:srgbClr val="000000"/>
                </a:solidFill>
                <a:latin typeface="Seoge UI"/>
              </a:rPr>
              <a:t>Intended Program in R/Python/C#/C++/…</a:t>
            </a:r>
          </a:p>
        </p:txBody>
      </p:sp>
      <p:sp>
        <p:nvSpPr>
          <p:cNvPr id="22" name="TextBox 21"/>
          <p:cNvSpPr txBox="1"/>
          <p:nvPr/>
        </p:nvSpPr>
        <p:spPr>
          <a:xfrm>
            <a:off x="7590794" y="4299128"/>
            <a:ext cx="1459688" cy="400110"/>
          </a:xfrm>
          <a:prstGeom prst="rect">
            <a:avLst/>
          </a:prstGeom>
          <a:solidFill>
            <a:schemeClr val="bg1"/>
          </a:solidFill>
          <a:ln>
            <a:solidFill>
              <a:schemeClr val="tx1"/>
            </a:solidFill>
          </a:ln>
        </p:spPr>
        <p:txBody>
          <a:bodyPr wrap="square" rtlCol="0">
            <a:spAutoFit/>
          </a:bodyPr>
          <a:lstStyle/>
          <a:p>
            <a:r>
              <a:rPr lang="en-US" dirty="0">
                <a:solidFill>
                  <a:srgbClr val="0078D7"/>
                </a:solidFill>
                <a:latin typeface="Seoge UI"/>
              </a:rPr>
              <a:t>Translator</a:t>
            </a:r>
          </a:p>
        </p:txBody>
      </p:sp>
      <p:cxnSp>
        <p:nvCxnSpPr>
          <p:cNvPr id="23" name="Straight Arrow Connector 22"/>
          <p:cNvCxnSpPr>
            <a:endCxn id="22" idx="0"/>
          </p:cNvCxnSpPr>
          <p:nvPr/>
        </p:nvCxnSpPr>
        <p:spPr>
          <a:xfrm>
            <a:off x="8297077" y="3551816"/>
            <a:ext cx="23561" cy="747312"/>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2" idx="2"/>
          </p:cNvCxnSpPr>
          <p:nvPr/>
        </p:nvCxnSpPr>
        <p:spPr>
          <a:xfrm>
            <a:off x="8320638" y="4699238"/>
            <a:ext cx="9570" cy="94340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4"/>
          <a:stretch>
            <a:fillRect/>
          </a:stretch>
        </p:blipFill>
        <p:spPr>
          <a:xfrm>
            <a:off x="6043478" y="2178391"/>
            <a:ext cx="1304940" cy="1445849"/>
          </a:xfrm>
          <a:prstGeom prst="rect">
            <a:avLst/>
          </a:prstGeom>
          <a:ln>
            <a:noFill/>
          </a:ln>
        </p:spPr>
      </p:pic>
      <p:cxnSp>
        <p:nvCxnSpPr>
          <p:cNvPr id="30" name="Straight Arrow Connector 29"/>
          <p:cNvCxnSpPr>
            <a:stCxn id="43" idx="3"/>
          </p:cNvCxnSpPr>
          <p:nvPr/>
        </p:nvCxnSpPr>
        <p:spPr>
          <a:xfrm flipV="1">
            <a:off x="7408062" y="3110768"/>
            <a:ext cx="360024" cy="27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34" idx="0"/>
          </p:cNvCxnSpPr>
          <p:nvPr/>
        </p:nvCxnSpPr>
        <p:spPr>
          <a:xfrm flipV="1">
            <a:off x="1534698" y="4119261"/>
            <a:ext cx="0" cy="6241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74714" y="4743370"/>
            <a:ext cx="1319968" cy="369332"/>
          </a:xfrm>
          <a:prstGeom prst="rect">
            <a:avLst/>
          </a:prstGeom>
          <a:noFill/>
          <a:ln>
            <a:noFill/>
          </a:ln>
        </p:spPr>
        <p:txBody>
          <a:bodyPr wrap="square" rtlCol="0">
            <a:spAutoFit/>
          </a:bodyPr>
          <a:lstStyle/>
          <a:p>
            <a:r>
              <a:rPr lang="en-US" sz="1800" dirty="0">
                <a:solidFill>
                  <a:srgbClr val="000000"/>
                </a:solidFill>
                <a:latin typeface="Seoge UI"/>
              </a:rPr>
              <a:t>Ranking</a:t>
            </a:r>
            <a:r>
              <a:rPr lang="en-US" sz="1800" dirty="0">
                <a:solidFill>
                  <a:srgbClr val="000000"/>
                </a:solidFill>
                <a:latin typeface="Seoge UI"/>
                <a:ea typeface="MingLiU_HKSCS-ExtB" panose="02020500000000000000" pitchFamily="18" charset="-120"/>
                <a:cs typeface="Segoe UI Semilight" panose="020B0402040204020203" pitchFamily="34" charset="0"/>
              </a:rPr>
              <a:t> </a:t>
            </a:r>
            <a:r>
              <a:rPr lang="en-US" sz="1800" dirty="0" err="1">
                <a:solidFill>
                  <a:srgbClr val="000000"/>
                </a:solidFill>
                <a:latin typeface="Seoge UI"/>
                <a:ea typeface="MingLiU_HKSCS-ExtB" panose="02020500000000000000" pitchFamily="18" charset="-120"/>
                <a:cs typeface="Segoe UI Semilight" panose="020B0402040204020203" pitchFamily="34" charset="0"/>
              </a:rPr>
              <a:t>fn</a:t>
            </a:r>
            <a:endParaRPr lang="en-US" sz="1800" dirty="0">
              <a:solidFill>
                <a:srgbClr val="000000"/>
              </a:solidFill>
              <a:latin typeface="Seoge UI"/>
              <a:ea typeface="MingLiU_HKSCS-ExtB" panose="02020500000000000000" pitchFamily="18" charset="-120"/>
              <a:cs typeface="Segoe UI Semilight" panose="020B0402040204020203" pitchFamily="34" charset="0"/>
            </a:endParaRPr>
          </a:p>
        </p:txBody>
      </p:sp>
      <p:cxnSp>
        <p:nvCxnSpPr>
          <p:cNvPr id="36" name="Straight Arrow Connector 35"/>
          <p:cNvCxnSpPr/>
          <p:nvPr/>
        </p:nvCxnSpPr>
        <p:spPr>
          <a:xfrm flipV="1">
            <a:off x="6649822" y="4111874"/>
            <a:ext cx="1" cy="42886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498490" y="3396306"/>
            <a:ext cx="1524776" cy="707886"/>
          </a:xfrm>
          <a:prstGeom prst="rect">
            <a:avLst/>
          </a:prstGeom>
        </p:spPr>
        <p:txBody>
          <a:bodyPr wrap="none">
            <a:spAutoFit/>
          </a:bodyPr>
          <a:lstStyle/>
          <a:p>
            <a:pPr>
              <a:spcBef>
                <a:spcPts val="0"/>
              </a:spcBef>
            </a:pPr>
            <a:r>
              <a:rPr lang="en-US" dirty="0">
                <a:solidFill>
                  <a:srgbClr val="0078D7"/>
                </a:solidFill>
                <a:latin typeface="Seoge UI"/>
              </a:rPr>
              <a:t>Program </a:t>
            </a:r>
          </a:p>
          <a:p>
            <a:pPr>
              <a:spcBef>
                <a:spcPts val="0"/>
              </a:spcBef>
            </a:pPr>
            <a:r>
              <a:rPr lang="en-US" dirty="0">
                <a:solidFill>
                  <a:srgbClr val="0078D7"/>
                </a:solidFill>
                <a:latin typeface="Seoge UI"/>
              </a:rPr>
              <a:t>Synthesizer</a:t>
            </a:r>
          </a:p>
        </p:txBody>
      </p:sp>
      <p:sp>
        <p:nvSpPr>
          <p:cNvPr id="42" name="Rectangle 41"/>
          <p:cNvSpPr/>
          <p:nvPr/>
        </p:nvSpPr>
        <p:spPr>
          <a:xfrm>
            <a:off x="5943540" y="3635839"/>
            <a:ext cx="1426994" cy="400110"/>
          </a:xfrm>
          <a:prstGeom prst="rect">
            <a:avLst/>
          </a:prstGeom>
        </p:spPr>
        <p:txBody>
          <a:bodyPr wrap="none">
            <a:spAutoFit/>
          </a:bodyPr>
          <a:lstStyle/>
          <a:p>
            <a:r>
              <a:rPr lang="en-US" dirty="0">
                <a:solidFill>
                  <a:srgbClr val="0078D7"/>
                </a:solidFill>
                <a:latin typeface="Seoge UI"/>
              </a:rPr>
              <a:t>Debugging</a:t>
            </a:r>
          </a:p>
        </p:txBody>
      </p:sp>
      <p:sp>
        <p:nvSpPr>
          <p:cNvPr id="67" name="TextBox 66"/>
          <p:cNvSpPr txBox="1"/>
          <p:nvPr/>
        </p:nvSpPr>
        <p:spPr>
          <a:xfrm>
            <a:off x="3506115" y="1435387"/>
            <a:ext cx="2006635" cy="466542"/>
          </a:xfrm>
          <a:prstGeom prst="rect">
            <a:avLst/>
          </a:prstGeom>
          <a:noFill/>
        </p:spPr>
        <p:txBody>
          <a:bodyPr wrap="square" lIns="134464" tIns="107571" rIns="134464" bIns="107571" rtlCol="0">
            <a:spAutoFit/>
          </a:bodyPr>
          <a:lstStyle/>
          <a:p>
            <a:pPr>
              <a:lnSpc>
                <a:spcPct val="90000"/>
              </a:lnSpc>
              <a:spcAft>
                <a:spcPts val="441"/>
              </a:spcAft>
            </a:pPr>
            <a:r>
              <a:rPr lang="en-US" sz="1800" dirty="0">
                <a:solidFill>
                  <a:srgbClr val="000000"/>
                </a:solidFill>
                <a:latin typeface="Seoge UI"/>
              </a:rPr>
              <a:t>Refined Intent</a:t>
            </a:r>
          </a:p>
        </p:txBody>
      </p:sp>
      <p:cxnSp>
        <p:nvCxnSpPr>
          <p:cNvPr id="87" name="Straight Arrow Connector 86"/>
          <p:cNvCxnSpPr>
            <a:endCxn id="43" idx="1"/>
          </p:cNvCxnSpPr>
          <p:nvPr/>
        </p:nvCxnSpPr>
        <p:spPr>
          <a:xfrm>
            <a:off x="5417748" y="3110767"/>
            <a:ext cx="476386" cy="27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bwMode="auto">
          <a:xfrm>
            <a:off x="1365095" y="2094575"/>
            <a:ext cx="1792604" cy="2009617"/>
          </a:xfrm>
          <a:prstGeom prst="rect">
            <a:avLst/>
          </a:prstGeom>
          <a:no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647">
              <a:spcBef>
                <a:spcPct val="0"/>
              </a:spcBef>
            </a:pPr>
            <a:endParaRPr lang="en-US" sz="1471" dirty="0">
              <a:gradFill>
                <a:gsLst>
                  <a:gs pos="0">
                    <a:srgbClr val="FFFFFF"/>
                  </a:gs>
                  <a:gs pos="100000">
                    <a:srgbClr val="FFFFFF"/>
                  </a:gs>
                </a:gsLst>
                <a:lin ang="5400000" scaled="0"/>
              </a:gradFill>
            </a:endParaRPr>
          </a:p>
        </p:txBody>
      </p:sp>
      <p:sp>
        <p:nvSpPr>
          <p:cNvPr id="43" name="Rectangle 42"/>
          <p:cNvSpPr/>
          <p:nvPr/>
        </p:nvSpPr>
        <p:spPr bwMode="auto">
          <a:xfrm>
            <a:off x="5894134" y="2122782"/>
            <a:ext cx="1513928" cy="1981409"/>
          </a:xfrm>
          <a:prstGeom prst="rect">
            <a:avLst/>
          </a:prstGeom>
          <a:no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647">
              <a:spcBef>
                <a:spcPct val="0"/>
              </a:spcBef>
            </a:pPr>
            <a:endParaRPr lang="en-US" sz="1471" dirty="0">
              <a:gradFill>
                <a:gsLst>
                  <a:gs pos="0">
                    <a:srgbClr val="FFFFFF"/>
                  </a:gs>
                  <a:gs pos="100000">
                    <a:srgbClr val="FFFFFF"/>
                  </a:gs>
                </a:gsLst>
                <a:lin ang="5400000" scaled="0"/>
              </a:gradFill>
            </a:endParaRPr>
          </a:p>
        </p:txBody>
      </p:sp>
      <p:cxnSp>
        <p:nvCxnSpPr>
          <p:cNvPr id="101" name="Elbow Connector 100"/>
          <p:cNvCxnSpPr>
            <a:stCxn id="43" idx="0"/>
          </p:cNvCxnSpPr>
          <p:nvPr/>
        </p:nvCxnSpPr>
        <p:spPr bwMode="auto">
          <a:xfrm rot="16200000" flipV="1">
            <a:off x="4394733" y="-133584"/>
            <a:ext cx="12700" cy="4512731"/>
          </a:xfrm>
          <a:prstGeom prst="bentConnector4">
            <a:avLst>
              <a:gd name="adj1" fmla="val 5318181"/>
              <a:gd name="adj2" fmla="val 99833"/>
            </a:avLst>
          </a:prstGeom>
          <a:noFill/>
          <a:ln w="9525" cap="flat" cmpd="sng" algn="ctr">
            <a:solidFill>
              <a:schemeClr val="tx1"/>
            </a:solidFill>
            <a:prstDash val="solid"/>
            <a:round/>
            <a:headEnd type="none" w="med" len="med"/>
            <a:tailEnd type="triangle"/>
          </a:ln>
          <a:effectLst/>
        </p:spPr>
      </p:cxnSp>
      <p:sp>
        <p:nvSpPr>
          <p:cNvPr id="28" name="Slide Number Placeholder 2"/>
          <p:cNvSpPr txBox="1">
            <a:spLocks/>
          </p:cNvSpPr>
          <p:nvPr/>
        </p:nvSpPr>
        <p:spPr>
          <a:xfrm>
            <a:off x="7123652" y="6450435"/>
            <a:ext cx="1905000" cy="381000"/>
          </a:xfrm>
          <a:prstGeom prst="rect">
            <a:avLst/>
          </a:prstGeom>
        </p:spPr>
        <p:txBody>
          <a:bodyPr/>
          <a:lstStyle>
            <a:defPPr>
              <a:defRPr lang="en-US"/>
            </a:defPPr>
            <a:lvl1pPr algn="l" rtl="0" fontAlgn="base">
              <a:spcBef>
                <a:spcPct val="50000"/>
              </a:spcBef>
              <a:spcAft>
                <a:spcPct val="0"/>
              </a:spcAft>
              <a:defRPr sz="2000" kern="1200">
                <a:solidFill>
                  <a:schemeClr val="tx1"/>
                </a:solidFill>
                <a:latin typeface="Comic Sans MS" pitchFamily="66" charset="0"/>
                <a:ea typeface="+mn-ea"/>
                <a:cs typeface="+mn-cs"/>
              </a:defRPr>
            </a:lvl1pPr>
            <a:lvl2pPr marL="457200" algn="l" rtl="0" fontAlgn="base">
              <a:spcBef>
                <a:spcPct val="50000"/>
              </a:spcBef>
              <a:spcAft>
                <a:spcPct val="0"/>
              </a:spcAft>
              <a:defRPr sz="2000" kern="1200">
                <a:solidFill>
                  <a:schemeClr val="tx1"/>
                </a:solidFill>
                <a:latin typeface="Comic Sans MS" pitchFamily="66" charset="0"/>
                <a:ea typeface="+mn-ea"/>
                <a:cs typeface="+mn-cs"/>
              </a:defRPr>
            </a:lvl2pPr>
            <a:lvl3pPr marL="914400" algn="l" rtl="0" fontAlgn="base">
              <a:spcBef>
                <a:spcPct val="50000"/>
              </a:spcBef>
              <a:spcAft>
                <a:spcPct val="0"/>
              </a:spcAft>
              <a:defRPr sz="2000" kern="1200">
                <a:solidFill>
                  <a:schemeClr val="tx1"/>
                </a:solidFill>
                <a:latin typeface="Comic Sans MS" pitchFamily="66" charset="0"/>
                <a:ea typeface="+mn-ea"/>
                <a:cs typeface="+mn-cs"/>
              </a:defRPr>
            </a:lvl3pPr>
            <a:lvl4pPr marL="1371600" algn="l" rtl="0" fontAlgn="base">
              <a:spcBef>
                <a:spcPct val="50000"/>
              </a:spcBef>
              <a:spcAft>
                <a:spcPct val="0"/>
              </a:spcAft>
              <a:defRPr sz="2000" kern="1200">
                <a:solidFill>
                  <a:schemeClr val="tx1"/>
                </a:solidFill>
                <a:latin typeface="Comic Sans MS" pitchFamily="66" charset="0"/>
                <a:ea typeface="+mn-ea"/>
                <a:cs typeface="+mn-cs"/>
              </a:defRPr>
            </a:lvl4pPr>
            <a:lvl5pPr marL="1828800" algn="l" rtl="0" fontAlgn="base">
              <a:spcBef>
                <a:spcPct val="50000"/>
              </a:spcBef>
              <a:spcAft>
                <a:spcPct val="0"/>
              </a:spcAft>
              <a:defRPr sz="2000" kern="1200">
                <a:solidFill>
                  <a:schemeClr val="tx1"/>
                </a:solidFill>
                <a:latin typeface="Comic Sans MS" pitchFamily="66" charset="0"/>
                <a:ea typeface="+mn-ea"/>
                <a:cs typeface="+mn-cs"/>
              </a:defRPr>
            </a:lvl5pPr>
            <a:lvl6pPr marL="2286000" algn="l" defTabSz="914400" rtl="0" eaLnBrk="1" latinLnBrk="0" hangingPunct="1">
              <a:defRPr sz="2000" kern="1200">
                <a:solidFill>
                  <a:schemeClr val="tx1"/>
                </a:solidFill>
                <a:latin typeface="Comic Sans MS" pitchFamily="66" charset="0"/>
                <a:ea typeface="+mn-ea"/>
                <a:cs typeface="+mn-cs"/>
              </a:defRPr>
            </a:lvl6pPr>
            <a:lvl7pPr marL="2743200" algn="l" defTabSz="914400" rtl="0" eaLnBrk="1" latinLnBrk="0" hangingPunct="1">
              <a:defRPr sz="2000" kern="1200">
                <a:solidFill>
                  <a:schemeClr val="tx1"/>
                </a:solidFill>
                <a:latin typeface="Comic Sans MS" pitchFamily="66" charset="0"/>
                <a:ea typeface="+mn-ea"/>
                <a:cs typeface="+mn-cs"/>
              </a:defRPr>
            </a:lvl7pPr>
            <a:lvl8pPr marL="3200400" algn="l" defTabSz="914400" rtl="0" eaLnBrk="1" latinLnBrk="0" hangingPunct="1">
              <a:defRPr sz="2000" kern="1200">
                <a:solidFill>
                  <a:schemeClr val="tx1"/>
                </a:solidFill>
                <a:latin typeface="Comic Sans MS" pitchFamily="66" charset="0"/>
                <a:ea typeface="+mn-ea"/>
                <a:cs typeface="+mn-cs"/>
              </a:defRPr>
            </a:lvl8pPr>
            <a:lvl9pPr marL="3657600" algn="l" defTabSz="914400" rtl="0" eaLnBrk="1" latinLnBrk="0" hangingPunct="1">
              <a:defRPr sz="2000" kern="1200">
                <a:solidFill>
                  <a:schemeClr val="tx1"/>
                </a:solidFill>
                <a:latin typeface="Comic Sans MS" pitchFamily="66" charset="0"/>
                <a:ea typeface="+mn-ea"/>
                <a:cs typeface="+mn-cs"/>
              </a:defRPr>
            </a:lvl9pPr>
          </a:lstStyle>
          <a:p>
            <a:pPr algn="r">
              <a:defRPr/>
            </a:pPr>
            <a:fld id="{5D07661B-1E0D-4001-BF89-AF1DFB53F904}" type="slidenum">
              <a:rPr lang="en-US" sz="1400" smtClean="0">
                <a:latin typeface="Times New Roman" panose="02020603050405020304" pitchFamily="18" charset="0"/>
                <a:cs typeface="Times New Roman" panose="02020603050405020304" pitchFamily="18" charset="0"/>
              </a:rPr>
              <a:pPr algn="r">
                <a:defRPr/>
              </a:pPr>
              <a:t>62</a:t>
            </a:fld>
            <a:endParaRPr lang="en-US" sz="1400" dirty="0">
              <a:latin typeface="Times New Roman" panose="02020603050405020304" pitchFamily="18" charset="0"/>
              <a:cs typeface="Times New Roman" panose="02020603050405020304" pitchFamily="18" charset="0"/>
            </a:endParaRPr>
          </a:p>
        </p:txBody>
      </p:sp>
      <p:cxnSp>
        <p:nvCxnSpPr>
          <p:cNvPr id="31" name="Elbow Connector 30"/>
          <p:cNvCxnSpPr/>
          <p:nvPr/>
        </p:nvCxnSpPr>
        <p:spPr>
          <a:xfrm rot="5400000">
            <a:off x="3335969" y="3568146"/>
            <a:ext cx="1523444" cy="1183152"/>
          </a:xfrm>
          <a:prstGeom prst="bentConnector2">
            <a:avLst/>
          </a:prstGeom>
          <a:ln>
            <a:solidFill>
              <a:srgbClr val="00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797064" y="3868201"/>
            <a:ext cx="1907204" cy="466542"/>
          </a:xfrm>
          <a:prstGeom prst="rect">
            <a:avLst/>
          </a:prstGeom>
          <a:noFill/>
        </p:spPr>
        <p:txBody>
          <a:bodyPr wrap="square" lIns="134464" tIns="107571" rIns="134464" bIns="107571" rtlCol="0">
            <a:spAutoFit/>
          </a:bodyPr>
          <a:lstStyle/>
          <a:p>
            <a:pPr>
              <a:lnSpc>
                <a:spcPct val="90000"/>
              </a:lnSpc>
              <a:spcAft>
                <a:spcPts val="441"/>
              </a:spcAft>
            </a:pPr>
            <a:r>
              <a:rPr lang="en-US" sz="1800" dirty="0" err="1">
                <a:solidFill>
                  <a:srgbClr val="000000"/>
                </a:solidFill>
                <a:latin typeface="Seoge UI"/>
              </a:rPr>
              <a:t>Incrementality</a:t>
            </a:r>
            <a:endParaRPr lang="en-US" sz="1800" dirty="0">
              <a:solidFill>
                <a:srgbClr val="000000"/>
              </a:solidFill>
              <a:latin typeface="Seoge UI"/>
            </a:endParaRPr>
          </a:p>
        </p:txBody>
      </p:sp>
    </p:spTree>
    <p:extLst>
      <p:ext uri="{BB962C8B-B14F-4D97-AF65-F5344CB8AC3E}">
        <p14:creationId xmlns:p14="http://schemas.microsoft.com/office/powerpoint/2010/main" val="20527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animBg="1"/>
      <p:bldP spid="42" grpId="0"/>
      <p:bldP spid="67" grpId="0"/>
      <p:bldP spid="43" grpId="0" animBg="1"/>
      <p:bldP spid="3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9628" y="3313786"/>
            <a:ext cx="8924743" cy="3117273"/>
          </a:xfrm>
        </p:spPr>
        <p:txBody>
          <a:bodyPr/>
          <a:lstStyle/>
          <a:p>
            <a:r>
              <a:rPr lang="en-US" dirty="0">
                <a:latin typeface="Seoge UI"/>
              </a:rPr>
              <a:t>Intended programs can sometimes be synthesized from just the input. </a:t>
            </a:r>
          </a:p>
          <a:p>
            <a:pPr lvl="1"/>
            <a:r>
              <a:rPr lang="en-US" dirty="0">
                <a:latin typeface="Seoge UI"/>
              </a:rPr>
              <a:t>Tabular data extraction, Sort, Join </a:t>
            </a:r>
          </a:p>
          <a:p>
            <a:endParaRPr lang="en-US" dirty="0">
              <a:latin typeface="Seoge UI"/>
            </a:endParaRPr>
          </a:p>
          <a:p>
            <a:r>
              <a:rPr lang="en-US" dirty="0">
                <a:latin typeface="Seoge UI"/>
              </a:rPr>
              <a:t>Can save large amount of user effort. </a:t>
            </a:r>
          </a:p>
          <a:p>
            <a:pPr lvl="1"/>
            <a:r>
              <a:rPr lang="en-US" dirty="0">
                <a:latin typeface="Seoge UI"/>
              </a:rPr>
              <a:t>User need not provide examples for each of tens of columns.</a:t>
            </a:r>
          </a:p>
          <a:p>
            <a:endParaRPr lang="en-US" dirty="0"/>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63</a:t>
            </a:fld>
            <a:endParaRPr lang="en-US" dirty="0"/>
          </a:p>
        </p:txBody>
      </p:sp>
      <p:sp>
        <p:nvSpPr>
          <p:cNvPr id="4" name="Title 3"/>
          <p:cNvSpPr>
            <a:spLocks noGrp="1"/>
          </p:cNvSpPr>
          <p:nvPr>
            <p:ph type="title"/>
          </p:nvPr>
        </p:nvSpPr>
        <p:spPr/>
        <p:txBody>
          <a:bodyPr/>
          <a:lstStyle/>
          <a:p>
            <a:r>
              <a:rPr lang="en-US" dirty="0" smtClean="0">
                <a:latin typeface="Seoge UI"/>
              </a:rPr>
              <a:t>Predictive Program Synthesis</a:t>
            </a:r>
            <a:endParaRPr lang="en-US" dirty="0">
              <a:latin typeface="Seoge UI"/>
            </a:endParaRPr>
          </a:p>
        </p:txBody>
      </p:sp>
      <p:pic>
        <p:nvPicPr>
          <p:cNvPr id="5" name="Picture 4"/>
          <p:cNvPicPr>
            <a:picLocks noChangeAspect="1"/>
          </p:cNvPicPr>
          <p:nvPr/>
        </p:nvPicPr>
        <p:blipFill>
          <a:blip r:embed="rId3"/>
          <a:stretch>
            <a:fillRect/>
          </a:stretch>
        </p:blipFill>
        <p:spPr>
          <a:xfrm>
            <a:off x="5835463" y="1046083"/>
            <a:ext cx="3100719" cy="2067146"/>
          </a:xfrm>
          <a:prstGeom prst="rect">
            <a:avLst/>
          </a:prstGeom>
        </p:spPr>
      </p:pic>
      <p:sp>
        <p:nvSpPr>
          <p:cNvPr id="7" name="Rectangle 6"/>
          <p:cNvSpPr/>
          <p:nvPr/>
        </p:nvSpPr>
        <p:spPr>
          <a:xfrm>
            <a:off x="141887" y="6246241"/>
            <a:ext cx="8814527" cy="646331"/>
          </a:xfrm>
          <a:prstGeom prst="rect">
            <a:avLst/>
          </a:prstGeom>
        </p:spPr>
        <p:txBody>
          <a:bodyPr wrap="square">
            <a:spAutoFit/>
          </a:bodyPr>
          <a:lstStyle/>
          <a:p>
            <a:pPr marL="0" marR="0">
              <a:spcBef>
                <a:spcPts val="0"/>
              </a:spcBef>
              <a:spcAft>
                <a:spcPts val="0"/>
              </a:spcAft>
            </a:pPr>
            <a:r>
              <a:rPr lang="en-US" sz="1800" i="1" dirty="0" smtClean="0">
                <a:solidFill>
                  <a:srgbClr val="C00000"/>
                </a:solidFill>
                <a:latin typeface="Calibri" panose="020F0502020204030204" pitchFamily="34" charset="0"/>
                <a:cs typeface="Calibri" panose="020F0502020204030204" pitchFamily="34" charset="0"/>
              </a:rPr>
              <a:t>“Automated Data Extraction using Predictive Program Synthesis”,</a:t>
            </a:r>
          </a:p>
          <a:p>
            <a:pPr marL="0" marR="0">
              <a:spcBef>
                <a:spcPts val="0"/>
              </a:spcBef>
              <a:spcAft>
                <a:spcPts val="0"/>
              </a:spcAft>
            </a:pPr>
            <a:r>
              <a:rPr lang="en-US" sz="1800" dirty="0" smtClean="0">
                <a:solidFill>
                  <a:srgbClr val="C00000"/>
                </a:solidFill>
                <a:latin typeface="Calibri" panose="020F0502020204030204" pitchFamily="34" charset="0"/>
                <a:ea typeface="Calibri" panose="020F0502020204030204" pitchFamily="34" charset="0"/>
                <a:cs typeface="Calibri" panose="020F0502020204030204" pitchFamily="34" charset="0"/>
              </a:rPr>
              <a:t>[AAAI 2017], Raza, Gulwani</a:t>
            </a:r>
            <a:endParaRPr lang="en-US" sz="180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57972652"/>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3909" y="2483430"/>
            <a:ext cx="8924743" cy="3117273"/>
          </a:xfrm>
        </p:spPr>
        <p:txBody>
          <a:bodyPr/>
          <a:lstStyle/>
          <a:p>
            <a:r>
              <a:rPr lang="en-US" dirty="0">
                <a:latin typeface="Seoge UI"/>
              </a:rPr>
              <a:t>Learn from past interactions </a:t>
            </a:r>
          </a:p>
          <a:p>
            <a:pPr lvl="1"/>
            <a:r>
              <a:rPr lang="en-US" dirty="0">
                <a:latin typeface="Seoge UI"/>
              </a:rPr>
              <a:t>of the same user (personalized experience). </a:t>
            </a:r>
          </a:p>
          <a:p>
            <a:pPr lvl="1"/>
            <a:r>
              <a:rPr lang="en-US" dirty="0">
                <a:latin typeface="Seoge UI"/>
              </a:rPr>
              <a:t>of other users in the enterprise/cloud.</a:t>
            </a:r>
          </a:p>
          <a:p>
            <a:pPr marL="420224" indent="-420224">
              <a:buFont typeface="Arial" panose="020B0604020202020204" pitchFamily="34" charset="0"/>
              <a:buChar char="•"/>
            </a:pPr>
            <a:endParaRPr lang="en-US" dirty="0">
              <a:latin typeface="Seoge UI"/>
            </a:endParaRPr>
          </a:p>
          <a:p>
            <a:r>
              <a:rPr lang="en-US" dirty="0">
                <a:latin typeface="Seoge UI"/>
              </a:rPr>
              <a:t>The synthesis sessions now require less interaction.</a:t>
            </a:r>
          </a:p>
          <a:p>
            <a:endParaRPr lang="en-US" dirty="0"/>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64</a:t>
            </a:fld>
            <a:endParaRPr lang="en-US" dirty="0"/>
          </a:p>
        </p:txBody>
      </p:sp>
      <p:sp>
        <p:nvSpPr>
          <p:cNvPr id="4" name="Title 3"/>
          <p:cNvSpPr>
            <a:spLocks noGrp="1"/>
          </p:cNvSpPr>
          <p:nvPr>
            <p:ph type="title"/>
          </p:nvPr>
        </p:nvSpPr>
        <p:spPr/>
        <p:txBody>
          <a:bodyPr/>
          <a:lstStyle/>
          <a:p>
            <a:r>
              <a:rPr lang="en-US" dirty="0" smtClean="0">
                <a:latin typeface="Seoge UI"/>
              </a:rPr>
              <a:t>Adaptive Program Synthesis</a:t>
            </a:r>
            <a:endParaRPr lang="en-US" dirty="0">
              <a:latin typeface="Seoge UI"/>
            </a:endParaRPr>
          </a:p>
        </p:txBody>
      </p:sp>
      <p:pic>
        <p:nvPicPr>
          <p:cNvPr id="6" name="Picture 5"/>
          <p:cNvPicPr>
            <a:picLocks noChangeAspect="1"/>
          </p:cNvPicPr>
          <p:nvPr/>
        </p:nvPicPr>
        <p:blipFill>
          <a:blip r:embed="rId3"/>
          <a:stretch>
            <a:fillRect/>
          </a:stretch>
        </p:blipFill>
        <p:spPr>
          <a:xfrm>
            <a:off x="5430749" y="1030667"/>
            <a:ext cx="3713251" cy="894184"/>
          </a:xfrm>
          <a:prstGeom prst="rect">
            <a:avLst/>
          </a:prstGeom>
        </p:spPr>
      </p:pic>
    </p:spTree>
    <p:extLst>
      <p:ext uri="{BB962C8B-B14F-4D97-AF65-F5344CB8AC3E}">
        <p14:creationId xmlns:p14="http://schemas.microsoft.com/office/powerpoint/2010/main" val="1742137297"/>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07" y="1911969"/>
            <a:ext cx="1649095" cy="1649095"/>
          </a:xfrm>
          <a:prstGeom prst="rect">
            <a:avLst/>
          </a:prstGeom>
          <a:ln>
            <a:noFill/>
          </a:ln>
        </p:spPr>
      </p:pic>
      <p:sp>
        <p:nvSpPr>
          <p:cNvPr id="4" name="Title 3"/>
          <p:cNvSpPr>
            <a:spLocks noGrp="1"/>
          </p:cNvSpPr>
          <p:nvPr>
            <p:ph type="title"/>
          </p:nvPr>
        </p:nvSpPr>
        <p:spPr/>
        <p:txBody>
          <a:bodyPr/>
          <a:lstStyle/>
          <a:p>
            <a:r>
              <a:rPr lang="en-US" dirty="0">
                <a:latin typeface="Seoge UI"/>
              </a:rPr>
              <a:t>Programming-by-Examples Architecture</a:t>
            </a:r>
          </a:p>
        </p:txBody>
      </p:sp>
      <p:sp>
        <p:nvSpPr>
          <p:cNvPr id="10" name="TextBox 9"/>
          <p:cNvSpPr txBox="1"/>
          <p:nvPr/>
        </p:nvSpPr>
        <p:spPr>
          <a:xfrm>
            <a:off x="-23580" y="2643487"/>
            <a:ext cx="1097725" cy="923330"/>
          </a:xfrm>
          <a:prstGeom prst="rect">
            <a:avLst/>
          </a:prstGeom>
          <a:noFill/>
        </p:spPr>
        <p:txBody>
          <a:bodyPr wrap="square" rtlCol="0">
            <a:spAutoFit/>
          </a:bodyPr>
          <a:lstStyle/>
          <a:p>
            <a:r>
              <a:rPr lang="en-US" sz="1800" dirty="0">
                <a:latin typeface="Segoe UI" panose="020B0502040204020203" pitchFamily="34" charset="0"/>
                <a:ea typeface="MingLiU_HKSCS-ExtB" panose="02020500000000000000" pitchFamily="18" charset="-120"/>
                <a:cs typeface="Segoe UI" panose="020B0502040204020203" pitchFamily="34" charset="0"/>
              </a:rPr>
              <a:t>Example based Intent</a:t>
            </a:r>
          </a:p>
        </p:txBody>
      </p:sp>
      <p:sp>
        <p:nvSpPr>
          <p:cNvPr id="11" name="TextBox 10"/>
          <p:cNvSpPr txBox="1"/>
          <p:nvPr/>
        </p:nvSpPr>
        <p:spPr>
          <a:xfrm>
            <a:off x="3511556" y="2782447"/>
            <a:ext cx="2355421" cy="615553"/>
          </a:xfrm>
          <a:prstGeom prst="rect">
            <a:avLst/>
          </a:prstGeom>
          <a:noFill/>
          <a:ln>
            <a:noFill/>
          </a:ln>
        </p:spPr>
        <p:txBody>
          <a:bodyPr wrap="square" rtlCol="0">
            <a:spAutoFit/>
          </a:bodyPr>
          <a:lstStyle/>
          <a:p>
            <a:pPr>
              <a:spcBef>
                <a:spcPts val="0"/>
              </a:spcBef>
            </a:pPr>
            <a:r>
              <a:rPr lang="en-US" sz="1700" dirty="0">
                <a:solidFill>
                  <a:srgbClr val="000000"/>
                </a:solidFill>
                <a:latin typeface="Segoe UI" panose="020B0502040204020203" pitchFamily="34" charset="0"/>
                <a:ea typeface="MingLiU_HKSCS-ExtB" panose="02020500000000000000" pitchFamily="18" charset="-120"/>
                <a:cs typeface="Segoe UI" panose="020B0502040204020203" pitchFamily="34" charset="0"/>
              </a:rPr>
              <a:t>Ranked Program set </a:t>
            </a:r>
          </a:p>
          <a:p>
            <a:pPr>
              <a:spcBef>
                <a:spcPts val="0"/>
              </a:spcBef>
            </a:pPr>
            <a:r>
              <a:rPr lang="en-US" sz="1700" dirty="0">
                <a:solidFill>
                  <a:srgbClr val="000000"/>
                </a:solidFill>
                <a:latin typeface="Segoe UI" panose="020B0502040204020203" pitchFamily="34" charset="0"/>
                <a:ea typeface="MingLiU_HKSCS-ExtB" panose="02020500000000000000" pitchFamily="18" charset="-120"/>
                <a:cs typeface="Segoe UI" panose="020B0502040204020203" pitchFamily="34" charset="0"/>
              </a:rPr>
              <a:t>(a sub-DSL of D)</a:t>
            </a:r>
          </a:p>
        </p:txBody>
      </p:sp>
      <p:cxnSp>
        <p:nvCxnSpPr>
          <p:cNvPr id="12" name="Straight Arrow Connector 11"/>
          <p:cNvCxnSpPr/>
          <p:nvPr/>
        </p:nvCxnSpPr>
        <p:spPr>
          <a:xfrm flipV="1">
            <a:off x="914775" y="3099384"/>
            <a:ext cx="439929" cy="113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0" idx="3"/>
            <a:endCxn id="11" idx="1"/>
          </p:cNvCxnSpPr>
          <p:nvPr/>
        </p:nvCxnSpPr>
        <p:spPr>
          <a:xfrm flipV="1">
            <a:off x="3157699" y="3090224"/>
            <a:ext cx="353857" cy="91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518322" y="4736778"/>
            <a:ext cx="987793" cy="369332"/>
          </a:xfrm>
          <a:prstGeom prst="rect">
            <a:avLst/>
          </a:prstGeom>
          <a:noFill/>
          <a:ln>
            <a:noFill/>
          </a:ln>
        </p:spPr>
        <p:txBody>
          <a:bodyPr wrap="square" rtlCol="0">
            <a:spAutoFit/>
          </a:bodyPr>
          <a:lstStyle/>
          <a:p>
            <a:r>
              <a:rPr lang="en-US" sz="1800" dirty="0">
                <a:solidFill>
                  <a:srgbClr val="000000"/>
                </a:solidFill>
                <a:latin typeface="Segoe UI" panose="020B0502040204020203" pitchFamily="34" charset="0"/>
                <a:cs typeface="Segoe UI" panose="020B0502040204020203" pitchFamily="34" charset="0"/>
              </a:rPr>
              <a:t>DSL</a:t>
            </a:r>
            <a:r>
              <a:rPr lang="en-US" sz="1800" dirty="0">
                <a:solidFill>
                  <a:srgbClr val="000000"/>
                </a:solidFill>
                <a:latin typeface="Segoe UI" panose="020B0502040204020203" pitchFamily="34" charset="0"/>
                <a:ea typeface="MingLiU_HKSCS-ExtB" panose="02020500000000000000" pitchFamily="18" charset="-120"/>
                <a:cs typeface="Segoe UI" panose="020B0502040204020203" pitchFamily="34" charset="0"/>
              </a:rPr>
              <a:t> D</a:t>
            </a:r>
          </a:p>
        </p:txBody>
      </p:sp>
      <p:cxnSp>
        <p:nvCxnSpPr>
          <p:cNvPr id="15" name="Straight Arrow Connector 14"/>
          <p:cNvCxnSpPr>
            <a:stCxn id="14" idx="0"/>
          </p:cNvCxnSpPr>
          <p:nvPr/>
        </p:nvCxnSpPr>
        <p:spPr>
          <a:xfrm flipH="1" flipV="1">
            <a:off x="3012218" y="4169297"/>
            <a:ext cx="1" cy="5674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630006" y="5877457"/>
            <a:ext cx="2260672" cy="369332"/>
          </a:xfrm>
          <a:prstGeom prst="rect">
            <a:avLst/>
          </a:prstGeom>
          <a:noFill/>
          <a:ln>
            <a:noFill/>
          </a:ln>
        </p:spPr>
        <p:txBody>
          <a:bodyPr wrap="square" rtlCol="0">
            <a:spAutoFit/>
          </a:bodyPr>
          <a:lstStyle/>
          <a:p>
            <a:r>
              <a:rPr lang="en-US" sz="1800" dirty="0">
                <a:solidFill>
                  <a:srgbClr val="000000"/>
                </a:solidFill>
                <a:latin typeface="Segoe UI" panose="020B0502040204020203" pitchFamily="34" charset="0"/>
                <a:cs typeface="Segoe UI" panose="020B0502040204020203" pitchFamily="34" charset="0"/>
              </a:rPr>
              <a:t>Interaction</a:t>
            </a:r>
            <a:r>
              <a:rPr lang="en-US" sz="1800" dirty="0">
                <a:solidFill>
                  <a:srgbClr val="000000"/>
                </a:solidFill>
                <a:latin typeface="Segoe UI" panose="020B0502040204020203" pitchFamily="34" charset="0"/>
                <a:ea typeface="MingLiU_HKSCS-ExtB" panose="02020500000000000000" pitchFamily="18" charset="-120"/>
                <a:cs typeface="Segoe UI" panose="020B0502040204020203" pitchFamily="34" charset="0"/>
              </a:rPr>
              <a:t> history</a:t>
            </a:r>
          </a:p>
        </p:txBody>
      </p:sp>
      <p:cxnSp>
        <p:nvCxnSpPr>
          <p:cNvPr id="17" name="Straight Arrow Connector 16"/>
          <p:cNvCxnSpPr>
            <a:stCxn id="32" idx="0"/>
            <a:endCxn id="34" idx="2"/>
          </p:cNvCxnSpPr>
          <p:nvPr/>
        </p:nvCxnSpPr>
        <p:spPr>
          <a:xfrm flipV="1">
            <a:off x="1526571" y="5112702"/>
            <a:ext cx="8127" cy="7477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976092" y="4569049"/>
            <a:ext cx="1632313" cy="369332"/>
          </a:xfrm>
          <a:prstGeom prst="rect">
            <a:avLst/>
          </a:prstGeom>
          <a:noFill/>
          <a:ln>
            <a:noFill/>
          </a:ln>
        </p:spPr>
        <p:txBody>
          <a:bodyPr wrap="square" rtlCol="0">
            <a:spAutoFit/>
          </a:bodyPr>
          <a:lstStyle/>
          <a:p>
            <a:r>
              <a:rPr lang="en-US" sz="1800" dirty="0">
                <a:solidFill>
                  <a:srgbClr val="000000"/>
                </a:solidFill>
                <a:latin typeface="Segoe UI" panose="020B0502040204020203" pitchFamily="34" charset="0"/>
                <a:ea typeface="MingLiU_HKSCS-ExtB" panose="02020500000000000000" pitchFamily="18" charset="-120"/>
                <a:cs typeface="Segoe UI" panose="020B0502040204020203" pitchFamily="34" charset="0"/>
              </a:rPr>
              <a:t>Test inputs</a:t>
            </a:r>
          </a:p>
        </p:txBody>
      </p:sp>
      <p:sp>
        <p:nvSpPr>
          <p:cNvPr id="20" name="TextBox 19"/>
          <p:cNvSpPr txBox="1"/>
          <p:nvPr/>
        </p:nvSpPr>
        <p:spPr>
          <a:xfrm>
            <a:off x="7581048" y="2835975"/>
            <a:ext cx="1643188" cy="715841"/>
          </a:xfrm>
          <a:prstGeom prst="rect">
            <a:avLst/>
          </a:prstGeom>
          <a:noFill/>
          <a:ln>
            <a:noFill/>
          </a:ln>
        </p:spPr>
        <p:txBody>
          <a:bodyPr wrap="square" lIns="134464" tIns="107571" rIns="134464" bIns="107571" rtlCol="0">
            <a:spAutoFit/>
          </a:bodyPr>
          <a:lstStyle/>
          <a:p>
            <a:pPr algn="ctr">
              <a:lnSpc>
                <a:spcPct val="90000"/>
              </a:lnSpc>
              <a:spcAft>
                <a:spcPts val="441"/>
              </a:spcAft>
            </a:pPr>
            <a:r>
              <a:rPr lang="en-US" sz="1800" dirty="0">
                <a:solidFill>
                  <a:srgbClr val="000000"/>
                </a:solidFill>
                <a:latin typeface="Segoe UI" panose="020B0502040204020203" pitchFamily="34" charset="0"/>
                <a:cs typeface="Segoe UI" panose="020B0502040204020203" pitchFamily="34" charset="0"/>
              </a:rPr>
              <a:t>Intended Program in D</a:t>
            </a:r>
          </a:p>
        </p:txBody>
      </p:sp>
      <p:sp>
        <p:nvSpPr>
          <p:cNvPr id="21" name="TextBox 20"/>
          <p:cNvSpPr txBox="1"/>
          <p:nvPr/>
        </p:nvSpPr>
        <p:spPr>
          <a:xfrm>
            <a:off x="6680603" y="5642642"/>
            <a:ext cx="2578453" cy="715841"/>
          </a:xfrm>
          <a:prstGeom prst="rect">
            <a:avLst/>
          </a:prstGeom>
          <a:noFill/>
          <a:ln>
            <a:noFill/>
          </a:ln>
        </p:spPr>
        <p:txBody>
          <a:bodyPr wrap="square" lIns="134464" tIns="107571" rIns="134464" bIns="107571" rtlCol="0">
            <a:spAutoFit/>
          </a:bodyPr>
          <a:lstStyle/>
          <a:p>
            <a:pPr>
              <a:lnSpc>
                <a:spcPct val="90000"/>
              </a:lnSpc>
              <a:spcAft>
                <a:spcPts val="441"/>
              </a:spcAft>
            </a:pPr>
            <a:r>
              <a:rPr lang="en-US" sz="1800" dirty="0">
                <a:solidFill>
                  <a:srgbClr val="000000"/>
                </a:solidFill>
                <a:latin typeface="Segoe UI" panose="020B0502040204020203" pitchFamily="34" charset="0"/>
                <a:cs typeface="Segoe UI" panose="020B0502040204020203" pitchFamily="34" charset="0"/>
              </a:rPr>
              <a:t>Intended Program in R/Python/C#/C++/…</a:t>
            </a:r>
          </a:p>
        </p:txBody>
      </p:sp>
      <p:sp>
        <p:nvSpPr>
          <p:cNvPr id="22" name="TextBox 21"/>
          <p:cNvSpPr txBox="1"/>
          <p:nvPr/>
        </p:nvSpPr>
        <p:spPr>
          <a:xfrm>
            <a:off x="7590794" y="4299128"/>
            <a:ext cx="1459688" cy="400110"/>
          </a:xfrm>
          <a:prstGeom prst="rect">
            <a:avLst/>
          </a:prstGeom>
          <a:solidFill>
            <a:schemeClr val="bg1"/>
          </a:solidFill>
          <a:ln>
            <a:solidFill>
              <a:schemeClr val="tx1"/>
            </a:solidFill>
          </a:ln>
        </p:spPr>
        <p:txBody>
          <a:bodyPr wrap="square" rtlCol="0">
            <a:spAutoFit/>
          </a:bodyPr>
          <a:lstStyle/>
          <a:p>
            <a:r>
              <a:rPr lang="en-US" dirty="0">
                <a:solidFill>
                  <a:srgbClr val="0078D7"/>
                </a:solidFill>
                <a:latin typeface="Segoe UI" panose="020B0502040204020203" pitchFamily="34" charset="0"/>
                <a:cs typeface="Segoe UI" panose="020B0502040204020203" pitchFamily="34" charset="0"/>
              </a:rPr>
              <a:t>Translator</a:t>
            </a:r>
          </a:p>
        </p:txBody>
      </p:sp>
      <p:cxnSp>
        <p:nvCxnSpPr>
          <p:cNvPr id="23" name="Straight Arrow Connector 22"/>
          <p:cNvCxnSpPr>
            <a:endCxn id="22" idx="0"/>
          </p:cNvCxnSpPr>
          <p:nvPr/>
        </p:nvCxnSpPr>
        <p:spPr>
          <a:xfrm>
            <a:off x="8297077" y="3551816"/>
            <a:ext cx="23561" cy="747312"/>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2" idx="2"/>
          </p:cNvCxnSpPr>
          <p:nvPr/>
        </p:nvCxnSpPr>
        <p:spPr>
          <a:xfrm>
            <a:off x="8320638" y="4699238"/>
            <a:ext cx="9570" cy="943404"/>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4"/>
          <a:stretch>
            <a:fillRect/>
          </a:stretch>
        </p:blipFill>
        <p:spPr>
          <a:xfrm>
            <a:off x="6043478" y="2178391"/>
            <a:ext cx="1304940" cy="1445849"/>
          </a:xfrm>
          <a:prstGeom prst="rect">
            <a:avLst/>
          </a:prstGeom>
          <a:ln>
            <a:noFill/>
          </a:ln>
        </p:spPr>
      </p:pic>
      <p:cxnSp>
        <p:nvCxnSpPr>
          <p:cNvPr id="30" name="Straight Arrow Connector 29"/>
          <p:cNvCxnSpPr>
            <a:stCxn id="43" idx="3"/>
          </p:cNvCxnSpPr>
          <p:nvPr/>
        </p:nvCxnSpPr>
        <p:spPr>
          <a:xfrm flipV="1">
            <a:off x="7408062" y="3110768"/>
            <a:ext cx="360024" cy="27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14775" y="5860426"/>
            <a:ext cx="1223592" cy="400110"/>
          </a:xfrm>
          <a:prstGeom prst="rect">
            <a:avLst/>
          </a:prstGeom>
          <a:solidFill>
            <a:schemeClr val="bg1"/>
          </a:solidFill>
          <a:ln>
            <a:solidFill>
              <a:schemeClr val="tx1"/>
            </a:solidFill>
          </a:ln>
        </p:spPr>
        <p:txBody>
          <a:bodyPr wrap="square" rtlCol="0">
            <a:spAutoFit/>
          </a:bodyPr>
          <a:lstStyle/>
          <a:p>
            <a:r>
              <a:rPr lang="en-US" dirty="0">
                <a:solidFill>
                  <a:srgbClr val="0078D7"/>
                </a:solidFill>
                <a:latin typeface="Segoe UI" panose="020B0502040204020203" pitchFamily="34" charset="0"/>
                <a:cs typeface="Segoe UI" panose="020B0502040204020203" pitchFamily="34" charset="0"/>
              </a:rPr>
              <a:t>Learner</a:t>
            </a:r>
          </a:p>
        </p:txBody>
      </p:sp>
      <p:cxnSp>
        <p:nvCxnSpPr>
          <p:cNvPr id="33" name="Straight Arrow Connector 32"/>
          <p:cNvCxnSpPr>
            <a:stCxn id="34" idx="0"/>
          </p:cNvCxnSpPr>
          <p:nvPr/>
        </p:nvCxnSpPr>
        <p:spPr>
          <a:xfrm flipV="1">
            <a:off x="1534698" y="4088087"/>
            <a:ext cx="0" cy="6552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74714" y="4743370"/>
            <a:ext cx="1319968" cy="369332"/>
          </a:xfrm>
          <a:prstGeom prst="rect">
            <a:avLst/>
          </a:prstGeom>
          <a:noFill/>
          <a:ln>
            <a:noFill/>
          </a:ln>
        </p:spPr>
        <p:txBody>
          <a:bodyPr wrap="square" rtlCol="0">
            <a:spAutoFit/>
          </a:bodyPr>
          <a:lstStyle/>
          <a:p>
            <a:r>
              <a:rPr lang="en-US" sz="1800" dirty="0">
                <a:solidFill>
                  <a:srgbClr val="000000"/>
                </a:solidFill>
                <a:latin typeface="Segoe UI" panose="020B0502040204020203" pitchFamily="34" charset="0"/>
                <a:cs typeface="Segoe UI" panose="020B0502040204020203" pitchFamily="34" charset="0"/>
              </a:rPr>
              <a:t>Ranking</a:t>
            </a:r>
            <a:r>
              <a:rPr lang="en-US" sz="1800" dirty="0">
                <a:solidFill>
                  <a:srgbClr val="000000"/>
                </a:solidFill>
                <a:latin typeface="Segoe UI" panose="020B0502040204020203" pitchFamily="34" charset="0"/>
                <a:ea typeface="MingLiU_HKSCS-ExtB" panose="02020500000000000000" pitchFamily="18" charset="-120"/>
                <a:cs typeface="Segoe UI" panose="020B0502040204020203" pitchFamily="34" charset="0"/>
              </a:rPr>
              <a:t> </a:t>
            </a:r>
            <a:r>
              <a:rPr lang="en-US" sz="1800" dirty="0" err="1">
                <a:solidFill>
                  <a:srgbClr val="000000"/>
                </a:solidFill>
                <a:latin typeface="Segoe UI" panose="020B0502040204020203" pitchFamily="34" charset="0"/>
                <a:ea typeface="MingLiU_HKSCS-ExtB" panose="02020500000000000000" pitchFamily="18" charset="-120"/>
                <a:cs typeface="Segoe UI" panose="020B0502040204020203" pitchFamily="34" charset="0"/>
              </a:rPr>
              <a:t>fn</a:t>
            </a:r>
            <a:endParaRPr lang="en-US" sz="1800" dirty="0">
              <a:solidFill>
                <a:srgbClr val="000000"/>
              </a:solidFill>
              <a:latin typeface="Segoe UI" panose="020B0502040204020203" pitchFamily="34" charset="0"/>
              <a:ea typeface="MingLiU_HKSCS-ExtB" panose="02020500000000000000" pitchFamily="18" charset="-120"/>
              <a:cs typeface="Segoe UI" panose="020B0502040204020203" pitchFamily="34" charset="0"/>
            </a:endParaRPr>
          </a:p>
        </p:txBody>
      </p:sp>
      <p:cxnSp>
        <p:nvCxnSpPr>
          <p:cNvPr id="35" name="Straight Arrow Connector 34"/>
          <p:cNvCxnSpPr>
            <a:stCxn id="32" idx="3"/>
            <a:endCxn id="16" idx="1"/>
          </p:cNvCxnSpPr>
          <p:nvPr/>
        </p:nvCxnSpPr>
        <p:spPr>
          <a:xfrm>
            <a:off x="2138367" y="6060481"/>
            <a:ext cx="491639" cy="1642"/>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6649822" y="4111874"/>
            <a:ext cx="1" cy="428861"/>
          </a:xfrm>
          <a:prstGeom prst="straightConnector1">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498490" y="3396306"/>
            <a:ext cx="1462773" cy="707886"/>
          </a:xfrm>
          <a:prstGeom prst="rect">
            <a:avLst/>
          </a:prstGeom>
        </p:spPr>
        <p:txBody>
          <a:bodyPr wrap="none">
            <a:spAutoFit/>
          </a:bodyPr>
          <a:lstStyle/>
          <a:p>
            <a:pPr>
              <a:spcBef>
                <a:spcPts val="0"/>
              </a:spcBef>
            </a:pPr>
            <a:r>
              <a:rPr lang="en-US" dirty="0">
                <a:solidFill>
                  <a:srgbClr val="0078D7"/>
                </a:solidFill>
                <a:latin typeface="Segoe UI" panose="020B0502040204020203" pitchFamily="34" charset="0"/>
                <a:cs typeface="Segoe UI" panose="020B0502040204020203" pitchFamily="34" charset="0"/>
              </a:rPr>
              <a:t>Program </a:t>
            </a:r>
          </a:p>
          <a:p>
            <a:pPr>
              <a:spcBef>
                <a:spcPts val="0"/>
              </a:spcBef>
            </a:pPr>
            <a:r>
              <a:rPr lang="en-US" dirty="0">
                <a:solidFill>
                  <a:srgbClr val="0078D7"/>
                </a:solidFill>
                <a:latin typeface="Segoe UI" panose="020B0502040204020203" pitchFamily="34" charset="0"/>
                <a:cs typeface="Segoe UI" panose="020B0502040204020203" pitchFamily="34" charset="0"/>
              </a:rPr>
              <a:t>Synthesizer</a:t>
            </a:r>
          </a:p>
        </p:txBody>
      </p:sp>
      <p:sp>
        <p:nvSpPr>
          <p:cNvPr id="42" name="Rectangle 41"/>
          <p:cNvSpPr/>
          <p:nvPr/>
        </p:nvSpPr>
        <p:spPr>
          <a:xfrm>
            <a:off x="5943540" y="3635839"/>
            <a:ext cx="1455848" cy="400110"/>
          </a:xfrm>
          <a:prstGeom prst="rect">
            <a:avLst/>
          </a:prstGeom>
        </p:spPr>
        <p:txBody>
          <a:bodyPr wrap="none">
            <a:spAutoFit/>
          </a:bodyPr>
          <a:lstStyle/>
          <a:p>
            <a:r>
              <a:rPr lang="en-US" dirty="0">
                <a:solidFill>
                  <a:srgbClr val="0078D7"/>
                </a:solidFill>
                <a:latin typeface="Segoe UI" panose="020B0502040204020203" pitchFamily="34" charset="0"/>
                <a:cs typeface="Segoe UI" panose="020B0502040204020203" pitchFamily="34" charset="0"/>
              </a:rPr>
              <a:t>Debugging</a:t>
            </a:r>
          </a:p>
        </p:txBody>
      </p:sp>
      <p:sp>
        <p:nvSpPr>
          <p:cNvPr id="67" name="TextBox 66"/>
          <p:cNvSpPr txBox="1"/>
          <p:nvPr/>
        </p:nvSpPr>
        <p:spPr>
          <a:xfrm>
            <a:off x="3506115" y="1435387"/>
            <a:ext cx="2006635" cy="466542"/>
          </a:xfrm>
          <a:prstGeom prst="rect">
            <a:avLst/>
          </a:prstGeom>
          <a:noFill/>
        </p:spPr>
        <p:txBody>
          <a:bodyPr wrap="square" lIns="134464" tIns="107571" rIns="134464" bIns="107571" rtlCol="0">
            <a:spAutoFit/>
          </a:bodyPr>
          <a:lstStyle/>
          <a:p>
            <a:pPr>
              <a:lnSpc>
                <a:spcPct val="90000"/>
              </a:lnSpc>
              <a:spcAft>
                <a:spcPts val="441"/>
              </a:spcAft>
            </a:pPr>
            <a:r>
              <a:rPr lang="en-US" sz="1800" dirty="0">
                <a:solidFill>
                  <a:srgbClr val="000000"/>
                </a:solidFill>
                <a:latin typeface="Segoe UI" panose="020B0502040204020203" pitchFamily="34" charset="0"/>
                <a:cs typeface="Segoe UI" panose="020B0502040204020203" pitchFamily="34" charset="0"/>
              </a:rPr>
              <a:t>Refined Intent</a:t>
            </a:r>
          </a:p>
        </p:txBody>
      </p:sp>
      <p:cxnSp>
        <p:nvCxnSpPr>
          <p:cNvPr id="39" name="Elbow Connector 38"/>
          <p:cNvCxnSpPr>
            <a:stCxn id="11" idx="2"/>
            <a:endCxn id="14" idx="3"/>
          </p:cNvCxnSpPr>
          <p:nvPr/>
        </p:nvCxnSpPr>
        <p:spPr>
          <a:xfrm rot="5400000">
            <a:off x="3335969" y="3568146"/>
            <a:ext cx="1523444" cy="1183152"/>
          </a:xfrm>
          <a:prstGeom prst="bentConnector2">
            <a:avLst/>
          </a:prstGeom>
          <a:ln>
            <a:solidFill>
              <a:srgbClr val="000000"/>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797064" y="3868201"/>
            <a:ext cx="1907204" cy="466542"/>
          </a:xfrm>
          <a:prstGeom prst="rect">
            <a:avLst/>
          </a:prstGeom>
          <a:noFill/>
        </p:spPr>
        <p:txBody>
          <a:bodyPr wrap="square" lIns="134464" tIns="107571" rIns="134464" bIns="107571" rtlCol="0">
            <a:spAutoFit/>
          </a:bodyPr>
          <a:lstStyle/>
          <a:p>
            <a:pPr>
              <a:lnSpc>
                <a:spcPct val="90000"/>
              </a:lnSpc>
              <a:spcAft>
                <a:spcPts val="441"/>
              </a:spcAft>
            </a:pPr>
            <a:r>
              <a:rPr lang="en-US" sz="1800" dirty="0" err="1">
                <a:solidFill>
                  <a:srgbClr val="000000"/>
                </a:solidFill>
                <a:latin typeface="Segoe UI" panose="020B0502040204020203" pitchFamily="34" charset="0"/>
                <a:cs typeface="Segoe UI" panose="020B0502040204020203" pitchFamily="34" charset="0"/>
              </a:rPr>
              <a:t>Incrementality</a:t>
            </a:r>
            <a:endParaRPr lang="en-US" sz="1800" dirty="0">
              <a:solidFill>
                <a:srgbClr val="000000"/>
              </a:solidFill>
              <a:latin typeface="Segoe UI" panose="020B0502040204020203" pitchFamily="34" charset="0"/>
              <a:cs typeface="Segoe UI" panose="020B0502040204020203" pitchFamily="34" charset="0"/>
            </a:endParaRPr>
          </a:p>
        </p:txBody>
      </p:sp>
      <p:cxnSp>
        <p:nvCxnSpPr>
          <p:cNvPr id="87" name="Straight Arrow Connector 86"/>
          <p:cNvCxnSpPr>
            <a:endCxn id="43" idx="1"/>
          </p:cNvCxnSpPr>
          <p:nvPr/>
        </p:nvCxnSpPr>
        <p:spPr>
          <a:xfrm>
            <a:off x="5417748" y="3110767"/>
            <a:ext cx="476386" cy="272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bwMode="auto">
          <a:xfrm>
            <a:off x="1365095" y="2094575"/>
            <a:ext cx="1792604" cy="2009617"/>
          </a:xfrm>
          <a:prstGeom prst="rect">
            <a:avLst/>
          </a:prstGeom>
          <a:no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647">
              <a:spcBef>
                <a:spcPct val="0"/>
              </a:spcBef>
            </a:pPr>
            <a:endParaRPr lang="en-US" sz="1471" dirty="0">
              <a:gradFill>
                <a:gsLst>
                  <a:gs pos="0">
                    <a:srgbClr val="FFFFFF"/>
                  </a:gs>
                  <a:gs pos="100000">
                    <a:srgbClr val="FFFFFF"/>
                  </a:gs>
                </a:gsLst>
                <a:lin ang="5400000" scaled="0"/>
              </a:gradFill>
              <a:latin typeface="Segoe UI" panose="020B0502040204020203" pitchFamily="34" charset="0"/>
              <a:cs typeface="Segoe UI" panose="020B0502040204020203" pitchFamily="34" charset="0"/>
            </a:endParaRPr>
          </a:p>
        </p:txBody>
      </p:sp>
      <p:sp>
        <p:nvSpPr>
          <p:cNvPr id="43" name="Rectangle 42"/>
          <p:cNvSpPr/>
          <p:nvPr/>
        </p:nvSpPr>
        <p:spPr bwMode="auto">
          <a:xfrm>
            <a:off x="5894134" y="2122782"/>
            <a:ext cx="1513928" cy="1981409"/>
          </a:xfrm>
          <a:prstGeom prst="rect">
            <a:avLst/>
          </a:prstGeom>
          <a:noFill/>
          <a:ln w="3175">
            <a:solidFill>
              <a:srgbClr val="000000"/>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34290" rIns="0" bIns="34290" numCol="1" rtlCol="0" anchor="ctr" anchorCtr="0" compatLnSpc="1">
            <a:prstTxWarp prst="textNoShape">
              <a:avLst/>
            </a:prstTxWarp>
          </a:bodyPr>
          <a:lstStyle/>
          <a:p>
            <a:pPr algn="ctr" defTabSz="685647">
              <a:spcBef>
                <a:spcPct val="0"/>
              </a:spcBef>
            </a:pPr>
            <a:endParaRPr lang="en-US" sz="1471" dirty="0">
              <a:gradFill>
                <a:gsLst>
                  <a:gs pos="0">
                    <a:srgbClr val="FFFFFF"/>
                  </a:gs>
                  <a:gs pos="100000">
                    <a:srgbClr val="FFFFFF"/>
                  </a:gs>
                </a:gsLst>
                <a:lin ang="5400000" scaled="0"/>
              </a:gradFill>
              <a:latin typeface="Segoe UI" panose="020B0502040204020203" pitchFamily="34" charset="0"/>
              <a:cs typeface="Segoe UI" panose="020B0502040204020203" pitchFamily="34" charset="0"/>
            </a:endParaRPr>
          </a:p>
        </p:txBody>
      </p:sp>
      <p:cxnSp>
        <p:nvCxnSpPr>
          <p:cNvPr id="101" name="Elbow Connector 100"/>
          <p:cNvCxnSpPr>
            <a:stCxn id="43" idx="0"/>
          </p:cNvCxnSpPr>
          <p:nvPr/>
        </p:nvCxnSpPr>
        <p:spPr bwMode="auto">
          <a:xfrm rot="16200000" flipV="1">
            <a:off x="4394733" y="-133584"/>
            <a:ext cx="12700" cy="4512731"/>
          </a:xfrm>
          <a:prstGeom prst="bentConnector4">
            <a:avLst>
              <a:gd name="adj1" fmla="val 5318181"/>
              <a:gd name="adj2" fmla="val 99833"/>
            </a:avLst>
          </a:prstGeom>
          <a:noFill/>
          <a:ln w="9525" cap="flat" cmpd="sng" algn="ctr">
            <a:solidFill>
              <a:schemeClr val="tx1"/>
            </a:solidFill>
            <a:prstDash val="solid"/>
            <a:round/>
            <a:headEnd type="none" w="med" len="med"/>
            <a:tailEnd type="triangle"/>
          </a:ln>
          <a:effectLst/>
        </p:spPr>
      </p:cxnSp>
      <p:sp>
        <p:nvSpPr>
          <p:cNvPr id="37" name="Slide Number Placeholder 2"/>
          <p:cNvSpPr txBox="1">
            <a:spLocks/>
          </p:cNvSpPr>
          <p:nvPr/>
        </p:nvSpPr>
        <p:spPr>
          <a:xfrm>
            <a:off x="7123652" y="6450435"/>
            <a:ext cx="1905000" cy="381000"/>
          </a:xfrm>
          <a:prstGeom prst="rect">
            <a:avLst/>
          </a:prstGeom>
        </p:spPr>
        <p:txBody>
          <a:bodyPr/>
          <a:lstStyle>
            <a:defPPr>
              <a:defRPr lang="en-US"/>
            </a:defPPr>
            <a:lvl1pPr algn="l" rtl="0" fontAlgn="base">
              <a:spcBef>
                <a:spcPct val="50000"/>
              </a:spcBef>
              <a:spcAft>
                <a:spcPct val="0"/>
              </a:spcAft>
              <a:defRPr sz="2000" kern="1200">
                <a:solidFill>
                  <a:schemeClr val="tx1"/>
                </a:solidFill>
                <a:latin typeface="Comic Sans MS" pitchFamily="66" charset="0"/>
                <a:ea typeface="+mn-ea"/>
                <a:cs typeface="+mn-cs"/>
              </a:defRPr>
            </a:lvl1pPr>
            <a:lvl2pPr marL="457200" algn="l" rtl="0" fontAlgn="base">
              <a:spcBef>
                <a:spcPct val="50000"/>
              </a:spcBef>
              <a:spcAft>
                <a:spcPct val="0"/>
              </a:spcAft>
              <a:defRPr sz="2000" kern="1200">
                <a:solidFill>
                  <a:schemeClr val="tx1"/>
                </a:solidFill>
                <a:latin typeface="Comic Sans MS" pitchFamily="66" charset="0"/>
                <a:ea typeface="+mn-ea"/>
                <a:cs typeface="+mn-cs"/>
              </a:defRPr>
            </a:lvl2pPr>
            <a:lvl3pPr marL="914400" algn="l" rtl="0" fontAlgn="base">
              <a:spcBef>
                <a:spcPct val="50000"/>
              </a:spcBef>
              <a:spcAft>
                <a:spcPct val="0"/>
              </a:spcAft>
              <a:defRPr sz="2000" kern="1200">
                <a:solidFill>
                  <a:schemeClr val="tx1"/>
                </a:solidFill>
                <a:latin typeface="Comic Sans MS" pitchFamily="66" charset="0"/>
                <a:ea typeface="+mn-ea"/>
                <a:cs typeface="+mn-cs"/>
              </a:defRPr>
            </a:lvl3pPr>
            <a:lvl4pPr marL="1371600" algn="l" rtl="0" fontAlgn="base">
              <a:spcBef>
                <a:spcPct val="50000"/>
              </a:spcBef>
              <a:spcAft>
                <a:spcPct val="0"/>
              </a:spcAft>
              <a:defRPr sz="2000" kern="1200">
                <a:solidFill>
                  <a:schemeClr val="tx1"/>
                </a:solidFill>
                <a:latin typeface="Comic Sans MS" pitchFamily="66" charset="0"/>
                <a:ea typeface="+mn-ea"/>
                <a:cs typeface="+mn-cs"/>
              </a:defRPr>
            </a:lvl4pPr>
            <a:lvl5pPr marL="1828800" algn="l" rtl="0" fontAlgn="base">
              <a:spcBef>
                <a:spcPct val="50000"/>
              </a:spcBef>
              <a:spcAft>
                <a:spcPct val="0"/>
              </a:spcAft>
              <a:defRPr sz="2000" kern="1200">
                <a:solidFill>
                  <a:schemeClr val="tx1"/>
                </a:solidFill>
                <a:latin typeface="Comic Sans MS" pitchFamily="66" charset="0"/>
                <a:ea typeface="+mn-ea"/>
                <a:cs typeface="+mn-cs"/>
              </a:defRPr>
            </a:lvl5pPr>
            <a:lvl6pPr marL="2286000" algn="l" defTabSz="914400" rtl="0" eaLnBrk="1" latinLnBrk="0" hangingPunct="1">
              <a:defRPr sz="2000" kern="1200">
                <a:solidFill>
                  <a:schemeClr val="tx1"/>
                </a:solidFill>
                <a:latin typeface="Comic Sans MS" pitchFamily="66" charset="0"/>
                <a:ea typeface="+mn-ea"/>
                <a:cs typeface="+mn-cs"/>
              </a:defRPr>
            </a:lvl6pPr>
            <a:lvl7pPr marL="2743200" algn="l" defTabSz="914400" rtl="0" eaLnBrk="1" latinLnBrk="0" hangingPunct="1">
              <a:defRPr sz="2000" kern="1200">
                <a:solidFill>
                  <a:schemeClr val="tx1"/>
                </a:solidFill>
                <a:latin typeface="Comic Sans MS" pitchFamily="66" charset="0"/>
                <a:ea typeface="+mn-ea"/>
                <a:cs typeface="+mn-cs"/>
              </a:defRPr>
            </a:lvl7pPr>
            <a:lvl8pPr marL="3200400" algn="l" defTabSz="914400" rtl="0" eaLnBrk="1" latinLnBrk="0" hangingPunct="1">
              <a:defRPr sz="2000" kern="1200">
                <a:solidFill>
                  <a:schemeClr val="tx1"/>
                </a:solidFill>
                <a:latin typeface="Comic Sans MS" pitchFamily="66" charset="0"/>
                <a:ea typeface="+mn-ea"/>
                <a:cs typeface="+mn-cs"/>
              </a:defRPr>
            </a:lvl8pPr>
            <a:lvl9pPr marL="3657600" algn="l" defTabSz="914400" rtl="0" eaLnBrk="1" latinLnBrk="0" hangingPunct="1">
              <a:defRPr sz="2000" kern="1200">
                <a:solidFill>
                  <a:schemeClr val="tx1"/>
                </a:solidFill>
                <a:latin typeface="Comic Sans MS" pitchFamily="66" charset="0"/>
                <a:ea typeface="+mn-ea"/>
                <a:cs typeface="+mn-cs"/>
              </a:defRPr>
            </a:lvl9pPr>
          </a:lstStyle>
          <a:p>
            <a:pPr algn="r">
              <a:defRPr/>
            </a:pPr>
            <a:fld id="{5D07661B-1E0D-4001-BF89-AF1DFB53F904}" type="slidenum">
              <a:rPr lang="en-US" sz="1400" smtClean="0">
                <a:latin typeface="Times New Roman" panose="02020603050405020304" pitchFamily="18" charset="0"/>
                <a:cs typeface="Times New Roman" panose="02020603050405020304" pitchFamily="18" charset="0"/>
              </a:rPr>
              <a:pPr algn="r">
                <a:defRPr/>
              </a:pPr>
              <a:t>65</a:t>
            </a:fld>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70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40132" y="435928"/>
            <a:ext cx="10011505" cy="4540101"/>
          </a:xfrm>
          <a:prstGeom prst="rect">
            <a:avLst/>
          </a:prstGeom>
        </p:spPr>
      </p:pic>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66</a:t>
            </a:fld>
            <a:endParaRPr lang="en-US" dirty="0"/>
          </a:p>
        </p:txBody>
      </p:sp>
      <p:sp>
        <p:nvSpPr>
          <p:cNvPr id="4" name="Title 3"/>
          <p:cNvSpPr>
            <a:spLocks noGrp="1"/>
          </p:cNvSpPr>
          <p:nvPr>
            <p:ph type="title"/>
          </p:nvPr>
        </p:nvSpPr>
        <p:spPr>
          <a:xfrm>
            <a:off x="140132" y="139560"/>
            <a:ext cx="9003868" cy="896685"/>
          </a:xfrm>
          <a:solidFill>
            <a:schemeClr val="bg1"/>
          </a:solidFill>
        </p:spPr>
        <p:txBody>
          <a:bodyPr/>
          <a:lstStyle/>
          <a:p>
            <a:r>
              <a:rPr lang="en-US" dirty="0" smtClean="0">
                <a:latin typeface="Segoe UI" panose="020B0502040204020203" pitchFamily="34" charset="0"/>
                <a:cs typeface="Segoe UI" panose="020B0502040204020203" pitchFamily="34" charset="0"/>
              </a:rPr>
              <a:t>Spreadsheet Programming using Natural Language</a:t>
            </a:r>
            <a:endParaRPr lang="en-US" dirty="0">
              <a:latin typeface="Segoe UI" panose="020B0502040204020203" pitchFamily="34" charset="0"/>
              <a:cs typeface="Segoe UI" panose="020B0502040204020203" pitchFamily="34" charset="0"/>
            </a:endParaRPr>
          </a:p>
        </p:txBody>
      </p:sp>
      <p:sp>
        <p:nvSpPr>
          <p:cNvPr id="6" name="Rectangle 5"/>
          <p:cNvSpPr/>
          <p:nvPr/>
        </p:nvSpPr>
        <p:spPr>
          <a:xfrm>
            <a:off x="0" y="3350422"/>
            <a:ext cx="9281270" cy="2677656"/>
          </a:xfrm>
          <a:prstGeom prst="rect">
            <a:avLst/>
          </a:prstGeom>
          <a:solidFill>
            <a:schemeClr val="bg1"/>
          </a:solidFill>
        </p:spPr>
        <p:txBody>
          <a:bodyPr wrap="square">
            <a:spAutoFit/>
          </a:bodyPr>
          <a:lstStyle/>
          <a:p>
            <a:pPr marL="0" lvl="2">
              <a:spcBef>
                <a:spcPts val="0"/>
              </a:spcBef>
            </a:pPr>
            <a:endParaRPr lang="en-US" sz="2400" dirty="0" smtClean="0"/>
          </a:p>
          <a:p>
            <a:pPr marL="0" lvl="2">
              <a:spcBef>
                <a:spcPts val="0"/>
              </a:spcBef>
            </a:pPr>
            <a:r>
              <a:rPr lang="en-US" sz="2400" dirty="0" smtClean="0">
                <a:latin typeface="Segoe UI" panose="020B0502040204020203" pitchFamily="34" charset="0"/>
                <a:cs typeface="Segoe UI" panose="020B0502040204020203" pitchFamily="34" charset="0"/>
              </a:rPr>
              <a:t>Challenge: Handle variability in English description</a:t>
            </a:r>
          </a:p>
          <a:p>
            <a:pPr marL="342900" lvl="2" indent="-342900">
              <a:spcBef>
                <a:spcPts val="0"/>
              </a:spcBef>
              <a:buFont typeface="Arial" panose="020B0604020202020204" pitchFamily="34" charset="0"/>
              <a:buChar char="•"/>
            </a:pPr>
            <a:r>
              <a:rPr lang="en-US" sz="2400" dirty="0" smtClean="0">
                <a:latin typeface="Segoe UI" panose="020B0502040204020203" pitchFamily="34" charset="0"/>
                <a:cs typeface="Segoe UI" panose="020B0502040204020203" pitchFamily="34" charset="0"/>
              </a:rPr>
              <a:t>“</a:t>
            </a:r>
            <a:r>
              <a:rPr lang="en-US" sz="2400" dirty="0">
                <a:latin typeface="Segoe UI" panose="020B0502040204020203" pitchFamily="34" charset="0"/>
                <a:cs typeface="Segoe UI" panose="020B0502040204020203" pitchFamily="34" charset="0"/>
              </a:rPr>
              <a:t>sum the hours for the capitol hill location chefs</a:t>
            </a:r>
            <a:r>
              <a:rPr lang="en-US" sz="2400" dirty="0" smtClean="0">
                <a:latin typeface="Segoe UI" panose="020B0502040204020203" pitchFamily="34" charset="0"/>
                <a:cs typeface="Segoe UI" panose="020B0502040204020203" pitchFamily="34" charset="0"/>
              </a:rPr>
              <a:t>”</a:t>
            </a:r>
          </a:p>
          <a:p>
            <a:pPr marL="342900" lvl="2" indent="-342900">
              <a:spcBef>
                <a:spcPts val="0"/>
              </a:spcBef>
              <a:buFont typeface="Arial" panose="020B0604020202020204" pitchFamily="34" charset="0"/>
              <a:buChar char="•"/>
            </a:pPr>
            <a:r>
              <a:rPr lang="en-US" sz="2400" dirty="0" smtClean="0">
                <a:latin typeface="Segoe UI" panose="020B0502040204020203" pitchFamily="34" charset="0"/>
                <a:cs typeface="Segoe UI" panose="020B0502040204020203" pitchFamily="34" charset="0"/>
              </a:rPr>
              <a:t>“</a:t>
            </a:r>
            <a:r>
              <a:rPr lang="en-US" sz="2400" dirty="0">
                <a:latin typeface="Segoe UI" panose="020B0502040204020203" pitchFamily="34" charset="0"/>
                <a:cs typeface="Segoe UI" panose="020B0502040204020203" pitchFamily="34" charset="0"/>
              </a:rPr>
              <a:t>total hours capitol hill chefs</a:t>
            </a:r>
            <a:r>
              <a:rPr lang="en-US" sz="2400" dirty="0" smtClean="0">
                <a:latin typeface="Segoe UI" panose="020B0502040204020203" pitchFamily="34" charset="0"/>
                <a:cs typeface="Segoe UI" panose="020B0502040204020203" pitchFamily="34" charset="0"/>
              </a:rPr>
              <a:t>”</a:t>
            </a:r>
          </a:p>
          <a:p>
            <a:pPr marL="342900" lvl="2" indent="-342900">
              <a:spcBef>
                <a:spcPts val="0"/>
              </a:spcBef>
              <a:buFont typeface="Arial" panose="020B0604020202020204" pitchFamily="34" charset="0"/>
              <a:buChar char="•"/>
            </a:pPr>
            <a:r>
              <a:rPr lang="en-US" sz="2400" dirty="0" smtClean="0">
                <a:latin typeface="Segoe UI" panose="020B0502040204020203" pitchFamily="34" charset="0"/>
                <a:cs typeface="Segoe UI" panose="020B0502040204020203" pitchFamily="34" charset="0"/>
              </a:rPr>
              <a:t>“</a:t>
            </a:r>
            <a:r>
              <a:rPr lang="en-US" sz="2400" dirty="0">
                <a:latin typeface="Segoe UI" panose="020B0502040204020203" pitchFamily="34" charset="0"/>
                <a:cs typeface="Segoe UI" panose="020B0502040204020203" pitchFamily="34" charset="0"/>
              </a:rPr>
              <a:t>get the hours where title = chef that work at capitol hill &amp;</a:t>
            </a:r>
            <a:r>
              <a:rPr lang="en-US" sz="2400" dirty="0" smtClean="0">
                <a:latin typeface="Segoe UI" panose="020B0502040204020203" pitchFamily="34" charset="0"/>
                <a:cs typeface="Segoe UI" panose="020B0502040204020203" pitchFamily="34" charset="0"/>
              </a:rPr>
              <a:t> </a:t>
            </a:r>
            <a:r>
              <a:rPr lang="en-US" sz="2400" dirty="0">
                <a:latin typeface="Segoe UI" panose="020B0502040204020203" pitchFamily="34" charset="0"/>
                <a:cs typeface="Segoe UI" panose="020B0502040204020203" pitchFamily="34" charset="0"/>
              </a:rPr>
              <a:t>sum them up</a:t>
            </a:r>
            <a:r>
              <a:rPr lang="en-US" sz="2400" dirty="0" smtClean="0">
                <a:latin typeface="Segoe UI" panose="020B0502040204020203" pitchFamily="34" charset="0"/>
                <a:cs typeface="Segoe UI" panose="020B0502040204020203" pitchFamily="34" charset="0"/>
              </a:rPr>
              <a:t>”</a:t>
            </a:r>
          </a:p>
          <a:p>
            <a:pPr marL="342900" lvl="2" indent="-342900">
              <a:spcBef>
                <a:spcPts val="0"/>
              </a:spcBef>
              <a:buFont typeface="Arial" panose="020B0604020202020204" pitchFamily="34" charset="0"/>
              <a:buChar char="•"/>
            </a:pPr>
            <a:r>
              <a:rPr lang="en-US" sz="2400" dirty="0" smtClean="0">
                <a:latin typeface="Segoe UI" panose="020B0502040204020203" pitchFamily="34" charset="0"/>
                <a:cs typeface="Segoe UI" panose="020B0502040204020203" pitchFamily="34" charset="0"/>
              </a:rPr>
              <a:t>“sum </a:t>
            </a:r>
            <a:r>
              <a:rPr lang="en-US" sz="2400" dirty="0">
                <a:latin typeface="Segoe UI" panose="020B0502040204020203" pitchFamily="34" charset="0"/>
                <a:cs typeface="Segoe UI" panose="020B0502040204020203" pitchFamily="34" charset="0"/>
              </a:rPr>
              <a:t>column </a:t>
            </a:r>
            <a:r>
              <a:rPr lang="en-US" sz="2400" dirty="0" smtClean="0">
                <a:latin typeface="Segoe UI" panose="020B0502040204020203" pitchFamily="34" charset="0"/>
                <a:cs typeface="Segoe UI" panose="020B0502040204020203" pitchFamily="34" charset="0"/>
              </a:rPr>
              <a:t>D </a:t>
            </a:r>
            <a:r>
              <a:rPr lang="en-US" sz="2400" dirty="0">
                <a:latin typeface="Segoe UI" panose="020B0502040204020203" pitchFamily="34" charset="0"/>
                <a:cs typeface="Segoe UI" panose="020B0502040204020203" pitchFamily="34" charset="0"/>
              </a:rPr>
              <a:t>where column C is </a:t>
            </a:r>
            <a:r>
              <a:rPr lang="en-US" sz="2400" dirty="0" smtClean="0">
                <a:latin typeface="Segoe UI" panose="020B0502040204020203" pitchFamily="34" charset="0"/>
                <a:cs typeface="Segoe UI" panose="020B0502040204020203" pitchFamily="34" charset="0"/>
              </a:rPr>
              <a:t>chef </a:t>
            </a:r>
            <a:r>
              <a:rPr lang="en-US" sz="2400" dirty="0">
                <a:latin typeface="Segoe UI" panose="020B0502040204020203" pitchFamily="34" charset="0"/>
                <a:cs typeface="Segoe UI" panose="020B0502040204020203" pitchFamily="34" charset="0"/>
              </a:rPr>
              <a:t>and A is capitol </a:t>
            </a:r>
            <a:r>
              <a:rPr lang="en-US" sz="2400" dirty="0" smtClean="0">
                <a:latin typeface="Segoe UI" panose="020B0502040204020203" pitchFamily="34" charset="0"/>
                <a:cs typeface="Segoe UI" panose="020B0502040204020203" pitchFamily="34" charset="0"/>
              </a:rPr>
              <a:t>hill”</a:t>
            </a:r>
            <a:endParaRPr lang="en-US" sz="2400" dirty="0">
              <a:latin typeface="Segoe UI" panose="020B0502040204020203" pitchFamily="34" charset="0"/>
              <a:cs typeface="Segoe UI" panose="020B0502040204020203" pitchFamily="34" charset="0"/>
            </a:endParaRPr>
          </a:p>
        </p:txBody>
      </p:sp>
      <p:sp>
        <p:nvSpPr>
          <p:cNvPr id="8" name="TextBox 7"/>
          <p:cNvSpPr txBox="1"/>
          <p:nvPr/>
        </p:nvSpPr>
        <p:spPr>
          <a:xfrm>
            <a:off x="81030" y="6149811"/>
            <a:ext cx="8778240" cy="707886"/>
          </a:xfrm>
          <a:prstGeom prst="rect">
            <a:avLst/>
          </a:prstGeom>
          <a:noFill/>
        </p:spPr>
        <p:txBody>
          <a:bodyPr wrap="square" rtlCol="0">
            <a:spAutoFit/>
          </a:bodyPr>
          <a:lstStyle/>
          <a:p>
            <a:r>
              <a:rPr lang="en-US" dirty="0" err="1">
                <a:solidFill>
                  <a:srgbClr val="C00000"/>
                </a:solidFill>
                <a:latin typeface="Segoe UI" panose="020B0502040204020203" pitchFamily="34" charset="0"/>
                <a:cs typeface="Segoe UI" panose="020B0502040204020203" pitchFamily="34" charset="0"/>
              </a:rPr>
              <a:t>NLyze</a:t>
            </a:r>
            <a:r>
              <a:rPr lang="en-US" dirty="0">
                <a:solidFill>
                  <a:srgbClr val="C00000"/>
                </a:solidFill>
                <a:latin typeface="Segoe UI" panose="020B0502040204020203" pitchFamily="34" charset="0"/>
                <a:cs typeface="Segoe UI" panose="020B0502040204020203" pitchFamily="34" charset="0"/>
              </a:rPr>
              <a:t>: Interactive Programming by Natural Language </a:t>
            </a:r>
            <a:r>
              <a:rPr lang="en-US" dirty="0" smtClean="0">
                <a:solidFill>
                  <a:srgbClr val="C00000"/>
                </a:solidFill>
                <a:latin typeface="Segoe UI" panose="020B0502040204020203" pitchFamily="34" charset="0"/>
                <a:cs typeface="Segoe UI" panose="020B0502040204020203" pitchFamily="34" charset="0"/>
              </a:rPr>
              <a:t>for </a:t>
            </a:r>
            <a:r>
              <a:rPr lang="en-US" dirty="0" err="1" smtClean="0">
                <a:solidFill>
                  <a:srgbClr val="C00000"/>
                </a:solidFill>
                <a:latin typeface="Segoe UI" panose="020B0502040204020203" pitchFamily="34" charset="0"/>
                <a:cs typeface="Segoe UI" panose="020B0502040204020203" pitchFamily="34" charset="0"/>
              </a:rPr>
              <a:t>SpreadSheet</a:t>
            </a:r>
            <a:r>
              <a:rPr lang="en-US" dirty="0" smtClean="0">
                <a:solidFill>
                  <a:srgbClr val="C00000"/>
                </a:solidFill>
                <a:latin typeface="Segoe UI" panose="020B0502040204020203" pitchFamily="34" charset="0"/>
                <a:cs typeface="Segoe UI" panose="020B0502040204020203" pitchFamily="34" charset="0"/>
              </a:rPr>
              <a:t> </a:t>
            </a:r>
            <a:r>
              <a:rPr lang="en-US" dirty="0">
                <a:solidFill>
                  <a:srgbClr val="C00000"/>
                </a:solidFill>
                <a:latin typeface="Segoe UI" panose="020B0502040204020203" pitchFamily="34" charset="0"/>
                <a:cs typeface="Segoe UI" panose="020B0502040204020203" pitchFamily="34" charset="0"/>
              </a:rPr>
              <a:t>Data Analysis and </a:t>
            </a:r>
            <a:r>
              <a:rPr lang="en-US" dirty="0" smtClean="0">
                <a:solidFill>
                  <a:srgbClr val="C00000"/>
                </a:solidFill>
                <a:latin typeface="Segoe UI" panose="020B0502040204020203" pitchFamily="34" charset="0"/>
                <a:cs typeface="Segoe UI" panose="020B0502040204020203" pitchFamily="34" charset="0"/>
              </a:rPr>
              <a:t>Manipulation; SIGMOD 2014; Gulwani, Marron</a:t>
            </a:r>
            <a:endParaRPr lang="en-US" dirty="0">
              <a:solidFill>
                <a:srgbClr val="C00000"/>
              </a:solidFill>
              <a:latin typeface="Segoe UI" panose="020B0502040204020203" pitchFamily="34" charset="0"/>
              <a:cs typeface="Segoe UI" panose="020B0502040204020203" pitchFamily="34" charset="0"/>
            </a:endParaRPr>
          </a:p>
        </p:txBody>
      </p:sp>
      <p:cxnSp>
        <p:nvCxnSpPr>
          <p:cNvPr id="10" name="Straight Connector 9"/>
          <p:cNvCxnSpPr/>
          <p:nvPr/>
        </p:nvCxnSpPr>
        <p:spPr bwMode="auto">
          <a:xfrm>
            <a:off x="372140" y="928516"/>
            <a:ext cx="8399720" cy="0"/>
          </a:xfrm>
          <a:prstGeom prst="line">
            <a:avLst/>
          </a:prstGeom>
          <a:noFill/>
          <a:ln w="47625" cap="flat" cmpd="sng" algn="ctr">
            <a:solidFill>
              <a:schemeClr val="accent1">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76092379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4310" y="2562447"/>
            <a:ext cx="8834342" cy="3587364"/>
          </a:xfrm>
        </p:spPr>
        <p:txBody>
          <a:bodyPr/>
          <a:lstStyle/>
          <a:p>
            <a:pPr marL="0" indent="0">
              <a:buNone/>
            </a:pPr>
            <a:r>
              <a:rPr lang="en-US" dirty="0" smtClean="0">
                <a:solidFill>
                  <a:schemeClr val="accent2"/>
                </a:solidFill>
                <a:latin typeface="Segoe UI" panose="020B0502040204020203" pitchFamily="34" charset="0"/>
                <a:cs typeface="Segoe UI" panose="020B0502040204020203" pitchFamily="34" charset="0"/>
              </a:rPr>
              <a:t>Synthesis Methodology</a:t>
            </a:r>
          </a:p>
          <a:p>
            <a:r>
              <a:rPr lang="en-US" dirty="0" smtClean="0">
                <a:latin typeface="Segoe UI" panose="020B0502040204020203" pitchFamily="34" charset="0"/>
                <a:cs typeface="Segoe UI" panose="020B0502040204020203" pitchFamily="34" charset="0"/>
              </a:rPr>
              <a:t>Similar to PBE, there is an underlying DSL &amp; ranking fn.</a:t>
            </a:r>
          </a:p>
          <a:p>
            <a:r>
              <a:rPr lang="en-US" dirty="0" smtClean="0">
                <a:latin typeface="Segoe UI" panose="020B0502040204020203" pitchFamily="34" charset="0"/>
                <a:cs typeface="Segoe UI" panose="020B0502040204020203" pitchFamily="34" charset="0"/>
              </a:rPr>
              <a:t>Candidate set of programs is produced using:</a:t>
            </a:r>
          </a:p>
          <a:p>
            <a:pPr lvl="1"/>
            <a:r>
              <a:rPr lang="en-US" dirty="0" smtClean="0">
                <a:latin typeface="Segoe UI" panose="020B0502040204020203" pitchFamily="34" charset="0"/>
                <a:cs typeface="Segoe UI" panose="020B0502040204020203" pitchFamily="34" charset="0"/>
              </a:rPr>
              <a:t>Rule based NLP engine identifies operators and likely relationships between them.</a:t>
            </a:r>
          </a:p>
          <a:p>
            <a:pPr lvl="1"/>
            <a:r>
              <a:rPr lang="en-US" dirty="0" smtClean="0">
                <a:latin typeface="Segoe UI" panose="020B0502040204020203" pitchFamily="34" charset="0"/>
                <a:cs typeface="Segoe UI" panose="020B0502040204020203" pitchFamily="34" charset="0"/>
              </a:rPr>
              <a:t>Type-based synthesis is used to complete partial programs.</a:t>
            </a:r>
            <a:endParaRPr lang="en-US" dirty="0" smtClean="0">
              <a:solidFill>
                <a:schemeClr val="accent2"/>
              </a:solidFill>
              <a:latin typeface="Segoe UI" panose="020B0502040204020203" pitchFamily="34" charset="0"/>
              <a:cs typeface="Segoe UI" panose="020B0502040204020203" pitchFamily="34" charset="0"/>
            </a:endParaRPr>
          </a:p>
          <a:p>
            <a:endParaRPr lang="en-US" dirty="0" smtClean="0">
              <a:solidFill>
                <a:schemeClr val="accent2"/>
              </a:solidFill>
            </a:endParaRPr>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67</a:t>
            </a:fld>
            <a:endParaRPr lang="en-US" dirty="0"/>
          </a:p>
        </p:txBody>
      </p:sp>
      <p:sp>
        <p:nvSpPr>
          <p:cNvPr id="4" name="Title 3"/>
          <p:cNvSpPr>
            <a:spLocks noGrp="1"/>
          </p:cNvSpPr>
          <p:nvPr>
            <p:ph type="title"/>
          </p:nvPr>
        </p:nvSpPr>
        <p:spPr>
          <a:xfrm>
            <a:off x="102296" y="304800"/>
            <a:ext cx="8988538" cy="609600"/>
          </a:xfrm>
        </p:spPr>
        <p:txBody>
          <a:bodyPr/>
          <a:lstStyle/>
          <a:p>
            <a:r>
              <a:rPr lang="en-US" dirty="0" err="1" smtClean="0">
                <a:latin typeface="Segoe UI" panose="020B0502040204020203" pitchFamily="34" charset="0"/>
                <a:cs typeface="Segoe UI" panose="020B0502040204020203" pitchFamily="34" charset="0"/>
              </a:rPr>
              <a:t>SmartPhone</a:t>
            </a:r>
            <a:r>
              <a:rPr lang="en-US" dirty="0" smtClean="0">
                <a:latin typeface="Segoe UI" panose="020B0502040204020203" pitchFamily="34" charset="0"/>
                <a:cs typeface="Segoe UI" panose="020B0502040204020203" pitchFamily="34" charset="0"/>
              </a:rPr>
              <a:t> Programming using Natural Language</a:t>
            </a:r>
            <a:endParaRPr lang="en-US" dirty="0">
              <a:latin typeface="Segoe UI" panose="020B0502040204020203" pitchFamily="34" charset="0"/>
              <a:cs typeface="Segoe UI" panose="020B0502040204020203" pitchFamily="34" charset="0"/>
            </a:endParaRPr>
          </a:p>
        </p:txBody>
      </p:sp>
      <p:sp>
        <p:nvSpPr>
          <p:cNvPr id="5" name="TextBox 4"/>
          <p:cNvSpPr txBox="1"/>
          <p:nvPr/>
        </p:nvSpPr>
        <p:spPr>
          <a:xfrm>
            <a:off x="102296" y="6149811"/>
            <a:ext cx="8778240" cy="707886"/>
          </a:xfrm>
          <a:prstGeom prst="rect">
            <a:avLst/>
          </a:prstGeom>
          <a:noFill/>
        </p:spPr>
        <p:txBody>
          <a:bodyPr wrap="square" rtlCol="0">
            <a:spAutoFit/>
          </a:bodyPr>
          <a:lstStyle/>
          <a:p>
            <a:pPr>
              <a:spcBef>
                <a:spcPts val="0"/>
              </a:spcBef>
            </a:pPr>
            <a:r>
              <a:rPr lang="en-US" i="1" dirty="0" err="1" smtClean="0">
                <a:solidFill>
                  <a:srgbClr val="C00000"/>
                </a:solidFill>
                <a:latin typeface="Segoe UI" panose="020B0502040204020203" pitchFamily="34" charset="0"/>
                <a:cs typeface="Segoe UI" panose="020B0502040204020203" pitchFamily="34" charset="0"/>
              </a:rPr>
              <a:t>SmartSynth</a:t>
            </a:r>
            <a:r>
              <a:rPr lang="en-US" i="1" dirty="0">
                <a:solidFill>
                  <a:srgbClr val="C00000"/>
                </a:solidFill>
                <a:latin typeface="Segoe UI" panose="020B0502040204020203" pitchFamily="34" charset="0"/>
                <a:cs typeface="Segoe UI" panose="020B0502040204020203" pitchFamily="34" charset="0"/>
              </a:rPr>
              <a:t>: Synthesizing Smartphone Automation Scripts from Natural Language</a:t>
            </a:r>
            <a:r>
              <a:rPr lang="en-US" dirty="0">
                <a:solidFill>
                  <a:srgbClr val="C00000"/>
                </a:solidFill>
                <a:latin typeface="Segoe UI" panose="020B0502040204020203" pitchFamily="34" charset="0"/>
                <a:cs typeface="Segoe UI" panose="020B0502040204020203" pitchFamily="34" charset="0"/>
              </a:rPr>
              <a:t>,</a:t>
            </a:r>
            <a:r>
              <a:rPr lang="en-US" i="1" dirty="0">
                <a:solidFill>
                  <a:srgbClr val="C00000"/>
                </a:solidFill>
                <a:latin typeface="Segoe UI" panose="020B0502040204020203" pitchFamily="34" charset="0"/>
                <a:cs typeface="Segoe UI" panose="020B0502040204020203" pitchFamily="34" charset="0"/>
              </a:rPr>
              <a:t> </a:t>
            </a:r>
            <a:r>
              <a:rPr lang="en-US" dirty="0" err="1">
                <a:solidFill>
                  <a:srgbClr val="C00000"/>
                </a:solidFill>
                <a:latin typeface="Segoe UI" panose="020B0502040204020203" pitchFamily="34" charset="0"/>
                <a:cs typeface="Segoe UI" panose="020B0502040204020203" pitchFamily="34" charset="0"/>
              </a:rPr>
              <a:t>MobiSys</a:t>
            </a:r>
            <a:r>
              <a:rPr lang="en-US" dirty="0">
                <a:solidFill>
                  <a:srgbClr val="C00000"/>
                </a:solidFill>
                <a:latin typeface="Segoe UI" panose="020B0502040204020203" pitchFamily="34" charset="0"/>
                <a:cs typeface="Segoe UI" panose="020B0502040204020203" pitchFamily="34" charset="0"/>
              </a:rPr>
              <a:t> 2013, Le, Gulwani, Su</a:t>
            </a:r>
          </a:p>
        </p:txBody>
      </p:sp>
      <p:sp>
        <p:nvSpPr>
          <p:cNvPr id="6" name="Rectangle 5"/>
          <p:cNvSpPr/>
          <p:nvPr/>
        </p:nvSpPr>
        <p:spPr>
          <a:xfrm>
            <a:off x="193493" y="1076799"/>
            <a:ext cx="8750840" cy="1200329"/>
          </a:xfrm>
          <a:prstGeom prst="rect">
            <a:avLst/>
          </a:prstGeom>
        </p:spPr>
        <p:txBody>
          <a:bodyPr wrap="square">
            <a:spAutoFit/>
          </a:bodyPr>
          <a:lstStyle/>
          <a:p>
            <a:pPr lvl="1"/>
            <a:r>
              <a:rPr lang="en-US" sz="2400" dirty="0">
                <a:solidFill>
                  <a:srgbClr val="CC00CC"/>
                </a:solidFill>
                <a:latin typeface="Segoe UI" panose="020B0502040204020203" pitchFamily="34" charset="0"/>
                <a:cs typeface="Segoe UI" panose="020B0502040204020203" pitchFamily="34" charset="0"/>
              </a:rPr>
              <a:t>“When I receive a new SMS, if the phone is connected to my car’s </a:t>
            </a:r>
            <a:r>
              <a:rPr lang="en-US" sz="2400" dirty="0" err="1">
                <a:solidFill>
                  <a:srgbClr val="CC00CC"/>
                </a:solidFill>
                <a:latin typeface="Segoe UI" panose="020B0502040204020203" pitchFamily="34" charset="0"/>
                <a:cs typeface="Segoe UI" panose="020B0502040204020203" pitchFamily="34" charset="0"/>
              </a:rPr>
              <a:t>bluetooth</a:t>
            </a:r>
            <a:r>
              <a:rPr lang="en-US" sz="2400" dirty="0">
                <a:solidFill>
                  <a:srgbClr val="CC00CC"/>
                </a:solidFill>
                <a:latin typeface="Segoe UI" panose="020B0502040204020203" pitchFamily="34" charset="0"/>
                <a:cs typeface="Segoe UI" panose="020B0502040204020203" pitchFamily="34" charset="0"/>
              </a:rPr>
              <a:t>, read the message content and reply to the sender ‘I am driving’.“</a:t>
            </a:r>
          </a:p>
        </p:txBody>
      </p:sp>
    </p:spTree>
    <p:extLst>
      <p:ext uri="{BB962C8B-B14F-4D97-AF65-F5344CB8AC3E}">
        <p14:creationId xmlns:p14="http://schemas.microsoft.com/office/powerpoint/2010/main" val="3893803376"/>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ouchDevelo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85800" y="1471613"/>
            <a:ext cx="7772400" cy="4371975"/>
          </a:xfrm>
        </p:spPr>
      </p:pic>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68</a:t>
            </a:fld>
            <a:endParaRPr lang="en-US" dirty="0"/>
          </a:p>
        </p:txBody>
      </p:sp>
      <p:sp>
        <p:nvSpPr>
          <p:cNvPr id="4" name="Title 3"/>
          <p:cNvSpPr>
            <a:spLocks noGrp="1"/>
          </p:cNvSpPr>
          <p:nvPr>
            <p:ph type="title"/>
          </p:nvPr>
        </p:nvSpPr>
        <p:spPr/>
        <p:txBody>
          <a:bodyPr/>
          <a:lstStyle/>
          <a:p>
            <a:r>
              <a:rPr lang="en-US" dirty="0" err="1" smtClean="0">
                <a:latin typeface="Segoe UI" panose="020B0502040204020203" pitchFamily="34" charset="0"/>
                <a:cs typeface="Segoe UI" panose="020B0502040204020203" pitchFamily="34" charset="0"/>
              </a:rPr>
              <a:t>SmartSynth</a:t>
            </a:r>
            <a:r>
              <a:rPr lang="en-US" dirty="0" smtClean="0">
                <a:latin typeface="Segoe UI" panose="020B0502040204020203" pitchFamily="34" charset="0"/>
                <a:cs typeface="Segoe UI" panose="020B0502040204020203" pitchFamily="34" charset="0"/>
              </a:rPr>
              <a:t> (</a:t>
            </a:r>
            <a:r>
              <a:rPr lang="en-US" dirty="0" err="1" smtClean="0">
                <a:latin typeface="Segoe UI" panose="020B0502040204020203" pitchFamily="34" charset="0"/>
                <a:cs typeface="Segoe UI" panose="020B0502040204020203" pitchFamily="34" charset="0"/>
              </a:rPr>
              <a:t>TouchDevelop</a:t>
            </a:r>
            <a:r>
              <a:rPr lang="en-US" dirty="0" smtClean="0">
                <a:latin typeface="Segoe UI" panose="020B0502040204020203" pitchFamily="34" charset="0"/>
                <a:cs typeface="Segoe UI" panose="020B0502040204020203" pitchFamily="34" charset="0"/>
              </a:rPr>
              <a:t>) Demo</a:t>
            </a: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87519088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Segoe UI" panose="020B0502040204020203" pitchFamily="34" charset="0"/>
                <a:cs typeface="Segoe UI" panose="020B0502040204020203" pitchFamily="34" charset="0"/>
              </a:rPr>
              <a:t>Flash Fill (Excel 2013 feature) demo</a:t>
            </a:r>
            <a:endParaRPr lang="en-US" dirty="0">
              <a:latin typeface="Segoe UI" panose="020B0502040204020203" pitchFamily="34" charset="0"/>
              <a:cs typeface="Segoe UI" panose="020B0502040204020203" pitchFamily="34" charset="0"/>
            </a:endParaRPr>
          </a:p>
        </p:txBody>
      </p:sp>
      <p:pic>
        <p:nvPicPr>
          <p:cNvPr id="4" name="Picture 3"/>
          <p:cNvPicPr>
            <a:picLocks noChangeAspect="1"/>
          </p:cNvPicPr>
          <p:nvPr/>
        </p:nvPicPr>
        <p:blipFill>
          <a:blip r:embed="rId3"/>
          <a:stretch>
            <a:fillRect/>
          </a:stretch>
        </p:blipFill>
        <p:spPr>
          <a:xfrm>
            <a:off x="1350418" y="959411"/>
            <a:ext cx="5993965" cy="5321093"/>
          </a:xfrm>
          <a:prstGeom prst="rect">
            <a:avLst/>
          </a:prstGeom>
        </p:spPr>
      </p:pic>
      <p:sp>
        <p:nvSpPr>
          <p:cNvPr id="5" name="TextBox 4"/>
          <p:cNvSpPr txBox="1"/>
          <p:nvPr/>
        </p:nvSpPr>
        <p:spPr>
          <a:xfrm>
            <a:off x="-1" y="6204274"/>
            <a:ext cx="8678175" cy="707886"/>
          </a:xfrm>
          <a:prstGeom prst="rect">
            <a:avLst/>
          </a:prstGeom>
          <a:noFill/>
        </p:spPr>
        <p:txBody>
          <a:bodyPr wrap="square" rtlCol="0">
            <a:spAutoFit/>
          </a:bodyPr>
          <a:lstStyle/>
          <a:p>
            <a:pPr>
              <a:spcBef>
                <a:spcPts val="0"/>
              </a:spcBef>
            </a:pPr>
            <a:r>
              <a:rPr lang="en-US" i="1" dirty="0" smtClean="0">
                <a:solidFill>
                  <a:srgbClr val="C00000"/>
                </a:solidFill>
                <a:latin typeface="Segoe UI" panose="020B0502040204020203" pitchFamily="34" charset="0"/>
                <a:cs typeface="Segoe UI" panose="020B0502040204020203" pitchFamily="34" charset="0"/>
              </a:rPr>
              <a:t>“Automating string processing in spreadsheets using input-output examples”;</a:t>
            </a:r>
            <a:r>
              <a:rPr lang="en-US" dirty="0" smtClean="0">
                <a:solidFill>
                  <a:srgbClr val="C00000"/>
                </a:solidFill>
                <a:latin typeface="Segoe UI" panose="020B0502040204020203" pitchFamily="34" charset="0"/>
                <a:cs typeface="Segoe UI" panose="020B0502040204020203" pitchFamily="34" charset="0"/>
              </a:rPr>
              <a:t> </a:t>
            </a:r>
          </a:p>
          <a:p>
            <a:pPr>
              <a:spcBef>
                <a:spcPts val="0"/>
              </a:spcBef>
            </a:pPr>
            <a:r>
              <a:rPr lang="en-US" dirty="0" smtClean="0">
                <a:solidFill>
                  <a:srgbClr val="C00000"/>
                </a:solidFill>
                <a:latin typeface="Segoe UI" panose="020B0502040204020203" pitchFamily="34" charset="0"/>
                <a:cs typeface="Segoe UI" panose="020B0502040204020203" pitchFamily="34" charset="0"/>
              </a:rPr>
              <a:t>POPL 2011; Sumit Gulwani</a:t>
            </a:r>
          </a:p>
        </p:txBody>
      </p:sp>
    </p:spTree>
    <p:extLst>
      <p:ext uri="{BB962C8B-B14F-4D97-AF65-F5344CB8AC3E}">
        <p14:creationId xmlns:p14="http://schemas.microsoft.com/office/powerpoint/2010/main" val="3766050392"/>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9333" y="1134251"/>
            <a:ext cx="8532541" cy="4070353"/>
          </a:xfrm>
        </p:spPr>
        <p:txBody>
          <a:bodyPr/>
          <a:lstStyle/>
          <a:p>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Application to robotics</a:t>
            </a:r>
          </a:p>
          <a:p>
            <a:endParaRPr lang="en-US" dirty="0">
              <a:latin typeface="Segoe UI" panose="020B0502040204020203" pitchFamily="34" charset="0"/>
              <a:cs typeface="Segoe UI" panose="020B0502040204020203" pitchFamily="34" charset="0"/>
            </a:endParaRPr>
          </a:p>
          <a:p>
            <a:r>
              <a:rPr lang="en-US" dirty="0" smtClean="0">
                <a:latin typeface="Segoe UI" panose="020B0502040204020203" pitchFamily="34" charset="0"/>
                <a:cs typeface="Segoe UI" panose="020B0502040204020203" pitchFamily="34" charset="0"/>
              </a:rPr>
              <a:t>Combining statistical and formal reasoning techniques</a:t>
            </a:r>
            <a:endParaRPr lang="en-US" dirty="0">
              <a:latin typeface="Segoe UI" panose="020B0502040204020203" pitchFamily="34" charset="0"/>
              <a:cs typeface="Segoe UI" panose="020B0502040204020203" pitchFamily="34" charset="0"/>
            </a:endParaRPr>
          </a:p>
          <a:p>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Probabilistic noise handling</a:t>
            </a:r>
          </a:p>
          <a:p>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Programming using </a:t>
            </a:r>
            <a:r>
              <a:rPr lang="en-US" dirty="0" smtClean="0">
                <a:latin typeface="Segoe UI" panose="020B0502040204020203" pitchFamily="34" charset="0"/>
                <a:cs typeface="Segoe UI" panose="020B0502040204020203" pitchFamily="34" charset="0"/>
              </a:rPr>
              <a:t>multi-modal intent involving examples and natural language</a:t>
            </a:r>
          </a:p>
          <a:p>
            <a:pPr marL="0" indent="0">
              <a:buNone/>
            </a:pPr>
            <a:endParaRPr lang="en-US" dirty="0">
              <a:latin typeface="Segoe UI" panose="020B0502040204020203" pitchFamily="34" charset="0"/>
              <a:cs typeface="Segoe UI" panose="020B0502040204020203" pitchFamily="34" charset="0"/>
            </a:endParaRPr>
          </a:p>
          <a:p>
            <a:pPr marL="0" indent="0">
              <a:buNone/>
            </a:pPr>
            <a:endParaRPr lang="en-US" dirty="0">
              <a:latin typeface="Segoe UI" panose="020B0502040204020203" pitchFamily="34" charset="0"/>
              <a:cs typeface="Segoe UI" panose="020B0502040204020203" pitchFamily="34" charset="0"/>
            </a:endParaRPr>
          </a:p>
          <a:p>
            <a:pPr marL="0" indent="0">
              <a:buNone/>
            </a:pPr>
            <a:endParaRPr lang="en-US" dirty="0"/>
          </a:p>
        </p:txBody>
      </p:sp>
      <p:sp>
        <p:nvSpPr>
          <p:cNvPr id="4" name="Title 3"/>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Future Directions</a:t>
            </a:r>
          </a:p>
        </p:txBody>
      </p:sp>
    </p:spTree>
    <p:extLst>
      <p:ext uri="{BB962C8B-B14F-4D97-AF65-F5344CB8AC3E}">
        <p14:creationId xmlns:p14="http://schemas.microsoft.com/office/powerpoint/2010/main" val="88272217"/>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183" y="1013015"/>
            <a:ext cx="9267731" cy="5029200"/>
          </a:xfrm>
        </p:spPr>
        <p:txBody>
          <a:bodyPr/>
          <a:lstStyle/>
          <a:p>
            <a:pPr marL="0" indent="0">
              <a:buNone/>
            </a:pPr>
            <a:r>
              <a:rPr lang="en-US" dirty="0">
                <a:solidFill>
                  <a:schemeClr val="accent2"/>
                </a:solidFill>
                <a:latin typeface="Consolas" panose="020B0609020204030204" pitchFamily="49" charset="0"/>
                <a:cs typeface="Consolas" panose="020B0609020204030204" pitchFamily="49" charset="0"/>
              </a:rPr>
              <a:t>https://microsoft.github.io/prose</a:t>
            </a:r>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Efficient implementation of the generic search methodology.</a:t>
            </a:r>
          </a:p>
          <a:p>
            <a:r>
              <a:rPr lang="en-US" dirty="0">
                <a:latin typeface="Segoe UI" panose="020B0502040204020203" pitchFamily="34" charset="0"/>
                <a:cs typeface="Segoe UI" panose="020B0502040204020203" pitchFamily="34" charset="0"/>
              </a:rPr>
              <a:t>Provides a library of reduction rules.</a:t>
            </a:r>
          </a:p>
          <a:p>
            <a:endParaRPr lang="en-US" dirty="0">
              <a:latin typeface="Segoe UI" panose="020B0502040204020203" pitchFamily="34" charset="0"/>
              <a:cs typeface="Segoe UI" panose="020B0502040204020203" pitchFamily="34" charset="0"/>
            </a:endParaRPr>
          </a:p>
          <a:p>
            <a:pPr marL="0" indent="0">
              <a:buNone/>
            </a:pPr>
            <a:r>
              <a:rPr lang="en-US" dirty="0">
                <a:solidFill>
                  <a:schemeClr val="accent2"/>
                </a:solidFill>
                <a:latin typeface="Segoe UI" panose="020B0502040204020203" pitchFamily="34" charset="0"/>
                <a:cs typeface="Segoe UI" panose="020B0502040204020203" pitchFamily="34" charset="0"/>
              </a:rPr>
              <a:t>Role of synthesizer developer</a:t>
            </a:r>
          </a:p>
          <a:p>
            <a:r>
              <a:rPr lang="en-US" dirty="0">
                <a:latin typeface="Segoe UI" panose="020B0502040204020203" pitchFamily="34" charset="0"/>
                <a:cs typeface="Segoe UI" panose="020B0502040204020203" pitchFamily="34" charset="0"/>
              </a:rPr>
              <a:t>Implement a DSL with executable semantics for new operators.</a:t>
            </a:r>
          </a:p>
          <a:p>
            <a:r>
              <a:rPr lang="en-US" sz="2300" dirty="0">
                <a:latin typeface="Segoe UI" panose="020B0502040204020203" pitchFamily="34" charset="0"/>
                <a:cs typeface="Segoe UI" panose="020B0502040204020203" pitchFamily="34" charset="0"/>
              </a:rPr>
              <a:t>Implement reduction rules (inverse semantics) for some operators.</a:t>
            </a:r>
          </a:p>
          <a:p>
            <a:r>
              <a:rPr lang="en-US" dirty="0">
                <a:latin typeface="Segoe UI" panose="020B0502040204020203" pitchFamily="34" charset="0"/>
                <a:cs typeface="Segoe UI" panose="020B0502040204020203" pitchFamily="34" charset="0"/>
              </a:rPr>
              <a:t>Implement ranking </a:t>
            </a:r>
            <a:r>
              <a:rPr lang="en-US" dirty="0" smtClean="0">
                <a:latin typeface="Segoe UI" panose="020B0502040204020203" pitchFamily="34" charset="0"/>
                <a:cs typeface="Segoe UI" panose="020B0502040204020203" pitchFamily="34" charset="0"/>
              </a:rPr>
              <a:t>strategy.</a:t>
            </a:r>
            <a:endParaRPr lang="en-US" sz="700"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Can also specify tactics to resolve non-determinism in search.</a:t>
            </a:r>
          </a:p>
        </p:txBody>
      </p:sp>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70</a:t>
            </a:fld>
            <a:endParaRPr lang="en-US" dirty="0"/>
          </a:p>
        </p:txBody>
      </p:sp>
      <p:sp>
        <p:nvSpPr>
          <p:cNvPr id="4" name="Title 3"/>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PROSE Framework</a:t>
            </a:r>
          </a:p>
        </p:txBody>
      </p:sp>
    </p:spTree>
    <p:extLst>
      <p:ext uri="{BB962C8B-B14F-4D97-AF65-F5344CB8AC3E}">
        <p14:creationId xmlns:p14="http://schemas.microsoft.com/office/powerpoint/2010/main" val="860883276"/>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115" y="1069081"/>
            <a:ext cx="1657048" cy="1657048"/>
          </a:xfrm>
          <a:prstGeom prst="rect">
            <a:avLst/>
          </a:prstGeom>
        </p:spPr>
      </p:pic>
      <p:sp>
        <p:nvSpPr>
          <p:cNvPr id="23" name="TextBox 22"/>
          <p:cNvSpPr txBox="1"/>
          <p:nvPr/>
        </p:nvSpPr>
        <p:spPr>
          <a:xfrm>
            <a:off x="4046814" y="2882358"/>
            <a:ext cx="1332269" cy="430887"/>
          </a:xfrm>
          <a:prstGeom prst="rect">
            <a:avLst/>
          </a:prstGeom>
          <a:noFill/>
        </p:spPr>
        <p:txBody>
          <a:bodyPr wrap="square" rtlCol="0">
            <a:spAutoFit/>
          </a:bodyPr>
          <a:lstStyle/>
          <a:p>
            <a:r>
              <a:rPr lang="en-US" sz="2200" dirty="0">
                <a:latin typeface="Seoge UI"/>
              </a:rPr>
              <a:t>Vu Le</a:t>
            </a:r>
          </a:p>
        </p:txBody>
      </p:sp>
      <p:sp>
        <p:nvSpPr>
          <p:cNvPr id="4" name="Title 3"/>
          <p:cNvSpPr>
            <a:spLocks noGrp="1"/>
          </p:cNvSpPr>
          <p:nvPr>
            <p:ph type="title"/>
          </p:nvPr>
        </p:nvSpPr>
        <p:spPr/>
        <p:txBody>
          <a:bodyPr/>
          <a:lstStyle/>
          <a:p>
            <a:r>
              <a:rPr lang="en-US" dirty="0">
                <a:latin typeface="Seoge UI"/>
              </a:rPr>
              <a:t>The PROSE </a:t>
            </a:r>
            <a:r>
              <a:rPr lang="en-US" dirty="0" smtClean="0">
                <a:latin typeface="Seoge UI"/>
              </a:rPr>
              <a:t>Team</a:t>
            </a:r>
            <a:endParaRPr lang="en-US" dirty="0">
              <a:latin typeface="Seoge UI"/>
            </a:endParaRPr>
          </a:p>
        </p:txBody>
      </p:sp>
      <p:sp>
        <p:nvSpPr>
          <p:cNvPr id="31" name="TextBox 30"/>
          <p:cNvSpPr txBox="1"/>
          <p:nvPr/>
        </p:nvSpPr>
        <p:spPr>
          <a:xfrm>
            <a:off x="137794" y="2786075"/>
            <a:ext cx="1591579" cy="769441"/>
          </a:xfrm>
          <a:prstGeom prst="rect">
            <a:avLst/>
          </a:prstGeom>
          <a:noFill/>
        </p:spPr>
        <p:txBody>
          <a:bodyPr wrap="square" rtlCol="0">
            <a:spAutoFit/>
          </a:bodyPr>
          <a:lstStyle/>
          <a:p>
            <a:pPr algn="ctr"/>
            <a:r>
              <a:rPr lang="en-US" sz="2200" dirty="0">
                <a:latin typeface="Seoge UI"/>
              </a:rPr>
              <a:t>Sumit Gulwani</a:t>
            </a:r>
          </a:p>
        </p:txBody>
      </p:sp>
      <p:pic>
        <p:nvPicPr>
          <p:cNvPr id="12" name="Picture 11"/>
          <p:cNvPicPr>
            <a:picLocks noChangeAspect="1"/>
          </p:cNvPicPr>
          <p:nvPr/>
        </p:nvPicPr>
        <p:blipFill>
          <a:blip r:embed="rId4"/>
          <a:stretch>
            <a:fillRect/>
          </a:stretch>
        </p:blipFill>
        <p:spPr>
          <a:xfrm>
            <a:off x="5664791" y="1043524"/>
            <a:ext cx="1441497" cy="1689069"/>
          </a:xfrm>
          <a:prstGeom prst="rect">
            <a:avLst/>
          </a:prstGeom>
        </p:spPr>
      </p:pic>
      <p:pic>
        <p:nvPicPr>
          <p:cNvPr id="14" name="Picture 13"/>
          <p:cNvPicPr>
            <a:picLocks noChangeAspect="1"/>
          </p:cNvPicPr>
          <p:nvPr/>
        </p:nvPicPr>
        <p:blipFill>
          <a:blip r:embed="rId5"/>
          <a:stretch>
            <a:fillRect/>
          </a:stretch>
        </p:blipFill>
        <p:spPr>
          <a:xfrm>
            <a:off x="3876514" y="4416813"/>
            <a:ext cx="1759509" cy="1617326"/>
          </a:xfrm>
          <a:prstGeom prst="rect">
            <a:avLst/>
          </a:prstGeom>
        </p:spPr>
      </p:pic>
      <p:sp>
        <p:nvSpPr>
          <p:cNvPr id="43" name="TextBox 42"/>
          <p:cNvSpPr txBox="1"/>
          <p:nvPr/>
        </p:nvSpPr>
        <p:spPr>
          <a:xfrm>
            <a:off x="5597856" y="2786074"/>
            <a:ext cx="1538894" cy="769441"/>
          </a:xfrm>
          <a:prstGeom prst="rect">
            <a:avLst/>
          </a:prstGeom>
          <a:noFill/>
        </p:spPr>
        <p:txBody>
          <a:bodyPr wrap="square" rtlCol="0">
            <a:spAutoFit/>
          </a:bodyPr>
          <a:lstStyle/>
          <a:p>
            <a:pPr algn="ctr"/>
            <a:r>
              <a:rPr lang="en-US" sz="2200" dirty="0">
                <a:latin typeface="Seoge UI"/>
              </a:rPr>
              <a:t>Daniel Perelman</a:t>
            </a:r>
          </a:p>
        </p:txBody>
      </p:sp>
      <p:sp>
        <p:nvSpPr>
          <p:cNvPr id="44" name="TextBox 43"/>
          <p:cNvSpPr txBox="1"/>
          <p:nvPr/>
        </p:nvSpPr>
        <p:spPr>
          <a:xfrm>
            <a:off x="4030025" y="5993190"/>
            <a:ext cx="1498600" cy="769441"/>
          </a:xfrm>
          <a:prstGeom prst="rect">
            <a:avLst/>
          </a:prstGeom>
          <a:noFill/>
        </p:spPr>
        <p:txBody>
          <a:bodyPr wrap="square" rtlCol="0">
            <a:spAutoFit/>
          </a:bodyPr>
          <a:lstStyle/>
          <a:p>
            <a:pPr algn="ctr"/>
            <a:r>
              <a:rPr lang="en-US" sz="2200" dirty="0">
                <a:latin typeface="Seoge UI"/>
              </a:rPr>
              <a:t>Danny Simmons</a:t>
            </a:r>
          </a:p>
        </p:txBody>
      </p:sp>
      <p:sp>
        <p:nvSpPr>
          <p:cNvPr id="47" name="TextBox 46"/>
          <p:cNvSpPr txBox="1"/>
          <p:nvPr/>
        </p:nvSpPr>
        <p:spPr>
          <a:xfrm>
            <a:off x="1920607" y="6037090"/>
            <a:ext cx="1819073" cy="769441"/>
          </a:xfrm>
          <a:prstGeom prst="rect">
            <a:avLst/>
          </a:prstGeom>
          <a:noFill/>
        </p:spPr>
        <p:txBody>
          <a:bodyPr wrap="square" rtlCol="0">
            <a:spAutoFit/>
          </a:bodyPr>
          <a:lstStyle/>
          <a:p>
            <a:pPr algn="ctr"/>
            <a:r>
              <a:rPr lang="en-US" sz="2200" dirty="0">
                <a:latin typeface="Seoge UI"/>
              </a:rPr>
              <a:t>Mohammad Raza</a:t>
            </a:r>
          </a:p>
        </p:txBody>
      </p:sp>
      <p:sp>
        <p:nvSpPr>
          <p:cNvPr id="48" name="TextBox 47"/>
          <p:cNvSpPr txBox="1"/>
          <p:nvPr/>
        </p:nvSpPr>
        <p:spPr>
          <a:xfrm>
            <a:off x="7222612" y="6034139"/>
            <a:ext cx="1427741" cy="769441"/>
          </a:xfrm>
          <a:prstGeom prst="rect">
            <a:avLst/>
          </a:prstGeom>
          <a:noFill/>
        </p:spPr>
        <p:txBody>
          <a:bodyPr wrap="square" rtlCol="0">
            <a:spAutoFit/>
          </a:bodyPr>
          <a:lstStyle/>
          <a:p>
            <a:pPr algn="ctr">
              <a:spcBef>
                <a:spcPts val="0"/>
              </a:spcBef>
            </a:pPr>
            <a:r>
              <a:rPr lang="en-US" sz="2200" dirty="0">
                <a:latin typeface="Seoge UI"/>
              </a:rPr>
              <a:t>Abhishek </a:t>
            </a:r>
          </a:p>
          <a:p>
            <a:pPr algn="ctr">
              <a:spcBef>
                <a:spcPts val="0"/>
              </a:spcBef>
            </a:pPr>
            <a:r>
              <a:rPr lang="en-US" sz="2200" dirty="0">
                <a:latin typeface="Seoge UI"/>
              </a:rPr>
              <a:t>Udupa</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0420" y="4393994"/>
            <a:ext cx="1720945" cy="1624142"/>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1947" y="1129165"/>
            <a:ext cx="1591579" cy="1598684"/>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5121" y="4445541"/>
            <a:ext cx="1594358" cy="1594358"/>
          </a:xfrm>
          <a:prstGeom prst="rect">
            <a:avLst/>
          </a:prstGeom>
        </p:spPr>
      </p:pic>
      <p:pic>
        <p:nvPicPr>
          <p:cNvPr id="24" name="Picture 23"/>
          <p:cNvPicPr>
            <a:picLocks noChangeAspect="1"/>
          </p:cNvPicPr>
          <p:nvPr/>
        </p:nvPicPr>
        <p:blipFill>
          <a:blip r:embed="rId9"/>
          <a:stretch>
            <a:fillRect/>
          </a:stretch>
        </p:blipFill>
        <p:spPr>
          <a:xfrm>
            <a:off x="207973" y="1072705"/>
            <a:ext cx="1580385" cy="1693887"/>
          </a:xfrm>
          <a:prstGeom prst="rect">
            <a:avLst/>
          </a:prstGeom>
        </p:spPr>
      </p:pic>
      <p:sp>
        <p:nvSpPr>
          <p:cNvPr id="26" name="TextBox 25"/>
          <p:cNvSpPr txBox="1"/>
          <p:nvPr/>
        </p:nvSpPr>
        <p:spPr>
          <a:xfrm>
            <a:off x="1991044" y="2786074"/>
            <a:ext cx="1591579" cy="769441"/>
          </a:xfrm>
          <a:prstGeom prst="rect">
            <a:avLst/>
          </a:prstGeom>
          <a:noFill/>
        </p:spPr>
        <p:txBody>
          <a:bodyPr wrap="square" rtlCol="0">
            <a:spAutoFit/>
          </a:bodyPr>
          <a:lstStyle/>
          <a:p>
            <a:pPr algn="ctr"/>
            <a:r>
              <a:rPr lang="en-US" sz="2200" dirty="0">
                <a:latin typeface="Seoge UI"/>
              </a:rPr>
              <a:t>Ranvijay Kumar</a:t>
            </a:r>
          </a:p>
        </p:txBody>
      </p:sp>
      <p:sp>
        <p:nvSpPr>
          <p:cNvPr id="28" name="TextBox 27"/>
          <p:cNvSpPr txBox="1"/>
          <p:nvPr/>
        </p:nvSpPr>
        <p:spPr>
          <a:xfrm>
            <a:off x="5564997" y="6133862"/>
            <a:ext cx="1621242" cy="769441"/>
          </a:xfrm>
          <a:prstGeom prst="rect">
            <a:avLst/>
          </a:prstGeom>
          <a:noFill/>
        </p:spPr>
        <p:txBody>
          <a:bodyPr wrap="square" rtlCol="0">
            <a:spAutoFit/>
          </a:bodyPr>
          <a:lstStyle/>
          <a:p>
            <a:pPr algn="ctr"/>
            <a:r>
              <a:rPr lang="en-US" sz="2200" dirty="0" smtClean="0">
                <a:latin typeface="Seoge UI"/>
              </a:rPr>
              <a:t>Gustavo Soares</a:t>
            </a:r>
            <a:endParaRPr lang="en-US" sz="2200" dirty="0">
              <a:latin typeface="Seoge UI"/>
            </a:endParaRPr>
          </a:p>
        </p:txBody>
      </p:sp>
      <p:sp>
        <p:nvSpPr>
          <p:cNvPr id="6" name="Explosion 2 5"/>
          <p:cNvSpPr/>
          <p:nvPr/>
        </p:nvSpPr>
        <p:spPr bwMode="auto">
          <a:xfrm>
            <a:off x="346992" y="3419590"/>
            <a:ext cx="8548087" cy="974404"/>
          </a:xfrm>
          <a:prstGeom prst="irregularSeal2">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rgbClr val="C00000"/>
              </a:solidFill>
              <a:effectLst/>
              <a:latin typeface="Seoge UI"/>
            </a:endParaRPr>
          </a:p>
        </p:txBody>
      </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27953" y="1041018"/>
            <a:ext cx="1587032" cy="1663729"/>
          </a:xfrm>
          <a:prstGeom prst="rect">
            <a:avLst/>
          </a:prstGeom>
        </p:spPr>
      </p:pic>
      <p:sp>
        <p:nvSpPr>
          <p:cNvPr id="27" name="TextBox 26"/>
          <p:cNvSpPr txBox="1"/>
          <p:nvPr/>
        </p:nvSpPr>
        <p:spPr>
          <a:xfrm>
            <a:off x="7227953" y="2752512"/>
            <a:ext cx="1538894" cy="769441"/>
          </a:xfrm>
          <a:prstGeom prst="rect">
            <a:avLst/>
          </a:prstGeom>
          <a:noFill/>
        </p:spPr>
        <p:txBody>
          <a:bodyPr wrap="square" rtlCol="0">
            <a:spAutoFit/>
          </a:bodyPr>
          <a:lstStyle/>
          <a:p>
            <a:pPr algn="ctr"/>
            <a:r>
              <a:rPr lang="en-US" sz="2200" dirty="0">
                <a:latin typeface="Seoge UI"/>
              </a:rPr>
              <a:t>Mark Plesko</a:t>
            </a:r>
          </a:p>
        </p:txBody>
      </p:sp>
      <p:sp>
        <p:nvSpPr>
          <p:cNvPr id="8" name="TextBox 7"/>
          <p:cNvSpPr txBox="1"/>
          <p:nvPr/>
        </p:nvSpPr>
        <p:spPr>
          <a:xfrm>
            <a:off x="1649470" y="3754378"/>
            <a:ext cx="5456818" cy="400110"/>
          </a:xfrm>
          <a:prstGeom prst="rect">
            <a:avLst/>
          </a:prstGeom>
          <a:noFill/>
        </p:spPr>
        <p:txBody>
          <a:bodyPr wrap="square" rtlCol="0">
            <a:spAutoFit/>
          </a:bodyPr>
          <a:lstStyle/>
          <a:p>
            <a:r>
              <a:rPr lang="en-US" dirty="0">
                <a:solidFill>
                  <a:srgbClr val="C00000"/>
                </a:solidFill>
              </a:rPr>
              <a:t>Please apply for intern/full-time positions!</a:t>
            </a:r>
          </a:p>
        </p:txBody>
      </p:sp>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17308" y="4408505"/>
            <a:ext cx="1150250" cy="1706621"/>
          </a:xfrm>
          <a:prstGeom prst="rect">
            <a:avLst/>
          </a:prstGeom>
        </p:spPr>
      </p:pic>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4557" y="4370962"/>
            <a:ext cx="1515649" cy="1689744"/>
          </a:xfrm>
          <a:prstGeom prst="rect">
            <a:avLst/>
          </a:prstGeom>
        </p:spPr>
      </p:pic>
      <p:sp>
        <p:nvSpPr>
          <p:cNvPr id="29" name="TextBox 28"/>
          <p:cNvSpPr txBox="1"/>
          <p:nvPr/>
        </p:nvSpPr>
        <p:spPr>
          <a:xfrm>
            <a:off x="-117073" y="6115126"/>
            <a:ext cx="1984438" cy="769441"/>
          </a:xfrm>
          <a:prstGeom prst="rect">
            <a:avLst/>
          </a:prstGeom>
          <a:noFill/>
        </p:spPr>
        <p:txBody>
          <a:bodyPr wrap="square" rtlCol="0">
            <a:spAutoFit/>
          </a:bodyPr>
          <a:lstStyle/>
          <a:p>
            <a:pPr algn="ctr"/>
            <a:r>
              <a:rPr lang="en-US" sz="2200" dirty="0" smtClean="0">
                <a:latin typeface="Seoge UI"/>
              </a:rPr>
              <a:t>Arjun Radhakrishna</a:t>
            </a:r>
            <a:endParaRPr lang="en-US" sz="2200" dirty="0">
              <a:latin typeface="Seoge UI"/>
            </a:endParaRPr>
          </a:p>
        </p:txBody>
      </p:sp>
    </p:spTree>
    <p:extLst>
      <p:ext uri="{BB962C8B-B14F-4D97-AF65-F5344CB8AC3E}">
        <p14:creationId xmlns:p14="http://schemas.microsoft.com/office/powerpoint/2010/main" val="7582835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0674" y="1010791"/>
            <a:ext cx="8722651" cy="4587728"/>
          </a:xfrm>
        </p:spPr>
        <p:txBody>
          <a:bodyPr/>
          <a:lstStyle/>
          <a:p>
            <a:pPr marL="0" indent="0">
              <a:buNone/>
            </a:pPr>
            <a:r>
              <a:rPr lang="en-US" dirty="0">
                <a:latin typeface="Segoe UI" panose="020B0502040204020203" pitchFamily="34" charset="0"/>
                <a:cs typeface="Segoe UI" panose="020B0502040204020203" pitchFamily="34" charset="0"/>
              </a:rPr>
              <a:t>Killer </a:t>
            </a:r>
            <a:r>
              <a:rPr lang="en-US" dirty="0" smtClean="0">
                <a:latin typeface="Segoe UI" panose="020B0502040204020203" pitchFamily="34" charset="0"/>
                <a:cs typeface="Segoe UI" panose="020B0502040204020203" pitchFamily="34" charset="0"/>
              </a:rPr>
              <a:t>applications: Data wrangling &amp; Code Refactoring</a:t>
            </a:r>
            <a:endParaRPr lang="en-US" dirty="0">
              <a:latin typeface="Segoe UI" panose="020B0502040204020203" pitchFamily="34" charset="0"/>
              <a:cs typeface="Segoe UI" panose="020B0502040204020203" pitchFamily="34" charset="0"/>
            </a:endParaRPr>
          </a:p>
          <a:p>
            <a:r>
              <a:rPr lang="en-US" sz="2200" dirty="0">
                <a:latin typeface="Segoe UI" panose="020B0502040204020203" pitchFamily="34" charset="0"/>
                <a:cs typeface="Segoe UI" panose="020B0502040204020203" pitchFamily="34" charset="0"/>
              </a:rPr>
              <a:t>99% of end users are non-programmers.</a:t>
            </a:r>
          </a:p>
          <a:p>
            <a:r>
              <a:rPr lang="en-US" sz="2200" dirty="0">
                <a:latin typeface="Segoe UI" panose="020B0502040204020203" pitchFamily="34" charset="0"/>
                <a:cs typeface="Segoe UI" panose="020B0502040204020203" pitchFamily="34" charset="0"/>
              </a:rPr>
              <a:t>Data scientists spend 80% time cleaning data</a:t>
            </a:r>
            <a:r>
              <a:rPr lang="en-US" sz="2200" dirty="0" smtClean="0">
                <a:latin typeface="Segoe UI" panose="020B0502040204020203" pitchFamily="34" charset="0"/>
                <a:cs typeface="Segoe UI" panose="020B0502040204020203" pitchFamily="34" charset="0"/>
              </a:rPr>
              <a:t>.</a:t>
            </a:r>
          </a:p>
          <a:p>
            <a:r>
              <a:rPr lang="en-US" sz="2200" dirty="0" smtClean="0">
                <a:latin typeface="Segoe UI" panose="020B0502040204020203" pitchFamily="34" charset="0"/>
                <a:cs typeface="Segoe UI" panose="020B0502040204020203" pitchFamily="34" charset="0"/>
              </a:rPr>
              <a:t>Developers spend 40% time refactoring code                                  during migration.</a:t>
            </a:r>
            <a:endParaRPr lang="en-US" sz="2200" dirty="0">
              <a:latin typeface="Segoe UI" panose="020B0502040204020203" pitchFamily="34" charset="0"/>
              <a:cs typeface="Segoe UI" panose="020B0502040204020203" pitchFamily="34" charset="0"/>
            </a:endParaRPr>
          </a:p>
          <a:p>
            <a:pPr marL="457200" lvl="1" indent="0">
              <a:buNone/>
            </a:pPr>
            <a:endParaRPr lang="en-US" sz="100" dirty="0">
              <a:latin typeface="Segoe UI" panose="020B0502040204020203" pitchFamily="34" charset="0"/>
              <a:cs typeface="Segoe UI" panose="020B0502040204020203" pitchFamily="34" charset="0"/>
            </a:endParaRPr>
          </a:p>
          <a:p>
            <a:endParaRPr lang="en-US" sz="1000" dirty="0">
              <a:latin typeface="Segoe UI" panose="020B0502040204020203" pitchFamily="34" charset="0"/>
              <a:cs typeface="Segoe UI" panose="020B0502040204020203" pitchFamily="34" charset="0"/>
            </a:endParaRPr>
          </a:p>
          <a:p>
            <a:pPr marL="0" indent="0">
              <a:buNone/>
            </a:pPr>
            <a:r>
              <a:rPr lang="en-US" dirty="0">
                <a:latin typeface="Segoe UI" panose="020B0502040204020203" pitchFamily="34" charset="0"/>
                <a:cs typeface="Segoe UI" panose="020B0502040204020203" pitchFamily="34" charset="0"/>
              </a:rPr>
              <a:t>Algorithmic search</a:t>
            </a:r>
          </a:p>
          <a:p>
            <a:r>
              <a:rPr lang="en-US" sz="2200" dirty="0">
                <a:latin typeface="Segoe UI" panose="020B0502040204020203" pitchFamily="34" charset="0"/>
                <a:cs typeface="Segoe UI" panose="020B0502040204020203" pitchFamily="34" charset="0"/>
              </a:rPr>
              <a:t>Domain-specific language</a:t>
            </a:r>
          </a:p>
          <a:p>
            <a:r>
              <a:rPr lang="en-US" sz="2200" dirty="0">
                <a:latin typeface="Segoe UI" panose="020B0502040204020203" pitchFamily="34" charset="0"/>
                <a:cs typeface="Segoe UI" panose="020B0502040204020203" pitchFamily="34" charset="0"/>
              </a:rPr>
              <a:t>Divide-and-conquer methodology based on inverse functions</a:t>
            </a:r>
          </a:p>
          <a:p>
            <a:endParaRPr lang="en-US" sz="1000" dirty="0">
              <a:latin typeface="Segoe UI" panose="020B0502040204020203" pitchFamily="34" charset="0"/>
              <a:cs typeface="Segoe UI" panose="020B0502040204020203" pitchFamily="34" charset="0"/>
            </a:endParaRPr>
          </a:p>
          <a:p>
            <a:pPr marL="0" indent="0">
              <a:buNone/>
            </a:pPr>
            <a:r>
              <a:rPr lang="en-US" dirty="0">
                <a:latin typeface="Segoe UI" panose="020B0502040204020203" pitchFamily="34" charset="0"/>
                <a:cs typeface="Segoe UI" panose="020B0502040204020203" pitchFamily="34" charset="0"/>
              </a:rPr>
              <a:t>Ambiguity resolution</a:t>
            </a:r>
          </a:p>
          <a:p>
            <a:r>
              <a:rPr lang="en-US" sz="2200" dirty="0">
                <a:latin typeface="Segoe UI" panose="020B0502040204020203" pitchFamily="34" charset="0"/>
                <a:cs typeface="Segoe UI" panose="020B0502040204020203" pitchFamily="34" charset="0"/>
              </a:rPr>
              <a:t>Ranking</a:t>
            </a:r>
          </a:p>
          <a:p>
            <a:r>
              <a:rPr lang="en-US" sz="2200" dirty="0">
                <a:latin typeface="Segoe UI" panose="020B0502040204020203" pitchFamily="34" charset="0"/>
                <a:cs typeface="Segoe UI" panose="020B0502040204020203" pitchFamily="34" charset="0"/>
              </a:rPr>
              <a:t>Interactivity</a:t>
            </a:r>
          </a:p>
          <a:p>
            <a:pPr lvl="1"/>
            <a:endParaRPr lang="en-US" sz="700" dirty="0">
              <a:latin typeface="Segoe UI" panose="020B0502040204020203" pitchFamily="34" charset="0"/>
              <a:cs typeface="Segoe UI" panose="020B0502040204020203" pitchFamily="34" charset="0"/>
            </a:endParaRPr>
          </a:p>
          <a:p>
            <a:pPr marL="0" indent="0">
              <a:buNone/>
            </a:pPr>
            <a:endParaRPr lang="en-US" dirty="0">
              <a:latin typeface="Segoe UI" panose="020B0502040204020203" pitchFamily="34" charset="0"/>
              <a:cs typeface="Segoe UI" panose="020B0502040204020203" pitchFamily="34" charset="0"/>
            </a:endParaRPr>
          </a:p>
          <a:p>
            <a:pPr marL="0" indent="0">
              <a:buNone/>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5819" y="1322718"/>
            <a:ext cx="2577381" cy="2577381"/>
          </a:xfrm>
          <a:prstGeom prst="rect">
            <a:avLst/>
          </a:prstGeom>
          <a:ln>
            <a:noFill/>
          </a:ln>
          <a:effectLst>
            <a:softEdge rad="112500"/>
          </a:effectLst>
        </p:spPr>
      </p:pic>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72</a:t>
            </a:fld>
            <a:endParaRPr lang="en-US" dirty="0"/>
          </a:p>
        </p:txBody>
      </p:sp>
      <p:sp>
        <p:nvSpPr>
          <p:cNvPr id="4" name="Title 3"/>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Conclusion</a:t>
            </a:r>
          </a:p>
        </p:txBody>
      </p:sp>
      <p:sp>
        <p:nvSpPr>
          <p:cNvPr id="5" name="Content Placeholder 4"/>
          <p:cNvSpPr txBox="1">
            <a:spLocks/>
          </p:cNvSpPr>
          <p:nvPr/>
        </p:nvSpPr>
        <p:spPr bwMode="auto">
          <a:xfrm>
            <a:off x="0" y="5962981"/>
            <a:ext cx="9042400" cy="9694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spcBef>
                <a:spcPts val="0"/>
              </a:spcBef>
              <a:spcAft>
                <a:spcPts val="0"/>
              </a:spcAft>
              <a:buFontTx/>
              <a:buNone/>
            </a:pPr>
            <a:r>
              <a:rPr lang="en-US" sz="1900" kern="0" dirty="0">
                <a:latin typeface="Seoge UI"/>
                <a:ea typeface="Calibri" panose="020F0502020204030204" pitchFamily="34" charset="0"/>
                <a:cs typeface="Consolas" panose="020B0609020204030204" pitchFamily="49" charset="0"/>
              </a:rPr>
              <a:t>Reference: </a:t>
            </a:r>
            <a:r>
              <a:rPr lang="en-US" sz="1900" kern="0" dirty="0">
                <a:solidFill>
                  <a:srgbClr val="C00000"/>
                </a:solidFill>
                <a:latin typeface="Seoge UI"/>
                <a:ea typeface="Calibri" panose="020F0502020204030204" pitchFamily="34" charset="0"/>
                <a:cs typeface="Consolas" panose="020B0609020204030204" pitchFamily="49" charset="0"/>
              </a:rPr>
              <a:t>“</a:t>
            </a:r>
            <a:r>
              <a:rPr lang="en-US" sz="1900" i="1" kern="0" dirty="0">
                <a:solidFill>
                  <a:srgbClr val="C00000"/>
                </a:solidFill>
                <a:latin typeface="Seoge UI"/>
                <a:ea typeface="Calibri" panose="020F0502020204030204" pitchFamily="34" charset="0"/>
                <a:cs typeface="Consolas" panose="020B0609020204030204" pitchFamily="49" charset="0"/>
              </a:rPr>
              <a:t>Programming by Examples (and its applications in Data Wrangling)</a:t>
            </a:r>
            <a:r>
              <a:rPr lang="en-US" sz="1900" kern="0" dirty="0">
                <a:solidFill>
                  <a:srgbClr val="C00000"/>
                </a:solidFill>
                <a:latin typeface="Seoge UI"/>
                <a:ea typeface="Calibri" panose="020F0502020204030204" pitchFamily="34" charset="0"/>
                <a:cs typeface="Consolas" panose="020B0609020204030204" pitchFamily="49" charset="0"/>
              </a:rPr>
              <a:t>”, </a:t>
            </a:r>
          </a:p>
          <a:p>
            <a:pPr marL="0" indent="0">
              <a:spcBef>
                <a:spcPts val="0"/>
              </a:spcBef>
              <a:spcAft>
                <a:spcPts val="0"/>
              </a:spcAft>
              <a:buFontTx/>
              <a:buNone/>
            </a:pPr>
            <a:r>
              <a:rPr lang="en-US" sz="1900" kern="0" dirty="0">
                <a:solidFill>
                  <a:srgbClr val="C00000"/>
                </a:solidFill>
                <a:latin typeface="Seoge UI"/>
                <a:ea typeface="Calibri" panose="020F0502020204030204" pitchFamily="34" charset="0"/>
                <a:cs typeface="Consolas" panose="020B0609020204030204" pitchFamily="49" charset="0"/>
              </a:rPr>
              <a:t>In </a:t>
            </a:r>
            <a:r>
              <a:rPr lang="en-US" sz="1900" i="1" kern="0" dirty="0">
                <a:solidFill>
                  <a:srgbClr val="C00000"/>
                </a:solidFill>
                <a:latin typeface="Seoge UI"/>
              </a:rPr>
              <a:t>Verification and Synthesis of Correct and Secure Systems</a:t>
            </a:r>
            <a:r>
              <a:rPr lang="en-US" sz="1900" kern="0" dirty="0">
                <a:solidFill>
                  <a:srgbClr val="C00000"/>
                </a:solidFill>
                <a:latin typeface="Seoge UI"/>
              </a:rPr>
              <a:t>; IOS Press; 2016</a:t>
            </a:r>
            <a:endParaRPr lang="en-US" sz="1900" kern="0" dirty="0">
              <a:solidFill>
                <a:srgbClr val="C00000"/>
              </a:solidFill>
              <a:latin typeface="Seoge UI"/>
              <a:ea typeface="Calibri" panose="020F0502020204030204" pitchFamily="34" charset="0"/>
              <a:cs typeface="Consolas" panose="020B0609020204030204" pitchFamily="49" charset="0"/>
            </a:endParaRPr>
          </a:p>
          <a:p>
            <a:pPr marL="0" indent="0">
              <a:spcBef>
                <a:spcPts val="0"/>
              </a:spcBef>
              <a:spcAft>
                <a:spcPts val="0"/>
              </a:spcAft>
              <a:buFontTx/>
              <a:buNone/>
            </a:pPr>
            <a:r>
              <a:rPr lang="en-US" sz="1900" kern="0" dirty="0">
                <a:latin typeface="Seoge UI"/>
                <a:ea typeface="Calibri" panose="020F0502020204030204" pitchFamily="34" charset="0"/>
                <a:cs typeface="Consolas" panose="020B0609020204030204" pitchFamily="49" charset="0"/>
              </a:rPr>
              <a:t>[based on Marktoberdorf Summer School 2015 Lecture Notes]</a:t>
            </a:r>
          </a:p>
        </p:txBody>
      </p:sp>
    </p:spTree>
    <p:extLst>
      <p:ext uri="{BB962C8B-B14F-4D97-AF65-F5344CB8AC3E}">
        <p14:creationId xmlns:p14="http://schemas.microsoft.com/office/powerpoint/2010/main" val="124684773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722937039"/>
              </p:ext>
            </p:extLst>
          </p:nvPr>
        </p:nvGraphicFramePr>
        <p:xfrm>
          <a:off x="1874519" y="3859478"/>
          <a:ext cx="4973321" cy="2123440"/>
        </p:xfrm>
        <a:graphic>
          <a:graphicData uri="http://schemas.openxmlformats.org/drawingml/2006/table">
            <a:tbl>
              <a:tblPr firstRow="1" bandRow="1">
                <a:tableStyleId>{5C22544A-7EE6-4342-B048-85BDC9FD1C3A}</a:tableStyleId>
              </a:tblPr>
              <a:tblGrid>
                <a:gridCol w="1478281">
                  <a:extLst>
                    <a:ext uri="{9D8B030D-6E8A-4147-A177-3AD203B41FA5}">
                      <a16:colId xmlns:a16="http://schemas.microsoft.com/office/drawing/2014/main" val="1288786668"/>
                    </a:ext>
                  </a:extLst>
                </a:gridCol>
                <a:gridCol w="3495040">
                  <a:extLst>
                    <a:ext uri="{9D8B030D-6E8A-4147-A177-3AD203B41FA5}">
                      <a16:colId xmlns:a16="http://schemas.microsoft.com/office/drawing/2014/main" val="1226431390"/>
                    </a:ext>
                  </a:extLst>
                </a:gridCol>
              </a:tblGrid>
              <a:tr h="370840">
                <a:tc>
                  <a:txBody>
                    <a:bodyPr/>
                    <a:lstStyle/>
                    <a:p>
                      <a:r>
                        <a:rPr lang="en-US" dirty="0">
                          <a:latin typeface="Segoe UI" panose="020B0502040204020203" pitchFamily="34" charset="0"/>
                          <a:cs typeface="Segoe UI" panose="020B0502040204020203" pitchFamily="34" charset="0"/>
                        </a:rPr>
                        <a:t>Input</a:t>
                      </a:r>
                    </a:p>
                  </a:txBody>
                  <a:tcPr/>
                </a:tc>
                <a:tc>
                  <a:txBody>
                    <a:bodyPr/>
                    <a:lstStyle/>
                    <a:p>
                      <a:r>
                        <a:rPr lang="en-US" dirty="0">
                          <a:latin typeface="Segoe UI" panose="020B0502040204020203" pitchFamily="34" charset="0"/>
                          <a:cs typeface="Segoe UI" panose="020B0502040204020203" pitchFamily="34" charset="0"/>
                        </a:rPr>
                        <a:t>Output </a:t>
                      </a:r>
                    </a:p>
                    <a:p>
                      <a:r>
                        <a:rPr lang="en-US" dirty="0">
                          <a:latin typeface="Segoe UI" panose="020B0502040204020203" pitchFamily="34" charset="0"/>
                          <a:cs typeface="Segoe UI" panose="020B0502040204020203" pitchFamily="34" charset="0"/>
                        </a:rPr>
                        <a:t>(Half hour bucket</a:t>
                      </a:r>
                      <a:r>
                        <a:rPr lang="en-US" baseline="0" dirty="0">
                          <a:latin typeface="Segoe UI" panose="020B0502040204020203" pitchFamily="34" charset="0"/>
                          <a:cs typeface="Segoe UI" panose="020B0502040204020203" pitchFamily="34" charset="0"/>
                        </a:rPr>
                        <a:t>)</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376048575"/>
                  </a:ext>
                </a:extLst>
              </a:tr>
              <a:tr h="370840">
                <a:tc>
                  <a:txBody>
                    <a:bodyPr/>
                    <a:lstStyle/>
                    <a:p>
                      <a:r>
                        <a:rPr lang="en-US" dirty="0">
                          <a:latin typeface="Segoe UI" panose="020B0502040204020203" pitchFamily="34" charset="0"/>
                          <a:cs typeface="Segoe UI" panose="020B0502040204020203" pitchFamily="34" charset="0"/>
                        </a:rPr>
                        <a:t>0d 5h 26m</a:t>
                      </a:r>
                    </a:p>
                  </a:txBody>
                  <a:tcPr/>
                </a:tc>
                <a:tc>
                  <a:txBody>
                    <a:bodyPr/>
                    <a:lstStyle/>
                    <a:p>
                      <a:r>
                        <a:rPr lang="en-US" dirty="0">
                          <a:latin typeface="Segoe UI" panose="020B0502040204020203" pitchFamily="34" charset="0"/>
                          <a:cs typeface="Segoe UI" panose="020B0502040204020203" pitchFamily="34" charset="0"/>
                        </a:rPr>
                        <a:t>5:00-5:30</a:t>
                      </a:r>
                    </a:p>
                  </a:txBody>
                  <a:tcPr/>
                </a:tc>
                <a:extLst>
                  <a:ext uri="{0D108BD9-81ED-4DB2-BD59-A6C34878D82A}">
                    <a16:rowId xmlns:a16="http://schemas.microsoft.com/office/drawing/2014/main" val="322406399"/>
                  </a:ext>
                </a:extLst>
              </a:tr>
              <a:tr h="370840">
                <a:tc>
                  <a:txBody>
                    <a:bodyPr/>
                    <a:lstStyle/>
                    <a:p>
                      <a:r>
                        <a:rPr lang="en-US" dirty="0">
                          <a:latin typeface="Segoe UI" panose="020B0502040204020203" pitchFamily="34" charset="0"/>
                          <a:cs typeface="Segoe UI" panose="020B0502040204020203" pitchFamily="34" charset="0"/>
                        </a:rPr>
                        <a:t>0d 4h 57m</a:t>
                      </a:r>
                    </a:p>
                  </a:txBody>
                  <a:tcPr/>
                </a:tc>
                <a:tc>
                  <a:txBody>
                    <a:bodyPr/>
                    <a:lstStyle/>
                    <a:p>
                      <a:r>
                        <a:rPr lang="en-US" dirty="0">
                          <a:latin typeface="Segoe UI" panose="020B0502040204020203" pitchFamily="34" charset="0"/>
                          <a:cs typeface="Segoe UI" panose="020B0502040204020203" pitchFamily="34" charset="0"/>
                        </a:rPr>
                        <a:t>4:30-5:00</a:t>
                      </a:r>
                    </a:p>
                  </a:txBody>
                  <a:tcPr/>
                </a:tc>
                <a:extLst>
                  <a:ext uri="{0D108BD9-81ED-4DB2-BD59-A6C34878D82A}">
                    <a16:rowId xmlns:a16="http://schemas.microsoft.com/office/drawing/2014/main" val="233348439"/>
                  </a:ext>
                </a:extLst>
              </a:tr>
              <a:tr h="370840">
                <a:tc>
                  <a:txBody>
                    <a:bodyPr/>
                    <a:lstStyle/>
                    <a:p>
                      <a:r>
                        <a:rPr lang="en-US" dirty="0">
                          <a:latin typeface="Segoe UI" panose="020B0502040204020203" pitchFamily="34" charset="0"/>
                          <a:cs typeface="Segoe UI" panose="020B0502040204020203" pitchFamily="34" charset="0"/>
                        </a:rPr>
                        <a:t>0d 4h 27m</a:t>
                      </a:r>
                    </a:p>
                  </a:txBody>
                  <a:tcPr/>
                </a:tc>
                <a:tc>
                  <a:txBody>
                    <a:bodyPr/>
                    <a:lstStyle/>
                    <a:p>
                      <a:r>
                        <a:rPr lang="en-US" dirty="0">
                          <a:latin typeface="Segoe UI" panose="020B0502040204020203" pitchFamily="34" charset="0"/>
                          <a:cs typeface="Segoe UI" panose="020B0502040204020203" pitchFamily="34" charset="0"/>
                        </a:rPr>
                        <a:t>4:00-4:30</a:t>
                      </a:r>
                    </a:p>
                  </a:txBody>
                  <a:tcPr/>
                </a:tc>
                <a:extLst>
                  <a:ext uri="{0D108BD9-81ED-4DB2-BD59-A6C34878D82A}">
                    <a16:rowId xmlns:a16="http://schemas.microsoft.com/office/drawing/2014/main" val="205844458"/>
                  </a:ext>
                </a:extLst>
              </a:tr>
              <a:tr h="370840">
                <a:tc>
                  <a:txBody>
                    <a:bodyPr/>
                    <a:lstStyle/>
                    <a:p>
                      <a:r>
                        <a:rPr lang="en-US" dirty="0">
                          <a:latin typeface="Segoe UI" panose="020B0502040204020203" pitchFamily="34" charset="0"/>
                          <a:cs typeface="Segoe UI" panose="020B0502040204020203" pitchFamily="34" charset="0"/>
                        </a:rPr>
                        <a:t>0d 3h 57m</a:t>
                      </a:r>
                    </a:p>
                  </a:txBody>
                  <a:tcPr/>
                </a:tc>
                <a:tc>
                  <a:txBody>
                    <a:bodyPr/>
                    <a:lstStyle/>
                    <a:p>
                      <a:r>
                        <a:rPr lang="en-US" dirty="0">
                          <a:latin typeface="Segoe UI" panose="020B0502040204020203" pitchFamily="34" charset="0"/>
                          <a:cs typeface="Segoe UI" panose="020B0502040204020203" pitchFamily="34" charset="0"/>
                        </a:rPr>
                        <a:t>3:30-4:00</a:t>
                      </a:r>
                    </a:p>
                  </a:txBody>
                  <a:tcPr/>
                </a:tc>
                <a:extLst>
                  <a:ext uri="{0D108BD9-81ED-4DB2-BD59-A6C34878D82A}">
                    <a16:rowId xmlns:a16="http://schemas.microsoft.com/office/drawing/2014/main" val="3487413503"/>
                  </a:ext>
                </a:extLst>
              </a:tr>
            </a:tbl>
          </a:graphicData>
        </a:graphic>
      </p:graphicFrame>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7</a:t>
            </a:fld>
            <a:endParaRPr lang="en-US" dirty="0"/>
          </a:p>
        </p:txBody>
      </p:sp>
      <p:sp>
        <p:nvSpPr>
          <p:cNvPr id="4" name="Title 3"/>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Number and </a:t>
            </a:r>
            <a:r>
              <a:rPr lang="en-US" dirty="0" err="1">
                <a:latin typeface="Segoe UI" panose="020B0502040204020203" pitchFamily="34" charset="0"/>
                <a:cs typeface="Segoe UI" panose="020B0502040204020203" pitchFamily="34" charset="0"/>
              </a:rPr>
              <a:t>DateTime</a:t>
            </a:r>
            <a:r>
              <a:rPr lang="en-US" dirty="0">
                <a:latin typeface="Segoe UI" panose="020B0502040204020203" pitchFamily="34" charset="0"/>
                <a:cs typeface="Segoe UI" panose="020B0502040204020203" pitchFamily="34" charset="0"/>
              </a:rPr>
              <a:t> Transformations</a:t>
            </a:r>
          </a:p>
        </p:txBody>
      </p:sp>
      <p:sp>
        <p:nvSpPr>
          <p:cNvPr id="6" name="TextBox 5"/>
          <p:cNvSpPr txBox="1"/>
          <p:nvPr/>
        </p:nvSpPr>
        <p:spPr>
          <a:xfrm>
            <a:off x="0" y="6185224"/>
            <a:ext cx="9028652" cy="707886"/>
          </a:xfrm>
          <a:prstGeom prst="rect">
            <a:avLst/>
          </a:prstGeom>
          <a:noFill/>
        </p:spPr>
        <p:txBody>
          <a:bodyPr wrap="square" rtlCol="0">
            <a:spAutoFit/>
          </a:bodyPr>
          <a:lstStyle/>
          <a:p>
            <a:pPr>
              <a:spcBef>
                <a:spcPts val="0"/>
              </a:spcBef>
            </a:pPr>
            <a:r>
              <a:rPr lang="en-US" i="1" dirty="0">
                <a:solidFill>
                  <a:srgbClr val="C00000"/>
                </a:solidFill>
                <a:latin typeface="Segoe UI" panose="020B0502040204020203" pitchFamily="34" charset="0"/>
                <a:cs typeface="Segoe UI" panose="020B0502040204020203" pitchFamily="34" charset="0"/>
              </a:rPr>
              <a:t>Synthesizing Number Transformations from Input-Output Examples; </a:t>
            </a:r>
          </a:p>
          <a:p>
            <a:pPr>
              <a:spcBef>
                <a:spcPts val="0"/>
              </a:spcBef>
            </a:pPr>
            <a:r>
              <a:rPr lang="en-US" dirty="0">
                <a:solidFill>
                  <a:srgbClr val="C00000"/>
                </a:solidFill>
                <a:latin typeface="Segoe UI" panose="020B0502040204020203" pitchFamily="34" charset="0"/>
                <a:cs typeface="Segoe UI" panose="020B0502040204020203" pitchFamily="34" charset="0"/>
              </a:rPr>
              <a:t>CAV 2012; Singh, Gulwani</a:t>
            </a:r>
          </a:p>
        </p:txBody>
      </p:sp>
      <p:graphicFrame>
        <p:nvGraphicFramePr>
          <p:cNvPr id="7" name="Table 6"/>
          <p:cNvGraphicFramePr>
            <a:graphicFrameLocks noGrp="1"/>
          </p:cNvGraphicFramePr>
          <p:nvPr>
            <p:extLst>
              <p:ext uri="{D42A27DB-BD31-4B8C-83A1-F6EECF244321}">
                <p14:modId xmlns:p14="http://schemas.microsoft.com/office/powerpoint/2010/main" val="323799660"/>
              </p:ext>
            </p:extLst>
          </p:nvPr>
        </p:nvGraphicFramePr>
        <p:xfrm>
          <a:off x="325120" y="1384299"/>
          <a:ext cx="4534646" cy="1778000"/>
        </p:xfrm>
        <a:graphic>
          <a:graphicData uri="http://schemas.openxmlformats.org/drawingml/2006/table">
            <a:tbl>
              <a:tblPr firstRow="1" bandRow="1">
                <a:tableStyleId>{5C22544A-7EE6-4342-B048-85BDC9FD1C3A}</a:tableStyleId>
              </a:tblPr>
              <a:tblGrid>
                <a:gridCol w="1198880">
                  <a:extLst>
                    <a:ext uri="{9D8B030D-6E8A-4147-A177-3AD203B41FA5}">
                      <a16:colId xmlns:a16="http://schemas.microsoft.com/office/drawing/2014/main" val="3624971444"/>
                    </a:ext>
                  </a:extLst>
                </a:gridCol>
                <a:gridCol w="3335766">
                  <a:extLst>
                    <a:ext uri="{9D8B030D-6E8A-4147-A177-3AD203B41FA5}">
                      <a16:colId xmlns:a16="http://schemas.microsoft.com/office/drawing/2014/main" val="2352811520"/>
                    </a:ext>
                  </a:extLst>
                </a:gridCol>
              </a:tblGrid>
              <a:tr h="665480">
                <a:tc>
                  <a:txBody>
                    <a:bodyPr/>
                    <a:lstStyle/>
                    <a:p>
                      <a:r>
                        <a:rPr lang="en-US" dirty="0">
                          <a:latin typeface="Segoe UI" panose="020B0502040204020203" pitchFamily="34" charset="0"/>
                          <a:cs typeface="Segoe UI" panose="020B0502040204020203" pitchFamily="34" charset="0"/>
                        </a:rPr>
                        <a:t>Input</a:t>
                      </a:r>
                    </a:p>
                  </a:txBody>
                  <a:tcPr/>
                </a:tc>
                <a:tc>
                  <a:txBody>
                    <a:bodyPr/>
                    <a:lstStyle/>
                    <a:p>
                      <a:r>
                        <a:rPr lang="en-US" dirty="0">
                          <a:latin typeface="Segoe UI" panose="020B0502040204020203" pitchFamily="34" charset="0"/>
                          <a:cs typeface="Segoe UI" panose="020B0502040204020203" pitchFamily="34" charset="0"/>
                        </a:rPr>
                        <a:t>Output </a:t>
                      </a:r>
                    </a:p>
                    <a:p>
                      <a:r>
                        <a:rPr lang="en-US" dirty="0">
                          <a:latin typeface="Segoe UI" panose="020B0502040204020203" pitchFamily="34" charset="0"/>
                          <a:cs typeface="Segoe UI" panose="020B0502040204020203" pitchFamily="34" charset="0"/>
                        </a:rPr>
                        <a:t>(Round to 2 decimal places)</a:t>
                      </a:r>
                    </a:p>
                  </a:txBody>
                  <a:tcPr/>
                </a:tc>
                <a:extLst>
                  <a:ext uri="{0D108BD9-81ED-4DB2-BD59-A6C34878D82A}">
                    <a16:rowId xmlns:a16="http://schemas.microsoft.com/office/drawing/2014/main" val="1275954712"/>
                  </a:ext>
                </a:extLst>
              </a:tr>
              <a:tr h="370840">
                <a:tc>
                  <a:txBody>
                    <a:bodyPr/>
                    <a:lstStyle/>
                    <a:p>
                      <a:r>
                        <a:rPr lang="en-US" dirty="0">
                          <a:latin typeface="Segoe UI" panose="020B0502040204020203" pitchFamily="34" charset="0"/>
                          <a:cs typeface="Segoe UI" panose="020B0502040204020203" pitchFamily="34" charset="0"/>
                        </a:rPr>
                        <a:t>123.4567</a:t>
                      </a:r>
                    </a:p>
                  </a:txBody>
                  <a:tcPr/>
                </a:tc>
                <a:tc>
                  <a:txBody>
                    <a:bodyPr/>
                    <a:lstStyle/>
                    <a:p>
                      <a:r>
                        <a:rPr lang="en-US" dirty="0">
                          <a:latin typeface="Segoe UI" panose="020B0502040204020203" pitchFamily="34" charset="0"/>
                          <a:cs typeface="Segoe UI" panose="020B0502040204020203" pitchFamily="34" charset="0"/>
                        </a:rPr>
                        <a:t>123.46</a:t>
                      </a:r>
                    </a:p>
                  </a:txBody>
                  <a:tcPr/>
                </a:tc>
                <a:extLst>
                  <a:ext uri="{0D108BD9-81ED-4DB2-BD59-A6C34878D82A}">
                    <a16:rowId xmlns:a16="http://schemas.microsoft.com/office/drawing/2014/main" val="3528789069"/>
                  </a:ext>
                </a:extLst>
              </a:tr>
              <a:tr h="370840">
                <a:tc>
                  <a:txBody>
                    <a:bodyPr/>
                    <a:lstStyle/>
                    <a:p>
                      <a:r>
                        <a:rPr lang="en-US" dirty="0">
                          <a:latin typeface="Segoe UI" panose="020B0502040204020203" pitchFamily="34" charset="0"/>
                          <a:cs typeface="Segoe UI" panose="020B0502040204020203" pitchFamily="34" charset="0"/>
                        </a:rPr>
                        <a:t>123.4</a:t>
                      </a:r>
                    </a:p>
                  </a:txBody>
                  <a:tcPr/>
                </a:tc>
                <a:tc>
                  <a:txBody>
                    <a:bodyPr/>
                    <a:lstStyle/>
                    <a:p>
                      <a:r>
                        <a:rPr lang="en-US" dirty="0">
                          <a:latin typeface="Segoe UI" panose="020B0502040204020203" pitchFamily="34" charset="0"/>
                          <a:cs typeface="Segoe UI" panose="020B0502040204020203" pitchFamily="34" charset="0"/>
                        </a:rPr>
                        <a:t>123.40</a:t>
                      </a:r>
                    </a:p>
                  </a:txBody>
                  <a:tcPr/>
                </a:tc>
                <a:extLst>
                  <a:ext uri="{0D108BD9-81ED-4DB2-BD59-A6C34878D82A}">
                    <a16:rowId xmlns:a16="http://schemas.microsoft.com/office/drawing/2014/main" val="3853239884"/>
                  </a:ext>
                </a:extLst>
              </a:tr>
              <a:tr h="370840">
                <a:tc>
                  <a:txBody>
                    <a:bodyPr/>
                    <a:lstStyle/>
                    <a:p>
                      <a:r>
                        <a:rPr lang="en-US" dirty="0">
                          <a:latin typeface="Segoe UI" panose="020B0502040204020203" pitchFamily="34" charset="0"/>
                          <a:cs typeface="Segoe UI" panose="020B0502040204020203" pitchFamily="34" charset="0"/>
                        </a:rPr>
                        <a:t>78.234</a:t>
                      </a:r>
                    </a:p>
                  </a:txBody>
                  <a:tcPr/>
                </a:tc>
                <a:tc>
                  <a:txBody>
                    <a:bodyPr/>
                    <a:lstStyle/>
                    <a:p>
                      <a:r>
                        <a:rPr lang="en-US" dirty="0">
                          <a:latin typeface="Segoe UI" panose="020B0502040204020203" pitchFamily="34" charset="0"/>
                          <a:cs typeface="Segoe UI" panose="020B0502040204020203" pitchFamily="34" charset="0"/>
                        </a:rPr>
                        <a:t>78.23</a:t>
                      </a:r>
                    </a:p>
                  </a:txBody>
                  <a:tcPr/>
                </a:tc>
                <a:extLst>
                  <a:ext uri="{0D108BD9-81ED-4DB2-BD59-A6C34878D82A}">
                    <a16:rowId xmlns:a16="http://schemas.microsoft.com/office/drawing/2014/main" val="1255783469"/>
                  </a:ext>
                </a:extLst>
              </a:tr>
            </a:tbl>
          </a:graphicData>
        </a:graphic>
      </p:graphicFrame>
      <p:sp>
        <p:nvSpPr>
          <p:cNvPr id="8" name="TextBox 7"/>
          <p:cNvSpPr txBox="1"/>
          <p:nvPr/>
        </p:nvSpPr>
        <p:spPr>
          <a:xfrm>
            <a:off x="5232400" y="1611579"/>
            <a:ext cx="1442720" cy="1323439"/>
          </a:xfrm>
          <a:prstGeom prst="rect">
            <a:avLst/>
          </a:prstGeom>
          <a:noFill/>
        </p:spPr>
        <p:txBody>
          <a:bodyPr wrap="square" rtlCol="0">
            <a:spAutoFit/>
          </a:bodyPr>
          <a:lstStyle/>
          <a:p>
            <a:pPr algn="r"/>
            <a:r>
              <a:rPr lang="en-US" dirty="0">
                <a:latin typeface="Segoe UI" panose="020B0502040204020203" pitchFamily="34" charset="0"/>
                <a:cs typeface="Segoe UI" panose="020B0502040204020203" pitchFamily="34" charset="0"/>
              </a:rPr>
              <a:t>Excel/C#:</a:t>
            </a:r>
          </a:p>
          <a:p>
            <a:pPr algn="r"/>
            <a:r>
              <a:rPr lang="en-US" dirty="0">
                <a:latin typeface="Segoe UI" panose="020B0502040204020203" pitchFamily="34" charset="0"/>
                <a:cs typeface="Segoe UI" panose="020B0502040204020203" pitchFamily="34" charset="0"/>
              </a:rPr>
              <a:t>Python/C: </a:t>
            </a:r>
            <a:endParaRPr lang="en-US" dirty="0">
              <a:solidFill>
                <a:schemeClr val="accent2"/>
              </a:solidFill>
              <a:latin typeface="Segoe UI" panose="020B0502040204020203" pitchFamily="34" charset="0"/>
              <a:cs typeface="Segoe UI" panose="020B0502040204020203" pitchFamily="34" charset="0"/>
            </a:endParaRPr>
          </a:p>
          <a:p>
            <a:pPr algn="r"/>
            <a:r>
              <a:rPr lang="en-US" dirty="0">
                <a:latin typeface="Segoe UI" panose="020B0502040204020203" pitchFamily="34" charset="0"/>
                <a:cs typeface="Segoe UI" panose="020B0502040204020203" pitchFamily="34" charset="0"/>
              </a:rPr>
              <a:t>Java:</a:t>
            </a:r>
            <a:endParaRPr lang="en-US" dirty="0">
              <a:solidFill>
                <a:schemeClr val="accent2"/>
              </a:solidFill>
              <a:latin typeface="Segoe UI" panose="020B0502040204020203" pitchFamily="34" charset="0"/>
              <a:cs typeface="Segoe UI" panose="020B0502040204020203" pitchFamily="34" charset="0"/>
            </a:endParaRPr>
          </a:p>
        </p:txBody>
      </p:sp>
      <p:sp>
        <p:nvSpPr>
          <p:cNvPr id="9" name="TextBox 8"/>
          <p:cNvSpPr txBox="1"/>
          <p:nvPr/>
        </p:nvSpPr>
        <p:spPr>
          <a:xfrm>
            <a:off x="6724017" y="1618645"/>
            <a:ext cx="1049917" cy="1323439"/>
          </a:xfrm>
          <a:prstGeom prst="rect">
            <a:avLst/>
          </a:prstGeom>
          <a:noFill/>
        </p:spPr>
        <p:txBody>
          <a:bodyPr wrap="square" rtlCol="0">
            <a:spAutoFit/>
          </a:bodyPr>
          <a:lstStyle/>
          <a:p>
            <a:r>
              <a:rPr lang="en-US" dirty="0">
                <a:solidFill>
                  <a:schemeClr val="accent2"/>
                </a:solidFill>
                <a:latin typeface="Segoe UI" panose="020B0502040204020203" pitchFamily="34" charset="0"/>
                <a:cs typeface="Segoe UI" panose="020B0502040204020203" pitchFamily="34" charset="0"/>
              </a:rPr>
              <a:t>#.00</a:t>
            </a:r>
          </a:p>
          <a:p>
            <a:r>
              <a:rPr lang="en-US" dirty="0">
                <a:solidFill>
                  <a:schemeClr val="accent2"/>
                </a:solidFill>
                <a:latin typeface="Segoe UI" panose="020B0502040204020203" pitchFamily="34" charset="0"/>
                <a:cs typeface="Segoe UI" panose="020B0502040204020203" pitchFamily="34" charset="0"/>
              </a:rPr>
              <a:t>.2f</a:t>
            </a:r>
          </a:p>
          <a:p>
            <a:r>
              <a:rPr lang="en-US" dirty="0">
                <a:solidFill>
                  <a:schemeClr val="accent2"/>
                </a:solidFill>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30801132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5D07661B-1E0D-4001-BF89-AF1DFB53F904}" type="slidenum">
              <a:rPr lang="en-US" smtClean="0"/>
              <a:pPr>
                <a:defRPr/>
              </a:pPr>
              <a:t>8</a:t>
            </a:fld>
            <a:endParaRPr lang="en-US" dirty="0"/>
          </a:p>
        </p:txBody>
      </p:sp>
      <p:sp>
        <p:nvSpPr>
          <p:cNvPr id="4" name="Title 3"/>
          <p:cNvSpPr>
            <a:spLocks noGrp="1"/>
          </p:cNvSpPr>
          <p:nvPr>
            <p:ph type="title"/>
          </p:nvPr>
        </p:nvSpPr>
        <p:spPr>
          <a:xfrm>
            <a:off x="550889" y="304800"/>
            <a:ext cx="8023485" cy="609600"/>
          </a:xfrm>
        </p:spPr>
        <p:txBody>
          <a:bodyPr/>
          <a:lstStyle/>
          <a:p>
            <a:r>
              <a:rPr lang="en-US" dirty="0" smtClean="0">
                <a:latin typeface="Segoe UI" panose="020B0502040204020203" pitchFamily="34" charset="0"/>
                <a:cs typeface="Segoe UI" panose="020B0502040204020203" pitchFamily="34" charset="0"/>
              </a:rPr>
              <a:t>Lookup Transformations</a:t>
            </a:r>
            <a:endParaRPr lang="en-US" dirty="0">
              <a:latin typeface="Segoe UI" panose="020B0502040204020203" pitchFamily="34" charset="0"/>
              <a:cs typeface="Segoe UI" panose="020B0502040204020203"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86985146"/>
              </p:ext>
            </p:extLst>
          </p:nvPr>
        </p:nvGraphicFramePr>
        <p:xfrm>
          <a:off x="2131654" y="3858389"/>
          <a:ext cx="5391150" cy="2494280"/>
        </p:xfrm>
        <a:graphic>
          <a:graphicData uri="http://schemas.openxmlformats.org/drawingml/2006/table">
            <a:tbl>
              <a:tblPr firstRow="1" bandRow="1">
                <a:tableStyleId>{5C22544A-7EE6-4342-B048-85BDC9FD1C3A}</a:tableStyleId>
              </a:tblPr>
              <a:tblGrid>
                <a:gridCol w="1257300">
                  <a:extLst>
                    <a:ext uri="{9D8B030D-6E8A-4147-A177-3AD203B41FA5}">
                      <a16:colId xmlns:a16="http://schemas.microsoft.com/office/drawing/2014/main" val="20000"/>
                    </a:ext>
                  </a:extLst>
                </a:gridCol>
                <a:gridCol w="150495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tblGrid>
              <a:tr h="370840">
                <a:tc>
                  <a:txBody>
                    <a:bodyPr/>
                    <a:lstStyle/>
                    <a:p>
                      <a:r>
                        <a:rPr lang="en-US" dirty="0" smtClean="0">
                          <a:latin typeface="Segoe UI" panose="020B0502040204020203" pitchFamily="34" charset="0"/>
                          <a:cs typeface="Segoe UI" panose="020B0502040204020203" pitchFamily="34" charset="0"/>
                        </a:rPr>
                        <a:t>Input v1</a:t>
                      </a:r>
                      <a:r>
                        <a:rPr lang="en-US" baseline="0" dirty="0" smtClean="0">
                          <a:latin typeface="Segoe UI" panose="020B0502040204020203" pitchFamily="34" charset="0"/>
                          <a:cs typeface="Segoe UI" panose="020B0502040204020203" pitchFamily="34" charset="0"/>
                        </a:rPr>
                        <a:t> (Name)</a:t>
                      </a:r>
                      <a:endParaRPr lang="en-US" baseline="-25000" dirty="0" smtClean="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Input v2</a:t>
                      </a:r>
                      <a:r>
                        <a:rPr lang="en-US" baseline="0" dirty="0" smtClean="0">
                          <a:latin typeface="Segoe UI" panose="020B0502040204020203" pitchFamily="34" charset="0"/>
                          <a:cs typeface="Segoe UI" panose="020B0502040204020203" pitchFamily="34" charset="0"/>
                        </a:rPr>
                        <a:t> (Date)</a:t>
                      </a:r>
                      <a:endParaRPr lang="en-US" baseline="-25000" dirty="0" smtClean="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Output </a:t>
                      </a:r>
                    </a:p>
                    <a:p>
                      <a:r>
                        <a:rPr lang="en-US" dirty="0" smtClean="0">
                          <a:latin typeface="Segoe UI" panose="020B0502040204020203" pitchFamily="34" charset="0"/>
                          <a:cs typeface="Segoe UI" panose="020B0502040204020203" pitchFamily="34" charset="0"/>
                        </a:rPr>
                        <a:t>(Price</a:t>
                      </a:r>
                      <a:r>
                        <a:rPr lang="en-US" baseline="0" dirty="0" smtClean="0">
                          <a:latin typeface="Segoe UI" panose="020B0502040204020203" pitchFamily="34" charset="0"/>
                          <a:cs typeface="Segoe UI" panose="020B0502040204020203" pitchFamily="34" charset="0"/>
                        </a:rPr>
                        <a:t>+ Markup*Price)</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0"/>
                  </a:ext>
                </a:extLst>
              </a:tr>
              <a:tr h="370840">
                <a:tc>
                  <a:txBody>
                    <a:bodyPr/>
                    <a:lstStyle/>
                    <a:p>
                      <a:r>
                        <a:rPr lang="en-US" dirty="0" smtClean="0">
                          <a:latin typeface="Segoe UI" panose="020B0502040204020203" pitchFamily="34" charset="0"/>
                          <a:cs typeface="Segoe UI" panose="020B0502040204020203" pitchFamily="34" charset="0"/>
                        </a:rPr>
                        <a:t>Stroller</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10/12/2010</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$145.67+0.30*145.67</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1"/>
                  </a:ext>
                </a:extLst>
              </a:tr>
              <a:tr h="370840">
                <a:tc>
                  <a:txBody>
                    <a:bodyPr/>
                    <a:lstStyle/>
                    <a:p>
                      <a:r>
                        <a:rPr lang="en-US" dirty="0" smtClean="0">
                          <a:latin typeface="Segoe UI" panose="020B0502040204020203" pitchFamily="34" charset="0"/>
                          <a:cs typeface="Segoe UI" panose="020B0502040204020203" pitchFamily="34" charset="0"/>
                        </a:rPr>
                        <a:t>Bib</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23/12/2010</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$3.56+0.45*3.56</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2"/>
                  </a:ext>
                </a:extLst>
              </a:tr>
              <a:tr h="370840">
                <a:tc>
                  <a:txBody>
                    <a:bodyPr/>
                    <a:lstStyle/>
                    <a:p>
                      <a:r>
                        <a:rPr lang="en-US" dirty="0" smtClean="0">
                          <a:latin typeface="Segoe UI" panose="020B0502040204020203" pitchFamily="34" charset="0"/>
                          <a:cs typeface="Segoe UI" panose="020B0502040204020203" pitchFamily="34" charset="0"/>
                        </a:rPr>
                        <a:t>Diapers</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21/1/2011</a:t>
                      </a:r>
                      <a:endParaRPr lang="en-US" dirty="0">
                        <a:latin typeface="Segoe UI" panose="020B0502040204020203" pitchFamily="34" charset="0"/>
                        <a:cs typeface="Segoe UI" panose="020B0502040204020203" pitchFamily="34" charset="0"/>
                      </a:endParaRPr>
                    </a:p>
                  </a:txBody>
                  <a:tcPr/>
                </a:tc>
                <a:tc>
                  <a:txBody>
                    <a:bodyPr/>
                    <a:lstStyle/>
                    <a:p>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3"/>
                  </a:ext>
                </a:extLst>
              </a:tr>
              <a:tr h="370840">
                <a:tc>
                  <a:txBody>
                    <a:bodyPr/>
                    <a:lstStyle/>
                    <a:p>
                      <a:r>
                        <a:rPr lang="en-US" dirty="0" smtClean="0">
                          <a:latin typeface="Segoe UI" panose="020B0502040204020203" pitchFamily="34" charset="0"/>
                          <a:cs typeface="Segoe UI" panose="020B0502040204020203" pitchFamily="34" charset="0"/>
                        </a:rPr>
                        <a:t>Wipes</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2/4/2009</a:t>
                      </a:r>
                      <a:endParaRPr lang="en-US" dirty="0">
                        <a:latin typeface="Segoe UI" panose="020B0502040204020203" pitchFamily="34" charset="0"/>
                        <a:cs typeface="Segoe UI" panose="020B0502040204020203" pitchFamily="34" charset="0"/>
                      </a:endParaRPr>
                    </a:p>
                  </a:txBody>
                  <a:tcPr/>
                </a:tc>
                <a:tc>
                  <a:txBody>
                    <a:bodyPr/>
                    <a:lstStyle/>
                    <a:p>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4"/>
                  </a:ext>
                </a:extLst>
              </a:tr>
              <a:tr h="370840">
                <a:tc>
                  <a:txBody>
                    <a:bodyPr/>
                    <a:lstStyle/>
                    <a:p>
                      <a:r>
                        <a:rPr lang="en-US" dirty="0" smtClean="0">
                          <a:latin typeface="Segoe UI" panose="020B0502040204020203" pitchFamily="34" charset="0"/>
                          <a:cs typeface="Segoe UI" panose="020B0502040204020203" pitchFamily="34" charset="0"/>
                        </a:rPr>
                        <a:t>Aspirator</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23/2/2010</a:t>
                      </a:r>
                      <a:endParaRPr lang="en-US" dirty="0">
                        <a:latin typeface="Segoe UI" panose="020B0502040204020203" pitchFamily="34" charset="0"/>
                        <a:cs typeface="Segoe UI" panose="020B0502040204020203" pitchFamily="34" charset="0"/>
                      </a:endParaRPr>
                    </a:p>
                  </a:txBody>
                  <a:tcPr/>
                </a:tc>
                <a:tc>
                  <a:txBody>
                    <a:bodyPr/>
                    <a:lstStyle/>
                    <a:p>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5"/>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604100581"/>
              </p:ext>
            </p:extLst>
          </p:nvPr>
        </p:nvGraphicFramePr>
        <p:xfrm>
          <a:off x="1677330" y="1021257"/>
          <a:ext cx="3067198" cy="2590800"/>
        </p:xfrm>
        <a:graphic>
          <a:graphicData uri="http://schemas.openxmlformats.org/drawingml/2006/table">
            <a:tbl>
              <a:tblPr firstRow="1" bandRow="1">
                <a:tableStyleId>{5C22544A-7EE6-4342-B048-85BDC9FD1C3A}</a:tableStyleId>
              </a:tblPr>
              <a:tblGrid>
                <a:gridCol w="766800">
                  <a:extLst>
                    <a:ext uri="{9D8B030D-6E8A-4147-A177-3AD203B41FA5}">
                      <a16:colId xmlns:a16="http://schemas.microsoft.com/office/drawing/2014/main" val="20000"/>
                    </a:ext>
                  </a:extLst>
                </a:gridCol>
                <a:gridCol w="1132957">
                  <a:extLst>
                    <a:ext uri="{9D8B030D-6E8A-4147-A177-3AD203B41FA5}">
                      <a16:colId xmlns:a16="http://schemas.microsoft.com/office/drawing/2014/main" val="20001"/>
                    </a:ext>
                  </a:extLst>
                </a:gridCol>
                <a:gridCol w="1167441">
                  <a:extLst>
                    <a:ext uri="{9D8B030D-6E8A-4147-A177-3AD203B41FA5}">
                      <a16:colId xmlns:a16="http://schemas.microsoft.com/office/drawing/2014/main" val="20002"/>
                    </a:ext>
                  </a:extLst>
                </a:gridCol>
              </a:tblGrid>
              <a:tr h="0">
                <a:tc>
                  <a:txBody>
                    <a:bodyPr/>
                    <a:lstStyle/>
                    <a:p>
                      <a:r>
                        <a:rPr lang="en-US" dirty="0" smtClean="0">
                          <a:latin typeface="Segoe UI" panose="020B0502040204020203" pitchFamily="34" charset="0"/>
                          <a:cs typeface="Segoe UI" panose="020B0502040204020203" pitchFamily="34" charset="0"/>
                        </a:rPr>
                        <a:t>Id</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Name</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Markup</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0"/>
                  </a:ext>
                </a:extLst>
              </a:tr>
              <a:tr h="370840">
                <a:tc>
                  <a:txBody>
                    <a:bodyPr/>
                    <a:lstStyle/>
                    <a:p>
                      <a:r>
                        <a:rPr lang="en-US" dirty="0" smtClean="0">
                          <a:latin typeface="Segoe UI" panose="020B0502040204020203" pitchFamily="34" charset="0"/>
                          <a:cs typeface="Segoe UI" panose="020B0502040204020203" pitchFamily="34" charset="0"/>
                        </a:rPr>
                        <a:t>S33</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Stroller</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30%</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1"/>
                  </a:ext>
                </a:extLst>
              </a:tr>
              <a:tr h="370840">
                <a:tc>
                  <a:txBody>
                    <a:bodyPr/>
                    <a:lstStyle/>
                    <a:p>
                      <a:r>
                        <a:rPr lang="en-US" dirty="0" smtClean="0">
                          <a:latin typeface="Segoe UI" panose="020B0502040204020203" pitchFamily="34" charset="0"/>
                          <a:cs typeface="Segoe UI" panose="020B0502040204020203" pitchFamily="34" charset="0"/>
                        </a:rPr>
                        <a:t>B56</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Bib</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45%</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2"/>
                  </a:ext>
                </a:extLst>
              </a:tr>
              <a:tr h="370840">
                <a:tc>
                  <a:txBody>
                    <a:bodyPr/>
                    <a:lstStyle/>
                    <a:p>
                      <a:r>
                        <a:rPr lang="en-US" dirty="0" smtClean="0">
                          <a:latin typeface="Segoe UI" panose="020B0502040204020203" pitchFamily="34" charset="0"/>
                          <a:cs typeface="Segoe UI" panose="020B0502040204020203" pitchFamily="34" charset="0"/>
                        </a:rPr>
                        <a:t>D32</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Diapers</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35%</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3"/>
                  </a:ext>
                </a:extLst>
              </a:tr>
              <a:tr h="370840">
                <a:tc>
                  <a:txBody>
                    <a:bodyPr/>
                    <a:lstStyle/>
                    <a:p>
                      <a:r>
                        <a:rPr lang="en-US" dirty="0" smtClean="0">
                          <a:latin typeface="Segoe UI" panose="020B0502040204020203" pitchFamily="34" charset="0"/>
                          <a:cs typeface="Segoe UI" panose="020B0502040204020203" pitchFamily="34" charset="0"/>
                        </a:rPr>
                        <a:t>W98</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Wipes</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40%</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4"/>
                  </a:ext>
                </a:extLst>
              </a:tr>
              <a:tr h="370840">
                <a:tc>
                  <a:txBody>
                    <a:bodyPr/>
                    <a:lstStyle/>
                    <a:p>
                      <a:r>
                        <a:rPr lang="en-US" dirty="0" smtClean="0">
                          <a:latin typeface="Segoe UI" panose="020B0502040204020203" pitchFamily="34" charset="0"/>
                          <a:cs typeface="Segoe UI" panose="020B0502040204020203" pitchFamily="34" charset="0"/>
                        </a:rPr>
                        <a:t>A46</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Aspirator</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30%</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5"/>
                  </a:ext>
                </a:extLst>
              </a:tr>
              <a:tr h="370840">
                <a:tc>
                  <a:txBody>
                    <a:bodyPr/>
                    <a:lstStyle/>
                    <a:p>
                      <a:r>
                        <a:rPr lang="en-US" dirty="0" smtClean="0">
                          <a:latin typeface="Segoe UI" panose="020B0502040204020203" pitchFamily="34" charset="0"/>
                          <a:cs typeface="Segoe UI" panose="020B0502040204020203" pitchFamily="34" charset="0"/>
                        </a:rPr>
                        <a:t>...</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6"/>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554066758"/>
              </p:ext>
            </p:extLst>
          </p:nvPr>
        </p:nvGraphicFramePr>
        <p:xfrm>
          <a:off x="6170104" y="1012441"/>
          <a:ext cx="2858548" cy="2590800"/>
        </p:xfrm>
        <a:graphic>
          <a:graphicData uri="http://schemas.openxmlformats.org/drawingml/2006/table">
            <a:tbl>
              <a:tblPr firstRow="1" bandRow="1">
                <a:tableStyleId>{5C22544A-7EE6-4342-B048-85BDC9FD1C3A}</a:tableStyleId>
              </a:tblPr>
              <a:tblGrid>
                <a:gridCol w="705898">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gridCol w="1085850">
                  <a:extLst>
                    <a:ext uri="{9D8B030D-6E8A-4147-A177-3AD203B41FA5}">
                      <a16:colId xmlns:a16="http://schemas.microsoft.com/office/drawing/2014/main" val="20002"/>
                    </a:ext>
                  </a:extLst>
                </a:gridCol>
              </a:tblGrid>
              <a:tr h="270615">
                <a:tc>
                  <a:txBody>
                    <a:bodyPr/>
                    <a:lstStyle/>
                    <a:p>
                      <a:r>
                        <a:rPr lang="en-US" dirty="0" smtClean="0">
                          <a:latin typeface="Segoe UI" panose="020B0502040204020203" pitchFamily="34" charset="0"/>
                          <a:cs typeface="Segoe UI" panose="020B0502040204020203" pitchFamily="34" charset="0"/>
                        </a:rPr>
                        <a:t>Id</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Date</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Price</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0"/>
                  </a:ext>
                </a:extLst>
              </a:tr>
              <a:tr h="370840">
                <a:tc>
                  <a:txBody>
                    <a:bodyPr/>
                    <a:lstStyle/>
                    <a:p>
                      <a:r>
                        <a:rPr lang="en-US" dirty="0" smtClean="0">
                          <a:latin typeface="Segoe UI" panose="020B0502040204020203" pitchFamily="34" charset="0"/>
                          <a:cs typeface="Segoe UI" panose="020B0502040204020203" pitchFamily="34" charset="0"/>
                        </a:rPr>
                        <a:t>S33</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12/2010</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$145.67</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1"/>
                  </a:ext>
                </a:extLst>
              </a:tr>
              <a:tr h="370840">
                <a:tc>
                  <a:txBody>
                    <a:bodyPr/>
                    <a:lstStyle/>
                    <a:p>
                      <a:r>
                        <a:rPr lang="en-US" dirty="0" smtClean="0">
                          <a:latin typeface="Segoe UI" panose="020B0502040204020203" pitchFamily="34" charset="0"/>
                          <a:cs typeface="Segoe UI" panose="020B0502040204020203" pitchFamily="34" charset="0"/>
                        </a:rPr>
                        <a:t>S33</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11/2010</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$142.38</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2"/>
                  </a:ext>
                </a:extLst>
              </a:tr>
              <a:tr h="370840">
                <a:tc>
                  <a:txBody>
                    <a:bodyPr/>
                    <a:lstStyle/>
                    <a:p>
                      <a:r>
                        <a:rPr lang="en-US" dirty="0" smtClean="0">
                          <a:latin typeface="Segoe UI" panose="020B0502040204020203" pitchFamily="34" charset="0"/>
                          <a:cs typeface="Segoe UI" panose="020B0502040204020203" pitchFamily="34" charset="0"/>
                        </a:rPr>
                        <a:t>B56</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12/2010</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$3.56</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3"/>
                  </a:ext>
                </a:extLst>
              </a:tr>
              <a:tr h="370840">
                <a:tc>
                  <a:txBody>
                    <a:bodyPr/>
                    <a:lstStyle/>
                    <a:p>
                      <a:r>
                        <a:rPr lang="en-US" dirty="0" smtClean="0">
                          <a:latin typeface="Segoe UI" panose="020B0502040204020203" pitchFamily="34" charset="0"/>
                          <a:cs typeface="Segoe UI" panose="020B0502040204020203" pitchFamily="34" charset="0"/>
                        </a:rPr>
                        <a:t>D32</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1/2011</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$21.45</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4"/>
                  </a:ext>
                </a:extLst>
              </a:tr>
              <a:tr h="370840">
                <a:tc>
                  <a:txBody>
                    <a:bodyPr/>
                    <a:lstStyle/>
                    <a:p>
                      <a:r>
                        <a:rPr lang="en-US" dirty="0" smtClean="0">
                          <a:latin typeface="Segoe UI" panose="020B0502040204020203" pitchFamily="34" charset="0"/>
                          <a:cs typeface="Segoe UI" panose="020B0502040204020203" pitchFamily="34" charset="0"/>
                        </a:rPr>
                        <a:t>W98</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4/2009</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$5.12</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5"/>
                  </a:ext>
                </a:extLst>
              </a:tr>
              <a:tr h="370840">
                <a:tc>
                  <a:txBody>
                    <a:bodyPr/>
                    <a:lstStyle/>
                    <a:p>
                      <a:r>
                        <a:rPr lang="en-US" dirty="0" smtClean="0">
                          <a:latin typeface="Segoe UI" panose="020B0502040204020203" pitchFamily="34" charset="0"/>
                          <a:cs typeface="Segoe UI" panose="020B0502040204020203" pitchFamily="34" charset="0"/>
                        </a:rPr>
                        <a:t>...</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a:t>
                      </a:r>
                      <a:endParaRPr lang="en-US" dirty="0">
                        <a:latin typeface="Segoe UI" panose="020B0502040204020203" pitchFamily="34" charset="0"/>
                        <a:cs typeface="Segoe UI" panose="020B0502040204020203" pitchFamily="34" charset="0"/>
                      </a:endParaRPr>
                    </a:p>
                  </a:txBody>
                  <a:tcPr/>
                </a:tc>
                <a:tc>
                  <a:txBody>
                    <a:bodyPr/>
                    <a:lstStyle/>
                    <a:p>
                      <a:r>
                        <a:rPr lang="en-US" dirty="0" smtClean="0">
                          <a:latin typeface="Segoe UI" panose="020B0502040204020203" pitchFamily="34" charset="0"/>
                          <a:cs typeface="Segoe UI" panose="020B0502040204020203" pitchFamily="34" charset="0"/>
                        </a:rPr>
                        <a:t>...</a:t>
                      </a:r>
                      <a:endParaRPr lang="en-US"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006"/>
                  </a:ext>
                </a:extLst>
              </a:tr>
            </a:tbl>
          </a:graphicData>
        </a:graphic>
      </p:graphicFrame>
      <p:sp>
        <p:nvSpPr>
          <p:cNvPr id="9" name="TextBox 8"/>
          <p:cNvSpPr txBox="1"/>
          <p:nvPr/>
        </p:nvSpPr>
        <p:spPr>
          <a:xfrm>
            <a:off x="5047161" y="1926418"/>
            <a:ext cx="1903751" cy="861774"/>
          </a:xfrm>
          <a:prstGeom prst="rect">
            <a:avLst/>
          </a:prstGeom>
          <a:noFill/>
        </p:spPr>
        <p:txBody>
          <a:bodyPr wrap="square" rtlCol="0">
            <a:spAutoFit/>
          </a:bodyPr>
          <a:lstStyle/>
          <a:p>
            <a:r>
              <a:rPr lang="en-US" dirty="0" err="1" smtClean="0">
                <a:latin typeface="Segoe UI" panose="020B0502040204020203" pitchFamily="34" charset="0"/>
                <a:cs typeface="Segoe UI" panose="020B0502040204020203" pitchFamily="34" charset="0"/>
              </a:rPr>
              <a:t>CostRec</a:t>
            </a:r>
            <a:r>
              <a:rPr lang="en-US" dirty="0" smtClean="0">
                <a:latin typeface="Segoe UI" panose="020B0502040204020203" pitchFamily="34" charset="0"/>
                <a:cs typeface="Segoe UI" panose="020B0502040204020203" pitchFamily="34" charset="0"/>
              </a:rPr>
              <a:t> </a:t>
            </a:r>
          </a:p>
          <a:p>
            <a:r>
              <a:rPr lang="en-US" dirty="0" smtClean="0">
                <a:latin typeface="Segoe UI" panose="020B0502040204020203" pitchFamily="34" charset="0"/>
                <a:cs typeface="Segoe UI" panose="020B0502040204020203" pitchFamily="34" charset="0"/>
              </a:rPr>
              <a:t>Table</a:t>
            </a:r>
            <a:endParaRPr lang="en-US" dirty="0">
              <a:latin typeface="Segoe UI" panose="020B0502040204020203" pitchFamily="34" charset="0"/>
              <a:cs typeface="Segoe UI" panose="020B0502040204020203" pitchFamily="34" charset="0"/>
            </a:endParaRPr>
          </a:p>
        </p:txBody>
      </p:sp>
      <p:sp>
        <p:nvSpPr>
          <p:cNvPr id="10" name="TextBox 9"/>
          <p:cNvSpPr txBox="1"/>
          <p:nvPr/>
        </p:nvSpPr>
        <p:spPr>
          <a:xfrm>
            <a:off x="178279" y="1926418"/>
            <a:ext cx="1616015" cy="861774"/>
          </a:xfrm>
          <a:prstGeom prst="rect">
            <a:avLst/>
          </a:prstGeom>
          <a:noFill/>
        </p:spPr>
        <p:txBody>
          <a:bodyPr wrap="square" rtlCol="0">
            <a:spAutoFit/>
          </a:bodyPr>
          <a:lstStyle/>
          <a:p>
            <a:r>
              <a:rPr lang="en-US" dirty="0" err="1" smtClean="0">
                <a:latin typeface="Segoe UI" panose="020B0502040204020203" pitchFamily="34" charset="0"/>
                <a:cs typeface="Segoe UI" panose="020B0502040204020203" pitchFamily="34" charset="0"/>
              </a:rPr>
              <a:t>MarkupRec</a:t>
            </a:r>
            <a:r>
              <a:rPr lang="en-US" dirty="0" smtClean="0">
                <a:latin typeface="Segoe UI" panose="020B0502040204020203" pitchFamily="34" charset="0"/>
                <a:cs typeface="Segoe UI" panose="020B0502040204020203" pitchFamily="34" charset="0"/>
              </a:rPr>
              <a:t> </a:t>
            </a:r>
          </a:p>
          <a:p>
            <a:r>
              <a:rPr lang="en-US" dirty="0" smtClean="0">
                <a:latin typeface="Segoe UI" panose="020B0502040204020203" pitchFamily="34" charset="0"/>
                <a:cs typeface="Segoe UI" panose="020B0502040204020203" pitchFamily="34" charset="0"/>
              </a:rPr>
              <a:t>Table</a:t>
            </a:r>
            <a:endParaRPr lang="en-US" dirty="0">
              <a:latin typeface="Segoe UI" panose="020B0502040204020203" pitchFamily="34" charset="0"/>
              <a:cs typeface="Segoe UI" panose="020B0502040204020203" pitchFamily="34" charset="0"/>
            </a:endParaRPr>
          </a:p>
        </p:txBody>
      </p:sp>
      <p:sp>
        <p:nvSpPr>
          <p:cNvPr id="11" name="TextBox 10"/>
          <p:cNvSpPr txBox="1"/>
          <p:nvPr/>
        </p:nvSpPr>
        <p:spPr>
          <a:xfrm>
            <a:off x="-58197" y="6504057"/>
            <a:ext cx="8862204" cy="353943"/>
          </a:xfrm>
          <a:prstGeom prst="rect">
            <a:avLst/>
          </a:prstGeom>
          <a:noFill/>
        </p:spPr>
        <p:txBody>
          <a:bodyPr wrap="square" rtlCol="0">
            <a:spAutoFit/>
          </a:bodyPr>
          <a:lstStyle/>
          <a:p>
            <a:pPr>
              <a:spcBef>
                <a:spcPts val="0"/>
              </a:spcBef>
            </a:pPr>
            <a:r>
              <a:rPr lang="en-US" sz="1700" dirty="0">
                <a:solidFill>
                  <a:srgbClr val="C00000"/>
                </a:solidFill>
              </a:rPr>
              <a:t>Learning Semantic String Transformations from </a:t>
            </a:r>
            <a:r>
              <a:rPr lang="en-US" sz="1700" dirty="0" smtClean="0">
                <a:solidFill>
                  <a:srgbClr val="C00000"/>
                </a:solidFill>
              </a:rPr>
              <a:t>Examples; VLDB </a:t>
            </a:r>
            <a:r>
              <a:rPr lang="en-US" sz="1700" dirty="0">
                <a:solidFill>
                  <a:srgbClr val="C00000"/>
                </a:solidFill>
              </a:rPr>
              <a:t>2012; Singh, Gulwani</a:t>
            </a:r>
          </a:p>
        </p:txBody>
      </p:sp>
    </p:spTree>
    <p:extLst>
      <p:ext uri="{BB962C8B-B14F-4D97-AF65-F5344CB8AC3E}">
        <p14:creationId xmlns:p14="http://schemas.microsoft.com/office/powerpoint/2010/main" val="3776457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DEFAULTFONTSIZE" val="10"/>
  <p:tag name="DEFAULTWIDTH" val="354"/>
  <p:tag name="DEFAULTHEIGHT" val="200"/>
  <p:tag name="FIRSTSUMITG@PR10562AXNJXY5K9" val="3079"/>
  <p:tag name="FIRSTSUMITG@PWS13125SVWXY5K9" val="3113"/>
  <p:tag name="FIRSTSUMITG@YFGYMLOFUVWXY5M7" val="3493"/>
  <p:tag name="FIRSTSUMITG@OMKLSHNFUVWYY57I" val="4026"/>
  <p:tag name="DEFAULTDISPLAYSOURCE" val="\documentclass{article}\pagestyle{empty}&#10;\begin{document}&#10;&#10;\end{document}&#10;"/>
  <p:tag name="EMBEDFONTS" val="1"/>
</p:tagLst>
</file>

<file path=ppt/tags/tag2.xml><?xml version="1.0" encoding="utf-8"?>
<p:tagLst xmlns:a="http://schemas.openxmlformats.org/drawingml/2006/main" xmlns:r="http://schemas.openxmlformats.org/officeDocument/2006/relationships" xmlns:p="http://schemas.openxmlformats.org/presentationml/2006/main">
  <p:tag name="TIMING" val="|56.7|20.2|42.5"/>
</p:tagLst>
</file>

<file path=ppt/tags/tag3.xml><?xml version="1.0" encoding="utf-8"?>
<p:tagLst xmlns:a="http://schemas.openxmlformats.org/drawingml/2006/main" xmlns:r="http://schemas.openxmlformats.org/officeDocument/2006/relationships" xmlns:p="http://schemas.openxmlformats.org/presentationml/2006/main">
  <p:tag name="TIMING" val="|8.1|42.4"/>
</p:tagLst>
</file>

<file path=ppt/tags/tag4.xml><?xml version="1.0" encoding="utf-8"?>
<p:tagLst xmlns:a="http://schemas.openxmlformats.org/drawingml/2006/main" xmlns:r="http://schemas.openxmlformats.org/officeDocument/2006/relationships" xmlns:p="http://schemas.openxmlformats.org/presentationml/2006/main">
  <p:tag name="TIMING" val="|33.2|30.6"/>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134605</TotalTime>
  <Words>4109</Words>
  <Application>Microsoft Office PowerPoint</Application>
  <PresentationFormat>On-screen Show (4:3)</PresentationFormat>
  <Paragraphs>1094</Paragraphs>
  <Slides>73</Slides>
  <Notes>73</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73</vt:i4>
      </vt:variant>
    </vt:vector>
  </HeadingPairs>
  <TitlesOfParts>
    <vt:vector size="90" baseType="lpstr">
      <vt:lpstr>Seoge UI</vt:lpstr>
      <vt:lpstr>Times New Roman</vt:lpstr>
      <vt:lpstr>Consolas</vt:lpstr>
      <vt:lpstr>Cambria Math</vt:lpstr>
      <vt:lpstr>Gill Sans MT</vt:lpstr>
      <vt:lpstr>Segoe UI Semilight</vt:lpstr>
      <vt:lpstr>Wingdings</vt:lpstr>
      <vt:lpstr>Arial</vt:lpstr>
      <vt:lpstr>Segoe UI</vt:lpstr>
      <vt:lpstr>Courier New</vt:lpstr>
      <vt:lpstr>MingLiU_HKSCS-ExtB</vt:lpstr>
      <vt:lpstr>Bookman Old Style</vt:lpstr>
      <vt:lpstr>Segoe UI Light</vt:lpstr>
      <vt:lpstr>Calibri</vt:lpstr>
      <vt:lpstr>Comic Sans MS</vt:lpstr>
      <vt:lpstr>Default Design</vt:lpstr>
      <vt:lpstr>2_Default Design</vt:lpstr>
      <vt:lpstr>PowerPoint Presentation</vt:lpstr>
      <vt:lpstr>Programming by Examples</vt:lpstr>
      <vt:lpstr>Outline</vt:lpstr>
      <vt:lpstr>Killer Applications</vt:lpstr>
      <vt:lpstr>Excel help forums</vt:lpstr>
      <vt:lpstr>Typical help-forum interaction</vt:lpstr>
      <vt:lpstr>Flash Fill (Excel 2013 feature) demo</vt:lpstr>
      <vt:lpstr>Number and DateTime Transformations</vt:lpstr>
      <vt:lpstr>Lookup Transformations</vt:lpstr>
      <vt:lpstr>Data Science Class Assignment</vt:lpstr>
      <vt:lpstr>PowerPoint Presentation</vt:lpstr>
      <vt:lpstr>FlashExtract</vt:lpstr>
      <vt:lpstr>FlashExtract</vt:lpstr>
      <vt:lpstr>FlashRelate: Table Reshaping by Examples</vt:lpstr>
      <vt:lpstr>PowerPoint Presentation</vt:lpstr>
      <vt:lpstr>PBE tools for Data Manipulation</vt:lpstr>
      <vt:lpstr>Repetitive Code Transformations</vt:lpstr>
      <vt:lpstr>Repetitive Code Migration</vt:lpstr>
      <vt:lpstr>Repetitive API Changes</vt:lpstr>
      <vt:lpstr>Repetitive Corrections in Student Assignments</vt:lpstr>
      <vt:lpstr>Outline</vt:lpstr>
      <vt:lpstr>Programming-by-Examples Architecture</vt:lpstr>
      <vt:lpstr>Domain-specific Language (DSL)</vt:lpstr>
      <vt:lpstr>FlashFill DSL </vt:lpstr>
      <vt:lpstr>Substring Operator</vt:lpstr>
      <vt:lpstr>Substring Operator</vt:lpstr>
      <vt:lpstr>Substring Operator</vt:lpstr>
      <vt:lpstr>Substring Operator</vt:lpstr>
      <vt:lpstr>Substring Operator</vt:lpstr>
      <vt:lpstr>Substring Operator</vt:lpstr>
      <vt:lpstr>Substring Operator</vt:lpstr>
      <vt:lpstr>FlashExtract DSL </vt:lpstr>
      <vt:lpstr>FlashExtract DSL </vt:lpstr>
      <vt:lpstr>FlashExtract DSL </vt:lpstr>
      <vt:lpstr>FlashRelate DSL </vt:lpstr>
      <vt:lpstr>PowerPoint Presentation</vt:lpstr>
      <vt:lpstr>PowerPoint Presentation</vt:lpstr>
      <vt:lpstr>FlashRelate DSL </vt:lpstr>
      <vt:lpstr>Summary: Design of DSLs for Synthesis</vt:lpstr>
      <vt:lpstr>Outline</vt:lpstr>
      <vt:lpstr>Programming-by-Examples Architecture</vt:lpstr>
      <vt:lpstr>Search Methodology</vt:lpstr>
      <vt:lpstr>Problem Reduction Rules</vt:lpstr>
      <vt:lpstr>Problem Reduction Rules</vt:lpstr>
      <vt:lpstr>Problem Reduction Rules</vt:lpstr>
      <vt:lpstr>Problem Reduction Rules</vt:lpstr>
      <vt:lpstr>Generalizing output values to output properties</vt:lpstr>
      <vt:lpstr>Problem Reduction</vt:lpstr>
      <vt:lpstr>Problem Reduction</vt:lpstr>
      <vt:lpstr>Outline</vt:lpstr>
      <vt:lpstr>Programming-by-Examples Architecture</vt:lpstr>
      <vt:lpstr>Basic ranking scheme</vt:lpstr>
      <vt:lpstr>Challenges with Basic ranking scheme</vt:lpstr>
      <vt:lpstr>Comparison of Ranking Strategies over FlashFill Benchmarks</vt:lpstr>
      <vt:lpstr>PowerPoint Presentation</vt:lpstr>
      <vt:lpstr>Challenges with Basic ranking scheme</vt:lpstr>
      <vt:lpstr>Challenges with Basic ranking scheme</vt:lpstr>
      <vt:lpstr>Machine learning based ranking scheme</vt:lpstr>
      <vt:lpstr>Outline</vt:lpstr>
      <vt:lpstr>Need for a fall-back mechanism</vt:lpstr>
      <vt:lpstr>User Interaction Models for Ambiguity Resolution</vt:lpstr>
      <vt:lpstr>PowerPoint Presentation</vt:lpstr>
      <vt:lpstr>Programming-by-Examples Architecture</vt:lpstr>
      <vt:lpstr>Predictive Program Synthesis</vt:lpstr>
      <vt:lpstr>Adaptive Program Synthesis</vt:lpstr>
      <vt:lpstr>Programming-by-Examples Architecture</vt:lpstr>
      <vt:lpstr>Spreadsheet Programming using Natural Language</vt:lpstr>
      <vt:lpstr>SmartPhone Programming using Natural Language</vt:lpstr>
      <vt:lpstr>SmartSynth (TouchDevelop) Demo</vt:lpstr>
      <vt:lpstr>Future Directions</vt:lpstr>
      <vt:lpstr>PROSE Framework</vt:lpstr>
      <vt:lpstr>The PROSE Team</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Sumit Gulwani</dc:creator>
  <cp:lastModifiedBy>Sumit Gulwani</cp:lastModifiedBy>
  <cp:revision>7061</cp:revision>
  <cp:lastPrinted>2011-01-25T02:43:07Z</cp:lastPrinted>
  <dcterms:created xsi:type="dcterms:W3CDTF">1601-01-01T00:00:00Z</dcterms:created>
  <dcterms:modified xsi:type="dcterms:W3CDTF">2017-06-27T17:35:08Z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Ref">
    <vt:lpwstr>https://api.informationprotection.azure.com/api/72f988bf-86f1-41af-91ab-2d7cd011db47</vt:lpwstr>
  </property>
  <property fmtid="{D5CDD505-2E9C-101B-9397-08002B2CF9AE}" pid="5" name="MSIP_Label_f42aa342-8706-4288-bd11-ebb85995028c_SetBy">
    <vt:lpwstr>sumitg@microsoft.com</vt:lpwstr>
  </property>
  <property fmtid="{D5CDD505-2E9C-101B-9397-08002B2CF9AE}" pid="6" name="MSIP_Label_f42aa342-8706-4288-bd11-ebb85995028c_SetDate">
    <vt:lpwstr>2017-06-10T17:49:16.6410668-07:00</vt:lpwstr>
  </property>
  <property fmtid="{D5CDD505-2E9C-101B-9397-08002B2CF9AE}" pid="7" name="MSIP_Label_f42aa342-8706-4288-bd11-ebb85995028c_Name">
    <vt:lpwstr>General</vt:lpwstr>
  </property>
  <property fmtid="{D5CDD505-2E9C-101B-9397-08002B2CF9AE}" pid="8" name="MSIP_Label_f42aa342-8706-4288-bd11-ebb85995028c_Application">
    <vt:lpwstr>Microsoft Azure Information Protection</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